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notesSlides/notesSlide2.xml" ContentType="application/vnd.openxmlformats-officedocument.presentationml.notesSlide+xml"/>
  <Override PartName="/ppt/tags/tag2.xml" ContentType="application/vnd.openxmlformats-officedocument.presentationml.tags+xml"/>
  <Override PartName="/ppt/notesSlides/notesSlide3.xml" ContentType="application/vnd.openxmlformats-officedocument.presentationml.notesSlide+xml"/>
  <Override PartName="/ppt/tags/tag3.xml" ContentType="application/vnd.openxmlformats-officedocument.presentationml.tags+xml"/>
  <Override PartName="/ppt/notesSlides/notesSlide4.xml" ContentType="application/vnd.openxmlformats-officedocument.presentationml.notesSlide+xml"/>
  <Override PartName="/ppt/tags/tag4.xml" ContentType="application/vnd.openxmlformats-officedocument.presentationml.tags+xml"/>
  <Override PartName="/ppt/notesSlides/notesSlide5.xml" ContentType="application/vnd.openxmlformats-officedocument.presentationml.notesSlide+xml"/>
  <Override PartName="/ppt/tags/tag5.xml" ContentType="application/vnd.openxmlformats-officedocument.presentationml.tags+xml"/>
  <Override PartName="/ppt/notesSlides/notesSlide6.xml" ContentType="application/vnd.openxmlformats-officedocument.presentationml.notesSlide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notesSlides/notesSlide7.xml" ContentType="application/vnd.openxmlformats-officedocument.presentationml.notesSlide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tags/tag13.xml" ContentType="application/vnd.openxmlformats-officedocument.presentationml.tags+xml"/>
  <Override PartName="/ppt/notesSlides/notesSlide10.xml" ContentType="application/vnd.openxmlformats-officedocument.presentationml.notesSlide+xml"/>
  <Override PartName="/ppt/tags/tag14.xml" ContentType="application/vnd.openxmlformats-officedocument.presentationml.tags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2"/>
  </p:notesMasterIdLst>
  <p:handoutMasterIdLst>
    <p:handoutMasterId r:id="rId43"/>
  </p:handoutMasterIdLst>
  <p:sldIdLst>
    <p:sldId id="256" r:id="rId2"/>
    <p:sldId id="265" r:id="rId3"/>
    <p:sldId id="266" r:id="rId4"/>
    <p:sldId id="267" r:id="rId5"/>
    <p:sldId id="288" r:id="rId6"/>
    <p:sldId id="287" r:id="rId7"/>
    <p:sldId id="270" r:id="rId8"/>
    <p:sldId id="289" r:id="rId9"/>
    <p:sldId id="307" r:id="rId10"/>
    <p:sldId id="291" r:id="rId11"/>
    <p:sldId id="290" r:id="rId12"/>
    <p:sldId id="297" r:id="rId13"/>
    <p:sldId id="298" r:id="rId14"/>
    <p:sldId id="299" r:id="rId15"/>
    <p:sldId id="300" r:id="rId16"/>
    <p:sldId id="292" r:id="rId17"/>
    <p:sldId id="293" r:id="rId18"/>
    <p:sldId id="294" r:id="rId19"/>
    <p:sldId id="295" r:id="rId20"/>
    <p:sldId id="296" r:id="rId21"/>
    <p:sldId id="308" r:id="rId22"/>
    <p:sldId id="302" r:id="rId23"/>
    <p:sldId id="303" r:id="rId24"/>
    <p:sldId id="304" r:id="rId25"/>
    <p:sldId id="271" r:id="rId26"/>
    <p:sldId id="272" r:id="rId27"/>
    <p:sldId id="273" r:id="rId28"/>
    <p:sldId id="275" r:id="rId29"/>
    <p:sldId id="277" r:id="rId30"/>
    <p:sldId id="278" r:id="rId31"/>
    <p:sldId id="305" r:id="rId32"/>
    <p:sldId id="279" r:id="rId33"/>
    <p:sldId id="280" r:id="rId34"/>
    <p:sldId id="281" r:id="rId35"/>
    <p:sldId id="282" r:id="rId36"/>
    <p:sldId id="283" r:id="rId37"/>
    <p:sldId id="284" r:id="rId38"/>
    <p:sldId id="285" r:id="rId39"/>
    <p:sldId id="286" r:id="rId40"/>
    <p:sldId id="306" r:id="rId4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BAFD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510" autoAdjust="0"/>
    <p:restoredTop sz="92565" autoAdjust="0"/>
  </p:normalViewPr>
  <p:slideViewPr>
    <p:cSldViewPr>
      <p:cViewPr varScale="1">
        <p:scale>
          <a:sx n="92" d="100"/>
          <a:sy n="92" d="100"/>
        </p:scale>
        <p:origin x="1312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654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64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10497C-7000-6D43-8BB4-0C3A962819F8}" type="datetimeFigureOut">
              <a:rPr lang="en-US" smtClean="0"/>
              <a:t>10/15/20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5F3A2D-27E2-4B49-9089-836CF80E8B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75708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00BFCF-8F27-4775-A75C-FAB6C4D28C2C}" type="datetimeFigureOut">
              <a:rPr lang="en-US" smtClean="0"/>
              <a:pPr/>
              <a:t>10/15/20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676F42-9BAD-4ADC-9380-BAF04DBAEE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07600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83C534-D55E-BB4C-855F-D591140389A6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376204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661" tIns="48331" rIns="96661" bIns="48331"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9A44555B-B004-1B4D-BA81-97D8B660CE80}" type="slidenum">
              <a:rPr lang="en-US"/>
              <a:pPr/>
              <a:t>27</a:t>
            </a:fld>
            <a:endParaRPr lang="en-US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46188" y="709613"/>
            <a:ext cx="4821237" cy="3614737"/>
          </a:xfrm>
          <a:ln cap="flat"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990462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START HERE 2020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7676F42-9BAD-4ADC-9380-BAF04DBAEE78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654754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START HERE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676F42-9BAD-4ADC-9380-BAF04DBAEE78}" type="slidenum">
              <a:rPr lang="en-US" smtClean="0"/>
              <a:pPr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0589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7738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 defTabSz="947738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 defTabSz="947738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 defTabSz="947738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 defTabSz="947738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E557D075-A4A8-8E41-82F0-4B798A514D5B}" type="slidenum">
              <a:rPr lang="en-US" sz="1100">
                <a:latin typeface="Times New Roman" charset="0"/>
              </a:rPr>
              <a:pPr/>
              <a:t>10</a:t>
            </a:fld>
            <a:endParaRPr lang="en-US" sz="1100">
              <a:latin typeface="Times New Roman" charset="0"/>
            </a:endParaRPr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63863" y="541338"/>
            <a:ext cx="3670300" cy="2752725"/>
          </a:xfrm>
          <a:ln cap="flat"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91667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7738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 defTabSz="947738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 defTabSz="947738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 defTabSz="947738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 defTabSz="947738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BCFC08EB-B554-0C46-A308-2ACBE73E60C7}" type="slidenum">
              <a:rPr lang="en-US" sz="1100">
                <a:latin typeface="Times New Roman" charset="0"/>
              </a:rPr>
              <a:pPr/>
              <a:t>12</a:t>
            </a:fld>
            <a:endParaRPr lang="en-US" sz="1100">
              <a:latin typeface="Times New Roman" charset="0"/>
            </a:endParaRPr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63863" y="541338"/>
            <a:ext cx="3670300" cy="2752725"/>
          </a:xfrm>
          <a:ln cap="flat"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31427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7738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 defTabSz="947738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 defTabSz="947738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 defTabSz="947738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 defTabSz="947738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7CE6B845-F959-5D48-A6CA-D078239FAF3E}" type="slidenum">
              <a:rPr lang="en-US" sz="1100">
                <a:latin typeface="Times New Roman" charset="0"/>
              </a:rPr>
              <a:pPr/>
              <a:t>13</a:t>
            </a:fld>
            <a:endParaRPr lang="en-US" sz="1100">
              <a:latin typeface="Times New Roman" charset="0"/>
            </a:endParaRPr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63863" y="541338"/>
            <a:ext cx="3670300" cy="2752725"/>
          </a:xfrm>
          <a:ln cap="flat"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>
                <a:latin typeface="Times New Roman" charset="0"/>
              </a:rPr>
              <a:t>START HERE</a:t>
            </a:r>
          </a:p>
        </p:txBody>
      </p:sp>
    </p:spTree>
    <p:extLst>
      <p:ext uri="{BB962C8B-B14F-4D97-AF65-F5344CB8AC3E}">
        <p14:creationId xmlns:p14="http://schemas.microsoft.com/office/powerpoint/2010/main" val="9105853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7738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 defTabSz="947738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 defTabSz="947738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 defTabSz="947738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 defTabSz="947738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691B893E-28B9-5C41-A43C-098C272655F6}" type="slidenum">
              <a:rPr lang="en-US" sz="1100">
                <a:latin typeface="Times New Roman" charset="0"/>
              </a:rPr>
              <a:pPr/>
              <a:t>14</a:t>
            </a:fld>
            <a:endParaRPr lang="en-US" sz="1100">
              <a:latin typeface="Times New Roman" charset="0"/>
            </a:endParaRPr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63863" y="541338"/>
            <a:ext cx="3670300" cy="2752725"/>
          </a:xfrm>
          <a:ln cap="flat"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19172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7738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 defTabSz="947738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 defTabSz="947738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 defTabSz="947738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 defTabSz="947738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0E07FA6A-ECCC-7A4B-BF02-24C4498F97F2}" type="slidenum">
              <a:rPr lang="en-US" sz="1100">
                <a:latin typeface="Times New Roman" charset="0"/>
              </a:rPr>
              <a:pPr/>
              <a:t>16</a:t>
            </a:fld>
            <a:endParaRPr lang="en-US" sz="1100">
              <a:latin typeface="Times New Roman" charset="0"/>
            </a:endParaRPr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63863" y="541338"/>
            <a:ext cx="3670300" cy="2752725"/>
          </a:xfrm>
          <a:ln cap="flat"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144697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7738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 defTabSz="947738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 defTabSz="947738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 defTabSz="947738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 defTabSz="947738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774B4CBB-C513-5B42-89A3-5A0ADF1738E2}" type="slidenum">
              <a:rPr lang="en-US" sz="1100">
                <a:latin typeface="Times New Roman" charset="0"/>
              </a:rPr>
              <a:pPr/>
              <a:t>18</a:t>
            </a:fld>
            <a:endParaRPr lang="en-US" sz="1100">
              <a:latin typeface="Times New Roman" charset="0"/>
            </a:endParaRPr>
          </a:p>
        </p:txBody>
      </p:sp>
      <p:sp>
        <p:nvSpPr>
          <p:cNvPr id="3481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3514725"/>
            <a:ext cx="9566275" cy="3059113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647" tIns="46985" rIns="95647" bIns="46985"/>
          <a:lstStyle/>
          <a:p>
            <a:pPr defTabSz="114300">
              <a:tabLst>
                <a:tab pos="228600" algn="l"/>
                <a:tab pos="520700" algn="l"/>
                <a:tab pos="685800" algn="l"/>
                <a:tab pos="1028700" algn="l"/>
              </a:tabLst>
            </a:pPr>
            <a:r>
              <a:rPr lang="en-US">
                <a:latin typeface="Times New Roman" charset="0"/>
              </a:rPr>
              <a:t>Besides memory state and processor state, there</a:t>
            </a:r>
            <a:r>
              <a:rPr lang="ja-JP" altLang="en-US">
                <a:latin typeface="Times New Roman" charset="0"/>
              </a:rPr>
              <a:t>’</a:t>
            </a:r>
            <a:r>
              <a:rPr lang="en-US">
                <a:latin typeface="Times New Roman" charset="0"/>
              </a:rPr>
              <a:t>s also execution state.</a:t>
            </a:r>
          </a:p>
          <a:p>
            <a:pPr defTabSz="114300">
              <a:spcAft>
                <a:spcPts val="600"/>
              </a:spcAft>
              <a:tabLst>
                <a:tab pos="228600" algn="l"/>
                <a:tab pos="520700" algn="l"/>
                <a:tab pos="685800" algn="l"/>
                <a:tab pos="1028700" algn="l"/>
              </a:tabLst>
            </a:pPr>
            <a:r>
              <a:rPr lang="en-US">
                <a:latin typeface="Times New Roman" charset="0"/>
              </a:rPr>
              <a:t>In this class we</a:t>
            </a:r>
            <a:r>
              <a:rPr lang="ja-JP" altLang="en-US">
                <a:latin typeface="Times New Roman" charset="0"/>
              </a:rPr>
              <a:t>’</a:t>
            </a:r>
            <a:r>
              <a:rPr lang="en-US">
                <a:latin typeface="Times New Roman" charset="0"/>
              </a:rPr>
              <a:t>ll use a simple 3-state model of process execution.</a:t>
            </a:r>
          </a:p>
          <a:p>
            <a:pPr marL="520700" lvl="1" indent="-292100" defTabSz="114300">
              <a:spcAft>
                <a:spcPts val="600"/>
              </a:spcAft>
              <a:tabLst>
                <a:tab pos="228600" algn="l"/>
                <a:tab pos="520700" algn="l"/>
                <a:tab pos="685800" algn="l"/>
                <a:tab pos="1028700" algn="l"/>
              </a:tabLst>
            </a:pPr>
            <a:r>
              <a:rPr lang="en-US">
                <a:latin typeface="Times New Roman" charset="0"/>
              </a:rPr>
              <a:t>—	At all times a process is always in one of these three states.</a:t>
            </a:r>
          </a:p>
          <a:p>
            <a:pPr marL="520700" lvl="1" indent="-292100" defTabSz="114300">
              <a:tabLst>
                <a:tab pos="228600" algn="l"/>
                <a:tab pos="520700" algn="l"/>
                <a:tab pos="685800" algn="l"/>
                <a:tab pos="1028700" algn="l"/>
              </a:tabLst>
            </a:pPr>
            <a:r>
              <a:rPr lang="en-US">
                <a:latin typeface="Times New Roman" charset="0"/>
              </a:rPr>
              <a:t>—	We assume a single processor so there</a:t>
            </a:r>
            <a:r>
              <a:rPr lang="ja-JP" altLang="en-US">
                <a:latin typeface="Times New Roman" charset="0"/>
              </a:rPr>
              <a:t>’</a:t>
            </a:r>
            <a:r>
              <a:rPr lang="en-US">
                <a:latin typeface="Times New Roman" charset="0"/>
              </a:rPr>
              <a:t>s only ever one process in the running state. </a:t>
            </a:r>
          </a:p>
          <a:p>
            <a:pPr defTabSz="114300">
              <a:tabLst>
                <a:tab pos="228600" algn="l"/>
                <a:tab pos="520700" algn="l"/>
                <a:tab pos="685800" algn="l"/>
                <a:tab pos="1028700" algn="l"/>
              </a:tabLst>
            </a:pPr>
            <a:r>
              <a:rPr lang="en-US">
                <a:latin typeface="Times New Roman" charset="0"/>
              </a:rPr>
              <a:t>There are queues associated w/ the waiting and ready states. </a:t>
            </a:r>
          </a:p>
          <a:p>
            <a:pPr marL="520700" lvl="1" indent="-292100" defTabSz="114300">
              <a:tabLst>
                <a:tab pos="228600" algn="l"/>
                <a:tab pos="520700" algn="l"/>
                <a:tab pos="685800" algn="l"/>
                <a:tab pos="1028700" algn="l"/>
              </a:tabLst>
            </a:pPr>
            <a:r>
              <a:rPr lang="en-US">
                <a:latin typeface="Times New Roman" charset="0"/>
              </a:rPr>
              <a:t>—	More later.</a:t>
            </a:r>
          </a:p>
          <a:p>
            <a:pPr defTabSz="114300">
              <a:spcAft>
                <a:spcPts val="600"/>
              </a:spcAft>
              <a:tabLst>
                <a:tab pos="228600" algn="l"/>
                <a:tab pos="520700" algn="l"/>
                <a:tab pos="685800" algn="l"/>
                <a:tab pos="1028700" algn="l"/>
              </a:tabLst>
            </a:pPr>
            <a:r>
              <a:rPr lang="en-US">
                <a:latin typeface="Times New Roman" charset="0"/>
              </a:rPr>
              <a:t>Do an example of a process making state transitions upon performing I/O.</a:t>
            </a:r>
          </a:p>
          <a:p>
            <a:pPr marL="520700" lvl="1" indent="-292100" defTabSz="114300">
              <a:tabLst>
                <a:tab pos="228600" algn="l"/>
                <a:tab pos="520700" algn="l"/>
                <a:tab pos="685800" algn="l"/>
                <a:tab pos="1028700" algn="l"/>
              </a:tabLst>
            </a:pPr>
            <a:r>
              <a:rPr lang="en-US">
                <a:latin typeface="Times New Roman" charset="0"/>
              </a:rPr>
              <a:t>—	Note that the READ operation causes two process transitions: one from the running to the waiting state, and one from the ready to the running state.</a:t>
            </a:r>
          </a:p>
          <a:p>
            <a:pPr defTabSz="114300">
              <a:tabLst>
                <a:tab pos="228600" algn="l"/>
                <a:tab pos="520700" algn="l"/>
                <a:tab pos="685800" algn="l"/>
                <a:tab pos="1028700" algn="l"/>
              </a:tabLst>
            </a:pPr>
            <a:endParaRPr lang="en-US">
              <a:latin typeface="Times New Roman" charset="0"/>
            </a:endParaRPr>
          </a:p>
        </p:txBody>
      </p:sp>
      <p:sp>
        <p:nvSpPr>
          <p:cNvPr id="34820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520950" y="55563"/>
            <a:ext cx="4559300" cy="3419475"/>
          </a:xfrm>
          <a:ln cap="flat"/>
        </p:spPr>
      </p:sp>
    </p:spTree>
    <p:extLst>
      <p:ext uri="{BB962C8B-B14F-4D97-AF65-F5344CB8AC3E}">
        <p14:creationId xmlns:p14="http://schemas.microsoft.com/office/powerpoint/2010/main" val="22275592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START HERE</a:t>
            </a:r>
          </a:p>
        </p:txBody>
      </p:sp>
    </p:spTree>
    <p:extLst>
      <p:ext uri="{BB962C8B-B14F-4D97-AF65-F5344CB8AC3E}">
        <p14:creationId xmlns:p14="http://schemas.microsoft.com/office/powerpoint/2010/main" val="74539185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START HERE 18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676F42-9BAD-4ADC-9380-BAF04DBAEE78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9053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73B60-6473-F545-9385-A53D94CCB13B}" type="datetime1">
              <a:rPr lang="en-US" smtClean="0"/>
              <a:t>10/15/20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E9046-62EF-4D4D-AD96-2915163B9D13}" type="datetime1">
              <a:rPr lang="en-US" smtClean="0"/>
              <a:t>10/15/20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CC96B-6DF5-4640-A835-939C44573CE8}" type="datetime1">
              <a:rPr lang="en-US" smtClean="0"/>
              <a:t>10/15/20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CA137-3534-A441-BE38-646B5A2330AF}" type="datetime1">
              <a:rPr lang="en-US" smtClean="0"/>
              <a:t>10/15/20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228600"/>
            <a:ext cx="8458200" cy="609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1219200"/>
            <a:ext cx="4191000" cy="4876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219200"/>
            <a:ext cx="4191000" cy="4876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228600"/>
            <a:ext cx="8458200" cy="609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1219200"/>
            <a:ext cx="4191000" cy="4876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724400" y="1219200"/>
            <a:ext cx="4191000" cy="4876800"/>
          </a:xfrm>
        </p:spPr>
        <p:txBody>
          <a:bodyPr/>
          <a:lstStyle/>
          <a:p>
            <a:pPr lvl="0"/>
            <a:endParaRPr lang="en-US" noProof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92696"/>
            <a:ext cx="9144000" cy="576064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86590-E106-BF42-9475-757C87E8D19F}" type="datetime1">
              <a:rPr lang="en-US" smtClean="0"/>
              <a:t>10/15/20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41FFF-A25F-F045-BE21-54E0B4D0B1E0}" type="datetime1">
              <a:rPr lang="en-US" smtClean="0"/>
              <a:t>10/15/20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AB54D-5E7C-6249-A11F-0891812158ED}" type="datetime1">
              <a:rPr lang="en-US" smtClean="0"/>
              <a:t>10/15/20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7BDC2-49CA-8A45-88A4-075285359B0D}" type="datetime1">
              <a:rPr lang="en-US" smtClean="0"/>
              <a:t>10/15/20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0BF4B-3B43-7E45-BFA1-7F06C1AE9EC4}" type="datetime1">
              <a:rPr lang="en-US" smtClean="0"/>
              <a:t>10/15/20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A1E46-F9CF-714B-8015-1F124156698C}" type="datetime1">
              <a:rPr lang="en-US" smtClean="0"/>
              <a:t>10/15/20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r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8C665-E041-EC46-95BD-3B4331C0A93C}" type="datetime1">
              <a:rPr lang="en-US" smtClean="0"/>
              <a:t>10/15/20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457200" y="692696"/>
            <a:ext cx="8229600" cy="5586021"/>
          </a:xfrm>
        </p:spPr>
        <p:txBody>
          <a:bodyPr tIns="0" rIns="0" bIns="0" anchor="ctr"/>
          <a:lstStyle>
            <a:lvl1pPr algn="ctr">
              <a:buFontTx/>
              <a:buNone/>
              <a:defRPr sz="4400">
                <a:solidFill>
                  <a:srgbClr val="B60225"/>
                </a:solidFill>
              </a:defRPr>
            </a:lvl1pPr>
            <a:lvl2pPr marL="228600" indent="-228600" algn="ctr">
              <a:buClr>
                <a:srgbClr val="C03137"/>
              </a:buClr>
              <a:buFontTx/>
              <a:buNone/>
              <a:defRPr sz="2400"/>
            </a:lvl2pPr>
            <a:lvl3pPr marL="458788" indent="-230188" algn="ctr">
              <a:buFontTx/>
              <a:buNone/>
              <a:defRPr/>
            </a:lvl3pPr>
            <a:lvl4pPr marL="458788" indent="-230188" algn="ctr">
              <a:buFontTx/>
              <a:buNone/>
              <a:defRPr/>
            </a:lvl4pPr>
            <a:lvl5pPr marL="458788" indent="-230188" algn="ctr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 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3B25A-C783-D44D-A205-9DEE32559E14}" type="datetime1">
              <a:rPr lang="en-US" smtClean="0"/>
              <a:t>10/15/20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 userDrawn="1"/>
        </p:nvSpPr>
        <p:spPr>
          <a:xfrm>
            <a:off x="0" y="6278563"/>
            <a:ext cx="9144000" cy="579437"/>
          </a:xfrm>
          <a:prstGeom prst="rect">
            <a:avLst/>
          </a:prstGeom>
          <a:solidFill>
            <a:srgbClr val="7BAFD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692696"/>
            <a:ext cx="9144000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40769"/>
            <a:ext cx="8229600" cy="48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9188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958BF0-DA1D-E244-9598-2ACCAF7CF53B}" type="datetime1">
              <a:rPr lang="en-US" smtClean="0"/>
              <a:t>10/15/20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597352"/>
            <a:ext cx="2895600" cy="2606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B79A3DA4-3E46-45AF-808A-D7FF9D1D755F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20" name="Straight Connector 19"/>
          <p:cNvCxnSpPr/>
          <p:nvPr userDrawn="1"/>
        </p:nvCxnSpPr>
        <p:spPr>
          <a:xfrm>
            <a:off x="0" y="692696"/>
            <a:ext cx="9144000" cy="1588"/>
          </a:xfrm>
          <a:prstGeom prst="line">
            <a:avLst/>
          </a:prstGeom>
          <a:ln w="12700">
            <a:solidFill>
              <a:srgbClr val="7BAFD4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itle Placeholder 1"/>
          <p:cNvSpPr txBox="1">
            <a:spLocks/>
          </p:cNvSpPr>
          <p:nvPr userDrawn="1"/>
        </p:nvSpPr>
        <p:spPr>
          <a:xfrm>
            <a:off x="5292080" y="116632"/>
            <a:ext cx="3851920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4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COMP 530: Operating Systems</a:t>
            </a:r>
          </a:p>
        </p:txBody>
      </p:sp>
      <p:pic>
        <p:nvPicPr>
          <p:cNvPr id="12" name="Picture 6"/>
          <p:cNvPicPr>
            <a:picLocks noChangeAspect="1" noChangeArrowheads="1"/>
          </p:cNvPicPr>
          <p:nvPr userDrawn="1"/>
        </p:nvPicPr>
        <p:blipFill>
          <a:blip r:embed="rId16"/>
          <a:srcRect/>
          <a:stretch>
            <a:fillRect/>
          </a:stretch>
        </p:blipFill>
        <p:spPr bwMode="auto">
          <a:xfrm>
            <a:off x="251520" y="106119"/>
            <a:ext cx="1944216" cy="5343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56" r:id="rId9"/>
    <p:sldLayoutId id="2147483657" r:id="rId10"/>
    <p:sldLayoutId id="2147483658" r:id="rId11"/>
    <p:sldLayoutId id="2147483659" r:id="rId12"/>
    <p:sldLayoutId id="2147483661" r:id="rId13"/>
    <p:sldLayoutId id="2147483662" r:id="rId1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lang="en-US" sz="4400" kern="1200" dirty="0" smtClean="0">
          <a:solidFill>
            <a:schemeClr val="accent1"/>
          </a:solidFill>
          <a:latin typeface="+mn-lt"/>
          <a:ea typeface="+mn-ea"/>
          <a:cs typeface="+mn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4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4" Type="http://schemas.openxmlformats.org/officeDocument/2006/relationships/image" Target="../media/image4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tags" Target="../tags/tag10.xml"/><Relationship Id="rId2" Type="http://schemas.openxmlformats.org/officeDocument/2006/relationships/tags" Target="../tags/tag9.xml"/><Relationship Id="rId1" Type="http://schemas.openxmlformats.org/officeDocument/2006/relationships/tags" Target="../tags/tag8.xml"/><Relationship Id="rId4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2.xml"/><Relationship Id="rId1" Type="http://schemas.openxmlformats.org/officeDocument/2006/relationships/tags" Target="../tags/tag11.xml"/><Relationship Id="rId4" Type="http://schemas.openxmlformats.org/officeDocument/2006/relationships/image" Target="../media/image4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24576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sz="5400" b="1" dirty="0"/>
              <a:t>Concurrent Programming with Threads:</a:t>
            </a:r>
            <a:br>
              <a:rPr lang="en-US" sz="5400" b="1" dirty="0"/>
            </a:br>
            <a:r>
              <a:rPr lang="en-US" sz="5400" b="1" dirty="0"/>
              <a:t>Why you should care deeply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759436"/>
            <a:ext cx="9144000" cy="2316588"/>
          </a:xfrm>
        </p:spPr>
        <p:txBody>
          <a:bodyPr>
            <a:normAutofit/>
          </a:bodyPr>
          <a:lstStyle/>
          <a:p>
            <a:pPr>
              <a:spcAft>
                <a:spcPts val="1080"/>
              </a:spcAft>
            </a:pP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spcAft>
                <a:spcPts val="1080"/>
              </a:spcAft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Don Porter</a:t>
            </a:r>
          </a:p>
          <a:p>
            <a:pPr>
              <a:spcAft>
                <a:spcPts val="1080"/>
              </a:spcAft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Portions courtesy Emmett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Witchel</a:t>
            </a: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12800" y="1771104"/>
            <a:ext cx="7772400" cy="4394200"/>
          </a:xfrm>
          <a:noFill/>
        </p:spPr>
        <p:txBody>
          <a:bodyPr lIns="92075" tIns="46038" rIns="92075" bIns="46038"/>
          <a:lstStyle/>
          <a:p>
            <a:pPr>
              <a:buFont typeface="Monotype Sorts" charset="0"/>
              <a:buNone/>
            </a:pPr>
            <a:endParaRPr lang="en-US" sz="2000">
              <a:latin typeface="Arial" charset="0"/>
            </a:endParaRPr>
          </a:p>
          <a:p>
            <a:pPr>
              <a:buFont typeface="Monotype Sorts" charset="0"/>
              <a:buNone/>
            </a:pPr>
            <a:r>
              <a:rPr lang="en-US" sz="2000" dirty="0">
                <a:latin typeface="Arial" charset="0"/>
              </a:rPr>
              <a:t>void fn1(</a:t>
            </a:r>
            <a:r>
              <a:rPr lang="en-US" sz="2000" dirty="0" err="1">
                <a:latin typeface="Arial" charset="0"/>
              </a:rPr>
              <a:t>int</a:t>
            </a:r>
            <a:r>
              <a:rPr lang="en-US" sz="2000" dirty="0">
                <a:latin typeface="Arial" charset="0"/>
              </a:rPr>
              <a:t> arg0, </a:t>
            </a:r>
            <a:r>
              <a:rPr lang="en-US" sz="2000" dirty="0" err="1">
                <a:latin typeface="Arial" charset="0"/>
              </a:rPr>
              <a:t>int</a:t>
            </a:r>
            <a:r>
              <a:rPr lang="en-US" sz="2000" dirty="0">
                <a:latin typeface="Arial" charset="0"/>
              </a:rPr>
              <a:t> arg1, …) {…}</a:t>
            </a:r>
          </a:p>
          <a:p>
            <a:pPr>
              <a:buFont typeface="Monotype Sorts" charset="0"/>
              <a:buNone/>
            </a:pPr>
            <a:endParaRPr lang="en-US" sz="2000" dirty="0">
              <a:latin typeface="Arial" charset="0"/>
            </a:endParaRPr>
          </a:p>
          <a:p>
            <a:pPr>
              <a:buFont typeface="Monotype Sorts" charset="0"/>
              <a:buNone/>
            </a:pPr>
            <a:r>
              <a:rPr lang="en-US" sz="2000" dirty="0">
                <a:latin typeface="Arial" charset="0"/>
              </a:rPr>
              <a:t>main() {</a:t>
            </a:r>
          </a:p>
          <a:p>
            <a:pPr>
              <a:buFont typeface="Monotype Sorts" charset="0"/>
              <a:buNone/>
            </a:pPr>
            <a:r>
              <a:rPr lang="en-US" sz="2000" dirty="0">
                <a:latin typeface="Arial" charset="0"/>
              </a:rPr>
              <a:t>	…</a:t>
            </a:r>
          </a:p>
          <a:p>
            <a:pPr>
              <a:buFont typeface="Monotype Sorts" charset="0"/>
              <a:buNone/>
            </a:pPr>
            <a:r>
              <a:rPr lang="en-US" sz="2000" dirty="0">
                <a:latin typeface="Arial" charset="0"/>
              </a:rPr>
              <a:t>	</a:t>
            </a:r>
            <a:r>
              <a:rPr lang="en-US" sz="2000" dirty="0" err="1">
                <a:latin typeface="Arial" charset="0"/>
              </a:rPr>
              <a:t>tid</a:t>
            </a:r>
            <a:r>
              <a:rPr lang="en-US" sz="2000" dirty="0">
                <a:latin typeface="Arial" charset="0"/>
              </a:rPr>
              <a:t> = </a:t>
            </a:r>
            <a:r>
              <a:rPr lang="en-US" sz="2000" dirty="0" err="1">
                <a:latin typeface="Arial" charset="0"/>
              </a:rPr>
              <a:t>CreateThread</a:t>
            </a:r>
            <a:r>
              <a:rPr lang="en-US" sz="2000" dirty="0">
                <a:latin typeface="Arial" charset="0"/>
              </a:rPr>
              <a:t>(fn1, arg0, arg1, …);</a:t>
            </a:r>
          </a:p>
          <a:p>
            <a:pPr>
              <a:buFont typeface="Monotype Sorts" charset="0"/>
              <a:buNone/>
            </a:pPr>
            <a:r>
              <a:rPr lang="en-US" sz="2000" dirty="0">
                <a:latin typeface="Arial" charset="0"/>
              </a:rPr>
              <a:t>	…</a:t>
            </a:r>
          </a:p>
          <a:p>
            <a:pPr>
              <a:buFont typeface="Monotype Sorts" charset="0"/>
              <a:buNone/>
            </a:pPr>
            <a:r>
              <a:rPr lang="en-US" sz="2000" dirty="0">
                <a:latin typeface="Arial" charset="0"/>
              </a:rPr>
              <a:t>}</a:t>
            </a:r>
            <a:endParaRPr lang="en-US" sz="2000" dirty="0">
              <a:solidFill>
                <a:srgbClr val="FF3300"/>
              </a:solidFill>
              <a:latin typeface="Arial" charset="0"/>
            </a:endParaRPr>
          </a:p>
          <a:p>
            <a:pPr>
              <a:buFont typeface="Monotype Sorts" charset="0"/>
              <a:buNone/>
            </a:pPr>
            <a:endParaRPr lang="en-US" sz="2000" dirty="0">
              <a:solidFill>
                <a:srgbClr val="FF3300"/>
              </a:solidFill>
              <a:latin typeface="Arial" charset="0"/>
            </a:endParaRPr>
          </a:p>
          <a:p>
            <a:pPr>
              <a:buFont typeface="Monotype Sorts" charset="0"/>
              <a:buNone/>
            </a:pPr>
            <a:r>
              <a:rPr lang="en-US" sz="2000" dirty="0">
                <a:solidFill>
                  <a:srgbClr val="990000"/>
                </a:solidFill>
                <a:latin typeface="Arial" charset="0"/>
              </a:rPr>
              <a:t>At the point </a:t>
            </a:r>
            <a:r>
              <a:rPr lang="en-US" sz="2000" dirty="0" err="1">
                <a:solidFill>
                  <a:srgbClr val="990000"/>
                </a:solidFill>
                <a:latin typeface="Arial" charset="0"/>
              </a:rPr>
              <a:t>CreateThread</a:t>
            </a:r>
            <a:r>
              <a:rPr lang="en-US" sz="2000" dirty="0">
                <a:solidFill>
                  <a:srgbClr val="990000"/>
                </a:solidFill>
                <a:latin typeface="Arial" charset="0"/>
              </a:rPr>
              <a:t> is called, execution continues in parent thread in main function, and execution starts at fn1 in the child thread,</a:t>
            </a:r>
            <a:r>
              <a:rPr lang="en-US" sz="2000" i="1" dirty="0">
                <a:solidFill>
                  <a:srgbClr val="990000"/>
                </a:solidFill>
                <a:latin typeface="Arial" charset="0"/>
              </a:rPr>
              <a:t> both in parallel  (concurrently)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Programmer’s View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10657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43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Implementing Threads: Example Redux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69900" y="1825660"/>
            <a:ext cx="690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Virtual Address Space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81000" y="3461584"/>
            <a:ext cx="381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0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137400" y="3481844"/>
            <a:ext cx="1625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0xffffffff</a:t>
            </a:r>
          </a:p>
        </p:txBody>
      </p:sp>
      <p:sp>
        <p:nvSpPr>
          <p:cNvPr id="8" name="Rectangle 7"/>
          <p:cNvSpPr/>
          <p:nvPr/>
        </p:nvSpPr>
        <p:spPr>
          <a:xfrm>
            <a:off x="838200" y="2392264"/>
            <a:ext cx="1282700" cy="1016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rgbClr val="000000"/>
                </a:solidFill>
              </a:rPr>
              <a:t>hello</a:t>
            </a:r>
          </a:p>
        </p:txBody>
      </p:sp>
      <p:sp>
        <p:nvSpPr>
          <p:cNvPr id="9" name="Rectangle 8"/>
          <p:cNvSpPr/>
          <p:nvPr/>
        </p:nvSpPr>
        <p:spPr>
          <a:xfrm>
            <a:off x="5638800" y="2366864"/>
            <a:ext cx="1282700" cy="1016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>
                <a:solidFill>
                  <a:srgbClr val="000000"/>
                </a:solidFill>
              </a:rPr>
              <a:t>libc.so</a:t>
            </a:r>
            <a:endParaRPr lang="en-US" sz="2800" dirty="0">
              <a:solidFill>
                <a:srgbClr val="0000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362200" y="2404964"/>
            <a:ext cx="1041400" cy="1016000"/>
          </a:xfrm>
          <a:prstGeom prst="rect">
            <a:avLst/>
          </a:prstGeom>
          <a:solidFill>
            <a:srgbClr val="FFFF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rgbClr val="000000"/>
                </a:solidFill>
              </a:rPr>
              <a:t>heap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571500" y="3886100"/>
            <a:ext cx="8001000" cy="21337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2 threads requires 2 stacks in the process</a:t>
            </a:r>
          </a:p>
          <a:p>
            <a:r>
              <a:rPr lang="en-US" dirty="0"/>
              <a:t>No problem!</a:t>
            </a:r>
          </a:p>
          <a:p>
            <a:r>
              <a:rPr lang="en-US" dirty="0"/>
              <a:t>Kernel can schedule each thread separately</a:t>
            </a:r>
          </a:p>
          <a:p>
            <a:pPr lvl="1"/>
            <a:r>
              <a:rPr lang="en-US" dirty="0"/>
              <a:t>Possibly on 2 CPUs</a:t>
            </a:r>
          </a:p>
          <a:p>
            <a:pPr lvl="1"/>
            <a:r>
              <a:rPr lang="en-US" dirty="0"/>
              <a:t>Requires some extra bookkeeping</a:t>
            </a:r>
          </a:p>
          <a:p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581400" y="2404964"/>
            <a:ext cx="977900" cy="1016000"/>
          </a:xfrm>
          <a:prstGeom prst="rect">
            <a:avLst/>
          </a:prstGeom>
          <a:solidFill>
            <a:srgbClr val="FFFF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rgbClr val="000000"/>
                </a:solidFill>
              </a:rPr>
              <a:t>stk1</a:t>
            </a:r>
          </a:p>
        </p:txBody>
      </p:sp>
      <p:sp>
        <p:nvSpPr>
          <p:cNvPr id="14" name="Rectangle 13"/>
          <p:cNvSpPr/>
          <p:nvPr/>
        </p:nvSpPr>
        <p:spPr>
          <a:xfrm>
            <a:off x="4648200" y="2413000"/>
            <a:ext cx="977900" cy="1016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rgbClr val="000000"/>
                </a:solidFill>
              </a:rPr>
              <a:t>stk2</a:t>
            </a:r>
          </a:p>
        </p:txBody>
      </p:sp>
      <p:sp>
        <p:nvSpPr>
          <p:cNvPr id="4" name="Rectangle 3"/>
          <p:cNvSpPr/>
          <p:nvPr/>
        </p:nvSpPr>
        <p:spPr>
          <a:xfrm>
            <a:off x="571500" y="2404964"/>
            <a:ext cx="8001000" cy="1016000"/>
          </a:xfrm>
          <a:prstGeom prst="rect">
            <a:avLst/>
          </a:prstGeom>
          <a:noFill/>
          <a:ln w="5715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6972300" y="2369384"/>
            <a:ext cx="1600200" cy="1016000"/>
          </a:xfrm>
          <a:prstGeom prst="rect">
            <a:avLst/>
          </a:prstGeom>
          <a:solidFill>
            <a:srgbClr val="00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rgbClr val="FFFFFF"/>
                </a:solidFill>
              </a:rPr>
              <a:t>Linux</a:t>
            </a:r>
          </a:p>
        </p:txBody>
      </p:sp>
    </p:spTree>
    <p:extLst>
      <p:ext uri="{BB962C8B-B14F-4D97-AF65-F5344CB8AC3E}">
        <p14:creationId xmlns:p14="http://schemas.microsoft.com/office/powerpoint/2010/main" val="981931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12800" y="1346200"/>
            <a:ext cx="7772400" cy="4445000"/>
          </a:xfrm>
        </p:spPr>
        <p:txBody>
          <a:bodyPr lIns="92075" tIns="46038" rIns="92075" bIns="46038">
            <a:normAutofit lnSpcReduction="10000"/>
          </a:bodyPr>
          <a:lstStyle/>
          <a:p>
            <a:r>
              <a:rPr lang="en-US" sz="2000">
                <a:latin typeface="Arial" charset="0"/>
              </a:rPr>
              <a:t>How can this code take advantage of 2 threads?</a:t>
            </a:r>
          </a:p>
          <a:p>
            <a:pPr lvl="1">
              <a:buFont typeface="Wingdings" charset="0"/>
              <a:buNone/>
            </a:pPr>
            <a:r>
              <a:rPr lang="en-US" sz="1800">
                <a:latin typeface="Arial" charset="0"/>
              </a:rPr>
              <a:t>for(k = 0; k &lt; n; k++)</a:t>
            </a:r>
          </a:p>
          <a:p>
            <a:pPr lvl="1">
              <a:buFont typeface="Wingdings" charset="0"/>
              <a:buNone/>
            </a:pPr>
            <a:r>
              <a:rPr lang="en-US" sz="1800">
                <a:latin typeface="Arial" charset="0"/>
              </a:rPr>
              <a:t>	a[k] = b[k] * c[k] + d[k] * e[k];</a:t>
            </a:r>
          </a:p>
          <a:p>
            <a:pPr>
              <a:buFont typeface="Monotype Sorts" charset="0"/>
              <a:buNone/>
            </a:pPr>
            <a:endParaRPr lang="en-US" sz="2000">
              <a:solidFill>
                <a:srgbClr val="FF3300"/>
              </a:solidFill>
              <a:latin typeface="Arial" charset="0"/>
            </a:endParaRPr>
          </a:p>
          <a:p>
            <a:r>
              <a:rPr lang="en-US" sz="2000">
                <a:latin typeface="Arial" charset="0"/>
              </a:rPr>
              <a:t>Rewrite this code fragment as:</a:t>
            </a:r>
          </a:p>
          <a:p>
            <a:pPr lvl="1">
              <a:buFont typeface="Wingdings" charset="0"/>
              <a:buNone/>
            </a:pPr>
            <a:r>
              <a:rPr lang="en-US" sz="1800">
                <a:solidFill>
                  <a:srgbClr val="990000"/>
                </a:solidFill>
                <a:latin typeface="Arial" charset="0"/>
              </a:rPr>
              <a:t>do_mult(l, m) {</a:t>
            </a:r>
          </a:p>
          <a:p>
            <a:pPr lvl="1">
              <a:buFont typeface="Wingdings" charset="0"/>
              <a:buNone/>
            </a:pPr>
            <a:r>
              <a:rPr lang="en-US" sz="1800">
                <a:solidFill>
                  <a:srgbClr val="990000"/>
                </a:solidFill>
                <a:latin typeface="Arial" charset="0"/>
              </a:rPr>
              <a:t>	for(k = l; k &lt; m; k++)</a:t>
            </a:r>
          </a:p>
          <a:p>
            <a:pPr lvl="1">
              <a:buFont typeface="Wingdings" charset="0"/>
              <a:buNone/>
            </a:pPr>
            <a:r>
              <a:rPr lang="en-US" sz="1800">
                <a:solidFill>
                  <a:srgbClr val="990000"/>
                </a:solidFill>
                <a:latin typeface="Arial" charset="0"/>
              </a:rPr>
              <a:t>		a[k] = b[k] * c[k] + d[k] * e[k];</a:t>
            </a:r>
          </a:p>
          <a:p>
            <a:pPr lvl="1">
              <a:buFont typeface="Wingdings" charset="0"/>
              <a:buNone/>
            </a:pPr>
            <a:r>
              <a:rPr lang="en-US" sz="1800">
                <a:solidFill>
                  <a:srgbClr val="990000"/>
                </a:solidFill>
                <a:latin typeface="Arial" charset="0"/>
              </a:rPr>
              <a:t>}</a:t>
            </a:r>
          </a:p>
          <a:p>
            <a:pPr lvl="1">
              <a:buFont typeface="Wingdings" charset="0"/>
              <a:buNone/>
            </a:pPr>
            <a:r>
              <a:rPr lang="en-US" sz="1800">
                <a:solidFill>
                  <a:srgbClr val="990000"/>
                </a:solidFill>
                <a:latin typeface="Arial" charset="0"/>
              </a:rPr>
              <a:t>main() {</a:t>
            </a:r>
          </a:p>
          <a:p>
            <a:pPr lvl="1">
              <a:buFont typeface="Wingdings" charset="0"/>
              <a:buNone/>
            </a:pPr>
            <a:r>
              <a:rPr lang="en-US" sz="1800">
                <a:solidFill>
                  <a:srgbClr val="990000"/>
                </a:solidFill>
                <a:latin typeface="Arial" charset="0"/>
              </a:rPr>
              <a:t>   CreateThread(do_mult, 0, n/2);</a:t>
            </a:r>
          </a:p>
          <a:p>
            <a:pPr lvl="1">
              <a:buFont typeface="Wingdings" charset="0"/>
              <a:buNone/>
            </a:pPr>
            <a:r>
              <a:rPr lang="en-US" sz="1800">
                <a:solidFill>
                  <a:srgbClr val="990000"/>
                </a:solidFill>
                <a:latin typeface="Arial" charset="0"/>
              </a:rPr>
              <a:t>   CreateThread(do_mult, n/2, n);</a:t>
            </a:r>
          </a:p>
          <a:p>
            <a:pPr>
              <a:buFont typeface="Monotype Sorts" charset="0"/>
              <a:buNone/>
            </a:pPr>
            <a:endParaRPr lang="en-US" sz="2000">
              <a:solidFill>
                <a:schemeClr val="accent2"/>
              </a:solidFill>
              <a:latin typeface="Arial" charset="0"/>
            </a:endParaRPr>
          </a:p>
          <a:p>
            <a:r>
              <a:rPr lang="en-US" sz="2000">
                <a:latin typeface="Arial" charset="0"/>
              </a:rPr>
              <a:t>What did we gain?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How can it help?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7596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8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84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84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84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1843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1843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2075" tIns="46038" rIns="92075" bIns="46038"/>
          <a:lstStyle/>
          <a:p>
            <a:r>
              <a:rPr lang="en-US" sz="2000">
                <a:latin typeface="Arial" charset="0"/>
              </a:rPr>
              <a:t>Consider a Web server</a:t>
            </a:r>
          </a:p>
          <a:p>
            <a:pPr>
              <a:buFont typeface="Monotype Sorts" charset="0"/>
              <a:buNone/>
            </a:pPr>
            <a:r>
              <a:rPr lang="en-US" sz="2000">
                <a:solidFill>
                  <a:srgbClr val="990000"/>
                </a:solidFill>
                <a:latin typeface="Arial" charset="0"/>
              </a:rPr>
              <a:t>     Create a number of threads, and for each thread do</a:t>
            </a:r>
          </a:p>
          <a:p>
            <a:pPr lvl="2">
              <a:buFont typeface="Wingdings" charset="0"/>
              <a:buChar char="v"/>
            </a:pPr>
            <a:r>
              <a:rPr lang="en-US" sz="1800">
                <a:solidFill>
                  <a:srgbClr val="990000"/>
                </a:solidFill>
                <a:latin typeface="Arial" charset="0"/>
              </a:rPr>
              <a:t>get network message from client</a:t>
            </a:r>
          </a:p>
          <a:p>
            <a:pPr lvl="2">
              <a:buFont typeface="Wingdings" charset="0"/>
              <a:buChar char="v"/>
            </a:pPr>
            <a:r>
              <a:rPr lang="en-US" sz="1800">
                <a:solidFill>
                  <a:srgbClr val="990000"/>
                </a:solidFill>
                <a:latin typeface="Arial" charset="0"/>
              </a:rPr>
              <a:t>get URL data from disk</a:t>
            </a:r>
          </a:p>
          <a:p>
            <a:pPr lvl="2">
              <a:buFont typeface="Wingdings" charset="0"/>
              <a:buChar char="v"/>
            </a:pPr>
            <a:r>
              <a:rPr lang="en-US" sz="1800">
                <a:solidFill>
                  <a:srgbClr val="990000"/>
                </a:solidFill>
                <a:latin typeface="Arial" charset="0"/>
              </a:rPr>
              <a:t>send data over network</a:t>
            </a:r>
          </a:p>
          <a:p>
            <a:pPr>
              <a:buFont typeface="Monotype Sorts" charset="0"/>
              <a:buNone/>
            </a:pPr>
            <a:endParaRPr lang="en-US" sz="2000">
              <a:latin typeface="Arial" charset="0"/>
            </a:endParaRPr>
          </a:p>
          <a:p>
            <a:r>
              <a:rPr lang="en-US" sz="2000">
                <a:latin typeface="Arial" charset="0"/>
              </a:rPr>
              <a:t>What did we gain?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How Can Threads Help?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79377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20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700808"/>
            <a:ext cx="4191000" cy="4114800"/>
          </a:xfrm>
        </p:spPr>
        <p:txBody>
          <a:bodyPr lIns="92075" tIns="46038" rIns="92075" bIns="46038"/>
          <a:lstStyle/>
          <a:p>
            <a:endParaRPr lang="en-US" sz="2000" dirty="0">
              <a:solidFill>
                <a:srgbClr val="990000"/>
              </a:solidFill>
              <a:latin typeface="Arial" charset="0"/>
            </a:endParaRPr>
          </a:p>
          <a:p>
            <a:pPr lvl="2">
              <a:buFont typeface="Wingdings" charset="0"/>
              <a:buChar char="v"/>
            </a:pPr>
            <a:r>
              <a:rPr lang="en-US" sz="2000" dirty="0">
                <a:solidFill>
                  <a:srgbClr val="990000"/>
                </a:solidFill>
                <a:latin typeface="Arial" charset="0"/>
              </a:rPr>
              <a:t>get network message (URL) from client</a:t>
            </a:r>
          </a:p>
          <a:p>
            <a:pPr lvl="2">
              <a:buFont typeface="Wingdings" charset="0"/>
              <a:buChar char="v"/>
            </a:pPr>
            <a:r>
              <a:rPr lang="en-US" sz="2000" dirty="0">
                <a:solidFill>
                  <a:srgbClr val="990000"/>
                </a:solidFill>
                <a:latin typeface="Arial" charset="0"/>
              </a:rPr>
              <a:t>get URL data from disk</a:t>
            </a:r>
          </a:p>
          <a:p>
            <a:pPr lvl="2">
              <a:buFont typeface="Wingdings" charset="0"/>
              <a:buChar char="v"/>
            </a:pPr>
            <a:endParaRPr lang="en-US" sz="2000" dirty="0">
              <a:solidFill>
                <a:srgbClr val="990000"/>
              </a:solidFill>
              <a:latin typeface="Arial" charset="0"/>
            </a:endParaRPr>
          </a:p>
          <a:p>
            <a:pPr lvl="2">
              <a:buFont typeface="Wingdings" charset="0"/>
              <a:buChar char="v"/>
            </a:pPr>
            <a:endParaRPr lang="en-US" sz="2000" dirty="0">
              <a:solidFill>
                <a:srgbClr val="990000"/>
              </a:solidFill>
              <a:latin typeface="Arial" charset="0"/>
            </a:endParaRPr>
          </a:p>
          <a:p>
            <a:pPr lvl="2">
              <a:buFont typeface="Wingdings" charset="0"/>
              <a:buChar char="v"/>
            </a:pPr>
            <a:endParaRPr lang="en-US" sz="2000" dirty="0">
              <a:solidFill>
                <a:srgbClr val="990000"/>
              </a:solidFill>
              <a:latin typeface="Arial" charset="0"/>
            </a:endParaRPr>
          </a:p>
          <a:p>
            <a:pPr lvl="2">
              <a:buFont typeface="Wingdings" charset="0"/>
              <a:buChar char="v"/>
            </a:pPr>
            <a:endParaRPr lang="en-US" sz="2000" dirty="0">
              <a:solidFill>
                <a:srgbClr val="990000"/>
              </a:solidFill>
              <a:latin typeface="Arial" charset="0"/>
            </a:endParaRPr>
          </a:p>
          <a:p>
            <a:pPr lvl="2">
              <a:buFont typeface="Wingdings" charset="0"/>
              <a:buChar char="v"/>
            </a:pPr>
            <a:r>
              <a:rPr lang="en-US" sz="2000" dirty="0">
                <a:solidFill>
                  <a:srgbClr val="990000"/>
                </a:solidFill>
                <a:latin typeface="Arial" charset="0"/>
              </a:rPr>
              <a:t>send data over network</a:t>
            </a:r>
          </a:p>
          <a:p>
            <a:pPr>
              <a:buFont typeface="Monotype Sorts" charset="0"/>
              <a:buNone/>
            </a:pPr>
            <a:endParaRPr lang="en-US" dirty="0">
              <a:latin typeface="Arial" charset="0"/>
            </a:endParaRPr>
          </a:p>
        </p:txBody>
      </p:sp>
      <p:sp>
        <p:nvSpPr>
          <p:cNvPr id="64516" name="Rectangle 4"/>
          <p:cNvSpPr>
            <a:spLocks noChangeArrowheads="1"/>
          </p:cNvSpPr>
          <p:nvPr/>
        </p:nvSpPr>
        <p:spPr bwMode="auto">
          <a:xfrm>
            <a:off x="4572000" y="2234208"/>
            <a:ext cx="41910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75000"/>
              <a:buFont typeface="Monotype Sorts" charset="2"/>
              <a:buBlip>
                <a:blip r:embed="rId4"/>
              </a:buBlip>
              <a:defRPr/>
            </a:pPr>
            <a:endParaRPr lang="en-US" sz="2000" dirty="0">
              <a:solidFill>
                <a:srgbClr val="990000"/>
              </a:solidFill>
              <a:latin typeface="Comic Sans MS" pitchFamily="66" charset="0"/>
              <a:ea typeface="+mn-ea"/>
            </a:endParaRPr>
          </a:p>
          <a:p>
            <a:pPr marL="1143000" lvl="2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v"/>
              <a:defRPr/>
            </a:pPr>
            <a:r>
              <a:rPr lang="en-US" sz="2000" dirty="0">
                <a:solidFill>
                  <a:srgbClr val="990000"/>
                </a:solidFill>
                <a:latin typeface="Comic Sans MS" pitchFamily="66" charset="0"/>
                <a:ea typeface="+mn-ea"/>
              </a:rPr>
              <a:t>get network message (URL) from client</a:t>
            </a:r>
          </a:p>
          <a:p>
            <a:pPr marL="1143000" lvl="2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v"/>
              <a:defRPr/>
            </a:pPr>
            <a:r>
              <a:rPr lang="en-US" sz="2000" dirty="0">
                <a:solidFill>
                  <a:srgbClr val="990000"/>
                </a:solidFill>
                <a:latin typeface="Comic Sans MS" pitchFamily="66" charset="0"/>
                <a:ea typeface="+mn-ea"/>
              </a:rPr>
              <a:t>get URL data from disk</a:t>
            </a:r>
          </a:p>
          <a:p>
            <a:pPr marL="1143000" lvl="2" indent="-228600">
              <a:spcBef>
                <a:spcPct val="20000"/>
              </a:spcBef>
              <a:buClr>
                <a:schemeClr val="tx1"/>
              </a:buClr>
              <a:buSzPct val="75000"/>
              <a:defRPr/>
            </a:pPr>
            <a:endParaRPr lang="en-US" sz="2000" dirty="0">
              <a:solidFill>
                <a:srgbClr val="990000"/>
              </a:solidFill>
              <a:latin typeface="Comic Sans MS" pitchFamily="66" charset="0"/>
              <a:ea typeface="+mn-ea"/>
            </a:endParaRPr>
          </a:p>
          <a:p>
            <a:pPr marL="1143000" lvl="2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v"/>
              <a:defRPr/>
            </a:pPr>
            <a:endParaRPr lang="en-US" sz="2000" dirty="0">
              <a:solidFill>
                <a:srgbClr val="990000"/>
              </a:solidFill>
              <a:latin typeface="Comic Sans MS" pitchFamily="66" charset="0"/>
              <a:ea typeface="+mn-ea"/>
            </a:endParaRPr>
          </a:p>
          <a:p>
            <a:pPr marL="1143000" lvl="2" indent="-228600">
              <a:spcBef>
                <a:spcPct val="20000"/>
              </a:spcBef>
              <a:buClr>
                <a:schemeClr val="tx1"/>
              </a:buClr>
              <a:buSzPct val="75000"/>
              <a:defRPr/>
            </a:pPr>
            <a:endParaRPr lang="en-US" sz="2000" dirty="0">
              <a:solidFill>
                <a:srgbClr val="990000"/>
              </a:solidFill>
              <a:latin typeface="Comic Sans MS" pitchFamily="66" charset="0"/>
              <a:ea typeface="+mn-ea"/>
            </a:endParaRPr>
          </a:p>
          <a:p>
            <a:pPr marL="1143000" lvl="2" indent="-228600">
              <a:spcBef>
                <a:spcPct val="20000"/>
              </a:spcBef>
              <a:buClr>
                <a:srgbClr val="000099"/>
              </a:buClr>
              <a:buSzPct val="75000"/>
              <a:buFont typeface="Wingdings" pitchFamily="2" charset="2"/>
              <a:buChar char="v"/>
              <a:defRPr/>
            </a:pPr>
            <a:r>
              <a:rPr lang="en-US" sz="2000" kern="0" dirty="0">
                <a:solidFill>
                  <a:srgbClr val="990000"/>
                </a:solidFill>
                <a:latin typeface="Comic Sans MS"/>
                <a:ea typeface="+mn-ea"/>
              </a:rPr>
              <a:t>send data over network</a:t>
            </a:r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2133600" y="1352823"/>
            <a:ext cx="14097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000" dirty="0">
                <a:solidFill>
                  <a:srgbClr val="000000"/>
                </a:solidFill>
              </a:rPr>
              <a:t>Request 1</a:t>
            </a:r>
          </a:p>
          <a:p>
            <a:r>
              <a:rPr lang="en-US" sz="2000" dirty="0">
                <a:solidFill>
                  <a:srgbClr val="000000"/>
                </a:solidFill>
              </a:rPr>
              <a:t>Thread 1</a:t>
            </a:r>
          </a:p>
        </p:txBody>
      </p:sp>
      <p:sp>
        <p:nvSpPr>
          <p:cNvPr id="13318" name="Text Box 6"/>
          <p:cNvSpPr txBox="1">
            <a:spLocks noChangeArrowheads="1"/>
          </p:cNvSpPr>
          <p:nvPr/>
        </p:nvSpPr>
        <p:spPr bwMode="auto">
          <a:xfrm>
            <a:off x="5867400" y="1352823"/>
            <a:ext cx="14097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000">
                <a:solidFill>
                  <a:srgbClr val="000000"/>
                </a:solidFill>
              </a:rPr>
              <a:t>Request 2</a:t>
            </a:r>
          </a:p>
          <a:p>
            <a:r>
              <a:rPr lang="en-US" sz="2000">
                <a:solidFill>
                  <a:srgbClr val="000000"/>
                </a:solidFill>
              </a:rPr>
              <a:t>Thread 2</a:t>
            </a:r>
          </a:p>
        </p:txBody>
      </p:sp>
      <p:sp>
        <p:nvSpPr>
          <p:cNvPr id="13319" name="Line 7"/>
          <p:cNvSpPr>
            <a:spLocks noChangeShapeType="1"/>
          </p:cNvSpPr>
          <p:nvPr/>
        </p:nvSpPr>
        <p:spPr bwMode="auto">
          <a:xfrm>
            <a:off x="990600" y="2057400"/>
            <a:ext cx="0" cy="3581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triangle" w="lg" len="lg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0" name="Text Box 8"/>
          <p:cNvSpPr txBox="1">
            <a:spLocks noChangeArrowheads="1"/>
          </p:cNvSpPr>
          <p:nvPr/>
        </p:nvSpPr>
        <p:spPr bwMode="auto">
          <a:xfrm>
            <a:off x="609600" y="5715000"/>
            <a:ext cx="8255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/>
              <a:t>Time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1600200" y="3195638"/>
            <a:ext cx="32924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/>
              <a:t>(disk access latency)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5638800" y="3733800"/>
            <a:ext cx="32924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/>
              <a:t>(disk access latency)</a:t>
            </a:r>
          </a:p>
        </p:txBody>
      </p:sp>
      <p:sp>
        <p:nvSpPr>
          <p:cNvPr id="11" name="Content Placeholder 2"/>
          <p:cNvSpPr txBox="1">
            <a:spLocks/>
          </p:cNvSpPr>
          <p:nvPr/>
        </p:nvSpPr>
        <p:spPr bwMode="auto">
          <a:xfrm>
            <a:off x="1676400" y="5486400"/>
            <a:ext cx="6934200" cy="533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7" tIns="44450" rIns="90487" bIns="44450"/>
          <a:lstStyle/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75000"/>
              <a:buFont typeface="Monotype Sorts" charset="2"/>
              <a:buBlip>
                <a:blip r:embed="rId4"/>
              </a:buBlip>
              <a:defRPr/>
            </a:pPr>
            <a:r>
              <a:rPr lang="en-US" kern="0" dirty="0">
                <a:latin typeface="+mn-lt"/>
                <a:ea typeface="+mn-ea"/>
              </a:rPr>
              <a:t>Total time is less than request 1 + request 2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Overlapping I/O and Computation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40080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4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64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645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645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645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645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Why threads? (summary)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Computation that can be divided into concurrent chunks</a:t>
            </a:r>
          </a:p>
          <a:p>
            <a:pPr lvl="1"/>
            <a:r>
              <a:rPr lang="en-US" dirty="0"/>
              <a:t>Execute on multiple cores: reduce wall-clock exec. time</a:t>
            </a:r>
          </a:p>
          <a:p>
            <a:pPr lvl="1"/>
            <a:r>
              <a:rPr lang="en-US" dirty="0"/>
              <a:t>Harder to identify parallelism in more complex cases</a:t>
            </a:r>
          </a:p>
          <a:p>
            <a:r>
              <a:rPr lang="en-US" dirty="0"/>
              <a:t>Overlapping blocking I/O with computation</a:t>
            </a:r>
          </a:p>
          <a:p>
            <a:pPr lvl="1"/>
            <a:r>
              <a:rPr lang="en-US" dirty="0"/>
              <a:t>If my web server blocks on I/O for one client, why not work on another client’s request in a separate thread?</a:t>
            </a:r>
          </a:p>
          <a:p>
            <a:pPr lvl="1"/>
            <a:r>
              <a:rPr lang="en-US" dirty="0"/>
              <a:t>Other abstractions we won’t cover (e.g., events)</a:t>
            </a:r>
          </a:p>
        </p:txBody>
      </p:sp>
    </p:spTree>
    <p:extLst>
      <p:ext uri="{BB962C8B-B14F-4D97-AF65-F5344CB8AC3E}">
        <p14:creationId xmlns:p14="http://schemas.microsoft.com/office/powerpoint/2010/main" val="9951612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295400"/>
            <a:ext cx="3759200" cy="5029200"/>
          </a:xfrm>
          <a:noFill/>
        </p:spPr>
        <p:txBody>
          <a:bodyPr lIns="92075" tIns="46038" rIns="92075" bIns="46038"/>
          <a:lstStyle/>
          <a:p>
            <a:pPr>
              <a:lnSpc>
                <a:spcPct val="90000"/>
              </a:lnSpc>
              <a:buFont typeface="Monotype Sorts" charset="0"/>
              <a:buNone/>
            </a:pPr>
            <a:r>
              <a:rPr lang="en-US" sz="1800">
                <a:solidFill>
                  <a:srgbClr val="990000"/>
                </a:solidFill>
                <a:latin typeface="Arial" charset="0"/>
              </a:rPr>
              <a:t>Threads</a:t>
            </a:r>
          </a:p>
          <a:p>
            <a:pPr>
              <a:lnSpc>
                <a:spcPct val="90000"/>
              </a:lnSpc>
            </a:pPr>
            <a:endParaRPr lang="en-US" sz="1800" dirty="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 sz="1800" dirty="0">
                <a:latin typeface="Arial" charset="0"/>
              </a:rPr>
              <a:t>A thread has no data segment or heap</a:t>
            </a:r>
          </a:p>
          <a:p>
            <a:pPr>
              <a:lnSpc>
                <a:spcPct val="90000"/>
              </a:lnSpc>
            </a:pPr>
            <a:r>
              <a:rPr lang="en-US" sz="1800" dirty="0">
                <a:latin typeface="Arial" charset="0"/>
              </a:rPr>
              <a:t>A thread cannot live on its own, it must live within a process</a:t>
            </a:r>
          </a:p>
          <a:p>
            <a:pPr>
              <a:lnSpc>
                <a:spcPct val="90000"/>
              </a:lnSpc>
            </a:pPr>
            <a:r>
              <a:rPr lang="en-US" sz="1800" dirty="0">
                <a:latin typeface="Arial" charset="0"/>
              </a:rPr>
              <a:t>There can be more than one thread in a process, the first thread calls main &amp; has the process</a:t>
            </a:r>
            <a:r>
              <a:rPr lang="ja-JP" altLang="en-US" sz="1800" dirty="0">
                <a:latin typeface="Arial" charset="0"/>
              </a:rPr>
              <a:t>’</a:t>
            </a:r>
            <a:r>
              <a:rPr lang="en-US" sz="1800" dirty="0">
                <a:latin typeface="Arial" charset="0"/>
              </a:rPr>
              <a:t>s stack</a:t>
            </a:r>
          </a:p>
          <a:p>
            <a:pPr>
              <a:lnSpc>
                <a:spcPct val="90000"/>
              </a:lnSpc>
            </a:pPr>
            <a:r>
              <a:rPr lang="en-US" sz="1800" dirty="0">
                <a:latin typeface="Arial" charset="0"/>
              </a:rPr>
              <a:t>If a thread dies, its stack is reclaimed</a:t>
            </a:r>
          </a:p>
          <a:p>
            <a:pPr>
              <a:lnSpc>
                <a:spcPct val="90000"/>
              </a:lnSpc>
            </a:pPr>
            <a:r>
              <a:rPr lang="en-US" sz="1800" dirty="0">
                <a:latin typeface="Arial" charset="0"/>
              </a:rPr>
              <a:t>Inter-thread communication via memory.</a:t>
            </a:r>
          </a:p>
          <a:p>
            <a:pPr>
              <a:lnSpc>
                <a:spcPct val="90000"/>
              </a:lnSpc>
            </a:pPr>
            <a:r>
              <a:rPr lang="en-US" sz="1800" dirty="0">
                <a:latin typeface="Arial" charset="0"/>
              </a:rPr>
              <a:t>Each thread can run on a different physical processor</a:t>
            </a:r>
          </a:p>
          <a:p>
            <a:pPr>
              <a:lnSpc>
                <a:spcPct val="90000"/>
              </a:lnSpc>
            </a:pPr>
            <a:r>
              <a:rPr lang="en-US" sz="1800" dirty="0">
                <a:latin typeface="Arial" charset="0"/>
              </a:rPr>
              <a:t>Inexpensive creation and context switch</a:t>
            </a: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4154736" y="1219200"/>
            <a:ext cx="4455864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1800" dirty="0">
                <a:solidFill>
                  <a:srgbClr val="990000"/>
                </a:solidFill>
                <a:latin typeface="Arial" charset="0"/>
                <a:cs typeface="Arial" charset="0"/>
              </a:rPr>
              <a:t>Processes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sz="1800" dirty="0">
              <a:latin typeface="Arial" charset="0"/>
              <a:cs typeface="Arial" charset="0"/>
            </a:endParaRPr>
          </a:p>
          <a:p>
            <a:pPr marL="342900" indent="-342900">
              <a:spcBef>
                <a:spcPct val="20000"/>
              </a:spcBef>
              <a:buFontTx/>
              <a:buBlip>
                <a:blip r:embed="rId4"/>
              </a:buBlip>
            </a:pPr>
            <a:r>
              <a:rPr lang="en-US" sz="1800" dirty="0">
                <a:latin typeface="Arial" charset="0"/>
                <a:cs typeface="Arial" charset="0"/>
              </a:rPr>
              <a:t>A process has code/data/heap &amp; other segments</a:t>
            </a:r>
          </a:p>
          <a:p>
            <a:pPr marL="342900" indent="-342900">
              <a:spcBef>
                <a:spcPct val="20000"/>
              </a:spcBef>
              <a:buFontTx/>
              <a:buBlip>
                <a:blip r:embed="rId4"/>
              </a:buBlip>
            </a:pPr>
            <a:r>
              <a:rPr lang="en-US" sz="1800" dirty="0">
                <a:latin typeface="Arial" charset="0"/>
                <a:cs typeface="Arial" charset="0"/>
              </a:rPr>
              <a:t>There must be at least one thread in a process</a:t>
            </a:r>
          </a:p>
          <a:p>
            <a:pPr marL="342900" indent="-342900">
              <a:spcBef>
                <a:spcPct val="20000"/>
              </a:spcBef>
              <a:buFontTx/>
              <a:buBlip>
                <a:blip r:embed="rId4"/>
              </a:buBlip>
            </a:pPr>
            <a:r>
              <a:rPr lang="en-US" sz="1800" dirty="0">
                <a:latin typeface="Arial" charset="0"/>
                <a:cs typeface="Arial" charset="0"/>
              </a:rPr>
              <a:t>Threads within a process share code/data/heap, share I/O, but each has its own stack &amp; registers</a:t>
            </a:r>
          </a:p>
          <a:p>
            <a:pPr marL="342900" indent="-342900">
              <a:spcBef>
                <a:spcPct val="20000"/>
              </a:spcBef>
              <a:buFontTx/>
              <a:buBlip>
                <a:blip r:embed="rId4"/>
              </a:buBlip>
            </a:pPr>
            <a:r>
              <a:rPr lang="en-US" sz="1800" dirty="0">
                <a:latin typeface="Arial" charset="0"/>
                <a:cs typeface="Arial" charset="0"/>
              </a:rPr>
              <a:t>If a process dies, its resources are reclaimed &amp; all threads die</a:t>
            </a:r>
          </a:p>
          <a:p>
            <a:pPr marL="342900" indent="-342900">
              <a:spcBef>
                <a:spcPct val="20000"/>
              </a:spcBef>
              <a:buFontTx/>
              <a:buBlip>
                <a:blip r:embed="rId4"/>
              </a:buBlip>
            </a:pPr>
            <a:r>
              <a:rPr lang="en-US" sz="1800" dirty="0">
                <a:latin typeface="Arial" charset="0"/>
                <a:cs typeface="Arial" charset="0"/>
              </a:rPr>
              <a:t>Inter-process communication via OS and data copying.</a:t>
            </a:r>
          </a:p>
          <a:p>
            <a:pPr marL="342900" indent="-342900">
              <a:spcBef>
                <a:spcPct val="20000"/>
              </a:spcBef>
              <a:buFontTx/>
              <a:buBlip>
                <a:blip r:embed="rId4"/>
              </a:buBlip>
            </a:pPr>
            <a:r>
              <a:rPr lang="en-US" sz="1800" dirty="0">
                <a:latin typeface="Arial" charset="0"/>
                <a:cs typeface="Arial" charset="0"/>
              </a:rPr>
              <a:t>Each process can run on a different physical processor</a:t>
            </a:r>
          </a:p>
          <a:p>
            <a:pPr marL="342900" indent="-342900">
              <a:spcBef>
                <a:spcPct val="20000"/>
              </a:spcBef>
              <a:buFontTx/>
              <a:buBlip>
                <a:blip r:embed="rId4"/>
              </a:buBlip>
            </a:pPr>
            <a:r>
              <a:rPr lang="en-US" sz="1800" dirty="0">
                <a:latin typeface="Arial" charset="0"/>
                <a:cs typeface="Arial" charset="0"/>
              </a:rPr>
              <a:t>Expensive creation and context switch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Threads vs. Processes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6914164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>
                <a:latin typeface="Cambria" charset="0"/>
              </a:rPr>
              <a:t>Implementing Threads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346200"/>
            <a:ext cx="3759200" cy="5054600"/>
          </a:xfrm>
        </p:spPr>
        <p:txBody>
          <a:bodyPr/>
          <a:lstStyle/>
          <a:p>
            <a:r>
              <a:rPr lang="en-US" sz="1800">
                <a:latin typeface="Arial" charset="0"/>
              </a:rPr>
              <a:t>Processes define an address space; threads share the address space</a:t>
            </a:r>
          </a:p>
          <a:p>
            <a:pPr lvl="2"/>
            <a:endParaRPr lang="en-US" sz="1400" dirty="0">
              <a:latin typeface="Arial" charset="0"/>
            </a:endParaRPr>
          </a:p>
          <a:p>
            <a:r>
              <a:rPr lang="en-US" sz="1800" dirty="0">
                <a:latin typeface="Arial" charset="0"/>
              </a:rPr>
              <a:t>Process Control Block (PCB) contains process-specific information </a:t>
            </a:r>
          </a:p>
          <a:p>
            <a:pPr lvl="1"/>
            <a:r>
              <a:rPr lang="en-US" sz="1600" dirty="0">
                <a:latin typeface="Arial" charset="0"/>
              </a:rPr>
              <a:t>Owner, PID, heap pointer, priority, active thread, and pointers to thread information</a:t>
            </a:r>
          </a:p>
          <a:p>
            <a:pPr lvl="2"/>
            <a:endParaRPr lang="en-US" sz="1400" dirty="0">
              <a:latin typeface="Arial" charset="0"/>
            </a:endParaRPr>
          </a:p>
          <a:p>
            <a:r>
              <a:rPr lang="en-US" sz="1800" dirty="0">
                <a:latin typeface="Arial" charset="0"/>
              </a:rPr>
              <a:t>Thread Control Block (TCB) contains thread-specific information</a:t>
            </a:r>
          </a:p>
          <a:p>
            <a:pPr lvl="1"/>
            <a:r>
              <a:rPr lang="en-US" sz="1600" dirty="0">
                <a:latin typeface="Arial" charset="0"/>
              </a:rPr>
              <a:t>Stack pointer, PC, thread state (running, …), register values, a pointer to PCB, …</a:t>
            </a:r>
          </a:p>
        </p:txBody>
      </p:sp>
      <p:sp>
        <p:nvSpPr>
          <p:cNvPr id="16388" name="Rectangle 5"/>
          <p:cNvSpPr>
            <a:spLocks noChangeArrowheads="1"/>
          </p:cNvSpPr>
          <p:nvPr/>
        </p:nvSpPr>
        <p:spPr bwMode="auto">
          <a:xfrm>
            <a:off x="6781800" y="1695450"/>
            <a:ext cx="1968500" cy="474345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89" name="Rectangle 6"/>
          <p:cNvSpPr>
            <a:spLocks noChangeArrowheads="1"/>
          </p:cNvSpPr>
          <p:nvPr/>
        </p:nvSpPr>
        <p:spPr bwMode="auto">
          <a:xfrm>
            <a:off x="6769100" y="5618163"/>
            <a:ext cx="1968500" cy="817562"/>
          </a:xfrm>
          <a:prstGeom prst="rect">
            <a:avLst/>
          </a:prstGeom>
          <a:solidFill>
            <a:schemeClr val="hlink">
              <a:alpha val="50195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90" name="Rectangle 7"/>
          <p:cNvSpPr>
            <a:spLocks noChangeArrowheads="1"/>
          </p:cNvSpPr>
          <p:nvPr/>
        </p:nvSpPr>
        <p:spPr bwMode="auto">
          <a:xfrm>
            <a:off x="7356475" y="5738813"/>
            <a:ext cx="7032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800">
                <a:latin typeface="Comic Sans MS" charset="0"/>
              </a:rPr>
              <a:t>Code</a:t>
            </a:r>
          </a:p>
        </p:txBody>
      </p:sp>
      <p:sp>
        <p:nvSpPr>
          <p:cNvPr id="16391" name="Rectangle 8"/>
          <p:cNvSpPr>
            <a:spLocks noChangeArrowheads="1"/>
          </p:cNvSpPr>
          <p:nvPr/>
        </p:nvSpPr>
        <p:spPr bwMode="auto">
          <a:xfrm>
            <a:off x="6769100" y="5043488"/>
            <a:ext cx="1968500" cy="561975"/>
          </a:xfrm>
          <a:prstGeom prst="rect">
            <a:avLst/>
          </a:prstGeom>
          <a:solidFill>
            <a:srgbClr val="FFFF00">
              <a:alpha val="50195"/>
            </a:srgb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92" name="Rectangle 9"/>
          <p:cNvSpPr>
            <a:spLocks noChangeArrowheads="1"/>
          </p:cNvSpPr>
          <p:nvPr/>
        </p:nvSpPr>
        <p:spPr bwMode="auto">
          <a:xfrm>
            <a:off x="6835775" y="5119688"/>
            <a:ext cx="1835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800">
                <a:latin typeface="Comic Sans MS" charset="0"/>
              </a:rPr>
              <a:t>Initialized data</a:t>
            </a:r>
          </a:p>
        </p:txBody>
      </p:sp>
      <p:sp>
        <p:nvSpPr>
          <p:cNvPr id="16393" name="Rectangle 13"/>
          <p:cNvSpPr>
            <a:spLocks noChangeArrowheads="1"/>
          </p:cNvSpPr>
          <p:nvPr/>
        </p:nvSpPr>
        <p:spPr bwMode="auto">
          <a:xfrm>
            <a:off x="6781800" y="2590800"/>
            <a:ext cx="1968500" cy="520700"/>
          </a:xfrm>
          <a:prstGeom prst="rect">
            <a:avLst/>
          </a:prstGeom>
          <a:solidFill>
            <a:srgbClr val="66FFCC">
              <a:alpha val="50195"/>
            </a:srgb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94" name="AutoShape 14"/>
          <p:cNvSpPr>
            <a:spLocks noChangeArrowheads="1"/>
          </p:cNvSpPr>
          <p:nvPr/>
        </p:nvSpPr>
        <p:spPr bwMode="auto">
          <a:xfrm>
            <a:off x="7543800" y="3124200"/>
            <a:ext cx="368300" cy="292100"/>
          </a:xfrm>
          <a:prstGeom prst="downArrow">
            <a:avLst>
              <a:gd name="adj1" fmla="val 75009"/>
              <a:gd name="adj2" fmla="val 50005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95" name="Rectangle 15"/>
          <p:cNvSpPr>
            <a:spLocks noChangeArrowheads="1"/>
          </p:cNvSpPr>
          <p:nvPr/>
        </p:nvSpPr>
        <p:spPr bwMode="auto">
          <a:xfrm>
            <a:off x="7369175" y="2614613"/>
            <a:ext cx="72548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800">
                <a:latin typeface="Comic Sans MS" charset="0"/>
              </a:rPr>
              <a:t>Heap</a:t>
            </a:r>
          </a:p>
        </p:txBody>
      </p:sp>
      <p:sp>
        <p:nvSpPr>
          <p:cNvPr id="16396" name="Rectangle 16"/>
          <p:cNvSpPr>
            <a:spLocks noChangeArrowheads="1"/>
          </p:cNvSpPr>
          <p:nvPr/>
        </p:nvSpPr>
        <p:spPr bwMode="auto">
          <a:xfrm>
            <a:off x="6791325" y="2076450"/>
            <a:ext cx="1968500" cy="520700"/>
          </a:xfrm>
          <a:prstGeom prst="rect">
            <a:avLst/>
          </a:prstGeom>
          <a:solidFill>
            <a:srgbClr val="FFCC66">
              <a:alpha val="50195"/>
            </a:srgb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97" name="Rectangle 17"/>
          <p:cNvSpPr>
            <a:spLocks noChangeArrowheads="1"/>
          </p:cNvSpPr>
          <p:nvPr/>
        </p:nvSpPr>
        <p:spPr bwMode="auto">
          <a:xfrm>
            <a:off x="7312025" y="2138363"/>
            <a:ext cx="7524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800">
                <a:latin typeface="Comic Sans MS" charset="0"/>
              </a:rPr>
              <a:t>DLL</a:t>
            </a:r>
            <a:r>
              <a:rPr lang="ja-JP" altLang="en-US" sz="1800">
                <a:latin typeface="Comic Sans MS" charset="0"/>
              </a:rPr>
              <a:t>’</a:t>
            </a:r>
            <a:r>
              <a:rPr lang="en-US" sz="1800">
                <a:latin typeface="Comic Sans MS" charset="0"/>
              </a:rPr>
              <a:t>s</a:t>
            </a:r>
          </a:p>
        </p:txBody>
      </p:sp>
      <p:sp>
        <p:nvSpPr>
          <p:cNvPr id="16398" name="Rectangle 18"/>
          <p:cNvSpPr>
            <a:spLocks noChangeArrowheads="1"/>
          </p:cNvSpPr>
          <p:nvPr/>
        </p:nvSpPr>
        <p:spPr bwMode="auto">
          <a:xfrm>
            <a:off x="6781800" y="1704975"/>
            <a:ext cx="1968500" cy="368300"/>
          </a:xfrm>
          <a:prstGeom prst="rect">
            <a:avLst/>
          </a:prstGeom>
          <a:solidFill>
            <a:srgbClr val="CCFF66">
              <a:alpha val="50195"/>
            </a:srgb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99" name="Rectangle 19"/>
          <p:cNvSpPr>
            <a:spLocks noChangeArrowheads="1"/>
          </p:cNvSpPr>
          <p:nvPr/>
        </p:nvSpPr>
        <p:spPr bwMode="auto">
          <a:xfrm>
            <a:off x="6750050" y="1690688"/>
            <a:ext cx="20510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800">
                <a:latin typeface="Comic Sans MS" charset="0"/>
              </a:rPr>
              <a:t>mapped segments</a:t>
            </a:r>
          </a:p>
        </p:txBody>
      </p:sp>
      <p:sp>
        <p:nvSpPr>
          <p:cNvPr id="16400" name="Rectangle 20"/>
          <p:cNvSpPr>
            <a:spLocks noChangeArrowheads="1"/>
          </p:cNvSpPr>
          <p:nvPr/>
        </p:nvSpPr>
        <p:spPr bwMode="auto">
          <a:xfrm>
            <a:off x="7273800" y="1052736"/>
            <a:ext cx="1690688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800">
                <a:latin typeface="Comic Sans MS" charset="0"/>
              </a:rPr>
              <a:t>Process</a:t>
            </a:r>
            <a:r>
              <a:rPr lang="ja-JP" altLang="en-US" sz="1800">
                <a:latin typeface="Comic Sans MS" charset="0"/>
              </a:rPr>
              <a:t>’</a:t>
            </a:r>
            <a:r>
              <a:rPr lang="en-US" sz="1800">
                <a:latin typeface="Comic Sans MS" charset="0"/>
              </a:rPr>
              <a:t>s </a:t>
            </a:r>
          </a:p>
          <a:p>
            <a:r>
              <a:rPr lang="en-US" sz="1800">
                <a:latin typeface="Comic Sans MS" charset="0"/>
              </a:rPr>
              <a:t>address space</a:t>
            </a:r>
          </a:p>
        </p:txBody>
      </p:sp>
      <p:grpSp>
        <p:nvGrpSpPr>
          <p:cNvPr id="2" name="Group 37"/>
          <p:cNvGrpSpPr>
            <a:grpSpLocks/>
          </p:cNvGrpSpPr>
          <p:nvPr/>
        </p:nvGrpSpPr>
        <p:grpSpPr bwMode="auto">
          <a:xfrm>
            <a:off x="4953000" y="1219200"/>
            <a:ext cx="3775075" cy="5105400"/>
            <a:chOff x="3120" y="768"/>
            <a:chExt cx="2378" cy="3216"/>
          </a:xfrm>
        </p:grpSpPr>
        <p:sp>
          <p:nvSpPr>
            <p:cNvPr id="16412" name="Rectangle 10"/>
            <p:cNvSpPr>
              <a:spLocks noChangeArrowheads="1"/>
            </p:cNvSpPr>
            <p:nvPr/>
          </p:nvSpPr>
          <p:spPr bwMode="auto">
            <a:xfrm>
              <a:off x="4258" y="2889"/>
              <a:ext cx="1240" cy="298"/>
            </a:xfrm>
            <a:prstGeom prst="rect">
              <a:avLst/>
            </a:prstGeom>
            <a:solidFill>
              <a:srgbClr val="CCECFF">
                <a:alpha val="50195"/>
              </a:srgb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>
                <a:latin typeface="Comic Sans MS" charset="0"/>
              </a:endParaRPr>
            </a:p>
          </p:txBody>
        </p:sp>
        <p:sp>
          <p:nvSpPr>
            <p:cNvPr id="16413" name="Rectangle 11"/>
            <p:cNvSpPr>
              <a:spLocks noChangeArrowheads="1"/>
            </p:cNvSpPr>
            <p:nvPr/>
          </p:nvSpPr>
          <p:spPr bwMode="auto">
            <a:xfrm>
              <a:off x="4354" y="2937"/>
              <a:ext cx="1064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600">
                  <a:latin typeface="Comic Sans MS" charset="0"/>
                </a:rPr>
                <a:t>Stack – thread1</a:t>
              </a:r>
            </a:p>
          </p:txBody>
        </p:sp>
        <p:grpSp>
          <p:nvGrpSpPr>
            <p:cNvPr id="16414" name="Group 27"/>
            <p:cNvGrpSpPr>
              <a:grpSpLocks/>
            </p:cNvGrpSpPr>
            <p:nvPr/>
          </p:nvGrpSpPr>
          <p:grpSpPr bwMode="auto">
            <a:xfrm>
              <a:off x="3120" y="768"/>
              <a:ext cx="1152" cy="3216"/>
              <a:chOff x="3120" y="768"/>
              <a:chExt cx="1152" cy="3216"/>
            </a:xfrm>
          </p:grpSpPr>
          <p:sp>
            <p:nvSpPr>
              <p:cNvPr id="54295" name="Rectangle 23"/>
              <p:cNvSpPr>
                <a:spLocks noChangeArrowheads="1"/>
              </p:cNvSpPr>
              <p:nvPr/>
            </p:nvSpPr>
            <p:spPr bwMode="auto">
              <a:xfrm>
                <a:off x="3120" y="1152"/>
                <a:ext cx="720" cy="1008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ffectLst>
                <a:outerShdw dist="107763" dir="2700000" algn="ctr" rotWithShape="0">
                  <a:schemeClr val="bg2">
                    <a:alpha val="50000"/>
                  </a:schemeClr>
                </a:outerShdw>
              </a:effectLst>
            </p:spPr>
            <p:txBody>
              <a:bodyPr wrap="none" anchor="ctr"/>
              <a:lstStyle/>
              <a:p>
                <a:pPr algn="ctr"/>
                <a:r>
                  <a:rPr lang="en-US" sz="1600">
                    <a:latin typeface="Comic Sans MS" charset="0"/>
                  </a:rPr>
                  <a:t>PC</a:t>
                </a:r>
              </a:p>
              <a:p>
                <a:pPr algn="ctr"/>
                <a:r>
                  <a:rPr lang="en-US" sz="1600">
                    <a:latin typeface="Comic Sans MS" charset="0"/>
                  </a:rPr>
                  <a:t>SP</a:t>
                </a:r>
              </a:p>
              <a:p>
                <a:pPr algn="ctr"/>
                <a:r>
                  <a:rPr lang="en-US" sz="1600">
                    <a:latin typeface="Comic Sans MS" charset="0"/>
                  </a:rPr>
                  <a:t>State</a:t>
                </a:r>
              </a:p>
              <a:p>
                <a:pPr algn="ctr"/>
                <a:r>
                  <a:rPr lang="en-US" sz="1600">
                    <a:latin typeface="Comic Sans MS" charset="0"/>
                  </a:rPr>
                  <a:t>Registers</a:t>
                </a:r>
              </a:p>
              <a:p>
                <a:pPr algn="ctr"/>
                <a:r>
                  <a:rPr lang="en-US" sz="1600">
                    <a:latin typeface="Comic Sans MS" charset="0"/>
                  </a:rPr>
                  <a:t>…</a:t>
                </a:r>
              </a:p>
            </p:txBody>
          </p:sp>
          <p:sp>
            <p:nvSpPr>
              <p:cNvPr id="16416" name="Freeform 24"/>
              <p:cNvSpPr>
                <a:spLocks/>
              </p:cNvSpPr>
              <p:nvPr/>
            </p:nvSpPr>
            <p:spPr bwMode="auto">
              <a:xfrm>
                <a:off x="3648" y="1104"/>
                <a:ext cx="624" cy="2880"/>
              </a:xfrm>
              <a:custGeom>
                <a:avLst/>
                <a:gdLst>
                  <a:gd name="T0" fmla="*/ 0 w 624"/>
                  <a:gd name="T1" fmla="*/ 192 h 2880"/>
                  <a:gd name="T2" fmla="*/ 336 w 624"/>
                  <a:gd name="T3" fmla="*/ 384 h 2880"/>
                  <a:gd name="T4" fmla="*/ 336 w 624"/>
                  <a:gd name="T5" fmla="*/ 2496 h 2880"/>
                  <a:gd name="T6" fmla="*/ 624 w 624"/>
                  <a:gd name="T7" fmla="*/ 2688 h 288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624"/>
                  <a:gd name="T13" fmla="*/ 0 h 2880"/>
                  <a:gd name="T14" fmla="*/ 624 w 624"/>
                  <a:gd name="T15" fmla="*/ 2880 h 288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624" h="2880">
                    <a:moveTo>
                      <a:pt x="0" y="192"/>
                    </a:moveTo>
                    <a:cubicBezTo>
                      <a:pt x="140" y="96"/>
                      <a:pt x="280" y="0"/>
                      <a:pt x="336" y="384"/>
                    </a:cubicBezTo>
                    <a:cubicBezTo>
                      <a:pt x="392" y="768"/>
                      <a:pt x="288" y="2112"/>
                      <a:pt x="336" y="2496"/>
                    </a:cubicBezTo>
                    <a:cubicBezTo>
                      <a:pt x="384" y="2880"/>
                      <a:pt x="576" y="2656"/>
                      <a:pt x="624" y="2688"/>
                    </a:cubicBezTo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17" name="Freeform 25"/>
              <p:cNvSpPr>
                <a:spLocks/>
              </p:cNvSpPr>
              <p:nvPr/>
            </p:nvSpPr>
            <p:spPr bwMode="auto">
              <a:xfrm>
                <a:off x="3648" y="1208"/>
                <a:ext cx="624" cy="1912"/>
              </a:xfrm>
              <a:custGeom>
                <a:avLst/>
                <a:gdLst>
                  <a:gd name="T0" fmla="*/ 0 w 624"/>
                  <a:gd name="T1" fmla="*/ 280 h 1912"/>
                  <a:gd name="T2" fmla="*/ 240 w 624"/>
                  <a:gd name="T3" fmla="*/ 232 h 1912"/>
                  <a:gd name="T4" fmla="*/ 240 w 624"/>
                  <a:gd name="T5" fmla="*/ 1672 h 1912"/>
                  <a:gd name="T6" fmla="*/ 624 w 624"/>
                  <a:gd name="T7" fmla="*/ 1672 h 1912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624"/>
                  <a:gd name="T13" fmla="*/ 0 h 1912"/>
                  <a:gd name="T14" fmla="*/ 624 w 624"/>
                  <a:gd name="T15" fmla="*/ 1912 h 1912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624" h="1912">
                    <a:moveTo>
                      <a:pt x="0" y="280"/>
                    </a:moveTo>
                    <a:cubicBezTo>
                      <a:pt x="100" y="140"/>
                      <a:pt x="200" y="0"/>
                      <a:pt x="240" y="232"/>
                    </a:cubicBezTo>
                    <a:cubicBezTo>
                      <a:pt x="280" y="464"/>
                      <a:pt x="176" y="1432"/>
                      <a:pt x="240" y="1672"/>
                    </a:cubicBezTo>
                    <a:cubicBezTo>
                      <a:pt x="304" y="1912"/>
                      <a:pt x="464" y="1792"/>
                      <a:pt x="624" y="1672"/>
                    </a:cubicBezTo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18" name="Text Box 26"/>
              <p:cNvSpPr txBox="1">
                <a:spLocks noChangeArrowheads="1"/>
              </p:cNvSpPr>
              <p:nvPr/>
            </p:nvSpPr>
            <p:spPr bwMode="auto">
              <a:xfrm>
                <a:off x="3168" y="768"/>
                <a:ext cx="631" cy="3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9pPr>
              </a:lstStyle>
              <a:p>
                <a:r>
                  <a:rPr lang="en-US" sz="1600">
                    <a:latin typeface="Comic Sans MS" charset="0"/>
                  </a:rPr>
                  <a:t>TCB for </a:t>
                </a:r>
              </a:p>
              <a:p>
                <a:r>
                  <a:rPr lang="en-US" sz="1600">
                    <a:latin typeface="Comic Sans MS" charset="0"/>
                  </a:rPr>
                  <a:t>Thread1</a:t>
                </a:r>
              </a:p>
            </p:txBody>
          </p:sp>
        </p:grpSp>
      </p:grpSp>
      <p:grpSp>
        <p:nvGrpSpPr>
          <p:cNvPr id="4" name="Group 38"/>
          <p:cNvGrpSpPr>
            <a:grpSpLocks/>
          </p:cNvGrpSpPr>
          <p:nvPr/>
        </p:nvGrpSpPr>
        <p:grpSpPr bwMode="auto">
          <a:xfrm>
            <a:off x="5029200" y="3519488"/>
            <a:ext cx="3698875" cy="2500312"/>
            <a:chOff x="3168" y="2217"/>
            <a:chExt cx="2330" cy="1575"/>
          </a:xfrm>
        </p:grpSpPr>
        <p:sp>
          <p:nvSpPr>
            <p:cNvPr id="16403" name="AutoShape 12"/>
            <p:cNvSpPr>
              <a:spLocks noChangeArrowheads="1"/>
            </p:cNvSpPr>
            <p:nvPr/>
          </p:nvSpPr>
          <p:spPr bwMode="auto">
            <a:xfrm>
              <a:off x="4738" y="2217"/>
              <a:ext cx="232" cy="184"/>
            </a:xfrm>
            <a:prstGeom prst="upArrow">
              <a:avLst>
                <a:gd name="adj1" fmla="val 75009"/>
                <a:gd name="adj2" fmla="val 49995"/>
              </a:avLst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6404" name="Group 36"/>
            <p:cNvGrpSpPr>
              <a:grpSpLocks/>
            </p:cNvGrpSpPr>
            <p:nvPr/>
          </p:nvGrpSpPr>
          <p:grpSpPr bwMode="auto">
            <a:xfrm>
              <a:off x="3168" y="2400"/>
              <a:ext cx="2330" cy="1392"/>
              <a:chOff x="3168" y="2400"/>
              <a:chExt cx="2330" cy="1392"/>
            </a:xfrm>
          </p:grpSpPr>
          <p:sp>
            <p:nvSpPr>
              <p:cNvPr id="16405" name="Rectangle 21"/>
              <p:cNvSpPr>
                <a:spLocks noChangeArrowheads="1"/>
              </p:cNvSpPr>
              <p:nvPr/>
            </p:nvSpPr>
            <p:spPr bwMode="auto">
              <a:xfrm>
                <a:off x="4258" y="2409"/>
                <a:ext cx="1240" cy="250"/>
              </a:xfrm>
              <a:prstGeom prst="rect">
                <a:avLst/>
              </a:prstGeom>
              <a:solidFill>
                <a:srgbClr val="CCECFF">
                  <a:alpha val="50195"/>
                </a:srgbClr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n-US">
                  <a:latin typeface="Comic Sans MS" charset="0"/>
                </a:endParaRPr>
              </a:p>
            </p:txBody>
          </p:sp>
          <p:sp>
            <p:nvSpPr>
              <p:cNvPr id="16406" name="Rectangle 22"/>
              <p:cNvSpPr>
                <a:spLocks noChangeArrowheads="1"/>
              </p:cNvSpPr>
              <p:nvPr/>
            </p:nvSpPr>
            <p:spPr bwMode="auto">
              <a:xfrm>
                <a:off x="4354" y="2409"/>
                <a:ext cx="1084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r>
                  <a:rPr lang="en-US" sz="1600">
                    <a:latin typeface="Comic Sans MS" charset="0"/>
                  </a:rPr>
                  <a:t>Stack – thread2</a:t>
                </a:r>
              </a:p>
            </p:txBody>
          </p:sp>
          <p:grpSp>
            <p:nvGrpSpPr>
              <p:cNvPr id="16407" name="Group 35"/>
              <p:cNvGrpSpPr>
                <a:grpSpLocks/>
              </p:cNvGrpSpPr>
              <p:nvPr/>
            </p:nvGrpSpPr>
            <p:grpSpPr bwMode="auto">
              <a:xfrm>
                <a:off x="3168" y="2400"/>
                <a:ext cx="1104" cy="1392"/>
                <a:chOff x="3168" y="2400"/>
                <a:chExt cx="1104" cy="1392"/>
              </a:xfrm>
            </p:grpSpPr>
            <p:sp>
              <p:nvSpPr>
                <p:cNvPr id="54301" name="Rectangle 29"/>
                <p:cNvSpPr>
                  <a:spLocks noChangeArrowheads="1"/>
                </p:cNvSpPr>
                <p:nvPr/>
              </p:nvSpPr>
              <p:spPr bwMode="auto">
                <a:xfrm>
                  <a:off x="3168" y="2784"/>
                  <a:ext cx="720" cy="1008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  <a:effectLst>
                  <a:outerShdw dist="107763" dir="2700000" algn="ctr" rotWithShape="0">
                    <a:schemeClr val="bg2">
                      <a:alpha val="50000"/>
                    </a:schemeClr>
                  </a:outerShdw>
                </a:effectLst>
              </p:spPr>
              <p:txBody>
                <a:bodyPr wrap="none" anchor="ctr"/>
                <a:lstStyle/>
                <a:p>
                  <a:pPr algn="ctr"/>
                  <a:r>
                    <a:rPr lang="en-US" sz="1600">
                      <a:latin typeface="Comic Sans MS" charset="0"/>
                    </a:rPr>
                    <a:t>PC</a:t>
                  </a:r>
                </a:p>
                <a:p>
                  <a:pPr algn="ctr"/>
                  <a:r>
                    <a:rPr lang="en-US" sz="1600">
                      <a:latin typeface="Comic Sans MS" charset="0"/>
                    </a:rPr>
                    <a:t>SP</a:t>
                  </a:r>
                </a:p>
                <a:p>
                  <a:pPr algn="ctr"/>
                  <a:r>
                    <a:rPr lang="en-US" sz="1600">
                      <a:latin typeface="Comic Sans MS" charset="0"/>
                    </a:rPr>
                    <a:t>State</a:t>
                  </a:r>
                </a:p>
                <a:p>
                  <a:pPr algn="ctr"/>
                  <a:r>
                    <a:rPr lang="en-US" sz="1600">
                      <a:latin typeface="Comic Sans MS" charset="0"/>
                    </a:rPr>
                    <a:t>Registers</a:t>
                  </a:r>
                </a:p>
                <a:p>
                  <a:pPr algn="ctr"/>
                  <a:r>
                    <a:rPr lang="en-US" sz="1600">
                      <a:latin typeface="Comic Sans MS" charset="0"/>
                    </a:rPr>
                    <a:t>…</a:t>
                  </a:r>
                </a:p>
              </p:txBody>
            </p:sp>
            <p:sp>
              <p:nvSpPr>
                <p:cNvPr id="16409" name="Text Box 32"/>
                <p:cNvSpPr txBox="1">
                  <a:spLocks noChangeArrowheads="1"/>
                </p:cNvSpPr>
                <p:nvPr/>
              </p:nvSpPr>
              <p:spPr bwMode="auto">
                <a:xfrm>
                  <a:off x="3216" y="2400"/>
                  <a:ext cx="631" cy="36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12700">
                      <a:solidFill>
                        <a:srgbClr val="000000"/>
                      </a:solidFill>
                      <a:miter lim="800000"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Times" charset="0"/>
                      <a:ea typeface="ＭＳ Ｐゴシック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" charset="0"/>
                      <a:ea typeface="ＭＳ Ｐゴシック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" charset="0"/>
                      <a:ea typeface="ＭＳ Ｐゴシック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" charset="0"/>
                      <a:ea typeface="ＭＳ Ｐゴシック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charset="0"/>
                      <a:ea typeface="ＭＳ Ｐゴシック" charset="0"/>
                    </a:defRPr>
                  </a:lvl9pPr>
                </a:lstStyle>
                <a:p>
                  <a:r>
                    <a:rPr lang="en-US" sz="1600">
                      <a:latin typeface="Comic Sans MS" charset="0"/>
                    </a:rPr>
                    <a:t>TCB for </a:t>
                  </a:r>
                </a:p>
                <a:p>
                  <a:r>
                    <a:rPr lang="en-US" sz="1600">
                      <a:latin typeface="Comic Sans MS" charset="0"/>
                    </a:rPr>
                    <a:t>Thread2</a:t>
                  </a:r>
                </a:p>
              </p:txBody>
            </p:sp>
            <p:sp>
              <p:nvSpPr>
                <p:cNvPr id="16410" name="Freeform 33"/>
                <p:cNvSpPr>
                  <a:spLocks/>
                </p:cNvSpPr>
                <p:nvPr/>
              </p:nvSpPr>
              <p:spPr bwMode="auto">
                <a:xfrm>
                  <a:off x="3696" y="2928"/>
                  <a:ext cx="576" cy="832"/>
                </a:xfrm>
                <a:custGeom>
                  <a:avLst/>
                  <a:gdLst>
                    <a:gd name="T0" fmla="*/ 0 w 576"/>
                    <a:gd name="T1" fmla="*/ 0 h 832"/>
                    <a:gd name="T2" fmla="*/ 384 w 576"/>
                    <a:gd name="T3" fmla="*/ 288 h 832"/>
                    <a:gd name="T4" fmla="*/ 480 w 576"/>
                    <a:gd name="T5" fmla="*/ 768 h 832"/>
                    <a:gd name="T6" fmla="*/ 576 w 576"/>
                    <a:gd name="T7" fmla="*/ 672 h 832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576"/>
                    <a:gd name="T13" fmla="*/ 0 h 832"/>
                    <a:gd name="T14" fmla="*/ 576 w 576"/>
                    <a:gd name="T15" fmla="*/ 832 h 832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576" h="832">
                      <a:moveTo>
                        <a:pt x="0" y="0"/>
                      </a:moveTo>
                      <a:cubicBezTo>
                        <a:pt x="152" y="80"/>
                        <a:pt x="304" y="160"/>
                        <a:pt x="384" y="288"/>
                      </a:cubicBezTo>
                      <a:cubicBezTo>
                        <a:pt x="464" y="416"/>
                        <a:pt x="448" y="704"/>
                        <a:pt x="480" y="768"/>
                      </a:cubicBezTo>
                      <a:cubicBezTo>
                        <a:pt x="512" y="832"/>
                        <a:pt x="544" y="752"/>
                        <a:pt x="576" y="672"/>
                      </a:cubicBezTo>
                    </a:path>
                  </a:pathLst>
                </a:cu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triangle" w="med" len="med"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411" name="Freeform 34"/>
                <p:cNvSpPr>
                  <a:spLocks/>
                </p:cNvSpPr>
                <p:nvPr/>
              </p:nvSpPr>
              <p:spPr bwMode="auto">
                <a:xfrm>
                  <a:off x="3696" y="2400"/>
                  <a:ext cx="576" cy="720"/>
                </a:xfrm>
                <a:custGeom>
                  <a:avLst/>
                  <a:gdLst>
                    <a:gd name="T0" fmla="*/ 0 w 576"/>
                    <a:gd name="T1" fmla="*/ 720 h 720"/>
                    <a:gd name="T2" fmla="*/ 384 w 576"/>
                    <a:gd name="T3" fmla="*/ 432 h 720"/>
                    <a:gd name="T4" fmla="*/ 432 w 576"/>
                    <a:gd name="T5" fmla="*/ 144 h 720"/>
                    <a:gd name="T6" fmla="*/ 576 w 576"/>
                    <a:gd name="T7" fmla="*/ 0 h 72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576"/>
                    <a:gd name="T13" fmla="*/ 0 h 720"/>
                    <a:gd name="T14" fmla="*/ 576 w 576"/>
                    <a:gd name="T15" fmla="*/ 720 h 72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576" h="720">
                      <a:moveTo>
                        <a:pt x="0" y="720"/>
                      </a:moveTo>
                      <a:cubicBezTo>
                        <a:pt x="156" y="624"/>
                        <a:pt x="312" y="528"/>
                        <a:pt x="384" y="432"/>
                      </a:cubicBezTo>
                      <a:cubicBezTo>
                        <a:pt x="456" y="336"/>
                        <a:pt x="400" y="216"/>
                        <a:pt x="432" y="144"/>
                      </a:cubicBezTo>
                      <a:cubicBezTo>
                        <a:pt x="464" y="72"/>
                        <a:pt x="520" y="36"/>
                        <a:pt x="576" y="0"/>
                      </a:cubicBezTo>
                    </a:path>
                  </a:pathLst>
                </a:cu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triangle" w="med" len="med"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</p:spTree>
    <p:custDataLst>
      <p:tags r:id="rId1"/>
    </p:custDataLst>
    <p:extLst>
      <p:ext uri="{BB962C8B-B14F-4D97-AF65-F5344CB8AC3E}">
        <p14:creationId xmlns:p14="http://schemas.microsoft.com/office/powerpoint/2010/main" val="21301434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46125" y="1340768"/>
            <a:ext cx="7943850" cy="889000"/>
          </a:xfrm>
          <a:noFill/>
        </p:spPr>
        <p:txBody>
          <a:bodyPr/>
          <a:lstStyle/>
          <a:p>
            <a:pPr>
              <a:spcBef>
                <a:spcPct val="3000"/>
              </a:spcBef>
            </a:pPr>
            <a:r>
              <a:rPr lang="en-US" sz="2000" dirty="0">
                <a:latin typeface="Arial" charset="0"/>
              </a:rPr>
              <a:t>Threads (just like processes) go through a sequence of </a:t>
            </a:r>
            <a:r>
              <a:rPr lang="en-US" sz="2000" i="1" dirty="0">
                <a:latin typeface="Arial" charset="0"/>
              </a:rPr>
              <a:t>start</a:t>
            </a:r>
            <a:r>
              <a:rPr lang="en-US" sz="2000" dirty="0">
                <a:latin typeface="Arial" charset="0"/>
              </a:rPr>
              <a:t>, </a:t>
            </a:r>
            <a:r>
              <a:rPr lang="en-US" sz="2000" i="1" dirty="0">
                <a:latin typeface="Arial" charset="0"/>
              </a:rPr>
              <a:t>ready</a:t>
            </a:r>
            <a:r>
              <a:rPr lang="en-US" sz="2000" dirty="0">
                <a:latin typeface="Arial" charset="0"/>
              </a:rPr>
              <a:t>, </a:t>
            </a:r>
            <a:r>
              <a:rPr lang="en-US" sz="2000" i="1" dirty="0">
                <a:latin typeface="Arial" charset="0"/>
              </a:rPr>
              <a:t>running</a:t>
            </a:r>
            <a:r>
              <a:rPr lang="en-US" sz="2000" dirty="0">
                <a:latin typeface="Arial" charset="0"/>
              </a:rPr>
              <a:t>, </a:t>
            </a:r>
            <a:r>
              <a:rPr lang="en-US" sz="2000" i="1" dirty="0">
                <a:latin typeface="Arial" charset="0"/>
              </a:rPr>
              <a:t>waiting</a:t>
            </a:r>
            <a:r>
              <a:rPr lang="en-US" sz="2000" dirty="0">
                <a:latin typeface="Arial" charset="0"/>
              </a:rPr>
              <a:t>, and </a:t>
            </a:r>
            <a:r>
              <a:rPr lang="en-US" sz="2000" i="1" dirty="0">
                <a:latin typeface="Arial" charset="0"/>
              </a:rPr>
              <a:t>done</a:t>
            </a:r>
            <a:r>
              <a:rPr lang="en-US" sz="2000" dirty="0">
                <a:latin typeface="Arial" charset="0"/>
              </a:rPr>
              <a:t> states </a:t>
            </a:r>
          </a:p>
        </p:txBody>
      </p:sp>
      <p:sp>
        <p:nvSpPr>
          <p:cNvPr id="57348" name="Oval 4"/>
          <p:cNvSpPr>
            <a:spLocks noChangeArrowheads="1"/>
          </p:cNvSpPr>
          <p:nvPr/>
        </p:nvSpPr>
        <p:spPr bwMode="auto">
          <a:xfrm>
            <a:off x="4962525" y="3711575"/>
            <a:ext cx="1219200" cy="736600"/>
          </a:xfrm>
          <a:prstGeom prst="ellipse">
            <a:avLst/>
          </a:prstGeom>
          <a:gradFill rotWithShape="0">
            <a:gsLst>
              <a:gs pos="0">
                <a:srgbClr val="CCFFFF">
                  <a:gamma/>
                  <a:shade val="46275"/>
                  <a:invGamma/>
                </a:srgbClr>
              </a:gs>
              <a:gs pos="50000">
                <a:srgbClr val="CCFFFF"/>
              </a:gs>
              <a:gs pos="100000">
                <a:srgbClr val="CCFFFF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lIns="90487" tIns="44450" rIns="90487" bIns="44450" anchor="ctr"/>
          <a:lstStyle/>
          <a:p>
            <a:pPr algn="ctr">
              <a:defRPr/>
            </a:pPr>
            <a:r>
              <a:rPr lang="en-US" sz="2000">
                <a:latin typeface="Comic Sans MS" pitchFamily="66" charset="0"/>
                <a:ea typeface="+mn-ea"/>
              </a:rPr>
              <a:t>Running</a:t>
            </a:r>
          </a:p>
        </p:txBody>
      </p:sp>
      <p:sp>
        <p:nvSpPr>
          <p:cNvPr id="57349" name="Oval 5"/>
          <p:cNvSpPr>
            <a:spLocks noChangeArrowheads="1"/>
          </p:cNvSpPr>
          <p:nvPr/>
        </p:nvSpPr>
        <p:spPr bwMode="auto">
          <a:xfrm>
            <a:off x="2879725" y="3711575"/>
            <a:ext cx="1219200" cy="736600"/>
          </a:xfrm>
          <a:prstGeom prst="ellipse">
            <a:avLst/>
          </a:prstGeom>
          <a:gradFill rotWithShape="0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12700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lIns="90487" tIns="44450" rIns="90487" bIns="44450" anchor="ctr"/>
          <a:lstStyle/>
          <a:p>
            <a:pPr algn="ctr">
              <a:defRPr/>
            </a:pPr>
            <a:r>
              <a:rPr lang="en-US" sz="2000">
                <a:latin typeface="Comic Sans MS" pitchFamily="66" charset="0"/>
                <a:ea typeface="+mn-ea"/>
              </a:rPr>
              <a:t>Ready</a:t>
            </a:r>
          </a:p>
        </p:txBody>
      </p:sp>
      <p:sp>
        <p:nvSpPr>
          <p:cNvPr id="57350" name="Oval 6"/>
          <p:cNvSpPr>
            <a:spLocks noChangeArrowheads="1"/>
          </p:cNvSpPr>
          <p:nvPr/>
        </p:nvSpPr>
        <p:spPr bwMode="auto">
          <a:xfrm>
            <a:off x="3921125" y="4905375"/>
            <a:ext cx="1219200" cy="736600"/>
          </a:xfrm>
          <a:prstGeom prst="ellipse">
            <a:avLst/>
          </a:prstGeom>
          <a:gradFill rotWithShape="0">
            <a:gsLst>
              <a:gs pos="0">
                <a:srgbClr val="CCFFFF">
                  <a:gamma/>
                  <a:shade val="46275"/>
                  <a:invGamma/>
                </a:srgbClr>
              </a:gs>
              <a:gs pos="50000">
                <a:srgbClr val="CCFFFF"/>
              </a:gs>
              <a:gs pos="100000">
                <a:srgbClr val="CCFFFF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lIns="90487" tIns="44450" rIns="90487" bIns="44450" anchor="ctr"/>
          <a:lstStyle/>
          <a:p>
            <a:pPr algn="ctr">
              <a:defRPr/>
            </a:pPr>
            <a:r>
              <a:rPr lang="en-US" sz="2000">
                <a:latin typeface="Comic Sans MS" pitchFamily="66" charset="0"/>
                <a:ea typeface="+mn-ea"/>
              </a:rPr>
              <a:t>Waiting</a:t>
            </a:r>
          </a:p>
        </p:txBody>
      </p:sp>
      <p:sp>
        <p:nvSpPr>
          <p:cNvPr id="17415" name="Arc 7"/>
          <p:cNvSpPr>
            <a:spLocks/>
          </p:cNvSpPr>
          <p:nvPr/>
        </p:nvSpPr>
        <p:spPr bwMode="auto">
          <a:xfrm>
            <a:off x="5133975" y="4435475"/>
            <a:ext cx="450850" cy="8382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600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600"/>
                </a:cubicBezTo>
                <a:lnTo>
                  <a:pt x="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16" name="Line 8"/>
          <p:cNvSpPr>
            <a:spLocks noChangeShapeType="1"/>
          </p:cNvSpPr>
          <p:nvPr/>
        </p:nvSpPr>
        <p:spPr bwMode="auto">
          <a:xfrm rot="5400000" flipH="1">
            <a:off x="3184525" y="3470275"/>
            <a:ext cx="44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17" name="Arc 9"/>
          <p:cNvSpPr>
            <a:spLocks/>
          </p:cNvSpPr>
          <p:nvPr/>
        </p:nvSpPr>
        <p:spPr bwMode="auto">
          <a:xfrm rot="5400000">
            <a:off x="3298825" y="4657725"/>
            <a:ext cx="831850" cy="4445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600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600"/>
                </a:cubicBezTo>
                <a:lnTo>
                  <a:pt x="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18" name="Line 10"/>
          <p:cNvSpPr>
            <a:spLocks noChangeShapeType="1"/>
          </p:cNvSpPr>
          <p:nvPr/>
        </p:nvSpPr>
        <p:spPr bwMode="auto">
          <a:xfrm rot="-5400000" flipH="1" flipV="1">
            <a:off x="5330825" y="3495675"/>
            <a:ext cx="44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7419" name="AutoShape 11"/>
          <p:cNvCxnSpPr>
            <a:cxnSpLocks noChangeShapeType="1"/>
            <a:stCxn id="57349" idx="7"/>
            <a:endCxn id="57348" idx="1"/>
          </p:cNvCxnSpPr>
          <p:nvPr/>
        </p:nvCxnSpPr>
        <p:spPr bwMode="auto">
          <a:xfrm rot="5400000" flipV="1">
            <a:off x="4529931" y="3210719"/>
            <a:ext cx="1588" cy="1219200"/>
          </a:xfrm>
          <a:prstGeom prst="curvedConnector3">
            <a:avLst>
              <a:gd name="adj1" fmla="val -21200009"/>
            </a:avLst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17420" name="AutoShape 12"/>
          <p:cNvCxnSpPr>
            <a:cxnSpLocks noChangeShapeType="1"/>
            <a:stCxn id="57348" idx="3"/>
            <a:endCxn id="57349" idx="5"/>
          </p:cNvCxnSpPr>
          <p:nvPr/>
        </p:nvCxnSpPr>
        <p:spPr bwMode="auto">
          <a:xfrm rot="5400000">
            <a:off x="4529931" y="3731419"/>
            <a:ext cx="1588" cy="1219200"/>
          </a:xfrm>
          <a:prstGeom prst="curvedConnector3">
            <a:avLst>
              <a:gd name="adj1" fmla="val 21200009"/>
            </a:avLst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sp>
        <p:nvSpPr>
          <p:cNvPr id="57357" name="Oval 13"/>
          <p:cNvSpPr>
            <a:spLocks noChangeArrowheads="1"/>
          </p:cNvSpPr>
          <p:nvPr/>
        </p:nvSpPr>
        <p:spPr bwMode="auto">
          <a:xfrm>
            <a:off x="2822575" y="2482850"/>
            <a:ext cx="1219200" cy="736600"/>
          </a:xfrm>
          <a:prstGeom prst="ellipse">
            <a:avLst/>
          </a:prstGeom>
          <a:gradFill rotWithShape="0">
            <a:gsLst>
              <a:gs pos="0">
                <a:srgbClr val="CCFFFF">
                  <a:gamma/>
                  <a:shade val="46275"/>
                  <a:invGamma/>
                </a:srgbClr>
              </a:gs>
              <a:gs pos="50000">
                <a:srgbClr val="CCFFFF"/>
              </a:gs>
              <a:gs pos="100000">
                <a:srgbClr val="CCFFFF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lIns="90487" tIns="44450" rIns="90487" bIns="44450" anchor="ctr"/>
          <a:lstStyle/>
          <a:p>
            <a:pPr algn="ctr">
              <a:defRPr/>
            </a:pPr>
            <a:r>
              <a:rPr lang="en-US" sz="2000">
                <a:latin typeface="Comic Sans MS" pitchFamily="66" charset="0"/>
                <a:ea typeface="+mn-ea"/>
              </a:rPr>
              <a:t>Start</a:t>
            </a:r>
          </a:p>
        </p:txBody>
      </p:sp>
      <p:sp>
        <p:nvSpPr>
          <p:cNvPr id="57358" name="Oval 14"/>
          <p:cNvSpPr>
            <a:spLocks noChangeArrowheads="1"/>
          </p:cNvSpPr>
          <p:nvPr/>
        </p:nvSpPr>
        <p:spPr bwMode="auto">
          <a:xfrm>
            <a:off x="4943475" y="2463800"/>
            <a:ext cx="1219200" cy="736600"/>
          </a:xfrm>
          <a:prstGeom prst="ellipse">
            <a:avLst/>
          </a:prstGeom>
          <a:gradFill rotWithShape="0">
            <a:gsLst>
              <a:gs pos="0">
                <a:srgbClr val="CCFFFF">
                  <a:gamma/>
                  <a:shade val="46275"/>
                  <a:invGamma/>
                </a:srgbClr>
              </a:gs>
              <a:gs pos="50000">
                <a:srgbClr val="CCFFFF"/>
              </a:gs>
              <a:gs pos="100000">
                <a:srgbClr val="CCFFFF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lIns="90487" tIns="44450" rIns="90487" bIns="44450" anchor="ctr"/>
          <a:lstStyle/>
          <a:p>
            <a:pPr algn="ctr">
              <a:defRPr/>
            </a:pPr>
            <a:r>
              <a:rPr lang="en-US" sz="2000">
                <a:latin typeface="Comic Sans MS" pitchFamily="66" charset="0"/>
                <a:ea typeface="+mn-ea"/>
              </a:rPr>
              <a:t>Done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Thread Life Cycle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2111862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PAnswers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2133600"/>
            <a:ext cx="4114800" cy="3048000"/>
          </a:xfrm>
        </p:spPr>
        <p:txBody>
          <a:bodyPr/>
          <a:lstStyle/>
          <a:p>
            <a:pPr marL="457200" indent="-457200">
              <a:buFont typeface="Monotype Sorts" charset="0"/>
              <a:buAutoNum type="arabicPeriod"/>
            </a:pPr>
            <a:r>
              <a:rPr lang="en-US" dirty="0">
                <a:latin typeface="Arial" charset="0"/>
              </a:rPr>
              <a:t>CPU</a:t>
            </a:r>
          </a:p>
          <a:p>
            <a:pPr marL="457200" indent="-457200">
              <a:buFont typeface="Monotype Sorts" charset="0"/>
              <a:buAutoNum type="arabicPeriod"/>
            </a:pPr>
            <a:r>
              <a:rPr lang="en-US" dirty="0">
                <a:latin typeface="Arial" charset="0"/>
              </a:rPr>
              <a:t>Address space</a:t>
            </a:r>
          </a:p>
          <a:p>
            <a:pPr marL="457200" indent="-457200">
              <a:buFont typeface="Monotype Sorts" charset="0"/>
              <a:buAutoNum type="arabicPeriod"/>
            </a:pPr>
            <a:r>
              <a:rPr lang="en-US" dirty="0">
                <a:latin typeface="Arial" charset="0"/>
              </a:rPr>
              <a:t>PCB</a:t>
            </a:r>
          </a:p>
          <a:p>
            <a:pPr marL="457200" indent="-457200">
              <a:buFont typeface="Monotype Sorts" charset="0"/>
              <a:buAutoNum type="arabicPeriod"/>
            </a:pPr>
            <a:r>
              <a:rPr lang="en-US" dirty="0">
                <a:latin typeface="Arial" charset="0"/>
              </a:rPr>
              <a:t>Stack</a:t>
            </a:r>
          </a:p>
          <a:p>
            <a:pPr marL="457200" indent="-457200">
              <a:buFont typeface="Monotype Sorts" charset="0"/>
              <a:buAutoNum type="arabicPeriod"/>
            </a:pPr>
            <a:r>
              <a:rPr lang="en-US" dirty="0">
                <a:latin typeface="Arial" charset="0"/>
              </a:rPr>
              <a:t>Register State</a:t>
            </a:r>
          </a:p>
        </p:txBody>
      </p:sp>
      <p:sp>
        <p:nvSpPr>
          <p:cNvPr id="14338" name="TPQuestion"/>
          <p:cNvSpPr>
            <a:spLocks noGrp="1" noChangeArrowheads="1"/>
          </p:cNvSpPr>
          <p:nvPr>
            <p:ph type="title"/>
          </p:nvPr>
        </p:nvSpPr>
        <p:spPr>
          <a:xfrm>
            <a:off x="625475" y="914400"/>
            <a:ext cx="7956550" cy="838200"/>
          </a:xfrm>
        </p:spPr>
        <p:txBody>
          <a:bodyPr/>
          <a:lstStyle/>
          <a:p>
            <a:r>
              <a:rPr lang="en-US">
                <a:latin typeface="Cambria" charset="0"/>
              </a:rPr>
              <a:t>Threads have their own…?</a:t>
            </a:r>
          </a:p>
        </p:txBody>
      </p:sp>
      <p:grpSp>
        <p:nvGrpSpPr>
          <p:cNvPr id="14340" name="ResponseCounter" hidden="1"/>
          <p:cNvGrpSpPr>
            <a:grpSpLocks/>
          </p:cNvGrpSpPr>
          <p:nvPr>
            <p:custDataLst>
              <p:tags r:id="rId3"/>
            </p:custDataLst>
          </p:nvPr>
        </p:nvGrpSpPr>
        <p:grpSpPr bwMode="auto">
          <a:xfrm>
            <a:off x="6553200" y="533400"/>
            <a:ext cx="1270000" cy="1879600"/>
            <a:chOff x="120" y="2960"/>
            <a:chExt cx="800" cy="1184"/>
          </a:xfrm>
        </p:grpSpPr>
        <p:sp>
          <p:nvSpPr>
            <p:cNvPr id="14341" name="RCArrow" hidden="1"/>
            <p:cNvSpPr>
              <a:spLocks noChangeArrowheads="1"/>
            </p:cNvSpPr>
            <p:nvPr/>
          </p:nvSpPr>
          <p:spPr bwMode="auto">
            <a:xfrm>
              <a:off x="120" y="3480"/>
              <a:ext cx="800" cy="160"/>
            </a:xfrm>
            <a:prstGeom prst="leftArrow">
              <a:avLst>
                <a:gd name="adj1" fmla="val 50000"/>
                <a:gd name="adj2" fmla="val 125000"/>
              </a:avLst>
            </a:prstGeom>
            <a:solidFill>
              <a:schemeClr val="accent1"/>
            </a:solidFill>
            <a:ln w="9525">
              <a:miter lim="800000"/>
              <a:headEnd/>
              <a:tailEnd/>
            </a:ln>
            <a:scene3d>
              <a:camera prst="legacyObliqueLeft">
                <a:rot lat="19199990" lon="16199980" rev="0"/>
              </a:camera>
              <a:lightRig rig="legacyFlat3" dir="b"/>
            </a:scene3d>
            <a:sp3d extrusionH="36500" prstMaterial="legacyMetal">
              <a:bevelT w="13500" h="13500" prst="angle"/>
              <a:bevelB w="13500" h="13500" prst="angle"/>
              <a:extrusionClr>
                <a:schemeClr val="accent1"/>
              </a:extrusionClr>
            </a:sp3d>
          </p:spPr>
          <p:txBody>
            <a:bodyPr wrap="none" anchor="ctr">
              <a:flatTx/>
            </a:bodyPr>
            <a:lstStyle/>
            <a:p>
              <a:r>
                <a:rPr lang="en-US" sz="1200" b="1">
                  <a:solidFill>
                    <a:schemeClr val="hlink"/>
                  </a:solidFill>
                  <a:latin typeface="Tahoma" charset="0"/>
                </a:rPr>
                <a:t>47</a:t>
              </a:r>
            </a:p>
            <a:p>
              <a:r>
                <a:rPr lang="en-US" sz="1200" b="1">
                  <a:solidFill>
                    <a:schemeClr val="hlink"/>
                  </a:solidFill>
                  <a:latin typeface="Tahoma" charset="0"/>
                </a:rPr>
                <a:t>of</a:t>
              </a:r>
            </a:p>
            <a:p>
              <a:r>
                <a:rPr lang="en-US" sz="1200" b="1">
                  <a:solidFill>
                    <a:schemeClr val="hlink"/>
                  </a:solidFill>
                  <a:latin typeface="Tahoma" charset="0"/>
                </a:rPr>
                <a:t>65</a:t>
              </a:r>
            </a:p>
          </p:txBody>
        </p:sp>
        <p:sp>
          <p:nvSpPr>
            <p:cNvPr id="14342" name="RCTextBottom" hidden="1"/>
            <p:cNvSpPr txBox="1">
              <a:spLocks noChangeArrowheads="1"/>
            </p:cNvSpPr>
            <p:nvPr/>
          </p:nvSpPr>
          <p:spPr bwMode="auto">
            <a:xfrm>
              <a:off x="312" y="3984"/>
              <a:ext cx="400" cy="1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200" b="1">
                  <a:latin typeface="Tahoma" charset="0"/>
                </a:rPr>
                <a:t>0</a:t>
              </a:r>
            </a:p>
          </p:txBody>
        </p:sp>
        <p:sp>
          <p:nvSpPr>
            <p:cNvPr id="14343" name="RCTextTop" hidden="1"/>
            <p:cNvSpPr txBox="1">
              <a:spLocks noChangeArrowheads="1"/>
            </p:cNvSpPr>
            <p:nvPr/>
          </p:nvSpPr>
          <p:spPr bwMode="auto">
            <a:xfrm>
              <a:off x="264" y="2960"/>
              <a:ext cx="480" cy="1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200" b="1">
                  <a:latin typeface="Tahoma" charset="0"/>
                </a:rPr>
                <a:t>65</a:t>
              </a:r>
            </a:p>
          </p:txBody>
        </p:sp>
      </p:grpSp>
      <p:sp>
        <p:nvSpPr>
          <p:cNvPr id="2" name="Smiley Face 1"/>
          <p:cNvSpPr/>
          <p:nvPr/>
        </p:nvSpPr>
        <p:spPr bwMode="auto">
          <a:xfrm>
            <a:off x="2437656" y="3819128"/>
            <a:ext cx="457200" cy="304800"/>
          </a:xfrm>
          <a:prstGeom prst="smileyFac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" pitchFamily="18" charset="0"/>
            </a:endParaRPr>
          </a:p>
        </p:txBody>
      </p:sp>
      <p:sp>
        <p:nvSpPr>
          <p:cNvPr id="9" name="Smiley Face 8"/>
          <p:cNvSpPr/>
          <p:nvPr/>
        </p:nvSpPr>
        <p:spPr bwMode="auto">
          <a:xfrm>
            <a:off x="3394720" y="4276328"/>
            <a:ext cx="457200" cy="304800"/>
          </a:xfrm>
          <a:prstGeom prst="smileyFac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21192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2"/>
          <p:cNvGraphicFramePr>
            <a:graphicFrameLocks noGrp="1" noChangeAspect="1"/>
          </p:cNvGraphicFramePr>
          <p:nvPr>
            <p:ph idx="1"/>
          </p:nvPr>
        </p:nvGraphicFramePr>
        <p:xfrm>
          <a:off x="600075" y="1219200"/>
          <a:ext cx="8267700" cy="441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6" name="Chart" r:id="rId3" imgW="8267700" imgH="3895904" progId="Excel.Chart.8">
                  <p:embed/>
                </p:oleObj>
              </mc:Choice>
              <mc:Fallback>
                <p:oleObj name="Chart" r:id="rId3" imgW="8267700" imgH="3895904" progId="Excel.Char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0075" y="1219200"/>
                        <a:ext cx="8267700" cy="4419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8" name="Text Box 5"/>
          <p:cNvSpPr txBox="1">
            <a:spLocks noChangeArrowheads="1"/>
          </p:cNvSpPr>
          <p:nvPr/>
        </p:nvSpPr>
        <p:spPr bwMode="auto">
          <a:xfrm>
            <a:off x="5748338" y="6188075"/>
            <a:ext cx="27622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317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sz="1800" dirty="0">
                <a:latin typeface="Arial" charset="0"/>
              </a:rPr>
              <a:t>Graph by Dave Patterson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Uniprocessor Performance Not Scaling</a:t>
            </a:r>
          </a:p>
        </p:txBody>
      </p:sp>
    </p:spTree>
    <p:extLst>
      <p:ext uri="{BB962C8B-B14F-4D97-AF65-F5344CB8AC3E}">
        <p14:creationId xmlns:p14="http://schemas.microsoft.com/office/powerpoint/2010/main" val="1330407075"/>
      </p:ext>
    </p:extLst>
  </p:cSld>
  <p:clrMapOvr>
    <a:masterClrMapping/>
  </p:clrMapOvr>
  <p:transition spd="slow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PQuestion"/>
          <p:cNvSpPr>
            <a:spLocks noGrp="1" noChangeArrowheads="1"/>
          </p:cNvSpPr>
          <p:nvPr>
            <p:ph type="title"/>
          </p:nvPr>
        </p:nvSpPr>
        <p:spPr>
          <a:xfrm>
            <a:off x="625475" y="562372"/>
            <a:ext cx="7956550" cy="1714500"/>
          </a:xfrm>
        </p:spPr>
        <p:txBody>
          <a:bodyPr/>
          <a:lstStyle/>
          <a:p>
            <a:r>
              <a:rPr lang="en-US" dirty="0">
                <a:latin typeface="Cambria" charset="0"/>
              </a:rPr>
              <a:t>Threads have the same scheduling states as processes</a:t>
            </a:r>
          </a:p>
        </p:txBody>
      </p:sp>
      <p:sp>
        <p:nvSpPr>
          <p:cNvPr id="18435" name="TPAnswers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685800" y="2460352"/>
            <a:ext cx="4114800" cy="1143000"/>
          </a:xfrm>
        </p:spPr>
        <p:txBody>
          <a:bodyPr/>
          <a:lstStyle/>
          <a:p>
            <a:pPr marL="457200" indent="-457200">
              <a:buFont typeface="Monotype Sorts" charset="0"/>
              <a:buAutoNum type="arabicPeriod"/>
            </a:pPr>
            <a:r>
              <a:rPr lang="en-US">
                <a:latin typeface="Arial" charset="0"/>
              </a:rPr>
              <a:t>True</a:t>
            </a:r>
          </a:p>
          <a:p>
            <a:pPr marL="457200" indent="-457200">
              <a:buFont typeface="Monotype Sorts" charset="0"/>
              <a:buAutoNum type="arabicPeriod"/>
            </a:pPr>
            <a:r>
              <a:rPr lang="en-US">
                <a:latin typeface="Arial" charset="0"/>
              </a:rPr>
              <a:t>False</a:t>
            </a:r>
          </a:p>
        </p:txBody>
      </p:sp>
      <p:sp>
        <p:nvSpPr>
          <p:cNvPr id="4" name="Smiley Face 3"/>
          <p:cNvSpPr/>
          <p:nvPr/>
        </p:nvSpPr>
        <p:spPr bwMode="auto">
          <a:xfrm>
            <a:off x="1981200" y="2536552"/>
            <a:ext cx="381000" cy="381000"/>
          </a:xfrm>
          <a:prstGeom prst="smileyFac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" pitchFamily="18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685800" y="3908152"/>
            <a:ext cx="7943850" cy="88900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buFont typeface="Monotype Sorts" charset="0"/>
              <a:buBlip>
                <a:blip r:embed="rId4"/>
              </a:buBlip>
              <a:defRPr sz="2400">
                <a:solidFill>
                  <a:schemeClr val="tx1"/>
                </a:solidFill>
                <a:latin typeface="Arial" pitchFamily="34" charset="0"/>
                <a:ea typeface="ＭＳ Ｐゴシック" charset="0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Wingdings" charset="0"/>
              <a:buChar char="Ø"/>
              <a:defRPr sz="2000">
                <a:solidFill>
                  <a:schemeClr val="folHlink"/>
                </a:solidFill>
                <a:latin typeface="Arial" pitchFamily="34" charset="0"/>
                <a:ea typeface="ＭＳ Ｐゴシック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0"/>
              <a:buChar char=""/>
              <a:defRPr sz="2400">
                <a:solidFill>
                  <a:schemeClr val="tx1"/>
                </a:solidFill>
                <a:latin typeface="Arial" pitchFamily="34" charset="0"/>
                <a:ea typeface="ＭＳ Ｐゴシック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5000"/>
              <a:buFont typeface="Monotype Sorts" charset="0"/>
              <a:buChar char=""/>
              <a:defRPr sz="1600">
                <a:solidFill>
                  <a:schemeClr val="tx1"/>
                </a:solidFill>
                <a:latin typeface="Arial" pitchFamily="34" charset="0"/>
                <a:ea typeface="ＭＳ Ｐゴシック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1400">
                <a:solidFill>
                  <a:schemeClr val="tx1"/>
                </a:solidFill>
                <a:latin typeface="Arial" pitchFamily="34" charset="0"/>
                <a:ea typeface="ＭＳ Ｐゴシック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14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14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14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14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spcBef>
                <a:spcPct val="3000"/>
              </a:spcBef>
            </a:pPr>
            <a:r>
              <a:rPr lang="en-US" sz="2000" dirty="0">
                <a:latin typeface="Arial" charset="0"/>
              </a:rPr>
              <a:t>In fact, </a:t>
            </a:r>
            <a:r>
              <a:rPr lang="en-US" sz="2000" dirty="0" err="1">
                <a:latin typeface="Arial" charset="0"/>
              </a:rPr>
              <a:t>OSes</a:t>
            </a:r>
            <a:r>
              <a:rPr lang="en-US" sz="2000" dirty="0">
                <a:latin typeface="Arial" charset="0"/>
              </a:rPr>
              <a:t> generally schedule </a:t>
            </a:r>
            <a:r>
              <a:rPr lang="en-US" sz="2000" i="1" dirty="0">
                <a:latin typeface="Arial" charset="0"/>
              </a:rPr>
              <a:t>threads</a:t>
            </a:r>
            <a:r>
              <a:rPr lang="en-US" sz="2000" dirty="0">
                <a:latin typeface="Arial" charset="0"/>
              </a:rPr>
              <a:t> to CPUs, not processes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6237822"/>
            <a:ext cx="9144000" cy="575554"/>
          </a:xfrm>
          <a:prstGeom prst="rect">
            <a:avLst/>
          </a:prstGeom>
          <a:noFill/>
        </p:spPr>
        <p:txBody>
          <a:bodyPr wrap="square" lIns="82309" tIns="41154" rIns="82309" bIns="41154" rtlCol="0">
            <a:spAutoFit/>
          </a:bodyPr>
          <a:lstStyle/>
          <a:p>
            <a:pPr marL="0" lvl="1" indent="-514291" algn="ctr"/>
            <a:r>
              <a:rPr lang="en-US" sz="3200" dirty="0"/>
              <a:t>Yes, yes, another white lie in this course</a:t>
            </a:r>
            <a:endParaRPr lang="en-US" sz="3200" i="1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53084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Lecture 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are threads?</a:t>
            </a:r>
          </a:p>
          <a:p>
            <a:r>
              <a:rPr lang="en-US" dirty="0"/>
              <a:t>Small digression: Performance Analysis</a:t>
            </a:r>
          </a:p>
          <a:p>
            <a:pPr lvl="1"/>
            <a:r>
              <a:rPr lang="en-US" dirty="0"/>
              <a:t>There will be a few more of these in upcoming lectures</a:t>
            </a:r>
          </a:p>
          <a:p>
            <a:r>
              <a:rPr lang="en-US" dirty="0"/>
              <a:t>Why are threads hard?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978558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Content Placeholder 2"/>
          <p:cNvSpPr>
            <a:spLocks noGrp="1"/>
          </p:cNvSpPr>
          <p:nvPr>
            <p:ph idx="1"/>
          </p:nvPr>
        </p:nvSpPr>
        <p:spPr>
          <a:xfrm>
            <a:off x="838200" y="1412776"/>
            <a:ext cx="7772400" cy="5029200"/>
          </a:xfrm>
        </p:spPr>
        <p:txBody>
          <a:bodyPr>
            <a:normAutofit fontScale="92500" lnSpcReduction="10000"/>
          </a:bodyPr>
          <a:lstStyle/>
          <a:p>
            <a:r>
              <a:rPr lang="en-US" dirty="0">
                <a:latin typeface="Arial" charset="0"/>
              </a:rPr>
              <a:t>Latency: time to complete an operation</a:t>
            </a:r>
          </a:p>
          <a:p>
            <a:r>
              <a:rPr lang="en-US" dirty="0">
                <a:latin typeface="Arial" charset="0"/>
              </a:rPr>
              <a:t>Throughput: work completed per unit time</a:t>
            </a:r>
          </a:p>
          <a:p>
            <a:r>
              <a:rPr lang="en-US" dirty="0">
                <a:latin typeface="Arial" charset="0"/>
              </a:rPr>
              <a:t>Multiplying vector example: reduced latency</a:t>
            </a:r>
          </a:p>
          <a:p>
            <a:r>
              <a:rPr lang="en-US" dirty="0">
                <a:latin typeface="Arial" charset="0"/>
              </a:rPr>
              <a:t>Web server example: increased throughput</a:t>
            </a:r>
          </a:p>
          <a:p>
            <a:r>
              <a:rPr lang="en-US" dirty="0">
                <a:latin typeface="Arial" charset="0"/>
              </a:rPr>
              <a:t>Consider plumbing</a:t>
            </a:r>
          </a:p>
          <a:p>
            <a:pPr lvl="1"/>
            <a:r>
              <a:rPr lang="en-US" dirty="0">
                <a:latin typeface="Arial" charset="0"/>
              </a:rPr>
              <a:t>Low latency: turn on faucet and water comes out</a:t>
            </a:r>
          </a:p>
          <a:p>
            <a:pPr lvl="1"/>
            <a:r>
              <a:rPr lang="en-US" dirty="0">
                <a:latin typeface="Arial" charset="0"/>
              </a:rPr>
              <a:t>High bandwidth: lots of water (e.g., to fill a pool)</a:t>
            </a:r>
          </a:p>
          <a:p>
            <a:r>
              <a:rPr lang="en-US" dirty="0">
                <a:latin typeface="Arial" charset="0"/>
              </a:rPr>
              <a:t>What is </a:t>
            </a:r>
            <a:r>
              <a:rPr lang="ja-JP" altLang="en-US" dirty="0">
                <a:latin typeface="Arial" charset="0"/>
              </a:rPr>
              <a:t>“</a:t>
            </a:r>
            <a:r>
              <a:rPr lang="en-US" dirty="0">
                <a:latin typeface="Arial" charset="0"/>
              </a:rPr>
              <a:t>High speed Internet?</a:t>
            </a:r>
            <a:r>
              <a:rPr lang="ja-JP" altLang="en-US" dirty="0">
                <a:latin typeface="Arial" charset="0"/>
              </a:rPr>
              <a:t>”</a:t>
            </a:r>
            <a:endParaRPr lang="en-US" dirty="0">
              <a:latin typeface="Arial" charset="0"/>
            </a:endParaRPr>
          </a:p>
          <a:p>
            <a:pPr lvl="1"/>
            <a:r>
              <a:rPr lang="en-US" dirty="0">
                <a:latin typeface="Arial" charset="0"/>
              </a:rPr>
              <a:t>Low latency: needed to interactive gaming</a:t>
            </a:r>
          </a:p>
          <a:p>
            <a:pPr lvl="1"/>
            <a:r>
              <a:rPr lang="en-US" dirty="0">
                <a:latin typeface="Arial" charset="0"/>
              </a:rPr>
              <a:t>High bandwidth: needed for downloading large files</a:t>
            </a:r>
          </a:p>
          <a:p>
            <a:pPr lvl="1"/>
            <a:r>
              <a:rPr lang="en-US" dirty="0">
                <a:latin typeface="Arial" charset="0"/>
              </a:rPr>
              <a:t>Marketing departments like to conflate latency and bandwidth…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Performance: Latency vs. Throughput</a:t>
            </a:r>
          </a:p>
        </p:txBody>
      </p:sp>
    </p:spTree>
    <p:extLst>
      <p:ext uri="{BB962C8B-B14F-4D97-AF65-F5344CB8AC3E}">
        <p14:creationId xmlns:p14="http://schemas.microsoft.com/office/powerpoint/2010/main" val="77167850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Content Placeholder 2"/>
          <p:cNvSpPr>
            <a:spLocks noGrp="1"/>
          </p:cNvSpPr>
          <p:nvPr>
            <p:ph idx="1"/>
          </p:nvPr>
        </p:nvSpPr>
        <p:spPr>
          <a:xfrm>
            <a:off x="838200" y="1640160"/>
            <a:ext cx="7772400" cy="5029200"/>
          </a:xfrm>
        </p:spPr>
        <p:txBody>
          <a:bodyPr>
            <a:normAutofit fontScale="92500" lnSpcReduction="10000"/>
          </a:bodyPr>
          <a:lstStyle/>
          <a:p>
            <a:r>
              <a:rPr lang="en-US">
                <a:latin typeface="Arial" charset="0"/>
              </a:rPr>
              <a:t>Latency and bandwidth only loosely coupled</a:t>
            </a:r>
          </a:p>
          <a:p>
            <a:pPr lvl="1"/>
            <a:r>
              <a:rPr lang="en-US" dirty="0">
                <a:latin typeface="Arial" charset="0"/>
              </a:rPr>
              <a:t>Henry Ford: assembly lines increase bandwidth without reducing latency</a:t>
            </a:r>
          </a:p>
          <a:p>
            <a:r>
              <a:rPr lang="en-US" dirty="0">
                <a:latin typeface="Arial" charset="0"/>
              </a:rPr>
              <a:t>My factory takes 1 day to make a Model-T ford.</a:t>
            </a:r>
          </a:p>
          <a:p>
            <a:pPr lvl="1"/>
            <a:r>
              <a:rPr lang="en-US" dirty="0">
                <a:solidFill>
                  <a:schemeClr val="tx1"/>
                </a:solidFill>
                <a:latin typeface="Arial" charset="0"/>
              </a:rPr>
              <a:t>But I can start building a new car every 10 minutes</a:t>
            </a:r>
          </a:p>
          <a:p>
            <a:pPr lvl="1"/>
            <a:r>
              <a:rPr lang="en-US" dirty="0">
                <a:solidFill>
                  <a:schemeClr val="tx1"/>
                </a:solidFill>
                <a:latin typeface="Arial" charset="0"/>
              </a:rPr>
              <a:t>At 24 </a:t>
            </a:r>
            <a:r>
              <a:rPr lang="en-US" dirty="0" err="1">
                <a:solidFill>
                  <a:schemeClr val="tx1"/>
                </a:solidFill>
                <a:latin typeface="Arial" charset="0"/>
              </a:rPr>
              <a:t>hrs</a:t>
            </a:r>
            <a:r>
              <a:rPr lang="en-US" dirty="0">
                <a:solidFill>
                  <a:schemeClr val="tx1"/>
                </a:solidFill>
                <a:latin typeface="Arial" charset="0"/>
              </a:rPr>
              <a:t>/day, I can make 24 * 6 = 144 cars per day</a:t>
            </a:r>
          </a:p>
          <a:p>
            <a:pPr lvl="1"/>
            <a:r>
              <a:rPr lang="en-US" dirty="0">
                <a:solidFill>
                  <a:schemeClr val="tx1"/>
                </a:solidFill>
                <a:latin typeface="Arial" charset="0"/>
              </a:rPr>
              <a:t>A special order for 1 green car, still takes 1 day</a:t>
            </a:r>
          </a:p>
          <a:p>
            <a:pPr lvl="1"/>
            <a:r>
              <a:rPr lang="en-US" dirty="0">
                <a:solidFill>
                  <a:schemeClr val="tx1"/>
                </a:solidFill>
                <a:latin typeface="Arial" charset="0"/>
              </a:rPr>
              <a:t>Throughput is increased, but latency is not.</a:t>
            </a:r>
            <a:endParaRPr lang="en-US" dirty="0">
              <a:latin typeface="Arial" charset="0"/>
            </a:endParaRPr>
          </a:p>
          <a:p>
            <a:r>
              <a:rPr lang="en-US" dirty="0">
                <a:latin typeface="Arial" charset="0"/>
              </a:rPr>
              <a:t>Latency reduction is difficult</a:t>
            </a:r>
          </a:p>
          <a:p>
            <a:r>
              <a:rPr lang="en-US" dirty="0">
                <a:latin typeface="Arial" charset="0"/>
              </a:rPr>
              <a:t>Often, one can buy bandwidth</a:t>
            </a:r>
          </a:p>
          <a:p>
            <a:pPr lvl="1"/>
            <a:r>
              <a:rPr lang="en-US" dirty="0">
                <a:latin typeface="Arial" charset="0"/>
              </a:rPr>
              <a:t>E.g., more memory chips, more disks, more computers</a:t>
            </a:r>
          </a:p>
          <a:p>
            <a:pPr lvl="1"/>
            <a:r>
              <a:rPr lang="en-US" dirty="0">
                <a:latin typeface="Arial" charset="0"/>
              </a:rPr>
              <a:t>Big server farms (e.g., google) are high bandwidth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Latency and Throughput</a:t>
            </a:r>
          </a:p>
        </p:txBody>
      </p:sp>
    </p:spTree>
    <p:extLst>
      <p:ext uri="{BB962C8B-B14F-4D97-AF65-F5344CB8AC3E}">
        <p14:creationId xmlns:p14="http://schemas.microsoft.com/office/powerpoint/2010/main" val="94680526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2800" y="1346200"/>
            <a:ext cx="7772400" cy="45212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Can threads improve throughput?</a:t>
            </a:r>
          </a:p>
          <a:p>
            <a:pPr lvl="1"/>
            <a:r>
              <a:rPr lang="en-US" dirty="0"/>
              <a:t>Yes, as long as there are parallel tasks and CPUs available</a:t>
            </a:r>
          </a:p>
          <a:p>
            <a:r>
              <a:rPr lang="en-US" dirty="0"/>
              <a:t>Can threads improve latency?</a:t>
            </a:r>
          </a:p>
          <a:p>
            <a:pPr lvl="1"/>
            <a:r>
              <a:rPr lang="en-US" dirty="0"/>
              <a:t>Yes, especially when one task might block on another task’s IO</a:t>
            </a:r>
          </a:p>
          <a:p>
            <a:r>
              <a:rPr lang="en-US" dirty="0"/>
              <a:t>Can threads harm throughput?</a:t>
            </a:r>
          </a:p>
          <a:p>
            <a:pPr lvl="1"/>
            <a:r>
              <a:rPr lang="en-US" dirty="0"/>
              <a:t>Yes, each thread gets a time slice.  </a:t>
            </a:r>
          </a:p>
          <a:p>
            <a:pPr lvl="1"/>
            <a:r>
              <a:rPr lang="en-US" dirty="0"/>
              <a:t>If # threads &gt;&gt; # CPUs, the %of CPU time each thread gets approaches 0</a:t>
            </a:r>
          </a:p>
          <a:p>
            <a:r>
              <a:rPr lang="en-US" dirty="0"/>
              <a:t>Can threads harm latency? </a:t>
            </a:r>
          </a:p>
          <a:p>
            <a:pPr lvl="1"/>
            <a:r>
              <a:rPr lang="en-US" dirty="0"/>
              <a:t>Yes, especially when requests are short and there is little I/O</a:t>
            </a:r>
          </a:p>
          <a:p>
            <a:pPr lvl="1"/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Latency, Throughput, and Threads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0" y="6237822"/>
            <a:ext cx="9144000" cy="575554"/>
          </a:xfrm>
          <a:prstGeom prst="rect">
            <a:avLst/>
          </a:prstGeom>
          <a:noFill/>
        </p:spPr>
        <p:txBody>
          <a:bodyPr wrap="square" lIns="82309" tIns="41154" rIns="82309" bIns="41154" rtlCol="0">
            <a:spAutoFit/>
          </a:bodyPr>
          <a:lstStyle/>
          <a:p>
            <a:pPr marL="0" lvl="1" indent="-514291" algn="ctr"/>
            <a:r>
              <a:rPr lang="en-US" sz="3200" dirty="0"/>
              <a:t>Threads can help or hurt: Understand when they help!</a:t>
            </a:r>
            <a:endParaRPr lang="en-US" sz="3200" i="1" dirty="0"/>
          </a:p>
        </p:txBody>
      </p:sp>
    </p:spTree>
    <p:extLst>
      <p:ext uri="{BB962C8B-B14F-4D97-AF65-F5344CB8AC3E}">
        <p14:creationId xmlns:p14="http://schemas.microsoft.com/office/powerpoint/2010/main" val="102298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12800" y="1346200"/>
            <a:ext cx="7772400" cy="5107136"/>
          </a:xfrm>
          <a:noFill/>
        </p:spPr>
        <p:txBody>
          <a:bodyPr lIns="92075" tIns="46038" rIns="92075" bIns="46038">
            <a:normAutofit fontScale="92500"/>
          </a:bodyPr>
          <a:lstStyle/>
          <a:p>
            <a:pPr eaLnBrk="1" hangingPunct="1">
              <a:lnSpc>
                <a:spcPct val="90000"/>
              </a:lnSpc>
            </a:pPr>
            <a:r>
              <a:rPr lang="en-US" dirty="0">
                <a:latin typeface="Arial" charset="0"/>
              </a:rPr>
              <a:t>Order of thread execution is non-deterministic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>
                <a:latin typeface="Arial" charset="0"/>
              </a:rPr>
              <a:t>Multiprocessing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dirty="0">
                <a:latin typeface="Arial" charset="0"/>
              </a:rPr>
              <a:t>A system may contain multiple processors </a:t>
            </a:r>
            <a:r>
              <a:rPr lang="en-US" sz="1800" dirty="0">
                <a:latin typeface="Arial" charset="0"/>
                <a:sym typeface="Wingdings" charset="0"/>
              </a:rPr>
              <a:t> cooperating threads/processes can execute simultaneously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>
                <a:latin typeface="Arial" charset="0"/>
              </a:rPr>
              <a:t>Multi-programming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dirty="0">
                <a:latin typeface="Arial" charset="0"/>
              </a:rPr>
              <a:t>Thread/process execution can be interleaved because of time-slicing</a:t>
            </a:r>
          </a:p>
          <a:p>
            <a:pPr eaLnBrk="1" hangingPunct="1">
              <a:lnSpc>
                <a:spcPct val="90000"/>
              </a:lnSpc>
            </a:pPr>
            <a:r>
              <a:rPr lang="en-US" dirty="0">
                <a:latin typeface="Arial" charset="0"/>
              </a:rPr>
              <a:t>Operations often consist of multiple, visible steps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>
                <a:latin typeface="Arial" charset="0"/>
              </a:rPr>
              <a:t>Example: x = x + 1 is not a single operation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dirty="0">
                <a:latin typeface="Arial" charset="0"/>
              </a:rPr>
              <a:t>read x from memory into a register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dirty="0">
                <a:latin typeface="Arial" charset="0"/>
              </a:rPr>
              <a:t>increment register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dirty="0">
                <a:latin typeface="Arial" charset="0"/>
              </a:rPr>
              <a:t>store register back to memory</a:t>
            </a:r>
          </a:p>
          <a:p>
            <a:pPr eaLnBrk="1" hangingPunct="1">
              <a:lnSpc>
                <a:spcPct val="90000"/>
              </a:lnSpc>
            </a:pPr>
            <a:r>
              <a:rPr lang="en-US" dirty="0">
                <a:latin typeface="Arial" charset="0"/>
              </a:rPr>
              <a:t>Goal: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>
                <a:latin typeface="Arial" charset="0"/>
              </a:rPr>
              <a:t>Ensure that your concurrent program works under ALL possible </a:t>
            </a:r>
            <a:r>
              <a:rPr lang="en-US" dirty="0" err="1">
                <a:latin typeface="Arial" charset="0"/>
              </a:rPr>
              <a:t>interleavings</a:t>
            </a:r>
            <a:endParaRPr lang="en-US" dirty="0">
              <a:latin typeface="Arial" charset="0"/>
            </a:endParaRPr>
          </a:p>
          <a:p>
            <a:pPr lvl="2" eaLnBrk="1" hangingPunct="1">
              <a:lnSpc>
                <a:spcPct val="90000"/>
              </a:lnSpc>
              <a:buFont typeface="Wingdings" charset="0"/>
              <a:buChar char="v"/>
            </a:pPr>
            <a:endParaRPr lang="en-US" sz="1800" dirty="0">
              <a:latin typeface="Arial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042596" y="3977233"/>
            <a:ext cx="1993900" cy="1323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dirty="0">
                <a:solidFill>
                  <a:srgbClr val="FF0000"/>
                </a:solidFill>
                <a:latin typeface="+mn-lt"/>
                <a:ea typeface="+mn-ea"/>
              </a:rPr>
              <a:t>Thread 2</a:t>
            </a:r>
          </a:p>
          <a:p>
            <a:pPr>
              <a:defRPr/>
            </a:pPr>
            <a:r>
              <a:rPr lang="en-US" sz="2000" dirty="0">
                <a:latin typeface="+mn-lt"/>
                <a:ea typeface="+mn-ea"/>
              </a:rPr>
              <a:t>read</a:t>
            </a:r>
          </a:p>
          <a:p>
            <a:pPr>
              <a:defRPr/>
            </a:pPr>
            <a:r>
              <a:rPr lang="en-US" sz="2000" dirty="0">
                <a:latin typeface="+mn-lt"/>
                <a:ea typeface="+mn-ea"/>
              </a:rPr>
              <a:t>increment</a:t>
            </a:r>
          </a:p>
          <a:p>
            <a:pPr>
              <a:defRPr/>
            </a:pPr>
            <a:r>
              <a:rPr lang="en-US" sz="2000" dirty="0">
                <a:latin typeface="+mn-lt"/>
                <a:ea typeface="+mn-ea"/>
              </a:rPr>
              <a:t>store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So Why are Threads Hard?</a:t>
            </a:r>
          </a:p>
        </p:txBody>
      </p:sp>
    </p:spTree>
    <p:extLst>
      <p:ext uri="{BB962C8B-B14F-4D97-AF65-F5344CB8AC3E}">
        <p14:creationId xmlns:p14="http://schemas.microsoft.com/office/powerpoint/2010/main" val="621660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12800" y="1437853"/>
            <a:ext cx="7772400" cy="4943475"/>
          </a:xfrm>
          <a:noFill/>
        </p:spPr>
        <p:txBody>
          <a:bodyPr lIns="92075" tIns="46038" rIns="92075" bIns="46038"/>
          <a:lstStyle/>
          <a:p>
            <a:pPr eaLnBrk="1" hangingPunct="1">
              <a:lnSpc>
                <a:spcPct val="90000"/>
              </a:lnSpc>
            </a:pPr>
            <a:r>
              <a:rPr lang="en-US" dirty="0">
                <a:latin typeface="Arial" charset="0"/>
              </a:rPr>
              <a:t>Do the following either completely succeed or completely fail?</a:t>
            </a:r>
          </a:p>
          <a:p>
            <a:pPr eaLnBrk="1" hangingPunct="1">
              <a:lnSpc>
                <a:spcPct val="90000"/>
              </a:lnSpc>
            </a:pPr>
            <a:r>
              <a:rPr lang="en-US" dirty="0">
                <a:latin typeface="Arial" charset="0"/>
              </a:rPr>
              <a:t>Writing an 8-bit byte to memory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>
                <a:latin typeface="Arial" charset="0"/>
              </a:rPr>
              <a:t>A. Yes B. No</a:t>
            </a:r>
          </a:p>
          <a:p>
            <a:pPr eaLnBrk="1" hangingPunct="1">
              <a:lnSpc>
                <a:spcPct val="90000"/>
              </a:lnSpc>
            </a:pPr>
            <a:r>
              <a:rPr lang="en-US" dirty="0">
                <a:latin typeface="Arial" charset="0"/>
              </a:rPr>
              <a:t>Creating a file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>
                <a:latin typeface="Arial" charset="0"/>
              </a:rPr>
              <a:t>A. Yes B. No</a:t>
            </a:r>
          </a:p>
          <a:p>
            <a:pPr eaLnBrk="1" hangingPunct="1">
              <a:lnSpc>
                <a:spcPct val="90000"/>
              </a:lnSpc>
            </a:pPr>
            <a:r>
              <a:rPr lang="en-US" dirty="0">
                <a:latin typeface="Arial" charset="0"/>
              </a:rPr>
              <a:t>Writing a 512-byte disk sector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>
                <a:latin typeface="Arial" charset="0"/>
              </a:rPr>
              <a:t>A. Yes B. No </a:t>
            </a:r>
          </a:p>
          <a:p>
            <a:pPr lvl="2" eaLnBrk="1" hangingPunct="1">
              <a:lnSpc>
                <a:spcPct val="90000"/>
              </a:lnSpc>
              <a:buFont typeface="Wingdings" charset="0"/>
              <a:buChar char="v"/>
            </a:pPr>
            <a:endParaRPr lang="en-US" sz="1800" dirty="0"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Questions</a:t>
            </a:r>
          </a:p>
        </p:txBody>
      </p:sp>
    </p:spTree>
    <p:extLst>
      <p:ext uri="{BB962C8B-B14F-4D97-AF65-F5344CB8AC3E}">
        <p14:creationId xmlns:p14="http://schemas.microsoft.com/office/powerpoint/2010/main" val="1528827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978496"/>
            <a:ext cx="7772400" cy="4114800"/>
          </a:xfrm>
        </p:spPr>
        <p:txBody>
          <a:bodyPr lIns="92075" tIns="46038" rIns="92075" bIns="46038"/>
          <a:lstStyle/>
          <a:p>
            <a:pPr>
              <a:buFont typeface="Monotype Sorts" charset="0"/>
              <a:buNone/>
            </a:pPr>
            <a:r>
              <a:rPr lang="en-US" sz="1800" dirty="0" err="1">
                <a:latin typeface="Arial" charset="0"/>
              </a:rPr>
              <a:t>int</a:t>
            </a:r>
            <a:r>
              <a:rPr lang="en-US" sz="1800" dirty="0">
                <a:latin typeface="Arial" charset="0"/>
              </a:rPr>
              <a:t> a = 0, b = 2;</a:t>
            </a:r>
          </a:p>
          <a:p>
            <a:pPr>
              <a:buFont typeface="Monotype Sorts" charset="0"/>
              <a:buNone/>
            </a:pPr>
            <a:r>
              <a:rPr lang="en-US" sz="1800" dirty="0">
                <a:latin typeface="Arial" charset="0"/>
              </a:rPr>
              <a:t>main() {</a:t>
            </a:r>
          </a:p>
          <a:p>
            <a:pPr>
              <a:buFont typeface="Monotype Sorts" charset="0"/>
              <a:buNone/>
            </a:pPr>
            <a:r>
              <a:rPr lang="en-US" sz="1800" dirty="0">
                <a:latin typeface="Arial" charset="0"/>
              </a:rPr>
              <a:t>	</a:t>
            </a:r>
            <a:r>
              <a:rPr lang="en-US" sz="1800" dirty="0" err="1">
                <a:latin typeface="Arial" charset="0"/>
              </a:rPr>
              <a:t>CreateThread</a:t>
            </a:r>
            <a:r>
              <a:rPr lang="en-US" sz="1800" dirty="0">
                <a:latin typeface="Arial" charset="0"/>
              </a:rPr>
              <a:t>(fn1, 4);</a:t>
            </a:r>
          </a:p>
          <a:p>
            <a:pPr>
              <a:buFont typeface="Monotype Sorts" charset="0"/>
              <a:buNone/>
            </a:pPr>
            <a:r>
              <a:rPr lang="en-US" sz="1800" dirty="0">
                <a:latin typeface="Arial" charset="0"/>
              </a:rPr>
              <a:t>	</a:t>
            </a:r>
            <a:r>
              <a:rPr lang="en-US" sz="1800" dirty="0" err="1">
                <a:latin typeface="Arial" charset="0"/>
              </a:rPr>
              <a:t>CreateThread</a:t>
            </a:r>
            <a:r>
              <a:rPr lang="en-US" sz="1800" dirty="0">
                <a:latin typeface="Arial" charset="0"/>
              </a:rPr>
              <a:t>(fn2, 5);</a:t>
            </a:r>
          </a:p>
          <a:p>
            <a:pPr>
              <a:buFont typeface="Monotype Sorts" charset="0"/>
              <a:buNone/>
            </a:pPr>
            <a:r>
              <a:rPr lang="en-US" sz="1800" dirty="0">
                <a:latin typeface="Arial" charset="0"/>
              </a:rPr>
              <a:t>}</a:t>
            </a:r>
          </a:p>
          <a:p>
            <a:pPr>
              <a:buFont typeface="Monotype Sorts" charset="0"/>
              <a:buNone/>
            </a:pPr>
            <a:r>
              <a:rPr lang="en-US" sz="1800" dirty="0">
                <a:latin typeface="Arial" charset="0"/>
              </a:rPr>
              <a:t>fn1(</a:t>
            </a:r>
            <a:r>
              <a:rPr lang="en-US" sz="1800" dirty="0" err="1">
                <a:latin typeface="Arial" charset="0"/>
              </a:rPr>
              <a:t>int</a:t>
            </a:r>
            <a:r>
              <a:rPr lang="en-US" sz="1800" dirty="0">
                <a:latin typeface="Arial" charset="0"/>
              </a:rPr>
              <a:t> arg1) {</a:t>
            </a:r>
          </a:p>
          <a:p>
            <a:pPr>
              <a:buFont typeface="Monotype Sorts" charset="0"/>
              <a:buNone/>
            </a:pPr>
            <a:r>
              <a:rPr lang="en-US" sz="1800" dirty="0">
                <a:latin typeface="Arial" charset="0"/>
              </a:rPr>
              <a:t>	if(a) b++; </a:t>
            </a:r>
          </a:p>
          <a:p>
            <a:pPr>
              <a:buFont typeface="Monotype Sorts" charset="0"/>
              <a:buNone/>
            </a:pPr>
            <a:r>
              <a:rPr lang="en-US" sz="1800" dirty="0">
                <a:latin typeface="Arial" charset="0"/>
              </a:rPr>
              <a:t>}</a:t>
            </a:r>
          </a:p>
          <a:p>
            <a:pPr>
              <a:buFont typeface="Monotype Sorts" charset="0"/>
              <a:buNone/>
            </a:pPr>
            <a:r>
              <a:rPr lang="en-US" sz="1800" dirty="0">
                <a:latin typeface="Arial" charset="0"/>
              </a:rPr>
              <a:t>fn2(</a:t>
            </a:r>
            <a:r>
              <a:rPr lang="en-US" sz="1800" dirty="0" err="1">
                <a:latin typeface="Arial" charset="0"/>
              </a:rPr>
              <a:t>int</a:t>
            </a:r>
            <a:r>
              <a:rPr lang="en-US" sz="1800" dirty="0">
                <a:latin typeface="Arial" charset="0"/>
              </a:rPr>
              <a:t> arg1) {</a:t>
            </a:r>
          </a:p>
          <a:p>
            <a:pPr>
              <a:buFont typeface="Monotype Sorts" charset="0"/>
              <a:buNone/>
            </a:pPr>
            <a:r>
              <a:rPr lang="en-US" sz="1800" dirty="0">
                <a:latin typeface="Arial" charset="0"/>
              </a:rPr>
              <a:t>	a = arg1;</a:t>
            </a:r>
          </a:p>
          <a:p>
            <a:pPr>
              <a:buFont typeface="Monotype Sorts" charset="0"/>
              <a:buNone/>
            </a:pPr>
            <a:r>
              <a:rPr lang="en-US" sz="1800" dirty="0">
                <a:latin typeface="Arial" charset="0"/>
              </a:rPr>
              <a:t>}</a:t>
            </a: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5089525" y="3992563"/>
            <a:ext cx="3290351" cy="6469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800" dirty="0">
                <a:solidFill>
                  <a:srgbClr val="990000"/>
                </a:solidFill>
                <a:latin typeface="Comic Sans MS" charset="0"/>
              </a:rPr>
              <a:t>What are the values of a &amp; b</a:t>
            </a:r>
          </a:p>
          <a:p>
            <a:r>
              <a:rPr lang="en-US" sz="1800" dirty="0">
                <a:solidFill>
                  <a:srgbClr val="990000"/>
                </a:solidFill>
                <a:latin typeface="Comic Sans MS" charset="0"/>
              </a:rPr>
              <a:t>at the end of execution?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980728"/>
            <a:ext cx="9144000" cy="576064"/>
          </a:xfrm>
        </p:spPr>
        <p:txBody>
          <a:bodyPr>
            <a:normAutofit fontScale="90000"/>
          </a:bodyPr>
          <a:lstStyle/>
          <a:p>
            <a:r>
              <a:rPr lang="en-US" dirty="0"/>
              <a:t>Sharing </a:t>
            </a:r>
            <a:r>
              <a:rPr lang="en-US"/>
              <a:t>Amongst Threads Increases Performance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6237822"/>
            <a:ext cx="9144000" cy="575554"/>
          </a:xfrm>
          <a:prstGeom prst="rect">
            <a:avLst/>
          </a:prstGeom>
          <a:noFill/>
        </p:spPr>
        <p:txBody>
          <a:bodyPr wrap="square" lIns="82309" tIns="41154" rIns="82309" bIns="41154" rtlCol="0">
            <a:spAutoFit/>
          </a:bodyPr>
          <a:lstStyle/>
          <a:p>
            <a:pPr marL="0" lvl="1" indent="-514291" algn="ctr"/>
            <a:r>
              <a:rPr lang="en-US" sz="3200" dirty="0"/>
              <a:t>But can lead to problems</a:t>
            </a:r>
            <a:r>
              <a:rPr lang="mr-IN" sz="3200" dirty="0"/>
              <a:t>…</a:t>
            </a:r>
            <a:endParaRPr lang="en-US" sz="3200" i="1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444358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12800" y="1346200"/>
            <a:ext cx="7772400" cy="863600"/>
          </a:xfrm>
        </p:spPr>
        <p:txBody>
          <a:bodyPr/>
          <a:lstStyle/>
          <a:p>
            <a:pPr eaLnBrk="1" hangingPunct="1"/>
            <a:r>
              <a:rPr lang="en-US" sz="2000">
                <a:latin typeface="Arial" charset="0"/>
              </a:rPr>
              <a:t>What are the possible values of x in these cases?</a:t>
            </a:r>
          </a:p>
          <a:p>
            <a:pPr eaLnBrk="1" hangingPunct="1"/>
            <a:endParaRPr lang="en-US" sz="2000">
              <a:latin typeface="Arial" charset="0"/>
            </a:endParaRPr>
          </a:p>
        </p:txBody>
      </p:sp>
      <p:sp>
        <p:nvSpPr>
          <p:cNvPr id="61444" name="Text Box 4"/>
          <p:cNvSpPr txBox="1">
            <a:spLocks noChangeArrowheads="1"/>
          </p:cNvSpPr>
          <p:nvPr/>
        </p:nvSpPr>
        <p:spPr bwMode="auto">
          <a:xfrm>
            <a:off x="762000" y="2438400"/>
            <a:ext cx="7924800" cy="366713"/>
          </a:xfrm>
          <a:prstGeom prst="rect">
            <a:avLst/>
          </a:prstGeom>
          <a:solidFill>
            <a:srgbClr val="CCEC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800" dirty="0">
                <a:latin typeface="Comic Sans MS" charset="0"/>
              </a:rPr>
              <a:t>Thread1: x = 1;		   	    Thread2: x = 2;</a:t>
            </a:r>
          </a:p>
        </p:txBody>
      </p:sp>
      <p:sp>
        <p:nvSpPr>
          <p:cNvPr id="61445" name="Text Box 5"/>
          <p:cNvSpPr txBox="1">
            <a:spLocks noChangeArrowheads="1"/>
          </p:cNvSpPr>
          <p:nvPr/>
        </p:nvSpPr>
        <p:spPr bwMode="auto">
          <a:xfrm>
            <a:off x="762000" y="3581400"/>
            <a:ext cx="7924800" cy="779463"/>
          </a:xfrm>
          <a:prstGeom prst="rect">
            <a:avLst/>
          </a:prstGeom>
          <a:solidFill>
            <a:srgbClr val="CCEC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800">
                <a:latin typeface="Comic Sans MS" charset="0"/>
              </a:rPr>
              <a:t>Initially y = 10;</a:t>
            </a:r>
          </a:p>
          <a:p>
            <a:pPr>
              <a:spcBef>
                <a:spcPct val="50000"/>
              </a:spcBef>
            </a:pPr>
            <a:r>
              <a:rPr lang="en-US" sz="1800">
                <a:latin typeface="Comic Sans MS" charset="0"/>
              </a:rPr>
              <a:t>Thread1: x = y + 1;		   Thread2: y = y * 2;</a:t>
            </a:r>
          </a:p>
        </p:txBody>
      </p:sp>
      <p:sp>
        <p:nvSpPr>
          <p:cNvPr id="61447" name="Text Box 7"/>
          <p:cNvSpPr txBox="1">
            <a:spLocks noChangeArrowheads="1"/>
          </p:cNvSpPr>
          <p:nvPr/>
        </p:nvSpPr>
        <p:spPr bwMode="auto">
          <a:xfrm>
            <a:off x="838200" y="5181600"/>
            <a:ext cx="7924800" cy="779463"/>
          </a:xfrm>
          <a:prstGeom prst="rect">
            <a:avLst/>
          </a:prstGeom>
          <a:solidFill>
            <a:srgbClr val="CCEC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800">
                <a:latin typeface="Comic Sans MS" charset="0"/>
              </a:rPr>
              <a:t>Initially x = 0;</a:t>
            </a:r>
          </a:p>
          <a:p>
            <a:pPr>
              <a:spcBef>
                <a:spcPct val="50000"/>
              </a:spcBef>
            </a:pPr>
            <a:r>
              <a:rPr lang="en-US" sz="1800">
                <a:latin typeface="Comic Sans MS" charset="0"/>
              </a:rPr>
              <a:t>Thread1: x = x + 1;		   Thread2: x = x + 2;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Some More Examples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82985186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1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614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61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4" grpId="0" animBg="1"/>
      <p:bldP spid="61445" grpId="0" animBg="1"/>
      <p:bldP spid="61447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219200"/>
            <a:ext cx="7772400" cy="5181600"/>
          </a:xfrm>
          <a:noFill/>
        </p:spPr>
        <p:txBody>
          <a:bodyPr lIns="92075" tIns="46038" rIns="92075" bIns="46038">
            <a:normAutofit fontScale="92500"/>
          </a:bodyPr>
          <a:lstStyle/>
          <a:p>
            <a:pPr eaLnBrk="1" hangingPunct="1"/>
            <a:r>
              <a:rPr lang="en-US" dirty="0">
                <a:latin typeface="Arial" charset="0"/>
              </a:rPr>
              <a:t>Running multiple processes/threads in parallel increases performance</a:t>
            </a:r>
          </a:p>
          <a:p>
            <a:pPr eaLnBrk="1" hangingPunct="1"/>
            <a:r>
              <a:rPr lang="en-US" dirty="0">
                <a:latin typeface="Arial" charset="0"/>
              </a:rPr>
              <a:t>Some computer resources cannot be accessed by multiple threads at the same time</a:t>
            </a:r>
          </a:p>
          <a:p>
            <a:pPr lvl="1" eaLnBrk="1" hangingPunct="1"/>
            <a:r>
              <a:rPr lang="en-US" dirty="0">
                <a:latin typeface="Arial" charset="0"/>
              </a:rPr>
              <a:t>E.g., a printer can’t print two documents at once</a:t>
            </a:r>
          </a:p>
          <a:p>
            <a:pPr eaLnBrk="1" hangingPunct="1"/>
            <a:r>
              <a:rPr lang="en-US" dirty="0">
                <a:latin typeface="Arial" charset="0"/>
              </a:rPr>
              <a:t>Mutual exclusion is the term to indicate that some resource can only be used by one thread at a time</a:t>
            </a:r>
          </a:p>
          <a:p>
            <a:pPr lvl="1" eaLnBrk="1" hangingPunct="1"/>
            <a:r>
              <a:rPr lang="en-US" dirty="0">
                <a:latin typeface="Arial" charset="0"/>
              </a:rPr>
              <a:t>Active thread excludes its peers</a:t>
            </a:r>
          </a:p>
          <a:p>
            <a:pPr eaLnBrk="1" hangingPunct="1"/>
            <a:r>
              <a:rPr lang="en-US" dirty="0">
                <a:latin typeface="Arial" charset="0"/>
              </a:rPr>
              <a:t>For shared memory architectures, data structures are often mutually exclusive</a:t>
            </a:r>
          </a:p>
          <a:p>
            <a:pPr lvl="1" eaLnBrk="1" hangingPunct="1"/>
            <a:r>
              <a:rPr lang="en-US" dirty="0">
                <a:latin typeface="Arial" charset="0"/>
              </a:rPr>
              <a:t>Two threads adding to a linked list can corrupt the list</a:t>
            </a:r>
          </a:p>
          <a:p>
            <a:pPr lvl="2" eaLnBrk="1" hangingPunct="1">
              <a:buFont typeface="Wingdings" charset="0"/>
              <a:buChar char="v"/>
            </a:pPr>
            <a:endParaRPr lang="en-US" sz="1800" dirty="0"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 Need for Mutual Exclusion</a:t>
            </a:r>
          </a:p>
        </p:txBody>
      </p:sp>
    </p:spTree>
    <p:extLst>
      <p:ext uri="{BB962C8B-B14F-4D97-AF65-F5344CB8AC3E}">
        <p14:creationId xmlns:p14="http://schemas.microsoft.com/office/powerpoint/2010/main" val="2057837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12800" y="1268760"/>
            <a:ext cx="7772400" cy="4902200"/>
          </a:xfrm>
        </p:spPr>
        <p:txBody>
          <a:bodyPr/>
          <a:lstStyle/>
          <a:p>
            <a:pPr eaLnBrk="1" hangingPunct="1"/>
            <a:r>
              <a:rPr lang="en-US">
                <a:latin typeface="Arial" charset="0"/>
              </a:rPr>
              <a:t>Intel P4 (2000-2007)</a:t>
            </a:r>
          </a:p>
          <a:p>
            <a:pPr lvl="1" eaLnBrk="1" hangingPunct="1"/>
            <a:r>
              <a:rPr lang="en-US" dirty="0">
                <a:latin typeface="Arial" charset="0"/>
              </a:rPr>
              <a:t>1.3GHz to 3.8GHz, 31 stage pipeline</a:t>
            </a:r>
          </a:p>
          <a:p>
            <a:pPr lvl="1" eaLnBrk="1" hangingPunct="1"/>
            <a:r>
              <a:rPr lang="ja-JP" altLang="en-US" dirty="0">
                <a:latin typeface="Arial" charset="0"/>
              </a:rPr>
              <a:t>“</a:t>
            </a:r>
            <a:r>
              <a:rPr lang="en-US" dirty="0">
                <a:latin typeface="Arial" charset="0"/>
              </a:rPr>
              <a:t>Prescott</a:t>
            </a:r>
            <a:r>
              <a:rPr lang="ja-JP" altLang="en-US" dirty="0">
                <a:latin typeface="Arial" charset="0"/>
              </a:rPr>
              <a:t>”</a:t>
            </a:r>
            <a:r>
              <a:rPr lang="en-US" dirty="0">
                <a:latin typeface="Arial" charset="0"/>
              </a:rPr>
              <a:t> in 02/04 was too hot.  Needed 5.2GHz to beat 2.6GHz </a:t>
            </a:r>
            <a:r>
              <a:rPr lang="en-US" dirty="0" err="1">
                <a:latin typeface="Arial" charset="0"/>
              </a:rPr>
              <a:t>Athalon</a:t>
            </a:r>
            <a:endParaRPr lang="en-US" dirty="0">
              <a:latin typeface="Arial" charset="0"/>
            </a:endParaRPr>
          </a:p>
          <a:p>
            <a:pPr eaLnBrk="1" hangingPunct="1"/>
            <a:r>
              <a:rPr lang="en-US" dirty="0">
                <a:latin typeface="Arial" charset="0"/>
              </a:rPr>
              <a:t>Intel Pentium Core, (2006-)</a:t>
            </a:r>
          </a:p>
          <a:p>
            <a:pPr lvl="1" eaLnBrk="1" hangingPunct="1"/>
            <a:r>
              <a:rPr lang="en-US" dirty="0">
                <a:latin typeface="Arial" charset="0"/>
              </a:rPr>
              <a:t>1.06GHz to 3GHz, 14 stage pipeline</a:t>
            </a:r>
          </a:p>
          <a:p>
            <a:pPr lvl="1" eaLnBrk="1" hangingPunct="1"/>
            <a:r>
              <a:rPr lang="en-US" dirty="0">
                <a:latin typeface="Arial" charset="0"/>
              </a:rPr>
              <a:t>Based on mobile (Pentium M) micro-architecture</a:t>
            </a:r>
          </a:p>
          <a:p>
            <a:pPr lvl="2" eaLnBrk="1" hangingPunct="1"/>
            <a:r>
              <a:rPr lang="en-US" dirty="0">
                <a:latin typeface="Arial" charset="0"/>
              </a:rPr>
              <a:t>Power efficient</a:t>
            </a:r>
          </a:p>
          <a:p>
            <a:pPr eaLnBrk="1" hangingPunct="1"/>
            <a:r>
              <a:rPr lang="en-US" dirty="0">
                <a:latin typeface="Arial" charset="0"/>
              </a:rPr>
              <a:t>2% of electricity in the U.S. feeds computers</a:t>
            </a:r>
          </a:p>
          <a:p>
            <a:pPr lvl="1" eaLnBrk="1" hangingPunct="1"/>
            <a:r>
              <a:rPr lang="en-US" dirty="0">
                <a:latin typeface="Arial" charset="0"/>
              </a:rPr>
              <a:t>Doubled in last 5 years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Power and Heat Lay Waste to CPU Makers</a:t>
            </a:r>
          </a:p>
        </p:txBody>
      </p:sp>
    </p:spTree>
    <p:extLst>
      <p:ext uri="{BB962C8B-B14F-4D97-AF65-F5344CB8AC3E}">
        <p14:creationId xmlns:p14="http://schemas.microsoft.com/office/powerpoint/2010/main" val="551976961"/>
      </p:ext>
    </p:extLst>
  </p:cSld>
  <p:clrMapOvr>
    <a:masterClrMapping/>
  </p:clrMapOvr>
  <p:transition spd="slow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219200"/>
            <a:ext cx="7772400" cy="4943475"/>
          </a:xfrm>
          <a:noFill/>
        </p:spPr>
        <p:txBody>
          <a:bodyPr lIns="92075" tIns="46038" rIns="92075" bIns="46038">
            <a:normAutofit fontScale="92500" lnSpcReduction="10000"/>
          </a:bodyPr>
          <a:lstStyle/>
          <a:p>
            <a:pPr eaLnBrk="1" hangingPunct="1"/>
            <a:r>
              <a:rPr lang="en-US">
                <a:latin typeface="Arial" charset="0"/>
              </a:rPr>
              <a:t>Imagine multiple chefs in the same kitchen</a:t>
            </a:r>
          </a:p>
          <a:p>
            <a:pPr lvl="1" eaLnBrk="1" hangingPunct="1"/>
            <a:r>
              <a:rPr lang="en-US">
                <a:latin typeface="Arial" charset="0"/>
              </a:rPr>
              <a:t>Each chef follows a different recipe</a:t>
            </a:r>
          </a:p>
          <a:p>
            <a:pPr eaLnBrk="1" hangingPunct="1"/>
            <a:r>
              <a:rPr lang="en-US">
                <a:latin typeface="Arial" charset="0"/>
              </a:rPr>
              <a:t>Chef 1</a:t>
            </a:r>
          </a:p>
          <a:p>
            <a:pPr lvl="1" eaLnBrk="1" hangingPunct="1"/>
            <a:r>
              <a:rPr lang="en-US">
                <a:latin typeface="Arial" charset="0"/>
              </a:rPr>
              <a:t>Grab butter, grab salt, do other stuff</a:t>
            </a:r>
          </a:p>
          <a:p>
            <a:pPr eaLnBrk="1" hangingPunct="1"/>
            <a:r>
              <a:rPr lang="en-US">
                <a:latin typeface="Arial" charset="0"/>
              </a:rPr>
              <a:t>Chef 2</a:t>
            </a:r>
          </a:p>
          <a:p>
            <a:pPr lvl="1" eaLnBrk="1" hangingPunct="1"/>
            <a:r>
              <a:rPr lang="en-US">
                <a:latin typeface="Arial" charset="0"/>
              </a:rPr>
              <a:t>Grab salt, grab butter, do other stuff</a:t>
            </a:r>
          </a:p>
          <a:p>
            <a:pPr eaLnBrk="1" hangingPunct="1"/>
            <a:r>
              <a:rPr lang="en-US">
                <a:latin typeface="Arial" charset="0"/>
              </a:rPr>
              <a:t>What if Chef 1 grabs the butter and Chef 2 grabs the salt?</a:t>
            </a:r>
          </a:p>
          <a:p>
            <a:pPr lvl="1" eaLnBrk="1" hangingPunct="1"/>
            <a:r>
              <a:rPr lang="en-US">
                <a:latin typeface="Arial" charset="0"/>
              </a:rPr>
              <a:t>Yell at each other (not a computer science solution)</a:t>
            </a:r>
          </a:p>
          <a:p>
            <a:pPr lvl="1" eaLnBrk="1" hangingPunct="1"/>
            <a:r>
              <a:rPr lang="en-US">
                <a:latin typeface="Arial" charset="0"/>
              </a:rPr>
              <a:t>Chef 1 grabs salt from Chef 2 (preempt resource)</a:t>
            </a:r>
          </a:p>
          <a:p>
            <a:pPr lvl="1" eaLnBrk="1" hangingPunct="1"/>
            <a:r>
              <a:rPr lang="en-US">
                <a:latin typeface="Arial" charset="0"/>
              </a:rPr>
              <a:t>Chefs all grab ingredients in the same order</a:t>
            </a:r>
          </a:p>
          <a:p>
            <a:pPr lvl="2" eaLnBrk="1" hangingPunct="1"/>
            <a:r>
              <a:rPr lang="en-US" sz="1800">
                <a:latin typeface="Arial" charset="0"/>
              </a:rPr>
              <a:t>Current best solution, but difficult as recipes get complex</a:t>
            </a:r>
          </a:p>
          <a:p>
            <a:pPr lvl="2" eaLnBrk="1" hangingPunct="1"/>
            <a:r>
              <a:rPr lang="en-US" sz="1800">
                <a:latin typeface="Arial" charset="0"/>
              </a:rPr>
              <a:t>Ingredient like cheese might be sans refrigeration for a while</a:t>
            </a:r>
          </a:p>
          <a:p>
            <a:pPr lvl="1" eaLnBrk="1" hangingPunct="1"/>
            <a:endParaRPr lang="en-US">
              <a:latin typeface="Arial" charset="0"/>
            </a:endParaRPr>
          </a:p>
          <a:p>
            <a:pPr lvl="2" eaLnBrk="1" hangingPunct="1">
              <a:buFont typeface="Wingdings" charset="0"/>
              <a:buChar char="v"/>
            </a:pPr>
            <a:endParaRPr lang="en-US" sz="1800"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Real Life Example</a:t>
            </a:r>
          </a:p>
        </p:txBody>
      </p:sp>
    </p:spTree>
    <p:extLst>
      <p:ext uri="{BB962C8B-B14F-4D97-AF65-F5344CB8AC3E}">
        <p14:creationId xmlns:p14="http://schemas.microsoft.com/office/powerpoint/2010/main" val="85894618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Critical Sections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Key abstraction: A group of instructions that cannot be interleaved</a:t>
            </a:r>
          </a:p>
          <a:p>
            <a:r>
              <a:rPr lang="en-US" dirty="0"/>
              <a:t>Generally, critical sections execute under mutual exclusion</a:t>
            </a:r>
          </a:p>
          <a:p>
            <a:pPr lvl="1"/>
            <a:r>
              <a:rPr lang="en-US" dirty="0"/>
              <a:t>E.g., a critical section is the part of the recipe involving butter and salt </a:t>
            </a:r>
            <a:r>
              <a:rPr lang="mr-IN" dirty="0"/>
              <a:t>–</a:t>
            </a:r>
            <a:r>
              <a:rPr lang="en-US" dirty="0"/>
              <a:t> you know, the important part</a:t>
            </a:r>
          </a:p>
          <a:p>
            <a:r>
              <a:rPr lang="en-US" dirty="0"/>
              <a:t>One critical section may wait for another</a:t>
            </a:r>
          </a:p>
          <a:p>
            <a:pPr lvl="1"/>
            <a:r>
              <a:rPr lang="en-US" dirty="0"/>
              <a:t>Key to good multi-core performance is minimizing the time in critical sections</a:t>
            </a:r>
          </a:p>
          <a:p>
            <a:pPr lvl="2"/>
            <a:r>
              <a:rPr lang="en-US" dirty="0"/>
              <a:t>While still rendering correct code!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73342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219200"/>
            <a:ext cx="7772400" cy="5181600"/>
          </a:xfrm>
          <a:noFill/>
        </p:spPr>
        <p:txBody>
          <a:bodyPr lIns="92075" tIns="46038" rIns="92075" bIns="46038"/>
          <a:lstStyle/>
          <a:p>
            <a:pPr eaLnBrk="1" hangingPunct="1"/>
            <a:r>
              <a:rPr lang="en-US" dirty="0">
                <a:latin typeface="Arial" charset="0"/>
              </a:rPr>
              <a:t>Very often, synchronization consists of one thread waiting for another to make a condition true</a:t>
            </a:r>
          </a:p>
          <a:p>
            <a:pPr lvl="1" eaLnBrk="1" hangingPunct="1"/>
            <a:r>
              <a:rPr lang="en-US" dirty="0">
                <a:latin typeface="Arial" charset="0"/>
              </a:rPr>
              <a:t>Master tells worker a request has arrived</a:t>
            </a:r>
          </a:p>
          <a:p>
            <a:pPr lvl="1" eaLnBrk="1" hangingPunct="1"/>
            <a:r>
              <a:rPr lang="en-US" dirty="0">
                <a:latin typeface="Arial" charset="0"/>
              </a:rPr>
              <a:t>Cleaning thread waits until all lanes are colored</a:t>
            </a:r>
          </a:p>
          <a:p>
            <a:pPr eaLnBrk="1" hangingPunct="1"/>
            <a:r>
              <a:rPr lang="en-US" dirty="0">
                <a:latin typeface="Arial" charset="0"/>
              </a:rPr>
              <a:t>Until condition is true, thread can sleep</a:t>
            </a:r>
          </a:p>
          <a:p>
            <a:pPr lvl="1" eaLnBrk="1" hangingPunct="1"/>
            <a:r>
              <a:rPr lang="en-US" dirty="0">
                <a:latin typeface="Arial" charset="0"/>
              </a:rPr>
              <a:t>Ties synchronization to scheduling</a:t>
            </a:r>
          </a:p>
          <a:p>
            <a:pPr eaLnBrk="1" hangingPunct="1"/>
            <a:r>
              <a:rPr lang="en-US" dirty="0">
                <a:latin typeface="Arial" charset="0"/>
              </a:rPr>
              <a:t>Mutual exclusion for data structure</a:t>
            </a:r>
          </a:p>
          <a:p>
            <a:pPr lvl="1" eaLnBrk="1" hangingPunct="1"/>
            <a:r>
              <a:rPr lang="en-US" dirty="0">
                <a:latin typeface="Arial" charset="0"/>
              </a:rPr>
              <a:t>Code can wait (wait)</a:t>
            </a:r>
          </a:p>
          <a:p>
            <a:pPr lvl="1" eaLnBrk="1" hangingPunct="1"/>
            <a:r>
              <a:rPr lang="en-US" dirty="0">
                <a:latin typeface="Arial" charset="0"/>
              </a:rPr>
              <a:t>Another thread signals (notify)</a:t>
            </a:r>
          </a:p>
          <a:p>
            <a:pPr lvl="2" eaLnBrk="1" hangingPunct="1">
              <a:buFont typeface="Wingdings" charset="0"/>
              <a:buChar char="v"/>
            </a:pPr>
            <a:endParaRPr lang="en-US" sz="1800" dirty="0"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The Need to Wait</a:t>
            </a:r>
          </a:p>
        </p:txBody>
      </p:sp>
    </p:spTree>
    <p:extLst>
      <p:ext uri="{BB962C8B-B14F-4D97-AF65-F5344CB8AC3E}">
        <p14:creationId xmlns:p14="http://schemas.microsoft.com/office/powerpoint/2010/main" val="92350658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Example 2: Traverse a singly-linked list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Suppose we want to find an element in a singly linked list, and move it to the head</a:t>
            </a:r>
          </a:p>
          <a:p>
            <a:r>
              <a:rPr lang="en-US" dirty="0"/>
              <a:t>Visual intuition: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599804" y="3070320"/>
            <a:ext cx="334963" cy="349250"/>
          </a:xfrm>
          <a:prstGeom prst="rect">
            <a:avLst/>
          </a:prstGeom>
          <a:solidFill>
            <a:schemeClr val="bg1"/>
          </a:solidFill>
          <a:ln w="28575">
            <a:solidFill>
              <a:srgbClr val="00206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3395142" y="3091887"/>
            <a:ext cx="333375" cy="349250"/>
          </a:xfrm>
          <a:prstGeom prst="rect">
            <a:avLst/>
          </a:prstGeom>
          <a:solidFill>
            <a:schemeClr val="bg1"/>
          </a:solidFill>
          <a:ln w="28575">
            <a:solidFill>
              <a:srgbClr val="00206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" name="Rectangle 9"/>
          <p:cNvSpPr>
            <a:spLocks noChangeArrowheads="1"/>
          </p:cNvSpPr>
          <p:nvPr/>
        </p:nvSpPr>
        <p:spPr bwMode="auto">
          <a:xfrm>
            <a:off x="4165079" y="3089695"/>
            <a:ext cx="334963" cy="34925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28575">
            <a:solidFill>
              <a:srgbClr val="00206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" name="TextBox 10"/>
          <p:cNvSpPr txBox="1">
            <a:spLocks noChangeArrowheads="1"/>
          </p:cNvSpPr>
          <p:nvPr/>
        </p:nvSpPr>
        <p:spPr bwMode="auto">
          <a:xfrm>
            <a:off x="2051720" y="2668910"/>
            <a:ext cx="8429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000" dirty="0" err="1"/>
              <a:t>lhead</a:t>
            </a:r>
            <a:endParaRPr lang="en-US" sz="2000" dirty="0"/>
          </a:p>
        </p:txBody>
      </p:sp>
      <p:sp>
        <p:nvSpPr>
          <p:cNvPr id="8" name="Rectangle 13"/>
          <p:cNvSpPr>
            <a:spLocks noChangeArrowheads="1"/>
          </p:cNvSpPr>
          <p:nvPr/>
        </p:nvSpPr>
        <p:spPr bwMode="auto">
          <a:xfrm>
            <a:off x="4949304" y="3080775"/>
            <a:ext cx="334963" cy="349250"/>
          </a:xfrm>
          <a:prstGeom prst="rect">
            <a:avLst/>
          </a:prstGeom>
          <a:solidFill>
            <a:schemeClr val="bg1"/>
          </a:solidFill>
          <a:ln w="28575">
            <a:solidFill>
              <a:srgbClr val="00206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" name="Rectangle 14"/>
          <p:cNvSpPr>
            <a:spLocks noChangeArrowheads="1"/>
          </p:cNvSpPr>
          <p:nvPr/>
        </p:nvSpPr>
        <p:spPr bwMode="auto">
          <a:xfrm>
            <a:off x="5282679" y="3079187"/>
            <a:ext cx="217488" cy="349250"/>
          </a:xfrm>
          <a:prstGeom prst="rect">
            <a:avLst/>
          </a:prstGeom>
          <a:solidFill>
            <a:schemeClr val="bg1"/>
          </a:solidFill>
          <a:ln w="28575">
            <a:solidFill>
              <a:srgbClr val="00206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cxnSp>
        <p:nvCxnSpPr>
          <p:cNvPr id="10" name="Straight Connector 18"/>
          <p:cNvCxnSpPr>
            <a:cxnSpLocks noChangeShapeType="1"/>
          </p:cNvCxnSpPr>
          <p:nvPr/>
        </p:nvCxnSpPr>
        <p:spPr bwMode="auto">
          <a:xfrm rot="5400000">
            <a:off x="5230291" y="3130873"/>
            <a:ext cx="339725" cy="2159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sp>
        <p:nvSpPr>
          <p:cNvPr id="11" name="TextBox 20"/>
          <p:cNvSpPr txBox="1">
            <a:spLocks noChangeArrowheads="1"/>
          </p:cNvSpPr>
          <p:nvPr/>
        </p:nvSpPr>
        <p:spPr bwMode="auto">
          <a:xfrm>
            <a:off x="2498507" y="3852353"/>
            <a:ext cx="54373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000" dirty="0" err="1"/>
              <a:t>lptr</a:t>
            </a:r>
            <a:endParaRPr lang="en-US" sz="2000" dirty="0"/>
          </a:p>
        </p:txBody>
      </p:sp>
      <p:cxnSp>
        <p:nvCxnSpPr>
          <p:cNvPr id="12" name="Straight Arrow Connector 22"/>
          <p:cNvCxnSpPr>
            <a:cxnSpLocks noChangeShapeType="1"/>
            <a:stCxn id="4" idx="3"/>
          </p:cNvCxnSpPr>
          <p:nvPr/>
        </p:nvCxnSpPr>
        <p:spPr bwMode="auto">
          <a:xfrm flipV="1">
            <a:off x="2934767" y="3241997"/>
            <a:ext cx="460375" cy="2948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13" name="Straight Arrow Connector 28"/>
          <p:cNvCxnSpPr>
            <a:cxnSpLocks noChangeShapeType="1"/>
          </p:cNvCxnSpPr>
          <p:nvPr/>
        </p:nvCxnSpPr>
        <p:spPr bwMode="auto">
          <a:xfrm flipV="1">
            <a:off x="4500042" y="3230885"/>
            <a:ext cx="449262" cy="892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14" name="Straight Arrow Connector 33"/>
          <p:cNvCxnSpPr>
            <a:cxnSpLocks noChangeShapeType="1"/>
          </p:cNvCxnSpPr>
          <p:nvPr/>
        </p:nvCxnSpPr>
        <p:spPr bwMode="auto">
          <a:xfrm flipV="1">
            <a:off x="3728517" y="3239805"/>
            <a:ext cx="436562" cy="2192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sp>
        <p:nvSpPr>
          <p:cNvPr id="15" name="TextBox 35"/>
          <p:cNvSpPr txBox="1">
            <a:spLocks noChangeArrowheads="1"/>
          </p:cNvSpPr>
          <p:nvPr/>
        </p:nvSpPr>
        <p:spPr bwMode="auto">
          <a:xfrm>
            <a:off x="1484469" y="3868531"/>
            <a:ext cx="8143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000" dirty="0" err="1"/>
              <a:t>lprev</a:t>
            </a:r>
            <a:endParaRPr lang="en-US" sz="2000" dirty="0"/>
          </a:p>
        </p:txBody>
      </p:sp>
      <p:cxnSp>
        <p:nvCxnSpPr>
          <p:cNvPr id="21" name="Straight Arrow Connector 22"/>
          <p:cNvCxnSpPr>
            <a:cxnSpLocks noChangeShapeType="1"/>
            <a:stCxn id="11" idx="0"/>
            <a:endCxn id="4" idx="2"/>
          </p:cNvCxnSpPr>
          <p:nvPr/>
        </p:nvCxnSpPr>
        <p:spPr bwMode="auto">
          <a:xfrm flipH="1" flipV="1">
            <a:off x="2767286" y="3419570"/>
            <a:ext cx="3091" cy="432783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24" name="Straight Arrow Connector 22"/>
          <p:cNvCxnSpPr>
            <a:cxnSpLocks noChangeShapeType="1"/>
          </p:cNvCxnSpPr>
          <p:nvPr/>
        </p:nvCxnSpPr>
        <p:spPr bwMode="auto">
          <a:xfrm flipH="1" flipV="1">
            <a:off x="2762447" y="3426827"/>
            <a:ext cx="3091" cy="432783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1510806805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09392 0.00162 " pathEditMode="relative" ptsTypes="AA">
                                      <p:cBhvr>
                                        <p:cTn id="6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09392 0.00162 " pathEditMode="relative" ptsTypes="AA">
                                      <p:cBhvr>
                                        <p:cTn id="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09392 0.00162 " pathEditMode="relative" ptsTypes="AA">
                                      <p:cBhvr>
                                        <p:cTn id="10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9392 0.00162 L 0.17864 0.00324 " pathEditMode="relative" rAng="0" ptsTypes="AA">
                                      <p:cBhvr>
                                        <p:cTn id="17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236" y="69"/>
                                    </p:animMotion>
                                  </p:childTnLst>
                                </p:cTn>
                              </p:par>
                              <p:par>
                                <p:cTn id="18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9393 0.00162 L 0.17865 0.00324 " pathEditMode="relative" rAng="0" ptsTypes="AA">
                                      <p:cBhvr>
                                        <p:cTn id="19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236" y="69"/>
                                    </p:animMotion>
                                  </p:childTnLst>
                                </p:cTn>
                              </p:par>
                              <p:par>
                                <p:cTn id="20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9393 0.00162 L 0.17865 0.00324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236" y="69"/>
                                    </p:animMotion>
                                  </p:childTnLst>
                                </p:cTn>
                              </p:par>
                              <p:par>
                                <p:cTn id="22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2.22222E-6 L 0.08473 0.00162 " pathEditMode="relative" rAng="0" ptsTypes="AA">
                                      <p:cBhvr>
                                        <p:cTn id="23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236" y="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1" grpId="1"/>
      <p:bldP spid="15" grpId="0"/>
      <p:bldP spid="15" grpId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Example 2: Traverse a singly-linked list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Suppose we want to find an element in a singly linked list, and move it to the head</a:t>
            </a:r>
          </a:p>
          <a:p>
            <a:r>
              <a:rPr lang="en-US" dirty="0"/>
              <a:t>Visual intuition:</a:t>
            </a:r>
          </a:p>
        </p:txBody>
      </p:sp>
      <p:sp>
        <p:nvSpPr>
          <p:cNvPr id="18" name="Rectangle 7"/>
          <p:cNvSpPr>
            <a:spLocks noChangeArrowheads="1"/>
          </p:cNvSpPr>
          <p:nvPr/>
        </p:nvSpPr>
        <p:spPr bwMode="auto">
          <a:xfrm>
            <a:off x="2610152" y="3073784"/>
            <a:ext cx="334963" cy="349250"/>
          </a:xfrm>
          <a:prstGeom prst="rect">
            <a:avLst/>
          </a:prstGeom>
          <a:solidFill>
            <a:schemeClr val="bg1"/>
          </a:solidFill>
          <a:ln w="28575">
            <a:solidFill>
              <a:srgbClr val="00206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" name="Rectangle 8"/>
          <p:cNvSpPr>
            <a:spLocks noChangeArrowheads="1"/>
          </p:cNvSpPr>
          <p:nvPr/>
        </p:nvSpPr>
        <p:spPr bwMode="auto">
          <a:xfrm>
            <a:off x="3405490" y="3107121"/>
            <a:ext cx="333375" cy="349250"/>
          </a:xfrm>
          <a:prstGeom prst="rect">
            <a:avLst/>
          </a:prstGeom>
          <a:solidFill>
            <a:schemeClr val="bg1"/>
          </a:solidFill>
          <a:ln w="28575">
            <a:solidFill>
              <a:srgbClr val="00206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" name="Rectangle 9"/>
          <p:cNvSpPr>
            <a:spLocks noChangeArrowheads="1"/>
          </p:cNvSpPr>
          <p:nvPr/>
        </p:nvSpPr>
        <p:spPr bwMode="auto">
          <a:xfrm>
            <a:off x="4175427" y="3092834"/>
            <a:ext cx="334963" cy="34925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28575">
            <a:solidFill>
              <a:srgbClr val="00206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" name="TextBox 10"/>
          <p:cNvSpPr txBox="1">
            <a:spLocks noChangeArrowheads="1"/>
          </p:cNvSpPr>
          <p:nvPr/>
        </p:nvSpPr>
        <p:spPr bwMode="auto">
          <a:xfrm>
            <a:off x="2051720" y="2668910"/>
            <a:ext cx="8429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000" dirty="0" err="1"/>
              <a:t>lhead</a:t>
            </a:r>
            <a:endParaRPr lang="en-US" sz="2000" dirty="0"/>
          </a:p>
        </p:txBody>
      </p:sp>
      <p:sp>
        <p:nvSpPr>
          <p:cNvPr id="23" name="Rectangle 13"/>
          <p:cNvSpPr>
            <a:spLocks noChangeArrowheads="1"/>
          </p:cNvSpPr>
          <p:nvPr/>
        </p:nvSpPr>
        <p:spPr bwMode="auto">
          <a:xfrm>
            <a:off x="4959652" y="3096009"/>
            <a:ext cx="334963" cy="349250"/>
          </a:xfrm>
          <a:prstGeom prst="rect">
            <a:avLst/>
          </a:prstGeom>
          <a:solidFill>
            <a:schemeClr val="bg1"/>
          </a:solidFill>
          <a:ln w="28575">
            <a:solidFill>
              <a:srgbClr val="00206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" name="Rectangle 14"/>
          <p:cNvSpPr>
            <a:spLocks noChangeArrowheads="1"/>
          </p:cNvSpPr>
          <p:nvPr/>
        </p:nvSpPr>
        <p:spPr bwMode="auto">
          <a:xfrm>
            <a:off x="5293027" y="3094421"/>
            <a:ext cx="217488" cy="349250"/>
          </a:xfrm>
          <a:prstGeom prst="rect">
            <a:avLst/>
          </a:prstGeom>
          <a:solidFill>
            <a:schemeClr val="bg1"/>
          </a:solidFill>
          <a:ln w="28575">
            <a:solidFill>
              <a:srgbClr val="00206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cxnSp>
        <p:nvCxnSpPr>
          <p:cNvPr id="26" name="Straight Connector 18"/>
          <p:cNvCxnSpPr>
            <a:cxnSpLocks noChangeShapeType="1"/>
          </p:cNvCxnSpPr>
          <p:nvPr/>
        </p:nvCxnSpPr>
        <p:spPr bwMode="auto">
          <a:xfrm rot="5400000">
            <a:off x="5240639" y="3170622"/>
            <a:ext cx="339725" cy="2159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sp>
        <p:nvSpPr>
          <p:cNvPr id="27" name="TextBox 20"/>
          <p:cNvSpPr txBox="1">
            <a:spLocks noChangeArrowheads="1"/>
          </p:cNvSpPr>
          <p:nvPr/>
        </p:nvSpPr>
        <p:spPr bwMode="auto">
          <a:xfrm>
            <a:off x="4165902" y="3589721"/>
            <a:ext cx="54373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000" dirty="0" err="1"/>
              <a:t>lptr</a:t>
            </a:r>
            <a:endParaRPr lang="en-US" sz="2000" dirty="0"/>
          </a:p>
        </p:txBody>
      </p:sp>
      <p:cxnSp>
        <p:nvCxnSpPr>
          <p:cNvPr id="28" name="Straight Arrow Connector 22"/>
          <p:cNvCxnSpPr>
            <a:cxnSpLocks noChangeShapeType="1"/>
            <a:stCxn id="18" idx="3"/>
            <a:endCxn id="20" idx="0"/>
          </p:cNvCxnSpPr>
          <p:nvPr/>
        </p:nvCxnSpPr>
        <p:spPr bwMode="auto">
          <a:xfrm flipV="1">
            <a:off x="2945115" y="3092834"/>
            <a:ext cx="1397000" cy="155575"/>
          </a:xfrm>
          <a:prstGeom prst="bentConnector4">
            <a:avLst>
              <a:gd name="adj1" fmla="val 11329"/>
              <a:gd name="adj2" fmla="val 258792"/>
            </a:avLst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29" name="Straight Arrow Connector 28"/>
          <p:cNvCxnSpPr>
            <a:cxnSpLocks noChangeShapeType="1"/>
            <a:stCxn id="20" idx="3"/>
            <a:endCxn id="19" idx="1"/>
          </p:cNvCxnSpPr>
          <p:nvPr/>
        </p:nvCxnSpPr>
        <p:spPr bwMode="auto">
          <a:xfrm flipH="1">
            <a:off x="3405490" y="3267459"/>
            <a:ext cx="1104900" cy="14287"/>
          </a:xfrm>
          <a:prstGeom prst="bentConnector5">
            <a:avLst>
              <a:gd name="adj1" fmla="val -20699"/>
              <a:gd name="adj2" fmla="val 2716875"/>
              <a:gd name="adj3" fmla="val 120699"/>
            </a:avLst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30" name="Straight Arrow Connector 33"/>
          <p:cNvCxnSpPr>
            <a:cxnSpLocks noChangeShapeType="1"/>
            <a:stCxn id="19" idx="3"/>
            <a:endCxn id="23" idx="0"/>
          </p:cNvCxnSpPr>
          <p:nvPr/>
        </p:nvCxnSpPr>
        <p:spPr bwMode="auto">
          <a:xfrm flipV="1">
            <a:off x="3738865" y="3096009"/>
            <a:ext cx="1387475" cy="185737"/>
          </a:xfrm>
          <a:prstGeom prst="curvedConnector4">
            <a:avLst>
              <a:gd name="adj1" fmla="val 18815"/>
              <a:gd name="adj2" fmla="val 222477"/>
            </a:avLst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sp>
        <p:nvSpPr>
          <p:cNvPr id="31" name="TextBox 35"/>
          <p:cNvSpPr txBox="1">
            <a:spLocks noChangeArrowheads="1"/>
          </p:cNvSpPr>
          <p:nvPr/>
        </p:nvSpPr>
        <p:spPr bwMode="auto">
          <a:xfrm>
            <a:off x="3127677" y="3605901"/>
            <a:ext cx="8143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000"/>
              <a:t>lprev</a:t>
            </a:r>
          </a:p>
        </p:txBody>
      </p:sp>
      <p:cxnSp>
        <p:nvCxnSpPr>
          <p:cNvPr id="34" name="Straight Arrow Connector 22"/>
          <p:cNvCxnSpPr>
            <a:cxnSpLocks noChangeShapeType="1"/>
          </p:cNvCxnSpPr>
          <p:nvPr/>
        </p:nvCxnSpPr>
        <p:spPr bwMode="auto">
          <a:xfrm flipV="1">
            <a:off x="2945114" y="3257556"/>
            <a:ext cx="460375" cy="2948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35" name="Straight Arrow Connector 28"/>
          <p:cNvCxnSpPr>
            <a:cxnSpLocks noChangeShapeType="1"/>
          </p:cNvCxnSpPr>
          <p:nvPr/>
        </p:nvCxnSpPr>
        <p:spPr bwMode="auto">
          <a:xfrm flipV="1">
            <a:off x="4510389" y="3246444"/>
            <a:ext cx="449262" cy="892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36" name="Straight Arrow Connector 33"/>
          <p:cNvCxnSpPr>
            <a:cxnSpLocks noChangeShapeType="1"/>
          </p:cNvCxnSpPr>
          <p:nvPr/>
        </p:nvCxnSpPr>
        <p:spPr bwMode="auto">
          <a:xfrm flipV="1">
            <a:off x="3738864" y="3255364"/>
            <a:ext cx="436562" cy="2192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283329507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>
                <a:latin typeface="Cambria" charset="0"/>
              </a:rPr>
              <a:t>Even more real life, linked lists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>
          <a:xfrm>
            <a:off x="711200" y="6323409"/>
            <a:ext cx="7772400" cy="561975"/>
          </a:xfrm>
        </p:spPr>
        <p:txBody>
          <a:bodyPr/>
          <a:lstStyle/>
          <a:p>
            <a:r>
              <a:rPr lang="en-US">
                <a:latin typeface="Arial" charset="0"/>
              </a:rPr>
              <a:t>Where is the critical section?</a:t>
            </a:r>
          </a:p>
        </p:txBody>
      </p:sp>
      <p:sp>
        <p:nvSpPr>
          <p:cNvPr id="20484" name="TextBox 3"/>
          <p:cNvSpPr txBox="1">
            <a:spLocks noChangeArrowheads="1"/>
          </p:cNvSpPr>
          <p:nvPr/>
        </p:nvSpPr>
        <p:spPr bwMode="auto">
          <a:xfrm>
            <a:off x="677863" y="1196752"/>
            <a:ext cx="8296275" cy="4893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dirty="0" err="1">
                <a:latin typeface="Courier New" charset="0"/>
                <a:cs typeface="Courier New" charset="0"/>
              </a:rPr>
              <a:t>lprev</a:t>
            </a:r>
            <a:r>
              <a:rPr lang="en-US" dirty="0">
                <a:latin typeface="Courier New" charset="0"/>
                <a:cs typeface="Courier New" charset="0"/>
              </a:rPr>
              <a:t> = NULL;</a:t>
            </a:r>
          </a:p>
          <a:p>
            <a:r>
              <a:rPr lang="en-US" dirty="0">
                <a:latin typeface="Courier New" charset="0"/>
                <a:cs typeface="Courier New" charset="0"/>
              </a:rPr>
              <a:t>for(</a:t>
            </a:r>
            <a:r>
              <a:rPr lang="en-US" dirty="0" err="1">
                <a:latin typeface="Courier New" charset="0"/>
                <a:cs typeface="Courier New" charset="0"/>
              </a:rPr>
              <a:t>lptr</a:t>
            </a:r>
            <a:r>
              <a:rPr lang="en-US" dirty="0">
                <a:latin typeface="Courier New" charset="0"/>
                <a:cs typeface="Courier New" charset="0"/>
              </a:rPr>
              <a:t> = </a:t>
            </a:r>
            <a:r>
              <a:rPr lang="en-US" dirty="0" err="1">
                <a:latin typeface="Courier New" charset="0"/>
                <a:cs typeface="Courier New" charset="0"/>
              </a:rPr>
              <a:t>lhead</a:t>
            </a:r>
            <a:r>
              <a:rPr lang="en-US" dirty="0">
                <a:latin typeface="Courier New" charset="0"/>
                <a:cs typeface="Courier New" charset="0"/>
              </a:rPr>
              <a:t>; </a:t>
            </a:r>
            <a:r>
              <a:rPr lang="en-US" dirty="0" err="1">
                <a:latin typeface="Courier New" charset="0"/>
                <a:cs typeface="Courier New" charset="0"/>
              </a:rPr>
              <a:t>lptr</a:t>
            </a:r>
            <a:r>
              <a:rPr lang="en-US" dirty="0">
                <a:latin typeface="Courier New" charset="0"/>
                <a:cs typeface="Courier New" charset="0"/>
              </a:rPr>
              <a:t>; </a:t>
            </a:r>
            <a:r>
              <a:rPr lang="en-US" dirty="0" err="1">
                <a:latin typeface="Courier New" charset="0"/>
                <a:cs typeface="Courier New" charset="0"/>
              </a:rPr>
              <a:t>lptr</a:t>
            </a:r>
            <a:r>
              <a:rPr lang="en-US" dirty="0">
                <a:latin typeface="Courier New" charset="0"/>
                <a:cs typeface="Courier New" charset="0"/>
              </a:rPr>
              <a:t> = </a:t>
            </a:r>
            <a:r>
              <a:rPr lang="en-US" dirty="0" err="1">
                <a:latin typeface="Courier New" charset="0"/>
                <a:cs typeface="Courier New" charset="0"/>
              </a:rPr>
              <a:t>lptr</a:t>
            </a:r>
            <a:r>
              <a:rPr lang="en-US" dirty="0">
                <a:latin typeface="Courier New" charset="0"/>
                <a:cs typeface="Courier New" charset="0"/>
              </a:rPr>
              <a:t>-&gt;next) {</a:t>
            </a:r>
          </a:p>
          <a:p>
            <a:r>
              <a:rPr lang="en-US" dirty="0">
                <a:latin typeface="Courier New" charset="0"/>
                <a:cs typeface="Courier New" charset="0"/>
              </a:rPr>
              <a:t>   if(</a:t>
            </a:r>
            <a:r>
              <a:rPr lang="en-US" dirty="0" err="1">
                <a:latin typeface="Courier New" charset="0"/>
                <a:cs typeface="Courier New" charset="0"/>
              </a:rPr>
              <a:t>lptr</a:t>
            </a:r>
            <a:r>
              <a:rPr lang="en-US" dirty="0">
                <a:latin typeface="Courier New" charset="0"/>
                <a:cs typeface="Courier New" charset="0"/>
              </a:rPr>
              <a:t>-&gt;</a:t>
            </a:r>
            <a:r>
              <a:rPr lang="en-US" dirty="0" err="1">
                <a:latin typeface="Courier New" charset="0"/>
                <a:cs typeface="Courier New" charset="0"/>
              </a:rPr>
              <a:t>val</a:t>
            </a:r>
            <a:r>
              <a:rPr lang="en-US" dirty="0">
                <a:latin typeface="Courier New" charset="0"/>
                <a:cs typeface="Courier New" charset="0"/>
              </a:rPr>
              <a:t> == target){</a:t>
            </a:r>
          </a:p>
          <a:p>
            <a:r>
              <a:rPr lang="en-US" dirty="0">
                <a:latin typeface="Courier New" charset="0"/>
                <a:cs typeface="Courier New" charset="0"/>
              </a:rPr>
              <a:t>	 // Already head?, break</a:t>
            </a:r>
          </a:p>
          <a:p>
            <a:r>
              <a:rPr lang="en-US" dirty="0">
                <a:latin typeface="Courier New" charset="0"/>
                <a:cs typeface="Courier New" charset="0"/>
              </a:rPr>
              <a:t>      if(</a:t>
            </a:r>
            <a:r>
              <a:rPr lang="en-US" dirty="0" err="1">
                <a:latin typeface="Courier New" charset="0"/>
                <a:cs typeface="Courier New" charset="0"/>
              </a:rPr>
              <a:t>lprev</a:t>
            </a:r>
            <a:r>
              <a:rPr lang="en-US" dirty="0">
                <a:latin typeface="Courier New" charset="0"/>
                <a:cs typeface="Courier New" charset="0"/>
              </a:rPr>
              <a:t> == NULL) break;</a:t>
            </a:r>
          </a:p>
          <a:p>
            <a:r>
              <a:rPr lang="en-US" dirty="0">
                <a:latin typeface="Courier New" charset="0"/>
                <a:cs typeface="Courier New" charset="0"/>
              </a:rPr>
              <a:t>      // Move cell to head</a:t>
            </a:r>
          </a:p>
          <a:p>
            <a:r>
              <a:rPr lang="en-US" dirty="0">
                <a:latin typeface="Courier New" charset="0"/>
                <a:cs typeface="Courier New" charset="0"/>
              </a:rPr>
              <a:t>      </a:t>
            </a:r>
            <a:r>
              <a:rPr lang="en-US" dirty="0" err="1">
                <a:latin typeface="Courier New" charset="0"/>
                <a:cs typeface="Courier New" charset="0"/>
              </a:rPr>
              <a:t>lprev</a:t>
            </a:r>
            <a:r>
              <a:rPr lang="en-US" dirty="0">
                <a:latin typeface="Courier New" charset="0"/>
                <a:cs typeface="Courier New" charset="0"/>
              </a:rPr>
              <a:t>-&gt;next = </a:t>
            </a:r>
            <a:r>
              <a:rPr lang="en-US" dirty="0" err="1">
                <a:latin typeface="Courier New" charset="0"/>
                <a:cs typeface="Courier New" charset="0"/>
              </a:rPr>
              <a:t>lptr</a:t>
            </a:r>
            <a:r>
              <a:rPr lang="en-US" dirty="0">
                <a:latin typeface="Courier New" charset="0"/>
                <a:cs typeface="Courier New" charset="0"/>
              </a:rPr>
              <a:t>-&gt;next;</a:t>
            </a:r>
          </a:p>
          <a:p>
            <a:r>
              <a:rPr lang="en-US" dirty="0">
                <a:latin typeface="Courier New" charset="0"/>
                <a:cs typeface="Courier New" charset="0"/>
              </a:rPr>
              <a:t>      </a:t>
            </a:r>
            <a:r>
              <a:rPr lang="en-US" dirty="0" err="1">
                <a:latin typeface="Courier New" charset="0"/>
                <a:cs typeface="Courier New" charset="0"/>
              </a:rPr>
              <a:t>lptr</a:t>
            </a:r>
            <a:r>
              <a:rPr lang="en-US" dirty="0">
                <a:latin typeface="Courier New" charset="0"/>
                <a:cs typeface="Courier New" charset="0"/>
              </a:rPr>
              <a:t>-&gt;next = </a:t>
            </a:r>
            <a:r>
              <a:rPr lang="en-US" dirty="0" err="1">
                <a:latin typeface="Courier New" charset="0"/>
                <a:cs typeface="Courier New" charset="0"/>
              </a:rPr>
              <a:t>lhead</a:t>
            </a:r>
            <a:r>
              <a:rPr lang="en-US" dirty="0">
                <a:latin typeface="Courier New" charset="0"/>
                <a:cs typeface="Courier New" charset="0"/>
              </a:rPr>
              <a:t>;</a:t>
            </a:r>
          </a:p>
          <a:p>
            <a:r>
              <a:rPr lang="en-US" dirty="0">
                <a:latin typeface="Courier New" charset="0"/>
                <a:cs typeface="Courier New" charset="0"/>
              </a:rPr>
              <a:t>      </a:t>
            </a:r>
            <a:r>
              <a:rPr lang="en-US" dirty="0" err="1">
                <a:latin typeface="Courier New" charset="0"/>
                <a:cs typeface="Courier New" charset="0"/>
              </a:rPr>
              <a:t>lhead</a:t>
            </a:r>
            <a:r>
              <a:rPr lang="en-US" dirty="0">
                <a:latin typeface="Courier New" charset="0"/>
                <a:cs typeface="Courier New" charset="0"/>
              </a:rPr>
              <a:t> = </a:t>
            </a:r>
            <a:r>
              <a:rPr lang="en-US" dirty="0" err="1">
                <a:latin typeface="Courier New" charset="0"/>
                <a:cs typeface="Courier New" charset="0"/>
              </a:rPr>
              <a:t>lptr</a:t>
            </a:r>
            <a:r>
              <a:rPr lang="en-US" dirty="0">
                <a:latin typeface="Courier New" charset="0"/>
                <a:cs typeface="Courier New" charset="0"/>
              </a:rPr>
              <a:t>;</a:t>
            </a:r>
          </a:p>
          <a:p>
            <a:r>
              <a:rPr lang="en-US" dirty="0">
                <a:latin typeface="Courier New" charset="0"/>
                <a:cs typeface="Courier New" charset="0"/>
              </a:rPr>
              <a:t>      break;</a:t>
            </a:r>
          </a:p>
          <a:p>
            <a:r>
              <a:rPr lang="en-US" dirty="0">
                <a:latin typeface="Courier New" charset="0"/>
                <a:cs typeface="Courier New" charset="0"/>
              </a:rPr>
              <a:t>   }</a:t>
            </a:r>
          </a:p>
          <a:p>
            <a:r>
              <a:rPr lang="en-US" dirty="0">
                <a:latin typeface="Courier New" charset="0"/>
                <a:cs typeface="Courier New" charset="0"/>
              </a:rPr>
              <a:t>   </a:t>
            </a:r>
            <a:r>
              <a:rPr lang="en-US" dirty="0" err="1">
                <a:latin typeface="Courier New" charset="0"/>
                <a:cs typeface="Courier New" charset="0"/>
              </a:rPr>
              <a:t>lprev</a:t>
            </a:r>
            <a:r>
              <a:rPr lang="en-US" dirty="0">
                <a:latin typeface="Courier New" charset="0"/>
                <a:cs typeface="Courier New" charset="0"/>
              </a:rPr>
              <a:t> = </a:t>
            </a:r>
            <a:r>
              <a:rPr lang="en-US" dirty="0" err="1">
                <a:latin typeface="Courier New" charset="0"/>
                <a:cs typeface="Courier New" charset="0"/>
              </a:rPr>
              <a:t>lptr</a:t>
            </a:r>
            <a:r>
              <a:rPr lang="en-US" dirty="0">
                <a:latin typeface="Courier New" charset="0"/>
                <a:cs typeface="Courier New" charset="0"/>
              </a:rPr>
              <a:t>;</a:t>
            </a:r>
          </a:p>
          <a:p>
            <a:r>
              <a:rPr lang="en-US" dirty="0">
                <a:latin typeface="Courier New" charset="0"/>
                <a:cs typeface="Courier New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947778750"/>
      </p:ext>
    </p:extLst>
  </p:cSld>
  <p:clrMapOvr>
    <a:masterClrMapping/>
  </p:clrMapOvr>
  <p:transition spd="slow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>
                <a:latin typeface="Cambria" charset="0"/>
              </a:rPr>
              <a:t>Even more real life, linked lists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7388" y="5411738"/>
            <a:ext cx="7772400" cy="1617662"/>
          </a:xfrm>
        </p:spPr>
        <p:txBody>
          <a:bodyPr/>
          <a:lstStyle/>
          <a:p>
            <a:r>
              <a:rPr lang="en-US">
                <a:latin typeface="Arial" charset="0"/>
              </a:rPr>
              <a:t>A critical section often needs to be larger than it first appears</a:t>
            </a:r>
          </a:p>
          <a:p>
            <a:pPr lvl="1"/>
            <a:r>
              <a:rPr lang="en-US" dirty="0">
                <a:latin typeface="Arial" charset="0"/>
              </a:rPr>
              <a:t>The 3 key lines are not enough of a critical section</a:t>
            </a:r>
          </a:p>
        </p:txBody>
      </p:sp>
      <p:sp>
        <p:nvSpPr>
          <p:cNvPr id="21508" name="TextBox 3"/>
          <p:cNvSpPr txBox="1">
            <a:spLocks noChangeArrowheads="1"/>
          </p:cNvSpPr>
          <p:nvPr/>
        </p:nvSpPr>
        <p:spPr bwMode="auto">
          <a:xfrm>
            <a:off x="0" y="1767235"/>
            <a:ext cx="5938838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000">
                <a:latin typeface="Courier New" charset="0"/>
                <a:cs typeface="Courier New" charset="0"/>
              </a:rPr>
              <a:t>    // Move cell to head</a:t>
            </a:r>
          </a:p>
          <a:p>
            <a:r>
              <a:rPr lang="en-US" sz="2000">
                <a:latin typeface="Courier New" charset="0"/>
                <a:cs typeface="Courier New" charset="0"/>
              </a:rPr>
              <a:t>    lprev-&gt;next = lptr-&gt;next;</a:t>
            </a:r>
          </a:p>
          <a:p>
            <a:r>
              <a:rPr lang="en-US" sz="2000">
                <a:latin typeface="Courier New" charset="0"/>
                <a:cs typeface="Courier New" charset="0"/>
              </a:rPr>
              <a:t>    lptr-&gt;next = lhead</a:t>
            </a:r>
          </a:p>
          <a:p>
            <a:r>
              <a:rPr lang="en-US" sz="2000">
                <a:latin typeface="Courier New" charset="0"/>
                <a:cs typeface="Courier New" charset="0"/>
              </a:rPr>
              <a:t>    lhead = lptr;</a:t>
            </a:r>
          </a:p>
        </p:txBody>
      </p:sp>
      <p:sp>
        <p:nvSpPr>
          <p:cNvPr id="21509" name="TextBox 4"/>
          <p:cNvSpPr txBox="1">
            <a:spLocks noChangeArrowheads="1"/>
          </p:cNvSpPr>
          <p:nvPr/>
        </p:nvSpPr>
        <p:spPr bwMode="auto">
          <a:xfrm>
            <a:off x="4391025" y="3061047"/>
            <a:ext cx="4373563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000">
                <a:latin typeface="Courier New" charset="0"/>
                <a:cs typeface="Courier New" charset="0"/>
              </a:rPr>
              <a:t>lprev-&gt;next = lptr-&gt;next;</a:t>
            </a:r>
          </a:p>
          <a:p>
            <a:r>
              <a:rPr lang="en-US" sz="2000">
                <a:latin typeface="Courier New" charset="0"/>
                <a:cs typeface="Courier New" charset="0"/>
              </a:rPr>
              <a:t>lptr-&gt;next = lhead;</a:t>
            </a:r>
          </a:p>
          <a:p>
            <a:r>
              <a:rPr lang="en-US" sz="2000">
                <a:latin typeface="Courier New" charset="0"/>
                <a:cs typeface="Courier New" charset="0"/>
              </a:rPr>
              <a:t>lhead = lptr;</a:t>
            </a:r>
          </a:p>
        </p:txBody>
      </p:sp>
      <p:sp>
        <p:nvSpPr>
          <p:cNvPr id="21510" name="TextBox 5"/>
          <p:cNvSpPr txBox="1">
            <a:spLocks noChangeArrowheads="1"/>
          </p:cNvSpPr>
          <p:nvPr/>
        </p:nvSpPr>
        <p:spPr bwMode="auto">
          <a:xfrm>
            <a:off x="1112838" y="1268760"/>
            <a:ext cx="15335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/>
              <a:t>Thread 1</a:t>
            </a:r>
          </a:p>
        </p:txBody>
      </p:sp>
      <p:sp>
        <p:nvSpPr>
          <p:cNvPr id="21511" name="TextBox 6"/>
          <p:cNvSpPr txBox="1">
            <a:spLocks noChangeArrowheads="1"/>
          </p:cNvSpPr>
          <p:nvPr/>
        </p:nvSpPr>
        <p:spPr bwMode="auto">
          <a:xfrm>
            <a:off x="5892800" y="1333847"/>
            <a:ext cx="15335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/>
              <a:t>Thread 2</a:t>
            </a:r>
          </a:p>
        </p:txBody>
      </p:sp>
      <p:sp>
        <p:nvSpPr>
          <p:cNvPr id="21512" name="Rectangle 7"/>
          <p:cNvSpPr>
            <a:spLocks noChangeArrowheads="1"/>
          </p:cNvSpPr>
          <p:nvPr/>
        </p:nvSpPr>
        <p:spPr bwMode="auto">
          <a:xfrm>
            <a:off x="965200" y="3583335"/>
            <a:ext cx="334963" cy="349250"/>
          </a:xfrm>
          <a:prstGeom prst="rect">
            <a:avLst/>
          </a:prstGeom>
          <a:solidFill>
            <a:schemeClr val="bg1"/>
          </a:solidFill>
          <a:ln w="28575">
            <a:solidFill>
              <a:srgbClr val="00206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13" name="Rectangle 8"/>
          <p:cNvSpPr>
            <a:spLocks noChangeArrowheads="1"/>
          </p:cNvSpPr>
          <p:nvPr/>
        </p:nvSpPr>
        <p:spPr bwMode="auto">
          <a:xfrm>
            <a:off x="1760538" y="3616672"/>
            <a:ext cx="333375" cy="349250"/>
          </a:xfrm>
          <a:prstGeom prst="rect">
            <a:avLst/>
          </a:prstGeom>
          <a:solidFill>
            <a:schemeClr val="bg1"/>
          </a:solidFill>
          <a:ln w="28575">
            <a:solidFill>
              <a:srgbClr val="00206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14" name="Rectangle 9"/>
          <p:cNvSpPr>
            <a:spLocks noChangeArrowheads="1"/>
          </p:cNvSpPr>
          <p:nvPr/>
        </p:nvSpPr>
        <p:spPr bwMode="auto">
          <a:xfrm>
            <a:off x="2530475" y="3602385"/>
            <a:ext cx="334963" cy="349250"/>
          </a:xfrm>
          <a:prstGeom prst="rect">
            <a:avLst/>
          </a:prstGeom>
          <a:solidFill>
            <a:schemeClr val="bg1"/>
          </a:solidFill>
          <a:ln w="28575">
            <a:solidFill>
              <a:srgbClr val="00206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15" name="TextBox 10"/>
          <p:cNvSpPr txBox="1">
            <a:spLocks noChangeArrowheads="1"/>
          </p:cNvSpPr>
          <p:nvPr/>
        </p:nvSpPr>
        <p:spPr bwMode="auto">
          <a:xfrm>
            <a:off x="554038" y="3927822"/>
            <a:ext cx="8429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000"/>
              <a:t>lhead</a:t>
            </a:r>
          </a:p>
        </p:txBody>
      </p:sp>
      <p:sp>
        <p:nvSpPr>
          <p:cNvPr id="21516" name="Rectangle 13"/>
          <p:cNvSpPr>
            <a:spLocks noChangeArrowheads="1"/>
          </p:cNvSpPr>
          <p:nvPr/>
        </p:nvSpPr>
        <p:spPr bwMode="auto">
          <a:xfrm>
            <a:off x="3314700" y="3605560"/>
            <a:ext cx="334963" cy="349250"/>
          </a:xfrm>
          <a:prstGeom prst="rect">
            <a:avLst/>
          </a:prstGeom>
          <a:solidFill>
            <a:schemeClr val="bg1"/>
          </a:solidFill>
          <a:ln w="28575">
            <a:solidFill>
              <a:srgbClr val="00206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17" name="Rectangle 14"/>
          <p:cNvSpPr>
            <a:spLocks noChangeArrowheads="1"/>
          </p:cNvSpPr>
          <p:nvPr/>
        </p:nvSpPr>
        <p:spPr bwMode="auto">
          <a:xfrm>
            <a:off x="3648075" y="3603972"/>
            <a:ext cx="217488" cy="349250"/>
          </a:xfrm>
          <a:prstGeom prst="rect">
            <a:avLst/>
          </a:prstGeom>
          <a:solidFill>
            <a:schemeClr val="bg1"/>
          </a:solidFill>
          <a:ln w="28575">
            <a:solidFill>
              <a:srgbClr val="00206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cxnSp>
        <p:nvCxnSpPr>
          <p:cNvPr id="21518" name="Straight Connector 18"/>
          <p:cNvCxnSpPr>
            <a:cxnSpLocks noChangeShapeType="1"/>
          </p:cNvCxnSpPr>
          <p:nvPr/>
        </p:nvCxnSpPr>
        <p:spPr bwMode="auto">
          <a:xfrm rot="5400000">
            <a:off x="3595687" y="3680173"/>
            <a:ext cx="339725" cy="2159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sp>
        <p:nvSpPr>
          <p:cNvPr id="21519" name="TextBox 20"/>
          <p:cNvSpPr txBox="1">
            <a:spLocks noChangeArrowheads="1"/>
          </p:cNvSpPr>
          <p:nvPr/>
        </p:nvSpPr>
        <p:spPr bwMode="auto">
          <a:xfrm>
            <a:off x="2520950" y="4099272"/>
            <a:ext cx="61277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000"/>
              <a:t>elt</a:t>
            </a:r>
          </a:p>
          <a:p>
            <a:r>
              <a:rPr lang="en-US" sz="2000"/>
              <a:t>lptr</a:t>
            </a:r>
          </a:p>
        </p:txBody>
      </p:sp>
      <p:cxnSp>
        <p:nvCxnSpPr>
          <p:cNvPr id="21520" name="Straight Arrow Connector 22"/>
          <p:cNvCxnSpPr>
            <a:cxnSpLocks noChangeShapeType="1"/>
            <a:stCxn id="21512" idx="3"/>
            <a:endCxn id="21514" idx="0"/>
          </p:cNvCxnSpPr>
          <p:nvPr/>
        </p:nvCxnSpPr>
        <p:spPr bwMode="auto">
          <a:xfrm flipV="1">
            <a:off x="1300163" y="3602385"/>
            <a:ext cx="1397000" cy="155575"/>
          </a:xfrm>
          <a:prstGeom prst="bentConnector4">
            <a:avLst>
              <a:gd name="adj1" fmla="val 11329"/>
              <a:gd name="adj2" fmla="val 258792"/>
            </a:avLst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21521" name="Straight Arrow Connector 28"/>
          <p:cNvCxnSpPr>
            <a:cxnSpLocks noChangeShapeType="1"/>
            <a:stCxn id="21514" idx="3"/>
            <a:endCxn id="21513" idx="1"/>
          </p:cNvCxnSpPr>
          <p:nvPr/>
        </p:nvCxnSpPr>
        <p:spPr bwMode="auto">
          <a:xfrm flipH="1">
            <a:off x="1760538" y="3777010"/>
            <a:ext cx="1104900" cy="14287"/>
          </a:xfrm>
          <a:prstGeom prst="bentConnector5">
            <a:avLst>
              <a:gd name="adj1" fmla="val -20699"/>
              <a:gd name="adj2" fmla="val 2716875"/>
              <a:gd name="adj3" fmla="val 120699"/>
            </a:avLst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21522" name="Straight Arrow Connector 33"/>
          <p:cNvCxnSpPr>
            <a:cxnSpLocks noChangeShapeType="1"/>
            <a:stCxn id="21513" idx="3"/>
            <a:endCxn id="21516" idx="0"/>
          </p:cNvCxnSpPr>
          <p:nvPr/>
        </p:nvCxnSpPr>
        <p:spPr bwMode="auto">
          <a:xfrm flipV="1">
            <a:off x="2093913" y="3605560"/>
            <a:ext cx="1387475" cy="185737"/>
          </a:xfrm>
          <a:prstGeom prst="curvedConnector4">
            <a:avLst>
              <a:gd name="adj1" fmla="val 18815"/>
              <a:gd name="adj2" fmla="val 222477"/>
            </a:avLst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sp>
        <p:nvSpPr>
          <p:cNvPr id="21523" name="TextBox 35"/>
          <p:cNvSpPr txBox="1">
            <a:spLocks noChangeArrowheads="1"/>
          </p:cNvSpPr>
          <p:nvPr/>
        </p:nvSpPr>
        <p:spPr bwMode="auto">
          <a:xfrm>
            <a:off x="1482725" y="4248497"/>
            <a:ext cx="8143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000"/>
              <a:t>lprev</a:t>
            </a:r>
          </a:p>
        </p:txBody>
      </p:sp>
      <p:sp>
        <p:nvSpPr>
          <p:cNvPr id="21524" name="Rectangle 36"/>
          <p:cNvSpPr>
            <a:spLocks noChangeArrowheads="1"/>
          </p:cNvSpPr>
          <p:nvPr/>
        </p:nvSpPr>
        <p:spPr bwMode="auto">
          <a:xfrm>
            <a:off x="5464175" y="4223097"/>
            <a:ext cx="333375" cy="349250"/>
          </a:xfrm>
          <a:prstGeom prst="rect">
            <a:avLst/>
          </a:prstGeom>
          <a:solidFill>
            <a:schemeClr val="bg1"/>
          </a:solidFill>
          <a:ln w="28575">
            <a:solidFill>
              <a:srgbClr val="00206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25" name="Rectangle 37"/>
          <p:cNvSpPr>
            <a:spLocks noChangeArrowheads="1"/>
          </p:cNvSpPr>
          <p:nvPr/>
        </p:nvSpPr>
        <p:spPr bwMode="auto">
          <a:xfrm>
            <a:off x="6257925" y="4258022"/>
            <a:ext cx="334963" cy="349250"/>
          </a:xfrm>
          <a:prstGeom prst="rect">
            <a:avLst/>
          </a:prstGeom>
          <a:solidFill>
            <a:schemeClr val="bg1"/>
          </a:solidFill>
          <a:ln w="28575">
            <a:solidFill>
              <a:srgbClr val="00206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26" name="Rectangle 38"/>
          <p:cNvSpPr>
            <a:spLocks noChangeArrowheads="1"/>
          </p:cNvSpPr>
          <p:nvPr/>
        </p:nvSpPr>
        <p:spPr bwMode="auto">
          <a:xfrm>
            <a:off x="7029450" y="4242147"/>
            <a:ext cx="333375" cy="349250"/>
          </a:xfrm>
          <a:prstGeom prst="rect">
            <a:avLst/>
          </a:prstGeom>
          <a:solidFill>
            <a:schemeClr val="bg1"/>
          </a:solidFill>
          <a:ln w="28575">
            <a:solidFill>
              <a:srgbClr val="00206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27" name="TextBox 39"/>
          <p:cNvSpPr txBox="1">
            <a:spLocks noChangeArrowheads="1"/>
          </p:cNvSpPr>
          <p:nvPr/>
        </p:nvSpPr>
        <p:spPr bwMode="auto">
          <a:xfrm>
            <a:off x="5053013" y="4567585"/>
            <a:ext cx="8413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000"/>
              <a:t>lhead</a:t>
            </a:r>
          </a:p>
        </p:txBody>
      </p:sp>
      <p:sp>
        <p:nvSpPr>
          <p:cNvPr id="21528" name="Rectangle 40"/>
          <p:cNvSpPr>
            <a:spLocks noChangeArrowheads="1"/>
          </p:cNvSpPr>
          <p:nvPr/>
        </p:nvSpPr>
        <p:spPr bwMode="auto">
          <a:xfrm>
            <a:off x="7813675" y="4245322"/>
            <a:ext cx="333375" cy="349250"/>
          </a:xfrm>
          <a:prstGeom prst="rect">
            <a:avLst/>
          </a:prstGeom>
          <a:solidFill>
            <a:schemeClr val="bg1"/>
          </a:solidFill>
          <a:ln w="28575">
            <a:solidFill>
              <a:srgbClr val="00206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29" name="Rectangle 41"/>
          <p:cNvSpPr>
            <a:spLocks noChangeArrowheads="1"/>
          </p:cNvSpPr>
          <p:nvPr/>
        </p:nvSpPr>
        <p:spPr bwMode="auto">
          <a:xfrm>
            <a:off x="8145463" y="4243735"/>
            <a:ext cx="217487" cy="349250"/>
          </a:xfrm>
          <a:prstGeom prst="rect">
            <a:avLst/>
          </a:prstGeom>
          <a:solidFill>
            <a:schemeClr val="bg1"/>
          </a:solidFill>
          <a:ln w="28575">
            <a:solidFill>
              <a:srgbClr val="00206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cxnSp>
        <p:nvCxnSpPr>
          <p:cNvPr id="21530" name="Straight Connector 42"/>
          <p:cNvCxnSpPr>
            <a:cxnSpLocks noChangeShapeType="1"/>
          </p:cNvCxnSpPr>
          <p:nvPr/>
        </p:nvCxnSpPr>
        <p:spPr bwMode="auto">
          <a:xfrm rot="5400000">
            <a:off x="8095456" y="4320729"/>
            <a:ext cx="338137" cy="2159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sp>
        <p:nvSpPr>
          <p:cNvPr id="21531" name="TextBox 43"/>
          <p:cNvSpPr txBox="1">
            <a:spLocks noChangeArrowheads="1"/>
          </p:cNvSpPr>
          <p:nvPr/>
        </p:nvSpPr>
        <p:spPr bwMode="auto">
          <a:xfrm>
            <a:off x="7018338" y="4740622"/>
            <a:ext cx="61277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000"/>
              <a:t>elt</a:t>
            </a:r>
          </a:p>
          <a:p>
            <a:r>
              <a:rPr lang="en-US" sz="2000"/>
              <a:t>lptr</a:t>
            </a:r>
          </a:p>
        </p:txBody>
      </p:sp>
      <p:cxnSp>
        <p:nvCxnSpPr>
          <p:cNvPr id="21532" name="Straight Arrow Connector 22"/>
          <p:cNvCxnSpPr>
            <a:cxnSpLocks noChangeShapeType="1"/>
            <a:stCxn id="21524" idx="3"/>
            <a:endCxn id="21526" idx="0"/>
          </p:cNvCxnSpPr>
          <p:nvPr/>
        </p:nvCxnSpPr>
        <p:spPr bwMode="auto">
          <a:xfrm flipV="1">
            <a:off x="5797550" y="4242147"/>
            <a:ext cx="1398588" cy="155575"/>
          </a:xfrm>
          <a:prstGeom prst="bentConnector4">
            <a:avLst>
              <a:gd name="adj1" fmla="val 11329"/>
              <a:gd name="adj2" fmla="val 229125"/>
            </a:avLst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21533" name="Straight Arrow Connector 28"/>
          <p:cNvCxnSpPr>
            <a:cxnSpLocks noChangeShapeType="1"/>
            <a:stCxn id="21526" idx="3"/>
            <a:endCxn id="21526" idx="1"/>
          </p:cNvCxnSpPr>
          <p:nvPr/>
        </p:nvCxnSpPr>
        <p:spPr bwMode="auto">
          <a:xfrm flipH="1">
            <a:off x="7029450" y="4416772"/>
            <a:ext cx="333375" cy="1588"/>
          </a:xfrm>
          <a:prstGeom prst="curvedConnector5">
            <a:avLst>
              <a:gd name="adj1" fmla="val -59231"/>
              <a:gd name="adj2" fmla="val 20218394"/>
              <a:gd name="adj3" fmla="val 143847"/>
            </a:avLst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21534" name="Straight Arrow Connector 33"/>
          <p:cNvCxnSpPr>
            <a:cxnSpLocks noChangeShapeType="1"/>
            <a:stCxn id="21525" idx="3"/>
            <a:endCxn id="21525" idx="1"/>
          </p:cNvCxnSpPr>
          <p:nvPr/>
        </p:nvCxnSpPr>
        <p:spPr bwMode="auto">
          <a:xfrm flipH="1">
            <a:off x="6257925" y="4432647"/>
            <a:ext cx="334963" cy="1588"/>
          </a:xfrm>
          <a:prstGeom prst="curvedConnector5">
            <a:avLst>
              <a:gd name="adj1" fmla="val -68463"/>
              <a:gd name="adj2" fmla="val 25394264"/>
              <a:gd name="adj3" fmla="val 168463"/>
            </a:avLst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sp>
        <p:nvSpPr>
          <p:cNvPr id="21535" name="TextBox 47"/>
          <p:cNvSpPr txBox="1">
            <a:spLocks noChangeArrowheads="1"/>
          </p:cNvSpPr>
          <p:nvPr/>
        </p:nvSpPr>
        <p:spPr bwMode="auto">
          <a:xfrm>
            <a:off x="5981700" y="4889847"/>
            <a:ext cx="8143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000"/>
              <a:t>lprev</a:t>
            </a:r>
          </a:p>
        </p:txBody>
      </p:sp>
    </p:spTree>
    <p:extLst>
      <p:ext uri="{BB962C8B-B14F-4D97-AF65-F5344CB8AC3E}">
        <p14:creationId xmlns:p14="http://schemas.microsoft.com/office/powerpoint/2010/main" val="1431241451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>
                <a:latin typeface="Cambria" charset="0"/>
              </a:rPr>
              <a:t>Even more real life, linked lists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7388" y="5339730"/>
            <a:ext cx="7772400" cy="1617662"/>
          </a:xfrm>
        </p:spPr>
        <p:txBody>
          <a:bodyPr/>
          <a:lstStyle/>
          <a:p>
            <a:r>
              <a:rPr lang="en-US" dirty="0">
                <a:latin typeface="Arial" charset="0"/>
              </a:rPr>
              <a:t>Putting entire search in a critical section reduces concurrency, but it is safe.</a:t>
            </a:r>
          </a:p>
        </p:txBody>
      </p:sp>
      <p:sp>
        <p:nvSpPr>
          <p:cNvPr id="22532" name="TextBox 3"/>
          <p:cNvSpPr txBox="1">
            <a:spLocks noChangeArrowheads="1"/>
          </p:cNvSpPr>
          <p:nvPr/>
        </p:nvSpPr>
        <p:spPr bwMode="auto">
          <a:xfrm>
            <a:off x="98425" y="1980158"/>
            <a:ext cx="5938838" cy="2246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000">
                <a:latin typeface="Courier New" charset="0"/>
                <a:cs typeface="Courier New" charset="0"/>
              </a:rPr>
              <a:t>if(lptr-&gt;val == target){</a:t>
            </a:r>
          </a:p>
          <a:p>
            <a:r>
              <a:rPr lang="en-US" sz="2000">
                <a:latin typeface="Courier New" charset="0"/>
                <a:cs typeface="Courier New" charset="0"/>
              </a:rPr>
              <a:t>      elt = lptr;</a:t>
            </a:r>
          </a:p>
          <a:p>
            <a:r>
              <a:rPr lang="en-US" sz="2000">
                <a:latin typeface="Courier New" charset="0"/>
                <a:cs typeface="Courier New" charset="0"/>
              </a:rPr>
              <a:t>      // Already head?, break</a:t>
            </a:r>
          </a:p>
          <a:p>
            <a:r>
              <a:rPr lang="en-US" sz="2000">
                <a:latin typeface="Courier New" charset="0"/>
                <a:cs typeface="Courier New" charset="0"/>
              </a:rPr>
              <a:t>      if(lprev == NULL) break;</a:t>
            </a:r>
          </a:p>
          <a:p>
            <a:r>
              <a:rPr lang="en-US" sz="2000">
                <a:latin typeface="Courier New" charset="0"/>
                <a:cs typeface="Courier New" charset="0"/>
              </a:rPr>
              <a:t>      // Move cell to head</a:t>
            </a:r>
          </a:p>
          <a:p>
            <a:r>
              <a:rPr lang="en-US" sz="2000">
                <a:latin typeface="Courier New" charset="0"/>
                <a:cs typeface="Courier New" charset="0"/>
              </a:rPr>
              <a:t>      lprev-&gt;next = lptr-&gt;next;</a:t>
            </a:r>
          </a:p>
          <a:p>
            <a:r>
              <a:rPr lang="en-US" sz="2000">
                <a:latin typeface="Courier New" charset="0"/>
                <a:cs typeface="Courier New" charset="0"/>
              </a:rPr>
              <a:t>      // lptr no longer in list</a:t>
            </a:r>
          </a:p>
        </p:txBody>
      </p:sp>
      <p:sp>
        <p:nvSpPr>
          <p:cNvPr id="22533" name="TextBox 4"/>
          <p:cNvSpPr txBox="1">
            <a:spLocks noChangeArrowheads="1"/>
          </p:cNvSpPr>
          <p:nvPr/>
        </p:nvSpPr>
        <p:spPr bwMode="auto">
          <a:xfrm>
            <a:off x="4770438" y="4285208"/>
            <a:ext cx="4373562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000">
                <a:latin typeface="Courier New" charset="0"/>
                <a:cs typeface="Courier New" charset="0"/>
              </a:rPr>
              <a:t>for(lptr = lhead; lptr; </a:t>
            </a:r>
          </a:p>
          <a:p>
            <a:r>
              <a:rPr lang="en-US" sz="2000">
                <a:latin typeface="Courier New" charset="0"/>
                <a:cs typeface="Courier New" charset="0"/>
              </a:rPr>
              <a:t>   lptr = lptr-&gt;next) {</a:t>
            </a:r>
          </a:p>
          <a:p>
            <a:r>
              <a:rPr lang="en-US" sz="2000">
                <a:latin typeface="Courier New" charset="0"/>
                <a:cs typeface="Courier New" charset="0"/>
              </a:rPr>
              <a:t>   if(lptr-&gt;val == target){</a:t>
            </a:r>
          </a:p>
        </p:txBody>
      </p:sp>
      <p:sp>
        <p:nvSpPr>
          <p:cNvPr id="22534" name="TextBox 5"/>
          <p:cNvSpPr txBox="1">
            <a:spLocks noChangeArrowheads="1"/>
          </p:cNvSpPr>
          <p:nvPr/>
        </p:nvSpPr>
        <p:spPr bwMode="auto">
          <a:xfrm>
            <a:off x="1115616" y="1510259"/>
            <a:ext cx="15335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/>
              <a:t>Thread 1</a:t>
            </a:r>
          </a:p>
        </p:txBody>
      </p:sp>
      <p:sp>
        <p:nvSpPr>
          <p:cNvPr id="22535" name="TextBox 6"/>
          <p:cNvSpPr txBox="1">
            <a:spLocks noChangeArrowheads="1"/>
          </p:cNvSpPr>
          <p:nvPr/>
        </p:nvSpPr>
        <p:spPr bwMode="auto">
          <a:xfrm>
            <a:off x="5892800" y="1510258"/>
            <a:ext cx="15335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/>
              <a:t>Thread 2</a:t>
            </a:r>
          </a:p>
        </p:txBody>
      </p:sp>
    </p:spTree>
    <p:extLst>
      <p:ext uri="{BB962C8B-B14F-4D97-AF65-F5344CB8AC3E}">
        <p14:creationId xmlns:p14="http://schemas.microsoft.com/office/powerpoint/2010/main" val="910736910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>
                <a:latin typeface="Cambria" charset="0"/>
              </a:rPr>
              <a:t>Safety and Liveness</a:t>
            </a:r>
          </a:p>
        </p:txBody>
      </p:sp>
      <p:sp>
        <p:nvSpPr>
          <p:cNvPr id="23555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812800" y="1346200"/>
            <a:ext cx="7772400" cy="4597400"/>
          </a:xfrm>
          <a:noFill/>
        </p:spPr>
        <p:txBody>
          <a:bodyPr/>
          <a:lstStyle/>
          <a:p>
            <a:pPr eaLnBrk="1" hangingPunct="1"/>
            <a:r>
              <a:rPr lang="en-US" sz="2000" i="1">
                <a:solidFill>
                  <a:srgbClr val="FF3300"/>
                </a:solidFill>
                <a:latin typeface="Arial" charset="0"/>
              </a:rPr>
              <a:t>Safety property </a:t>
            </a:r>
            <a:r>
              <a:rPr lang="en-US" sz="2000">
                <a:latin typeface="Arial" charset="0"/>
              </a:rPr>
              <a:t>: </a:t>
            </a:r>
            <a:r>
              <a:rPr lang="ja-JP" altLang="en-US" sz="2000">
                <a:latin typeface="Arial" charset="0"/>
              </a:rPr>
              <a:t>“</a:t>
            </a:r>
            <a:r>
              <a:rPr lang="en-US" sz="2000">
                <a:latin typeface="Arial" charset="0"/>
              </a:rPr>
              <a:t>nothing bad happens</a:t>
            </a:r>
            <a:r>
              <a:rPr lang="ja-JP" altLang="en-US" sz="2000">
                <a:latin typeface="Arial" charset="0"/>
              </a:rPr>
              <a:t>”</a:t>
            </a:r>
            <a:endParaRPr lang="en-US" sz="2000">
              <a:latin typeface="Arial" charset="0"/>
            </a:endParaRPr>
          </a:p>
          <a:p>
            <a:pPr lvl="1" eaLnBrk="1" hangingPunct="1"/>
            <a:r>
              <a:rPr lang="en-US">
                <a:latin typeface="Arial" charset="0"/>
              </a:rPr>
              <a:t>holds in every finite execution prefix</a:t>
            </a:r>
          </a:p>
          <a:p>
            <a:pPr lvl="2" eaLnBrk="1" hangingPunct="1"/>
            <a:r>
              <a:rPr lang="en-US" sz="1800">
                <a:latin typeface="Arial" charset="0"/>
              </a:rPr>
              <a:t>Windows™ never crashes</a:t>
            </a:r>
          </a:p>
          <a:p>
            <a:pPr lvl="2" eaLnBrk="1" hangingPunct="1"/>
            <a:r>
              <a:rPr lang="en-US" sz="1800">
                <a:latin typeface="Arial" charset="0"/>
              </a:rPr>
              <a:t>a program never terminates with a wrong answer </a:t>
            </a:r>
          </a:p>
          <a:p>
            <a:pPr eaLnBrk="1" hangingPunct="1"/>
            <a:endParaRPr lang="en-US" sz="2000" i="1">
              <a:solidFill>
                <a:srgbClr val="FF3300"/>
              </a:solidFill>
              <a:latin typeface="Arial" charset="0"/>
            </a:endParaRPr>
          </a:p>
          <a:p>
            <a:pPr eaLnBrk="1" hangingPunct="1"/>
            <a:r>
              <a:rPr lang="en-US" sz="2000" i="1">
                <a:solidFill>
                  <a:srgbClr val="FF3300"/>
                </a:solidFill>
                <a:latin typeface="Arial" charset="0"/>
              </a:rPr>
              <a:t>Liveness property</a:t>
            </a:r>
            <a:r>
              <a:rPr lang="en-US" sz="2000">
                <a:latin typeface="Arial" charset="0"/>
              </a:rPr>
              <a:t>: </a:t>
            </a:r>
            <a:r>
              <a:rPr lang="ja-JP" altLang="en-US" sz="2000">
                <a:latin typeface="Arial" charset="0"/>
              </a:rPr>
              <a:t>“</a:t>
            </a:r>
            <a:r>
              <a:rPr lang="en-US" sz="2000">
                <a:latin typeface="Arial" charset="0"/>
              </a:rPr>
              <a:t>something good eventually happens</a:t>
            </a:r>
            <a:r>
              <a:rPr lang="ja-JP" altLang="en-US" sz="2000">
                <a:latin typeface="Arial" charset="0"/>
              </a:rPr>
              <a:t>”</a:t>
            </a:r>
            <a:endParaRPr lang="en-US" sz="2000">
              <a:latin typeface="Arial" charset="0"/>
            </a:endParaRPr>
          </a:p>
          <a:p>
            <a:pPr lvl="1" eaLnBrk="1" hangingPunct="1"/>
            <a:r>
              <a:rPr lang="en-US">
                <a:latin typeface="Arial" charset="0"/>
              </a:rPr>
              <a:t>no partial execution is irremediable</a:t>
            </a:r>
          </a:p>
          <a:p>
            <a:pPr lvl="2" eaLnBrk="1" hangingPunct="1"/>
            <a:r>
              <a:rPr lang="en-US" sz="1800">
                <a:latin typeface="Arial" charset="0"/>
              </a:rPr>
              <a:t>Windows™ always reboots</a:t>
            </a:r>
          </a:p>
          <a:p>
            <a:pPr lvl="2" eaLnBrk="1" hangingPunct="1"/>
            <a:r>
              <a:rPr lang="en-US" sz="1800">
                <a:latin typeface="Arial" charset="0"/>
              </a:rPr>
              <a:t>a program eventually terminates</a:t>
            </a:r>
          </a:p>
          <a:p>
            <a:pPr lvl="2" eaLnBrk="1" hangingPunct="1"/>
            <a:endParaRPr lang="en-US" sz="1800">
              <a:latin typeface="Arial" charset="0"/>
            </a:endParaRPr>
          </a:p>
          <a:p>
            <a:pPr eaLnBrk="1" hangingPunct="1"/>
            <a:r>
              <a:rPr lang="en-US" sz="2000">
                <a:latin typeface="Arial" charset="0"/>
              </a:rPr>
              <a:t>Every property is a combination of a safety property and a liveness property - (Alpern and Schneider)</a:t>
            </a:r>
          </a:p>
          <a:p>
            <a:pPr eaLnBrk="1" hangingPunct="1"/>
            <a:endParaRPr lang="en-US" sz="1800">
              <a:solidFill>
                <a:srgbClr val="FF33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9294201"/>
      </p:ext>
    </p:extLst>
  </p:cSld>
  <p:clrMapOvr>
    <a:masterClrMapping/>
  </p:clrMapOvr>
  <p:transition spd="slow"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>
                <a:latin typeface="Cambria" charset="0"/>
              </a:rPr>
              <a:t>Safety and liveness for critical sections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12800" y="1346200"/>
            <a:ext cx="7772400" cy="5207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000">
                <a:latin typeface="Arial" charset="0"/>
              </a:rPr>
              <a:t>At most k threads are concurrently in the critical section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>
                <a:latin typeface="Arial" charset="0"/>
              </a:rPr>
              <a:t>A. Safety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>
                <a:latin typeface="Arial" charset="0"/>
              </a:rPr>
              <a:t>B. Liveness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>
                <a:latin typeface="Arial" charset="0"/>
              </a:rPr>
              <a:t>C. Both</a:t>
            </a:r>
          </a:p>
          <a:p>
            <a:pPr eaLnBrk="1" hangingPunct="1">
              <a:lnSpc>
                <a:spcPct val="90000"/>
              </a:lnSpc>
              <a:buFont typeface="Monotype Sorts" charset="0"/>
              <a:buNone/>
            </a:pPr>
            <a:endParaRPr lang="en-US" sz="2000">
              <a:latin typeface="Arial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000">
                <a:latin typeface="Arial" charset="0"/>
              </a:rPr>
              <a:t>A thread that wants to enter the critical section will eventually succeed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>
                <a:latin typeface="Arial" charset="0"/>
              </a:rPr>
              <a:t>A. Safety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>
                <a:latin typeface="Arial" charset="0"/>
              </a:rPr>
              <a:t>B. Liveness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>
                <a:latin typeface="Arial" charset="0"/>
              </a:rPr>
              <a:t>C. Both</a:t>
            </a:r>
          </a:p>
          <a:p>
            <a:pPr lvl="1" eaLnBrk="1" hangingPunct="1">
              <a:lnSpc>
                <a:spcPct val="90000"/>
              </a:lnSpc>
            </a:pPr>
            <a:endParaRPr lang="en-US" sz="1800">
              <a:latin typeface="Arial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000">
                <a:solidFill>
                  <a:srgbClr val="990000"/>
                </a:solidFill>
                <a:latin typeface="Arial" charset="0"/>
              </a:rPr>
              <a:t>Bounded waiting:</a:t>
            </a:r>
            <a:r>
              <a:rPr lang="en-US" sz="2000">
                <a:latin typeface="Arial" charset="0"/>
              </a:rPr>
              <a:t> If a thread </a:t>
            </a:r>
            <a:r>
              <a:rPr lang="en-US" sz="2000" i="1">
                <a:latin typeface="Arial" charset="0"/>
              </a:rPr>
              <a:t>i</a:t>
            </a:r>
            <a:r>
              <a:rPr lang="en-US" sz="2000">
                <a:latin typeface="Arial" charset="0"/>
              </a:rPr>
              <a:t> is in entry section, then there is a bound on the number of times that other threads are allowed to enter the critical section (only 1 thread is alowed in at a time) before thread </a:t>
            </a:r>
            <a:r>
              <a:rPr lang="en-US" sz="2000" i="1">
                <a:latin typeface="Arial" charset="0"/>
              </a:rPr>
              <a:t>i</a:t>
            </a:r>
            <a:r>
              <a:rPr lang="ja-JP" altLang="en-US" sz="2000" i="1">
                <a:latin typeface="Arial" charset="0"/>
              </a:rPr>
              <a:t>’</a:t>
            </a:r>
            <a:r>
              <a:rPr lang="en-US" sz="2000">
                <a:latin typeface="Arial" charset="0"/>
              </a:rPr>
              <a:t>s</a:t>
            </a:r>
            <a:r>
              <a:rPr lang="en-US" sz="2000">
                <a:solidFill>
                  <a:srgbClr val="008000"/>
                </a:solidFill>
                <a:latin typeface="Arial" charset="0"/>
              </a:rPr>
              <a:t> </a:t>
            </a:r>
            <a:r>
              <a:rPr lang="en-US" sz="2000">
                <a:latin typeface="Arial" charset="0"/>
              </a:rPr>
              <a:t>request is granted.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>
                <a:latin typeface="Arial" charset="0"/>
              </a:rPr>
              <a:t>A. Safety    B. Liveness    C. Both</a:t>
            </a:r>
          </a:p>
          <a:p>
            <a:pPr eaLnBrk="1" hangingPunct="1">
              <a:lnSpc>
                <a:spcPct val="90000"/>
              </a:lnSpc>
              <a:buFont typeface="Monotype Sorts" charset="0"/>
              <a:buNone/>
            </a:pPr>
            <a:endParaRPr lang="en-US" sz="200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9928844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1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6917" name="Picture 5" descr="http://upload.wikimedia.org/wikipedia/commons/0/06/Moore_Law_diagram_%282004%29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230188"/>
            <a:ext cx="6324600" cy="541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>
            <a:normAutofit fontScale="90000"/>
          </a:bodyPr>
          <a:lstStyle/>
          <a:p>
            <a:pPr eaLnBrk="1" hangingPunct="1"/>
            <a:r>
              <a:rPr lang="en-US">
                <a:latin typeface="Cambria" charset="0"/>
              </a:rPr>
              <a:t>What about Moore</a:t>
            </a:r>
            <a:r>
              <a:rPr lang="ja-JP" altLang="en-US">
                <a:latin typeface="Cambria" charset="0"/>
              </a:rPr>
              <a:t>’</a:t>
            </a:r>
            <a:r>
              <a:rPr lang="en-US">
                <a:latin typeface="Cambria" charset="0"/>
              </a:rPr>
              <a:t>s law?</a:t>
            </a:r>
          </a:p>
        </p:txBody>
      </p:sp>
      <p:sp>
        <p:nvSpPr>
          <p:cNvPr id="166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12800" y="5301208"/>
            <a:ext cx="7772400" cy="914400"/>
          </a:xfrm>
        </p:spPr>
        <p:txBody>
          <a:bodyPr>
            <a:normAutofit fontScale="92500"/>
          </a:bodyPr>
          <a:lstStyle/>
          <a:p>
            <a:pPr eaLnBrk="1" hangingPunct="1"/>
            <a:r>
              <a:rPr lang="en-US">
                <a:latin typeface="Arial" charset="0"/>
              </a:rPr>
              <a:t>Number of transistors double every 24 months</a:t>
            </a:r>
          </a:p>
          <a:p>
            <a:pPr lvl="1" eaLnBrk="1" hangingPunct="1"/>
            <a:r>
              <a:rPr lang="en-US" dirty="0">
                <a:latin typeface="Arial" charset="0"/>
              </a:rPr>
              <a:t>Not performance!</a:t>
            </a:r>
          </a:p>
        </p:txBody>
      </p:sp>
    </p:spTree>
    <p:extLst>
      <p:ext uri="{BB962C8B-B14F-4D97-AF65-F5344CB8AC3E}">
        <p14:creationId xmlns:p14="http://schemas.microsoft.com/office/powerpoint/2010/main" val="2094912134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669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66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66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6915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Lecture 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Understand the distinction between process &amp; thread</a:t>
            </a:r>
          </a:p>
          <a:p>
            <a:r>
              <a:rPr lang="en-US" dirty="0"/>
              <a:t>Understand motivation for threads</a:t>
            </a:r>
          </a:p>
          <a:p>
            <a:r>
              <a:rPr lang="en-US" dirty="0"/>
              <a:t>Concepts of Throughput vs. Latency</a:t>
            </a:r>
          </a:p>
          <a:p>
            <a:r>
              <a:rPr lang="en-US" dirty="0"/>
              <a:t>Intuition of why coordinating threads is hard</a:t>
            </a:r>
          </a:p>
          <a:p>
            <a:r>
              <a:rPr lang="en-US" dirty="0"/>
              <a:t>Idea of mutual exclusion and critical sections</a:t>
            </a:r>
          </a:p>
          <a:p>
            <a:pPr lvl="1"/>
            <a:r>
              <a:rPr lang="en-US" dirty="0"/>
              <a:t>Much more on last two points to come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37243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Transistor Budget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have an increasing glut of transistors</a:t>
            </a:r>
          </a:p>
          <a:p>
            <a:pPr lvl="1"/>
            <a:r>
              <a:rPr lang="en-US" dirty="0"/>
              <a:t>(at least for a few more years)</a:t>
            </a:r>
          </a:p>
          <a:p>
            <a:r>
              <a:rPr lang="en-US" dirty="0"/>
              <a:t>But we can’t use them to make things faster</a:t>
            </a:r>
          </a:p>
          <a:p>
            <a:pPr lvl="1"/>
            <a:r>
              <a:rPr lang="en-US" dirty="0"/>
              <a:t>Techniques that worked in the 90s blew up heat faster than we can dissipate it</a:t>
            </a:r>
          </a:p>
          <a:p>
            <a:r>
              <a:rPr lang="en-US" dirty="0"/>
              <a:t>What to do?  </a:t>
            </a:r>
          </a:p>
          <a:p>
            <a:pPr lvl="1"/>
            <a:r>
              <a:rPr lang="en-US" dirty="0"/>
              <a:t>Use the increasing transistor budget to make more cores!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27818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Multi-Core is Here: Plain and Simple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Raise your hand if your laptop is single core?</a:t>
            </a:r>
          </a:p>
          <a:p>
            <a:r>
              <a:rPr lang="en-US" dirty="0"/>
              <a:t>Your phone?</a:t>
            </a:r>
          </a:p>
          <a:p>
            <a:endParaRPr lang="en-US" dirty="0"/>
          </a:p>
          <a:p>
            <a:r>
              <a:rPr lang="en-US" dirty="0"/>
              <a:t>That’s what I thought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4332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12800" y="1844824"/>
            <a:ext cx="7772400" cy="4200376"/>
          </a:xfrm>
        </p:spPr>
        <p:txBody>
          <a:bodyPr/>
          <a:lstStyle/>
          <a:p>
            <a:pPr eaLnBrk="1" hangingPunct="1"/>
            <a:r>
              <a:rPr lang="en-US" dirty="0">
                <a:latin typeface="Arial" charset="0"/>
              </a:rPr>
              <a:t>Hardware manufacturers betting big on multicore</a:t>
            </a:r>
          </a:p>
          <a:p>
            <a:pPr eaLnBrk="1" hangingPunct="1"/>
            <a:r>
              <a:rPr lang="en-US" dirty="0">
                <a:latin typeface="Arial" charset="0"/>
              </a:rPr>
              <a:t>Software developers are needed</a:t>
            </a:r>
          </a:p>
          <a:p>
            <a:pPr eaLnBrk="1" hangingPunct="1"/>
            <a:r>
              <a:rPr lang="en-US" dirty="0">
                <a:latin typeface="Arial" charset="0"/>
              </a:rPr>
              <a:t>Writing concurrent programs is not easy</a:t>
            </a:r>
          </a:p>
          <a:p>
            <a:pPr eaLnBrk="1" hangingPunct="1"/>
            <a:r>
              <a:rPr lang="en-US" dirty="0">
                <a:latin typeface="Arial" charset="0"/>
              </a:rPr>
              <a:t>You will learn how to do it in this class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Multi-Core Programming == Essential Skill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0" y="6237822"/>
            <a:ext cx="9144000" cy="575554"/>
          </a:xfrm>
          <a:prstGeom prst="rect">
            <a:avLst/>
          </a:prstGeom>
          <a:noFill/>
        </p:spPr>
        <p:txBody>
          <a:bodyPr wrap="square" lIns="82309" tIns="41154" rIns="82309" bIns="41154" rtlCol="0">
            <a:spAutoFit/>
          </a:bodyPr>
          <a:lstStyle/>
          <a:p>
            <a:pPr marL="0" lvl="1" indent="-514291" algn="ctr"/>
            <a:r>
              <a:rPr lang="en-US" sz="3200" dirty="0"/>
              <a:t>Still treated like a bonus: Don’t graduate without it!</a:t>
            </a:r>
            <a:endParaRPr lang="en-US" sz="3200" i="1" dirty="0"/>
          </a:p>
        </p:txBody>
      </p:sp>
    </p:spTree>
    <p:extLst>
      <p:ext uri="{BB962C8B-B14F-4D97-AF65-F5344CB8AC3E}">
        <p14:creationId xmlns:p14="http://schemas.microsoft.com/office/powerpoint/2010/main" val="542050770"/>
      </p:ext>
    </p:extLst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Threads: OS Abstraction for Concurrency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>
                <a:latin typeface="Arial" charset="0"/>
              </a:rPr>
              <a:t>Process abstraction combines two concepts</a:t>
            </a:r>
          </a:p>
          <a:p>
            <a:pPr lvl="1"/>
            <a:r>
              <a:rPr lang="en-US" sz="1800" dirty="0">
                <a:latin typeface="Arial" charset="0"/>
              </a:rPr>
              <a:t>Concurrency</a:t>
            </a:r>
          </a:p>
          <a:p>
            <a:pPr lvl="2"/>
            <a:r>
              <a:rPr lang="en-US" sz="1600" dirty="0">
                <a:latin typeface="Arial" charset="0"/>
              </a:rPr>
              <a:t>Each process is a sequential execution stream of instructions</a:t>
            </a:r>
          </a:p>
          <a:p>
            <a:pPr lvl="1"/>
            <a:r>
              <a:rPr lang="en-US" sz="1800" dirty="0">
                <a:latin typeface="Arial" charset="0"/>
              </a:rPr>
              <a:t>Protection</a:t>
            </a:r>
          </a:p>
          <a:p>
            <a:pPr lvl="2"/>
            <a:r>
              <a:rPr lang="en-US" sz="1600" dirty="0">
                <a:latin typeface="Arial" charset="0"/>
              </a:rPr>
              <a:t>Each process defines an address space</a:t>
            </a:r>
          </a:p>
          <a:p>
            <a:pPr lvl="2"/>
            <a:r>
              <a:rPr lang="en-US" sz="1600" dirty="0">
                <a:latin typeface="Arial" charset="0"/>
              </a:rPr>
              <a:t>Address space identifies all addresses that can be touched by the program</a:t>
            </a:r>
            <a:endParaRPr lang="en-US" sz="1400" dirty="0">
              <a:latin typeface="Arial" charset="0"/>
            </a:endParaRPr>
          </a:p>
          <a:p>
            <a:r>
              <a:rPr lang="en-US" sz="2000" dirty="0">
                <a:latin typeface="Arial" charset="0"/>
              </a:rPr>
              <a:t>Threads</a:t>
            </a:r>
          </a:p>
          <a:p>
            <a:pPr lvl="1"/>
            <a:r>
              <a:rPr lang="en-US" sz="1800" dirty="0">
                <a:latin typeface="Arial" charset="0"/>
              </a:rPr>
              <a:t>Key idea: </a:t>
            </a:r>
            <a:r>
              <a:rPr lang="en-US" sz="1800" dirty="0">
                <a:solidFill>
                  <a:srgbClr val="990000"/>
                </a:solidFill>
                <a:latin typeface="Arial" charset="0"/>
              </a:rPr>
              <a:t>separate the concepts of concurrency from protection</a:t>
            </a:r>
          </a:p>
          <a:p>
            <a:pPr lvl="1"/>
            <a:r>
              <a:rPr lang="en-US" sz="1800" dirty="0">
                <a:latin typeface="Arial" charset="0"/>
              </a:rPr>
              <a:t>A thread is a sequential execution stream of instructions</a:t>
            </a:r>
          </a:p>
          <a:p>
            <a:pPr lvl="1"/>
            <a:r>
              <a:rPr lang="en-US" sz="1800" dirty="0">
                <a:latin typeface="Arial" charset="0"/>
              </a:rPr>
              <a:t>A process defines the address space that may be shared by multiple threads</a:t>
            </a:r>
          </a:p>
          <a:p>
            <a:pPr lvl="1"/>
            <a:r>
              <a:rPr lang="en-US" sz="1800" dirty="0">
                <a:latin typeface="Arial" charset="0"/>
              </a:rPr>
              <a:t>Threads can execute on different cores on a multicore CPU (parallelism for performance) and can communicate with other threads by updating memory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5692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Practical Difference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With processes, you coordinate through nice abstractions (relatively speaking </a:t>
            </a:r>
            <a:r>
              <a:rPr lang="mr-IN" dirty="0"/>
              <a:t>–</a:t>
            </a:r>
            <a:r>
              <a:rPr lang="en-US" dirty="0"/>
              <a:t> e.g., lab 1)</a:t>
            </a:r>
          </a:p>
          <a:p>
            <a:pPr lvl="1"/>
            <a:r>
              <a:rPr lang="en-US" dirty="0"/>
              <a:t>Pipes, signals, etc.</a:t>
            </a:r>
          </a:p>
          <a:p>
            <a:r>
              <a:rPr lang="en-US" dirty="0"/>
              <a:t>With threads, you communicate through data structures in your process virtual address space</a:t>
            </a:r>
          </a:p>
          <a:p>
            <a:pPr lvl="1"/>
            <a:r>
              <a:rPr lang="en-US" dirty="0"/>
              <a:t>Just read/write variables and pointers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29021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CTYPE" val="Style_Gauge"/>
  <p:tag name="STYLE" val="3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GUID" val="6A95EFA6C5B64DEBAE11CF6E6ECFFF9F"/>
  <p:tag name="SLIDEID" val="6A95EFA6C5B64DEBAE11CF6E6ECFFF9F"/>
  <p:tag name="SLIDEORDER" val="1"/>
  <p:tag name="SLIDETYPE" val="Q"/>
  <p:tag name="DEMOGRAPHIC" val="False"/>
  <p:tag name="SPEEDSCORING" val="False"/>
  <p:tag name="RESPONSESGATHERED" val="True"/>
  <p:tag name="TOTALRESPONSES" val="46"/>
  <p:tag name="SLICED" val="False"/>
  <p:tag name="RESPONSES" val="USB[UTA999],1,65,2;1;1;-;2;2;1;1;2;2;2;2;1;1;1;1;1;1;1;2;2;1;1;2;1;1;1;1;1;1;2;2;1;2;2;1;1;2;1;2;1;1;2;2;1;1;1;-;-;-;-;-;-;-;-;-;-;-;-;-;-;-;-;-;-;"/>
  <p:tag name="CHARTSTRINGSTD" val="28 18"/>
  <p:tag name="CHARTSTRINGREV" val="18 28"/>
  <p:tag name="CHARTSTRINGSTDPER" val="0.608695652173913 0.391304347826087"/>
  <p:tag name="CHARTSTRINGREVPER" val="0.391304347826087 0.608695652173913"/>
  <p:tag name="QUESTIONALIAS" val="Threads have the same scheduling states as processes"/>
  <p:tag name="ANSWERSALIAS" val="True¤Fals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LENGTH" val="11"/>
  <p:tag name="FONTSIZE" val="24"/>
  <p:tag name="BULLETTYPE" val="ppBulletArabicPeriod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GUID" val="6430614C219649C19D6DED4320F1CBD9"/>
  <p:tag name="SLIDEID" val="6430614C219649C19D6DED4320F1CBD9"/>
  <p:tag name="SLIDEORDER" val="1"/>
  <p:tag name="SLIDETYPE" val="Q"/>
  <p:tag name="DEMOGRAPHIC" val="False"/>
  <p:tag name="SPEEDSCORING" val="False"/>
  <p:tag name="ALLOWDUPLICATES" val="True"/>
  <p:tag name="NUMRESPONSES" val="5"/>
  <p:tag name="RESPONSESGATHERED" val="True"/>
  <p:tag name="TOTALRESPONSES" val="47"/>
  <p:tag name="SLICED" val="False"/>
  <p:tag name="RESPONSES" val="USB[UTA999],1,65,33233;54414;5432;5321;22543;421;521;43111;41;1;222;2211;1;21211;441;321;35421;411;54212;11111;141;13;1432;21544;35421;21454;25435;53121;421;412;333;42154;11;11111;1121;211;11111;54321;5432;33543;13322;12;11111;221;3331;11211;5421;-;-;-;-;-;-;-;-;-;-;-;-;-;-;-;-;-;-;"/>
  <p:tag name="CHARTSTRINGSTD" val="70 38 28 29 18"/>
  <p:tag name="CHARTSTRINGREV" val="18 29 28 38 70"/>
  <p:tag name="CHARTSTRINGSTDPER" val="1.48936170212766 0.808510638297872 0.595744680851064 0.617021276595745 0.382978723404255"/>
  <p:tag name="CHARTSTRINGREVPER" val="0.382978723404255 0.617021276595745 0.595744680851064 0.808510638297872 1.48936170212766"/>
  <p:tag name="QUESTIONALIAS" val="Threads allow you to multiplex which resources?"/>
  <p:tag name="ANSWERSALIAS" val="CPU¤Memory¤PCBs¤Open files¤User authentication structures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LENGTH" val="61"/>
  <p:tag name="FONTSIZE" val="24"/>
  <p:tag name="BULLETTYPE" val="ppBulletArabicPeriod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11795</TotalTime>
  <Words>2830</Words>
  <Application>Microsoft Macintosh PowerPoint</Application>
  <PresentationFormat>On-screen Show (4:3)</PresentationFormat>
  <Paragraphs>456</Paragraphs>
  <Slides>40</Slides>
  <Notes>12</Notes>
  <HiddenSlides>0</HiddenSlides>
  <MMClips>0</MMClips>
  <ScaleCrop>false</ScaleCrop>
  <HeadingPairs>
    <vt:vector size="8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52" baseType="lpstr">
      <vt:lpstr>Arial</vt:lpstr>
      <vt:lpstr>Calibri</vt:lpstr>
      <vt:lpstr>Cambria</vt:lpstr>
      <vt:lpstr>Comic Sans MS</vt:lpstr>
      <vt:lpstr>Courier New</vt:lpstr>
      <vt:lpstr>Monotype Sorts</vt:lpstr>
      <vt:lpstr>Tahoma</vt:lpstr>
      <vt:lpstr>Times</vt:lpstr>
      <vt:lpstr>Times New Roman</vt:lpstr>
      <vt:lpstr>Wingdings</vt:lpstr>
      <vt:lpstr>Office Theme</vt:lpstr>
      <vt:lpstr>Chart</vt:lpstr>
      <vt:lpstr>Concurrent Programming with Threads: Why you should care deeply</vt:lpstr>
      <vt:lpstr>Uniprocessor Performance Not Scaling</vt:lpstr>
      <vt:lpstr>Power and Heat Lay Waste to CPU Makers</vt:lpstr>
      <vt:lpstr>What about Moore’s law?</vt:lpstr>
      <vt:lpstr>Transistor Budget</vt:lpstr>
      <vt:lpstr>Multi-Core is Here: Plain and Simple</vt:lpstr>
      <vt:lpstr>Multi-Core Programming == Essential Skill</vt:lpstr>
      <vt:lpstr>Threads: OS Abstraction for Concurrency</vt:lpstr>
      <vt:lpstr>Practical Difference</vt:lpstr>
      <vt:lpstr>Programmer’s View</vt:lpstr>
      <vt:lpstr>Implementing Threads: Example Redux</vt:lpstr>
      <vt:lpstr>How can it help?</vt:lpstr>
      <vt:lpstr>How Can Threads Help?</vt:lpstr>
      <vt:lpstr>Overlapping I/O and Computation</vt:lpstr>
      <vt:lpstr>Why threads? (summary)</vt:lpstr>
      <vt:lpstr>Threads vs. Processes</vt:lpstr>
      <vt:lpstr>Implementing Threads</vt:lpstr>
      <vt:lpstr>Thread Life Cycle</vt:lpstr>
      <vt:lpstr>Threads have their own…?</vt:lpstr>
      <vt:lpstr>Threads have the same scheduling states as processes</vt:lpstr>
      <vt:lpstr>Lecture Outline</vt:lpstr>
      <vt:lpstr>Performance: Latency vs. Throughput</vt:lpstr>
      <vt:lpstr>Latency and Throughput</vt:lpstr>
      <vt:lpstr>Latency, Throughput, and Threads</vt:lpstr>
      <vt:lpstr>So Why are Threads Hard?</vt:lpstr>
      <vt:lpstr>Questions</vt:lpstr>
      <vt:lpstr>Sharing Amongst Threads Increases Performance</vt:lpstr>
      <vt:lpstr>Some More Examples</vt:lpstr>
      <vt:lpstr>The Need for Mutual Exclusion</vt:lpstr>
      <vt:lpstr>Real Life Example</vt:lpstr>
      <vt:lpstr>Critical Sections</vt:lpstr>
      <vt:lpstr>The Need to Wait</vt:lpstr>
      <vt:lpstr>Example 2: Traverse a singly-linked list</vt:lpstr>
      <vt:lpstr>Example 2: Traverse a singly-linked list</vt:lpstr>
      <vt:lpstr>Even more real life, linked lists</vt:lpstr>
      <vt:lpstr>Even more real life, linked lists</vt:lpstr>
      <vt:lpstr>Even more real life, linked lists</vt:lpstr>
      <vt:lpstr>Safety and Liveness</vt:lpstr>
      <vt:lpstr>Safety and liveness for critical sections</vt:lpstr>
      <vt:lpstr>Lecture 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 Architecture What is it, and how is it related to Computer Science anyway?</dc:title>
  <dc:creator>mike</dc:creator>
  <cp:lastModifiedBy>Porter, Donald</cp:lastModifiedBy>
  <cp:revision>220</cp:revision>
  <dcterms:created xsi:type="dcterms:W3CDTF">2012-09-21T01:57:31Z</dcterms:created>
  <dcterms:modified xsi:type="dcterms:W3CDTF">2020-10-15T18:34:52Z</dcterms:modified>
</cp:coreProperties>
</file>