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81" r:id="rId13"/>
    <p:sldId id="282" r:id="rId14"/>
    <p:sldId id="283" r:id="rId15"/>
    <p:sldId id="284" r:id="rId16"/>
    <p:sldId id="285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EC-1E4C-9EC1-C2116DEFD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79664560"/>
        <c:axId val="-2086861696"/>
      </c:lineChart>
      <c:catAx>
        <c:axId val="-207966456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Complexity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-2086861696"/>
        <c:crosses val="autoZero"/>
        <c:auto val="1"/>
        <c:lblAlgn val="ctr"/>
        <c:lblOffset val="100"/>
        <c:noMultiLvlLbl val="0"/>
      </c:catAx>
      <c:valAx>
        <c:axId val="-2086861696"/>
        <c:scaling>
          <c:orientation val="minMax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Performance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079664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0.55022</cdr:x>
      <cdr:y>0</cdr:y>
    </cdr:from>
    <cdr:to>
      <cdr:x>0.66451</cdr:x>
      <cdr:y>0.27104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02307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/>
            <a:t>Fine-Grained Locking</a:t>
          </a:r>
        </a:p>
      </cdr:txBody>
    </cdr:sp>
  </cdr:relSizeAnchor>
  <cdr:relSizeAnchor xmlns:cdr="http://schemas.openxmlformats.org/drawingml/2006/chartDrawing">
    <cdr:from>
      <cdr:x>0.10356</cdr:x>
      <cdr:y>0.50524</cdr:y>
    </cdr:from>
    <cdr:to>
      <cdr:x>0.21784</cdr:x>
      <cdr:y>0.77628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28577" y="1704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/>
            <a:t>Coarse-Grained </a:t>
          </a:r>
          <a:br>
            <a:rPr lang="en-US" sz="2400" dirty="0"/>
          </a:br>
          <a:r>
            <a:rPr lang="en-US" sz="2400" dirty="0"/>
            <a:t>Locking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11/16/22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Where to start when aborting processes?</a:t>
            </a:r>
          </a:p>
          <a:p>
            <a:pPr lvl="1"/>
            <a:r>
              <a:rPr lang="en-US" sz="1900">
                <a:latin typeface="Times" charset="0"/>
              </a:rPr>
              <a:t>—	Low priority processes.</a:t>
            </a:r>
          </a:p>
          <a:p>
            <a:pPr lvl="1"/>
            <a:r>
              <a:rPr lang="en-US" sz="1900">
                <a:latin typeface="Times" charset="0"/>
              </a:rPr>
              <a:t>—	Processes with the most resources allocated.</a:t>
            </a:r>
          </a:p>
          <a:p>
            <a:r>
              <a:rPr lang="en-US" sz="1900">
                <a:latin typeface="Times" charset="0"/>
              </a:rPr>
              <a:t>Similar set of issues when trying to stop a system from thrashing…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A new approach is to checkpoint processes periodically and then </a:t>
            </a:r>
            <a:r>
              <a:rPr lang="ja-JP" altLang="en-US" sz="1900">
                <a:latin typeface="Times" charset="0"/>
              </a:rPr>
              <a:t>“</a:t>
            </a:r>
            <a:r>
              <a:rPr lang="en-US" sz="1900">
                <a:latin typeface="Times" charset="0"/>
              </a:rPr>
              <a:t>roll back</a:t>
            </a:r>
            <a:r>
              <a:rPr lang="ja-JP" altLang="en-US" sz="1900">
                <a:latin typeface="Times" charset="0"/>
              </a:rPr>
              <a:t>”</a:t>
            </a:r>
            <a:r>
              <a:rPr lang="en-US" sz="1900">
                <a:latin typeface="Times" charset="0"/>
              </a:rPr>
              <a:t> processes to the point of their last checkpoint rather than abort them completely.</a:t>
            </a:r>
          </a:p>
          <a:p>
            <a:pPr lvl="1"/>
            <a:r>
              <a:rPr lang="en-US" sz="1900">
                <a:latin typeface="Times" charset="0"/>
              </a:rPr>
              <a:t>—	A roll-back is a form of partial abort.</a:t>
            </a:r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32341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93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Where to start when aborting processes?</a:t>
            </a:r>
          </a:p>
          <a:p>
            <a:pPr lvl="1"/>
            <a:r>
              <a:rPr lang="en-US" sz="1900">
                <a:latin typeface="Times" charset="0"/>
              </a:rPr>
              <a:t>—	Low priority processes.</a:t>
            </a:r>
          </a:p>
          <a:p>
            <a:pPr lvl="1"/>
            <a:r>
              <a:rPr lang="en-US" sz="1900">
                <a:latin typeface="Times" charset="0"/>
              </a:rPr>
              <a:t>—	Processes with the most resources allocated.</a:t>
            </a:r>
          </a:p>
          <a:p>
            <a:r>
              <a:rPr lang="en-US" sz="1900">
                <a:latin typeface="Times" charset="0"/>
              </a:rPr>
              <a:t>Similar set of issues when trying to stop a system from thrashing…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A new approach is to checkpoint processes periodically and then </a:t>
            </a:r>
            <a:r>
              <a:rPr lang="ja-JP" altLang="en-US" sz="1900">
                <a:latin typeface="Times" charset="0"/>
              </a:rPr>
              <a:t>“</a:t>
            </a:r>
            <a:r>
              <a:rPr lang="en-US" sz="1900">
                <a:latin typeface="Times" charset="0"/>
              </a:rPr>
              <a:t>roll back</a:t>
            </a:r>
            <a:r>
              <a:rPr lang="ja-JP" altLang="en-US" sz="1900">
                <a:latin typeface="Times" charset="0"/>
              </a:rPr>
              <a:t>”</a:t>
            </a:r>
            <a:r>
              <a:rPr lang="en-US" sz="1900">
                <a:latin typeface="Times" charset="0"/>
              </a:rPr>
              <a:t> processes to the point of their last checkpoint rather than abort them completely.</a:t>
            </a:r>
          </a:p>
          <a:p>
            <a:pPr lvl="1"/>
            <a:r>
              <a:rPr lang="en-US" sz="1900">
                <a:latin typeface="Times" charset="0"/>
              </a:rPr>
              <a:t>—	A roll-back is a form of partial abort.</a:t>
            </a:r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487392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START HERE -</a:t>
            </a:r>
            <a:r>
              <a:rPr lang="en-US" sz="1900" baseline="0">
                <a:latin typeface="Times" charset="0"/>
              </a:rPr>
              <a:t> 18</a:t>
            </a:r>
            <a:endParaRPr lang="en-US" sz="1900" dirty="0">
              <a:latin typeface="Times" charset="0"/>
            </a:endParaRPr>
          </a:p>
          <a:p>
            <a:pPr>
              <a:spcAft>
                <a:spcPts val="638"/>
              </a:spcAft>
            </a:pPr>
            <a:endParaRPr lang="en-US" sz="1900" dirty="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 dirty="0">
                <a:latin typeface="Times" charset="0"/>
              </a:rPr>
              <a:t>The resource allocation matrix is an adjacency matrix (of sorts) for the </a:t>
            </a:r>
            <a:r>
              <a:rPr lang="en-US" sz="1900" i="1" dirty="0">
                <a:latin typeface="Times" charset="0"/>
              </a:rPr>
              <a:t>RAG</a:t>
            </a:r>
            <a:r>
              <a:rPr lang="en-US" sz="1900" dirty="0">
                <a:latin typeface="Times" charset="0"/>
              </a:rPr>
              <a:t> at a given point in time.</a:t>
            </a:r>
          </a:p>
          <a:p>
            <a:pPr lvl="1"/>
            <a:r>
              <a:rPr lang="en-US" sz="1900" dirty="0">
                <a:latin typeface="Times" charset="0"/>
              </a:rPr>
              <a:t>—	Columns are resources, rows are processes.</a:t>
            </a:r>
          </a:p>
          <a:p>
            <a:pPr>
              <a:spcAft>
                <a:spcPts val="638"/>
              </a:spcAft>
            </a:pPr>
            <a:r>
              <a:rPr lang="en-US" sz="1900" dirty="0">
                <a:latin typeface="Times" charset="0"/>
              </a:rPr>
              <a:t>The maximum claim matrix assumes that processes make their maximum claim known to the OS at the time they are created.</a:t>
            </a:r>
          </a:p>
          <a:p>
            <a:pPr lvl="1"/>
            <a:r>
              <a:rPr lang="en-US" sz="1900" dirty="0">
                <a:latin typeface="Times" charset="0"/>
              </a:rPr>
              <a:t>—	This </a:t>
            </a:r>
            <a:r>
              <a:rPr lang="en-US" sz="1900" dirty="0" err="1">
                <a:latin typeface="Times" charset="0"/>
              </a:rPr>
              <a:t>doesn</a:t>
            </a:r>
            <a:r>
              <a:rPr lang="ja-JP" altLang="en-US" sz="1900" dirty="0">
                <a:latin typeface="Times" charset="0"/>
              </a:rPr>
              <a:t>’</a:t>
            </a:r>
            <a:r>
              <a:rPr lang="en-US" sz="1900" dirty="0">
                <a:latin typeface="Times" charset="0"/>
              </a:rPr>
              <a:t>t happen in practice.  (Do processes know how many resources they</a:t>
            </a:r>
            <a:r>
              <a:rPr lang="ja-JP" altLang="en-US" sz="1900" dirty="0">
                <a:latin typeface="Times" charset="0"/>
              </a:rPr>
              <a:t>’</a:t>
            </a:r>
            <a:r>
              <a:rPr lang="en-US" sz="1900" dirty="0" err="1">
                <a:latin typeface="Times" charset="0"/>
              </a:rPr>
              <a:t>ll</a:t>
            </a:r>
            <a:r>
              <a:rPr lang="en-US" sz="1900" dirty="0">
                <a:latin typeface="Times" charset="0"/>
              </a:rPr>
              <a:t> ever need?)</a:t>
            </a:r>
          </a:p>
          <a:p>
            <a:pPr lvl="1"/>
            <a:endParaRPr lang="en-US" sz="1900" dirty="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 dirty="0">
                <a:latin typeface="Times" charset="0"/>
              </a:rPr>
              <a:t>The sum of column </a:t>
            </a:r>
            <a:r>
              <a:rPr lang="en-US" sz="1900" i="1" dirty="0" err="1">
                <a:latin typeface="Times" charset="0"/>
              </a:rPr>
              <a:t>i</a:t>
            </a:r>
            <a:r>
              <a:rPr lang="en-US" sz="1900" dirty="0">
                <a:latin typeface="Times" charset="0"/>
              </a:rPr>
              <a:t> of the allocation matrix plus the </a:t>
            </a:r>
            <a:r>
              <a:rPr lang="en-US" sz="1900" i="1" dirty="0" err="1">
                <a:latin typeface="Times" charset="0"/>
              </a:rPr>
              <a:t>i</a:t>
            </a:r>
            <a:r>
              <a:rPr lang="en-US" sz="1900" i="1" baseline="30000" dirty="0" err="1">
                <a:latin typeface="Times" charset="0"/>
              </a:rPr>
              <a:t>th</a:t>
            </a:r>
            <a:r>
              <a:rPr lang="en-US" sz="1900" dirty="0">
                <a:latin typeface="Times" charset="0"/>
              </a:rPr>
              <a:t> element of the available vector gives the total number of instances of resource </a:t>
            </a:r>
            <a:r>
              <a:rPr lang="en-US" sz="1900" i="1" dirty="0" err="1">
                <a:latin typeface="Times" charset="0"/>
              </a:rPr>
              <a:t>R</a:t>
            </a:r>
            <a:r>
              <a:rPr lang="en-US" sz="1900" i="1" baseline="-25000" dirty="0" err="1">
                <a:latin typeface="Times" charset="0"/>
              </a:rPr>
              <a:t>i</a:t>
            </a:r>
            <a:r>
              <a:rPr lang="en-US" sz="1900" dirty="0">
                <a:latin typeface="Times" charset="0"/>
              </a:rPr>
              <a:t> in the system.</a:t>
            </a:r>
          </a:p>
          <a:p>
            <a:pPr lvl="1"/>
            <a:r>
              <a:rPr lang="en-US" sz="1900" dirty="0">
                <a:latin typeface="Times" charset="0"/>
              </a:rPr>
              <a:t>—	At all times this sum should produce the same value.</a:t>
            </a:r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152464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So what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actually done in practice?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So how do we detect and recover from deadlock?</a:t>
            </a: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40865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r>
              <a:rPr lang="en-US" sz="1900">
                <a:latin typeface="Times" charset="0"/>
              </a:rPr>
              <a:t>Abstractly what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going on here is that there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a set of resources (the mutex lock and some empty buffers) that both processes are trying to acquire.</a:t>
            </a:r>
          </a:p>
          <a:p>
            <a:r>
              <a:rPr lang="en-US" sz="1900">
                <a:latin typeface="Times" charset="0"/>
              </a:rPr>
              <a:t>There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a possible set of interleavings of these processes that leads to deadlock. </a:t>
            </a:r>
          </a:p>
          <a:p>
            <a:pPr lvl="1"/>
            <a:r>
              <a:rPr lang="en-US" sz="1900">
                <a:latin typeface="Times" charset="0"/>
              </a:rPr>
              <a:t>—	Both will be in the waiting state and neither can leave the waiting state without the other one executing (which can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t happen!).</a:t>
            </a:r>
          </a:p>
          <a:p>
            <a:pPr lvl="1"/>
            <a:r>
              <a:rPr lang="en-US" sz="1900">
                <a:latin typeface="Times" charset="0"/>
              </a:rPr>
              <a:t>—	This assumes that these two processes are the only uses using the buffers (and that there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only one empty buffer).</a:t>
            </a:r>
          </a:p>
          <a:p>
            <a:pPr lvl="1"/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Deadlock here is still the user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fault.</a:t>
            </a:r>
          </a:p>
          <a:p>
            <a:pPr lvl="1"/>
            <a:r>
              <a:rPr lang="en-US" sz="1900">
                <a:latin typeface="Times" charset="0"/>
              </a:rPr>
              <a:t>—	The problem is due to a bug in the way they are coordinating their access to a set of shared resources.</a:t>
            </a:r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07302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r>
              <a:rPr lang="en-US" sz="1900">
                <a:latin typeface="Times" charset="0"/>
              </a:rPr>
              <a:t>In the definition of deadlock we assume the set of processes contains at least two processes.</a:t>
            </a:r>
          </a:p>
          <a:p>
            <a:pPr lvl="1"/>
            <a:r>
              <a:rPr lang="en-US" sz="1900">
                <a:latin typeface="Times" charset="0"/>
              </a:rPr>
              <a:t>—	A single process can deadlock itself, however, this is most likely a programmer error and there is little that the OS can do here. </a:t>
            </a:r>
          </a:p>
          <a:p>
            <a:endParaRPr lang="en-US" sz="190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Contrast deadlock with starvation (in the context of scheduling):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When processes are deadlocked they are all in the </a:t>
            </a:r>
            <a:r>
              <a:rPr lang="en-US" sz="1900" i="1">
                <a:latin typeface="Times" charset="0"/>
              </a:rPr>
              <a:t>waiting</a:t>
            </a:r>
            <a:r>
              <a:rPr lang="en-US" sz="1900">
                <a:latin typeface="Times" charset="0"/>
              </a:rPr>
              <a:t> state.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When a process is being starved it is continually in the </a:t>
            </a:r>
            <a:r>
              <a:rPr lang="en-US" sz="1900" i="1">
                <a:latin typeface="Times" charset="0"/>
              </a:rPr>
              <a:t>ready</a:t>
            </a:r>
            <a:r>
              <a:rPr lang="en-US" sz="1900">
                <a:latin typeface="Times" charset="0"/>
              </a:rPr>
              <a:t> state.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Moreover, unlike deadlock, it is possible for a starved process to make the transition to the </a:t>
            </a:r>
            <a:r>
              <a:rPr lang="en-US" sz="1900" i="1">
                <a:latin typeface="Times" charset="0"/>
              </a:rPr>
              <a:t>running</a:t>
            </a:r>
            <a:r>
              <a:rPr lang="en-US" sz="1900">
                <a:latin typeface="Times" charset="0"/>
              </a:rPr>
              <a:t> state. It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just that entities in the system are conspiring to ensure that this transition never occurs.</a:t>
            </a:r>
          </a:p>
          <a:p>
            <a:pPr lvl="1"/>
            <a:r>
              <a:rPr lang="en-US" sz="1900">
                <a:latin typeface="Times" charset="0"/>
              </a:rPr>
              <a:t>—	When processes deadlock, it is a provable certainty that a state transition can never occur.</a:t>
            </a:r>
          </a:p>
          <a:p>
            <a:endParaRPr lang="en-US" sz="1900">
              <a:latin typeface="Times" charset="0"/>
            </a:endParaRPr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7714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For allocation edges, the edge is from a resource node (and not from an instance of the resource), to a process node.</a:t>
            </a:r>
          </a:p>
          <a:p>
            <a:pPr lvl="1"/>
            <a:r>
              <a:rPr lang="en-US" sz="1900">
                <a:latin typeface="Times" charset="0"/>
              </a:rPr>
              <a:t>—	Resource instances are not nodes.  They are an annotation.</a:t>
            </a:r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58619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77500" lnSpcReduction="20000"/>
          </a:bodyPr>
          <a:lstStyle/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Are these serially reusable or consumable resources?</a:t>
            </a:r>
          </a:p>
          <a:p>
            <a:pPr lvl="1"/>
            <a:r>
              <a:rPr lang="en-US" sz="1900">
                <a:latin typeface="Times" charset="0"/>
              </a:rPr>
              <a:t>—	Serially reusable!  There are reused serially by processes.</a:t>
            </a: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How do you read this graph?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3 memory frames are allocated to the PostScript interpreter.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The frame buffer is allocated to the visualization process.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The visualization process is requesting memory.</a:t>
            </a:r>
          </a:p>
          <a:p>
            <a:pPr lvl="1"/>
            <a:r>
              <a:rPr lang="en-US" sz="1900">
                <a:latin typeface="Times" charset="0"/>
              </a:rPr>
              <a:t>—	The PostScript interpreter is requesting the frame buffer.</a:t>
            </a: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This system is deadlocked.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A set of processes are waiting for an event that can only be generated by another process in the set.</a:t>
            </a:r>
          </a:p>
          <a:p>
            <a:pPr lvl="1"/>
            <a:r>
              <a:rPr lang="en-US" sz="1900">
                <a:latin typeface="Times" charset="0"/>
              </a:rPr>
              <a:t>—	But note that not all the processes are waiting for the same event.</a:t>
            </a:r>
            <a:br>
              <a:rPr lang="en-US" sz="1900">
                <a:latin typeface="Times" charset="0"/>
              </a:rPr>
            </a:br>
            <a:r>
              <a:rPr lang="en-US" sz="1900">
                <a:latin typeface="Times" charset="0"/>
              </a:rPr>
              <a:t>(There are several events (2 in this case) that can undeadlock the system.)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536688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This Theorem says that a cycle in a resource allocation graph is a necessary condition for deadlock to occur.</a:t>
            </a:r>
          </a:p>
          <a:p>
            <a:endParaRPr lang="en-US" sz="190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In this example, these processes are not deadlocked.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The memory request can be satisfied.</a:t>
            </a:r>
          </a:p>
          <a:p>
            <a:pPr lvl="1"/>
            <a:r>
              <a:rPr lang="en-US" sz="1900">
                <a:latin typeface="Times" charset="0"/>
              </a:rPr>
              <a:t>—	Thus a cycle is not a sufficient condition for deadlock.</a:t>
            </a:r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17330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START HERE</a:t>
            </a:r>
          </a:p>
          <a:p>
            <a:endParaRPr lang="en-US" sz="1900" dirty="0">
              <a:latin typeface="Times" charset="0"/>
            </a:endParaRPr>
          </a:p>
          <a:p>
            <a:r>
              <a:rPr lang="en-US" sz="1900" dirty="0">
                <a:latin typeface="Times" charset="0"/>
              </a:rPr>
              <a:t>For the special case of single-unit resources, a cycle is a necessary and sufficient condition for deadlock.</a:t>
            </a:r>
          </a:p>
          <a:p>
            <a:endParaRPr lang="en-US" sz="1900" dirty="0">
              <a:latin typeface="Times" charset="0"/>
            </a:endParaRPr>
          </a:p>
        </p:txBody>
      </p:sp>
      <p:sp>
        <p:nvSpPr>
          <p:cNvPr id="245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80260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The precise conditions for deadlock can be expressed in terms of a graph (</a:t>
            </a:r>
            <a:r>
              <a:rPr lang="en-US" sz="1900" i="1">
                <a:latin typeface="Times" charset="0"/>
              </a:rPr>
              <a:t>cliques</a:t>
            </a:r>
            <a:r>
              <a:rPr lang="en-US" sz="1900">
                <a:latin typeface="Times" charset="0"/>
              </a:rPr>
              <a:t> and </a:t>
            </a:r>
            <a:r>
              <a:rPr lang="en-US" sz="1900" i="1">
                <a:latin typeface="Times" charset="0"/>
              </a:rPr>
              <a:t>knots</a:t>
            </a:r>
            <a:r>
              <a:rPr lang="en-US" sz="1900">
                <a:latin typeface="Times" charset="0"/>
              </a:rPr>
              <a:t>).</a:t>
            </a:r>
          </a:p>
          <a:p>
            <a:pPr lvl="1"/>
            <a:r>
              <a:rPr lang="en-US" sz="1900">
                <a:latin typeface="Times" charset="0"/>
              </a:rPr>
              <a:t>—	For our purposes we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ll use a more operational definition of deadlock.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Note that circular waiting does not imply hold-and-wait (that is, we need both conditions).</a:t>
            </a:r>
          </a:p>
          <a:p>
            <a:pPr lvl="1"/>
            <a:r>
              <a:rPr lang="en-US" sz="1900">
                <a:latin typeface="Times" charset="0"/>
              </a:rPr>
              <a:t>—	Circular waiting does not imply that any resources have actually been allocated (that any process actually holds a resource).</a:t>
            </a:r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673089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Deadlock prevention: Guarantee (by the design of the system) that deadlock can never occur.</a:t>
            </a:r>
          </a:p>
          <a:p>
            <a:pPr lvl="1"/>
            <a:r>
              <a:rPr lang="en-US" sz="1900">
                <a:latin typeface="Times" charset="0"/>
              </a:rPr>
              <a:t>— Thus one need not worry how resources are allocated.</a:t>
            </a: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How easy/hard is this to do?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Prevention is not likely to be possible in general.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Mutual exclusion and non-preemptive use are properties that are inherent to the resource and the OS can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t change.</a:t>
            </a:r>
          </a:p>
          <a:p>
            <a:pPr lvl="1"/>
            <a:r>
              <a:rPr lang="en-US" sz="1900">
                <a:latin typeface="Times" charset="0"/>
              </a:rPr>
              <a:t>—	At best the OS can only effect the hold-and-wait and circular waiting conditions.</a:t>
            </a:r>
          </a:p>
          <a:p>
            <a:pPr lvl="1"/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Deadlock avoidance: Deadlock will be possible but we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ll continually check to ensure that it does not occur.</a:t>
            </a:r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0577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11/16/22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11/16/22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11/16/22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11/16/22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11/16/22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Deadlock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1279525"/>
            <a:ext cx="8401050" cy="448945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</a:rPr>
              <a:t>Adopt some resource allocation protocol that ensures deadlock can never occur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990000"/>
                </a:solidFill>
                <a:latin typeface="Arial" charset="0"/>
              </a:rPr>
              <a:t>Deadlock prevention/avoidance</a:t>
            </a:r>
            <a:endParaRPr lang="en-US" dirty="0">
              <a:latin typeface="Arial" charset="0"/>
            </a:endParaRP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Guarantee that deadlock will never occur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Generally breaks one of the following conditions:</a:t>
            </a:r>
          </a:p>
          <a:p>
            <a:pPr lvl="3">
              <a:lnSpc>
                <a:spcPct val="80000"/>
              </a:lnSpc>
            </a:pPr>
            <a:r>
              <a:rPr lang="en-US" dirty="0" err="1">
                <a:latin typeface="Arial" charset="0"/>
              </a:rPr>
              <a:t>Mutex</a:t>
            </a:r>
            <a:endParaRPr lang="en-US" dirty="0">
              <a:latin typeface="Arial" charset="0"/>
            </a:endParaRP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Hold-and-wait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No preemption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Circular wait *This is usually the weak link*</a:t>
            </a:r>
          </a:p>
          <a:p>
            <a:pPr lvl="3">
              <a:lnSpc>
                <a:spcPct val="80000"/>
              </a:lnSpc>
            </a:pPr>
            <a:endParaRPr lang="en-US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990000"/>
                </a:solidFill>
                <a:latin typeface="Arial" charset="0"/>
              </a:rPr>
              <a:t>Deadlock detection and recovery</a:t>
            </a:r>
            <a:endParaRPr lang="en-US" dirty="0">
              <a:latin typeface="Arial" charset="0"/>
            </a:endParaRP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Admit the possibility of deadlock occurring and periodically check for it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On detecting deadlock, abort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Breaks the no-preemption condition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And non-trivial to restore all invariants</a:t>
            </a:r>
          </a:p>
          <a:p>
            <a:pPr lvl="1">
              <a:lnSpc>
                <a:spcPct val="80000"/>
              </a:lnSpc>
            </a:pP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Deadlock Prevention and/or Recovery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What does the RAG for a lock look like?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56302129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412776"/>
            <a:ext cx="7874000" cy="547687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Recall this situation.  How can we avoid it?</a:t>
            </a:r>
          </a:p>
        </p:txBody>
      </p:sp>
      <p:sp>
        <p:nvSpPr>
          <p:cNvPr id="212057" name="Rectangle 89"/>
          <p:cNvSpPr>
            <a:spLocks noChangeArrowheads="1"/>
          </p:cNvSpPr>
          <p:nvPr/>
        </p:nvSpPr>
        <p:spPr bwMode="auto">
          <a:xfrm>
            <a:off x="1475656" y="1960463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Producer1() {</a:t>
            </a:r>
            <a:endParaRPr lang="en-US" sz="1600" i="1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212058" name="Rectangle 90"/>
          <p:cNvSpPr>
            <a:spLocks noChangeArrowheads="1"/>
          </p:cNvSpPr>
          <p:nvPr/>
        </p:nvSpPr>
        <p:spPr bwMode="auto">
          <a:xfrm>
            <a:off x="4538663" y="1950938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Producer2(){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212059" name="Rectangle 91"/>
          <p:cNvSpPr>
            <a:spLocks noChangeArrowheads="1"/>
          </p:cNvSpPr>
          <p:nvPr/>
        </p:nvSpPr>
        <p:spPr bwMode="auto">
          <a:xfrm>
            <a:off x="741363" y="3414613"/>
            <a:ext cx="78740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2000">
                <a:latin typeface="Comic Sans MS" charset="0"/>
              </a:rPr>
              <a:t>Eliminate circular waiting by ordering all locks (or semaphores, or resoruces).  All code grabs locks in a predefined order.  Problems?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Maintaining global order is difficult, especially in a large project.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Global order can force a client to grab a lock earlier than it would like, tying up a resource for too long.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Deadlock is a global property, but lock manipulation is local.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Deadlock Avoidance</a:t>
            </a:r>
            <a:r>
              <a:rPr lang="en-US"/>
              <a:t>: Resource Ordering</a:t>
            </a:r>
          </a:p>
        </p:txBody>
      </p:sp>
    </p:spTree>
    <p:extLst>
      <p:ext uri="{BB962C8B-B14F-4D97-AF65-F5344CB8AC3E}">
        <p14:creationId xmlns:p14="http://schemas.microsoft.com/office/powerpoint/2010/main" val="16614602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1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1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 autoUpdateAnimBg="0"/>
      <p:bldP spid="212057" grpId="0" animBg="1"/>
      <p:bldP spid="212058" grpId="0" animBg="1"/>
      <p:bldP spid="21205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Lock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program code convention</a:t>
            </a:r>
          </a:p>
          <a:p>
            <a:r>
              <a:rPr lang="en-US" dirty="0"/>
              <a:t>Developers get together, have lunch, plan the order of locks</a:t>
            </a:r>
          </a:p>
          <a:p>
            <a:r>
              <a:rPr lang="en-US" dirty="0"/>
              <a:t>In general, nothing at compile time or run-time prevents you from violating this convention</a:t>
            </a:r>
          </a:p>
          <a:p>
            <a:pPr lvl="1"/>
            <a:r>
              <a:rPr lang="en-US" dirty="0"/>
              <a:t>Research topics on making this better:</a:t>
            </a:r>
          </a:p>
          <a:p>
            <a:pPr lvl="2"/>
            <a:r>
              <a:rPr lang="en-US" dirty="0"/>
              <a:t>Finding locking bugs</a:t>
            </a:r>
          </a:p>
          <a:p>
            <a:pPr lvl="2"/>
            <a:r>
              <a:rPr lang="en-US" dirty="0"/>
              <a:t>Automatically locking things properly</a:t>
            </a:r>
          </a:p>
          <a:p>
            <a:pPr lvl="2"/>
            <a:r>
              <a:rPr lang="en-US" dirty="0"/>
              <a:t>Transactional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19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order?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I lock each entry in a linked list.  What is a sensible ordering?</a:t>
            </a:r>
          </a:p>
          <a:p>
            <a:pPr lvl="1"/>
            <a:r>
              <a:rPr lang="en-US" dirty="0"/>
              <a:t>Lock each item in list order</a:t>
            </a:r>
          </a:p>
          <a:p>
            <a:pPr lvl="1"/>
            <a:r>
              <a:rPr lang="en-US" dirty="0"/>
              <a:t>What if the list changes order?</a:t>
            </a:r>
          </a:p>
          <a:p>
            <a:pPr lvl="1"/>
            <a:r>
              <a:rPr lang="en-US" dirty="0"/>
              <a:t>Uh-oh!  This is a hard problem</a:t>
            </a:r>
          </a:p>
          <a:p>
            <a:r>
              <a:rPr lang="en-US" dirty="0"/>
              <a:t>Lock-ordering usually reflects static assumptions about the structure of the data</a:t>
            </a:r>
          </a:p>
          <a:p>
            <a:pPr lvl="1"/>
            <a:r>
              <a:rPr lang="en-US" dirty="0"/>
              <a:t>When you can’t make these assumptions, ordering gets hard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1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Linux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locks for dynamic data structures are ordered by kernel virtual address</a:t>
            </a:r>
          </a:p>
          <a:p>
            <a:pPr lvl="1"/>
            <a:r>
              <a:rPr lang="en-US" dirty="0"/>
              <a:t>I.e., grab locks in increasing virtual address order</a:t>
            </a:r>
          </a:p>
          <a:p>
            <a:r>
              <a:rPr lang="en-US" dirty="0"/>
              <a:t>A few places where traversal path is used instead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98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Lock ordering in practice</a:t>
            </a:r>
            <a:br>
              <a:rPr lang="en-US" dirty="0"/>
            </a:br>
            <a:r>
              <a:rPr lang="en-US" sz="4000" dirty="0"/>
              <a:t>From Linux: </a:t>
            </a:r>
            <a:r>
              <a:rPr lang="en-US" sz="4000" dirty="0" err="1"/>
              <a:t>fs</a:t>
            </a:r>
            <a:r>
              <a:rPr lang="en-US" sz="4000" dirty="0"/>
              <a:t>/</a:t>
            </a:r>
            <a:r>
              <a:rPr lang="en-US" sz="4000" dirty="0" err="1"/>
              <a:t>dcache.c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300" b="1" dirty="0">
                <a:latin typeface="Courier New"/>
                <a:cs typeface="Courier New"/>
              </a:rPr>
              <a:t>void </a:t>
            </a:r>
            <a:r>
              <a:rPr lang="en-US" sz="1300" b="1" dirty="0" err="1">
                <a:latin typeface="Courier New"/>
                <a:cs typeface="Courier New"/>
              </a:rPr>
              <a:t>d_prune_aliases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struct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 *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) {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struct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 *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struct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hlist_node</a:t>
            </a:r>
            <a:r>
              <a:rPr lang="en-US" sz="1300" b="1" dirty="0">
                <a:latin typeface="Courier New"/>
                <a:cs typeface="Courier New"/>
              </a:rPr>
              <a:t> *p;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restart: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spin_lock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hlist_for_each_entry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, p, 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i_dentry</a:t>
            </a:r>
            <a:r>
              <a:rPr lang="en-US" sz="1300" b="1" dirty="0">
                <a:latin typeface="Courier New"/>
                <a:cs typeface="Courier New"/>
              </a:rPr>
              <a:t>, </a:t>
            </a:r>
            <a:r>
              <a:rPr lang="en-US" sz="1300" b="1" dirty="0" err="1">
                <a:latin typeface="Courier New"/>
                <a:cs typeface="Courier New"/>
              </a:rPr>
              <a:t>d_alias</a:t>
            </a:r>
            <a:r>
              <a:rPr lang="en-US" sz="1300" b="1" dirty="0">
                <a:latin typeface="Courier New"/>
                <a:cs typeface="Courier New"/>
              </a:rPr>
              <a:t>) {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</a:t>
            </a:r>
            <a:r>
              <a:rPr lang="en-US" sz="1300" b="1" dirty="0" err="1">
                <a:latin typeface="Courier New"/>
                <a:cs typeface="Courier New"/>
              </a:rPr>
              <a:t>spin_lock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if (!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d_count</a:t>
            </a:r>
            <a:r>
              <a:rPr lang="en-US" sz="1300" b="1" dirty="0">
                <a:latin typeface="Courier New"/>
                <a:cs typeface="Courier New"/>
              </a:rPr>
              <a:t>) {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__</a:t>
            </a:r>
            <a:r>
              <a:rPr lang="en-US" sz="1300" b="1" dirty="0" err="1">
                <a:latin typeface="Courier New"/>
                <a:cs typeface="Courier New"/>
              </a:rPr>
              <a:t>dget_dlock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__</a:t>
            </a:r>
            <a:r>
              <a:rPr lang="en-US" sz="1300" b="1" dirty="0" err="1">
                <a:latin typeface="Courier New"/>
                <a:cs typeface="Courier New"/>
              </a:rPr>
              <a:t>d_drop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dput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goto</a:t>
            </a:r>
            <a:r>
              <a:rPr lang="en-US" sz="1300" b="1" dirty="0">
                <a:latin typeface="Courier New"/>
                <a:cs typeface="Courier New"/>
              </a:rPr>
              <a:t> restart;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}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}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661674" y="2265039"/>
            <a:ext cx="2658870" cy="1018787"/>
          </a:xfrm>
          <a:prstGeom prst="wedgeRoundRectCallout">
            <a:avLst>
              <a:gd name="adj1" fmla="val -110623"/>
              <a:gd name="adj2" fmla="val 5860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Care taken to lock </a:t>
            </a:r>
            <a:r>
              <a:rPr lang="en-US" dirty="0" err="1"/>
              <a:t>inode</a:t>
            </a:r>
            <a:r>
              <a:rPr lang="en-US" dirty="0"/>
              <a:t> before each alias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661674" y="5208927"/>
            <a:ext cx="2658870" cy="1018787"/>
          </a:xfrm>
          <a:prstGeom prst="wedgeRoundRectCallout">
            <a:avLst>
              <a:gd name="adj1" fmla="val -98185"/>
              <a:gd name="adj2" fmla="val -1671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Inode</a:t>
            </a:r>
            <a:r>
              <a:rPr lang="en-US" dirty="0"/>
              <a:t> lock protects list;</a:t>
            </a:r>
          </a:p>
          <a:p>
            <a:pPr algn="ctr"/>
            <a:r>
              <a:rPr lang="en-US" dirty="0"/>
              <a:t>Must restart loop after modification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86660"/>
            <a:ext cx="8001000" cy="6821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mm/</a:t>
            </a:r>
            <a:r>
              <a:rPr lang="en-US" sz="4000" dirty="0" err="1"/>
              <a:t>filemap.c</a:t>
            </a:r>
            <a:r>
              <a:rPr lang="en-US" sz="4000" dirty="0"/>
              <a:t> lock ordering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04900" y="921717"/>
            <a:ext cx="7608888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 b="1" dirty="0">
                <a:latin typeface="Courier New" charset="0"/>
              </a:rPr>
              <a:t>/* </a:t>
            </a:r>
          </a:p>
          <a:p>
            <a:r>
              <a:rPr lang="en-US" sz="1000" b="1" dirty="0">
                <a:latin typeface="Courier New" charset="0"/>
              </a:rPr>
              <a:t> * Lock ordering: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i_mmap_lock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vmtruncate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(__</a:t>
            </a:r>
            <a:r>
              <a:rPr lang="en-US" sz="1000" b="1" dirty="0" err="1">
                <a:latin typeface="Courier New" charset="0"/>
              </a:rPr>
              <a:t>free_pte</a:t>
            </a:r>
            <a:r>
              <a:rPr lang="en-US" sz="1000" b="1" dirty="0">
                <a:latin typeface="Courier New" charset="0"/>
              </a:rPr>
              <a:t>-&gt;__</a:t>
            </a:r>
            <a:r>
              <a:rPr lang="en-US" sz="1000" b="1" dirty="0" err="1">
                <a:latin typeface="Courier New" charset="0"/>
              </a:rPr>
              <a:t>set_page_dirty_buffers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  -&gt;</a:t>
            </a:r>
            <a:r>
              <a:rPr lang="en-US" sz="1000" b="1" dirty="0" err="1">
                <a:latin typeface="Courier New" charset="0"/>
              </a:rPr>
              <a:t>swap_lock</a:t>
            </a:r>
            <a:r>
              <a:rPr lang="en-US" sz="1000" b="1" dirty="0">
                <a:latin typeface="Courier New" charset="0"/>
              </a:rPr>
              <a:t>             (</a:t>
            </a:r>
            <a:r>
              <a:rPr lang="en-US" sz="1000" b="1" dirty="0" err="1">
                <a:latin typeface="Courier New" charset="0"/>
              </a:rPr>
              <a:t>exclusive_swap_page</a:t>
            </a:r>
            <a:r>
              <a:rPr lang="en-US" sz="1000" b="1" dirty="0">
                <a:latin typeface="Courier New" charset="0"/>
              </a:rPr>
              <a:t>, others)</a:t>
            </a:r>
          </a:p>
          <a:p>
            <a:r>
              <a:rPr lang="en-US" sz="1000" b="1" dirty="0">
                <a:latin typeface="Courier New" charset="0"/>
              </a:rPr>
              <a:t> *        -&gt;mapping-&gt;</a:t>
            </a:r>
            <a:r>
              <a:rPr lang="en-US" sz="1000" b="1" dirty="0" err="1">
                <a:latin typeface="Courier New" charset="0"/>
              </a:rPr>
              <a:t>tree_lock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i_mutex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i_mmap_lock</a:t>
            </a:r>
            <a:r>
              <a:rPr lang="en-US" sz="1000" b="1" dirty="0">
                <a:latin typeface="Courier New" charset="0"/>
              </a:rPr>
              <a:t>             (truncate-&gt;</a:t>
            </a:r>
            <a:r>
              <a:rPr lang="en-US" sz="1000" b="1" dirty="0" err="1">
                <a:latin typeface="Courier New" charset="0"/>
              </a:rPr>
              <a:t>unmap_mapping_range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mmap_sem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i_mmap_lock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  -&gt;</a:t>
            </a:r>
            <a:r>
              <a:rPr lang="en-US" sz="1000" b="1" dirty="0" err="1">
                <a:latin typeface="Courier New" charset="0"/>
              </a:rPr>
              <a:t>page_table_lock</a:t>
            </a:r>
            <a:r>
              <a:rPr lang="en-US" sz="1000" b="1" dirty="0">
                <a:latin typeface="Courier New" charset="0"/>
              </a:rPr>
              <a:t> or </a:t>
            </a:r>
            <a:r>
              <a:rPr lang="en-US" sz="1000" b="1" dirty="0" err="1">
                <a:latin typeface="Courier New" charset="0"/>
              </a:rPr>
              <a:t>pte_lock</a:t>
            </a:r>
            <a:r>
              <a:rPr lang="en-US" sz="1000" b="1" dirty="0">
                <a:latin typeface="Courier New" charset="0"/>
              </a:rPr>
              <a:t>   (various, mainly in </a:t>
            </a:r>
            <a:r>
              <a:rPr lang="en-US" sz="1000" b="1" dirty="0" err="1">
                <a:latin typeface="Courier New" charset="0"/>
              </a:rPr>
              <a:t>memory.c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    -&gt;mapping-&gt;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(arch-dependent </a:t>
            </a:r>
            <a:r>
              <a:rPr lang="en-US" sz="1000" b="1" dirty="0" err="1">
                <a:latin typeface="Courier New" charset="0"/>
              </a:rPr>
              <a:t>flush_dcache_mmap_lock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mmap_sem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lock_page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access_process_vm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mmap_sem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i_mutex</a:t>
            </a:r>
            <a:r>
              <a:rPr lang="en-US" sz="1000" b="1" dirty="0">
                <a:latin typeface="Courier New" charset="0"/>
              </a:rPr>
              <a:t>                 (</a:t>
            </a:r>
            <a:r>
              <a:rPr lang="en-US" sz="1000" b="1" dirty="0" err="1">
                <a:latin typeface="Courier New" charset="0"/>
              </a:rPr>
              <a:t>msync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i_mutex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i_alloc_sem</a:t>
            </a:r>
            <a:r>
              <a:rPr lang="en-US" sz="1000" b="1" dirty="0">
                <a:latin typeface="Courier New" charset="0"/>
              </a:rPr>
              <a:t>             (various)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inode_lock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sb_lock</a:t>
            </a:r>
            <a:r>
              <a:rPr lang="en-US" sz="1000" b="1" dirty="0">
                <a:latin typeface="Courier New" charset="0"/>
              </a:rPr>
              <a:t>                 (</a:t>
            </a:r>
            <a:r>
              <a:rPr lang="en-US" sz="1000" b="1" dirty="0" err="1">
                <a:latin typeface="Courier New" charset="0"/>
              </a:rPr>
              <a:t>fs</a:t>
            </a:r>
            <a:r>
              <a:rPr lang="en-US" sz="1000" b="1" dirty="0">
                <a:latin typeface="Courier New" charset="0"/>
              </a:rPr>
              <a:t>/</a:t>
            </a:r>
            <a:r>
              <a:rPr lang="en-US" sz="1000" b="1" dirty="0" err="1">
                <a:latin typeface="Courier New" charset="0"/>
              </a:rPr>
              <a:t>fs-writeback.c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-&gt;mapping-&gt;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    (__</a:t>
            </a:r>
            <a:r>
              <a:rPr lang="en-US" sz="1000" b="1" dirty="0" err="1">
                <a:latin typeface="Courier New" charset="0"/>
              </a:rPr>
              <a:t>sync_single_inode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i_mmap_lock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anon_vma.lock</a:t>
            </a:r>
            <a:r>
              <a:rPr lang="en-US" sz="1000" b="1" dirty="0">
                <a:latin typeface="Courier New" charset="0"/>
              </a:rPr>
              <a:t>           (</a:t>
            </a:r>
            <a:r>
              <a:rPr lang="en-US" sz="1000" b="1" dirty="0" err="1">
                <a:latin typeface="Courier New" charset="0"/>
              </a:rPr>
              <a:t>vma_adjust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anon_vma.lock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page_table_lock</a:t>
            </a:r>
            <a:r>
              <a:rPr lang="en-US" sz="1000" b="1" dirty="0">
                <a:latin typeface="Courier New" charset="0"/>
              </a:rPr>
              <a:t> or </a:t>
            </a:r>
            <a:r>
              <a:rPr lang="en-US" sz="1000" b="1" dirty="0" err="1">
                <a:latin typeface="Courier New" charset="0"/>
              </a:rPr>
              <a:t>pte_lock</a:t>
            </a:r>
            <a:r>
              <a:rPr lang="en-US" sz="1000" b="1" dirty="0">
                <a:latin typeface="Courier New" charset="0"/>
              </a:rPr>
              <a:t>     (</a:t>
            </a:r>
            <a:r>
              <a:rPr lang="en-US" sz="1000" b="1" dirty="0" err="1">
                <a:latin typeface="Courier New" charset="0"/>
              </a:rPr>
              <a:t>anon_vma_prepare</a:t>
            </a:r>
            <a:r>
              <a:rPr lang="en-US" sz="1000" b="1" dirty="0">
                <a:latin typeface="Courier New" charset="0"/>
              </a:rPr>
              <a:t> and various)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page_table_lock</a:t>
            </a:r>
            <a:r>
              <a:rPr lang="en-US" sz="1000" b="1" dirty="0">
                <a:latin typeface="Courier New" charset="0"/>
              </a:rPr>
              <a:t> or </a:t>
            </a:r>
            <a:r>
              <a:rPr lang="en-US" sz="1000" b="1" dirty="0" err="1">
                <a:latin typeface="Courier New" charset="0"/>
              </a:rPr>
              <a:t>pte_lock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swap_lock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try_to_unmap_one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</a:t>
            </a:r>
            <a:r>
              <a:rPr lang="en-US" sz="1000" b="1" dirty="0" err="1">
                <a:latin typeface="Courier New" charset="0"/>
              </a:rPr>
              <a:t>try_to_unmap_one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try_to_unmap_one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zone.lru_lock</a:t>
            </a:r>
            <a:r>
              <a:rPr lang="en-US" sz="1000" b="1" dirty="0">
                <a:latin typeface="Courier New" charset="0"/>
              </a:rPr>
              <a:t>           (</a:t>
            </a:r>
            <a:r>
              <a:rPr lang="en-US" sz="1000" b="1" dirty="0" err="1">
                <a:latin typeface="Courier New" charset="0"/>
              </a:rPr>
              <a:t>follow_page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mark_page_accessed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zone.lru_lock</a:t>
            </a:r>
            <a:r>
              <a:rPr lang="en-US" sz="1000" b="1" dirty="0">
                <a:latin typeface="Courier New" charset="0"/>
              </a:rPr>
              <a:t>           (</a:t>
            </a:r>
            <a:r>
              <a:rPr lang="en-US" sz="1000" b="1" dirty="0" err="1">
                <a:latin typeface="Courier New" charset="0"/>
              </a:rPr>
              <a:t>check_pte_range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isolate_lru_page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</a:t>
            </a:r>
            <a:r>
              <a:rPr lang="en-US" sz="1000" b="1" dirty="0" err="1">
                <a:latin typeface="Courier New" charset="0"/>
              </a:rPr>
              <a:t>page_remove_rmap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page_remove_rmap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inode_lock</a:t>
            </a:r>
            <a:r>
              <a:rPr lang="en-US" sz="1000" b="1" dirty="0">
                <a:latin typeface="Courier New" charset="0"/>
              </a:rPr>
              <a:t>              (</a:t>
            </a:r>
            <a:r>
              <a:rPr lang="en-US" sz="1000" b="1" dirty="0" err="1">
                <a:latin typeface="Courier New" charset="0"/>
              </a:rPr>
              <a:t>page_remove_rmap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inode_lock</a:t>
            </a:r>
            <a:r>
              <a:rPr lang="en-US" sz="1000" b="1" dirty="0">
                <a:latin typeface="Courier New" charset="0"/>
              </a:rPr>
              <a:t>              (</a:t>
            </a:r>
            <a:r>
              <a:rPr lang="en-US" sz="1000" b="1" dirty="0" err="1">
                <a:latin typeface="Courier New" charset="0"/>
              </a:rPr>
              <a:t>zap_pte_range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</a:t>
            </a:r>
            <a:r>
              <a:rPr lang="en-US" sz="1000" b="1" dirty="0" err="1">
                <a:latin typeface="Courier New" charset="0"/>
              </a:rPr>
              <a:t>zap_pte_range</a:t>
            </a:r>
            <a:r>
              <a:rPr lang="en-US" sz="1000" b="1" dirty="0">
                <a:latin typeface="Courier New" charset="0"/>
              </a:rPr>
              <a:t>-&gt;__</a:t>
            </a:r>
            <a:r>
              <a:rPr lang="en-US" sz="1000" b="1" dirty="0" err="1">
                <a:latin typeface="Courier New" charset="0"/>
              </a:rPr>
              <a:t>set_page_dirty_buffers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-&gt;task-&gt;</a:t>
            </a:r>
            <a:r>
              <a:rPr lang="en-US" sz="1000" b="1" dirty="0" err="1">
                <a:latin typeface="Courier New" charset="0"/>
              </a:rPr>
              <a:t>proc_lock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dcache_lock</a:t>
            </a:r>
            <a:r>
              <a:rPr lang="en-US" sz="1000" b="1" dirty="0">
                <a:latin typeface="Courier New" charset="0"/>
              </a:rPr>
              <a:t>             (</a:t>
            </a:r>
            <a:r>
              <a:rPr lang="en-US" sz="1000" b="1" dirty="0" err="1">
                <a:latin typeface="Courier New" charset="0"/>
              </a:rPr>
              <a:t>proc_pid_lookup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*/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1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3438525"/>
            <a:ext cx="7874000" cy="266065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Abort all deadlocked processes &amp; reclaim their resources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Abort one process at a time until all cycles in the </a:t>
            </a:r>
            <a:r>
              <a:rPr lang="en-US" sz="1800" i="1">
                <a:latin typeface="Arial" charset="0"/>
              </a:rPr>
              <a:t>RAG</a:t>
            </a:r>
            <a:r>
              <a:rPr lang="en-US" sz="1800">
                <a:latin typeface="Arial" charset="0"/>
              </a:rPr>
              <a:t>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are eliminated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Where to start?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Select low priority process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Processes with most allocation of resources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Caveat: ensure that system is in consistent state (e.g., transactions)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Optimization: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Checkpoint processes periodically; rollback processes to checkpointed state</a:t>
            </a:r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5329238" y="2519363"/>
            <a:ext cx="457200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332413" y="2587625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4</a:t>
            </a:r>
          </a:p>
        </p:txBody>
      </p:sp>
      <p:sp>
        <p:nvSpPr>
          <p:cNvPr id="205830" name="Oval 6"/>
          <p:cNvSpPr>
            <a:spLocks noChangeArrowheads="1"/>
          </p:cNvSpPr>
          <p:nvPr/>
        </p:nvSpPr>
        <p:spPr bwMode="auto">
          <a:xfrm>
            <a:off x="1901825" y="2519363"/>
            <a:ext cx="455613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905000" y="2587625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1</a:t>
            </a:r>
          </a:p>
        </p:txBody>
      </p:sp>
      <p:sp>
        <p:nvSpPr>
          <p:cNvPr id="205832" name="Oval 8"/>
          <p:cNvSpPr>
            <a:spLocks noChangeArrowheads="1"/>
          </p:cNvSpPr>
          <p:nvPr/>
        </p:nvSpPr>
        <p:spPr bwMode="auto">
          <a:xfrm>
            <a:off x="3032125" y="2519363"/>
            <a:ext cx="455613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035300" y="2587625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2</a:t>
            </a:r>
          </a:p>
        </p:txBody>
      </p:sp>
      <p:sp>
        <p:nvSpPr>
          <p:cNvPr id="205834" name="Oval 10"/>
          <p:cNvSpPr>
            <a:spLocks noChangeArrowheads="1"/>
          </p:cNvSpPr>
          <p:nvPr/>
        </p:nvSpPr>
        <p:spPr bwMode="auto">
          <a:xfrm>
            <a:off x="4183063" y="2519363"/>
            <a:ext cx="455612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186238" y="2587625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3</a:t>
            </a:r>
          </a:p>
        </p:txBody>
      </p:sp>
      <p:sp>
        <p:nvSpPr>
          <p:cNvPr id="205836" name="Oval 12"/>
          <p:cNvSpPr>
            <a:spLocks noChangeArrowheads="1"/>
          </p:cNvSpPr>
          <p:nvPr/>
        </p:nvSpPr>
        <p:spPr bwMode="auto">
          <a:xfrm>
            <a:off x="6477000" y="2519363"/>
            <a:ext cx="455613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837" name="Rectangle 13"/>
          <p:cNvSpPr>
            <a:spLocks noChangeArrowheads="1"/>
          </p:cNvSpPr>
          <p:nvPr/>
        </p:nvSpPr>
        <p:spPr bwMode="auto">
          <a:xfrm>
            <a:off x="6480175" y="2587625"/>
            <a:ext cx="449263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i="1">
                <a:latin typeface="Times" pitchFamily="18" charset="0"/>
                <a:ea typeface="+mn-ea"/>
              </a:rPr>
              <a:t>P</a:t>
            </a:r>
            <a:r>
              <a:rPr lang="en-US" sz="2000" baseline="-25000">
                <a:latin typeface="Times" pitchFamily="18" charset="0"/>
                <a:ea typeface="+mn-ea"/>
              </a:rPr>
              <a:t>5</a:t>
            </a:r>
          </a:p>
        </p:txBody>
      </p:sp>
      <p:grpSp>
        <p:nvGrpSpPr>
          <p:cNvPr id="14350" name="Group 14"/>
          <p:cNvGrpSpPr>
            <a:grpSpLocks/>
          </p:cNvGrpSpPr>
          <p:nvPr/>
        </p:nvGrpSpPr>
        <p:grpSpPr bwMode="auto">
          <a:xfrm>
            <a:off x="2546350" y="1506538"/>
            <a:ext cx="436563" cy="366712"/>
            <a:chOff x="1604" y="2849"/>
            <a:chExt cx="275" cy="231"/>
          </a:xfrm>
        </p:grpSpPr>
        <p:sp>
          <p:nvSpPr>
            <p:cNvPr id="205839" name="Rectangle 15"/>
            <p:cNvSpPr>
              <a:spLocks noChangeArrowheads="1"/>
            </p:cNvSpPr>
            <p:nvPr/>
          </p:nvSpPr>
          <p:spPr bwMode="auto">
            <a:xfrm>
              <a:off x="1604" y="2849"/>
              <a:ext cx="275" cy="231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14422" name="Oval 16"/>
            <p:cNvSpPr>
              <a:spLocks noChangeArrowheads="1"/>
            </p:cNvSpPr>
            <p:nvPr/>
          </p:nvSpPr>
          <p:spPr bwMode="auto">
            <a:xfrm>
              <a:off x="1718" y="2895"/>
              <a:ext cx="47" cy="51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3" name="Oval 17"/>
            <p:cNvSpPr>
              <a:spLocks noChangeArrowheads="1"/>
            </p:cNvSpPr>
            <p:nvPr/>
          </p:nvSpPr>
          <p:spPr bwMode="auto">
            <a:xfrm>
              <a:off x="1801" y="2973"/>
              <a:ext cx="47" cy="52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4" name="Oval 18"/>
            <p:cNvSpPr>
              <a:spLocks noChangeArrowheads="1"/>
            </p:cNvSpPr>
            <p:nvPr/>
          </p:nvSpPr>
          <p:spPr bwMode="auto">
            <a:xfrm>
              <a:off x="1646" y="2973"/>
              <a:ext cx="47" cy="52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1" name="Group 19"/>
          <p:cNvGrpSpPr>
            <a:grpSpLocks/>
          </p:cNvGrpSpPr>
          <p:nvPr/>
        </p:nvGrpSpPr>
        <p:grpSpPr bwMode="auto">
          <a:xfrm>
            <a:off x="4787900" y="1428750"/>
            <a:ext cx="647700" cy="522288"/>
            <a:chOff x="3016" y="2764"/>
            <a:chExt cx="408" cy="329"/>
          </a:xfrm>
        </p:grpSpPr>
        <p:sp>
          <p:nvSpPr>
            <p:cNvPr id="205844" name="Rectangle 20"/>
            <p:cNvSpPr>
              <a:spLocks noChangeArrowheads="1"/>
            </p:cNvSpPr>
            <p:nvPr/>
          </p:nvSpPr>
          <p:spPr bwMode="auto">
            <a:xfrm>
              <a:off x="3016" y="2764"/>
              <a:ext cx="408" cy="329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grpSp>
          <p:nvGrpSpPr>
            <p:cNvPr id="14408" name="Group 21"/>
            <p:cNvGrpSpPr>
              <a:grpSpLocks/>
            </p:cNvGrpSpPr>
            <p:nvPr/>
          </p:nvGrpSpPr>
          <p:grpSpPr bwMode="auto">
            <a:xfrm>
              <a:off x="3056" y="2800"/>
              <a:ext cx="327" cy="257"/>
              <a:chOff x="3045" y="2820"/>
              <a:chExt cx="327" cy="257"/>
            </a:xfrm>
          </p:grpSpPr>
          <p:sp>
            <p:nvSpPr>
              <p:cNvPr id="14409" name="Oval 22"/>
              <p:cNvSpPr>
                <a:spLocks noChangeArrowheads="1"/>
              </p:cNvSpPr>
              <p:nvPr/>
            </p:nvSpPr>
            <p:spPr bwMode="auto">
              <a:xfrm>
                <a:off x="3045" y="282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0" name="Oval 23"/>
              <p:cNvSpPr>
                <a:spLocks noChangeArrowheads="1"/>
              </p:cNvSpPr>
              <p:nvPr/>
            </p:nvSpPr>
            <p:spPr bwMode="auto">
              <a:xfrm>
                <a:off x="3138" y="282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1" name="Oval 24"/>
              <p:cNvSpPr>
                <a:spLocks noChangeArrowheads="1"/>
              </p:cNvSpPr>
              <p:nvPr/>
            </p:nvSpPr>
            <p:spPr bwMode="auto">
              <a:xfrm>
                <a:off x="3232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2" name="Oval 25"/>
              <p:cNvSpPr>
                <a:spLocks noChangeArrowheads="1"/>
              </p:cNvSpPr>
              <p:nvPr/>
            </p:nvSpPr>
            <p:spPr bwMode="auto">
              <a:xfrm>
                <a:off x="3045" y="292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3" name="Oval 26"/>
              <p:cNvSpPr>
                <a:spLocks noChangeArrowheads="1"/>
              </p:cNvSpPr>
              <p:nvPr/>
            </p:nvSpPr>
            <p:spPr bwMode="auto">
              <a:xfrm>
                <a:off x="3138" y="292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4" name="Oval 27"/>
              <p:cNvSpPr>
                <a:spLocks noChangeArrowheads="1"/>
              </p:cNvSpPr>
              <p:nvPr/>
            </p:nvSpPr>
            <p:spPr bwMode="auto">
              <a:xfrm>
                <a:off x="3232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5" name="Oval 28"/>
              <p:cNvSpPr>
                <a:spLocks noChangeArrowheads="1"/>
              </p:cNvSpPr>
              <p:nvPr/>
            </p:nvSpPr>
            <p:spPr bwMode="auto">
              <a:xfrm>
                <a:off x="3045" y="3026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6" name="Oval 29"/>
              <p:cNvSpPr>
                <a:spLocks noChangeArrowheads="1"/>
              </p:cNvSpPr>
              <p:nvPr/>
            </p:nvSpPr>
            <p:spPr bwMode="auto">
              <a:xfrm>
                <a:off x="3138" y="3026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7" name="Oval 30"/>
              <p:cNvSpPr>
                <a:spLocks noChangeArrowheads="1"/>
              </p:cNvSpPr>
              <p:nvPr/>
            </p:nvSpPr>
            <p:spPr bwMode="auto">
              <a:xfrm>
                <a:off x="3232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8" name="Oval 31"/>
              <p:cNvSpPr>
                <a:spLocks noChangeArrowheads="1"/>
              </p:cNvSpPr>
              <p:nvPr/>
            </p:nvSpPr>
            <p:spPr bwMode="auto">
              <a:xfrm>
                <a:off x="3325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9" name="Oval 32"/>
              <p:cNvSpPr>
                <a:spLocks noChangeArrowheads="1"/>
              </p:cNvSpPr>
              <p:nvPr/>
            </p:nvSpPr>
            <p:spPr bwMode="auto">
              <a:xfrm>
                <a:off x="3325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0" name="Oval 33"/>
              <p:cNvSpPr>
                <a:spLocks noChangeArrowheads="1"/>
              </p:cNvSpPr>
              <p:nvPr/>
            </p:nvSpPr>
            <p:spPr bwMode="auto">
              <a:xfrm>
                <a:off x="3325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52" name="Group 34"/>
          <p:cNvGrpSpPr>
            <a:grpSpLocks/>
          </p:cNvGrpSpPr>
          <p:nvPr/>
        </p:nvGrpSpPr>
        <p:grpSpPr bwMode="auto">
          <a:xfrm>
            <a:off x="3606800" y="1428750"/>
            <a:ext cx="787400" cy="522288"/>
            <a:chOff x="2272" y="2772"/>
            <a:chExt cx="496" cy="329"/>
          </a:xfrm>
        </p:grpSpPr>
        <p:sp>
          <p:nvSpPr>
            <p:cNvPr id="205859" name="Rectangle 35"/>
            <p:cNvSpPr>
              <a:spLocks noChangeArrowheads="1"/>
            </p:cNvSpPr>
            <p:nvPr/>
          </p:nvSpPr>
          <p:spPr bwMode="auto">
            <a:xfrm>
              <a:off x="2272" y="2772"/>
              <a:ext cx="496" cy="329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grpSp>
          <p:nvGrpSpPr>
            <p:cNvPr id="14392" name="Group 36"/>
            <p:cNvGrpSpPr>
              <a:grpSpLocks/>
            </p:cNvGrpSpPr>
            <p:nvPr/>
          </p:nvGrpSpPr>
          <p:grpSpPr bwMode="auto">
            <a:xfrm>
              <a:off x="2310" y="2808"/>
              <a:ext cx="420" cy="257"/>
              <a:chOff x="2302" y="2807"/>
              <a:chExt cx="420" cy="257"/>
            </a:xfrm>
          </p:grpSpPr>
          <p:sp>
            <p:nvSpPr>
              <p:cNvPr id="14393" name="Oval 37"/>
              <p:cNvSpPr>
                <a:spLocks noChangeArrowheads="1"/>
              </p:cNvSpPr>
              <p:nvPr/>
            </p:nvSpPr>
            <p:spPr bwMode="auto">
              <a:xfrm>
                <a:off x="2302" y="2807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4" name="Oval 38"/>
              <p:cNvSpPr>
                <a:spLocks noChangeArrowheads="1"/>
              </p:cNvSpPr>
              <p:nvPr/>
            </p:nvSpPr>
            <p:spPr bwMode="auto">
              <a:xfrm>
                <a:off x="2395" y="2807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5" name="Oval 39"/>
              <p:cNvSpPr>
                <a:spLocks noChangeArrowheads="1"/>
              </p:cNvSpPr>
              <p:nvPr/>
            </p:nvSpPr>
            <p:spPr bwMode="auto">
              <a:xfrm>
                <a:off x="2489" y="2807"/>
                <a:ext cx="46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6" name="Oval 40"/>
              <p:cNvSpPr>
                <a:spLocks noChangeArrowheads="1"/>
              </p:cNvSpPr>
              <p:nvPr/>
            </p:nvSpPr>
            <p:spPr bwMode="auto">
              <a:xfrm>
                <a:off x="2302" y="291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7" name="Oval 41"/>
              <p:cNvSpPr>
                <a:spLocks noChangeArrowheads="1"/>
              </p:cNvSpPr>
              <p:nvPr/>
            </p:nvSpPr>
            <p:spPr bwMode="auto">
              <a:xfrm>
                <a:off x="2395" y="291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8" name="Oval 42"/>
              <p:cNvSpPr>
                <a:spLocks noChangeArrowheads="1"/>
              </p:cNvSpPr>
              <p:nvPr/>
            </p:nvSpPr>
            <p:spPr bwMode="auto">
              <a:xfrm>
                <a:off x="2489" y="2910"/>
                <a:ext cx="46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9" name="Oval 43"/>
              <p:cNvSpPr>
                <a:spLocks noChangeArrowheads="1"/>
              </p:cNvSpPr>
              <p:nvPr/>
            </p:nvSpPr>
            <p:spPr bwMode="auto">
              <a:xfrm>
                <a:off x="2302" y="301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0" name="Oval 44"/>
              <p:cNvSpPr>
                <a:spLocks noChangeArrowheads="1"/>
              </p:cNvSpPr>
              <p:nvPr/>
            </p:nvSpPr>
            <p:spPr bwMode="auto">
              <a:xfrm>
                <a:off x="2395" y="301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1" name="Oval 45"/>
              <p:cNvSpPr>
                <a:spLocks noChangeArrowheads="1"/>
              </p:cNvSpPr>
              <p:nvPr/>
            </p:nvSpPr>
            <p:spPr bwMode="auto">
              <a:xfrm>
                <a:off x="2489" y="3013"/>
                <a:ext cx="46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2" name="Oval 46"/>
              <p:cNvSpPr>
                <a:spLocks noChangeArrowheads="1"/>
              </p:cNvSpPr>
              <p:nvPr/>
            </p:nvSpPr>
            <p:spPr bwMode="auto">
              <a:xfrm>
                <a:off x="2582" y="2807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3" name="Oval 47"/>
              <p:cNvSpPr>
                <a:spLocks noChangeArrowheads="1"/>
              </p:cNvSpPr>
              <p:nvPr/>
            </p:nvSpPr>
            <p:spPr bwMode="auto">
              <a:xfrm>
                <a:off x="2582" y="291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4" name="Oval 48"/>
              <p:cNvSpPr>
                <a:spLocks noChangeArrowheads="1"/>
              </p:cNvSpPr>
              <p:nvPr/>
            </p:nvSpPr>
            <p:spPr bwMode="auto">
              <a:xfrm>
                <a:off x="2582" y="301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5" name="Oval 49"/>
              <p:cNvSpPr>
                <a:spLocks noChangeArrowheads="1"/>
              </p:cNvSpPr>
              <p:nvPr/>
            </p:nvSpPr>
            <p:spPr bwMode="auto">
              <a:xfrm>
                <a:off x="2674" y="291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6" name="Oval 50"/>
              <p:cNvSpPr>
                <a:spLocks noChangeArrowheads="1"/>
              </p:cNvSpPr>
              <p:nvPr/>
            </p:nvSpPr>
            <p:spPr bwMode="auto">
              <a:xfrm>
                <a:off x="2674" y="301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53" name="Group 51"/>
          <p:cNvGrpSpPr>
            <a:grpSpLocks/>
          </p:cNvGrpSpPr>
          <p:nvPr/>
        </p:nvGrpSpPr>
        <p:grpSpPr bwMode="auto">
          <a:xfrm>
            <a:off x="5892800" y="1428750"/>
            <a:ext cx="647700" cy="522288"/>
            <a:chOff x="3712" y="2796"/>
            <a:chExt cx="408" cy="329"/>
          </a:xfrm>
        </p:grpSpPr>
        <p:sp>
          <p:nvSpPr>
            <p:cNvPr id="205876" name="Rectangle 52"/>
            <p:cNvSpPr>
              <a:spLocks noChangeArrowheads="1"/>
            </p:cNvSpPr>
            <p:nvPr/>
          </p:nvSpPr>
          <p:spPr bwMode="auto">
            <a:xfrm>
              <a:off x="3712" y="2796"/>
              <a:ext cx="408" cy="329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grpSp>
          <p:nvGrpSpPr>
            <p:cNvPr id="14379" name="Group 53"/>
            <p:cNvGrpSpPr>
              <a:grpSpLocks/>
            </p:cNvGrpSpPr>
            <p:nvPr/>
          </p:nvGrpSpPr>
          <p:grpSpPr bwMode="auto">
            <a:xfrm>
              <a:off x="3753" y="2832"/>
              <a:ext cx="326" cy="257"/>
              <a:chOff x="3761" y="2820"/>
              <a:chExt cx="326" cy="257"/>
            </a:xfrm>
          </p:grpSpPr>
          <p:sp>
            <p:nvSpPr>
              <p:cNvPr id="14380" name="Oval 54"/>
              <p:cNvSpPr>
                <a:spLocks noChangeArrowheads="1"/>
              </p:cNvSpPr>
              <p:nvPr/>
            </p:nvSpPr>
            <p:spPr bwMode="auto">
              <a:xfrm>
                <a:off x="3761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1" name="Oval 55"/>
              <p:cNvSpPr>
                <a:spLocks noChangeArrowheads="1"/>
              </p:cNvSpPr>
              <p:nvPr/>
            </p:nvSpPr>
            <p:spPr bwMode="auto">
              <a:xfrm>
                <a:off x="3855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2" name="Oval 56"/>
              <p:cNvSpPr>
                <a:spLocks noChangeArrowheads="1"/>
              </p:cNvSpPr>
              <p:nvPr/>
            </p:nvSpPr>
            <p:spPr bwMode="auto">
              <a:xfrm>
                <a:off x="3947" y="282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3" name="Oval 57"/>
              <p:cNvSpPr>
                <a:spLocks noChangeArrowheads="1"/>
              </p:cNvSpPr>
              <p:nvPr/>
            </p:nvSpPr>
            <p:spPr bwMode="auto">
              <a:xfrm>
                <a:off x="3761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4" name="Oval 58"/>
              <p:cNvSpPr>
                <a:spLocks noChangeArrowheads="1"/>
              </p:cNvSpPr>
              <p:nvPr/>
            </p:nvSpPr>
            <p:spPr bwMode="auto">
              <a:xfrm>
                <a:off x="3855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5" name="Oval 59"/>
              <p:cNvSpPr>
                <a:spLocks noChangeArrowheads="1"/>
              </p:cNvSpPr>
              <p:nvPr/>
            </p:nvSpPr>
            <p:spPr bwMode="auto">
              <a:xfrm>
                <a:off x="3947" y="292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6" name="Oval 60"/>
              <p:cNvSpPr>
                <a:spLocks noChangeArrowheads="1"/>
              </p:cNvSpPr>
              <p:nvPr/>
            </p:nvSpPr>
            <p:spPr bwMode="auto">
              <a:xfrm>
                <a:off x="3761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7" name="Oval 61"/>
              <p:cNvSpPr>
                <a:spLocks noChangeArrowheads="1"/>
              </p:cNvSpPr>
              <p:nvPr/>
            </p:nvSpPr>
            <p:spPr bwMode="auto">
              <a:xfrm>
                <a:off x="3855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8" name="Oval 62"/>
              <p:cNvSpPr>
                <a:spLocks noChangeArrowheads="1"/>
              </p:cNvSpPr>
              <p:nvPr/>
            </p:nvSpPr>
            <p:spPr bwMode="auto">
              <a:xfrm>
                <a:off x="3947" y="3026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9" name="Oval 63"/>
              <p:cNvSpPr>
                <a:spLocks noChangeArrowheads="1"/>
              </p:cNvSpPr>
              <p:nvPr/>
            </p:nvSpPr>
            <p:spPr bwMode="auto">
              <a:xfrm>
                <a:off x="4040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0" name="Oval 64"/>
              <p:cNvSpPr>
                <a:spLocks noChangeArrowheads="1"/>
              </p:cNvSpPr>
              <p:nvPr/>
            </p:nvSpPr>
            <p:spPr bwMode="auto">
              <a:xfrm>
                <a:off x="4040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4354" name="Line 65"/>
          <p:cNvSpPr>
            <a:spLocks noChangeShapeType="1"/>
          </p:cNvSpPr>
          <p:nvPr/>
        </p:nvSpPr>
        <p:spPr bwMode="auto">
          <a:xfrm>
            <a:off x="6386513" y="1982788"/>
            <a:ext cx="200025" cy="56038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66"/>
          <p:cNvSpPr>
            <a:spLocks noChangeShapeType="1"/>
          </p:cNvSpPr>
          <p:nvPr/>
        </p:nvSpPr>
        <p:spPr bwMode="auto">
          <a:xfrm flipH="1">
            <a:off x="5730875" y="1936750"/>
            <a:ext cx="404813" cy="6080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Line 67"/>
          <p:cNvSpPr>
            <a:spLocks noChangeShapeType="1"/>
          </p:cNvSpPr>
          <p:nvPr/>
        </p:nvSpPr>
        <p:spPr bwMode="auto">
          <a:xfrm flipH="1">
            <a:off x="4652963" y="1955800"/>
            <a:ext cx="1300162" cy="7286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68"/>
          <p:cNvSpPr>
            <a:spLocks noChangeShapeType="1"/>
          </p:cNvSpPr>
          <p:nvPr/>
        </p:nvSpPr>
        <p:spPr bwMode="auto">
          <a:xfrm flipH="1">
            <a:off x="2360613" y="1538288"/>
            <a:ext cx="3805237" cy="11747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69"/>
          <p:cNvSpPr>
            <a:spLocks noChangeShapeType="1"/>
          </p:cNvSpPr>
          <p:nvPr/>
        </p:nvSpPr>
        <p:spPr bwMode="auto">
          <a:xfrm>
            <a:off x="5330825" y="1879600"/>
            <a:ext cx="1162050" cy="7905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70"/>
          <p:cNvSpPr>
            <a:spLocks noChangeShapeType="1"/>
          </p:cNvSpPr>
          <p:nvPr/>
        </p:nvSpPr>
        <p:spPr bwMode="auto">
          <a:xfrm>
            <a:off x="5172075" y="1943100"/>
            <a:ext cx="241300" cy="5905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71"/>
          <p:cNvSpPr>
            <a:spLocks noChangeShapeType="1"/>
          </p:cNvSpPr>
          <p:nvPr/>
        </p:nvSpPr>
        <p:spPr bwMode="auto">
          <a:xfrm flipH="1">
            <a:off x="4565650" y="1955800"/>
            <a:ext cx="465138" cy="5984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72"/>
          <p:cNvSpPr>
            <a:spLocks noChangeShapeType="1"/>
          </p:cNvSpPr>
          <p:nvPr/>
        </p:nvSpPr>
        <p:spPr bwMode="auto">
          <a:xfrm flipH="1">
            <a:off x="2351088" y="1879600"/>
            <a:ext cx="2530475" cy="7524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73"/>
          <p:cNvSpPr>
            <a:spLocks noChangeShapeType="1"/>
          </p:cNvSpPr>
          <p:nvPr/>
        </p:nvSpPr>
        <p:spPr bwMode="auto">
          <a:xfrm>
            <a:off x="3743325" y="1968500"/>
            <a:ext cx="520700" cy="5699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Line 74"/>
          <p:cNvSpPr>
            <a:spLocks noChangeShapeType="1"/>
          </p:cNvSpPr>
          <p:nvPr/>
        </p:nvSpPr>
        <p:spPr bwMode="auto">
          <a:xfrm>
            <a:off x="4092575" y="1944688"/>
            <a:ext cx="1227138" cy="7016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75"/>
          <p:cNvSpPr>
            <a:spLocks noChangeShapeType="1"/>
          </p:cNvSpPr>
          <p:nvPr/>
        </p:nvSpPr>
        <p:spPr bwMode="auto">
          <a:xfrm>
            <a:off x="2665413" y="1804988"/>
            <a:ext cx="457200" cy="7191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Line 76"/>
          <p:cNvSpPr>
            <a:spLocks noChangeShapeType="1"/>
          </p:cNvSpPr>
          <p:nvPr/>
        </p:nvSpPr>
        <p:spPr bwMode="auto">
          <a:xfrm>
            <a:off x="2906713" y="1806575"/>
            <a:ext cx="1296987" cy="8540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6" name="Rectangle 77"/>
          <p:cNvSpPr>
            <a:spLocks noChangeArrowheads="1"/>
          </p:cNvSpPr>
          <p:nvPr/>
        </p:nvSpPr>
        <p:spPr bwMode="auto">
          <a:xfrm>
            <a:off x="2074863" y="1500188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1</a:t>
            </a:r>
          </a:p>
        </p:txBody>
      </p:sp>
      <p:sp>
        <p:nvSpPr>
          <p:cNvPr id="14367" name="Rectangle 78"/>
          <p:cNvSpPr>
            <a:spLocks noChangeArrowheads="1"/>
          </p:cNvSpPr>
          <p:nvPr/>
        </p:nvSpPr>
        <p:spPr bwMode="auto">
          <a:xfrm>
            <a:off x="3209925" y="1500188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2</a:t>
            </a:r>
          </a:p>
        </p:txBody>
      </p:sp>
      <p:sp>
        <p:nvSpPr>
          <p:cNvPr id="14368" name="Rectangle 79"/>
          <p:cNvSpPr>
            <a:spLocks noChangeArrowheads="1"/>
          </p:cNvSpPr>
          <p:nvPr/>
        </p:nvSpPr>
        <p:spPr bwMode="auto">
          <a:xfrm>
            <a:off x="4357688" y="1500188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3</a:t>
            </a:r>
          </a:p>
        </p:txBody>
      </p:sp>
      <p:sp>
        <p:nvSpPr>
          <p:cNvPr id="14369" name="Rectangle 80"/>
          <p:cNvSpPr>
            <a:spLocks noChangeArrowheads="1"/>
          </p:cNvSpPr>
          <p:nvPr/>
        </p:nvSpPr>
        <p:spPr bwMode="auto">
          <a:xfrm>
            <a:off x="5492750" y="1500188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4</a:t>
            </a:r>
          </a:p>
        </p:txBody>
      </p:sp>
      <p:sp>
        <p:nvSpPr>
          <p:cNvPr id="14370" name="AutoShape 81"/>
          <p:cNvSpPr>
            <a:spLocks noChangeArrowheads="1"/>
          </p:cNvSpPr>
          <p:nvPr/>
        </p:nvSpPr>
        <p:spPr bwMode="auto">
          <a:xfrm>
            <a:off x="3632200" y="1422400"/>
            <a:ext cx="1524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AutoShape 82"/>
          <p:cNvSpPr>
            <a:spLocks noChangeArrowheads="1"/>
          </p:cNvSpPr>
          <p:nvPr/>
        </p:nvSpPr>
        <p:spPr bwMode="auto">
          <a:xfrm>
            <a:off x="3911600" y="1422400"/>
            <a:ext cx="3048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Freeform 83"/>
          <p:cNvSpPr>
            <a:spLocks/>
          </p:cNvSpPr>
          <p:nvPr/>
        </p:nvSpPr>
        <p:spPr bwMode="auto">
          <a:xfrm>
            <a:off x="4813300" y="1406525"/>
            <a:ext cx="315913" cy="561975"/>
          </a:xfrm>
          <a:custGeom>
            <a:avLst/>
            <a:gdLst>
              <a:gd name="T0" fmla="*/ 17272360 w 215"/>
              <a:gd name="T1" fmla="*/ 556953744 h 354"/>
              <a:gd name="T2" fmla="*/ 58294036 w 215"/>
              <a:gd name="T3" fmla="*/ 589716558 h 354"/>
              <a:gd name="T4" fmla="*/ 207266879 w 215"/>
              <a:gd name="T5" fmla="*/ 597276230 h 354"/>
              <a:gd name="T6" fmla="*/ 218062284 w 215"/>
              <a:gd name="T7" fmla="*/ 718245276 h 354"/>
              <a:gd name="T8" fmla="*/ 248288538 w 215"/>
              <a:gd name="T9" fmla="*/ 892135402 h 354"/>
              <a:gd name="T10" fmla="*/ 386465998 w 215"/>
              <a:gd name="T11" fmla="*/ 884575729 h 354"/>
              <a:gd name="T12" fmla="*/ 425327694 w 215"/>
              <a:gd name="T13" fmla="*/ 844253243 h 354"/>
              <a:gd name="T14" fmla="*/ 438283062 w 215"/>
              <a:gd name="T15" fmla="*/ 803930559 h 354"/>
              <a:gd name="T16" fmla="*/ 431806112 w 215"/>
              <a:gd name="T17" fmla="*/ 320059039 h 354"/>
              <a:gd name="T18" fmla="*/ 310899538 w 215"/>
              <a:gd name="T19" fmla="*/ 32761239 h 354"/>
              <a:gd name="T20" fmla="*/ 34544721 w 215"/>
              <a:gd name="T21" fmla="*/ 85685308 h 354"/>
              <a:gd name="T22" fmla="*/ 10795408 w 215"/>
              <a:gd name="T23" fmla="*/ 153728734 h 354"/>
              <a:gd name="T24" fmla="*/ 6476952 w 215"/>
              <a:gd name="T25" fmla="*/ 481349082 h 354"/>
              <a:gd name="T26" fmla="*/ 17272360 w 215"/>
              <a:gd name="T27" fmla="*/ 556953744 h 35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15"/>
              <a:gd name="T43" fmla="*/ 0 h 354"/>
              <a:gd name="T44" fmla="*/ 215 w 215"/>
              <a:gd name="T45" fmla="*/ 354 h 35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5" h="354">
                <a:moveTo>
                  <a:pt x="8" y="221"/>
                </a:moveTo>
                <a:cubicBezTo>
                  <a:pt x="12" y="232"/>
                  <a:pt x="16" y="230"/>
                  <a:pt x="27" y="234"/>
                </a:cubicBezTo>
                <a:cubicBezTo>
                  <a:pt x="50" y="229"/>
                  <a:pt x="73" y="228"/>
                  <a:pt x="96" y="237"/>
                </a:cubicBezTo>
                <a:cubicBezTo>
                  <a:pt x="105" y="252"/>
                  <a:pt x="104" y="267"/>
                  <a:pt x="101" y="285"/>
                </a:cubicBezTo>
                <a:cubicBezTo>
                  <a:pt x="102" y="297"/>
                  <a:pt x="98" y="340"/>
                  <a:pt x="115" y="354"/>
                </a:cubicBezTo>
                <a:cubicBezTo>
                  <a:pt x="132" y="348"/>
                  <a:pt x="162" y="352"/>
                  <a:pt x="179" y="351"/>
                </a:cubicBezTo>
                <a:cubicBezTo>
                  <a:pt x="188" y="348"/>
                  <a:pt x="192" y="344"/>
                  <a:pt x="197" y="335"/>
                </a:cubicBezTo>
                <a:cubicBezTo>
                  <a:pt x="199" y="329"/>
                  <a:pt x="203" y="319"/>
                  <a:pt x="203" y="319"/>
                </a:cubicBezTo>
                <a:cubicBezTo>
                  <a:pt x="207" y="255"/>
                  <a:pt x="204" y="190"/>
                  <a:pt x="200" y="127"/>
                </a:cubicBezTo>
                <a:cubicBezTo>
                  <a:pt x="197" y="44"/>
                  <a:pt x="215" y="18"/>
                  <a:pt x="144" y="13"/>
                </a:cubicBezTo>
                <a:cubicBezTo>
                  <a:pt x="19" y="15"/>
                  <a:pt x="69" y="0"/>
                  <a:pt x="16" y="34"/>
                </a:cubicBezTo>
                <a:cubicBezTo>
                  <a:pt x="10" y="42"/>
                  <a:pt x="8" y="51"/>
                  <a:pt x="5" y="61"/>
                </a:cubicBezTo>
                <a:cubicBezTo>
                  <a:pt x="0" y="104"/>
                  <a:pt x="7" y="147"/>
                  <a:pt x="3" y="191"/>
                </a:cubicBezTo>
                <a:cubicBezTo>
                  <a:pt x="5" y="217"/>
                  <a:pt x="1" y="207"/>
                  <a:pt x="8" y="221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AutoShape 84"/>
          <p:cNvSpPr>
            <a:spLocks noChangeArrowheads="1"/>
          </p:cNvSpPr>
          <p:nvPr/>
        </p:nvSpPr>
        <p:spPr bwMode="auto">
          <a:xfrm>
            <a:off x="5118100" y="1435100"/>
            <a:ext cx="1270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4" name="AutoShape 85"/>
          <p:cNvSpPr>
            <a:spLocks noChangeArrowheads="1"/>
          </p:cNvSpPr>
          <p:nvPr/>
        </p:nvSpPr>
        <p:spPr bwMode="auto">
          <a:xfrm>
            <a:off x="5930900" y="1422400"/>
            <a:ext cx="1270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5" name="AutoShape 86"/>
          <p:cNvSpPr>
            <a:spLocks noChangeArrowheads="1"/>
          </p:cNvSpPr>
          <p:nvPr/>
        </p:nvSpPr>
        <p:spPr bwMode="auto">
          <a:xfrm>
            <a:off x="6083300" y="1614488"/>
            <a:ext cx="127000" cy="334962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6" name="AutoShape 87"/>
          <p:cNvSpPr>
            <a:spLocks noChangeArrowheads="1"/>
          </p:cNvSpPr>
          <p:nvPr/>
        </p:nvSpPr>
        <p:spPr bwMode="auto">
          <a:xfrm rot="-5400000">
            <a:off x="6159500" y="1387475"/>
            <a:ext cx="127000" cy="279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AutoShape 88"/>
          <p:cNvSpPr>
            <a:spLocks noChangeArrowheads="1"/>
          </p:cNvSpPr>
          <p:nvPr/>
        </p:nvSpPr>
        <p:spPr bwMode="auto">
          <a:xfrm rot="-5400000">
            <a:off x="6211093" y="1643857"/>
            <a:ext cx="322263" cy="279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Deadlock Recovery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Common in Databases; Hard in General-Purpose Apps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4233538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190500" y="3022600"/>
            <a:ext cx="52959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2000" i="1">
                <a:solidFill>
                  <a:schemeClr val="folHlink"/>
                </a:solidFill>
                <a:latin typeface="Comic Sans MS" charset="0"/>
              </a:rPr>
              <a:t>resource allocation state matrix</a:t>
            </a:r>
            <a:endParaRPr lang="en-US" sz="1800">
              <a:latin typeface="Comic Sans M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78575" y="5733256"/>
            <a:ext cx="2425700" cy="469900"/>
            <a:chOff x="6378575" y="5816600"/>
            <a:chExt cx="2425700" cy="469900"/>
          </a:xfrm>
        </p:grpSpPr>
        <p:sp>
          <p:nvSpPr>
            <p:cNvPr id="179204" name="AutoShape 4"/>
            <p:cNvSpPr>
              <a:spLocks noChangeArrowheads="1"/>
            </p:cNvSpPr>
            <p:nvPr/>
          </p:nvSpPr>
          <p:spPr bwMode="auto">
            <a:xfrm>
              <a:off x="6378575" y="5816600"/>
              <a:ext cx="2425700" cy="469900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15384" name="Rectangle 5"/>
            <p:cNvSpPr>
              <a:spLocks noChangeArrowheads="1"/>
            </p:cNvSpPr>
            <p:nvPr/>
          </p:nvSpPr>
          <p:spPr bwMode="auto">
            <a:xfrm>
              <a:off x="6410325" y="5824538"/>
              <a:ext cx="2362200" cy="454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>
                  <a:solidFill>
                    <a:schemeClr val="hlink"/>
                  </a:solidFill>
                </a:rPr>
                <a:t>&lt;</a:t>
              </a:r>
              <a:r>
                <a:rPr lang="en-US" i="1" dirty="0">
                  <a:solidFill>
                    <a:schemeClr val="folHlink"/>
                  </a:solidFill>
                </a:rPr>
                <a:t>n</a:t>
              </a:r>
              <a:r>
                <a:rPr lang="en-US" sz="2000" baseline="-25000" dirty="0">
                  <a:solidFill>
                    <a:schemeClr val="folHlink"/>
                  </a:solidFill>
                </a:rPr>
                <a:t>1</a:t>
              </a:r>
              <a:r>
                <a:rPr lang="en-US" dirty="0">
                  <a:solidFill>
                    <a:schemeClr val="folHlink"/>
                  </a:solidFill>
                </a:rPr>
                <a:t>, </a:t>
              </a:r>
              <a:r>
                <a:rPr lang="en-US" i="1" dirty="0">
                  <a:solidFill>
                    <a:schemeClr val="folHlink"/>
                  </a:solidFill>
                </a:rPr>
                <a:t>n</a:t>
              </a:r>
              <a:r>
                <a:rPr lang="en-US" sz="2000" baseline="-25000" dirty="0">
                  <a:solidFill>
                    <a:schemeClr val="folHlink"/>
                  </a:solidFill>
                </a:rPr>
                <a:t>2</a:t>
              </a:r>
              <a:r>
                <a:rPr lang="en-US" dirty="0">
                  <a:solidFill>
                    <a:schemeClr val="folHlink"/>
                  </a:solidFill>
                </a:rPr>
                <a:t>, </a:t>
              </a:r>
              <a:r>
                <a:rPr lang="en-US" i="1" dirty="0">
                  <a:solidFill>
                    <a:schemeClr val="folHlink"/>
                  </a:solidFill>
                </a:rPr>
                <a:t>n</a:t>
              </a:r>
              <a:r>
                <a:rPr lang="en-US" sz="2000" baseline="-25000" dirty="0">
                  <a:solidFill>
                    <a:schemeClr val="folHlink"/>
                  </a:solidFill>
                </a:rPr>
                <a:t>3</a:t>
              </a:r>
              <a:r>
                <a:rPr lang="en-US" dirty="0">
                  <a:solidFill>
                    <a:schemeClr val="folHlink"/>
                  </a:solidFill>
                </a:rPr>
                <a:t>, </a:t>
              </a:r>
              <a:r>
                <a:rPr lang="en-US" i="1" dirty="0">
                  <a:solidFill>
                    <a:schemeClr val="folHlink"/>
                  </a:solidFill>
                </a:rPr>
                <a:t>..., </a:t>
              </a:r>
              <a:r>
                <a:rPr lang="en-US" dirty="0">
                  <a:solidFill>
                    <a:schemeClr val="folHlink"/>
                  </a:solidFill>
                </a:rPr>
                <a:t> </a:t>
              </a:r>
              <a:r>
                <a:rPr lang="en-US" i="1" dirty="0" err="1">
                  <a:solidFill>
                    <a:schemeClr val="folHlink"/>
                  </a:solidFill>
                </a:rPr>
                <a:t>n</a:t>
              </a:r>
              <a:r>
                <a:rPr lang="en-US" sz="2000" i="1" baseline="-25000" dirty="0" err="1">
                  <a:solidFill>
                    <a:schemeClr val="folHlink"/>
                  </a:solidFill>
                </a:rPr>
                <a:t>r</a:t>
              </a:r>
              <a:r>
                <a:rPr lang="en-US" b="1" dirty="0">
                  <a:solidFill>
                    <a:schemeClr val="hlink"/>
                  </a:solidFill>
                </a:rPr>
                <a:t>&gt;</a:t>
              </a:r>
              <a:endParaRPr lang="en-US" b="1" dirty="0">
                <a:solidFill>
                  <a:schemeClr val="folHlink"/>
                </a:solidFill>
              </a:endParaRPr>
            </a:p>
          </p:txBody>
        </p:sp>
      </p:grpSp>
      <p:sp>
        <p:nvSpPr>
          <p:cNvPr id="1536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84200" y="1268760"/>
            <a:ext cx="8235950" cy="1079500"/>
          </a:xfrm>
          <a:noFill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000">
                <a:latin typeface="Arial" charset="0"/>
              </a:rPr>
              <a:t>Examine each resource request and determine whether or not granting the request can lead to deadlock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842000" y="3179763"/>
            <a:ext cx="2997200" cy="2251075"/>
            <a:chOff x="3680" y="2003"/>
            <a:chExt cx="1888" cy="1418"/>
          </a:xfrm>
        </p:grpSpPr>
        <p:sp>
          <p:nvSpPr>
            <p:cNvPr id="179209" name="AutoShape 9"/>
            <p:cNvSpPr>
              <a:spLocks noChangeArrowheads="1"/>
            </p:cNvSpPr>
            <p:nvPr/>
          </p:nvSpPr>
          <p:spPr bwMode="auto">
            <a:xfrm>
              <a:off x="4008" y="2280"/>
              <a:ext cx="1560" cy="1136"/>
            </a:xfrm>
            <a:prstGeom prst="bracketPair">
              <a:avLst>
                <a:gd name="adj" fmla="val 7042"/>
              </a:avLst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15372" name="Rectangle 10"/>
            <p:cNvSpPr>
              <a:spLocks noChangeArrowheads="1"/>
            </p:cNvSpPr>
            <p:nvPr/>
          </p:nvSpPr>
          <p:spPr bwMode="auto">
            <a:xfrm>
              <a:off x="4036" y="2003"/>
              <a:ext cx="145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R</a:t>
              </a:r>
              <a:r>
                <a:rPr lang="en-US" sz="2000" baseline="-25000"/>
                <a:t>1</a:t>
              </a:r>
              <a:r>
                <a:rPr lang="en-US"/>
                <a:t>   </a:t>
              </a:r>
              <a:r>
                <a:rPr lang="en-US" i="1"/>
                <a:t>R</a:t>
              </a:r>
              <a:r>
                <a:rPr lang="en-US" sz="2000" baseline="-25000"/>
                <a:t>2</a:t>
              </a:r>
              <a:r>
                <a:rPr lang="en-US" sz="2000" i="1" baseline="-25000"/>
                <a:t>  </a:t>
              </a:r>
              <a:r>
                <a:rPr lang="en-US" i="1"/>
                <a:t> R</a:t>
              </a:r>
              <a:r>
                <a:rPr lang="en-US" sz="2000" baseline="-25000"/>
                <a:t>3</a:t>
              </a:r>
              <a:r>
                <a:rPr lang="en-US"/>
                <a:t>   </a:t>
              </a:r>
              <a:r>
                <a:rPr lang="en-US" i="1"/>
                <a:t> ... </a:t>
              </a:r>
              <a:r>
                <a:rPr lang="en-US"/>
                <a:t> </a:t>
              </a:r>
              <a:r>
                <a:rPr lang="en-US" i="1"/>
                <a:t>R</a:t>
              </a:r>
              <a:r>
                <a:rPr lang="en-US" sz="2000" i="1" baseline="-25000"/>
                <a:t>r</a:t>
              </a:r>
            </a:p>
          </p:txBody>
        </p:sp>
        <p:sp>
          <p:nvSpPr>
            <p:cNvPr id="15373" name="Rectangle 11"/>
            <p:cNvSpPr>
              <a:spLocks noChangeArrowheads="1"/>
            </p:cNvSpPr>
            <p:nvPr/>
          </p:nvSpPr>
          <p:spPr bwMode="auto">
            <a:xfrm>
              <a:off x="3680" y="2207"/>
              <a:ext cx="283" cy="1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sz="2000" baseline="-25000"/>
                <a:t>1</a:t>
              </a:r>
              <a:endParaRPr lang="en-US"/>
            </a:p>
            <a:p>
              <a:r>
                <a:rPr lang="en-US" i="1"/>
                <a:t>P</a:t>
              </a:r>
              <a:r>
                <a:rPr lang="en-US" sz="2000" baseline="-25000"/>
                <a:t>2</a:t>
              </a:r>
              <a:endParaRPr lang="en-US" sz="2000" i="1" baseline="-25000"/>
            </a:p>
            <a:p>
              <a:r>
                <a:rPr lang="en-US" i="1"/>
                <a:t>P</a:t>
              </a:r>
              <a:r>
                <a:rPr lang="en-US" sz="2000" baseline="-25000"/>
                <a:t>3</a:t>
              </a:r>
              <a:endParaRPr lang="en-US"/>
            </a:p>
            <a:p>
              <a:r>
                <a:rPr lang="en-US" i="1"/>
                <a:t> </a:t>
              </a:r>
              <a:r>
                <a:rPr lang="en-US" b="1"/>
                <a:t> </a:t>
              </a:r>
              <a:endParaRPr lang="en-US"/>
            </a:p>
            <a:p>
              <a:r>
                <a:rPr lang="en-US" i="1"/>
                <a:t>P</a:t>
              </a:r>
              <a:r>
                <a:rPr lang="en-US" sz="2000" i="1" baseline="-25000"/>
                <a:t>p</a:t>
              </a:r>
            </a:p>
          </p:txBody>
        </p:sp>
        <p:sp>
          <p:nvSpPr>
            <p:cNvPr id="15374" name="Rectangle 12"/>
            <p:cNvSpPr>
              <a:spLocks noChangeArrowheads="1"/>
            </p:cNvSpPr>
            <p:nvPr/>
          </p:nvSpPr>
          <p:spPr bwMode="auto">
            <a:xfrm>
              <a:off x="4036" y="2207"/>
              <a:ext cx="152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1,1</a:t>
              </a:r>
              <a:r>
                <a:rPr lang="en-US">
                  <a:solidFill>
                    <a:schemeClr val="folHlink"/>
                  </a:solidFill>
                </a:rPr>
                <a:t>  </a:t>
              </a:r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1,2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  </a:t>
              </a:r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1,3</a:t>
              </a:r>
              <a:r>
                <a:rPr lang="en-US">
                  <a:solidFill>
                    <a:schemeClr val="folHlink"/>
                  </a:solidFill>
                </a:rPr>
                <a:t>  </a:t>
              </a:r>
              <a:r>
                <a:rPr lang="en-US" sz="1800" i="1">
                  <a:solidFill>
                    <a:schemeClr val="folHlink"/>
                  </a:solidFill>
                </a:rPr>
                <a:t> </a:t>
              </a:r>
              <a:r>
                <a:rPr lang="en-US" i="1">
                  <a:solidFill>
                    <a:schemeClr val="folHlink"/>
                  </a:solidFill>
                </a:rPr>
                <a:t>... </a:t>
              </a:r>
              <a:r>
                <a:rPr lang="en-US">
                  <a:solidFill>
                    <a:schemeClr val="folHlink"/>
                  </a:solidFill>
                </a:rPr>
                <a:t> </a:t>
              </a:r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1,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r</a:t>
              </a:r>
            </a:p>
          </p:txBody>
        </p:sp>
        <p:sp>
          <p:nvSpPr>
            <p:cNvPr id="15375" name="Rectangle 13"/>
            <p:cNvSpPr>
              <a:spLocks noChangeArrowheads="1"/>
            </p:cNvSpPr>
            <p:nvPr/>
          </p:nvSpPr>
          <p:spPr bwMode="auto">
            <a:xfrm>
              <a:off x="4036" y="2437"/>
              <a:ext cx="340" cy="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2,1</a:t>
              </a:r>
              <a:endParaRPr lang="en-US" sz="2000" i="1" baseline="-25000">
                <a:solidFill>
                  <a:schemeClr val="folHlink"/>
                </a:solidFill>
              </a:endParaRPr>
            </a:p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3,1</a:t>
              </a:r>
            </a:p>
            <a:p>
              <a:r>
                <a:rPr lang="en-US">
                  <a:solidFill>
                    <a:schemeClr val="folHlink"/>
                  </a:solidFill>
                </a:rPr>
                <a:t>  </a:t>
              </a:r>
              <a:r>
                <a:rPr lang="en-US" b="1">
                  <a:solidFill>
                    <a:schemeClr val="folHlink"/>
                  </a:solidFill>
                </a:rPr>
                <a:t> </a:t>
              </a:r>
              <a:endParaRPr lang="en-US" i="1">
                <a:solidFill>
                  <a:schemeClr val="folHlink"/>
                </a:solidFill>
              </a:endParaRPr>
            </a:p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p</a:t>
              </a:r>
              <a:r>
                <a:rPr lang="en-US" sz="2000" baseline="-25000">
                  <a:solidFill>
                    <a:schemeClr val="folHlink"/>
                  </a:solidFill>
                </a:rPr>
                <a:t>,1</a:t>
              </a:r>
            </a:p>
          </p:txBody>
        </p:sp>
        <p:sp>
          <p:nvSpPr>
            <p:cNvPr id="15376" name="Rectangle 14"/>
            <p:cNvSpPr>
              <a:spLocks noChangeArrowheads="1"/>
            </p:cNvSpPr>
            <p:nvPr/>
          </p:nvSpPr>
          <p:spPr bwMode="auto">
            <a:xfrm>
              <a:off x="5234" y="3127"/>
              <a:ext cx="32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p</a:t>
              </a:r>
              <a:r>
                <a:rPr lang="en-US" sz="2000" baseline="-25000">
                  <a:solidFill>
                    <a:schemeClr val="folHlink"/>
                  </a:solidFill>
                </a:rPr>
                <a:t>,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r</a:t>
              </a:r>
            </a:p>
          </p:txBody>
        </p:sp>
        <p:sp>
          <p:nvSpPr>
            <p:cNvPr id="15377" name="Rectangle 15"/>
            <p:cNvSpPr>
              <a:spLocks noChangeArrowheads="1"/>
            </p:cNvSpPr>
            <p:nvPr/>
          </p:nvSpPr>
          <p:spPr bwMode="auto">
            <a:xfrm>
              <a:off x="4346" y="2437"/>
              <a:ext cx="34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2,2</a:t>
              </a:r>
            </a:p>
          </p:txBody>
        </p:sp>
        <p:sp>
          <p:nvSpPr>
            <p:cNvPr id="15378" name="Rectangle 16"/>
            <p:cNvSpPr>
              <a:spLocks noChangeArrowheads="1"/>
            </p:cNvSpPr>
            <p:nvPr/>
          </p:nvSpPr>
          <p:spPr bwMode="auto">
            <a:xfrm rot="5400000">
              <a:off x="4081" y="2878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...</a:t>
              </a:r>
            </a:p>
          </p:txBody>
        </p:sp>
        <p:sp>
          <p:nvSpPr>
            <p:cNvPr id="15379" name="Rectangle 17"/>
            <p:cNvSpPr>
              <a:spLocks noChangeArrowheads="1"/>
            </p:cNvSpPr>
            <p:nvPr/>
          </p:nvSpPr>
          <p:spPr bwMode="auto">
            <a:xfrm rot="5400000">
              <a:off x="5273" y="2726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...</a:t>
              </a:r>
            </a:p>
          </p:txBody>
        </p:sp>
        <p:sp>
          <p:nvSpPr>
            <p:cNvPr id="15380" name="Rectangle 18"/>
            <p:cNvSpPr>
              <a:spLocks noChangeArrowheads="1"/>
            </p:cNvSpPr>
            <p:nvPr/>
          </p:nvSpPr>
          <p:spPr bwMode="auto">
            <a:xfrm>
              <a:off x="4714" y="3135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...</a:t>
              </a:r>
            </a:p>
          </p:txBody>
        </p:sp>
        <p:sp>
          <p:nvSpPr>
            <p:cNvPr id="15381" name="Rectangle 19"/>
            <p:cNvSpPr>
              <a:spLocks noChangeArrowheads="1"/>
            </p:cNvSpPr>
            <p:nvPr/>
          </p:nvSpPr>
          <p:spPr bwMode="auto">
            <a:xfrm rot="5400000">
              <a:off x="3753" y="2878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accent1"/>
                  </a:solidFill>
                </a:rPr>
                <a:t>.</a:t>
              </a:r>
              <a:r>
                <a:rPr lang="en-US" i="1"/>
                <a:t>..</a:t>
              </a:r>
            </a:p>
          </p:txBody>
        </p:sp>
        <p:sp>
          <p:nvSpPr>
            <p:cNvPr id="15382" name="Rectangle 20"/>
            <p:cNvSpPr>
              <a:spLocks noChangeArrowheads="1"/>
            </p:cNvSpPr>
            <p:nvPr/>
          </p:nvSpPr>
          <p:spPr bwMode="auto">
            <a:xfrm rot="2820000">
              <a:off x="4640" y="2639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...</a:t>
              </a:r>
            </a:p>
          </p:txBody>
        </p:sp>
      </p:grp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879475" y="2116138"/>
            <a:ext cx="7531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000">
                <a:latin typeface="Comic Sans MS" charset="0"/>
              </a:rPr>
              <a:t>Define a set of vectors and matrices that characterize the   current state of all resources and processes</a:t>
            </a:r>
          </a:p>
        </p:txBody>
      </p:sp>
      <p:sp>
        <p:nvSpPr>
          <p:cNvPr id="179222" name="Rectangle 22"/>
          <p:cNvSpPr>
            <a:spLocks noChangeArrowheads="1"/>
          </p:cNvSpPr>
          <p:nvPr/>
        </p:nvSpPr>
        <p:spPr bwMode="auto">
          <a:xfrm>
            <a:off x="190500" y="4064000"/>
            <a:ext cx="52959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2000" i="1">
                <a:solidFill>
                  <a:schemeClr val="folHlink"/>
                </a:solidFill>
                <a:latin typeface="Comic Sans MS" charset="0"/>
              </a:rPr>
              <a:t>maximum claim matrix</a:t>
            </a:r>
            <a:endParaRPr lang="en-US" sz="2000">
              <a:solidFill>
                <a:schemeClr val="folHlink"/>
              </a:solidFill>
              <a:latin typeface="Comic Sans MS" charset="0"/>
            </a:endParaRPr>
          </a:p>
          <a:p>
            <a:pPr marL="1143000" lvl="2" indent="-228600">
              <a:lnSpc>
                <a:spcPct val="90000"/>
              </a:lnSpc>
            </a:pP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Max</a:t>
            </a:r>
            <a:r>
              <a:rPr lang="en-US" sz="2000" i="1" baseline="-25000">
                <a:solidFill>
                  <a:schemeClr val="hlink"/>
                </a:solidFill>
                <a:latin typeface="Comic Sans MS" charset="0"/>
              </a:rPr>
              <a:t>ij</a:t>
            </a:r>
            <a:r>
              <a:rPr lang="en-US" sz="2000">
                <a:solidFill>
                  <a:schemeClr val="hlink"/>
                </a:solidFill>
                <a:latin typeface="Comic Sans MS" charset="0"/>
              </a:rPr>
              <a:t> </a:t>
            </a:r>
            <a:r>
              <a:rPr lang="en-US" sz="1800" i="1">
                <a:latin typeface="Comic Sans MS" charset="0"/>
              </a:rPr>
              <a:t>= </a:t>
            </a:r>
            <a:r>
              <a:rPr lang="en-US" sz="1800">
                <a:latin typeface="Comic Sans MS" charset="0"/>
              </a:rPr>
              <a:t>the maximum number of units of resource </a:t>
            </a:r>
            <a:r>
              <a:rPr lang="en-US" sz="1800" i="1">
                <a:latin typeface="Comic Sans MS" charset="0"/>
              </a:rPr>
              <a:t>j</a:t>
            </a:r>
            <a:r>
              <a:rPr lang="en-US" sz="1800">
                <a:latin typeface="Comic Sans MS" charset="0"/>
              </a:rPr>
              <a:t> that the process </a:t>
            </a:r>
            <a:r>
              <a:rPr lang="en-US" sz="1800" i="1">
                <a:latin typeface="Comic Sans MS" charset="0"/>
              </a:rPr>
              <a:t>i</a:t>
            </a:r>
            <a:r>
              <a:rPr lang="en-US" sz="1800">
                <a:latin typeface="Comic Sans MS" charset="0"/>
              </a:rPr>
              <a:t> will ever require simultaneously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2000" i="1">
                <a:solidFill>
                  <a:schemeClr val="folHlink"/>
                </a:solidFill>
                <a:latin typeface="Comic Sans MS" charset="0"/>
              </a:rPr>
              <a:t>available vector</a:t>
            </a:r>
            <a:endParaRPr lang="en-US" sz="1800">
              <a:latin typeface="Comic Sans MS" charset="0"/>
            </a:endParaRPr>
          </a:p>
        </p:txBody>
      </p:sp>
      <p:sp>
        <p:nvSpPr>
          <p:cNvPr id="179223" name="Rectangle 23"/>
          <p:cNvSpPr>
            <a:spLocks noChangeArrowheads="1"/>
          </p:cNvSpPr>
          <p:nvPr/>
        </p:nvSpPr>
        <p:spPr bwMode="auto">
          <a:xfrm>
            <a:off x="190500" y="3390900"/>
            <a:ext cx="52959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1143000" lvl="2" indent="-228600">
              <a:lnSpc>
                <a:spcPct val="90000"/>
              </a:lnSpc>
            </a:pP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Alloc</a:t>
            </a:r>
            <a:r>
              <a:rPr lang="en-US" sz="2000" i="1" baseline="-25000">
                <a:solidFill>
                  <a:schemeClr val="hlink"/>
                </a:solidFill>
                <a:latin typeface="Comic Sans MS" charset="0"/>
              </a:rPr>
              <a:t>ij</a:t>
            </a:r>
            <a:r>
              <a:rPr lang="en-US" sz="2000">
                <a:solidFill>
                  <a:schemeClr val="hlink"/>
                </a:solidFill>
                <a:latin typeface="Comic Sans MS" charset="0"/>
              </a:rPr>
              <a:t> </a:t>
            </a:r>
            <a:r>
              <a:rPr lang="en-US" sz="1800" i="1">
                <a:latin typeface="Comic Sans MS" charset="0"/>
              </a:rPr>
              <a:t>= </a:t>
            </a:r>
            <a:r>
              <a:rPr lang="en-US" sz="1800">
                <a:latin typeface="Comic Sans MS" charset="0"/>
              </a:rPr>
              <a:t>the number of units of resource </a:t>
            </a:r>
            <a:r>
              <a:rPr lang="en-US" sz="1800" i="1">
                <a:latin typeface="Comic Sans MS" charset="0"/>
              </a:rPr>
              <a:t>j </a:t>
            </a:r>
            <a:r>
              <a:rPr lang="en-US" sz="1800">
                <a:latin typeface="Comic Sans MS" charset="0"/>
              </a:rPr>
              <a:t>held by process </a:t>
            </a:r>
            <a:r>
              <a:rPr lang="en-US" sz="1800" i="1">
                <a:latin typeface="Comic Sans MS" charset="0"/>
              </a:rPr>
              <a:t>i</a:t>
            </a:r>
            <a:r>
              <a:rPr lang="en-US" sz="1800">
                <a:latin typeface="Comic Sans MS" charset="0"/>
              </a:rPr>
              <a:t> </a:t>
            </a:r>
          </a:p>
        </p:txBody>
      </p:sp>
      <p:sp>
        <p:nvSpPr>
          <p:cNvPr id="179224" name="Rectangle 24"/>
          <p:cNvSpPr>
            <a:spLocks noChangeArrowheads="1"/>
          </p:cNvSpPr>
          <p:nvPr/>
        </p:nvSpPr>
        <p:spPr bwMode="auto">
          <a:xfrm>
            <a:off x="190500" y="5661248"/>
            <a:ext cx="52959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1143000" lvl="2" indent="-228600">
              <a:lnSpc>
                <a:spcPct val="90000"/>
              </a:lnSpc>
            </a:pPr>
            <a:r>
              <a:rPr lang="en-US" sz="2000" i="1" dirty="0" err="1">
                <a:solidFill>
                  <a:schemeClr val="hlink"/>
                </a:solidFill>
                <a:latin typeface="Comic Sans MS" charset="0"/>
              </a:rPr>
              <a:t>Avail</a:t>
            </a:r>
            <a:r>
              <a:rPr lang="en-US" sz="2000" i="1" baseline="-25000" dirty="0" err="1">
                <a:solidFill>
                  <a:schemeClr val="hlink"/>
                </a:solidFill>
                <a:latin typeface="Comic Sans MS" charset="0"/>
              </a:rPr>
              <a:t>j</a:t>
            </a:r>
            <a:r>
              <a:rPr lang="en-US" sz="1800" dirty="0">
                <a:solidFill>
                  <a:srgbClr val="B50069"/>
                </a:solidFill>
                <a:latin typeface="Comic Sans MS" charset="0"/>
              </a:rPr>
              <a:t> </a:t>
            </a:r>
            <a:r>
              <a:rPr lang="en-US" sz="1800" i="1" dirty="0">
                <a:latin typeface="Comic Sans MS" charset="0"/>
              </a:rPr>
              <a:t>= </a:t>
            </a:r>
            <a:r>
              <a:rPr lang="en-US" sz="1800" dirty="0">
                <a:latin typeface="Comic Sans MS" charset="0"/>
              </a:rPr>
              <a:t>the number of units of</a:t>
            </a:r>
          </a:p>
          <a:p>
            <a:pPr marL="1143000" lvl="2" indent="-228600">
              <a:lnSpc>
                <a:spcPct val="90000"/>
              </a:lnSpc>
            </a:pPr>
            <a:r>
              <a:rPr lang="en-US" sz="1800" dirty="0">
                <a:latin typeface="Comic Sans MS" charset="0"/>
              </a:rPr>
              <a:t>	     resource </a:t>
            </a:r>
            <a:r>
              <a:rPr lang="en-US" sz="1800" i="1" dirty="0">
                <a:latin typeface="Comic Sans MS" charset="0"/>
              </a:rPr>
              <a:t>j</a:t>
            </a:r>
            <a:r>
              <a:rPr lang="en-US" sz="1800" dirty="0">
                <a:latin typeface="Comic Sans MS" charset="0"/>
              </a:rPr>
              <a:t> that are unallocated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Deadlock Avoidance: Banker’s Algorithm</a:t>
            </a:r>
          </a:p>
        </p:txBody>
      </p:sp>
    </p:spTree>
    <p:extLst>
      <p:ext uri="{BB962C8B-B14F-4D97-AF65-F5344CB8AC3E}">
        <p14:creationId xmlns:p14="http://schemas.microsoft.com/office/powerpoint/2010/main" val="19018444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autoUpdateAnimBg="0"/>
      <p:bldP spid="179221" grpId="0" autoUpdateAnimBg="0"/>
      <p:bldP spid="179222" grpId="0" build="p" bldLvl="2" autoUpdateAnimBg="0"/>
      <p:bldP spid="179223" grpId="0" autoUpdateAnimBg="0"/>
      <p:bldP spid="17922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346200"/>
            <a:ext cx="8375650" cy="2435225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What are some problems with the banker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s algorithm?</a:t>
            </a:r>
          </a:p>
          <a:p>
            <a:pPr lvl="1"/>
            <a:r>
              <a:rPr lang="en-US" sz="1800">
                <a:latin typeface="Arial" charset="0"/>
              </a:rPr>
              <a:t>Very slow O(n</a:t>
            </a:r>
            <a:r>
              <a:rPr lang="en-US" sz="1800" baseline="30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m)</a:t>
            </a:r>
          </a:p>
          <a:p>
            <a:pPr lvl="1"/>
            <a:r>
              <a:rPr lang="en-US" sz="1800">
                <a:latin typeface="Arial" charset="0"/>
              </a:rPr>
              <a:t>Too slow to run on every allocation.  What else can we do?</a:t>
            </a: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Deadlock prevention and avoidance:</a:t>
            </a:r>
          </a:p>
          <a:p>
            <a:pPr lvl="1"/>
            <a:r>
              <a:rPr lang="en-US" sz="1800">
                <a:latin typeface="Arial" charset="0"/>
              </a:rPr>
              <a:t>Develop and use resource allocation mechanisms and protocols that prohibit deadlock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619125" y="3946525"/>
            <a:ext cx="840105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charset="0"/>
              </a:rPr>
              <a:t> Deadlock detection and recovery:</a:t>
            </a:r>
          </a:p>
          <a:p>
            <a:pPr lvl="1">
              <a:buFont typeface="Wingdings" charset="0"/>
              <a:buChar char="Ø"/>
            </a:pPr>
            <a:r>
              <a:rPr lang="en-US" sz="1800">
                <a:latin typeface="Comic Sans MS" charset="0"/>
              </a:rPr>
              <a:t>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Let the system deadlock and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then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deal with it</a:t>
            </a:r>
          </a:p>
          <a:p>
            <a:pPr lvl="2"/>
            <a:r>
              <a:rPr lang="en-US" sz="1600">
                <a:latin typeface="Comic Sans MS" charset="0"/>
              </a:rPr>
              <a:t>Detect that a set of processes are deadlocked</a:t>
            </a:r>
          </a:p>
          <a:p>
            <a:pPr lvl="2"/>
            <a:r>
              <a:rPr lang="en-US" sz="1600">
                <a:latin typeface="Comic Sans MS" charset="0"/>
              </a:rPr>
              <a:t>Recover from the deadlock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Dealing with Deadlock</a:t>
            </a:r>
          </a:p>
        </p:txBody>
      </p:sp>
    </p:spTree>
    <p:extLst>
      <p:ext uri="{BB962C8B-B14F-4D97-AF65-F5344CB8AC3E}">
        <p14:creationId xmlns:p14="http://schemas.microsoft.com/office/powerpoint/2010/main" val="13099567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973638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Past lectures:</a:t>
            </a:r>
          </a:p>
          <a:p>
            <a:pPr lvl="1"/>
            <a:r>
              <a:rPr lang="en-US" sz="1800" dirty="0">
                <a:latin typeface="Arial" charset="0"/>
              </a:rPr>
              <a:t>Problem: Safely coordinate access to shared resource</a:t>
            </a:r>
          </a:p>
          <a:p>
            <a:pPr lvl="1"/>
            <a:r>
              <a:rPr lang="en-US" sz="1800" dirty="0">
                <a:latin typeface="Arial" charset="0"/>
              </a:rPr>
              <a:t>Solutions:</a:t>
            </a:r>
          </a:p>
          <a:p>
            <a:pPr lvl="2"/>
            <a:r>
              <a:rPr lang="en-US" sz="1600" dirty="0">
                <a:latin typeface="Arial" charset="0"/>
              </a:rPr>
              <a:t>Use locks, condition variables</a:t>
            </a:r>
          </a:p>
          <a:p>
            <a:pPr lvl="2"/>
            <a:r>
              <a:rPr lang="en-US" sz="1600" dirty="0">
                <a:latin typeface="Arial" charset="0"/>
              </a:rPr>
              <a:t>Coordinate access </a:t>
            </a:r>
            <a:r>
              <a:rPr lang="en-US" sz="1600" i="1" dirty="0">
                <a:latin typeface="Arial" charset="0"/>
              </a:rPr>
              <a:t>within</a:t>
            </a:r>
            <a:r>
              <a:rPr lang="en-US" sz="1600" dirty="0">
                <a:latin typeface="Arial" charset="0"/>
              </a:rPr>
              <a:t> shared objects</a:t>
            </a: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What about coordinated access </a:t>
            </a:r>
            <a:r>
              <a:rPr lang="en-US" sz="2000" i="1" dirty="0">
                <a:latin typeface="Arial" charset="0"/>
              </a:rPr>
              <a:t>across</a:t>
            </a:r>
            <a:r>
              <a:rPr lang="en-US" sz="2000" dirty="0">
                <a:latin typeface="Arial" charset="0"/>
              </a:rPr>
              <a:t> multiple objects?</a:t>
            </a:r>
          </a:p>
          <a:p>
            <a:pPr lvl="1"/>
            <a:r>
              <a:rPr lang="en-US" sz="1800" dirty="0">
                <a:latin typeface="Arial" charset="0"/>
              </a:rPr>
              <a:t>If you are not careful, it can lead to </a:t>
            </a:r>
            <a:r>
              <a:rPr lang="en-US" sz="1800" i="1" dirty="0">
                <a:latin typeface="Arial" charset="0"/>
              </a:rPr>
              <a:t>deadlock</a:t>
            </a: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Today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s lecture:</a:t>
            </a:r>
          </a:p>
          <a:p>
            <a:pPr lvl="1"/>
            <a:r>
              <a:rPr lang="en-US" sz="1800" dirty="0">
                <a:latin typeface="Arial" charset="0"/>
              </a:rPr>
              <a:t>What is deadlock?</a:t>
            </a:r>
          </a:p>
          <a:p>
            <a:pPr lvl="1"/>
            <a:r>
              <a:rPr lang="en-US" sz="1800" dirty="0">
                <a:latin typeface="Arial" charset="0"/>
              </a:rPr>
              <a:t>How can we address deadlock?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Concurrency Issues</a:t>
            </a:r>
          </a:p>
        </p:txBody>
      </p:sp>
    </p:spTree>
    <p:extLst>
      <p:ext uri="{BB962C8B-B14F-4D97-AF65-F5344CB8AC3E}">
        <p14:creationId xmlns:p14="http://schemas.microsoft.com/office/powerpoint/2010/main" val="1743512411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and Editorial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Deadlock is one difficult issue with concurrency</a:t>
            </a:r>
          </a:p>
          <a:p>
            <a:r>
              <a:rPr lang="en-US" dirty="0"/>
              <a:t>Lock ordering is most common solution</a:t>
            </a:r>
          </a:p>
          <a:p>
            <a:pPr lvl="1"/>
            <a:r>
              <a:rPr lang="en-US" dirty="0"/>
              <a:t>But can be hard:</a:t>
            </a:r>
          </a:p>
          <a:p>
            <a:pPr lvl="2"/>
            <a:r>
              <a:rPr lang="en-US" dirty="0"/>
              <a:t>Different traversal paths in a data structure</a:t>
            </a:r>
          </a:p>
          <a:p>
            <a:pPr lvl="2"/>
            <a:r>
              <a:rPr lang="en-US" dirty="0"/>
              <a:t>Complicated relationship between structures</a:t>
            </a:r>
          </a:p>
          <a:p>
            <a:pPr lvl="1"/>
            <a:r>
              <a:rPr lang="en-US" dirty="0"/>
              <a:t>Requires thinking through the relationships in advance</a:t>
            </a:r>
          </a:p>
          <a:p>
            <a:r>
              <a:rPr lang="en-US" dirty="0"/>
              <a:t>Other solutions possible</a:t>
            </a:r>
          </a:p>
          <a:p>
            <a:pPr lvl="1"/>
            <a:r>
              <a:rPr lang="en-US" dirty="0"/>
              <a:t>Detect deadlocks, abort some programs, put things back together (common in databases)</a:t>
            </a:r>
          </a:p>
          <a:p>
            <a:pPr lvl="2"/>
            <a:r>
              <a:rPr lang="en-US" dirty="0"/>
              <a:t>Transactional Memory </a:t>
            </a:r>
          </a:p>
          <a:p>
            <a:pPr lvl="1"/>
            <a:r>
              <a:rPr lang="en-US" dirty="0"/>
              <a:t>Banker’s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92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Reality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8772"/>
              </p:ext>
            </p:extLst>
          </p:nvPr>
        </p:nvGraphicFramePr>
        <p:xfrm>
          <a:off x="571500" y="1905000"/>
          <a:ext cx="8001000" cy="337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58272" y="5397669"/>
            <a:ext cx="8001000" cy="9658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Unsavory trade-off between complexity and performance scalability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3275" y="1220812"/>
            <a:ext cx="7759700" cy="5016500"/>
          </a:xfrm>
          <a:noFill/>
        </p:spPr>
        <p:txBody>
          <a:bodyPr/>
          <a:lstStyle/>
          <a:p>
            <a:pPr marL="292100" indent="-292100"/>
            <a:r>
              <a:rPr lang="en-US" sz="2000" dirty="0">
                <a:latin typeface="Arial" charset="0"/>
              </a:rPr>
              <a:t>Two </a:t>
            </a:r>
            <a:r>
              <a:rPr lang="en-US" sz="2000" i="1" dirty="0">
                <a:latin typeface="Arial" charset="0"/>
              </a:rPr>
              <a:t>producer</a:t>
            </a:r>
            <a:r>
              <a:rPr lang="en-US" sz="2000" dirty="0">
                <a:latin typeface="Arial" charset="0"/>
              </a:rPr>
              <a:t> processes share a buffer but use a different protocol for accessing the buffers</a:t>
            </a: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1200" dirty="0">
              <a:latin typeface="Arial" charset="0"/>
            </a:endParaRPr>
          </a:p>
          <a:p>
            <a:pPr marL="292100" indent="-292100"/>
            <a:r>
              <a:rPr lang="en-US" sz="2000" dirty="0">
                <a:latin typeface="Arial" charset="0"/>
              </a:rPr>
              <a:t>A postscript interpreter and a visualization program compete for memory frames</a:t>
            </a:r>
          </a:p>
        </p:txBody>
      </p:sp>
      <p:sp>
        <p:nvSpPr>
          <p:cNvPr id="112679" name="Rectangle 39"/>
          <p:cNvSpPr>
            <a:spLocks noChangeArrowheads="1"/>
          </p:cNvSpPr>
          <p:nvPr/>
        </p:nvSpPr>
        <p:spPr bwMode="auto">
          <a:xfrm>
            <a:off x="1475656" y="2082825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Producer1() {</a:t>
            </a:r>
            <a:endParaRPr lang="en-US" sz="1600" i="1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112680" name="Rectangle 40"/>
          <p:cNvSpPr>
            <a:spLocks noChangeArrowheads="1"/>
          </p:cNvSpPr>
          <p:nvPr/>
        </p:nvSpPr>
        <p:spPr bwMode="auto">
          <a:xfrm>
            <a:off x="4767734" y="2073300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Producer2(){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112717" name="Rectangle 77"/>
          <p:cNvSpPr>
            <a:spLocks noChangeArrowheads="1"/>
          </p:cNvSpPr>
          <p:nvPr/>
        </p:nvSpPr>
        <p:spPr bwMode="auto">
          <a:xfrm>
            <a:off x="1277938" y="4611712"/>
            <a:ext cx="3059112" cy="15684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PS_Interpreter() {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request(memory_frames, 10)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process file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request(frame_buffer, 1)</a:t>
            </a:r>
            <a:b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draw file on screen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i="1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112718" name="Rectangle 78"/>
          <p:cNvSpPr>
            <a:spLocks noChangeArrowheads="1"/>
          </p:cNvSpPr>
          <p:nvPr/>
        </p:nvSpPr>
        <p:spPr bwMode="auto">
          <a:xfrm>
            <a:off x="4656138" y="4619650"/>
            <a:ext cx="3090862" cy="15684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Visualize() {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request(frame_buffer, 1)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display data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request(memory_frames, 20)</a:t>
            </a:r>
            <a:b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update display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i="1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Deadlock: Motivating Examples</a:t>
            </a:r>
          </a:p>
        </p:txBody>
      </p:sp>
    </p:spTree>
    <p:extLst>
      <p:ext uri="{BB962C8B-B14F-4D97-AF65-F5344CB8AC3E}">
        <p14:creationId xmlns:p14="http://schemas.microsoft.com/office/powerpoint/2010/main" val="7987283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  <p:bldP spid="112679" grpId="0" animBg="1"/>
      <p:bldP spid="112680" grpId="0" animBg="1"/>
      <p:bldP spid="112717" grpId="0" animBg="1"/>
      <p:bldP spid="1127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4279230"/>
            <a:ext cx="8210550" cy="1670050"/>
          </a:xfrm>
          <a:noFill/>
        </p:spPr>
        <p:txBody>
          <a:bodyPr>
            <a:normAutofit fontScale="92500" lnSpcReduction="20000"/>
          </a:bodyPr>
          <a:lstStyle/>
          <a:p>
            <a:pPr marL="292100" indent="-292100"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A set of threads is deadlocked when every thread in the set is waiting for an event that can only be generated by </a:t>
            </a:r>
            <a:r>
              <a:rPr lang="en-US" sz="2000">
                <a:latin typeface="Arial" charset="0"/>
              </a:rPr>
              <a:t>some thread </a:t>
            </a:r>
            <a:r>
              <a:rPr lang="en-US" sz="2000" dirty="0">
                <a:latin typeface="Arial" charset="0"/>
              </a:rPr>
              <a:t>in the set</a:t>
            </a:r>
          </a:p>
          <a:p>
            <a:pPr lvl="3">
              <a:lnSpc>
                <a:spcPct val="80000"/>
              </a:lnSpc>
            </a:pPr>
            <a:endParaRPr lang="en-US" sz="1400" dirty="0">
              <a:latin typeface="Arial" charset="0"/>
            </a:endParaRPr>
          </a:p>
          <a:p>
            <a:pPr marL="292100" indent="-292100"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Starvation vs. deadlock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Starvation: threads wait indefinitely (e.g., because some other thread is using a resource)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Deadlock: circular waiting for resources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Deadlock </a:t>
            </a:r>
            <a:r>
              <a:rPr lang="en-US" sz="1800" dirty="0">
                <a:latin typeface="Arial" charset="0"/>
                <a:sym typeface="Wingdings" charset="0"/>
              </a:rPr>
              <a:t> starvation, but not the other way</a:t>
            </a:r>
            <a:endParaRPr lang="en-US" sz="1800" dirty="0">
              <a:latin typeface="Arial" charset="0"/>
            </a:endParaRPr>
          </a:p>
        </p:txBody>
      </p:sp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6235700" y="1452364"/>
            <a:ext cx="1435100" cy="838200"/>
          </a:xfrm>
          <a:prstGeom prst="ellipse">
            <a:avLst/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 b="1">
                <a:latin typeface="Arial" charset="0"/>
                <a:ea typeface="+mn-ea"/>
              </a:rPr>
              <a:t>Running</a:t>
            </a:r>
          </a:p>
        </p:txBody>
      </p:sp>
      <p:sp>
        <p:nvSpPr>
          <p:cNvPr id="66584" name="Oval 24"/>
          <p:cNvSpPr>
            <a:spLocks noChangeArrowheads="1"/>
          </p:cNvSpPr>
          <p:nvPr/>
        </p:nvSpPr>
        <p:spPr bwMode="auto">
          <a:xfrm>
            <a:off x="2501900" y="1439664"/>
            <a:ext cx="1435100" cy="838200"/>
          </a:xfrm>
          <a:prstGeom prst="ellipse">
            <a:avLst/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 b="1">
                <a:latin typeface="Arial" charset="0"/>
                <a:ea typeface="+mn-ea"/>
              </a:rPr>
              <a:t>Ready</a:t>
            </a:r>
          </a:p>
        </p:txBody>
      </p:sp>
      <p:sp>
        <p:nvSpPr>
          <p:cNvPr id="66585" name="Oval 25"/>
          <p:cNvSpPr>
            <a:spLocks noChangeArrowheads="1"/>
          </p:cNvSpPr>
          <p:nvPr/>
        </p:nvSpPr>
        <p:spPr bwMode="auto">
          <a:xfrm>
            <a:off x="4394200" y="2417564"/>
            <a:ext cx="1435100" cy="838200"/>
          </a:xfrm>
          <a:prstGeom prst="ellipse">
            <a:avLst/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 b="1">
                <a:latin typeface="Arial" charset="0"/>
                <a:ea typeface="+mn-ea"/>
              </a:rPr>
              <a:t>Waiting</a:t>
            </a:r>
          </a:p>
        </p:txBody>
      </p:sp>
      <p:sp>
        <p:nvSpPr>
          <p:cNvPr id="6151" name="Arc 26"/>
          <p:cNvSpPr>
            <a:spLocks/>
          </p:cNvSpPr>
          <p:nvPr/>
        </p:nvSpPr>
        <p:spPr bwMode="auto">
          <a:xfrm>
            <a:off x="3201988" y="2284214"/>
            <a:ext cx="1193800" cy="558800"/>
          </a:xfrm>
          <a:custGeom>
            <a:avLst/>
            <a:gdLst>
              <a:gd name="T0" fmla="*/ 2147483647 w 21600"/>
              <a:gd name="T1" fmla="*/ 373991356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Arc 27"/>
          <p:cNvSpPr>
            <a:spLocks/>
          </p:cNvSpPr>
          <p:nvPr/>
        </p:nvSpPr>
        <p:spPr bwMode="auto">
          <a:xfrm>
            <a:off x="5842000" y="2303264"/>
            <a:ext cx="1117600" cy="5397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37031473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30"/>
          <p:cNvSpPr>
            <a:spLocks noChangeShapeType="1"/>
          </p:cNvSpPr>
          <p:nvPr/>
        </p:nvSpPr>
        <p:spPr bwMode="auto">
          <a:xfrm flipH="1">
            <a:off x="1460500" y="1846064"/>
            <a:ext cx="102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31"/>
          <p:cNvSpPr>
            <a:spLocks noChangeShapeType="1"/>
          </p:cNvSpPr>
          <p:nvPr/>
        </p:nvSpPr>
        <p:spPr bwMode="auto">
          <a:xfrm flipH="1">
            <a:off x="7670800" y="1884164"/>
            <a:ext cx="102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32"/>
          <p:cNvSpPr>
            <a:spLocks noChangeArrowheads="1"/>
          </p:cNvSpPr>
          <p:nvPr/>
        </p:nvSpPr>
        <p:spPr bwMode="auto">
          <a:xfrm>
            <a:off x="1841500" y="19730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33"/>
          <p:cNvSpPr>
            <a:spLocks noChangeArrowheads="1"/>
          </p:cNvSpPr>
          <p:nvPr/>
        </p:nvSpPr>
        <p:spPr bwMode="auto">
          <a:xfrm>
            <a:off x="1841500" y="21762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34"/>
          <p:cNvSpPr>
            <a:spLocks noChangeArrowheads="1"/>
          </p:cNvSpPr>
          <p:nvPr/>
        </p:nvSpPr>
        <p:spPr bwMode="auto">
          <a:xfrm>
            <a:off x="1841500" y="23794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35"/>
          <p:cNvSpPr>
            <a:spLocks noChangeShapeType="1"/>
          </p:cNvSpPr>
          <p:nvPr/>
        </p:nvSpPr>
        <p:spPr bwMode="auto">
          <a:xfrm>
            <a:off x="1403350" y="20619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36"/>
          <p:cNvSpPr>
            <a:spLocks noChangeShapeType="1"/>
          </p:cNvSpPr>
          <p:nvPr/>
        </p:nvSpPr>
        <p:spPr bwMode="auto">
          <a:xfrm>
            <a:off x="1403350" y="24810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37"/>
          <p:cNvSpPr>
            <a:spLocks noChangeArrowheads="1"/>
          </p:cNvSpPr>
          <p:nvPr/>
        </p:nvSpPr>
        <p:spPr bwMode="auto">
          <a:xfrm>
            <a:off x="690563" y="1915914"/>
            <a:ext cx="665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Head</a:t>
            </a:r>
          </a:p>
        </p:txBody>
      </p:sp>
      <p:sp>
        <p:nvSpPr>
          <p:cNvPr id="6161" name="Rectangle 38"/>
          <p:cNvSpPr>
            <a:spLocks noChangeArrowheads="1"/>
          </p:cNvSpPr>
          <p:nvPr/>
        </p:nvSpPr>
        <p:spPr bwMode="auto">
          <a:xfrm>
            <a:off x="849313" y="2347714"/>
            <a:ext cx="5064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Tail</a:t>
            </a:r>
          </a:p>
        </p:txBody>
      </p:sp>
      <p:sp>
        <p:nvSpPr>
          <p:cNvPr id="6162" name="Rectangle 39"/>
          <p:cNvSpPr>
            <a:spLocks noChangeArrowheads="1"/>
          </p:cNvSpPr>
          <p:nvPr/>
        </p:nvSpPr>
        <p:spPr bwMode="auto">
          <a:xfrm>
            <a:off x="1401763" y="2642989"/>
            <a:ext cx="12922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1800"/>
              <a:t>ready queue</a:t>
            </a:r>
          </a:p>
        </p:txBody>
      </p:sp>
      <p:sp>
        <p:nvSpPr>
          <p:cNvPr id="6163" name="Rectangle 40"/>
          <p:cNvSpPr>
            <a:spLocks noChangeArrowheads="1"/>
          </p:cNvSpPr>
          <p:nvPr/>
        </p:nvSpPr>
        <p:spPr bwMode="auto">
          <a:xfrm>
            <a:off x="4046538" y="34081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Rectangle 41"/>
          <p:cNvSpPr>
            <a:spLocks noChangeArrowheads="1"/>
          </p:cNvSpPr>
          <p:nvPr/>
        </p:nvSpPr>
        <p:spPr bwMode="auto">
          <a:xfrm>
            <a:off x="4046538" y="36113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42"/>
          <p:cNvSpPr>
            <a:spLocks noChangeArrowheads="1"/>
          </p:cNvSpPr>
          <p:nvPr/>
        </p:nvSpPr>
        <p:spPr bwMode="auto">
          <a:xfrm>
            <a:off x="4046538" y="38145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43"/>
          <p:cNvSpPr>
            <a:spLocks noChangeShapeType="1"/>
          </p:cNvSpPr>
          <p:nvPr/>
        </p:nvSpPr>
        <p:spPr bwMode="auto">
          <a:xfrm>
            <a:off x="3621088" y="35097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Line 44"/>
          <p:cNvSpPr>
            <a:spLocks noChangeShapeType="1"/>
          </p:cNvSpPr>
          <p:nvPr/>
        </p:nvSpPr>
        <p:spPr bwMode="auto">
          <a:xfrm>
            <a:off x="3608388" y="37256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45"/>
          <p:cNvSpPr>
            <a:spLocks noChangeArrowheads="1"/>
          </p:cNvSpPr>
          <p:nvPr/>
        </p:nvSpPr>
        <p:spPr bwMode="auto">
          <a:xfrm>
            <a:off x="2908300" y="3338314"/>
            <a:ext cx="6651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Head</a:t>
            </a:r>
          </a:p>
        </p:txBody>
      </p:sp>
      <p:sp>
        <p:nvSpPr>
          <p:cNvPr id="6169" name="Rectangle 46"/>
          <p:cNvSpPr>
            <a:spLocks noChangeArrowheads="1"/>
          </p:cNvSpPr>
          <p:nvPr/>
        </p:nvSpPr>
        <p:spPr bwMode="auto">
          <a:xfrm>
            <a:off x="3060700" y="3554214"/>
            <a:ext cx="5064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Tail</a:t>
            </a:r>
          </a:p>
        </p:txBody>
      </p:sp>
      <p:sp>
        <p:nvSpPr>
          <p:cNvPr id="6170" name="Rectangle 47"/>
          <p:cNvSpPr>
            <a:spLocks noChangeArrowheads="1"/>
          </p:cNvSpPr>
          <p:nvPr/>
        </p:nvSpPr>
        <p:spPr bwMode="auto">
          <a:xfrm>
            <a:off x="6286500" y="3449439"/>
            <a:ext cx="173672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/>
              <a:t>semaphore/</a:t>
            </a:r>
          </a:p>
          <a:p>
            <a:pPr>
              <a:lnSpc>
                <a:spcPct val="75000"/>
              </a:lnSpc>
            </a:pPr>
            <a:r>
              <a:rPr lang="en-US" sz="1800"/>
              <a:t>condition queues</a:t>
            </a:r>
          </a:p>
        </p:txBody>
      </p:sp>
      <p:sp>
        <p:nvSpPr>
          <p:cNvPr id="6171" name="Rectangle 48"/>
          <p:cNvSpPr>
            <a:spLocks noChangeArrowheads="1"/>
          </p:cNvSpPr>
          <p:nvPr/>
        </p:nvSpPr>
        <p:spPr bwMode="auto">
          <a:xfrm>
            <a:off x="4959350" y="34081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Rectangle 49"/>
          <p:cNvSpPr>
            <a:spLocks noChangeArrowheads="1"/>
          </p:cNvSpPr>
          <p:nvPr/>
        </p:nvSpPr>
        <p:spPr bwMode="auto">
          <a:xfrm>
            <a:off x="4959350" y="36113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Rectangle 50"/>
          <p:cNvSpPr>
            <a:spLocks noChangeArrowheads="1"/>
          </p:cNvSpPr>
          <p:nvPr/>
        </p:nvSpPr>
        <p:spPr bwMode="auto">
          <a:xfrm>
            <a:off x="4959350" y="38145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51"/>
          <p:cNvSpPr>
            <a:spLocks noChangeArrowheads="1"/>
          </p:cNvSpPr>
          <p:nvPr/>
        </p:nvSpPr>
        <p:spPr bwMode="auto">
          <a:xfrm>
            <a:off x="5872163" y="34081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Rectangle 52"/>
          <p:cNvSpPr>
            <a:spLocks noChangeArrowheads="1"/>
          </p:cNvSpPr>
          <p:nvPr/>
        </p:nvSpPr>
        <p:spPr bwMode="auto">
          <a:xfrm>
            <a:off x="5872163" y="36113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53"/>
          <p:cNvSpPr>
            <a:spLocks noChangeArrowheads="1"/>
          </p:cNvSpPr>
          <p:nvPr/>
        </p:nvSpPr>
        <p:spPr bwMode="auto">
          <a:xfrm>
            <a:off x="5872163" y="38145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54"/>
          <p:cNvSpPr>
            <a:spLocks noChangeShapeType="1"/>
          </p:cNvSpPr>
          <p:nvPr/>
        </p:nvSpPr>
        <p:spPr bwMode="auto">
          <a:xfrm>
            <a:off x="4533900" y="34446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55"/>
          <p:cNvSpPr>
            <a:spLocks noChangeShapeType="1"/>
          </p:cNvSpPr>
          <p:nvPr/>
        </p:nvSpPr>
        <p:spPr bwMode="auto">
          <a:xfrm>
            <a:off x="4533900" y="35589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Line 56"/>
          <p:cNvSpPr>
            <a:spLocks noChangeShapeType="1"/>
          </p:cNvSpPr>
          <p:nvPr/>
        </p:nvSpPr>
        <p:spPr bwMode="auto">
          <a:xfrm>
            <a:off x="5459413" y="34827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Line 57"/>
          <p:cNvSpPr>
            <a:spLocks noChangeShapeType="1"/>
          </p:cNvSpPr>
          <p:nvPr/>
        </p:nvSpPr>
        <p:spPr bwMode="auto">
          <a:xfrm>
            <a:off x="5459413" y="39272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81" name="AutoShape 58"/>
          <p:cNvCxnSpPr>
            <a:cxnSpLocks noChangeShapeType="1"/>
            <a:stCxn id="66584" idx="7"/>
            <a:endCxn id="66583" idx="1"/>
          </p:cNvCxnSpPr>
          <p:nvPr/>
        </p:nvCxnSpPr>
        <p:spPr bwMode="auto">
          <a:xfrm rot="5400000" flipV="1">
            <a:off x="5080000" y="195064"/>
            <a:ext cx="12700" cy="2717800"/>
          </a:xfrm>
          <a:prstGeom prst="curvedConnector3">
            <a:avLst>
              <a:gd name="adj1" fmla="val -13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82" name="AutoShape 59"/>
          <p:cNvCxnSpPr>
            <a:cxnSpLocks noChangeShapeType="1"/>
            <a:stCxn id="66583" idx="3"/>
            <a:endCxn id="66584" idx="5"/>
          </p:cNvCxnSpPr>
          <p:nvPr/>
        </p:nvCxnSpPr>
        <p:spPr bwMode="auto">
          <a:xfrm rot="16200000" flipV="1">
            <a:off x="5080000" y="817364"/>
            <a:ext cx="12700" cy="2717800"/>
          </a:xfrm>
          <a:prstGeom prst="curvedConnector3">
            <a:avLst>
              <a:gd name="adj1" fmla="val -10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Deadlock</a:t>
            </a:r>
            <a:r>
              <a:rPr lang="en-US"/>
              <a:t>: Definition</a:t>
            </a:r>
          </a:p>
        </p:txBody>
      </p:sp>
    </p:spTree>
    <p:extLst>
      <p:ext uri="{BB962C8B-B14F-4D97-AF65-F5344CB8AC3E}">
        <p14:creationId xmlns:p14="http://schemas.microsoft.com/office/powerpoint/2010/main" val="13892972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2638" y="1315914"/>
            <a:ext cx="7966075" cy="1897062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Basic components of any resource allocation problem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Processes and resources</a:t>
            </a:r>
          </a:p>
          <a:p>
            <a:pPr>
              <a:lnSpc>
                <a:spcPct val="80000"/>
              </a:lnSpc>
            </a:pPr>
            <a:endParaRPr lang="en-US" sz="9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Model the state of a computer system as a directed graph </a:t>
            </a:r>
          </a:p>
          <a:p>
            <a:pPr lvl="1">
              <a:lnSpc>
                <a:spcPct val="80000"/>
              </a:lnSpc>
            </a:pP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G</a:t>
            </a:r>
            <a:r>
              <a:rPr lang="en-US" sz="1800" dirty="0">
                <a:latin typeface="Arial" charset="0"/>
              </a:rPr>
              <a:t> = (</a:t>
            </a: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V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E</a:t>
            </a:r>
            <a:r>
              <a:rPr lang="en-US" sz="1800" dirty="0">
                <a:latin typeface="Arial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V</a:t>
            </a:r>
            <a:r>
              <a:rPr lang="en-US" sz="1800" dirty="0">
                <a:latin typeface="Arial" charset="0"/>
              </a:rPr>
              <a:t> = the set of vertices = {</a:t>
            </a:r>
            <a:r>
              <a:rPr lang="en-US" sz="1800" i="1" dirty="0">
                <a:latin typeface="Arial" charset="0"/>
              </a:rPr>
              <a:t>P</a:t>
            </a:r>
            <a:r>
              <a:rPr lang="en-US" sz="1800" baseline="-25000" dirty="0">
                <a:latin typeface="Arial" charset="0"/>
              </a:rPr>
              <a:t>1</a:t>
            </a:r>
            <a:r>
              <a:rPr lang="en-US" sz="1800" dirty="0">
                <a:latin typeface="Arial" charset="0"/>
              </a:rPr>
              <a:t>, ..., </a:t>
            </a:r>
            <a:r>
              <a:rPr lang="en-US" sz="1800" i="1" dirty="0" err="1">
                <a:latin typeface="Arial" charset="0"/>
              </a:rPr>
              <a:t>P</a:t>
            </a:r>
            <a:r>
              <a:rPr lang="en-US" sz="1800" i="1" baseline="-25000" dirty="0" err="1">
                <a:latin typeface="Arial" charset="0"/>
              </a:rPr>
              <a:t>n</a:t>
            </a:r>
            <a:r>
              <a:rPr lang="en-US" sz="1800" dirty="0">
                <a:latin typeface="Arial" charset="0"/>
              </a:rPr>
              <a:t>} </a:t>
            </a:r>
            <a:r>
              <a:rPr lang="en-US" sz="1600" dirty="0">
                <a:latin typeface="Symbol" charset="0"/>
              </a:rPr>
              <a:t></a:t>
            </a:r>
            <a:r>
              <a:rPr lang="en-US" sz="1800" dirty="0">
                <a:latin typeface="Arial" charset="0"/>
              </a:rPr>
              <a:t> {</a:t>
            </a:r>
            <a:r>
              <a:rPr lang="en-US" sz="1800" i="1" dirty="0">
                <a:latin typeface="Arial" charset="0"/>
              </a:rPr>
              <a:t>R</a:t>
            </a:r>
            <a:r>
              <a:rPr lang="en-US" sz="1800" baseline="-25000" dirty="0">
                <a:latin typeface="Arial" charset="0"/>
              </a:rPr>
              <a:t>1</a:t>
            </a:r>
            <a:r>
              <a:rPr lang="en-US" sz="1800" dirty="0">
                <a:latin typeface="Arial" charset="0"/>
              </a:rPr>
              <a:t>, ..., </a:t>
            </a:r>
            <a:r>
              <a:rPr lang="en-US" sz="1800" i="1" dirty="0">
                <a:latin typeface="Arial" charset="0"/>
              </a:rPr>
              <a:t>R</a:t>
            </a:r>
            <a:r>
              <a:rPr lang="en-US" sz="1800" i="1" baseline="-25000" dirty="0">
                <a:latin typeface="Arial" charset="0"/>
              </a:rPr>
              <a:t>m</a:t>
            </a:r>
            <a:r>
              <a:rPr lang="en-US" sz="1800" dirty="0">
                <a:latin typeface="Arial" charset="0"/>
              </a:rPr>
              <a:t>}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46250" y="5324475"/>
            <a:ext cx="533400" cy="1027113"/>
            <a:chOff x="1100" y="3354"/>
            <a:chExt cx="336" cy="647"/>
          </a:xfrm>
        </p:grpSpPr>
        <p:sp>
          <p:nvSpPr>
            <p:cNvPr id="72716" name="Oval 12"/>
            <p:cNvSpPr>
              <a:spLocks noChangeArrowheads="1"/>
            </p:cNvSpPr>
            <p:nvPr/>
          </p:nvSpPr>
          <p:spPr bwMode="auto">
            <a:xfrm>
              <a:off x="1100" y="3354"/>
              <a:ext cx="336" cy="36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97" name="Rectangle 13"/>
            <p:cNvSpPr>
              <a:spLocks noChangeArrowheads="1"/>
            </p:cNvSpPr>
            <p:nvPr/>
          </p:nvSpPr>
          <p:spPr bwMode="auto">
            <a:xfrm>
              <a:off x="1135" y="3715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i="1" baseline="-25000"/>
                <a:t>i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6813550" y="5324475"/>
            <a:ext cx="533400" cy="1027113"/>
            <a:chOff x="4292" y="3354"/>
            <a:chExt cx="336" cy="647"/>
          </a:xfrm>
        </p:grpSpPr>
        <p:sp>
          <p:nvSpPr>
            <p:cNvPr id="72719" name="Oval 15"/>
            <p:cNvSpPr>
              <a:spLocks noChangeArrowheads="1"/>
            </p:cNvSpPr>
            <p:nvPr/>
          </p:nvSpPr>
          <p:spPr bwMode="auto">
            <a:xfrm>
              <a:off x="4292" y="3354"/>
              <a:ext cx="336" cy="36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95" name="Rectangle 16"/>
            <p:cNvSpPr>
              <a:spLocks noChangeArrowheads="1"/>
            </p:cNvSpPr>
            <p:nvPr/>
          </p:nvSpPr>
          <p:spPr bwMode="auto">
            <a:xfrm>
              <a:off x="4316" y="3715"/>
              <a:ext cx="28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i="1" baseline="-25000"/>
                <a:t>k</a:t>
              </a:r>
            </a:p>
          </p:txBody>
        </p:sp>
      </p:grpSp>
      <p:sp>
        <p:nvSpPr>
          <p:cNvPr id="72721" name="Line 17"/>
          <p:cNvSpPr>
            <a:spLocks noChangeShapeType="1"/>
          </p:cNvSpPr>
          <p:nvPr/>
        </p:nvSpPr>
        <p:spPr bwMode="auto">
          <a:xfrm flipV="1">
            <a:off x="2298700" y="5486400"/>
            <a:ext cx="18796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2597150" y="5584825"/>
            <a:ext cx="1077913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request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 edge</a:t>
            </a:r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5021263" y="5584825"/>
            <a:ext cx="14144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allocation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 edge</a:t>
            </a: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184650" y="5156200"/>
            <a:ext cx="508000" cy="1401763"/>
            <a:chOff x="2636" y="3248"/>
            <a:chExt cx="320" cy="883"/>
          </a:xfrm>
        </p:grpSpPr>
        <p:sp>
          <p:nvSpPr>
            <p:cNvPr id="7189" name="Rectangle 14"/>
            <p:cNvSpPr>
              <a:spLocks noChangeArrowheads="1"/>
            </p:cNvSpPr>
            <p:nvPr/>
          </p:nvSpPr>
          <p:spPr bwMode="auto">
            <a:xfrm>
              <a:off x="2663" y="3845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R</a:t>
              </a:r>
              <a:r>
                <a:rPr lang="en-US" i="1" baseline="-25000"/>
                <a:t>j</a:t>
              </a:r>
            </a:p>
          </p:txBody>
        </p:sp>
        <p:sp>
          <p:nvSpPr>
            <p:cNvPr id="72725" name="Rectangle 21"/>
            <p:cNvSpPr>
              <a:spLocks noChangeArrowheads="1"/>
            </p:cNvSpPr>
            <p:nvPr/>
          </p:nvSpPr>
          <p:spPr bwMode="auto">
            <a:xfrm>
              <a:off x="2636" y="3248"/>
              <a:ext cx="320" cy="572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2768" y="3496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2768" y="3648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Oval 22"/>
            <p:cNvSpPr>
              <a:spLocks noChangeArrowheads="1"/>
            </p:cNvSpPr>
            <p:nvPr/>
          </p:nvSpPr>
          <p:spPr bwMode="auto">
            <a:xfrm>
              <a:off x="2768" y="3344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470150" y="3292475"/>
            <a:ext cx="1131888" cy="571500"/>
            <a:chOff x="1671" y="1770"/>
            <a:chExt cx="713" cy="360"/>
          </a:xfrm>
        </p:grpSpPr>
        <p:sp>
          <p:nvSpPr>
            <p:cNvPr id="72713" name="Oval 9"/>
            <p:cNvSpPr>
              <a:spLocks noChangeArrowheads="1"/>
            </p:cNvSpPr>
            <p:nvPr/>
          </p:nvSpPr>
          <p:spPr bwMode="auto">
            <a:xfrm>
              <a:off x="2048" y="1770"/>
              <a:ext cx="336" cy="36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88" name="Rectangle 10"/>
            <p:cNvSpPr>
              <a:spLocks noChangeArrowheads="1"/>
            </p:cNvSpPr>
            <p:nvPr/>
          </p:nvSpPr>
          <p:spPr bwMode="auto">
            <a:xfrm>
              <a:off x="1671" y="1807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i="1" baseline="-25000"/>
                <a:t>i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146550" y="3124200"/>
            <a:ext cx="1106488" cy="908050"/>
            <a:chOff x="2727" y="1664"/>
            <a:chExt cx="697" cy="572"/>
          </a:xfrm>
        </p:grpSpPr>
        <p:sp>
          <p:nvSpPr>
            <p:cNvPr id="72709" name="Rectangle 5"/>
            <p:cNvSpPr>
              <a:spLocks noChangeArrowheads="1"/>
            </p:cNvSpPr>
            <p:nvPr/>
          </p:nvSpPr>
          <p:spPr bwMode="auto">
            <a:xfrm>
              <a:off x="3104" y="1664"/>
              <a:ext cx="320" cy="572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83" name="Oval 6"/>
            <p:cNvSpPr>
              <a:spLocks noChangeArrowheads="1"/>
            </p:cNvSpPr>
            <p:nvPr/>
          </p:nvSpPr>
          <p:spPr bwMode="auto">
            <a:xfrm>
              <a:off x="3236" y="1760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Oval 7"/>
            <p:cNvSpPr>
              <a:spLocks noChangeArrowheads="1"/>
            </p:cNvSpPr>
            <p:nvPr/>
          </p:nvSpPr>
          <p:spPr bwMode="auto">
            <a:xfrm>
              <a:off x="3236" y="1912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Oval 8"/>
            <p:cNvSpPr>
              <a:spLocks noChangeArrowheads="1"/>
            </p:cNvSpPr>
            <p:nvPr/>
          </p:nvSpPr>
          <p:spPr bwMode="auto">
            <a:xfrm>
              <a:off x="3236" y="2064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Rectangle 11"/>
            <p:cNvSpPr>
              <a:spLocks noChangeArrowheads="1"/>
            </p:cNvSpPr>
            <p:nvPr/>
          </p:nvSpPr>
          <p:spPr bwMode="auto">
            <a:xfrm>
              <a:off x="2727" y="1807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R</a:t>
              </a:r>
              <a:r>
                <a:rPr lang="en-US" i="1" baseline="-25000"/>
                <a:t>j</a:t>
              </a:r>
            </a:p>
          </p:txBody>
        </p:sp>
      </p:grpSp>
      <p:sp>
        <p:nvSpPr>
          <p:cNvPr id="72729" name="Rectangle 25"/>
          <p:cNvSpPr>
            <a:spLocks noChangeArrowheads="1"/>
          </p:cNvSpPr>
          <p:nvPr/>
        </p:nvSpPr>
        <p:spPr bwMode="auto">
          <a:xfrm>
            <a:off x="768350" y="3971925"/>
            <a:ext cx="76533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>
              <a:buFont typeface="Wingdings" charset="0"/>
              <a:buChar char="Ø"/>
            </a:pPr>
            <a:r>
              <a:rPr lang="en-US" sz="2000" i="1">
                <a:solidFill>
                  <a:srgbClr val="B50069"/>
                </a:solidFill>
                <a:latin typeface="Comic Sans MS" charset="0"/>
              </a:rPr>
              <a:t> </a:t>
            </a:r>
            <a:r>
              <a:rPr lang="en-US" sz="1800" i="1">
                <a:solidFill>
                  <a:srgbClr val="B50069"/>
                </a:solidFill>
                <a:latin typeface="Comic Sans MS" charset="0"/>
              </a:rPr>
              <a:t>E</a:t>
            </a:r>
            <a:r>
              <a:rPr lang="en-US" sz="1800">
                <a:latin typeface="Comic Sans MS" charset="0"/>
              </a:rPr>
              <a:t> = the set of edges =</a:t>
            </a:r>
            <a:br>
              <a:rPr lang="en-US" sz="1800">
                <a:latin typeface="Comic Sans MS" charset="0"/>
              </a:rPr>
            </a:br>
            <a:r>
              <a:rPr lang="en-US" sz="2000">
                <a:latin typeface="Comic Sans MS" charset="0"/>
              </a:rPr>
              <a:t>	 </a:t>
            </a:r>
            <a:r>
              <a:rPr lang="en-US" sz="1800">
                <a:latin typeface="Comic Sans MS" charset="0"/>
              </a:rPr>
              <a:t>{</a:t>
            </a:r>
            <a:r>
              <a:rPr lang="en-US" sz="1800" i="1">
                <a:latin typeface="Comic Sans MS" charset="0"/>
              </a:rPr>
              <a:t>edges from a resource to a process</a:t>
            </a:r>
            <a:r>
              <a:rPr lang="en-US" sz="1800">
                <a:latin typeface="Comic Sans MS" charset="0"/>
              </a:rPr>
              <a:t>} </a:t>
            </a:r>
            <a:r>
              <a:rPr lang="en-US" sz="1600">
                <a:solidFill>
                  <a:schemeClr val="folHlink"/>
                </a:solidFill>
                <a:latin typeface="Symbol" charset="0"/>
              </a:rPr>
              <a:t></a:t>
            </a:r>
            <a:r>
              <a:rPr lang="en-US" sz="1600">
                <a:latin typeface="Comic Sans MS" charset="0"/>
              </a:rPr>
              <a:t> </a:t>
            </a:r>
            <a:r>
              <a:rPr lang="en-US" sz="2000">
                <a:latin typeface="Comic Sans MS" charset="0"/>
              </a:rPr>
              <a:t>	   </a:t>
            </a:r>
          </a:p>
          <a:p>
            <a:pPr lvl="1"/>
            <a:r>
              <a:rPr lang="en-US">
                <a:latin typeface="Comic Sans MS" charset="0"/>
              </a:rPr>
              <a:t> </a:t>
            </a:r>
            <a:r>
              <a:rPr lang="en-US" sz="2000">
                <a:latin typeface="Comic Sans MS" charset="0"/>
              </a:rPr>
              <a:t>	</a:t>
            </a:r>
            <a:r>
              <a:rPr lang="en-US" sz="1600">
                <a:latin typeface="Comic Sans MS" charset="0"/>
              </a:rPr>
              <a:t>	</a:t>
            </a:r>
            <a:r>
              <a:rPr lang="en-US" sz="1000">
                <a:latin typeface="Comic Sans MS" charset="0"/>
              </a:rPr>
              <a:t> </a:t>
            </a:r>
            <a:r>
              <a:rPr lang="en-US" sz="400">
                <a:latin typeface="Comic Sans MS" charset="0"/>
              </a:rPr>
              <a:t> </a:t>
            </a:r>
            <a:r>
              <a:rPr lang="en-US" sz="100">
                <a:latin typeface="Comic Sans MS" charset="0"/>
              </a:rPr>
              <a:t> </a:t>
            </a:r>
            <a:r>
              <a:rPr lang="en-US">
                <a:latin typeface="Comic Sans MS" charset="0"/>
              </a:rPr>
              <a:t>      </a:t>
            </a:r>
            <a:r>
              <a:rPr lang="en-US" sz="900">
                <a:latin typeface="Comic Sans MS" charset="0"/>
              </a:rPr>
              <a:t> </a:t>
            </a:r>
            <a:r>
              <a:rPr lang="en-US" sz="300">
                <a:latin typeface="Comic Sans MS" charset="0"/>
              </a:rPr>
              <a:t> </a:t>
            </a:r>
            <a:r>
              <a:rPr lang="en-US">
                <a:latin typeface="Comic Sans MS" charset="0"/>
              </a:rPr>
              <a:t>    </a:t>
            </a:r>
            <a:r>
              <a:rPr lang="en-US" sz="1800">
                <a:latin typeface="Comic Sans MS" charset="0"/>
              </a:rPr>
              <a:t>{</a:t>
            </a:r>
            <a:r>
              <a:rPr lang="en-US" sz="1800" i="1">
                <a:latin typeface="Comic Sans MS" charset="0"/>
              </a:rPr>
              <a:t>edges from a process to a resource</a:t>
            </a:r>
            <a:r>
              <a:rPr lang="en-US" sz="1800">
                <a:latin typeface="Comic Sans MS" charset="0"/>
              </a:rPr>
              <a:t>}</a:t>
            </a:r>
          </a:p>
        </p:txBody>
      </p:sp>
      <p:sp>
        <p:nvSpPr>
          <p:cNvPr id="72722" name="Line 18"/>
          <p:cNvSpPr>
            <a:spLocks noChangeShapeType="1"/>
          </p:cNvSpPr>
          <p:nvPr/>
        </p:nvSpPr>
        <p:spPr bwMode="auto">
          <a:xfrm flipH="1" flipV="1">
            <a:off x="4489450" y="5378450"/>
            <a:ext cx="233045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Allocation Graph</a:t>
            </a:r>
          </a:p>
        </p:txBody>
      </p:sp>
    </p:spTree>
    <p:extLst>
      <p:ext uri="{BB962C8B-B14F-4D97-AF65-F5344CB8AC3E}">
        <p14:creationId xmlns:p14="http://schemas.microsoft.com/office/powerpoint/2010/main" val="12934306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  <p:bldP spid="72721" grpId="0" animBg="1"/>
      <p:bldP spid="72723" grpId="0" autoUpdateAnimBg="0"/>
      <p:bldP spid="72724" grpId="0" autoUpdateAnimBg="0"/>
      <p:bldP spid="72729" grpId="0" autoUpdateAnimBg="0"/>
      <p:bldP spid="727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298575"/>
            <a:ext cx="7832725" cy="13335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A PostScript interpreter that is waiting for the frame buffer lock and a visualization process that is waiting for memory</a:t>
            </a:r>
          </a:p>
          <a:p>
            <a:pPr>
              <a:buFont typeface="Monotype Sorts" charset="0"/>
              <a:buNone/>
            </a:pPr>
            <a:r>
              <a:rPr lang="en-US" sz="1800" i="1">
                <a:solidFill>
                  <a:schemeClr val="folHlink"/>
                </a:solidFill>
                <a:latin typeface="Arial" charset="0"/>
              </a:rPr>
              <a:t>V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 = {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PS interpret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visualization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} </a:t>
            </a:r>
            <a:r>
              <a:rPr lang="en-US" sz="1800">
                <a:solidFill>
                  <a:schemeClr val="folHlink"/>
                </a:solidFill>
                <a:latin typeface="Symbol" charset="0"/>
              </a:rPr>
              <a:t>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 {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memory frames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frame buffer lock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}</a:t>
            </a: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auto">
          <a:xfrm>
            <a:off x="1682750" y="41624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11175" y="3910013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41713" y="3913188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6750050" y="41624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4165600" y="555625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4375150" y="57213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646488" y="6078538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8203" name="Arc 11"/>
          <p:cNvSpPr>
            <a:spLocks/>
          </p:cNvSpPr>
          <p:nvPr/>
        </p:nvSpPr>
        <p:spPr bwMode="auto">
          <a:xfrm>
            <a:off x="1970088" y="3265488"/>
            <a:ext cx="2139950" cy="908050"/>
          </a:xfrm>
          <a:custGeom>
            <a:avLst/>
            <a:gdLst>
              <a:gd name="T0" fmla="*/ 0 w 21600"/>
              <a:gd name="T1" fmla="*/ 1604951203 h 21599"/>
              <a:gd name="T2" fmla="*/ 2147483647 w 21600"/>
              <a:gd name="T3" fmla="*/ 0 h 21599"/>
              <a:gd name="T4" fmla="*/ 2147483647 w 21600"/>
              <a:gd name="T5" fmla="*/ 1604951203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7410450" y="4149725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8205" name="Arc 15"/>
          <p:cNvSpPr>
            <a:spLocks/>
          </p:cNvSpPr>
          <p:nvPr/>
        </p:nvSpPr>
        <p:spPr bwMode="auto">
          <a:xfrm rot="10800000">
            <a:off x="4694238" y="4776788"/>
            <a:ext cx="2292350" cy="1016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Arc 16"/>
          <p:cNvSpPr>
            <a:spLocks/>
          </p:cNvSpPr>
          <p:nvPr/>
        </p:nvSpPr>
        <p:spPr bwMode="auto">
          <a:xfrm rot="10800000">
            <a:off x="1936750" y="4795838"/>
            <a:ext cx="2432050" cy="9715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65566563 h 21600"/>
              <a:gd name="T4" fmla="*/ 0 w 21600"/>
              <a:gd name="T5" fmla="*/ 19655665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4165600" y="2927350"/>
            <a:ext cx="508000" cy="9080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208" name="Arc 13"/>
          <p:cNvSpPr>
            <a:spLocks/>
          </p:cNvSpPr>
          <p:nvPr/>
        </p:nvSpPr>
        <p:spPr bwMode="auto">
          <a:xfrm>
            <a:off x="4470400" y="3614738"/>
            <a:ext cx="2425700" cy="558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373991356 h 21600"/>
              <a:gd name="T4" fmla="*/ 0 w 21600"/>
              <a:gd name="T5" fmla="*/ 37399135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Arc 12"/>
          <p:cNvSpPr>
            <a:spLocks/>
          </p:cNvSpPr>
          <p:nvPr/>
        </p:nvSpPr>
        <p:spPr bwMode="auto">
          <a:xfrm>
            <a:off x="4445000" y="3386138"/>
            <a:ext cx="2527300" cy="7683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972231321 h 21600"/>
              <a:gd name="T4" fmla="*/ 0 w 21600"/>
              <a:gd name="T5" fmla="*/ 97223132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Arc 17"/>
          <p:cNvSpPr>
            <a:spLocks/>
          </p:cNvSpPr>
          <p:nvPr/>
        </p:nvSpPr>
        <p:spPr bwMode="auto">
          <a:xfrm>
            <a:off x="4483100" y="3151188"/>
            <a:ext cx="2584450" cy="1016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Oval 20"/>
          <p:cNvSpPr>
            <a:spLocks noChangeArrowheads="1"/>
          </p:cNvSpPr>
          <p:nvPr/>
        </p:nvSpPr>
        <p:spPr bwMode="auto">
          <a:xfrm>
            <a:off x="4375150" y="30797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Oval 21"/>
          <p:cNvSpPr>
            <a:spLocks noChangeArrowheads="1"/>
          </p:cNvSpPr>
          <p:nvPr/>
        </p:nvSpPr>
        <p:spPr bwMode="auto">
          <a:xfrm>
            <a:off x="4375150" y="33210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22"/>
          <p:cNvSpPr>
            <a:spLocks noChangeArrowheads="1"/>
          </p:cNvSpPr>
          <p:nvPr/>
        </p:nvSpPr>
        <p:spPr bwMode="auto">
          <a:xfrm>
            <a:off x="4375150" y="35623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Allocation Graph</a:t>
            </a:r>
            <a:r>
              <a:rPr lang="en-US"/>
              <a:t>: Example</a:t>
            </a:r>
          </a:p>
        </p:txBody>
      </p:sp>
    </p:spTree>
    <p:extLst>
      <p:ext uri="{BB962C8B-B14F-4D97-AF65-F5344CB8AC3E}">
        <p14:creationId xmlns:p14="http://schemas.microsoft.com/office/powerpoint/2010/main" val="51687440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rc 16"/>
          <p:cNvSpPr>
            <a:spLocks/>
          </p:cNvSpPr>
          <p:nvPr/>
        </p:nvSpPr>
        <p:spPr bwMode="auto">
          <a:xfrm>
            <a:off x="2757488" y="4211638"/>
            <a:ext cx="1339850" cy="819150"/>
          </a:xfrm>
          <a:custGeom>
            <a:avLst/>
            <a:gdLst>
              <a:gd name="T0" fmla="*/ 0 w 21600"/>
              <a:gd name="T1" fmla="*/ 1178210564 h 21599"/>
              <a:gd name="T2" fmla="*/ 2147483647 w 21600"/>
              <a:gd name="T3" fmla="*/ 0 h 21599"/>
              <a:gd name="T4" fmla="*/ 2147483647 w 21600"/>
              <a:gd name="T5" fmla="*/ 1178210564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4114800" y="3784600"/>
            <a:ext cx="508000" cy="9080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1296814"/>
            <a:ext cx="8407400" cy="908050"/>
          </a:xfrm>
          <a:noFill/>
        </p:spPr>
        <p:txBody>
          <a:bodyPr/>
          <a:lstStyle/>
          <a:p>
            <a:r>
              <a:rPr lang="en-US" sz="2000" u="sng">
                <a:latin typeface="Arial" charset="0"/>
              </a:rPr>
              <a:t>Theorem</a:t>
            </a:r>
            <a:r>
              <a:rPr lang="en-US" sz="2000">
                <a:latin typeface="Arial" charset="0"/>
              </a:rPr>
              <a:t>: </a:t>
            </a:r>
            <a:r>
              <a:rPr lang="en-US" sz="2000" i="1">
                <a:latin typeface="Arial" charset="0"/>
              </a:rPr>
              <a:t>If a resource allocation graph does not contain a cycle then no processes are deadlocked</a:t>
            </a:r>
            <a:endParaRPr lang="en-US" sz="2000">
              <a:latin typeface="Arial" charset="0"/>
            </a:endParaRPr>
          </a:p>
        </p:txBody>
      </p:sp>
      <p:sp>
        <p:nvSpPr>
          <p:cNvPr id="76809" name="Oval 9"/>
          <p:cNvSpPr>
            <a:spLocks noChangeArrowheads="1"/>
          </p:cNvSpPr>
          <p:nvPr/>
        </p:nvSpPr>
        <p:spPr bwMode="auto">
          <a:xfrm>
            <a:off x="2489200" y="501967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6812" name="Oval 12"/>
          <p:cNvSpPr>
            <a:spLocks noChangeArrowheads="1"/>
          </p:cNvSpPr>
          <p:nvPr/>
        </p:nvSpPr>
        <p:spPr bwMode="auto">
          <a:xfrm>
            <a:off x="5518150" y="501967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4114800" y="591820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9225" name="Oval 14"/>
          <p:cNvSpPr>
            <a:spLocks noChangeArrowheads="1"/>
          </p:cNvSpPr>
          <p:nvPr/>
        </p:nvSpPr>
        <p:spPr bwMode="auto">
          <a:xfrm>
            <a:off x="4324350" y="60960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226" name="Arc 17"/>
          <p:cNvSpPr>
            <a:spLocks/>
          </p:cNvSpPr>
          <p:nvPr/>
        </p:nvSpPr>
        <p:spPr bwMode="auto">
          <a:xfrm>
            <a:off x="4419600" y="4243388"/>
            <a:ext cx="1358900" cy="7683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972231321 h 21600"/>
              <a:gd name="T4" fmla="*/ 0 w 21600"/>
              <a:gd name="T5" fmla="*/ 97223132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Arc 18"/>
          <p:cNvSpPr>
            <a:spLocks/>
          </p:cNvSpPr>
          <p:nvPr/>
        </p:nvSpPr>
        <p:spPr bwMode="auto">
          <a:xfrm>
            <a:off x="4419600" y="4471988"/>
            <a:ext cx="1263650" cy="558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373991356 h 21600"/>
              <a:gd name="T4" fmla="*/ 0 w 21600"/>
              <a:gd name="T5" fmla="*/ 37399135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Arc 20"/>
          <p:cNvSpPr>
            <a:spLocks/>
          </p:cNvSpPr>
          <p:nvPr/>
        </p:nvSpPr>
        <p:spPr bwMode="auto">
          <a:xfrm rot="10800000">
            <a:off x="4643438" y="5634038"/>
            <a:ext cx="1130300" cy="520700"/>
          </a:xfrm>
          <a:custGeom>
            <a:avLst/>
            <a:gdLst>
              <a:gd name="T0" fmla="*/ 0 w 21600"/>
              <a:gd name="T1" fmla="*/ 302618416 h 21599"/>
              <a:gd name="T2" fmla="*/ 2147483647 w 21600"/>
              <a:gd name="T3" fmla="*/ 0 h 21599"/>
              <a:gd name="T4" fmla="*/ 2147483647 w 21600"/>
              <a:gd name="T5" fmla="*/ 302618416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Arc 21"/>
          <p:cNvSpPr>
            <a:spLocks/>
          </p:cNvSpPr>
          <p:nvPr/>
        </p:nvSpPr>
        <p:spPr bwMode="auto">
          <a:xfrm rot="10800000">
            <a:off x="2819400" y="5595938"/>
            <a:ext cx="1485900" cy="5524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361385958 h 21600"/>
              <a:gd name="T4" fmla="*/ 0 w 21600"/>
              <a:gd name="T5" fmla="*/ 36138595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22"/>
          <p:cNvSpPr>
            <a:spLocks noChangeArrowheads="1"/>
          </p:cNvSpPr>
          <p:nvPr/>
        </p:nvSpPr>
        <p:spPr bwMode="auto">
          <a:xfrm>
            <a:off x="950913" y="4994275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9231" name="Rectangle 23"/>
          <p:cNvSpPr>
            <a:spLocks noChangeArrowheads="1"/>
          </p:cNvSpPr>
          <p:nvPr/>
        </p:nvSpPr>
        <p:spPr bwMode="auto">
          <a:xfrm>
            <a:off x="3440113" y="4756150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9232" name="Rectangle 24"/>
          <p:cNvSpPr>
            <a:spLocks noChangeArrowheads="1"/>
          </p:cNvSpPr>
          <p:nvPr/>
        </p:nvSpPr>
        <p:spPr bwMode="auto">
          <a:xfrm>
            <a:off x="3595688" y="6413500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9233" name="Rectangle 25"/>
          <p:cNvSpPr>
            <a:spLocks noChangeArrowheads="1"/>
          </p:cNvSpPr>
          <p:nvPr/>
        </p:nvSpPr>
        <p:spPr bwMode="auto">
          <a:xfrm>
            <a:off x="6115050" y="5064125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76831" name="Rectangle 31"/>
          <p:cNvSpPr>
            <a:spLocks noChangeArrowheads="1"/>
          </p:cNvSpPr>
          <p:nvPr/>
        </p:nvSpPr>
        <p:spPr bwMode="auto">
          <a:xfrm>
            <a:off x="619125" y="2120900"/>
            <a:ext cx="84074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/>
            <a:r>
              <a:rPr lang="en-US" sz="2000">
                <a:solidFill>
                  <a:srgbClr val="990000"/>
                </a:solidFill>
                <a:latin typeface="Comic Sans MS" charset="0"/>
              </a:rPr>
              <a:t>A cycle in a </a:t>
            </a:r>
            <a:r>
              <a:rPr lang="en-US" sz="2000" i="1">
                <a:solidFill>
                  <a:srgbClr val="990000"/>
                </a:solidFill>
                <a:latin typeface="Comic Sans MS" charset="0"/>
              </a:rPr>
              <a:t>RAG is</a:t>
            </a:r>
            <a:r>
              <a:rPr lang="en-US" sz="2000">
                <a:solidFill>
                  <a:srgbClr val="990000"/>
                </a:solidFill>
                <a:latin typeface="Comic Sans MS" charset="0"/>
              </a:rPr>
              <a:t> a necessary condition for deadlock</a:t>
            </a:r>
          </a:p>
          <a:p>
            <a:pPr lvl="1"/>
            <a:endParaRPr lang="en-US" sz="2000">
              <a:solidFill>
                <a:srgbClr val="990000"/>
              </a:solidFill>
              <a:latin typeface="Comic Sans MS" charset="0"/>
            </a:endParaRPr>
          </a:p>
          <a:p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	</a:t>
            </a:r>
          </a:p>
        </p:txBody>
      </p:sp>
      <p:sp>
        <p:nvSpPr>
          <p:cNvPr id="9235" name="Oval 7"/>
          <p:cNvSpPr>
            <a:spLocks noChangeArrowheads="1"/>
          </p:cNvSpPr>
          <p:nvPr/>
        </p:nvSpPr>
        <p:spPr bwMode="auto">
          <a:xfrm>
            <a:off x="4324350" y="41783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Oval 8"/>
          <p:cNvSpPr>
            <a:spLocks noChangeArrowheads="1"/>
          </p:cNvSpPr>
          <p:nvPr/>
        </p:nvSpPr>
        <p:spPr bwMode="auto">
          <a:xfrm>
            <a:off x="4324350" y="44196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Oval 6"/>
          <p:cNvSpPr>
            <a:spLocks noChangeArrowheads="1"/>
          </p:cNvSpPr>
          <p:nvPr/>
        </p:nvSpPr>
        <p:spPr bwMode="auto">
          <a:xfrm>
            <a:off x="4324350" y="39370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4" name="Text Box 34"/>
          <p:cNvSpPr txBox="1">
            <a:spLocks noChangeArrowheads="1"/>
          </p:cNvSpPr>
          <p:nvPr/>
        </p:nvSpPr>
        <p:spPr bwMode="auto">
          <a:xfrm>
            <a:off x="1403350" y="2913063"/>
            <a:ext cx="611663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990000"/>
                </a:solidFill>
                <a:latin typeface="Comic Sans MS" charset="0"/>
              </a:rPr>
              <a:t>Is the existence of a cycle a sufficient condition?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76838" name="Oval 38"/>
          <p:cNvSpPr>
            <a:spLocks noChangeArrowheads="1"/>
          </p:cNvSpPr>
          <p:nvPr/>
        </p:nvSpPr>
        <p:spPr bwMode="auto">
          <a:xfrm>
            <a:off x="5916613" y="3716338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9240" name="Rectangle 39"/>
          <p:cNvSpPr>
            <a:spLocks noChangeArrowheads="1"/>
          </p:cNvSpPr>
          <p:nvPr/>
        </p:nvSpPr>
        <p:spPr bwMode="auto">
          <a:xfrm>
            <a:off x="6526213" y="3852863"/>
            <a:ext cx="7889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Game</a:t>
            </a:r>
          </a:p>
        </p:txBody>
      </p:sp>
      <p:sp>
        <p:nvSpPr>
          <p:cNvPr id="9241" name="Line 40"/>
          <p:cNvSpPr>
            <a:spLocks noChangeShapeType="1"/>
          </p:cNvSpPr>
          <p:nvPr/>
        </p:nvSpPr>
        <p:spPr bwMode="auto">
          <a:xfrm>
            <a:off x="4432300" y="3986213"/>
            <a:ext cx="1468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422775" y="3790950"/>
            <a:ext cx="1485900" cy="365125"/>
            <a:chOff x="2786" y="2388"/>
            <a:chExt cx="936" cy="230"/>
          </a:xfrm>
        </p:grpSpPr>
        <p:grpSp>
          <p:nvGrpSpPr>
            <p:cNvPr id="9243" name="Group 46"/>
            <p:cNvGrpSpPr>
              <a:grpSpLocks/>
            </p:cNvGrpSpPr>
            <p:nvPr/>
          </p:nvGrpSpPr>
          <p:grpSpPr bwMode="auto">
            <a:xfrm>
              <a:off x="2786" y="2396"/>
              <a:ext cx="936" cy="212"/>
              <a:chOff x="2786" y="2396"/>
              <a:chExt cx="936" cy="212"/>
            </a:xfrm>
          </p:grpSpPr>
          <p:grpSp>
            <p:nvGrpSpPr>
              <p:cNvPr id="9245" name="Group 44"/>
              <p:cNvGrpSpPr>
                <a:grpSpLocks/>
              </p:cNvGrpSpPr>
              <p:nvPr/>
            </p:nvGrpSpPr>
            <p:grpSpPr bwMode="auto">
              <a:xfrm>
                <a:off x="2786" y="2396"/>
                <a:ext cx="930" cy="212"/>
                <a:chOff x="2786" y="2396"/>
                <a:chExt cx="930" cy="212"/>
              </a:xfrm>
            </p:grpSpPr>
            <p:grpSp>
              <p:nvGrpSpPr>
                <p:cNvPr id="9247" name="Group 42"/>
                <p:cNvGrpSpPr>
                  <a:grpSpLocks/>
                </p:cNvGrpSpPr>
                <p:nvPr/>
              </p:nvGrpSpPr>
              <p:grpSpPr bwMode="auto">
                <a:xfrm>
                  <a:off x="2786" y="2396"/>
                  <a:ext cx="930" cy="212"/>
                  <a:chOff x="2786" y="2396"/>
                  <a:chExt cx="930" cy="212"/>
                </a:xfrm>
              </p:grpSpPr>
              <p:sp>
                <p:nvSpPr>
                  <p:cNvPr id="9249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787" y="2511"/>
                    <a:ext cx="929" cy="2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250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786" y="2396"/>
                    <a:ext cx="132" cy="212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48" name="Rectangle 43"/>
                <p:cNvSpPr>
                  <a:spLocks noChangeArrowheads="1"/>
                </p:cNvSpPr>
                <p:nvPr/>
              </p:nvSpPr>
              <p:spPr bwMode="auto">
                <a:xfrm>
                  <a:off x="2918" y="2476"/>
                  <a:ext cx="50" cy="108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46" name="Rectangle 45"/>
              <p:cNvSpPr>
                <a:spLocks noChangeArrowheads="1"/>
              </p:cNvSpPr>
              <p:nvPr/>
            </p:nvSpPr>
            <p:spPr bwMode="auto">
              <a:xfrm>
                <a:off x="3604" y="2432"/>
                <a:ext cx="118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44" name="Rectangle 47"/>
            <p:cNvSpPr>
              <a:spLocks noChangeArrowheads="1"/>
            </p:cNvSpPr>
            <p:nvPr/>
          </p:nvSpPr>
          <p:spPr bwMode="auto">
            <a:xfrm>
              <a:off x="2984" y="2388"/>
              <a:ext cx="72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Allocation Graph &amp; Deadlock</a:t>
            </a:r>
          </a:p>
        </p:txBody>
      </p:sp>
    </p:spTree>
    <p:extLst>
      <p:ext uri="{BB962C8B-B14F-4D97-AF65-F5344CB8AC3E}">
        <p14:creationId xmlns:p14="http://schemas.microsoft.com/office/powerpoint/2010/main" val="6954113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1" grpId="0" autoUpdateAnimBg="0"/>
      <p:bldP spid="768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460500"/>
            <a:ext cx="7950200" cy="1739900"/>
          </a:xfrm>
          <a:noFill/>
        </p:spPr>
        <p:txBody>
          <a:bodyPr/>
          <a:lstStyle/>
          <a:p>
            <a:r>
              <a:rPr lang="en-US" sz="2000" u="sng">
                <a:latin typeface="Arial" charset="0"/>
              </a:rPr>
              <a:t>Theorem</a:t>
            </a:r>
            <a:r>
              <a:rPr lang="en-US" sz="2000">
                <a:latin typeface="Arial" charset="0"/>
              </a:rPr>
              <a:t>: </a:t>
            </a:r>
            <a:r>
              <a:rPr lang="en-US" sz="2000" i="1">
                <a:latin typeface="Arial" charset="0"/>
              </a:rPr>
              <a:t>If there is only a single unit of all resources then a set of processes are deadlocked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iff </a:t>
            </a:r>
            <a:r>
              <a:rPr lang="en-US" sz="2000" i="1">
                <a:latin typeface="Arial" charset="0"/>
              </a:rPr>
              <a:t>there is a cycle in the resource allocation graph</a:t>
            </a: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2470150" y="43529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5499100" y="43529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4095750" y="574675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0247" name="Oval 10"/>
          <p:cNvSpPr>
            <a:spLocks noChangeArrowheads="1"/>
          </p:cNvSpPr>
          <p:nvPr/>
        </p:nvSpPr>
        <p:spPr bwMode="auto">
          <a:xfrm>
            <a:off x="4305300" y="59118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rc 12"/>
          <p:cNvSpPr>
            <a:spLocks/>
          </p:cNvSpPr>
          <p:nvPr/>
        </p:nvSpPr>
        <p:spPr bwMode="auto">
          <a:xfrm>
            <a:off x="2738438" y="3367088"/>
            <a:ext cx="1339850" cy="996950"/>
          </a:xfrm>
          <a:custGeom>
            <a:avLst/>
            <a:gdLst>
              <a:gd name="T0" fmla="*/ 0 w 21600"/>
              <a:gd name="T1" fmla="*/ 2123990244 h 21599"/>
              <a:gd name="T2" fmla="*/ 2147483647 w 21600"/>
              <a:gd name="T3" fmla="*/ 0 h 21599"/>
              <a:gd name="T4" fmla="*/ 2147483647 w 21600"/>
              <a:gd name="T5" fmla="*/ 2123990244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4095750" y="315595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0250" name="Oval 17"/>
          <p:cNvSpPr>
            <a:spLocks noChangeArrowheads="1"/>
          </p:cNvSpPr>
          <p:nvPr/>
        </p:nvSpPr>
        <p:spPr bwMode="auto">
          <a:xfrm>
            <a:off x="4305300" y="33210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Arc 18"/>
          <p:cNvSpPr>
            <a:spLocks/>
          </p:cNvSpPr>
          <p:nvPr/>
        </p:nvSpPr>
        <p:spPr bwMode="auto">
          <a:xfrm rot="10800000">
            <a:off x="4662488" y="4967288"/>
            <a:ext cx="1092200" cy="990600"/>
          </a:xfrm>
          <a:custGeom>
            <a:avLst/>
            <a:gdLst>
              <a:gd name="T0" fmla="*/ 0 w 21600"/>
              <a:gd name="T1" fmla="*/ 2083662849 h 21599"/>
              <a:gd name="T2" fmla="*/ 2147483647 w 21600"/>
              <a:gd name="T3" fmla="*/ 0 h 21599"/>
              <a:gd name="T4" fmla="*/ 2147483647 w 21600"/>
              <a:gd name="T5" fmla="*/ 2083662849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1"/>
                  <a:pt x="9651" y="16"/>
                  <a:pt x="2156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1"/>
                  <a:pt x="9651" y="16"/>
                  <a:pt x="2156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Arc 19"/>
          <p:cNvSpPr>
            <a:spLocks/>
          </p:cNvSpPr>
          <p:nvPr/>
        </p:nvSpPr>
        <p:spPr bwMode="auto">
          <a:xfrm rot="10800000">
            <a:off x="2743200" y="4967288"/>
            <a:ext cx="1536700" cy="9969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23794432 h 21600"/>
              <a:gd name="T4" fmla="*/ 0 w 21600"/>
              <a:gd name="T5" fmla="*/ 212379443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Arc 13"/>
          <p:cNvSpPr>
            <a:spLocks/>
          </p:cNvSpPr>
          <p:nvPr/>
        </p:nvSpPr>
        <p:spPr bwMode="auto">
          <a:xfrm>
            <a:off x="4406900" y="3379788"/>
            <a:ext cx="1352550" cy="965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27277060 h 21600"/>
              <a:gd name="T4" fmla="*/ 0 w 21600"/>
              <a:gd name="T5" fmla="*/ 192727706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20"/>
          <p:cNvSpPr>
            <a:spLocks noChangeArrowheads="1"/>
          </p:cNvSpPr>
          <p:nvPr/>
        </p:nvSpPr>
        <p:spPr bwMode="auto">
          <a:xfrm>
            <a:off x="938213" y="4359275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10255" name="Rectangle 21"/>
          <p:cNvSpPr>
            <a:spLocks noChangeArrowheads="1"/>
          </p:cNvSpPr>
          <p:nvPr/>
        </p:nvSpPr>
        <p:spPr bwMode="auto">
          <a:xfrm>
            <a:off x="3414713" y="3735388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10256" name="Rectangle 22"/>
          <p:cNvSpPr>
            <a:spLocks noChangeArrowheads="1"/>
          </p:cNvSpPr>
          <p:nvPr/>
        </p:nvSpPr>
        <p:spPr bwMode="auto">
          <a:xfrm>
            <a:off x="3570288" y="6294438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10257" name="Rectangle 23"/>
          <p:cNvSpPr>
            <a:spLocks noChangeArrowheads="1"/>
          </p:cNvSpPr>
          <p:nvPr/>
        </p:nvSpPr>
        <p:spPr bwMode="auto">
          <a:xfrm>
            <a:off x="6115050" y="4365625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Allocation Graph &amp; Deadlock</a:t>
            </a:r>
          </a:p>
        </p:txBody>
      </p:sp>
    </p:spTree>
    <p:extLst>
      <p:ext uri="{BB962C8B-B14F-4D97-AF65-F5344CB8AC3E}">
        <p14:creationId xmlns:p14="http://schemas.microsoft.com/office/powerpoint/2010/main" val="160600358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4095750"/>
            <a:ext cx="8102600" cy="24892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A set of processes are deadlocked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iff</a:t>
            </a:r>
            <a:r>
              <a:rPr lang="en-US" sz="2000">
                <a:latin typeface="Arial" charset="0"/>
              </a:rPr>
              <a:t> the following conditions hold simultaneously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1.</a:t>
            </a:r>
            <a:r>
              <a:rPr lang="en-US" sz="1800">
                <a:latin typeface="Arial" charset="0"/>
              </a:rPr>
              <a:t>	Mutual exclusion is required for resource usage (serially useable)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2.</a:t>
            </a:r>
            <a:r>
              <a:rPr lang="en-US" sz="1800">
                <a:latin typeface="Arial" charset="0"/>
              </a:rPr>
              <a:t>	A process is in a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>
                <a:latin typeface="Arial" charset="0"/>
              </a:rPr>
              <a:t>hold-and-wait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>
                <a:latin typeface="Arial" charset="0"/>
              </a:rPr>
              <a:t> state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3.</a:t>
            </a:r>
            <a:r>
              <a:rPr lang="en-US" sz="1800">
                <a:latin typeface="Arial" charset="0"/>
              </a:rPr>
              <a:t>	Preemption of resource usage is not allowed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4.</a:t>
            </a:r>
            <a:r>
              <a:rPr lang="en-US" sz="1800">
                <a:latin typeface="Arial" charset="0"/>
              </a:rPr>
              <a:t>	Circular waiting exists (a cycle exists in the </a:t>
            </a:r>
            <a:r>
              <a:rPr lang="en-US" sz="1800" i="1">
                <a:latin typeface="Arial" charset="0"/>
              </a:rPr>
              <a:t>RAG</a:t>
            </a:r>
            <a:r>
              <a:rPr lang="en-US" sz="1800">
                <a:latin typeface="Arial" charset="0"/>
              </a:rPr>
              <a:t>)</a:t>
            </a:r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1784350" y="2397497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93725" y="2114922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643313" y="2275260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80903" name="Oval 7"/>
          <p:cNvSpPr>
            <a:spLocks noChangeArrowheads="1"/>
          </p:cNvSpPr>
          <p:nvPr/>
        </p:nvSpPr>
        <p:spPr bwMode="auto">
          <a:xfrm>
            <a:off x="6851650" y="2397497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4267200" y="3626222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4476750" y="37913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748088" y="3183310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11275" name="Arc 11"/>
          <p:cNvSpPr>
            <a:spLocks/>
          </p:cNvSpPr>
          <p:nvPr/>
        </p:nvSpPr>
        <p:spPr bwMode="auto">
          <a:xfrm>
            <a:off x="2071688" y="1678360"/>
            <a:ext cx="2139950" cy="704850"/>
          </a:xfrm>
          <a:custGeom>
            <a:avLst/>
            <a:gdLst>
              <a:gd name="T0" fmla="*/ 0 w 21600"/>
              <a:gd name="T1" fmla="*/ 750624285 h 21599"/>
              <a:gd name="T2" fmla="*/ 2147483647 w 21600"/>
              <a:gd name="T3" fmla="*/ 0 h 21599"/>
              <a:gd name="T4" fmla="*/ 2147483647 w 21600"/>
              <a:gd name="T5" fmla="*/ 750624285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7512050" y="2384797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11277" name="Arc 13"/>
          <p:cNvSpPr>
            <a:spLocks/>
          </p:cNvSpPr>
          <p:nvPr/>
        </p:nvSpPr>
        <p:spPr bwMode="auto">
          <a:xfrm rot="10800000">
            <a:off x="4795838" y="3011860"/>
            <a:ext cx="2292350" cy="850900"/>
          </a:xfrm>
          <a:custGeom>
            <a:avLst/>
            <a:gdLst>
              <a:gd name="T0" fmla="*/ 0 w 21600"/>
              <a:gd name="T1" fmla="*/ 1320590334 h 21599"/>
              <a:gd name="T2" fmla="*/ 2147483647 w 21600"/>
              <a:gd name="T3" fmla="*/ 0 h 21599"/>
              <a:gd name="T4" fmla="*/ 2147483647 w 21600"/>
              <a:gd name="T5" fmla="*/ 1320590334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Arc 14"/>
          <p:cNvSpPr>
            <a:spLocks/>
          </p:cNvSpPr>
          <p:nvPr/>
        </p:nvSpPr>
        <p:spPr bwMode="auto">
          <a:xfrm rot="10800000">
            <a:off x="2038350" y="3018210"/>
            <a:ext cx="2432050" cy="8191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178101407 h 21600"/>
              <a:gd name="T4" fmla="*/ 0 w 21600"/>
              <a:gd name="T5" fmla="*/ 117810140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4267200" y="1340222"/>
            <a:ext cx="508000" cy="9080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280" name="Arc 16"/>
          <p:cNvSpPr>
            <a:spLocks/>
          </p:cNvSpPr>
          <p:nvPr/>
        </p:nvSpPr>
        <p:spPr bwMode="auto">
          <a:xfrm>
            <a:off x="4572000" y="2027610"/>
            <a:ext cx="2425700" cy="368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07077355 h 21600"/>
              <a:gd name="T4" fmla="*/ 0 w 21600"/>
              <a:gd name="T5" fmla="*/ 10707735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Arc 17"/>
          <p:cNvSpPr>
            <a:spLocks/>
          </p:cNvSpPr>
          <p:nvPr/>
        </p:nvSpPr>
        <p:spPr bwMode="auto">
          <a:xfrm>
            <a:off x="4546600" y="1799010"/>
            <a:ext cx="2527300" cy="6032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470527010 h 21600"/>
              <a:gd name="T4" fmla="*/ 0 w 21600"/>
              <a:gd name="T5" fmla="*/ 47052701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Arc 18"/>
          <p:cNvSpPr>
            <a:spLocks/>
          </p:cNvSpPr>
          <p:nvPr/>
        </p:nvSpPr>
        <p:spPr bwMode="auto">
          <a:xfrm>
            <a:off x="4584700" y="1564060"/>
            <a:ext cx="2584450" cy="8255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205711717 h 21600"/>
              <a:gd name="T4" fmla="*/ 0 w 21600"/>
              <a:gd name="T5" fmla="*/ 120571171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4476750" y="14926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4476750" y="17339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Oval 21"/>
          <p:cNvSpPr>
            <a:spLocks noChangeArrowheads="1"/>
          </p:cNvSpPr>
          <p:nvPr/>
        </p:nvSpPr>
        <p:spPr bwMode="auto">
          <a:xfrm>
            <a:off x="4476750" y="19752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</a:t>
            </a:r>
            <a:r>
              <a:rPr lang="en-US"/>
              <a:t>Operational Definition of Deadlock</a:t>
            </a:r>
          </a:p>
        </p:txBody>
      </p:sp>
    </p:spTree>
    <p:extLst>
      <p:ext uri="{BB962C8B-B14F-4D97-AF65-F5344CB8AC3E}">
        <p14:creationId xmlns:p14="http://schemas.microsoft.com/office/powerpoint/2010/main" val="12416729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11953</TotalTime>
  <Words>3050</Words>
  <Application>Microsoft Macintosh PowerPoint</Application>
  <PresentationFormat>On-screen Show (4:3)</PresentationFormat>
  <Paragraphs>376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Comic Sans MS</vt:lpstr>
      <vt:lpstr>Courier New</vt:lpstr>
      <vt:lpstr>Monotype Sorts</vt:lpstr>
      <vt:lpstr>Symbol</vt:lpstr>
      <vt:lpstr>Times</vt:lpstr>
      <vt:lpstr>Wingdings</vt:lpstr>
      <vt:lpstr>Wingdings 2</vt:lpstr>
      <vt:lpstr>Office Theme</vt:lpstr>
      <vt:lpstr>Deadlock</vt:lpstr>
      <vt:lpstr>Concurrency Issues</vt:lpstr>
      <vt:lpstr>Deadlock: Motivating Examples</vt:lpstr>
      <vt:lpstr>Deadlock: Definition</vt:lpstr>
      <vt:lpstr>Resource Allocation Graph</vt:lpstr>
      <vt:lpstr>Resource Allocation Graph: Example</vt:lpstr>
      <vt:lpstr>Resource Allocation Graph &amp; Deadlock</vt:lpstr>
      <vt:lpstr>Resource Allocation Graph &amp; Deadlock</vt:lpstr>
      <vt:lpstr>An Operational Definition of Deadlock</vt:lpstr>
      <vt:lpstr>Deadlock Prevention and/or Recovery</vt:lpstr>
      <vt:lpstr>Deadlock Avoidance: Resource Ordering</vt:lpstr>
      <vt:lpstr>Lock Ordering</vt:lpstr>
      <vt:lpstr>How to order?</vt:lpstr>
      <vt:lpstr>Linux solution</vt:lpstr>
      <vt:lpstr>Lock ordering in practice From Linux: fs/dcache.c</vt:lpstr>
      <vt:lpstr>mm/filemap.c lock ordering</vt:lpstr>
      <vt:lpstr>Deadlock Recovery</vt:lpstr>
      <vt:lpstr>Deadlock Avoidance: Banker’s Algorithm</vt:lpstr>
      <vt:lpstr>Dealing with Deadlock</vt:lpstr>
      <vt:lpstr>Summary and Editorial</vt:lpstr>
      <vt:lpstr>Current Reality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218</cp:revision>
  <dcterms:created xsi:type="dcterms:W3CDTF">2012-09-21T01:57:31Z</dcterms:created>
  <dcterms:modified xsi:type="dcterms:W3CDTF">2022-11-16T22:30:11Z</dcterms:modified>
</cp:coreProperties>
</file>