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3.xml" ContentType="application/vnd.openxmlformats-officedocument.presentationml.notesSlide+xml"/>
  <Override PartName="/ppt/tags/tag10.xml" ContentType="application/vnd.openxmlformats-officedocument.presentationml.tags+xml"/>
  <Override PartName="/ppt/notesSlides/notesSlide4.xml" ContentType="application/vnd.openxmlformats-officedocument.presentationml.notesSlide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5.xml" ContentType="application/vnd.openxmlformats-officedocument.presentationml.notesSlide+xml"/>
  <Override PartName="/ppt/tags/tag13.xml" ContentType="application/vnd.openxmlformats-officedocument.presentationml.tags+xml"/>
  <Override PartName="/ppt/notesSlides/notesSlide6.xml" ContentType="application/vnd.openxmlformats-officedocument.presentationml.notesSlide+xml"/>
  <Override PartName="/ppt/tags/tag14.xml" ContentType="application/vnd.openxmlformats-officedocument.presentationml.tags+xml"/>
  <Override PartName="/ppt/notesSlides/notesSlide7.xml" ContentType="application/vnd.openxmlformats-officedocument.presentationml.notesSlide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notesSlides/notesSlide8.xml" ContentType="application/vnd.openxmlformats-officedocument.presentationml.notesSlide+xml"/>
  <Override PartName="/ppt/tags/tag17.xml" ContentType="application/vnd.openxmlformats-officedocument.presentationml.tags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tags/tag18.xml" ContentType="application/vnd.openxmlformats-officedocument.presentationml.tags+xml"/>
  <Override PartName="/ppt/notesSlides/notesSlide11.xml" ContentType="application/vnd.openxmlformats-officedocument.presentationml.notesSlide+xml"/>
  <Override PartName="/ppt/tags/tag19.xml" ContentType="application/vnd.openxmlformats-officedocument.presentationml.tags+xml"/>
  <Override PartName="/ppt/notesSlides/notesSlide12.xml" ContentType="application/vnd.openxmlformats-officedocument.presentationml.notesSlide+xml"/>
  <Override PartName="/ppt/tags/tag20.xml" ContentType="application/vnd.openxmlformats-officedocument.presentationml.tags+xml"/>
  <Override PartName="/ppt/notesSlides/notesSlide13.xml" ContentType="application/vnd.openxmlformats-officedocument.presentationml.notesSlide+xml"/>
  <Override PartName="/ppt/tags/tag21.xml" ContentType="application/vnd.openxmlformats-officedocument.presentationml.tags+xml"/>
  <Override PartName="/ppt/notesSlides/notesSlide14.xml" ContentType="application/vnd.openxmlformats-officedocument.presentationml.notesSlide+xml"/>
  <Override PartName="/ppt/tags/tag22.xml" ContentType="application/vnd.openxmlformats-officedocument.presentationml.tags+xml"/>
  <Override PartName="/ppt/notesSlides/notesSlide15.xml" ContentType="application/vnd.openxmlformats-officedocument.presentationml.notesSlide+xml"/>
  <Override PartName="/ppt/tags/tag23.xml" ContentType="application/vnd.openxmlformats-officedocument.presentationml.tags+xml"/>
  <Override PartName="/ppt/notesSlides/notesSlide16.xml" ContentType="application/vnd.openxmlformats-officedocument.presentationml.notesSlide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handoutMasterIdLst>
    <p:handoutMasterId r:id="rId39"/>
  </p:handoutMasterIdLst>
  <p:sldIdLst>
    <p:sldId id="256" r:id="rId2"/>
    <p:sldId id="265" r:id="rId3"/>
    <p:sldId id="266" r:id="rId4"/>
    <p:sldId id="267" r:id="rId5"/>
    <p:sldId id="293" r:id="rId6"/>
    <p:sldId id="294" r:id="rId7"/>
    <p:sldId id="269" r:id="rId8"/>
    <p:sldId id="270" r:id="rId9"/>
    <p:sldId id="271" r:id="rId10"/>
    <p:sldId id="295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280" r:id="rId20"/>
    <p:sldId id="281" r:id="rId21"/>
    <p:sldId id="282" r:id="rId22"/>
    <p:sldId id="296" r:id="rId23"/>
    <p:sldId id="297" r:id="rId24"/>
    <p:sldId id="284" r:id="rId25"/>
    <p:sldId id="292" r:id="rId26"/>
    <p:sldId id="298" r:id="rId27"/>
    <p:sldId id="283" r:id="rId28"/>
    <p:sldId id="285" r:id="rId29"/>
    <p:sldId id="299" r:id="rId30"/>
    <p:sldId id="286" r:id="rId31"/>
    <p:sldId id="287" r:id="rId32"/>
    <p:sldId id="288" r:id="rId33"/>
    <p:sldId id="289" r:id="rId34"/>
    <p:sldId id="290" r:id="rId35"/>
    <p:sldId id="291" r:id="rId36"/>
    <p:sldId id="300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BAF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5" autoAdjust="0"/>
    <p:restoredTop sz="92535" autoAdjust="0"/>
  </p:normalViewPr>
  <p:slideViewPr>
    <p:cSldViewPr>
      <p:cViewPr varScale="1">
        <p:scale>
          <a:sx n="114" d="100"/>
          <a:sy n="114" d="100"/>
        </p:scale>
        <p:origin x="1560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65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63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10497C-7000-6D43-8BB4-0C3A962819F8}" type="datetimeFigureOut">
              <a:rPr lang="en-US" smtClean="0"/>
              <a:t>11/29/22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5F3A2D-27E2-4B49-9089-836CF80E8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7570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00BFCF-8F27-4775-A75C-FAB6C4D28C2C}" type="datetimeFigureOut">
              <a:rPr lang="en-US" smtClean="0"/>
              <a:pPr/>
              <a:t>11/29/22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676F42-9BAD-4ADC-9380-BAF04DBAEE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07600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83C534-D55E-BB4C-855F-D591140389A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7620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STOPPED HERE (F18,</a:t>
            </a:r>
            <a:r>
              <a:rPr lang="en-US" baseline="0"/>
              <a:t> F16</a:t>
            </a:r>
            <a:r>
              <a:rPr lang="en-US"/>
              <a:t>)</a:t>
            </a:r>
          </a:p>
          <a:p>
            <a:r>
              <a:rPr lang="en-US" dirty="0"/>
              <a:t>13 pointers *</a:t>
            </a:r>
            <a:r>
              <a:rPr lang="en-US" baseline="0" dirty="0"/>
              <a:t> 4 bytes = 52 bytes + some metadata = 128 bytes (4 </a:t>
            </a:r>
            <a:r>
              <a:rPr lang="en-US" baseline="0" dirty="0" err="1"/>
              <a:t>inodes</a:t>
            </a:r>
            <a:r>
              <a:rPr lang="en-US" baseline="0" dirty="0"/>
              <a:t>/block)</a:t>
            </a:r>
          </a:p>
          <a:p>
            <a:r>
              <a:rPr lang="en-US" baseline="0" dirty="0"/>
              <a:t>Actual size varies by FS</a:t>
            </a:r>
          </a:p>
        </p:txBody>
      </p:sp>
    </p:spTree>
    <p:extLst>
      <p:ext uri="{BB962C8B-B14F-4D97-AF65-F5344CB8AC3E}">
        <p14:creationId xmlns:p14="http://schemas.microsoft.com/office/powerpoint/2010/main" val="3143702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800">
                <a:latin typeface="Times" charset="0"/>
              </a:rPr>
              <a:t>One of the key things a directory must do is make it easy to allocate new space on the disk.</a:t>
            </a:r>
          </a:p>
          <a:p>
            <a:pPr lvl="1"/>
            <a:r>
              <a:rPr lang="en-US" sz="1800">
                <a:latin typeface="Times" charset="0"/>
              </a:rPr>
              <a:t>—	The directory must keep track of which blocks are free and which are allocated.</a:t>
            </a:r>
          </a:p>
          <a:p>
            <a:endParaRPr lang="en-US" sz="1800">
              <a:latin typeface="Times" charset="0"/>
            </a:endParaRPr>
          </a:p>
          <a:p>
            <a:r>
              <a:rPr lang="en-US" sz="1800">
                <a:latin typeface="Times" charset="0"/>
              </a:rPr>
              <a:t>Often CPUs have instructions to perform this search in a small number of machine cycles.</a:t>
            </a:r>
          </a:p>
          <a:p>
            <a:endParaRPr lang="en-US" sz="1800">
              <a:latin typeface="Times" charset="0"/>
            </a:endParaRPr>
          </a:p>
          <a:p>
            <a:r>
              <a:rPr lang="en-US" sz="1800">
                <a:latin typeface="Times" charset="0"/>
              </a:rPr>
              <a:t>But are free blocks uniformly spread out over the disk?</a:t>
            </a:r>
          </a:p>
          <a:p>
            <a:pPr lvl="1"/>
            <a:r>
              <a:rPr lang="en-US" sz="1800">
                <a:latin typeface="Times" charset="0"/>
              </a:rPr>
              <a:t>— Not likely.  If they were then file I/O performance would likely be poor.</a:t>
            </a:r>
          </a:p>
        </p:txBody>
      </p:sp>
    </p:spTree>
    <p:extLst>
      <p:ext uri="{BB962C8B-B14F-4D97-AF65-F5344CB8AC3E}">
        <p14:creationId xmlns:p14="http://schemas.microsoft.com/office/powerpoint/2010/main" val="9448136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800">
                <a:latin typeface="Times" charset="0"/>
              </a:rPr>
              <a:t>Why would we consider one scheme as being any better or worse than another?</a:t>
            </a:r>
          </a:p>
          <a:p>
            <a:pPr lvl="1"/>
            <a:r>
              <a:rPr lang="en-US" sz="1800">
                <a:latin typeface="Times" charset="0"/>
              </a:rPr>
              <a:t>—	Fault tolerance.</a:t>
            </a:r>
          </a:p>
          <a:p>
            <a:pPr lvl="1"/>
            <a:r>
              <a:rPr lang="en-US" sz="1800">
                <a:latin typeface="Times" charset="0"/>
              </a:rPr>
              <a:t>—	Efficiency of allocation.</a:t>
            </a:r>
          </a:p>
          <a:p>
            <a:pPr lvl="1"/>
            <a:r>
              <a:rPr lang="en-US" sz="1800">
                <a:latin typeface="Times" charset="0"/>
              </a:rPr>
              <a:t>—	Overhead?</a:t>
            </a:r>
          </a:p>
        </p:txBody>
      </p:sp>
      <p:sp>
        <p:nvSpPr>
          <p:cNvPr id="4710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197897343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800" dirty="0">
                <a:latin typeface="Times" charset="0"/>
              </a:rPr>
              <a:t>B – originally, </a:t>
            </a:r>
            <a:r>
              <a:rPr lang="en-US" sz="1800" dirty="0" err="1">
                <a:latin typeface="Times" charset="0"/>
              </a:rPr>
              <a:t>inode</a:t>
            </a:r>
            <a:r>
              <a:rPr lang="en-US" sz="1800" dirty="0">
                <a:latin typeface="Times" charset="0"/>
              </a:rPr>
              <a:t> number was</a:t>
            </a:r>
            <a:r>
              <a:rPr lang="en-US" sz="1800" baseline="0" dirty="0">
                <a:latin typeface="Times" charset="0"/>
              </a:rPr>
              <a:t> enough to calculate location on disk.  Also, a separate list avoids having to allocate a block and then subdivide for </a:t>
            </a:r>
            <a:r>
              <a:rPr lang="en-US" sz="1800" baseline="0" dirty="0" err="1">
                <a:latin typeface="Times" charset="0"/>
              </a:rPr>
              <a:t>inode</a:t>
            </a:r>
            <a:endParaRPr lang="en-US" sz="1800" dirty="0">
              <a:latin typeface="Times" charset="0"/>
            </a:endParaRPr>
          </a:p>
        </p:txBody>
      </p:sp>
      <p:sp>
        <p:nvSpPr>
          <p:cNvPr id="4198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158068437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z="1800">
              <a:latin typeface="Times" charset="0"/>
            </a:endParaRPr>
          </a:p>
        </p:txBody>
      </p:sp>
      <p:sp>
        <p:nvSpPr>
          <p:cNvPr id="4505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26432299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800">
                <a:latin typeface="Times" charset="0"/>
              </a:rPr>
              <a:t>Changing gears…</a:t>
            </a:r>
          </a:p>
          <a:p>
            <a:r>
              <a:rPr lang="en-US" sz="1800">
                <a:latin typeface="Times" charset="0"/>
              </a:rPr>
              <a:t>How do you find what you</a:t>
            </a:r>
            <a:r>
              <a:rPr lang="ja-JP" altLang="en-US" sz="1800">
                <a:latin typeface="Times" charset="0"/>
              </a:rPr>
              <a:t>’</a:t>
            </a:r>
            <a:r>
              <a:rPr lang="en-US" sz="1800">
                <a:latin typeface="Times" charset="0"/>
              </a:rPr>
              <a:t>re looking for on a disk?</a:t>
            </a:r>
          </a:p>
          <a:p>
            <a:endParaRPr lang="en-US" sz="1800">
              <a:latin typeface="Times" charset="0"/>
            </a:endParaRPr>
          </a:p>
          <a:p>
            <a:r>
              <a:rPr lang="en-US" sz="1800">
                <a:latin typeface="Times" charset="0"/>
              </a:rPr>
              <a:t>All this information could be stored in memory but what happens if the power is cycled?</a:t>
            </a:r>
          </a:p>
          <a:p>
            <a:pPr lvl="1"/>
            <a:r>
              <a:rPr lang="en-US" sz="1800">
                <a:latin typeface="Times" charset="0"/>
              </a:rPr>
              <a:t>—This information could be stored on disk (and this is what we</a:t>
            </a:r>
            <a:r>
              <a:rPr lang="ja-JP" altLang="en-US" sz="1800">
                <a:latin typeface="Times" charset="0"/>
              </a:rPr>
              <a:t>’</a:t>
            </a:r>
            <a:r>
              <a:rPr lang="en-US" sz="1800">
                <a:latin typeface="Times" charset="0"/>
              </a:rPr>
              <a:t>re going to describe!).</a:t>
            </a:r>
          </a:p>
        </p:txBody>
      </p:sp>
      <p:sp>
        <p:nvSpPr>
          <p:cNvPr id="4608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127029249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START HERE</a:t>
            </a:r>
          </a:p>
        </p:txBody>
      </p:sp>
    </p:spTree>
    <p:extLst>
      <p:ext uri="{BB962C8B-B14F-4D97-AF65-F5344CB8AC3E}">
        <p14:creationId xmlns:p14="http://schemas.microsoft.com/office/powerpoint/2010/main" val="15023616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STOPPED here 22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676F42-9BAD-4ADC-9380-BAF04DBAEE78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3603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800">
                <a:latin typeface="Times" charset="0"/>
              </a:rPr>
              <a:t>Now we look look at methods for allocating space to files.</a:t>
            </a:r>
          </a:p>
          <a:p>
            <a:pPr lvl="1"/>
            <a:r>
              <a:rPr lang="en-US" sz="1800">
                <a:latin typeface="Times" charset="0"/>
              </a:rPr>
              <a:t>—	The compliment of the free-list representation problem.</a:t>
            </a:r>
          </a:p>
          <a:p>
            <a:pPr lvl="1"/>
            <a:endParaRPr lang="en-US" sz="1800">
              <a:latin typeface="Times" charset="0"/>
            </a:endParaRPr>
          </a:p>
          <a:p>
            <a:r>
              <a:rPr lang="en-US" sz="1800">
                <a:latin typeface="Times" charset="0"/>
              </a:rPr>
              <a:t>Contiguous allocation also gives the best performance for the initial write of a file (</a:t>
            </a:r>
            <a:r>
              <a:rPr lang="en-US" sz="1800" i="1">
                <a:latin typeface="Times" charset="0"/>
              </a:rPr>
              <a:t>i.e</a:t>
            </a:r>
            <a:r>
              <a:rPr lang="en-US" sz="1800">
                <a:latin typeface="Times" charset="0"/>
              </a:rPr>
              <a:t>., once space has been allocated).</a:t>
            </a:r>
          </a:p>
          <a:p>
            <a:pPr lvl="1"/>
            <a:r>
              <a:rPr lang="en-US" sz="1800">
                <a:latin typeface="Times" charset="0"/>
              </a:rPr>
              <a:t>—	Subsequent writes may cause the file to grow in which case it may have to be copied and moved.</a:t>
            </a:r>
          </a:p>
        </p:txBody>
      </p:sp>
    </p:spTree>
    <p:extLst>
      <p:ext uri="{BB962C8B-B14F-4D97-AF65-F5344CB8AC3E}">
        <p14:creationId xmlns:p14="http://schemas.microsoft.com/office/powerpoint/2010/main" val="5272490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800">
                <a:latin typeface="Times" charset="0"/>
              </a:rPr>
              <a:t>Why have a pointer to the last block?</a:t>
            </a:r>
          </a:p>
          <a:p>
            <a:pPr lvl="1"/>
            <a:r>
              <a:rPr lang="en-US" sz="1800">
                <a:latin typeface="Times" charset="0"/>
              </a:rPr>
              <a:t>—	Makes it easy to grow the file.  You don</a:t>
            </a:r>
            <a:r>
              <a:rPr lang="ja-JP" altLang="en-US" sz="1800">
                <a:latin typeface="Times" charset="0"/>
              </a:rPr>
              <a:t>’</a:t>
            </a:r>
            <a:r>
              <a:rPr lang="en-US" sz="1800">
                <a:latin typeface="Times" charset="0"/>
              </a:rPr>
              <a:t>t have to scan the chain to find the end of the list.</a:t>
            </a:r>
          </a:p>
        </p:txBody>
      </p:sp>
    </p:spTree>
    <p:extLst>
      <p:ext uri="{BB962C8B-B14F-4D97-AF65-F5344CB8AC3E}">
        <p14:creationId xmlns:p14="http://schemas.microsoft.com/office/powerpoint/2010/main" val="3251279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800">
                <a:latin typeface="Times" charset="0"/>
              </a:rPr>
              <a:t>If a disk pointer is 32 bits (we can address up to 4 billion sectors), then:</a:t>
            </a:r>
          </a:p>
          <a:p>
            <a:pPr lvl="1"/>
            <a:r>
              <a:rPr lang="en-US" sz="1800">
                <a:latin typeface="Times" charset="0"/>
              </a:rPr>
              <a:t>—	An index block can contain 512/32 = 16 pointers, so</a:t>
            </a:r>
          </a:p>
          <a:p>
            <a:pPr lvl="1"/>
            <a:r>
              <a:rPr lang="en-US" sz="1800">
                <a:latin typeface="Times" charset="0"/>
              </a:rPr>
              <a:t>—	Under indexed allocation, a file can be 16</a:t>
            </a:r>
            <a:r>
              <a:rPr lang="en-US" sz="1800">
                <a:latin typeface="Symbol" charset="0"/>
              </a:rPr>
              <a:t></a:t>
            </a:r>
            <a:r>
              <a:rPr lang="en-US" sz="1800">
                <a:latin typeface="Times" charset="0"/>
              </a:rPr>
              <a:t>512 = 8K bytes </a:t>
            </a:r>
            <a:br>
              <a:rPr lang="en-US" sz="1800">
                <a:latin typeface="Times" charset="0"/>
              </a:rPr>
            </a:br>
            <a:r>
              <a:rPr lang="en-US" sz="1800">
                <a:latin typeface="Times" charset="0"/>
              </a:rPr>
              <a:t>(using the Seagate disk example).  </a:t>
            </a:r>
          </a:p>
        </p:txBody>
      </p:sp>
      <p:sp>
        <p:nvSpPr>
          <p:cNvPr id="3789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7935340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800">
                <a:latin typeface="Times" charset="0"/>
              </a:rPr>
              <a:t>If a disk pointer is 32 bits (we can address up to 4 billion sectors), then:</a:t>
            </a:r>
          </a:p>
          <a:p>
            <a:pPr lvl="1"/>
            <a:r>
              <a:rPr lang="en-US" sz="1800">
                <a:latin typeface="Times" charset="0"/>
              </a:rPr>
              <a:t>—	An index block can contain 512/32 = 16 pointers, so</a:t>
            </a:r>
          </a:p>
          <a:p>
            <a:pPr lvl="1"/>
            <a:r>
              <a:rPr lang="en-US" sz="1800">
                <a:latin typeface="Times" charset="0"/>
              </a:rPr>
              <a:t>—	Under indexed allocation, a file can be 16</a:t>
            </a:r>
            <a:r>
              <a:rPr lang="en-US" sz="1800">
                <a:latin typeface="Symbol" charset="0"/>
              </a:rPr>
              <a:t></a:t>
            </a:r>
            <a:r>
              <a:rPr lang="en-US" sz="1800">
                <a:latin typeface="Times" charset="0"/>
              </a:rPr>
              <a:t>512 = 8K bytes </a:t>
            </a:r>
            <a:br>
              <a:rPr lang="en-US" sz="1800">
                <a:latin typeface="Times" charset="0"/>
              </a:rPr>
            </a:br>
            <a:r>
              <a:rPr lang="en-US" sz="1800">
                <a:latin typeface="Times" charset="0"/>
              </a:rPr>
              <a:t>(using the Seagate disk example).  </a:t>
            </a:r>
          </a:p>
        </p:txBody>
      </p:sp>
      <p:sp>
        <p:nvSpPr>
          <p:cNvPr id="3891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9982448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800">
                <a:latin typeface="Times" charset="0"/>
              </a:rPr>
              <a:t>(Draw these out again in the margin using a more tree-like structure...)</a:t>
            </a:r>
          </a:p>
        </p:txBody>
      </p:sp>
      <p:sp>
        <p:nvSpPr>
          <p:cNvPr id="3993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5411566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START HERE</a:t>
            </a:r>
          </a:p>
        </p:txBody>
      </p:sp>
    </p:spTree>
    <p:extLst>
      <p:ext uri="{BB962C8B-B14F-4D97-AF65-F5344CB8AC3E}">
        <p14:creationId xmlns:p14="http://schemas.microsoft.com/office/powerpoint/2010/main" val="14157531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800">
                <a:latin typeface="Times" charset="0"/>
              </a:rPr>
              <a:t>In this figure </a:t>
            </a:r>
            <a:r>
              <a:rPr lang="en-US" sz="1800" i="1">
                <a:latin typeface="Times" charset="0"/>
              </a:rPr>
              <a:t>n</a:t>
            </a:r>
            <a:r>
              <a:rPr lang="en-US" sz="1800">
                <a:latin typeface="Times" charset="0"/>
              </a:rPr>
              <a:t> is the number of pointer you can store in a disk block.</a:t>
            </a:r>
          </a:p>
          <a:p>
            <a:r>
              <a:rPr lang="en-US" sz="1800">
                <a:latin typeface="Times" charset="0"/>
              </a:rPr>
              <a:t>Assuming a first level block can contain 16 pointers then</a:t>
            </a:r>
          </a:p>
          <a:p>
            <a:pPr lvl="1"/>
            <a:r>
              <a:rPr lang="en-US" sz="1800">
                <a:latin typeface="Times" charset="0"/>
              </a:rPr>
              <a:t>— a </a:t>
            </a:r>
            <a:r>
              <a:rPr lang="ja-JP" altLang="en-US" sz="1800">
                <a:latin typeface="Times" charset="0"/>
              </a:rPr>
              <a:t>“</a:t>
            </a:r>
            <a:r>
              <a:rPr lang="en-US" sz="1800">
                <a:latin typeface="Times" charset="0"/>
              </a:rPr>
              <a:t>small</a:t>
            </a:r>
            <a:r>
              <a:rPr lang="ja-JP" altLang="en-US" sz="1800">
                <a:latin typeface="Times" charset="0"/>
              </a:rPr>
              <a:t>”</a:t>
            </a:r>
            <a:r>
              <a:rPr lang="en-US" sz="1800">
                <a:latin typeface="Times" charset="0"/>
              </a:rPr>
              <a:t> file is 8K bytes</a:t>
            </a:r>
          </a:p>
          <a:p>
            <a:pPr lvl="1"/>
            <a:r>
              <a:rPr lang="en-US" sz="1800">
                <a:latin typeface="Times" charset="0"/>
              </a:rPr>
              <a:t>— a </a:t>
            </a:r>
            <a:r>
              <a:rPr lang="ja-JP" altLang="en-US" sz="1800">
                <a:latin typeface="Times" charset="0"/>
              </a:rPr>
              <a:t>“</a:t>
            </a:r>
            <a:r>
              <a:rPr lang="en-US" sz="1800">
                <a:latin typeface="Times" charset="0"/>
              </a:rPr>
              <a:t>medium</a:t>
            </a:r>
            <a:r>
              <a:rPr lang="ja-JP" altLang="en-US" sz="1800">
                <a:latin typeface="Times" charset="0"/>
              </a:rPr>
              <a:t>”</a:t>
            </a:r>
            <a:r>
              <a:rPr lang="en-US" sz="1800">
                <a:latin typeface="Times" charset="0"/>
              </a:rPr>
              <a:t> file is 64 MB</a:t>
            </a:r>
          </a:p>
          <a:p>
            <a:pPr lvl="1"/>
            <a:r>
              <a:rPr lang="en-US" sz="1800">
                <a:latin typeface="Times" charset="0"/>
              </a:rPr>
              <a:t>— a </a:t>
            </a:r>
            <a:r>
              <a:rPr lang="ja-JP" altLang="en-US" sz="1800">
                <a:latin typeface="Times" charset="0"/>
              </a:rPr>
              <a:t>“</a:t>
            </a:r>
            <a:r>
              <a:rPr lang="en-US" sz="1800">
                <a:latin typeface="Times" charset="0"/>
              </a:rPr>
              <a:t>large</a:t>
            </a:r>
            <a:r>
              <a:rPr lang="ja-JP" altLang="en-US" sz="1800">
                <a:latin typeface="Times" charset="0"/>
              </a:rPr>
              <a:t>”</a:t>
            </a:r>
            <a:r>
              <a:rPr lang="en-US" sz="1800">
                <a:latin typeface="Times" charset="0"/>
              </a:rPr>
              <a:t> file is 512 GB!</a:t>
            </a:r>
          </a:p>
          <a:p>
            <a:endParaRPr lang="en-US" sz="1800">
              <a:latin typeface="Times" charset="0"/>
            </a:endParaRPr>
          </a:p>
        </p:txBody>
      </p:sp>
      <p:sp>
        <p:nvSpPr>
          <p:cNvPr id="4096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1966243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73B60-6473-F545-9385-A53D94CCB13B}" type="datetime1">
              <a:rPr lang="en-US" smtClean="0"/>
              <a:t>11/29/22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E9046-62EF-4D4D-AD96-2915163B9D13}" type="datetime1">
              <a:rPr lang="en-US" smtClean="0"/>
              <a:t>11/29/22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CC96B-6DF5-4640-A835-939C44573CE8}" type="datetime1">
              <a:rPr lang="en-US" smtClean="0"/>
              <a:t>11/29/22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CA137-3534-A441-BE38-646B5A2330AF}" type="datetime1">
              <a:rPr lang="en-US" smtClean="0"/>
              <a:t>11/29/22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86590-E106-BF42-9475-757C87E8D19F}" type="datetime1">
              <a:rPr lang="en-US" smtClean="0"/>
              <a:t>11/29/22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41FFF-A25F-F045-BE21-54E0B4D0B1E0}" type="datetime1">
              <a:rPr lang="en-US" smtClean="0"/>
              <a:t>11/29/22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AB54D-5E7C-6249-A11F-0891812158ED}" type="datetime1">
              <a:rPr lang="en-US" smtClean="0"/>
              <a:t>11/29/22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7BDC2-49CA-8A45-88A4-075285359B0D}" type="datetime1">
              <a:rPr lang="en-US" smtClean="0"/>
              <a:t>11/29/22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0BF4B-3B43-7E45-BFA1-7F06C1AE9EC4}" type="datetime1">
              <a:rPr lang="en-US" smtClean="0"/>
              <a:t>11/29/22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A1E46-F9CF-714B-8015-1F124156698C}" type="datetime1">
              <a:rPr lang="en-US" smtClean="0"/>
              <a:t>11/29/22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8C665-E041-EC46-95BD-3B4331C0A93C}" type="datetime1">
              <a:rPr lang="en-US" smtClean="0"/>
              <a:t>11/29/22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692696"/>
            <a:ext cx="8229600" cy="5586021"/>
          </a:xfrm>
        </p:spPr>
        <p:txBody>
          <a:bodyPr tIns="0" rIns="0" bIns="0" anchor="ctr"/>
          <a:lstStyle>
            <a:lvl1pPr algn="ctr">
              <a:buFontTx/>
              <a:buNone/>
              <a:defRPr sz="4400">
                <a:solidFill>
                  <a:srgbClr val="B60225"/>
                </a:solidFill>
              </a:defRPr>
            </a:lvl1pPr>
            <a:lvl2pPr marL="228600" indent="-228600" algn="ctr">
              <a:buClr>
                <a:srgbClr val="C03137"/>
              </a:buClr>
              <a:buFontTx/>
              <a:buNone/>
              <a:defRPr sz="2400"/>
            </a:lvl2pPr>
            <a:lvl3pPr marL="458788" indent="-230188" algn="ctr">
              <a:buFontTx/>
              <a:buNone/>
              <a:defRPr/>
            </a:lvl3pPr>
            <a:lvl4pPr marL="458788" indent="-230188" algn="ctr">
              <a:buFontTx/>
              <a:buNone/>
              <a:defRPr/>
            </a:lvl4pPr>
            <a:lvl5pPr marL="458788" indent="-230188" algn="ctr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 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3B25A-C783-D44D-A205-9DEE32559E14}" type="datetime1">
              <a:rPr lang="en-US" smtClean="0"/>
              <a:t>11/29/22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 userDrawn="1"/>
        </p:nvSpPr>
        <p:spPr>
          <a:xfrm>
            <a:off x="0" y="6278563"/>
            <a:ext cx="9144000" cy="579437"/>
          </a:xfrm>
          <a:prstGeom prst="rect">
            <a:avLst/>
          </a:prstGeom>
          <a:solidFill>
            <a:srgbClr val="7BAFD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40769"/>
            <a:ext cx="8229600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9188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58BF0-DA1D-E244-9598-2ACCAF7CF53B}" type="datetime1">
              <a:rPr lang="en-US" smtClean="0"/>
              <a:t>11/29/22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597352"/>
            <a:ext cx="2895600" cy="260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B79A3DA4-3E46-45AF-808A-D7FF9D1D755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0" name="Straight Connector 19"/>
          <p:cNvCxnSpPr/>
          <p:nvPr userDrawn="1"/>
        </p:nvCxnSpPr>
        <p:spPr>
          <a:xfrm>
            <a:off x="0" y="692696"/>
            <a:ext cx="9144000" cy="1588"/>
          </a:xfrm>
          <a:prstGeom prst="line">
            <a:avLst/>
          </a:prstGeom>
          <a:ln w="12700">
            <a:solidFill>
              <a:srgbClr val="7BAFD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itle Placeholder 1"/>
          <p:cNvSpPr txBox="1">
            <a:spLocks/>
          </p:cNvSpPr>
          <p:nvPr userDrawn="1"/>
        </p:nvSpPr>
        <p:spPr>
          <a:xfrm>
            <a:off x="5292080" y="116632"/>
            <a:ext cx="385192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 530: Operating Systems</a:t>
            </a:r>
          </a:p>
        </p:txBody>
      </p:sp>
      <p:pic>
        <p:nvPicPr>
          <p:cNvPr id="12" name="Picture 6"/>
          <p:cNvPicPr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251520" y="106119"/>
            <a:ext cx="1944216" cy="534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  <p:sldLayoutId id="2147483661" r:id="rId13"/>
    <p:sldLayoutId id="2147483662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lang="en-US" sz="4400" kern="1200" dirty="0" smtClean="0">
          <a:solidFill>
            <a:schemeClr val="accent1"/>
          </a:solidFill>
          <a:latin typeface="+mn-lt"/>
          <a:ea typeface="+mn-ea"/>
          <a:cs typeface="+mn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Relationship Id="rId4" Type="http://schemas.openxmlformats.org/officeDocument/2006/relationships/image" Target="../media/image2.jpe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.xml"/><Relationship Id="rId1" Type="http://schemas.openxmlformats.org/officeDocument/2006/relationships/tags" Target="../tags/tag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2457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5400" b="1" dirty="0"/>
              <a:t>File Systems: Fundamentals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759436"/>
            <a:ext cx="9144000" cy="2316588"/>
          </a:xfrm>
        </p:spPr>
        <p:txBody>
          <a:bodyPr>
            <a:normAutofit/>
          </a:bodyPr>
          <a:lstStyle/>
          <a:p>
            <a:pPr>
              <a:spcAft>
                <a:spcPts val="1080"/>
              </a:spcAft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Aft>
                <a:spcPts val="1080"/>
              </a:spcAft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Don Porter</a:t>
            </a:r>
          </a:p>
          <a:p>
            <a:pPr>
              <a:spcAft>
                <a:spcPts val="1080"/>
              </a:spcAft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Portions courtesy Emmett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Witchel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Three Problems for 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Indexing data blocks in a file:</a:t>
            </a:r>
          </a:p>
          <a:p>
            <a:pPr lvl="1"/>
            <a:r>
              <a:rPr lang="en-US" dirty="0"/>
              <a:t>What is the LBA of is block 17 of The_Dark_Knight.mp4?</a:t>
            </a:r>
          </a:p>
          <a:p>
            <a:r>
              <a:rPr lang="en-US" dirty="0"/>
              <a:t>Allocating free disk sectors:</a:t>
            </a:r>
          </a:p>
          <a:p>
            <a:pPr lvl="1"/>
            <a:r>
              <a:rPr lang="en-US" dirty="0"/>
              <a:t>I add a block to fine-</a:t>
            </a:r>
            <a:r>
              <a:rPr lang="en-US" dirty="0" err="1"/>
              <a:t>lru.c</a:t>
            </a:r>
            <a:r>
              <a:rPr lang="en-US" dirty="0"/>
              <a:t>, where should it go on disk?</a:t>
            </a:r>
          </a:p>
          <a:p>
            <a:r>
              <a:rPr lang="en-US" dirty="0"/>
              <a:t>Indexing file names:</a:t>
            </a:r>
          </a:p>
          <a:p>
            <a:pPr lvl="1"/>
            <a:r>
              <a:rPr lang="en-US" dirty="0"/>
              <a:t>I want to open /home/porter/</a:t>
            </a:r>
            <a:r>
              <a:rPr lang="en-US" dirty="0" err="1"/>
              <a:t>foo.txt</a:t>
            </a:r>
            <a:r>
              <a:rPr lang="en-US" dirty="0"/>
              <a:t>, does it exist, and where on disk is the metadata?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0667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Problem 0: Indexing </a:t>
            </a:r>
            <a:r>
              <a:rPr lang="en-US" dirty="0" err="1"/>
              <a:t>Files&amp;Data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 lIns="92075" tIns="46038" rIns="92075" bIns="46038">
            <a:normAutofit fontScale="92500"/>
          </a:bodyPr>
          <a:lstStyle/>
          <a:p>
            <a:pPr marL="457200" indent="-457200">
              <a:buFont typeface="Monotype Sorts" charset="0"/>
              <a:buNone/>
            </a:pPr>
            <a:r>
              <a:rPr lang="en-US" dirty="0">
                <a:latin typeface="Arial" charset="0"/>
              </a:rPr>
              <a:t>The information that we need:</a:t>
            </a:r>
          </a:p>
          <a:p>
            <a:pPr marL="457200" indent="-457200">
              <a:buFont typeface="Monotype Sorts" charset="0"/>
              <a:buNone/>
            </a:pPr>
            <a:r>
              <a:rPr lang="en-US" dirty="0">
                <a:latin typeface="Arial" charset="0"/>
              </a:rPr>
              <a:t>	For each file, a file header points to data blocks</a:t>
            </a:r>
          </a:p>
          <a:p>
            <a:pPr marL="838200" lvl="1" indent="-381000">
              <a:buFont typeface="Wingdings" charset="0"/>
              <a:buNone/>
            </a:pPr>
            <a:r>
              <a:rPr lang="en-US" dirty="0">
                <a:latin typeface="Arial" charset="0"/>
              </a:rPr>
              <a:t>Block 0 --&gt; Disk sector 19</a:t>
            </a:r>
          </a:p>
          <a:p>
            <a:pPr marL="838200" lvl="1" indent="-381000">
              <a:buFont typeface="Wingdings" charset="0"/>
              <a:buNone/>
            </a:pPr>
            <a:r>
              <a:rPr lang="en-US" dirty="0">
                <a:latin typeface="Arial" charset="0"/>
              </a:rPr>
              <a:t>Block 1 --&gt; Disk sector 4,528</a:t>
            </a:r>
          </a:p>
          <a:p>
            <a:pPr marL="838200" lvl="1" indent="-381000">
              <a:buFont typeface="Wingdings" charset="0"/>
              <a:buNone/>
            </a:pPr>
            <a:r>
              <a:rPr lang="en-US" dirty="0">
                <a:latin typeface="Arial" charset="0"/>
              </a:rPr>
              <a:t>…</a:t>
            </a:r>
          </a:p>
          <a:p>
            <a:pPr marL="457200" indent="-457200">
              <a:buFont typeface="Wingdings" charset="0"/>
              <a:buNone/>
            </a:pPr>
            <a:r>
              <a:rPr lang="en-US" dirty="0">
                <a:latin typeface="Arial" charset="0"/>
              </a:rPr>
              <a:t>Key performance issues:</a:t>
            </a:r>
          </a:p>
          <a:p>
            <a:pPr marL="457200" indent="-457200">
              <a:buFont typeface="Arial" charset="0"/>
              <a:buAutoNum type="arabicPeriod"/>
            </a:pPr>
            <a:r>
              <a:rPr lang="en-US" dirty="0">
                <a:latin typeface="Arial" charset="0"/>
              </a:rPr>
              <a:t>We need to support sequential and random access.</a:t>
            </a:r>
          </a:p>
          <a:p>
            <a:pPr marL="457200" indent="-457200">
              <a:buFont typeface="Arial" charset="0"/>
              <a:buAutoNum type="arabicPeriod"/>
            </a:pPr>
            <a:r>
              <a:rPr lang="en-US" dirty="0">
                <a:latin typeface="Arial" charset="0"/>
              </a:rPr>
              <a:t>What is the right data structure in which to maintain file location information?</a:t>
            </a:r>
          </a:p>
          <a:p>
            <a:pPr marL="457200" indent="-457200">
              <a:buFont typeface="Arial" charset="0"/>
              <a:buAutoNum type="arabicPeriod"/>
            </a:pPr>
            <a:r>
              <a:rPr lang="en-US" dirty="0">
                <a:latin typeface="Arial" charset="0"/>
              </a:rPr>
              <a:t>How do we lay out the files on the physical disk?</a:t>
            </a:r>
          </a:p>
          <a:p>
            <a:pPr marL="457200" indent="-457200"/>
            <a:endParaRPr lang="en-US" dirty="0">
              <a:latin typeface="Arial" charset="0"/>
            </a:endParaRPr>
          </a:p>
          <a:p>
            <a:pPr marL="1371600" lvl="2" indent="-457200">
              <a:buFont typeface="Monotype Sorts" charset="0"/>
              <a:buNone/>
            </a:pPr>
            <a:endParaRPr lang="en-US" sz="1800" dirty="0">
              <a:latin typeface="Arial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6237822"/>
            <a:ext cx="9144000" cy="575554"/>
          </a:xfrm>
          <a:prstGeom prst="rect">
            <a:avLst/>
          </a:prstGeom>
          <a:noFill/>
        </p:spPr>
        <p:txBody>
          <a:bodyPr wrap="square" lIns="82309" tIns="41154" rIns="82309" bIns="41154" rtlCol="0">
            <a:spAutoFit/>
          </a:bodyPr>
          <a:lstStyle/>
          <a:p>
            <a:pPr marL="0" lvl="1" indent="-514291" algn="ctr"/>
            <a:r>
              <a:rPr lang="en-US" sz="3200" dirty="0"/>
              <a:t>We will look at some data </a:t>
            </a:r>
            <a:r>
              <a:rPr lang="en-US" sz="3200"/>
              <a:t>indexing strategies</a:t>
            </a:r>
            <a:endParaRPr lang="en-US" sz="3200" i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425533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4850" y="2924175"/>
            <a:ext cx="7772400" cy="1536700"/>
          </a:xfrm>
          <a:noFill/>
        </p:spPr>
        <p:txBody>
          <a:bodyPr/>
          <a:lstStyle/>
          <a:p>
            <a:r>
              <a:rPr lang="en-US">
                <a:latin typeface="Arial" charset="0"/>
              </a:rPr>
              <a:t>File header specifies starting block &amp; length</a:t>
            </a:r>
          </a:p>
          <a:p>
            <a:r>
              <a:rPr lang="en-US">
                <a:latin typeface="Arial" charset="0"/>
              </a:rPr>
              <a:t>Placement/Allocation policies</a:t>
            </a:r>
          </a:p>
          <a:p>
            <a:pPr lvl="1">
              <a:spcBef>
                <a:spcPct val="0"/>
              </a:spcBef>
            </a:pPr>
            <a:r>
              <a:rPr lang="en-US">
                <a:latin typeface="Arial" charset="0"/>
              </a:rPr>
              <a:t>First-fit, best-fit, ...</a:t>
            </a:r>
          </a:p>
        </p:txBody>
      </p:sp>
      <p:sp>
        <p:nvSpPr>
          <p:cNvPr id="178180" name="Rectangle 4"/>
          <p:cNvSpPr>
            <a:spLocks noChangeArrowheads="1"/>
          </p:cNvSpPr>
          <p:nvPr/>
        </p:nvSpPr>
        <p:spPr bwMode="auto">
          <a:xfrm>
            <a:off x="752475" y="4384675"/>
            <a:ext cx="41021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75000"/>
              <a:buFont typeface="Monotype Sorts" charset="0"/>
              <a:buChar char="u"/>
            </a:pPr>
            <a:r>
              <a:rPr lang="en-US">
                <a:latin typeface="Comic Sans MS" charset="0"/>
              </a:rPr>
              <a:t>Pluses</a:t>
            </a:r>
            <a:endParaRPr lang="en-US">
              <a:solidFill>
                <a:schemeClr val="folHlink"/>
              </a:solidFill>
              <a:latin typeface="Comic Sans MS" charset="0"/>
            </a:endParaRPr>
          </a:p>
          <a:p>
            <a:pPr marL="742950" lvl="1" indent="-285750">
              <a:lnSpc>
                <a:spcPct val="80000"/>
              </a:lnSpc>
              <a:buClr>
                <a:schemeClr val="tx1"/>
              </a:buClr>
              <a:buFont typeface="Wingdings" charset="0"/>
              <a:buChar char="Ø"/>
            </a:pPr>
            <a:r>
              <a:rPr lang="en-US" sz="2000">
                <a:solidFill>
                  <a:schemeClr val="folHlink"/>
                </a:solidFill>
                <a:latin typeface="Comic Sans MS" charset="0"/>
              </a:rPr>
              <a:t>Best file read performance</a:t>
            </a:r>
          </a:p>
          <a:p>
            <a:pPr marL="742950" lvl="1" indent="-285750">
              <a:lnSpc>
                <a:spcPct val="80000"/>
              </a:lnSpc>
              <a:spcBef>
                <a:spcPct val="30000"/>
              </a:spcBef>
              <a:buClr>
                <a:schemeClr val="tx1"/>
              </a:buClr>
              <a:buFont typeface="Wingdings" charset="0"/>
              <a:buChar char="Ø"/>
            </a:pPr>
            <a:r>
              <a:rPr lang="en-US" sz="2000">
                <a:solidFill>
                  <a:schemeClr val="folHlink"/>
                </a:solidFill>
                <a:latin typeface="Comic Sans MS" charset="0"/>
              </a:rPr>
              <a:t>Efficient sequential &amp; random access</a:t>
            </a:r>
          </a:p>
        </p:txBody>
      </p:sp>
      <p:sp>
        <p:nvSpPr>
          <p:cNvPr id="178181" name="Rectangle 5"/>
          <p:cNvSpPr>
            <a:spLocks noChangeArrowheads="1"/>
          </p:cNvSpPr>
          <p:nvPr/>
        </p:nvSpPr>
        <p:spPr bwMode="auto">
          <a:xfrm>
            <a:off x="4587875" y="4384675"/>
            <a:ext cx="4368800" cy="193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75000"/>
              <a:buFont typeface="Monotype Sorts" charset="0"/>
              <a:buChar char="u"/>
            </a:pPr>
            <a:r>
              <a:rPr lang="en-US">
                <a:latin typeface="Comic Sans MS" charset="0"/>
              </a:rPr>
              <a:t>Minuses</a:t>
            </a:r>
          </a:p>
          <a:p>
            <a:pPr marL="742950" lvl="1" indent="-285750">
              <a:buClr>
                <a:schemeClr val="tx1"/>
              </a:buClr>
              <a:buFont typeface="Wingdings" charset="0"/>
              <a:buChar char="Ø"/>
            </a:pPr>
            <a:r>
              <a:rPr lang="en-US" sz="2000">
                <a:solidFill>
                  <a:schemeClr val="folHlink"/>
                </a:solidFill>
                <a:latin typeface="Comic Sans MS" charset="0"/>
              </a:rPr>
              <a:t>Fragmentation!</a:t>
            </a:r>
          </a:p>
          <a:p>
            <a:pPr marL="742950" lvl="1" indent="-285750">
              <a:buClr>
                <a:schemeClr val="tx1"/>
              </a:buClr>
              <a:buFont typeface="Wingdings" charset="0"/>
              <a:buChar char="Ø"/>
            </a:pPr>
            <a:r>
              <a:rPr lang="en-US" sz="2000">
                <a:solidFill>
                  <a:schemeClr val="folHlink"/>
                </a:solidFill>
                <a:latin typeface="Comic Sans MS" charset="0"/>
              </a:rPr>
              <a:t>Problems with file growth</a:t>
            </a:r>
          </a:p>
          <a:p>
            <a:pPr marL="1143000" lvl="2" indent="-228600">
              <a:buClr>
                <a:schemeClr val="tx1"/>
              </a:buClr>
              <a:buSzPct val="75000"/>
              <a:buFont typeface="Monotype Sorts" charset="0"/>
              <a:buChar char=""/>
            </a:pPr>
            <a:r>
              <a:rPr lang="en-US" sz="1800">
                <a:latin typeface="Comic Sans MS" charset="0"/>
              </a:rPr>
              <a:t>Pre-allocation?</a:t>
            </a:r>
          </a:p>
          <a:p>
            <a:pPr marL="1143000" lvl="2" indent="-228600">
              <a:buClr>
                <a:schemeClr val="tx1"/>
              </a:buClr>
              <a:buSzPct val="75000"/>
              <a:buFont typeface="Monotype Sorts" charset="0"/>
              <a:buChar char=""/>
            </a:pPr>
            <a:r>
              <a:rPr lang="en-US" sz="1800">
                <a:latin typeface="Comic Sans MS" charset="0"/>
              </a:rPr>
              <a:t>On-demand allocation?</a:t>
            </a:r>
            <a:endParaRPr lang="en-US" sz="1800">
              <a:solidFill>
                <a:schemeClr val="folHlink"/>
              </a:solidFill>
              <a:latin typeface="Comic Sans MS" charset="0"/>
            </a:endParaRPr>
          </a:p>
        </p:txBody>
      </p:sp>
      <p:sp>
        <p:nvSpPr>
          <p:cNvPr id="178182" name="Rectangle 6"/>
          <p:cNvSpPr>
            <a:spLocks noChangeArrowheads="1"/>
          </p:cNvSpPr>
          <p:nvPr/>
        </p:nvSpPr>
        <p:spPr bwMode="auto">
          <a:xfrm>
            <a:off x="1841500" y="1739900"/>
            <a:ext cx="241300" cy="393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78183" name="Rectangle 7" descr="Large confetti"/>
          <p:cNvSpPr>
            <a:spLocks noChangeArrowheads="1"/>
          </p:cNvSpPr>
          <p:nvPr/>
        </p:nvSpPr>
        <p:spPr bwMode="auto">
          <a:xfrm>
            <a:off x="2260600" y="1739900"/>
            <a:ext cx="241300" cy="393700"/>
          </a:xfrm>
          <a:prstGeom prst="rect">
            <a:avLst/>
          </a:prstGeom>
          <a:pattFill prst="lgConfetti">
            <a:fgClr>
              <a:schemeClr val="tx2"/>
            </a:fgClr>
            <a:bgClr>
              <a:schemeClr val="hlink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78184" name="Rectangle 8" descr="Large confetti"/>
          <p:cNvSpPr>
            <a:spLocks noChangeArrowheads="1"/>
          </p:cNvSpPr>
          <p:nvPr/>
        </p:nvSpPr>
        <p:spPr bwMode="auto">
          <a:xfrm>
            <a:off x="3568700" y="17399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78185" name="Rectangle 9" descr="Large confetti"/>
          <p:cNvSpPr>
            <a:spLocks noChangeArrowheads="1"/>
          </p:cNvSpPr>
          <p:nvPr/>
        </p:nvSpPr>
        <p:spPr bwMode="auto">
          <a:xfrm>
            <a:off x="4000500" y="17399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78186" name="Rectangle 10" descr="Large confetti"/>
          <p:cNvSpPr>
            <a:spLocks noChangeArrowheads="1"/>
          </p:cNvSpPr>
          <p:nvPr/>
        </p:nvSpPr>
        <p:spPr bwMode="auto">
          <a:xfrm>
            <a:off x="4445000" y="17399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78187" name="Rectangle 11" descr="Large confetti"/>
          <p:cNvSpPr>
            <a:spLocks noChangeArrowheads="1"/>
          </p:cNvSpPr>
          <p:nvPr/>
        </p:nvSpPr>
        <p:spPr bwMode="auto">
          <a:xfrm>
            <a:off x="4889500" y="17399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78188" name="Rectangle 12"/>
          <p:cNvSpPr>
            <a:spLocks noChangeArrowheads="1"/>
          </p:cNvSpPr>
          <p:nvPr/>
        </p:nvSpPr>
        <p:spPr bwMode="auto">
          <a:xfrm>
            <a:off x="3136900" y="1739900"/>
            <a:ext cx="241300" cy="393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78189" name="Rectangle 13"/>
          <p:cNvSpPr>
            <a:spLocks noChangeArrowheads="1"/>
          </p:cNvSpPr>
          <p:nvPr/>
        </p:nvSpPr>
        <p:spPr bwMode="auto">
          <a:xfrm>
            <a:off x="6223000" y="1727200"/>
            <a:ext cx="241300" cy="393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78190" name="Rectangle 14"/>
          <p:cNvSpPr>
            <a:spLocks noChangeArrowheads="1"/>
          </p:cNvSpPr>
          <p:nvPr/>
        </p:nvSpPr>
        <p:spPr bwMode="auto">
          <a:xfrm>
            <a:off x="7112000" y="1727200"/>
            <a:ext cx="241300" cy="393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grpSp>
        <p:nvGrpSpPr>
          <p:cNvPr id="11279" name="Group 18"/>
          <p:cNvGrpSpPr>
            <a:grpSpLocks/>
          </p:cNvGrpSpPr>
          <p:nvPr/>
        </p:nvGrpSpPr>
        <p:grpSpPr bwMode="auto">
          <a:xfrm>
            <a:off x="1562100" y="2198688"/>
            <a:ext cx="2058988" cy="406400"/>
            <a:chOff x="984" y="1385"/>
            <a:chExt cx="1297" cy="256"/>
          </a:xfrm>
        </p:grpSpPr>
        <p:sp>
          <p:nvSpPr>
            <p:cNvPr id="11286" name="Arc 19"/>
            <p:cNvSpPr>
              <a:spLocks/>
            </p:cNvSpPr>
            <p:nvPr/>
          </p:nvSpPr>
          <p:spPr bwMode="auto">
            <a:xfrm rot="10800000">
              <a:off x="1612" y="1385"/>
              <a:ext cx="669" cy="256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682"/>
                    <a:pt x="9651" y="16"/>
                    <a:pt x="21567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682"/>
                    <a:pt x="9651" y="16"/>
                    <a:pt x="21567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7" name="Arc 20"/>
            <p:cNvSpPr>
              <a:spLocks/>
            </p:cNvSpPr>
            <p:nvPr/>
          </p:nvSpPr>
          <p:spPr bwMode="auto">
            <a:xfrm rot="10800000">
              <a:off x="984" y="1385"/>
              <a:ext cx="669" cy="25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78197" name="Rectangle 21"/>
          <p:cNvSpPr>
            <a:spLocks noChangeArrowheads="1"/>
          </p:cNvSpPr>
          <p:nvPr/>
        </p:nvSpPr>
        <p:spPr bwMode="auto">
          <a:xfrm>
            <a:off x="1422400" y="1739900"/>
            <a:ext cx="241300" cy="393700"/>
          </a:xfrm>
          <a:prstGeom prst="rect">
            <a:avLst/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Times" pitchFamily="18" charset="0"/>
                <a:ea typeface="+mn-ea"/>
              </a:rPr>
              <a:t>I</a:t>
            </a:r>
          </a:p>
        </p:txBody>
      </p:sp>
      <p:sp>
        <p:nvSpPr>
          <p:cNvPr id="178198" name="Rectangle 22" descr="Large confetti"/>
          <p:cNvSpPr>
            <a:spLocks noChangeArrowheads="1"/>
          </p:cNvSpPr>
          <p:nvPr/>
        </p:nvSpPr>
        <p:spPr bwMode="auto">
          <a:xfrm>
            <a:off x="5334000" y="17399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78199" name="Rectangle 23" descr="Large confetti"/>
          <p:cNvSpPr>
            <a:spLocks noChangeArrowheads="1"/>
          </p:cNvSpPr>
          <p:nvPr/>
        </p:nvSpPr>
        <p:spPr bwMode="auto">
          <a:xfrm>
            <a:off x="5778500" y="17399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78200" name="Rectangle 24"/>
          <p:cNvSpPr>
            <a:spLocks noChangeArrowheads="1"/>
          </p:cNvSpPr>
          <p:nvPr/>
        </p:nvSpPr>
        <p:spPr bwMode="auto">
          <a:xfrm>
            <a:off x="6667500" y="1727200"/>
            <a:ext cx="241300" cy="393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78201" name="Rectangle 25"/>
          <p:cNvSpPr>
            <a:spLocks noChangeArrowheads="1"/>
          </p:cNvSpPr>
          <p:nvPr/>
        </p:nvSpPr>
        <p:spPr bwMode="auto">
          <a:xfrm>
            <a:off x="7556500" y="1727200"/>
            <a:ext cx="241300" cy="393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78202" name="Rectangle 26" descr="Large confetti"/>
          <p:cNvSpPr>
            <a:spLocks noChangeArrowheads="1"/>
          </p:cNvSpPr>
          <p:nvPr/>
        </p:nvSpPr>
        <p:spPr bwMode="auto">
          <a:xfrm>
            <a:off x="2692400" y="1739900"/>
            <a:ext cx="241300" cy="393700"/>
          </a:xfrm>
          <a:prstGeom prst="rect">
            <a:avLst/>
          </a:prstGeom>
          <a:pattFill prst="lgConfetti">
            <a:fgClr>
              <a:schemeClr val="tx2"/>
            </a:fgClr>
            <a:bgClr>
              <a:schemeClr val="hlink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Strategy 0: Contiguous Allocation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8073683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8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78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8180" grpId="0" autoUpdateAnimBg="0"/>
      <p:bldP spid="178181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8025" y="4419600"/>
            <a:ext cx="4508500" cy="1663700"/>
          </a:xfrm>
          <a:noFill/>
        </p:spPr>
        <p:txBody>
          <a:bodyPr/>
          <a:lstStyle/>
          <a:p>
            <a:r>
              <a:rPr lang="en-US" sz="2000" dirty="0">
                <a:latin typeface="Arial" charset="0"/>
              </a:rPr>
              <a:t>Pluses</a:t>
            </a:r>
          </a:p>
          <a:p>
            <a:pPr lvl="1">
              <a:lnSpc>
                <a:spcPct val="80000"/>
              </a:lnSpc>
              <a:spcBef>
                <a:spcPct val="0"/>
              </a:spcBef>
            </a:pPr>
            <a:r>
              <a:rPr lang="en-US" sz="1800" dirty="0">
                <a:latin typeface="Arial" charset="0"/>
              </a:rPr>
              <a:t>Easy to create, grow &amp; shrink files</a:t>
            </a:r>
          </a:p>
          <a:p>
            <a:pPr lvl="1"/>
            <a:r>
              <a:rPr lang="en-US" sz="1800" dirty="0">
                <a:latin typeface="Arial" charset="0"/>
              </a:rPr>
              <a:t>No external fragmentation</a:t>
            </a:r>
          </a:p>
          <a:p>
            <a:pPr lvl="2"/>
            <a:r>
              <a:rPr lang="en-US" sz="1400" dirty="0">
                <a:latin typeface="Arial" charset="0"/>
              </a:rPr>
              <a:t>Can ”stitch” fragments together!</a:t>
            </a:r>
          </a:p>
        </p:txBody>
      </p:sp>
      <p:sp>
        <p:nvSpPr>
          <p:cNvPr id="182276" name="Rectangle 4"/>
          <p:cNvSpPr>
            <a:spLocks noChangeArrowheads="1"/>
          </p:cNvSpPr>
          <p:nvPr/>
        </p:nvSpPr>
        <p:spPr bwMode="auto">
          <a:xfrm>
            <a:off x="4895850" y="4371975"/>
            <a:ext cx="3876675" cy="154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75000"/>
              <a:buFont typeface="Monotype Sorts" charset="0"/>
              <a:buChar char=""/>
            </a:pPr>
            <a:r>
              <a:rPr lang="en-US" sz="2000">
                <a:latin typeface="Comic Sans MS" charset="0"/>
              </a:rPr>
              <a:t>Minuses</a:t>
            </a:r>
          </a:p>
          <a:p>
            <a:pPr marL="742950" lvl="1" indent="-285750">
              <a:lnSpc>
                <a:spcPct val="80000"/>
              </a:lnSpc>
              <a:buClr>
                <a:schemeClr val="tx1"/>
              </a:buClr>
              <a:buFont typeface="Wingdings" charset="0"/>
              <a:buChar char="Ø"/>
            </a:pPr>
            <a:r>
              <a:rPr lang="en-US" sz="1800">
                <a:solidFill>
                  <a:schemeClr val="folHlink"/>
                </a:solidFill>
                <a:latin typeface="Comic Sans MS" charset="0"/>
              </a:rPr>
              <a:t>Impossible to do true random access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Font typeface="Wingdings" charset="0"/>
              <a:buChar char="Ø"/>
            </a:pPr>
            <a:r>
              <a:rPr lang="en-US" sz="1800">
                <a:solidFill>
                  <a:schemeClr val="folHlink"/>
                </a:solidFill>
                <a:latin typeface="Comic Sans MS" charset="0"/>
              </a:rPr>
              <a:t>Reliability</a:t>
            </a:r>
            <a:endParaRPr lang="en-US" sz="1800">
              <a:solidFill>
                <a:schemeClr val="accent1"/>
              </a:solidFill>
              <a:latin typeface="Comic Sans MS" charset="0"/>
            </a:endParaRPr>
          </a:p>
          <a:p>
            <a:pPr marL="1143000" lvl="2" indent="-228600">
              <a:buClr>
                <a:schemeClr val="folHlink"/>
              </a:buClr>
              <a:buSzPct val="75000"/>
              <a:buFont typeface="Monotype Sorts" charset="0"/>
              <a:buChar char=""/>
            </a:pPr>
            <a:r>
              <a:rPr lang="en-US" sz="1600">
                <a:latin typeface="Comic Sans MS" charset="0"/>
              </a:rPr>
              <a:t>Break one link in the chain and...</a:t>
            </a: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631825" y="3219450"/>
            <a:ext cx="77597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75000"/>
              <a:buFont typeface="Monotype Sorts" charset="0"/>
              <a:buChar char=""/>
            </a:pPr>
            <a:r>
              <a:rPr lang="en-US" sz="2000">
                <a:latin typeface="Comic Sans MS" charset="0"/>
              </a:rPr>
              <a:t>Files stored as a linked list of blocks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75000"/>
              <a:buFont typeface="Monotype Sorts" charset="0"/>
              <a:buChar char=""/>
            </a:pPr>
            <a:r>
              <a:rPr lang="en-US" sz="2000">
                <a:latin typeface="Comic Sans MS" charset="0"/>
              </a:rPr>
              <a:t>File header contains a pointer to the first and last file blocks</a:t>
            </a:r>
          </a:p>
        </p:txBody>
      </p:sp>
      <p:sp>
        <p:nvSpPr>
          <p:cNvPr id="182278" name="Rectangle 6"/>
          <p:cNvSpPr>
            <a:spLocks noChangeArrowheads="1"/>
          </p:cNvSpPr>
          <p:nvPr/>
        </p:nvSpPr>
        <p:spPr bwMode="auto">
          <a:xfrm>
            <a:off x="1879600" y="1625600"/>
            <a:ext cx="241300" cy="393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82279" name="Rectangle 7"/>
          <p:cNvSpPr>
            <a:spLocks noChangeArrowheads="1"/>
          </p:cNvSpPr>
          <p:nvPr/>
        </p:nvSpPr>
        <p:spPr bwMode="auto">
          <a:xfrm>
            <a:off x="2298700" y="1625600"/>
            <a:ext cx="241300" cy="393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82280" name="Rectangle 8" descr="Large confetti"/>
          <p:cNvSpPr>
            <a:spLocks noChangeArrowheads="1"/>
          </p:cNvSpPr>
          <p:nvPr/>
        </p:nvSpPr>
        <p:spPr bwMode="auto">
          <a:xfrm>
            <a:off x="3162300" y="16256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82281" name="Rectangle 9" descr="Large confetti"/>
          <p:cNvSpPr>
            <a:spLocks noChangeArrowheads="1"/>
          </p:cNvSpPr>
          <p:nvPr/>
        </p:nvSpPr>
        <p:spPr bwMode="auto">
          <a:xfrm>
            <a:off x="3594100" y="16256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82282" name="Rectangle 10" descr="Large confetti"/>
          <p:cNvSpPr>
            <a:spLocks noChangeArrowheads="1"/>
          </p:cNvSpPr>
          <p:nvPr/>
        </p:nvSpPr>
        <p:spPr bwMode="auto">
          <a:xfrm>
            <a:off x="7150100" y="16256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82283" name="Rectangle 11" descr="Large confetti"/>
          <p:cNvSpPr>
            <a:spLocks noChangeArrowheads="1"/>
          </p:cNvSpPr>
          <p:nvPr/>
        </p:nvSpPr>
        <p:spPr bwMode="auto">
          <a:xfrm>
            <a:off x="7594600" y="16256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82284" name="Rectangle 12"/>
          <p:cNvSpPr>
            <a:spLocks noChangeArrowheads="1"/>
          </p:cNvSpPr>
          <p:nvPr/>
        </p:nvSpPr>
        <p:spPr bwMode="auto">
          <a:xfrm>
            <a:off x="6261100" y="1612900"/>
            <a:ext cx="241300" cy="393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82285" name="Rectangle 13"/>
          <p:cNvSpPr>
            <a:spLocks noChangeArrowheads="1"/>
          </p:cNvSpPr>
          <p:nvPr/>
        </p:nvSpPr>
        <p:spPr bwMode="auto">
          <a:xfrm>
            <a:off x="1460500" y="1625600"/>
            <a:ext cx="241300" cy="393700"/>
          </a:xfrm>
          <a:prstGeom prst="rect">
            <a:avLst/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Times" pitchFamily="18" charset="0"/>
                <a:ea typeface="+mn-ea"/>
              </a:rPr>
              <a:t>I</a:t>
            </a:r>
          </a:p>
        </p:txBody>
      </p:sp>
      <p:sp>
        <p:nvSpPr>
          <p:cNvPr id="182286" name="Rectangle 14" descr="Large confetti"/>
          <p:cNvSpPr>
            <a:spLocks noChangeArrowheads="1"/>
          </p:cNvSpPr>
          <p:nvPr/>
        </p:nvSpPr>
        <p:spPr bwMode="auto">
          <a:xfrm>
            <a:off x="4927600" y="16129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82287" name="Rectangle 15" descr="Large confetti"/>
          <p:cNvSpPr>
            <a:spLocks noChangeArrowheads="1"/>
          </p:cNvSpPr>
          <p:nvPr/>
        </p:nvSpPr>
        <p:spPr bwMode="auto">
          <a:xfrm>
            <a:off x="5816600" y="16256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82288" name="Rectangle 16"/>
          <p:cNvSpPr>
            <a:spLocks noChangeArrowheads="1"/>
          </p:cNvSpPr>
          <p:nvPr/>
        </p:nvSpPr>
        <p:spPr bwMode="auto">
          <a:xfrm>
            <a:off x="6705600" y="1612900"/>
            <a:ext cx="241300" cy="393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82289" name="Rectangle 17"/>
          <p:cNvSpPr>
            <a:spLocks noChangeArrowheads="1"/>
          </p:cNvSpPr>
          <p:nvPr/>
        </p:nvSpPr>
        <p:spPr bwMode="auto">
          <a:xfrm>
            <a:off x="5372100" y="1625600"/>
            <a:ext cx="241300" cy="393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82290" name="Rectangle 18"/>
          <p:cNvSpPr>
            <a:spLocks noChangeArrowheads="1"/>
          </p:cNvSpPr>
          <p:nvPr/>
        </p:nvSpPr>
        <p:spPr bwMode="auto">
          <a:xfrm>
            <a:off x="4483100" y="1625600"/>
            <a:ext cx="241300" cy="393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82291" name="Rectangle 19"/>
          <p:cNvSpPr>
            <a:spLocks noChangeArrowheads="1"/>
          </p:cNvSpPr>
          <p:nvPr/>
        </p:nvSpPr>
        <p:spPr bwMode="auto">
          <a:xfrm>
            <a:off x="4038600" y="1625600"/>
            <a:ext cx="241300" cy="393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2308" name="Arc 20"/>
          <p:cNvSpPr>
            <a:spLocks/>
          </p:cNvSpPr>
          <p:nvPr/>
        </p:nvSpPr>
        <p:spPr bwMode="auto">
          <a:xfrm rot="10800000">
            <a:off x="5526088" y="2084388"/>
            <a:ext cx="419100" cy="254000"/>
          </a:xfrm>
          <a:custGeom>
            <a:avLst/>
            <a:gdLst>
              <a:gd name="T0" fmla="*/ 0 w 21600"/>
              <a:gd name="T1" fmla="*/ 2147483647 h 21599"/>
              <a:gd name="T2" fmla="*/ 2147483647 w 21600"/>
              <a:gd name="T3" fmla="*/ 0 h 21599"/>
              <a:gd name="T4" fmla="*/ 2147483647 w 21600"/>
              <a:gd name="T5" fmla="*/ 2147483647 h 21599"/>
              <a:gd name="T6" fmla="*/ 0 60000 65536"/>
              <a:gd name="T7" fmla="*/ 0 60000 65536"/>
              <a:gd name="T8" fmla="*/ 0 60000 65536"/>
              <a:gd name="T9" fmla="*/ 0 w 21600"/>
              <a:gd name="T10" fmla="*/ 0 h 21599"/>
              <a:gd name="T11" fmla="*/ 21600 w 21600"/>
              <a:gd name="T12" fmla="*/ 21599 h 215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99" fill="none" extrusionOk="0">
                <a:moveTo>
                  <a:pt x="0" y="21599"/>
                </a:moveTo>
                <a:cubicBezTo>
                  <a:pt x="0" y="9701"/>
                  <a:pt x="9621" y="43"/>
                  <a:pt x="21518" y="-1"/>
                </a:cubicBezTo>
              </a:path>
              <a:path w="21600" h="21599" stroke="0" extrusionOk="0">
                <a:moveTo>
                  <a:pt x="0" y="21599"/>
                </a:moveTo>
                <a:cubicBezTo>
                  <a:pt x="0" y="9701"/>
                  <a:pt x="9621" y="43"/>
                  <a:pt x="21518" y="-1"/>
                </a:cubicBezTo>
                <a:lnTo>
                  <a:pt x="21600" y="21599"/>
                </a:lnTo>
                <a:close/>
              </a:path>
            </a:pathLst>
          </a:custGeom>
          <a:noFill/>
          <a:ln w="12700" cap="rnd">
            <a:solidFill>
              <a:schemeClr val="fol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9" name="Arc 21"/>
          <p:cNvSpPr>
            <a:spLocks/>
          </p:cNvSpPr>
          <p:nvPr/>
        </p:nvSpPr>
        <p:spPr bwMode="auto">
          <a:xfrm rot="10800000">
            <a:off x="5118100" y="2084388"/>
            <a:ext cx="419100" cy="2540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2310" name="Group 22"/>
          <p:cNvGrpSpPr>
            <a:grpSpLocks/>
          </p:cNvGrpSpPr>
          <p:nvPr/>
        </p:nvGrpSpPr>
        <p:grpSpPr bwMode="auto">
          <a:xfrm>
            <a:off x="7264400" y="2084388"/>
            <a:ext cx="382588" cy="254000"/>
            <a:chOff x="4576" y="1313"/>
            <a:chExt cx="241" cy="160"/>
          </a:xfrm>
        </p:grpSpPr>
        <p:sp>
          <p:nvSpPr>
            <p:cNvPr id="12327" name="Arc 23"/>
            <p:cNvSpPr>
              <a:spLocks/>
            </p:cNvSpPr>
            <p:nvPr/>
          </p:nvSpPr>
          <p:spPr bwMode="auto">
            <a:xfrm rot="10800000">
              <a:off x="4699" y="1313"/>
              <a:ext cx="118" cy="160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741"/>
                    <a:pt x="9559" y="100"/>
                    <a:pt x="21416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741"/>
                    <a:pt x="9559" y="100"/>
                    <a:pt x="21416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8" name="Arc 24"/>
            <p:cNvSpPr>
              <a:spLocks/>
            </p:cNvSpPr>
            <p:nvPr/>
          </p:nvSpPr>
          <p:spPr bwMode="auto">
            <a:xfrm rot="10800000">
              <a:off x="4576" y="1313"/>
              <a:ext cx="118" cy="16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311" name="Arc 25"/>
          <p:cNvSpPr>
            <a:spLocks/>
          </p:cNvSpPr>
          <p:nvPr/>
        </p:nvSpPr>
        <p:spPr bwMode="auto">
          <a:xfrm rot="10800000">
            <a:off x="3509963" y="2084388"/>
            <a:ext cx="187325" cy="254000"/>
          </a:xfrm>
          <a:custGeom>
            <a:avLst/>
            <a:gdLst>
              <a:gd name="T0" fmla="*/ 0 w 21600"/>
              <a:gd name="T1" fmla="*/ 2147483647 h 21599"/>
              <a:gd name="T2" fmla="*/ 2147483647 w 21600"/>
              <a:gd name="T3" fmla="*/ 0 h 21599"/>
              <a:gd name="T4" fmla="*/ 2147483647 w 21600"/>
              <a:gd name="T5" fmla="*/ 2147483647 h 21599"/>
              <a:gd name="T6" fmla="*/ 0 60000 65536"/>
              <a:gd name="T7" fmla="*/ 0 60000 65536"/>
              <a:gd name="T8" fmla="*/ 0 60000 65536"/>
              <a:gd name="T9" fmla="*/ 0 w 21600"/>
              <a:gd name="T10" fmla="*/ 0 h 21599"/>
              <a:gd name="T11" fmla="*/ 21600 w 21600"/>
              <a:gd name="T12" fmla="*/ 21599 h 215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99" fill="none" extrusionOk="0">
                <a:moveTo>
                  <a:pt x="0" y="21599"/>
                </a:moveTo>
                <a:cubicBezTo>
                  <a:pt x="0" y="9741"/>
                  <a:pt x="9559" y="100"/>
                  <a:pt x="21416" y="-1"/>
                </a:cubicBezTo>
              </a:path>
              <a:path w="21600" h="21599" stroke="0" extrusionOk="0">
                <a:moveTo>
                  <a:pt x="0" y="21599"/>
                </a:moveTo>
                <a:cubicBezTo>
                  <a:pt x="0" y="9741"/>
                  <a:pt x="9559" y="100"/>
                  <a:pt x="21416" y="-1"/>
                </a:cubicBezTo>
                <a:lnTo>
                  <a:pt x="21600" y="21599"/>
                </a:lnTo>
                <a:close/>
              </a:path>
            </a:pathLst>
          </a:custGeom>
          <a:noFill/>
          <a:ln w="12700" cap="rnd">
            <a:solidFill>
              <a:schemeClr val="fol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12" name="Arc 26"/>
          <p:cNvSpPr>
            <a:spLocks/>
          </p:cNvSpPr>
          <p:nvPr/>
        </p:nvSpPr>
        <p:spPr bwMode="auto">
          <a:xfrm rot="10800000">
            <a:off x="3314700" y="2084388"/>
            <a:ext cx="187325" cy="2540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13" name="Arc 27"/>
          <p:cNvSpPr>
            <a:spLocks/>
          </p:cNvSpPr>
          <p:nvPr/>
        </p:nvSpPr>
        <p:spPr bwMode="auto">
          <a:xfrm rot="10800000">
            <a:off x="4411663" y="2084388"/>
            <a:ext cx="644525" cy="254000"/>
          </a:xfrm>
          <a:custGeom>
            <a:avLst/>
            <a:gdLst>
              <a:gd name="T0" fmla="*/ 0 w 21600"/>
              <a:gd name="T1" fmla="*/ 2147483647 h 21599"/>
              <a:gd name="T2" fmla="*/ 2147483647 w 21600"/>
              <a:gd name="T3" fmla="*/ 0 h 21599"/>
              <a:gd name="T4" fmla="*/ 2147483647 w 21600"/>
              <a:gd name="T5" fmla="*/ 2147483647 h 21599"/>
              <a:gd name="T6" fmla="*/ 0 60000 65536"/>
              <a:gd name="T7" fmla="*/ 0 60000 65536"/>
              <a:gd name="T8" fmla="*/ 0 60000 65536"/>
              <a:gd name="T9" fmla="*/ 0 w 21600"/>
              <a:gd name="T10" fmla="*/ 0 h 21599"/>
              <a:gd name="T11" fmla="*/ 21600 w 21600"/>
              <a:gd name="T12" fmla="*/ 21599 h 215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99" fill="none" extrusionOk="0">
                <a:moveTo>
                  <a:pt x="0" y="21599"/>
                </a:moveTo>
                <a:cubicBezTo>
                  <a:pt x="0" y="9690"/>
                  <a:pt x="9638" y="28"/>
                  <a:pt x="21546" y="-1"/>
                </a:cubicBezTo>
              </a:path>
              <a:path w="21600" h="21599" stroke="0" extrusionOk="0">
                <a:moveTo>
                  <a:pt x="0" y="21599"/>
                </a:moveTo>
                <a:cubicBezTo>
                  <a:pt x="0" y="9690"/>
                  <a:pt x="9638" y="28"/>
                  <a:pt x="21546" y="-1"/>
                </a:cubicBezTo>
                <a:lnTo>
                  <a:pt x="21600" y="21599"/>
                </a:lnTo>
                <a:close/>
              </a:path>
            </a:pathLst>
          </a:custGeom>
          <a:noFill/>
          <a:ln w="12700" cap="rnd">
            <a:solidFill>
              <a:schemeClr val="fol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14" name="Arc 28"/>
          <p:cNvSpPr>
            <a:spLocks/>
          </p:cNvSpPr>
          <p:nvPr/>
        </p:nvSpPr>
        <p:spPr bwMode="auto">
          <a:xfrm rot="10800000">
            <a:off x="3797300" y="2084388"/>
            <a:ext cx="644525" cy="2540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15" name="Arc 29"/>
          <p:cNvSpPr>
            <a:spLocks/>
          </p:cNvSpPr>
          <p:nvPr/>
        </p:nvSpPr>
        <p:spPr bwMode="auto">
          <a:xfrm rot="10800000">
            <a:off x="6608763" y="2084388"/>
            <a:ext cx="644525" cy="254000"/>
          </a:xfrm>
          <a:custGeom>
            <a:avLst/>
            <a:gdLst>
              <a:gd name="T0" fmla="*/ 0 w 21600"/>
              <a:gd name="T1" fmla="*/ 2147483647 h 21599"/>
              <a:gd name="T2" fmla="*/ 2147483647 w 21600"/>
              <a:gd name="T3" fmla="*/ 0 h 21599"/>
              <a:gd name="T4" fmla="*/ 2147483647 w 21600"/>
              <a:gd name="T5" fmla="*/ 2147483647 h 21599"/>
              <a:gd name="T6" fmla="*/ 0 60000 65536"/>
              <a:gd name="T7" fmla="*/ 0 60000 65536"/>
              <a:gd name="T8" fmla="*/ 0 60000 65536"/>
              <a:gd name="T9" fmla="*/ 0 w 21600"/>
              <a:gd name="T10" fmla="*/ 0 h 21599"/>
              <a:gd name="T11" fmla="*/ 21600 w 21600"/>
              <a:gd name="T12" fmla="*/ 21599 h 215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99" fill="none" extrusionOk="0">
                <a:moveTo>
                  <a:pt x="0" y="21599"/>
                </a:moveTo>
                <a:cubicBezTo>
                  <a:pt x="0" y="9690"/>
                  <a:pt x="9638" y="28"/>
                  <a:pt x="21546" y="-1"/>
                </a:cubicBezTo>
              </a:path>
              <a:path w="21600" h="21599" stroke="0" extrusionOk="0">
                <a:moveTo>
                  <a:pt x="0" y="21599"/>
                </a:moveTo>
                <a:cubicBezTo>
                  <a:pt x="0" y="9690"/>
                  <a:pt x="9638" y="28"/>
                  <a:pt x="21546" y="-1"/>
                </a:cubicBezTo>
                <a:lnTo>
                  <a:pt x="21600" y="21599"/>
                </a:lnTo>
                <a:close/>
              </a:path>
            </a:pathLst>
          </a:custGeom>
          <a:noFill/>
          <a:ln w="12700" cap="rnd">
            <a:solidFill>
              <a:schemeClr val="fol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16" name="Arc 30"/>
          <p:cNvSpPr>
            <a:spLocks/>
          </p:cNvSpPr>
          <p:nvPr/>
        </p:nvSpPr>
        <p:spPr bwMode="auto">
          <a:xfrm rot="10800000">
            <a:off x="5994400" y="2084388"/>
            <a:ext cx="644525" cy="2540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2303" name="Rectangle 31" descr="Large confetti"/>
          <p:cNvSpPr>
            <a:spLocks noChangeArrowheads="1"/>
          </p:cNvSpPr>
          <p:nvPr/>
        </p:nvSpPr>
        <p:spPr bwMode="auto">
          <a:xfrm>
            <a:off x="2730500" y="16256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grpSp>
        <p:nvGrpSpPr>
          <p:cNvPr id="12318" name="Group 32"/>
          <p:cNvGrpSpPr>
            <a:grpSpLocks/>
          </p:cNvGrpSpPr>
          <p:nvPr/>
        </p:nvGrpSpPr>
        <p:grpSpPr bwMode="auto">
          <a:xfrm>
            <a:off x="1600200" y="2109788"/>
            <a:ext cx="6211888" cy="812800"/>
            <a:chOff x="1008" y="1329"/>
            <a:chExt cx="3913" cy="512"/>
          </a:xfrm>
        </p:grpSpPr>
        <p:sp>
          <p:nvSpPr>
            <p:cNvPr id="12325" name="Arc 33"/>
            <p:cNvSpPr>
              <a:spLocks/>
            </p:cNvSpPr>
            <p:nvPr/>
          </p:nvSpPr>
          <p:spPr bwMode="auto">
            <a:xfrm rot="10800000">
              <a:off x="2884" y="1329"/>
              <a:ext cx="2037" cy="512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673"/>
                    <a:pt x="9664" y="4"/>
                    <a:pt x="21589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673"/>
                    <a:pt x="9664" y="4"/>
                    <a:pt x="21589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6" name="Arc 34"/>
            <p:cNvSpPr>
              <a:spLocks/>
            </p:cNvSpPr>
            <p:nvPr/>
          </p:nvSpPr>
          <p:spPr bwMode="auto">
            <a:xfrm rot="10800000">
              <a:off x="1008" y="1329"/>
              <a:ext cx="2037" cy="51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2319" name="Group 35"/>
          <p:cNvGrpSpPr>
            <a:grpSpLocks/>
          </p:cNvGrpSpPr>
          <p:nvPr/>
        </p:nvGrpSpPr>
        <p:grpSpPr bwMode="auto">
          <a:xfrm>
            <a:off x="2844800" y="2084388"/>
            <a:ext cx="382588" cy="254000"/>
            <a:chOff x="1792" y="1313"/>
            <a:chExt cx="241" cy="160"/>
          </a:xfrm>
        </p:grpSpPr>
        <p:sp>
          <p:nvSpPr>
            <p:cNvPr id="12323" name="Arc 36"/>
            <p:cNvSpPr>
              <a:spLocks/>
            </p:cNvSpPr>
            <p:nvPr/>
          </p:nvSpPr>
          <p:spPr bwMode="auto">
            <a:xfrm rot="10800000">
              <a:off x="1915" y="1313"/>
              <a:ext cx="118" cy="160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741"/>
                    <a:pt x="9559" y="100"/>
                    <a:pt x="21416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741"/>
                    <a:pt x="9559" y="100"/>
                    <a:pt x="21416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4" name="Arc 37"/>
            <p:cNvSpPr>
              <a:spLocks/>
            </p:cNvSpPr>
            <p:nvPr/>
          </p:nvSpPr>
          <p:spPr bwMode="auto">
            <a:xfrm rot="10800000">
              <a:off x="1792" y="1313"/>
              <a:ext cx="118" cy="16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2320" name="Group 38"/>
          <p:cNvGrpSpPr>
            <a:grpSpLocks/>
          </p:cNvGrpSpPr>
          <p:nvPr/>
        </p:nvGrpSpPr>
        <p:grpSpPr bwMode="auto">
          <a:xfrm>
            <a:off x="1600200" y="2084388"/>
            <a:ext cx="1208088" cy="317500"/>
            <a:chOff x="1008" y="1313"/>
            <a:chExt cx="761" cy="200"/>
          </a:xfrm>
        </p:grpSpPr>
        <p:sp>
          <p:nvSpPr>
            <p:cNvPr id="12321" name="Arc 39"/>
            <p:cNvSpPr>
              <a:spLocks/>
            </p:cNvSpPr>
            <p:nvPr/>
          </p:nvSpPr>
          <p:spPr bwMode="auto">
            <a:xfrm rot="10800000">
              <a:off x="1380" y="1313"/>
              <a:ext cx="389" cy="200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691"/>
                    <a:pt x="9637" y="29"/>
                    <a:pt x="21544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691"/>
                    <a:pt x="9637" y="29"/>
                    <a:pt x="21544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2" name="Arc 40"/>
            <p:cNvSpPr>
              <a:spLocks/>
            </p:cNvSpPr>
            <p:nvPr/>
          </p:nvSpPr>
          <p:spPr bwMode="auto">
            <a:xfrm rot="10800000">
              <a:off x="1008" y="1313"/>
              <a:ext cx="389" cy="20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Strategy 1: Linked Allocation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5806256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2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82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82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82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82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2275" grpId="0" build="p" autoUpdateAnimBg="0"/>
      <p:bldP spid="182276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268760"/>
            <a:ext cx="8352928" cy="512569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</a:rPr>
              <a:t>Create a table with an entry for each block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Arial" charset="0"/>
              </a:rPr>
              <a:t>Overlay the table with a linked list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Arial" charset="0"/>
              </a:rPr>
              <a:t>Each entry serves as a link in the list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Arial" charset="0"/>
              </a:rPr>
              <a:t>Each table entry in a file has a pointer to the next entry in that file (with a special </a:t>
            </a:r>
            <a:r>
              <a:rPr lang="ja-JP" altLang="en-US" dirty="0">
                <a:latin typeface="Arial" charset="0"/>
              </a:rPr>
              <a:t>“</a:t>
            </a:r>
            <a:r>
              <a:rPr lang="en-US" dirty="0" err="1">
                <a:latin typeface="Arial" charset="0"/>
              </a:rPr>
              <a:t>eof</a:t>
            </a:r>
            <a:r>
              <a:rPr lang="ja-JP" altLang="en-US" dirty="0">
                <a:latin typeface="Arial" charset="0"/>
              </a:rPr>
              <a:t>”</a:t>
            </a:r>
            <a:r>
              <a:rPr lang="en-US" dirty="0">
                <a:latin typeface="Arial" charset="0"/>
              </a:rPr>
              <a:t> marker)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Arial" charset="0"/>
              </a:rPr>
              <a:t>A </a:t>
            </a:r>
            <a:r>
              <a:rPr lang="ja-JP" altLang="en-US" dirty="0">
                <a:latin typeface="Arial" charset="0"/>
              </a:rPr>
              <a:t>“</a:t>
            </a:r>
            <a:r>
              <a:rPr lang="en-US" dirty="0">
                <a:latin typeface="Arial" charset="0"/>
              </a:rPr>
              <a:t>0</a:t>
            </a:r>
            <a:r>
              <a:rPr lang="ja-JP" altLang="en-US" dirty="0">
                <a:latin typeface="Arial" charset="0"/>
              </a:rPr>
              <a:t>”</a:t>
            </a:r>
            <a:r>
              <a:rPr lang="en-US" dirty="0">
                <a:latin typeface="Arial" charset="0"/>
              </a:rPr>
              <a:t> in the table entry </a:t>
            </a:r>
            <a:r>
              <a:rPr lang="en-US" dirty="0">
                <a:latin typeface="Arial" charset="0"/>
                <a:sym typeface="Wingdings" charset="0"/>
              </a:rPr>
              <a:t> free block</a:t>
            </a:r>
          </a:p>
          <a:p>
            <a:pPr lvl="1">
              <a:lnSpc>
                <a:spcPct val="90000"/>
              </a:lnSpc>
            </a:pPr>
            <a:endParaRPr lang="en-US" dirty="0">
              <a:latin typeface="Arial" charset="0"/>
              <a:sym typeface="Wingdings" charset="0"/>
            </a:endParaRPr>
          </a:p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</a:rPr>
              <a:t>Comparison with linked allocation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Arial" charset="0"/>
              </a:rPr>
              <a:t>If FAT is cached </a:t>
            </a:r>
            <a:r>
              <a:rPr lang="en-US" dirty="0">
                <a:latin typeface="Arial" charset="0"/>
                <a:sym typeface="Wingdings" charset="0"/>
              </a:rPr>
              <a:t> b</a:t>
            </a:r>
            <a:r>
              <a:rPr lang="en-US" dirty="0">
                <a:latin typeface="Arial" charset="0"/>
              </a:rPr>
              <a:t>etter sequential and random access performance </a:t>
            </a:r>
          </a:p>
          <a:p>
            <a:pPr lvl="2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How much memory is needed to cache entire FAT?</a:t>
            </a:r>
          </a:p>
          <a:p>
            <a:pPr lvl="3">
              <a:lnSpc>
                <a:spcPct val="90000"/>
              </a:lnSpc>
            </a:pPr>
            <a:r>
              <a:rPr lang="en-US" dirty="0">
                <a:latin typeface="Arial" charset="0"/>
              </a:rPr>
              <a:t>400GB disk, 4KB/block </a:t>
            </a:r>
            <a:r>
              <a:rPr lang="en-US" dirty="0">
                <a:latin typeface="Arial" charset="0"/>
                <a:sym typeface="Wingdings" charset="0"/>
              </a:rPr>
              <a:t> 100M entries in FAT  400MB </a:t>
            </a:r>
          </a:p>
          <a:p>
            <a:pPr lvl="2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Solution approaches</a:t>
            </a:r>
          </a:p>
          <a:p>
            <a:pPr lvl="3">
              <a:lnSpc>
                <a:spcPct val="90000"/>
              </a:lnSpc>
            </a:pPr>
            <a:r>
              <a:rPr lang="en-US" dirty="0">
                <a:latin typeface="Arial" charset="0"/>
              </a:rPr>
              <a:t>Allocate larger clusters of storage space</a:t>
            </a:r>
          </a:p>
          <a:p>
            <a:pPr lvl="3">
              <a:lnSpc>
                <a:spcPct val="90000"/>
              </a:lnSpc>
            </a:pPr>
            <a:r>
              <a:rPr lang="en-US" dirty="0">
                <a:latin typeface="Arial" charset="0"/>
              </a:rPr>
              <a:t>Allocate different parts of the file near each other </a:t>
            </a:r>
            <a:r>
              <a:rPr lang="en-US" dirty="0">
                <a:latin typeface="Arial" charset="0"/>
                <a:sym typeface="Wingdings" charset="0"/>
              </a:rPr>
              <a:t> better locality for FAT</a:t>
            </a:r>
            <a:endParaRPr lang="en-US" dirty="0"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Strategy 2: File Allocation Table (FAT)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26923226"/>
      </p:ext>
    </p:extLst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74700" y="2974975"/>
            <a:ext cx="7689850" cy="901700"/>
          </a:xfrm>
          <a:noFill/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>
                <a:latin typeface="Arial" charset="0"/>
              </a:rPr>
              <a:t>File header points to each data block</a:t>
            </a:r>
            <a:endParaRPr lang="en-US" sz="1800">
              <a:latin typeface="Arial" charset="0"/>
            </a:endParaRPr>
          </a:p>
        </p:txBody>
      </p:sp>
      <p:sp>
        <p:nvSpPr>
          <p:cNvPr id="118788" name="Rectangle 4"/>
          <p:cNvSpPr>
            <a:spLocks noChangeArrowheads="1"/>
          </p:cNvSpPr>
          <p:nvPr/>
        </p:nvSpPr>
        <p:spPr bwMode="auto">
          <a:xfrm>
            <a:off x="793750" y="4432300"/>
            <a:ext cx="3851275" cy="166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75000"/>
              <a:buFont typeface="Monotype Sorts" charset="0"/>
              <a:buChar char="u"/>
            </a:pPr>
            <a:r>
              <a:rPr lang="en-US" sz="2000">
                <a:latin typeface="Comic Sans MS" charset="0"/>
              </a:rPr>
              <a:t>Pluses</a:t>
            </a:r>
          </a:p>
          <a:p>
            <a:pPr marL="742950" lvl="1" indent="-285750">
              <a:lnSpc>
                <a:spcPct val="80000"/>
              </a:lnSpc>
              <a:buClr>
                <a:schemeClr val="tx1"/>
              </a:buClr>
              <a:buFont typeface="Wingdings" charset="0"/>
              <a:buChar char="Ø"/>
            </a:pPr>
            <a:r>
              <a:rPr lang="en-US" sz="1800">
                <a:solidFill>
                  <a:schemeClr val="folHlink"/>
                </a:solidFill>
                <a:latin typeface="Comic Sans MS" charset="0"/>
              </a:rPr>
              <a:t>Easy to create, grow &amp; shrink files</a:t>
            </a:r>
          </a:p>
          <a:p>
            <a:pPr marL="742950" lvl="1" indent="-285750">
              <a:buClr>
                <a:schemeClr val="tx1"/>
              </a:buClr>
              <a:buFont typeface="Wingdings" charset="0"/>
              <a:buChar char="Ø"/>
            </a:pPr>
            <a:r>
              <a:rPr lang="en-US" sz="1800">
                <a:solidFill>
                  <a:schemeClr val="folHlink"/>
                </a:solidFill>
                <a:latin typeface="Comic Sans MS" charset="0"/>
              </a:rPr>
              <a:t>Little fragmentation</a:t>
            </a:r>
          </a:p>
          <a:p>
            <a:pPr marL="742950" lvl="1" indent="-285750">
              <a:buClr>
                <a:schemeClr val="tx1"/>
              </a:buClr>
              <a:buFont typeface="Wingdings" charset="0"/>
              <a:buChar char="Ø"/>
            </a:pPr>
            <a:r>
              <a:rPr lang="en-US" sz="1800">
                <a:solidFill>
                  <a:schemeClr val="folHlink"/>
                </a:solidFill>
                <a:latin typeface="Comic Sans MS" charset="0"/>
              </a:rPr>
              <a:t>Supports direct access</a:t>
            </a:r>
          </a:p>
        </p:txBody>
      </p:sp>
      <p:sp>
        <p:nvSpPr>
          <p:cNvPr id="118789" name="Rectangle 5"/>
          <p:cNvSpPr>
            <a:spLocks noChangeArrowheads="1"/>
          </p:cNvSpPr>
          <p:nvPr/>
        </p:nvSpPr>
        <p:spPr bwMode="auto">
          <a:xfrm>
            <a:off x="4797425" y="4470400"/>
            <a:ext cx="4000500" cy="154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75000"/>
              <a:buFont typeface="Monotype Sorts" charset="0"/>
              <a:buChar char="u"/>
            </a:pPr>
            <a:r>
              <a:rPr lang="en-US" sz="2000">
                <a:latin typeface="Comic Sans MS" charset="0"/>
              </a:rPr>
              <a:t>Minuses</a:t>
            </a:r>
          </a:p>
          <a:p>
            <a:pPr marL="742950" lvl="1" indent="-285750">
              <a:lnSpc>
                <a:spcPct val="80000"/>
              </a:lnSpc>
              <a:buClr>
                <a:schemeClr val="tx1"/>
              </a:buClr>
              <a:buFont typeface="Wingdings" charset="0"/>
              <a:buChar char="Ø"/>
            </a:pPr>
            <a:r>
              <a:rPr lang="en-US" sz="1800">
                <a:solidFill>
                  <a:schemeClr val="folHlink"/>
                </a:solidFill>
                <a:latin typeface="Comic Sans MS" charset="0"/>
              </a:rPr>
              <a:t>Inode is big or variable size</a:t>
            </a:r>
          </a:p>
          <a:p>
            <a:pPr marL="742950" lvl="1" indent="-285750">
              <a:buClr>
                <a:schemeClr val="tx1"/>
              </a:buClr>
              <a:buFont typeface="Wingdings" charset="0"/>
              <a:buChar char="Ø"/>
            </a:pPr>
            <a:r>
              <a:rPr lang="en-US" sz="1800">
                <a:solidFill>
                  <a:schemeClr val="folHlink"/>
                </a:solidFill>
                <a:latin typeface="Comic Sans MS" charset="0"/>
              </a:rPr>
              <a:t>How to handle large files?</a:t>
            </a:r>
          </a:p>
        </p:txBody>
      </p:sp>
      <p:sp>
        <p:nvSpPr>
          <p:cNvPr id="118792" name="Rectangle 8"/>
          <p:cNvSpPr>
            <a:spLocks noChangeArrowheads="1"/>
          </p:cNvSpPr>
          <p:nvPr/>
        </p:nvSpPr>
        <p:spPr bwMode="auto">
          <a:xfrm>
            <a:off x="2311400" y="1562100"/>
            <a:ext cx="241300" cy="3937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Times" pitchFamily="18" charset="0"/>
                <a:ea typeface="+mn-ea"/>
              </a:rPr>
              <a:t>I</a:t>
            </a:r>
          </a:p>
        </p:txBody>
      </p:sp>
      <p:sp>
        <p:nvSpPr>
          <p:cNvPr id="118793" name="Rectangle 9"/>
          <p:cNvSpPr>
            <a:spLocks noChangeArrowheads="1"/>
          </p:cNvSpPr>
          <p:nvPr/>
        </p:nvSpPr>
        <p:spPr bwMode="auto">
          <a:xfrm>
            <a:off x="2743200" y="1562100"/>
            <a:ext cx="241300" cy="393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18794" name="Rectangle 10" descr="Large confetti"/>
          <p:cNvSpPr>
            <a:spLocks noChangeArrowheads="1"/>
          </p:cNvSpPr>
          <p:nvPr/>
        </p:nvSpPr>
        <p:spPr bwMode="auto">
          <a:xfrm>
            <a:off x="3175000" y="15621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18795" name="Rectangle 11" descr="Large confetti"/>
          <p:cNvSpPr>
            <a:spLocks noChangeArrowheads="1"/>
          </p:cNvSpPr>
          <p:nvPr/>
        </p:nvSpPr>
        <p:spPr bwMode="auto">
          <a:xfrm>
            <a:off x="3606800" y="15621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18796" name="Rectangle 12" descr="Large confetti"/>
          <p:cNvSpPr>
            <a:spLocks noChangeArrowheads="1"/>
          </p:cNvSpPr>
          <p:nvPr/>
        </p:nvSpPr>
        <p:spPr bwMode="auto">
          <a:xfrm>
            <a:off x="7162800" y="15621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18797" name="Rectangle 13" descr="Large confetti"/>
          <p:cNvSpPr>
            <a:spLocks noChangeArrowheads="1"/>
          </p:cNvSpPr>
          <p:nvPr/>
        </p:nvSpPr>
        <p:spPr bwMode="auto">
          <a:xfrm>
            <a:off x="7607300" y="15621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18798" name="Rectangle 14"/>
          <p:cNvSpPr>
            <a:spLocks noChangeArrowheads="1"/>
          </p:cNvSpPr>
          <p:nvPr/>
        </p:nvSpPr>
        <p:spPr bwMode="auto">
          <a:xfrm>
            <a:off x="6273800" y="1549400"/>
            <a:ext cx="241300" cy="393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grpSp>
        <p:nvGrpSpPr>
          <p:cNvPr id="15373" name="Group 17"/>
          <p:cNvGrpSpPr>
            <a:grpSpLocks/>
          </p:cNvGrpSpPr>
          <p:nvPr/>
        </p:nvGrpSpPr>
        <p:grpSpPr bwMode="auto">
          <a:xfrm>
            <a:off x="2476500" y="2020888"/>
            <a:ext cx="814388" cy="241300"/>
            <a:chOff x="1560" y="1273"/>
            <a:chExt cx="513" cy="152"/>
          </a:xfrm>
        </p:grpSpPr>
        <p:sp>
          <p:nvSpPr>
            <p:cNvPr id="15395" name="Arc 18"/>
            <p:cNvSpPr>
              <a:spLocks/>
            </p:cNvSpPr>
            <p:nvPr/>
          </p:nvSpPr>
          <p:spPr bwMode="auto">
            <a:xfrm rot="10800000">
              <a:off x="1813" y="1273"/>
              <a:ext cx="260" cy="152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702"/>
                    <a:pt x="9620" y="44"/>
                    <a:pt x="21516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702"/>
                    <a:pt x="9620" y="44"/>
                    <a:pt x="21516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96" name="Arc 19"/>
            <p:cNvSpPr>
              <a:spLocks/>
            </p:cNvSpPr>
            <p:nvPr/>
          </p:nvSpPr>
          <p:spPr bwMode="auto">
            <a:xfrm rot="10800000">
              <a:off x="1560" y="1273"/>
              <a:ext cx="260" cy="15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8805" name="Rectangle 21" descr="Large confetti"/>
          <p:cNvSpPr>
            <a:spLocks noChangeArrowheads="1"/>
          </p:cNvSpPr>
          <p:nvPr/>
        </p:nvSpPr>
        <p:spPr bwMode="auto">
          <a:xfrm>
            <a:off x="4940300" y="15494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18806" name="Rectangle 22" descr="Large confetti"/>
          <p:cNvSpPr>
            <a:spLocks noChangeArrowheads="1"/>
          </p:cNvSpPr>
          <p:nvPr/>
        </p:nvSpPr>
        <p:spPr bwMode="auto">
          <a:xfrm>
            <a:off x="5829300" y="15621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18807" name="Rectangle 23"/>
          <p:cNvSpPr>
            <a:spLocks noChangeArrowheads="1"/>
          </p:cNvSpPr>
          <p:nvPr/>
        </p:nvSpPr>
        <p:spPr bwMode="auto">
          <a:xfrm>
            <a:off x="6718300" y="1549400"/>
            <a:ext cx="241300" cy="393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18808" name="Rectangle 24"/>
          <p:cNvSpPr>
            <a:spLocks noChangeArrowheads="1"/>
          </p:cNvSpPr>
          <p:nvPr/>
        </p:nvSpPr>
        <p:spPr bwMode="auto">
          <a:xfrm>
            <a:off x="5384800" y="1562100"/>
            <a:ext cx="241300" cy="393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18809" name="Rectangle 25"/>
          <p:cNvSpPr>
            <a:spLocks noChangeArrowheads="1"/>
          </p:cNvSpPr>
          <p:nvPr/>
        </p:nvSpPr>
        <p:spPr bwMode="auto">
          <a:xfrm>
            <a:off x="4495800" y="1562100"/>
            <a:ext cx="241300" cy="393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18810" name="Rectangle 26"/>
          <p:cNvSpPr>
            <a:spLocks noChangeArrowheads="1"/>
          </p:cNvSpPr>
          <p:nvPr/>
        </p:nvSpPr>
        <p:spPr bwMode="auto">
          <a:xfrm>
            <a:off x="4051300" y="1562100"/>
            <a:ext cx="241300" cy="393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grpSp>
        <p:nvGrpSpPr>
          <p:cNvPr id="15380" name="Group 27"/>
          <p:cNvGrpSpPr>
            <a:grpSpLocks/>
          </p:cNvGrpSpPr>
          <p:nvPr/>
        </p:nvGrpSpPr>
        <p:grpSpPr bwMode="auto">
          <a:xfrm>
            <a:off x="2489200" y="2020888"/>
            <a:ext cx="3468688" cy="508000"/>
            <a:chOff x="1568" y="1273"/>
            <a:chExt cx="2185" cy="320"/>
          </a:xfrm>
        </p:grpSpPr>
        <p:sp>
          <p:nvSpPr>
            <p:cNvPr id="15393" name="Arc 28"/>
            <p:cNvSpPr>
              <a:spLocks/>
            </p:cNvSpPr>
            <p:nvPr/>
          </p:nvSpPr>
          <p:spPr bwMode="auto">
            <a:xfrm rot="10800000">
              <a:off x="2619" y="1273"/>
              <a:ext cx="1134" cy="320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677"/>
                    <a:pt x="9659" y="9"/>
                    <a:pt x="21580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677"/>
                    <a:pt x="9659" y="9"/>
                    <a:pt x="21580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94" name="Arc 29"/>
            <p:cNvSpPr>
              <a:spLocks/>
            </p:cNvSpPr>
            <p:nvPr/>
          </p:nvSpPr>
          <p:spPr bwMode="auto">
            <a:xfrm rot="10800000">
              <a:off x="1568" y="1273"/>
              <a:ext cx="1134" cy="32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5381" name="Group 30"/>
          <p:cNvGrpSpPr>
            <a:grpSpLocks/>
          </p:cNvGrpSpPr>
          <p:nvPr/>
        </p:nvGrpSpPr>
        <p:grpSpPr bwMode="auto">
          <a:xfrm>
            <a:off x="2476500" y="2020888"/>
            <a:ext cx="5246688" cy="647700"/>
            <a:chOff x="1560" y="1273"/>
            <a:chExt cx="3305" cy="408"/>
          </a:xfrm>
        </p:grpSpPr>
        <p:sp>
          <p:nvSpPr>
            <p:cNvPr id="15391" name="Arc 31"/>
            <p:cNvSpPr>
              <a:spLocks/>
            </p:cNvSpPr>
            <p:nvPr/>
          </p:nvSpPr>
          <p:spPr bwMode="auto">
            <a:xfrm rot="10800000">
              <a:off x="3138" y="1273"/>
              <a:ext cx="1727" cy="408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674"/>
                    <a:pt x="9663" y="5"/>
                    <a:pt x="21587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674"/>
                    <a:pt x="9663" y="5"/>
                    <a:pt x="21587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92" name="Arc 32"/>
            <p:cNvSpPr>
              <a:spLocks/>
            </p:cNvSpPr>
            <p:nvPr/>
          </p:nvSpPr>
          <p:spPr bwMode="auto">
            <a:xfrm rot="10800000">
              <a:off x="1560" y="1273"/>
              <a:ext cx="1727" cy="40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5382" name="Group 33"/>
          <p:cNvGrpSpPr>
            <a:grpSpLocks/>
          </p:cNvGrpSpPr>
          <p:nvPr/>
        </p:nvGrpSpPr>
        <p:grpSpPr bwMode="auto">
          <a:xfrm>
            <a:off x="2489200" y="2020888"/>
            <a:ext cx="2579688" cy="419100"/>
            <a:chOff x="1568" y="1273"/>
            <a:chExt cx="1625" cy="264"/>
          </a:xfrm>
        </p:grpSpPr>
        <p:sp>
          <p:nvSpPr>
            <p:cNvPr id="15389" name="Arc 34"/>
            <p:cNvSpPr>
              <a:spLocks/>
            </p:cNvSpPr>
            <p:nvPr/>
          </p:nvSpPr>
          <p:spPr bwMode="auto">
            <a:xfrm rot="10800000">
              <a:off x="2352" y="1273"/>
              <a:ext cx="841" cy="264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679"/>
                    <a:pt x="9655" y="12"/>
                    <a:pt x="21574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679"/>
                    <a:pt x="9655" y="12"/>
                    <a:pt x="21574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90" name="Arc 35"/>
            <p:cNvSpPr>
              <a:spLocks/>
            </p:cNvSpPr>
            <p:nvPr/>
          </p:nvSpPr>
          <p:spPr bwMode="auto">
            <a:xfrm rot="10800000">
              <a:off x="1568" y="1273"/>
              <a:ext cx="841" cy="26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5383" name="Group 36"/>
          <p:cNvGrpSpPr>
            <a:grpSpLocks/>
          </p:cNvGrpSpPr>
          <p:nvPr/>
        </p:nvGrpSpPr>
        <p:grpSpPr bwMode="auto">
          <a:xfrm>
            <a:off x="2489200" y="2020888"/>
            <a:ext cx="4776788" cy="596900"/>
            <a:chOff x="1568" y="1273"/>
            <a:chExt cx="3009" cy="376"/>
          </a:xfrm>
        </p:grpSpPr>
        <p:sp>
          <p:nvSpPr>
            <p:cNvPr id="15387" name="Arc 37"/>
            <p:cNvSpPr>
              <a:spLocks/>
            </p:cNvSpPr>
            <p:nvPr/>
          </p:nvSpPr>
          <p:spPr bwMode="auto">
            <a:xfrm rot="10800000">
              <a:off x="3013" y="1273"/>
              <a:ext cx="1564" cy="376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674"/>
                    <a:pt x="9662" y="6"/>
                    <a:pt x="21586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674"/>
                    <a:pt x="9662" y="6"/>
                    <a:pt x="21586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88" name="Arc 38"/>
            <p:cNvSpPr>
              <a:spLocks/>
            </p:cNvSpPr>
            <p:nvPr/>
          </p:nvSpPr>
          <p:spPr bwMode="auto">
            <a:xfrm rot="10800000">
              <a:off x="1568" y="1273"/>
              <a:ext cx="1564" cy="3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5384" name="Group 39"/>
          <p:cNvGrpSpPr>
            <a:grpSpLocks/>
          </p:cNvGrpSpPr>
          <p:nvPr/>
        </p:nvGrpSpPr>
        <p:grpSpPr bwMode="auto">
          <a:xfrm>
            <a:off x="2489200" y="2020888"/>
            <a:ext cx="1220788" cy="304800"/>
            <a:chOff x="1568" y="1273"/>
            <a:chExt cx="769" cy="192"/>
          </a:xfrm>
        </p:grpSpPr>
        <p:sp>
          <p:nvSpPr>
            <p:cNvPr id="15385" name="Arc 40"/>
            <p:cNvSpPr>
              <a:spLocks/>
            </p:cNvSpPr>
            <p:nvPr/>
          </p:nvSpPr>
          <p:spPr bwMode="auto">
            <a:xfrm rot="10800000">
              <a:off x="1943" y="1273"/>
              <a:ext cx="394" cy="192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690"/>
                    <a:pt x="9637" y="28"/>
                    <a:pt x="21545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690"/>
                    <a:pt x="9637" y="28"/>
                    <a:pt x="21545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86" name="Arc 41"/>
            <p:cNvSpPr>
              <a:spLocks/>
            </p:cNvSpPr>
            <p:nvPr/>
          </p:nvSpPr>
          <p:spPr bwMode="auto">
            <a:xfrm rot="10800000">
              <a:off x="1568" y="1273"/>
              <a:ext cx="394" cy="19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Strategy 3</a:t>
            </a:r>
            <a:r>
              <a:rPr lang="en-US"/>
              <a:t>: Direct Allocation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6068088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8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18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88" grpId="0" autoUpdateAnimBg="0"/>
      <p:bldP spid="118789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74700" y="2974975"/>
            <a:ext cx="7689850" cy="901700"/>
          </a:xfrm>
          <a:noFill/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sz="2000" dirty="0">
                <a:latin typeface="Arial" charset="0"/>
              </a:rPr>
              <a:t>Create a non-data block for each file called the</a:t>
            </a:r>
            <a:r>
              <a:rPr lang="en-US" sz="2000" dirty="0">
                <a:solidFill>
                  <a:schemeClr val="hlink"/>
                </a:solidFill>
                <a:latin typeface="Arial" charset="0"/>
              </a:rPr>
              <a:t> </a:t>
            </a:r>
            <a:r>
              <a:rPr lang="en-US" sz="2000" i="1" dirty="0">
                <a:solidFill>
                  <a:schemeClr val="hlink"/>
                </a:solidFill>
                <a:latin typeface="Arial" charset="0"/>
              </a:rPr>
              <a:t>indirect block</a:t>
            </a:r>
            <a:endParaRPr lang="en-US" sz="2000" dirty="0">
              <a:solidFill>
                <a:schemeClr val="hlink"/>
              </a:solidFill>
              <a:latin typeface="Arial" charset="0"/>
            </a:endParaRP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 sz="1800" dirty="0">
                <a:latin typeface="Arial" charset="0"/>
              </a:rPr>
              <a:t>A list of pointers to file blocks</a:t>
            </a:r>
          </a:p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File header contains a pointer to the indirect block</a:t>
            </a:r>
          </a:p>
        </p:txBody>
      </p:sp>
      <p:sp>
        <p:nvSpPr>
          <p:cNvPr id="118788" name="Rectangle 4"/>
          <p:cNvSpPr>
            <a:spLocks noChangeArrowheads="1"/>
          </p:cNvSpPr>
          <p:nvPr/>
        </p:nvSpPr>
        <p:spPr bwMode="auto">
          <a:xfrm>
            <a:off x="793750" y="4432300"/>
            <a:ext cx="3851275" cy="166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75000"/>
              <a:buFont typeface="Monotype Sorts" charset="0"/>
              <a:buChar char="u"/>
            </a:pPr>
            <a:r>
              <a:rPr lang="en-US" sz="2000">
                <a:latin typeface="Comic Sans MS" charset="0"/>
              </a:rPr>
              <a:t>Pluses</a:t>
            </a:r>
          </a:p>
          <a:p>
            <a:pPr marL="742950" lvl="1" indent="-285750">
              <a:lnSpc>
                <a:spcPct val="80000"/>
              </a:lnSpc>
              <a:buClr>
                <a:schemeClr val="tx1"/>
              </a:buClr>
              <a:buFont typeface="Wingdings" charset="0"/>
              <a:buChar char="Ø"/>
            </a:pPr>
            <a:r>
              <a:rPr lang="en-US" sz="1800">
                <a:solidFill>
                  <a:schemeClr val="folHlink"/>
                </a:solidFill>
                <a:latin typeface="Comic Sans MS" charset="0"/>
              </a:rPr>
              <a:t>Easy to create, grow &amp; shrink files</a:t>
            </a:r>
          </a:p>
          <a:p>
            <a:pPr marL="742950" lvl="1" indent="-285750">
              <a:buClr>
                <a:schemeClr val="tx1"/>
              </a:buClr>
              <a:buFont typeface="Wingdings" charset="0"/>
              <a:buChar char="Ø"/>
            </a:pPr>
            <a:r>
              <a:rPr lang="en-US" sz="1800">
                <a:solidFill>
                  <a:schemeClr val="folHlink"/>
                </a:solidFill>
                <a:latin typeface="Comic Sans MS" charset="0"/>
              </a:rPr>
              <a:t>Little fragmentation</a:t>
            </a:r>
          </a:p>
          <a:p>
            <a:pPr marL="742950" lvl="1" indent="-285750">
              <a:buClr>
                <a:schemeClr val="tx1"/>
              </a:buClr>
              <a:buFont typeface="Wingdings" charset="0"/>
              <a:buChar char="Ø"/>
            </a:pPr>
            <a:r>
              <a:rPr lang="en-US" sz="1800">
                <a:solidFill>
                  <a:schemeClr val="folHlink"/>
                </a:solidFill>
                <a:latin typeface="Comic Sans MS" charset="0"/>
              </a:rPr>
              <a:t>Supports direct access</a:t>
            </a:r>
          </a:p>
        </p:txBody>
      </p:sp>
      <p:sp>
        <p:nvSpPr>
          <p:cNvPr id="118789" name="Rectangle 5"/>
          <p:cNvSpPr>
            <a:spLocks noChangeArrowheads="1"/>
          </p:cNvSpPr>
          <p:nvPr/>
        </p:nvSpPr>
        <p:spPr bwMode="auto">
          <a:xfrm>
            <a:off x="4797425" y="4470400"/>
            <a:ext cx="4000500" cy="154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75000"/>
              <a:buFont typeface="Monotype Sorts" charset="0"/>
              <a:buChar char="u"/>
            </a:pPr>
            <a:r>
              <a:rPr lang="en-US" sz="2000">
                <a:latin typeface="Comic Sans MS" charset="0"/>
              </a:rPr>
              <a:t>Minuses</a:t>
            </a:r>
          </a:p>
          <a:p>
            <a:pPr marL="742950" lvl="1" indent="-285750">
              <a:lnSpc>
                <a:spcPct val="80000"/>
              </a:lnSpc>
              <a:buClr>
                <a:schemeClr val="tx1"/>
              </a:buClr>
              <a:buFont typeface="Wingdings" charset="0"/>
              <a:buChar char="Ø"/>
            </a:pPr>
            <a:r>
              <a:rPr lang="en-US" sz="1800">
                <a:solidFill>
                  <a:schemeClr val="folHlink"/>
                </a:solidFill>
                <a:latin typeface="Comic Sans MS" charset="0"/>
              </a:rPr>
              <a:t>Overhead of storing index when files are small</a:t>
            </a:r>
          </a:p>
          <a:p>
            <a:pPr marL="742950" lvl="1" indent="-285750">
              <a:buClr>
                <a:schemeClr val="tx1"/>
              </a:buClr>
              <a:buFont typeface="Wingdings" charset="0"/>
              <a:buChar char="Ø"/>
            </a:pPr>
            <a:r>
              <a:rPr lang="en-US" sz="1800">
                <a:solidFill>
                  <a:schemeClr val="folHlink"/>
                </a:solidFill>
                <a:latin typeface="Comic Sans MS" charset="0"/>
              </a:rPr>
              <a:t>How to handle large files?</a:t>
            </a:r>
          </a:p>
        </p:txBody>
      </p:sp>
      <p:sp>
        <p:nvSpPr>
          <p:cNvPr id="118791" name="Rectangle 7"/>
          <p:cNvSpPr>
            <a:spLocks noChangeArrowheads="1"/>
          </p:cNvSpPr>
          <p:nvPr/>
        </p:nvSpPr>
        <p:spPr bwMode="auto">
          <a:xfrm>
            <a:off x="1892300" y="1562100"/>
            <a:ext cx="241300" cy="393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18792" name="Rectangle 8"/>
          <p:cNvSpPr>
            <a:spLocks noChangeArrowheads="1"/>
          </p:cNvSpPr>
          <p:nvPr/>
        </p:nvSpPr>
        <p:spPr bwMode="auto">
          <a:xfrm>
            <a:off x="2311400" y="1562100"/>
            <a:ext cx="241300" cy="3937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Times" pitchFamily="18" charset="0"/>
                <a:ea typeface="+mn-ea"/>
              </a:rPr>
              <a:t>IB</a:t>
            </a:r>
          </a:p>
        </p:txBody>
      </p:sp>
      <p:sp>
        <p:nvSpPr>
          <p:cNvPr id="118793" name="Rectangle 9"/>
          <p:cNvSpPr>
            <a:spLocks noChangeArrowheads="1"/>
          </p:cNvSpPr>
          <p:nvPr/>
        </p:nvSpPr>
        <p:spPr bwMode="auto">
          <a:xfrm>
            <a:off x="2743200" y="1562100"/>
            <a:ext cx="241300" cy="393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18794" name="Rectangle 10" descr="Large confetti"/>
          <p:cNvSpPr>
            <a:spLocks noChangeArrowheads="1"/>
          </p:cNvSpPr>
          <p:nvPr/>
        </p:nvSpPr>
        <p:spPr bwMode="auto">
          <a:xfrm>
            <a:off x="3175000" y="15621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18795" name="Rectangle 11" descr="Large confetti"/>
          <p:cNvSpPr>
            <a:spLocks noChangeArrowheads="1"/>
          </p:cNvSpPr>
          <p:nvPr/>
        </p:nvSpPr>
        <p:spPr bwMode="auto">
          <a:xfrm>
            <a:off x="3606800" y="15621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18796" name="Rectangle 12" descr="Large confetti"/>
          <p:cNvSpPr>
            <a:spLocks noChangeArrowheads="1"/>
          </p:cNvSpPr>
          <p:nvPr/>
        </p:nvSpPr>
        <p:spPr bwMode="auto">
          <a:xfrm>
            <a:off x="7162800" y="15621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18797" name="Rectangle 13" descr="Large confetti"/>
          <p:cNvSpPr>
            <a:spLocks noChangeArrowheads="1"/>
          </p:cNvSpPr>
          <p:nvPr/>
        </p:nvSpPr>
        <p:spPr bwMode="auto">
          <a:xfrm>
            <a:off x="7607300" y="15621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18798" name="Rectangle 14"/>
          <p:cNvSpPr>
            <a:spLocks noChangeArrowheads="1"/>
          </p:cNvSpPr>
          <p:nvPr/>
        </p:nvSpPr>
        <p:spPr bwMode="auto">
          <a:xfrm>
            <a:off x="6273800" y="1549400"/>
            <a:ext cx="241300" cy="393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6398" name="Arc 15"/>
          <p:cNvSpPr>
            <a:spLocks/>
          </p:cNvSpPr>
          <p:nvPr/>
        </p:nvSpPr>
        <p:spPr bwMode="auto">
          <a:xfrm rot="10800000">
            <a:off x="2008188" y="2020888"/>
            <a:ext cx="419100" cy="254000"/>
          </a:xfrm>
          <a:custGeom>
            <a:avLst/>
            <a:gdLst>
              <a:gd name="T0" fmla="*/ 0 w 21600"/>
              <a:gd name="T1" fmla="*/ 2147483647 h 21599"/>
              <a:gd name="T2" fmla="*/ 2147483647 w 21600"/>
              <a:gd name="T3" fmla="*/ 0 h 21599"/>
              <a:gd name="T4" fmla="*/ 2147483647 w 21600"/>
              <a:gd name="T5" fmla="*/ 2147483647 h 21599"/>
              <a:gd name="T6" fmla="*/ 0 60000 65536"/>
              <a:gd name="T7" fmla="*/ 0 60000 65536"/>
              <a:gd name="T8" fmla="*/ 0 60000 65536"/>
              <a:gd name="T9" fmla="*/ 0 w 21600"/>
              <a:gd name="T10" fmla="*/ 0 h 21599"/>
              <a:gd name="T11" fmla="*/ 21600 w 21600"/>
              <a:gd name="T12" fmla="*/ 21599 h 215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99" fill="none" extrusionOk="0">
                <a:moveTo>
                  <a:pt x="0" y="21599"/>
                </a:moveTo>
                <a:cubicBezTo>
                  <a:pt x="0" y="9701"/>
                  <a:pt x="9621" y="43"/>
                  <a:pt x="21518" y="-1"/>
                </a:cubicBezTo>
              </a:path>
              <a:path w="21600" h="21599" stroke="0" extrusionOk="0">
                <a:moveTo>
                  <a:pt x="0" y="21599"/>
                </a:moveTo>
                <a:cubicBezTo>
                  <a:pt x="0" y="9701"/>
                  <a:pt x="9621" y="43"/>
                  <a:pt x="21518" y="-1"/>
                </a:cubicBezTo>
                <a:lnTo>
                  <a:pt x="21600" y="21599"/>
                </a:lnTo>
                <a:close/>
              </a:path>
            </a:pathLst>
          </a:custGeom>
          <a:noFill/>
          <a:ln w="12700" cap="rnd">
            <a:solidFill>
              <a:schemeClr val="fol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9" name="Arc 16"/>
          <p:cNvSpPr>
            <a:spLocks/>
          </p:cNvSpPr>
          <p:nvPr/>
        </p:nvSpPr>
        <p:spPr bwMode="auto">
          <a:xfrm rot="10800000">
            <a:off x="1600200" y="2020888"/>
            <a:ext cx="419100" cy="2540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6400" name="Group 17"/>
          <p:cNvGrpSpPr>
            <a:grpSpLocks/>
          </p:cNvGrpSpPr>
          <p:nvPr/>
        </p:nvGrpSpPr>
        <p:grpSpPr bwMode="auto">
          <a:xfrm>
            <a:off x="2476500" y="2020888"/>
            <a:ext cx="814388" cy="241300"/>
            <a:chOff x="1560" y="1273"/>
            <a:chExt cx="513" cy="152"/>
          </a:xfrm>
        </p:grpSpPr>
        <p:sp>
          <p:nvSpPr>
            <p:cNvPr id="16423" name="Arc 18"/>
            <p:cNvSpPr>
              <a:spLocks/>
            </p:cNvSpPr>
            <p:nvPr/>
          </p:nvSpPr>
          <p:spPr bwMode="auto">
            <a:xfrm rot="10800000">
              <a:off x="1813" y="1273"/>
              <a:ext cx="260" cy="152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702"/>
                    <a:pt x="9620" y="44"/>
                    <a:pt x="21516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702"/>
                    <a:pt x="9620" y="44"/>
                    <a:pt x="21516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24" name="Arc 19"/>
            <p:cNvSpPr>
              <a:spLocks/>
            </p:cNvSpPr>
            <p:nvPr/>
          </p:nvSpPr>
          <p:spPr bwMode="auto">
            <a:xfrm rot="10800000">
              <a:off x="1560" y="1273"/>
              <a:ext cx="260" cy="15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8804" name="Rectangle 20"/>
          <p:cNvSpPr>
            <a:spLocks noChangeArrowheads="1"/>
          </p:cNvSpPr>
          <p:nvPr/>
        </p:nvSpPr>
        <p:spPr bwMode="auto">
          <a:xfrm>
            <a:off x="1473200" y="1562100"/>
            <a:ext cx="241300" cy="393700"/>
          </a:xfrm>
          <a:prstGeom prst="rect">
            <a:avLst/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Times" pitchFamily="18" charset="0"/>
                <a:ea typeface="+mn-ea"/>
              </a:rPr>
              <a:t>I</a:t>
            </a:r>
          </a:p>
        </p:txBody>
      </p:sp>
      <p:sp>
        <p:nvSpPr>
          <p:cNvPr id="118805" name="Rectangle 21" descr="Large confetti"/>
          <p:cNvSpPr>
            <a:spLocks noChangeArrowheads="1"/>
          </p:cNvSpPr>
          <p:nvPr/>
        </p:nvSpPr>
        <p:spPr bwMode="auto">
          <a:xfrm>
            <a:off x="4940300" y="15494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18806" name="Rectangle 22" descr="Large confetti"/>
          <p:cNvSpPr>
            <a:spLocks noChangeArrowheads="1"/>
          </p:cNvSpPr>
          <p:nvPr/>
        </p:nvSpPr>
        <p:spPr bwMode="auto">
          <a:xfrm>
            <a:off x="5829300" y="15621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18807" name="Rectangle 23"/>
          <p:cNvSpPr>
            <a:spLocks noChangeArrowheads="1"/>
          </p:cNvSpPr>
          <p:nvPr/>
        </p:nvSpPr>
        <p:spPr bwMode="auto">
          <a:xfrm>
            <a:off x="6718300" y="1549400"/>
            <a:ext cx="241300" cy="393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18808" name="Rectangle 24"/>
          <p:cNvSpPr>
            <a:spLocks noChangeArrowheads="1"/>
          </p:cNvSpPr>
          <p:nvPr/>
        </p:nvSpPr>
        <p:spPr bwMode="auto">
          <a:xfrm>
            <a:off x="5384800" y="1562100"/>
            <a:ext cx="241300" cy="393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18809" name="Rectangle 25"/>
          <p:cNvSpPr>
            <a:spLocks noChangeArrowheads="1"/>
          </p:cNvSpPr>
          <p:nvPr/>
        </p:nvSpPr>
        <p:spPr bwMode="auto">
          <a:xfrm>
            <a:off x="4495800" y="1562100"/>
            <a:ext cx="241300" cy="393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18810" name="Rectangle 26"/>
          <p:cNvSpPr>
            <a:spLocks noChangeArrowheads="1"/>
          </p:cNvSpPr>
          <p:nvPr/>
        </p:nvSpPr>
        <p:spPr bwMode="auto">
          <a:xfrm>
            <a:off x="4051300" y="1562100"/>
            <a:ext cx="241300" cy="393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grpSp>
        <p:nvGrpSpPr>
          <p:cNvPr id="16408" name="Group 27"/>
          <p:cNvGrpSpPr>
            <a:grpSpLocks/>
          </p:cNvGrpSpPr>
          <p:nvPr/>
        </p:nvGrpSpPr>
        <p:grpSpPr bwMode="auto">
          <a:xfrm>
            <a:off x="2489200" y="2020888"/>
            <a:ext cx="3468688" cy="508000"/>
            <a:chOff x="1568" y="1273"/>
            <a:chExt cx="2185" cy="320"/>
          </a:xfrm>
        </p:grpSpPr>
        <p:sp>
          <p:nvSpPr>
            <p:cNvPr id="16421" name="Arc 28"/>
            <p:cNvSpPr>
              <a:spLocks/>
            </p:cNvSpPr>
            <p:nvPr/>
          </p:nvSpPr>
          <p:spPr bwMode="auto">
            <a:xfrm rot="10800000">
              <a:off x="2619" y="1273"/>
              <a:ext cx="1134" cy="320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677"/>
                    <a:pt x="9659" y="9"/>
                    <a:pt x="21580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677"/>
                    <a:pt x="9659" y="9"/>
                    <a:pt x="21580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22" name="Arc 29"/>
            <p:cNvSpPr>
              <a:spLocks/>
            </p:cNvSpPr>
            <p:nvPr/>
          </p:nvSpPr>
          <p:spPr bwMode="auto">
            <a:xfrm rot="10800000">
              <a:off x="1568" y="1273"/>
              <a:ext cx="1134" cy="32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6409" name="Group 30"/>
          <p:cNvGrpSpPr>
            <a:grpSpLocks/>
          </p:cNvGrpSpPr>
          <p:nvPr/>
        </p:nvGrpSpPr>
        <p:grpSpPr bwMode="auto">
          <a:xfrm>
            <a:off x="2476500" y="2020888"/>
            <a:ext cx="5246688" cy="647700"/>
            <a:chOff x="1560" y="1273"/>
            <a:chExt cx="3305" cy="408"/>
          </a:xfrm>
        </p:grpSpPr>
        <p:sp>
          <p:nvSpPr>
            <p:cNvPr id="16419" name="Arc 31"/>
            <p:cNvSpPr>
              <a:spLocks/>
            </p:cNvSpPr>
            <p:nvPr/>
          </p:nvSpPr>
          <p:spPr bwMode="auto">
            <a:xfrm rot="10800000">
              <a:off x="3138" y="1273"/>
              <a:ext cx="1727" cy="408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674"/>
                    <a:pt x="9663" y="5"/>
                    <a:pt x="21587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674"/>
                    <a:pt x="9663" y="5"/>
                    <a:pt x="21587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20" name="Arc 32"/>
            <p:cNvSpPr>
              <a:spLocks/>
            </p:cNvSpPr>
            <p:nvPr/>
          </p:nvSpPr>
          <p:spPr bwMode="auto">
            <a:xfrm rot="10800000">
              <a:off x="1560" y="1273"/>
              <a:ext cx="1727" cy="40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6410" name="Group 33"/>
          <p:cNvGrpSpPr>
            <a:grpSpLocks/>
          </p:cNvGrpSpPr>
          <p:nvPr/>
        </p:nvGrpSpPr>
        <p:grpSpPr bwMode="auto">
          <a:xfrm>
            <a:off x="2489200" y="2020888"/>
            <a:ext cx="2579688" cy="419100"/>
            <a:chOff x="1568" y="1273"/>
            <a:chExt cx="1625" cy="264"/>
          </a:xfrm>
        </p:grpSpPr>
        <p:sp>
          <p:nvSpPr>
            <p:cNvPr id="16417" name="Arc 34"/>
            <p:cNvSpPr>
              <a:spLocks/>
            </p:cNvSpPr>
            <p:nvPr/>
          </p:nvSpPr>
          <p:spPr bwMode="auto">
            <a:xfrm rot="10800000">
              <a:off x="2352" y="1273"/>
              <a:ext cx="841" cy="264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679"/>
                    <a:pt x="9655" y="12"/>
                    <a:pt x="21574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679"/>
                    <a:pt x="9655" y="12"/>
                    <a:pt x="21574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18" name="Arc 35"/>
            <p:cNvSpPr>
              <a:spLocks/>
            </p:cNvSpPr>
            <p:nvPr/>
          </p:nvSpPr>
          <p:spPr bwMode="auto">
            <a:xfrm rot="10800000">
              <a:off x="1568" y="1273"/>
              <a:ext cx="841" cy="26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6411" name="Group 36"/>
          <p:cNvGrpSpPr>
            <a:grpSpLocks/>
          </p:cNvGrpSpPr>
          <p:nvPr/>
        </p:nvGrpSpPr>
        <p:grpSpPr bwMode="auto">
          <a:xfrm>
            <a:off x="2489200" y="2020888"/>
            <a:ext cx="4776788" cy="596900"/>
            <a:chOff x="1568" y="1273"/>
            <a:chExt cx="3009" cy="376"/>
          </a:xfrm>
        </p:grpSpPr>
        <p:sp>
          <p:nvSpPr>
            <p:cNvPr id="16415" name="Arc 37"/>
            <p:cNvSpPr>
              <a:spLocks/>
            </p:cNvSpPr>
            <p:nvPr/>
          </p:nvSpPr>
          <p:spPr bwMode="auto">
            <a:xfrm rot="10800000">
              <a:off x="3013" y="1273"/>
              <a:ext cx="1564" cy="376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674"/>
                    <a:pt x="9662" y="6"/>
                    <a:pt x="21586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674"/>
                    <a:pt x="9662" y="6"/>
                    <a:pt x="21586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16" name="Arc 38"/>
            <p:cNvSpPr>
              <a:spLocks/>
            </p:cNvSpPr>
            <p:nvPr/>
          </p:nvSpPr>
          <p:spPr bwMode="auto">
            <a:xfrm rot="10800000">
              <a:off x="1568" y="1273"/>
              <a:ext cx="1564" cy="3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6412" name="Group 39"/>
          <p:cNvGrpSpPr>
            <a:grpSpLocks/>
          </p:cNvGrpSpPr>
          <p:nvPr/>
        </p:nvGrpSpPr>
        <p:grpSpPr bwMode="auto">
          <a:xfrm>
            <a:off x="2489200" y="2020888"/>
            <a:ext cx="1220788" cy="304800"/>
            <a:chOff x="1568" y="1273"/>
            <a:chExt cx="769" cy="192"/>
          </a:xfrm>
        </p:grpSpPr>
        <p:sp>
          <p:nvSpPr>
            <p:cNvPr id="16413" name="Arc 40"/>
            <p:cNvSpPr>
              <a:spLocks/>
            </p:cNvSpPr>
            <p:nvPr/>
          </p:nvSpPr>
          <p:spPr bwMode="auto">
            <a:xfrm rot="10800000">
              <a:off x="1943" y="1273"/>
              <a:ext cx="394" cy="192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690"/>
                    <a:pt x="9637" y="28"/>
                    <a:pt x="21545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690"/>
                    <a:pt x="9637" y="28"/>
                    <a:pt x="21545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14" name="Arc 41"/>
            <p:cNvSpPr>
              <a:spLocks/>
            </p:cNvSpPr>
            <p:nvPr/>
          </p:nvSpPr>
          <p:spPr bwMode="auto">
            <a:xfrm rot="10800000">
              <a:off x="1568" y="1273"/>
              <a:ext cx="394" cy="19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Strategy 4: Indirect Allocation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5291030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8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18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88" grpId="0" autoUpdateAnimBg="0"/>
      <p:bldP spid="118789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5175" y="1476375"/>
            <a:ext cx="5343525" cy="2806700"/>
          </a:xfrm>
          <a:noFill/>
        </p:spPr>
        <p:txBody>
          <a:bodyPr/>
          <a:lstStyle/>
          <a:p>
            <a:r>
              <a:rPr lang="en-US" sz="2000" dirty="0">
                <a:latin typeface="Arial" charset="0"/>
              </a:rPr>
              <a:t>Linked indirect blocks (IB+IB+…)</a:t>
            </a:r>
          </a:p>
          <a:p>
            <a:pPr>
              <a:buFont typeface="Monotype Sorts" charset="0"/>
              <a:buNone/>
            </a:pPr>
            <a:endParaRPr lang="en-US" sz="2000" dirty="0">
              <a:latin typeface="Arial" charset="0"/>
            </a:endParaRPr>
          </a:p>
          <a:p>
            <a:pPr>
              <a:buFont typeface="Monotype Sorts" charset="0"/>
              <a:buNone/>
            </a:pPr>
            <a:endParaRPr lang="en-US" sz="2000" dirty="0">
              <a:latin typeface="Arial" charset="0"/>
            </a:endParaRPr>
          </a:p>
          <a:p>
            <a:pPr>
              <a:buFont typeface="Monotype Sorts" charset="0"/>
              <a:buNone/>
            </a:pPr>
            <a:endParaRPr lang="en-US" sz="2000" dirty="0">
              <a:latin typeface="Arial" charset="0"/>
            </a:endParaRPr>
          </a:p>
          <a:p>
            <a:pPr>
              <a:buFont typeface="Monotype Sorts" charset="0"/>
              <a:buNone/>
            </a:pPr>
            <a:endParaRPr lang="en-US" sz="2000" dirty="0">
              <a:latin typeface="Arial" charset="0"/>
            </a:endParaRPr>
          </a:p>
          <a:p>
            <a:pPr>
              <a:buFont typeface="Monotype Sorts" charset="0"/>
              <a:buNone/>
            </a:pPr>
            <a:endParaRPr lang="en-US" sz="2000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Multilevel indirect blocks (IB*IB*…)</a:t>
            </a:r>
          </a:p>
        </p:txBody>
      </p:sp>
      <p:sp>
        <p:nvSpPr>
          <p:cNvPr id="120837" name="Rectangle 5"/>
          <p:cNvSpPr>
            <a:spLocks noChangeArrowheads="1"/>
          </p:cNvSpPr>
          <p:nvPr/>
        </p:nvSpPr>
        <p:spPr bwMode="auto">
          <a:xfrm>
            <a:off x="1371600" y="2082800"/>
            <a:ext cx="241300" cy="393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20838" name="Rectangle 6"/>
          <p:cNvSpPr>
            <a:spLocks noChangeArrowheads="1"/>
          </p:cNvSpPr>
          <p:nvPr/>
        </p:nvSpPr>
        <p:spPr bwMode="auto">
          <a:xfrm>
            <a:off x="1790700" y="2082800"/>
            <a:ext cx="241300" cy="3937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Times" pitchFamily="18" charset="0"/>
                <a:ea typeface="+mn-ea"/>
              </a:rPr>
              <a:t>IB</a:t>
            </a:r>
          </a:p>
        </p:txBody>
      </p:sp>
      <p:sp>
        <p:nvSpPr>
          <p:cNvPr id="120839" name="Rectangle 7"/>
          <p:cNvSpPr>
            <a:spLocks noChangeArrowheads="1"/>
          </p:cNvSpPr>
          <p:nvPr/>
        </p:nvSpPr>
        <p:spPr bwMode="auto">
          <a:xfrm>
            <a:off x="2222500" y="2082800"/>
            <a:ext cx="241300" cy="393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20840" name="Rectangle 8" descr="Large confetti"/>
          <p:cNvSpPr>
            <a:spLocks noChangeArrowheads="1"/>
          </p:cNvSpPr>
          <p:nvPr/>
        </p:nvSpPr>
        <p:spPr bwMode="auto">
          <a:xfrm>
            <a:off x="2654300" y="20828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20841" name="Rectangle 9" descr="Large confetti"/>
          <p:cNvSpPr>
            <a:spLocks noChangeArrowheads="1"/>
          </p:cNvSpPr>
          <p:nvPr/>
        </p:nvSpPr>
        <p:spPr bwMode="auto">
          <a:xfrm>
            <a:off x="3086100" y="20828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20842" name="Rectangle 10" descr="Large confetti"/>
          <p:cNvSpPr>
            <a:spLocks noChangeArrowheads="1"/>
          </p:cNvSpPr>
          <p:nvPr/>
        </p:nvSpPr>
        <p:spPr bwMode="auto">
          <a:xfrm>
            <a:off x="6642100" y="20828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20843" name="Rectangle 11" descr="Large confetti"/>
          <p:cNvSpPr>
            <a:spLocks noChangeArrowheads="1"/>
          </p:cNvSpPr>
          <p:nvPr/>
        </p:nvSpPr>
        <p:spPr bwMode="auto">
          <a:xfrm>
            <a:off x="7086600" y="20828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20844" name="Rectangle 12"/>
          <p:cNvSpPr>
            <a:spLocks noChangeArrowheads="1"/>
          </p:cNvSpPr>
          <p:nvPr/>
        </p:nvSpPr>
        <p:spPr bwMode="auto">
          <a:xfrm>
            <a:off x="5753100" y="2070100"/>
            <a:ext cx="241300" cy="3937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Times" pitchFamily="18" charset="0"/>
                <a:ea typeface="+mn-ea"/>
              </a:rPr>
              <a:t>IB</a:t>
            </a:r>
          </a:p>
        </p:txBody>
      </p:sp>
      <p:grpSp>
        <p:nvGrpSpPr>
          <p:cNvPr id="17420" name="Group 13"/>
          <p:cNvGrpSpPr>
            <a:grpSpLocks/>
          </p:cNvGrpSpPr>
          <p:nvPr/>
        </p:nvGrpSpPr>
        <p:grpSpPr bwMode="auto">
          <a:xfrm>
            <a:off x="1079500" y="2541588"/>
            <a:ext cx="827088" cy="254000"/>
            <a:chOff x="680" y="1601"/>
            <a:chExt cx="521" cy="160"/>
          </a:xfrm>
        </p:grpSpPr>
        <p:sp>
          <p:nvSpPr>
            <p:cNvPr id="17487" name="Arc 14"/>
            <p:cNvSpPr>
              <a:spLocks/>
            </p:cNvSpPr>
            <p:nvPr/>
          </p:nvSpPr>
          <p:spPr bwMode="auto">
            <a:xfrm rot="10800000">
              <a:off x="937" y="1601"/>
              <a:ext cx="264" cy="160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701"/>
                    <a:pt x="9621" y="43"/>
                    <a:pt x="21518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701"/>
                    <a:pt x="9621" y="43"/>
                    <a:pt x="21518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88" name="Arc 15"/>
            <p:cNvSpPr>
              <a:spLocks/>
            </p:cNvSpPr>
            <p:nvPr/>
          </p:nvSpPr>
          <p:spPr bwMode="auto">
            <a:xfrm rot="10800000">
              <a:off x="680" y="1601"/>
              <a:ext cx="264" cy="16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7421" name="Group 16"/>
          <p:cNvGrpSpPr>
            <a:grpSpLocks/>
          </p:cNvGrpSpPr>
          <p:nvPr/>
        </p:nvGrpSpPr>
        <p:grpSpPr bwMode="auto">
          <a:xfrm>
            <a:off x="1974850" y="2541588"/>
            <a:ext cx="814388" cy="241300"/>
            <a:chOff x="1244" y="1601"/>
            <a:chExt cx="513" cy="152"/>
          </a:xfrm>
        </p:grpSpPr>
        <p:sp>
          <p:nvSpPr>
            <p:cNvPr id="17485" name="Arc 17"/>
            <p:cNvSpPr>
              <a:spLocks/>
            </p:cNvSpPr>
            <p:nvPr/>
          </p:nvSpPr>
          <p:spPr bwMode="auto">
            <a:xfrm rot="10800000">
              <a:off x="1497" y="1601"/>
              <a:ext cx="260" cy="152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702"/>
                    <a:pt x="9620" y="44"/>
                    <a:pt x="21516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702"/>
                    <a:pt x="9620" y="44"/>
                    <a:pt x="21516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86" name="Arc 18"/>
            <p:cNvSpPr>
              <a:spLocks/>
            </p:cNvSpPr>
            <p:nvPr/>
          </p:nvSpPr>
          <p:spPr bwMode="auto">
            <a:xfrm rot="10800000">
              <a:off x="1244" y="1601"/>
              <a:ext cx="260" cy="15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0851" name="Rectangle 19"/>
          <p:cNvSpPr>
            <a:spLocks noChangeArrowheads="1"/>
          </p:cNvSpPr>
          <p:nvPr/>
        </p:nvSpPr>
        <p:spPr bwMode="auto">
          <a:xfrm>
            <a:off x="952500" y="2082800"/>
            <a:ext cx="241300" cy="393700"/>
          </a:xfrm>
          <a:prstGeom prst="rect">
            <a:avLst/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latin typeface="Times" pitchFamily="18" charset="0"/>
                <a:ea typeface="+mn-ea"/>
              </a:rPr>
              <a:t>I</a:t>
            </a:r>
          </a:p>
        </p:txBody>
      </p:sp>
      <p:sp>
        <p:nvSpPr>
          <p:cNvPr id="120852" name="Rectangle 20" descr="Large confetti"/>
          <p:cNvSpPr>
            <a:spLocks noChangeArrowheads="1"/>
          </p:cNvSpPr>
          <p:nvPr/>
        </p:nvSpPr>
        <p:spPr bwMode="auto">
          <a:xfrm>
            <a:off x="4419600" y="20701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20853" name="Rectangle 21" descr="Large confetti"/>
          <p:cNvSpPr>
            <a:spLocks noChangeArrowheads="1"/>
          </p:cNvSpPr>
          <p:nvPr/>
        </p:nvSpPr>
        <p:spPr bwMode="auto">
          <a:xfrm>
            <a:off x="5308600" y="20828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20854" name="Rectangle 22"/>
          <p:cNvSpPr>
            <a:spLocks noChangeArrowheads="1"/>
          </p:cNvSpPr>
          <p:nvPr/>
        </p:nvSpPr>
        <p:spPr bwMode="auto">
          <a:xfrm>
            <a:off x="6197600" y="2070100"/>
            <a:ext cx="241300" cy="3937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Times" pitchFamily="18" charset="0"/>
                <a:ea typeface="+mn-ea"/>
              </a:rPr>
              <a:t>IB</a:t>
            </a:r>
          </a:p>
        </p:txBody>
      </p:sp>
      <p:sp>
        <p:nvSpPr>
          <p:cNvPr id="120855" name="Rectangle 23"/>
          <p:cNvSpPr>
            <a:spLocks noChangeArrowheads="1"/>
          </p:cNvSpPr>
          <p:nvPr/>
        </p:nvSpPr>
        <p:spPr bwMode="auto">
          <a:xfrm>
            <a:off x="4864100" y="2082800"/>
            <a:ext cx="241300" cy="393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20856" name="Rectangle 24"/>
          <p:cNvSpPr>
            <a:spLocks noChangeArrowheads="1"/>
          </p:cNvSpPr>
          <p:nvPr/>
        </p:nvSpPr>
        <p:spPr bwMode="auto">
          <a:xfrm>
            <a:off x="3975100" y="2082800"/>
            <a:ext cx="241300" cy="393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20857" name="Rectangle 25"/>
          <p:cNvSpPr>
            <a:spLocks noChangeArrowheads="1"/>
          </p:cNvSpPr>
          <p:nvPr/>
        </p:nvSpPr>
        <p:spPr bwMode="auto">
          <a:xfrm>
            <a:off x="3530600" y="2082800"/>
            <a:ext cx="241300" cy="393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grpSp>
        <p:nvGrpSpPr>
          <p:cNvPr id="17429" name="Group 26"/>
          <p:cNvGrpSpPr>
            <a:grpSpLocks/>
          </p:cNvGrpSpPr>
          <p:nvPr/>
        </p:nvGrpSpPr>
        <p:grpSpPr bwMode="auto">
          <a:xfrm>
            <a:off x="5346700" y="2541588"/>
            <a:ext cx="447675" cy="266700"/>
            <a:chOff x="3368" y="1601"/>
            <a:chExt cx="282" cy="168"/>
          </a:xfrm>
        </p:grpSpPr>
        <p:sp>
          <p:nvSpPr>
            <p:cNvPr id="17483" name="Arc 27"/>
            <p:cNvSpPr>
              <a:spLocks/>
            </p:cNvSpPr>
            <p:nvPr/>
          </p:nvSpPr>
          <p:spPr bwMode="auto">
            <a:xfrm rot="10800000">
              <a:off x="3368" y="1601"/>
              <a:ext cx="138" cy="16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84" name="Arc 28"/>
            <p:cNvSpPr>
              <a:spLocks/>
            </p:cNvSpPr>
            <p:nvPr/>
          </p:nvSpPr>
          <p:spPr bwMode="auto">
            <a:xfrm rot="10800000">
              <a:off x="3512" y="1601"/>
              <a:ext cx="138" cy="168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730"/>
                    <a:pt x="9575" y="85"/>
                    <a:pt x="21443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730"/>
                    <a:pt x="9575" y="85"/>
                    <a:pt x="21443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7430" name="Group 29"/>
          <p:cNvGrpSpPr>
            <a:grpSpLocks/>
          </p:cNvGrpSpPr>
          <p:nvPr/>
        </p:nvGrpSpPr>
        <p:grpSpPr bwMode="auto">
          <a:xfrm>
            <a:off x="6350000" y="2541588"/>
            <a:ext cx="852488" cy="457200"/>
            <a:chOff x="4000" y="1601"/>
            <a:chExt cx="537" cy="288"/>
          </a:xfrm>
        </p:grpSpPr>
        <p:sp>
          <p:nvSpPr>
            <p:cNvPr id="17481" name="Arc 30"/>
            <p:cNvSpPr>
              <a:spLocks/>
            </p:cNvSpPr>
            <p:nvPr/>
          </p:nvSpPr>
          <p:spPr bwMode="auto">
            <a:xfrm rot="10800000">
              <a:off x="4263" y="1601"/>
              <a:ext cx="274" cy="288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700"/>
                    <a:pt x="9623" y="42"/>
                    <a:pt x="21521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700"/>
                    <a:pt x="9623" y="42"/>
                    <a:pt x="21521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82" name="Arc 31"/>
            <p:cNvSpPr>
              <a:spLocks/>
            </p:cNvSpPr>
            <p:nvPr/>
          </p:nvSpPr>
          <p:spPr bwMode="auto">
            <a:xfrm rot="10800000">
              <a:off x="4000" y="1601"/>
              <a:ext cx="274" cy="28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7431" name="Group 32"/>
          <p:cNvGrpSpPr>
            <a:grpSpLocks/>
          </p:cNvGrpSpPr>
          <p:nvPr/>
        </p:nvGrpSpPr>
        <p:grpSpPr bwMode="auto">
          <a:xfrm>
            <a:off x="1974850" y="2541588"/>
            <a:ext cx="3906838" cy="952500"/>
            <a:chOff x="1244" y="1601"/>
            <a:chExt cx="2461" cy="600"/>
          </a:xfrm>
        </p:grpSpPr>
        <p:sp>
          <p:nvSpPr>
            <p:cNvPr id="17479" name="Arc 33"/>
            <p:cNvSpPr>
              <a:spLocks/>
            </p:cNvSpPr>
            <p:nvPr/>
          </p:nvSpPr>
          <p:spPr bwMode="auto">
            <a:xfrm rot="10800000">
              <a:off x="2427" y="1601"/>
              <a:ext cx="1278" cy="600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675"/>
                    <a:pt x="9660" y="7"/>
                    <a:pt x="21583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675"/>
                    <a:pt x="9660" y="7"/>
                    <a:pt x="21583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80" name="Arc 34"/>
            <p:cNvSpPr>
              <a:spLocks/>
            </p:cNvSpPr>
            <p:nvPr/>
          </p:nvSpPr>
          <p:spPr bwMode="auto">
            <a:xfrm rot="10800000">
              <a:off x="1244" y="1601"/>
              <a:ext cx="1278" cy="60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7432" name="Group 35"/>
          <p:cNvGrpSpPr>
            <a:grpSpLocks/>
          </p:cNvGrpSpPr>
          <p:nvPr/>
        </p:nvGrpSpPr>
        <p:grpSpPr bwMode="auto">
          <a:xfrm>
            <a:off x="6350000" y="2554288"/>
            <a:ext cx="433388" cy="304800"/>
            <a:chOff x="4000" y="1609"/>
            <a:chExt cx="273" cy="192"/>
          </a:xfrm>
        </p:grpSpPr>
        <p:sp>
          <p:nvSpPr>
            <p:cNvPr id="17477" name="Arc 36"/>
            <p:cNvSpPr>
              <a:spLocks/>
            </p:cNvSpPr>
            <p:nvPr/>
          </p:nvSpPr>
          <p:spPr bwMode="auto">
            <a:xfrm rot="10800000">
              <a:off x="4139" y="1609"/>
              <a:ext cx="134" cy="192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732"/>
                    <a:pt x="9572" y="88"/>
                    <a:pt x="21438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732"/>
                    <a:pt x="9572" y="88"/>
                    <a:pt x="21438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78" name="Arc 37"/>
            <p:cNvSpPr>
              <a:spLocks/>
            </p:cNvSpPr>
            <p:nvPr/>
          </p:nvSpPr>
          <p:spPr bwMode="auto">
            <a:xfrm rot="10800000">
              <a:off x="4000" y="1609"/>
              <a:ext cx="134" cy="19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7433" name="Group 38"/>
          <p:cNvGrpSpPr>
            <a:grpSpLocks/>
          </p:cNvGrpSpPr>
          <p:nvPr/>
        </p:nvGrpSpPr>
        <p:grpSpPr bwMode="auto">
          <a:xfrm>
            <a:off x="1981200" y="2541588"/>
            <a:ext cx="1220788" cy="368300"/>
            <a:chOff x="1248" y="1601"/>
            <a:chExt cx="769" cy="232"/>
          </a:xfrm>
        </p:grpSpPr>
        <p:sp>
          <p:nvSpPr>
            <p:cNvPr id="17475" name="Arc 39"/>
            <p:cNvSpPr>
              <a:spLocks/>
            </p:cNvSpPr>
            <p:nvPr/>
          </p:nvSpPr>
          <p:spPr bwMode="auto">
            <a:xfrm rot="10800000">
              <a:off x="1623" y="1601"/>
              <a:ext cx="394" cy="232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690"/>
                    <a:pt x="9637" y="28"/>
                    <a:pt x="21545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690"/>
                    <a:pt x="9637" y="28"/>
                    <a:pt x="21545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76" name="Arc 40"/>
            <p:cNvSpPr>
              <a:spLocks/>
            </p:cNvSpPr>
            <p:nvPr/>
          </p:nvSpPr>
          <p:spPr bwMode="auto">
            <a:xfrm rot="10800000">
              <a:off x="1248" y="1601"/>
              <a:ext cx="394" cy="23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7434" name="Group 41"/>
          <p:cNvGrpSpPr>
            <a:grpSpLocks/>
          </p:cNvGrpSpPr>
          <p:nvPr/>
        </p:nvGrpSpPr>
        <p:grpSpPr bwMode="auto">
          <a:xfrm>
            <a:off x="4522788" y="2541588"/>
            <a:ext cx="1270000" cy="469900"/>
            <a:chOff x="2849" y="1601"/>
            <a:chExt cx="800" cy="296"/>
          </a:xfrm>
        </p:grpSpPr>
        <p:sp>
          <p:nvSpPr>
            <p:cNvPr id="17473" name="Arc 42"/>
            <p:cNvSpPr>
              <a:spLocks/>
            </p:cNvSpPr>
            <p:nvPr/>
          </p:nvSpPr>
          <p:spPr bwMode="auto">
            <a:xfrm rot="10800000">
              <a:off x="2849" y="1601"/>
              <a:ext cx="409" cy="29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74" name="Arc 43"/>
            <p:cNvSpPr>
              <a:spLocks/>
            </p:cNvSpPr>
            <p:nvPr/>
          </p:nvSpPr>
          <p:spPr bwMode="auto">
            <a:xfrm rot="10800000">
              <a:off x="3240" y="1601"/>
              <a:ext cx="409" cy="296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689"/>
                    <a:pt x="9638" y="27"/>
                    <a:pt x="21547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689"/>
                    <a:pt x="9638" y="27"/>
                    <a:pt x="21547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7435" name="Group 44"/>
          <p:cNvGrpSpPr>
            <a:grpSpLocks/>
          </p:cNvGrpSpPr>
          <p:nvPr/>
        </p:nvGrpSpPr>
        <p:grpSpPr bwMode="auto">
          <a:xfrm>
            <a:off x="5930900" y="2541588"/>
            <a:ext cx="319088" cy="254000"/>
            <a:chOff x="3736" y="1601"/>
            <a:chExt cx="201" cy="160"/>
          </a:xfrm>
        </p:grpSpPr>
        <p:sp>
          <p:nvSpPr>
            <p:cNvPr id="17471" name="Arc 45"/>
            <p:cNvSpPr>
              <a:spLocks/>
            </p:cNvSpPr>
            <p:nvPr/>
          </p:nvSpPr>
          <p:spPr bwMode="auto">
            <a:xfrm rot="10800000">
              <a:off x="3840" y="1601"/>
              <a:ext cx="97" cy="160"/>
            </a:xfrm>
            <a:custGeom>
              <a:avLst/>
              <a:gdLst>
                <a:gd name="T0" fmla="*/ 0 w 21600"/>
                <a:gd name="T1" fmla="*/ 0 h 21598"/>
                <a:gd name="T2" fmla="*/ 0 w 21600"/>
                <a:gd name="T3" fmla="*/ 0 h 21598"/>
                <a:gd name="T4" fmla="*/ 0 w 21600"/>
                <a:gd name="T5" fmla="*/ 0 h 21598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8"/>
                <a:gd name="T11" fmla="*/ 21600 w 21600"/>
                <a:gd name="T12" fmla="*/ 21598 h 2159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8" fill="none" extrusionOk="0">
                  <a:moveTo>
                    <a:pt x="0" y="21598"/>
                  </a:moveTo>
                  <a:cubicBezTo>
                    <a:pt x="0" y="9755"/>
                    <a:pt x="9535" y="120"/>
                    <a:pt x="21377" y="-1"/>
                  </a:cubicBezTo>
                </a:path>
                <a:path w="21600" h="21598" stroke="0" extrusionOk="0">
                  <a:moveTo>
                    <a:pt x="0" y="21598"/>
                  </a:moveTo>
                  <a:cubicBezTo>
                    <a:pt x="0" y="9755"/>
                    <a:pt x="9535" y="120"/>
                    <a:pt x="21377" y="-1"/>
                  </a:cubicBezTo>
                  <a:lnTo>
                    <a:pt x="21600" y="21598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72" name="Arc 46"/>
            <p:cNvSpPr>
              <a:spLocks/>
            </p:cNvSpPr>
            <p:nvPr/>
          </p:nvSpPr>
          <p:spPr bwMode="auto">
            <a:xfrm rot="10800000">
              <a:off x="3736" y="1601"/>
              <a:ext cx="97" cy="16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0880" name="Rectangle 48"/>
          <p:cNvSpPr>
            <a:spLocks noChangeArrowheads="1"/>
          </p:cNvSpPr>
          <p:nvPr/>
        </p:nvSpPr>
        <p:spPr bwMode="auto">
          <a:xfrm>
            <a:off x="1371600" y="4787900"/>
            <a:ext cx="241300" cy="393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20881" name="Rectangle 49"/>
          <p:cNvSpPr>
            <a:spLocks noChangeArrowheads="1"/>
          </p:cNvSpPr>
          <p:nvPr/>
        </p:nvSpPr>
        <p:spPr bwMode="auto">
          <a:xfrm>
            <a:off x="1790700" y="4787900"/>
            <a:ext cx="241300" cy="3937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Times" pitchFamily="18" charset="0"/>
                <a:ea typeface="+mn-ea"/>
              </a:rPr>
              <a:t>IB</a:t>
            </a:r>
          </a:p>
        </p:txBody>
      </p:sp>
      <p:sp>
        <p:nvSpPr>
          <p:cNvPr id="120882" name="Rectangle 50"/>
          <p:cNvSpPr>
            <a:spLocks noChangeArrowheads="1"/>
          </p:cNvSpPr>
          <p:nvPr/>
        </p:nvSpPr>
        <p:spPr bwMode="auto">
          <a:xfrm>
            <a:off x="2222500" y="4787900"/>
            <a:ext cx="241300" cy="393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20883" name="Rectangle 51" descr="Large confetti"/>
          <p:cNvSpPr>
            <a:spLocks noChangeArrowheads="1"/>
          </p:cNvSpPr>
          <p:nvPr/>
        </p:nvSpPr>
        <p:spPr bwMode="auto">
          <a:xfrm>
            <a:off x="2654300" y="47879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20884" name="Rectangle 52" descr="Large confetti"/>
          <p:cNvSpPr>
            <a:spLocks noChangeArrowheads="1"/>
          </p:cNvSpPr>
          <p:nvPr/>
        </p:nvSpPr>
        <p:spPr bwMode="auto">
          <a:xfrm>
            <a:off x="3086100" y="47879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20885" name="Rectangle 53" descr="Large confetti"/>
          <p:cNvSpPr>
            <a:spLocks noChangeArrowheads="1"/>
          </p:cNvSpPr>
          <p:nvPr/>
        </p:nvSpPr>
        <p:spPr bwMode="auto">
          <a:xfrm>
            <a:off x="6642100" y="47879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20886" name="Rectangle 54" descr="Large confetti"/>
          <p:cNvSpPr>
            <a:spLocks noChangeArrowheads="1"/>
          </p:cNvSpPr>
          <p:nvPr/>
        </p:nvSpPr>
        <p:spPr bwMode="auto">
          <a:xfrm>
            <a:off x="7086600" y="47879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20887" name="Rectangle 55"/>
          <p:cNvSpPr>
            <a:spLocks noChangeArrowheads="1"/>
          </p:cNvSpPr>
          <p:nvPr/>
        </p:nvSpPr>
        <p:spPr bwMode="auto">
          <a:xfrm>
            <a:off x="5753100" y="4775200"/>
            <a:ext cx="241300" cy="393700"/>
          </a:xfrm>
          <a:prstGeom prst="rect">
            <a:avLst/>
          </a:prstGeom>
          <a:solidFill>
            <a:srgbClr val="C1CEFF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Times" pitchFamily="18" charset="0"/>
                <a:ea typeface="+mn-ea"/>
              </a:rPr>
              <a:t>IB</a:t>
            </a:r>
          </a:p>
        </p:txBody>
      </p:sp>
      <p:sp>
        <p:nvSpPr>
          <p:cNvPr id="17444" name="Arc 56"/>
          <p:cNvSpPr>
            <a:spLocks/>
          </p:cNvSpPr>
          <p:nvPr/>
        </p:nvSpPr>
        <p:spPr bwMode="auto">
          <a:xfrm rot="10800000">
            <a:off x="1487488" y="5246688"/>
            <a:ext cx="419100" cy="254000"/>
          </a:xfrm>
          <a:custGeom>
            <a:avLst/>
            <a:gdLst>
              <a:gd name="T0" fmla="*/ 0 w 21600"/>
              <a:gd name="T1" fmla="*/ 2147483647 h 21599"/>
              <a:gd name="T2" fmla="*/ 2147483647 w 21600"/>
              <a:gd name="T3" fmla="*/ 0 h 21599"/>
              <a:gd name="T4" fmla="*/ 2147483647 w 21600"/>
              <a:gd name="T5" fmla="*/ 2147483647 h 21599"/>
              <a:gd name="T6" fmla="*/ 0 60000 65536"/>
              <a:gd name="T7" fmla="*/ 0 60000 65536"/>
              <a:gd name="T8" fmla="*/ 0 60000 65536"/>
              <a:gd name="T9" fmla="*/ 0 w 21600"/>
              <a:gd name="T10" fmla="*/ 0 h 21599"/>
              <a:gd name="T11" fmla="*/ 21600 w 21600"/>
              <a:gd name="T12" fmla="*/ 21599 h 215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99" fill="none" extrusionOk="0">
                <a:moveTo>
                  <a:pt x="0" y="21599"/>
                </a:moveTo>
                <a:cubicBezTo>
                  <a:pt x="0" y="9701"/>
                  <a:pt x="9621" y="43"/>
                  <a:pt x="21518" y="-1"/>
                </a:cubicBezTo>
              </a:path>
              <a:path w="21600" h="21599" stroke="0" extrusionOk="0">
                <a:moveTo>
                  <a:pt x="0" y="21599"/>
                </a:moveTo>
                <a:cubicBezTo>
                  <a:pt x="0" y="9701"/>
                  <a:pt x="9621" y="43"/>
                  <a:pt x="21518" y="-1"/>
                </a:cubicBezTo>
                <a:lnTo>
                  <a:pt x="21600" y="21599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45" name="Arc 57"/>
          <p:cNvSpPr>
            <a:spLocks/>
          </p:cNvSpPr>
          <p:nvPr/>
        </p:nvSpPr>
        <p:spPr bwMode="auto">
          <a:xfrm rot="10800000">
            <a:off x="1079500" y="5246688"/>
            <a:ext cx="419100" cy="2540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46" name="Arc 58"/>
          <p:cNvSpPr>
            <a:spLocks/>
          </p:cNvSpPr>
          <p:nvPr/>
        </p:nvSpPr>
        <p:spPr bwMode="auto">
          <a:xfrm rot="10800000">
            <a:off x="3030538" y="5246688"/>
            <a:ext cx="1136650" cy="508000"/>
          </a:xfrm>
          <a:custGeom>
            <a:avLst/>
            <a:gdLst>
              <a:gd name="T0" fmla="*/ 0 w 21600"/>
              <a:gd name="T1" fmla="*/ 2147483647 h 21599"/>
              <a:gd name="T2" fmla="*/ 2147483647 w 21600"/>
              <a:gd name="T3" fmla="*/ 0 h 21599"/>
              <a:gd name="T4" fmla="*/ 2147483647 w 21600"/>
              <a:gd name="T5" fmla="*/ 2147483647 h 21599"/>
              <a:gd name="T6" fmla="*/ 0 60000 65536"/>
              <a:gd name="T7" fmla="*/ 0 60000 65536"/>
              <a:gd name="T8" fmla="*/ 0 60000 65536"/>
              <a:gd name="T9" fmla="*/ 0 w 21600"/>
              <a:gd name="T10" fmla="*/ 0 h 21599"/>
              <a:gd name="T11" fmla="*/ 21600 w 21600"/>
              <a:gd name="T12" fmla="*/ 21599 h 215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99" fill="none" extrusionOk="0">
                <a:moveTo>
                  <a:pt x="0" y="21599"/>
                </a:moveTo>
                <a:cubicBezTo>
                  <a:pt x="0" y="9681"/>
                  <a:pt x="9652" y="15"/>
                  <a:pt x="21569" y="-1"/>
                </a:cubicBezTo>
              </a:path>
              <a:path w="21600" h="21599" stroke="0" extrusionOk="0">
                <a:moveTo>
                  <a:pt x="0" y="21599"/>
                </a:moveTo>
                <a:cubicBezTo>
                  <a:pt x="0" y="9681"/>
                  <a:pt x="9652" y="15"/>
                  <a:pt x="21569" y="-1"/>
                </a:cubicBezTo>
                <a:lnTo>
                  <a:pt x="21600" y="21599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47" name="Arc 59"/>
          <p:cNvSpPr>
            <a:spLocks/>
          </p:cNvSpPr>
          <p:nvPr/>
        </p:nvSpPr>
        <p:spPr bwMode="auto">
          <a:xfrm rot="10800000">
            <a:off x="1968500" y="5246688"/>
            <a:ext cx="1136650" cy="5080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0892" name="Rectangle 60"/>
          <p:cNvSpPr>
            <a:spLocks noChangeArrowheads="1"/>
          </p:cNvSpPr>
          <p:nvPr/>
        </p:nvSpPr>
        <p:spPr bwMode="auto">
          <a:xfrm>
            <a:off x="952500" y="4787900"/>
            <a:ext cx="241300" cy="393700"/>
          </a:xfrm>
          <a:prstGeom prst="rect">
            <a:avLst/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>
                <a:latin typeface="Times" pitchFamily="18" charset="0"/>
                <a:ea typeface="+mn-ea"/>
              </a:rPr>
              <a:t>I</a:t>
            </a:r>
          </a:p>
        </p:txBody>
      </p:sp>
      <p:sp>
        <p:nvSpPr>
          <p:cNvPr id="120893" name="Rectangle 61" descr="Large confetti"/>
          <p:cNvSpPr>
            <a:spLocks noChangeArrowheads="1"/>
          </p:cNvSpPr>
          <p:nvPr/>
        </p:nvSpPr>
        <p:spPr bwMode="auto">
          <a:xfrm>
            <a:off x="4419600" y="47752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20894" name="Rectangle 62" descr="Large confetti"/>
          <p:cNvSpPr>
            <a:spLocks noChangeArrowheads="1"/>
          </p:cNvSpPr>
          <p:nvPr/>
        </p:nvSpPr>
        <p:spPr bwMode="auto">
          <a:xfrm>
            <a:off x="5308600" y="47879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20895" name="Rectangle 63"/>
          <p:cNvSpPr>
            <a:spLocks noChangeArrowheads="1"/>
          </p:cNvSpPr>
          <p:nvPr/>
        </p:nvSpPr>
        <p:spPr bwMode="auto">
          <a:xfrm>
            <a:off x="6197600" y="4775200"/>
            <a:ext cx="241300" cy="393700"/>
          </a:xfrm>
          <a:prstGeom prst="rect">
            <a:avLst/>
          </a:prstGeom>
          <a:solidFill>
            <a:srgbClr val="C1CEFF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Times" pitchFamily="18" charset="0"/>
                <a:ea typeface="+mn-ea"/>
              </a:rPr>
              <a:t>IB</a:t>
            </a:r>
          </a:p>
        </p:txBody>
      </p:sp>
      <p:sp>
        <p:nvSpPr>
          <p:cNvPr id="120896" name="Rectangle 64"/>
          <p:cNvSpPr>
            <a:spLocks noChangeArrowheads="1"/>
          </p:cNvSpPr>
          <p:nvPr/>
        </p:nvSpPr>
        <p:spPr bwMode="auto">
          <a:xfrm>
            <a:off x="4864100" y="4787900"/>
            <a:ext cx="241300" cy="393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20897" name="Rectangle 65"/>
          <p:cNvSpPr>
            <a:spLocks noChangeArrowheads="1"/>
          </p:cNvSpPr>
          <p:nvPr/>
        </p:nvSpPr>
        <p:spPr bwMode="auto">
          <a:xfrm>
            <a:off x="3975100" y="4787900"/>
            <a:ext cx="241300" cy="393700"/>
          </a:xfrm>
          <a:prstGeom prst="rect">
            <a:avLst/>
          </a:prstGeom>
          <a:solidFill>
            <a:srgbClr val="C1CEFF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Times" pitchFamily="18" charset="0"/>
                <a:ea typeface="+mn-ea"/>
              </a:rPr>
              <a:t>IB</a:t>
            </a:r>
          </a:p>
        </p:txBody>
      </p:sp>
      <p:sp>
        <p:nvSpPr>
          <p:cNvPr id="120898" name="Rectangle 66"/>
          <p:cNvSpPr>
            <a:spLocks noChangeArrowheads="1"/>
          </p:cNvSpPr>
          <p:nvPr/>
        </p:nvSpPr>
        <p:spPr bwMode="auto">
          <a:xfrm>
            <a:off x="3530600" y="4787900"/>
            <a:ext cx="241300" cy="393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7455" name="Arc 67"/>
          <p:cNvSpPr>
            <a:spLocks/>
          </p:cNvSpPr>
          <p:nvPr/>
        </p:nvSpPr>
        <p:spPr bwMode="auto">
          <a:xfrm rot="10800000">
            <a:off x="5346700" y="5246688"/>
            <a:ext cx="219075" cy="2667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56" name="Arc 68"/>
          <p:cNvSpPr>
            <a:spLocks/>
          </p:cNvSpPr>
          <p:nvPr/>
        </p:nvSpPr>
        <p:spPr bwMode="auto">
          <a:xfrm rot="10800000">
            <a:off x="5575300" y="5246688"/>
            <a:ext cx="219075" cy="266700"/>
          </a:xfrm>
          <a:custGeom>
            <a:avLst/>
            <a:gdLst>
              <a:gd name="T0" fmla="*/ 0 w 21600"/>
              <a:gd name="T1" fmla="*/ 2147483647 h 21599"/>
              <a:gd name="T2" fmla="*/ 2147483647 w 21600"/>
              <a:gd name="T3" fmla="*/ 0 h 21599"/>
              <a:gd name="T4" fmla="*/ 2147483647 w 21600"/>
              <a:gd name="T5" fmla="*/ 2147483647 h 21599"/>
              <a:gd name="T6" fmla="*/ 0 60000 65536"/>
              <a:gd name="T7" fmla="*/ 0 60000 65536"/>
              <a:gd name="T8" fmla="*/ 0 60000 65536"/>
              <a:gd name="T9" fmla="*/ 0 w 21600"/>
              <a:gd name="T10" fmla="*/ 0 h 21599"/>
              <a:gd name="T11" fmla="*/ 21600 w 21600"/>
              <a:gd name="T12" fmla="*/ 21599 h 215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99" fill="none" extrusionOk="0">
                <a:moveTo>
                  <a:pt x="0" y="21599"/>
                </a:moveTo>
                <a:cubicBezTo>
                  <a:pt x="0" y="9730"/>
                  <a:pt x="9575" y="85"/>
                  <a:pt x="21443" y="-1"/>
                </a:cubicBezTo>
              </a:path>
              <a:path w="21600" h="21599" stroke="0" extrusionOk="0">
                <a:moveTo>
                  <a:pt x="0" y="21599"/>
                </a:moveTo>
                <a:cubicBezTo>
                  <a:pt x="0" y="9730"/>
                  <a:pt x="9575" y="85"/>
                  <a:pt x="21443" y="-1"/>
                </a:cubicBezTo>
                <a:lnTo>
                  <a:pt x="21600" y="21599"/>
                </a:lnTo>
                <a:close/>
              </a:path>
            </a:pathLst>
          </a:custGeom>
          <a:noFill/>
          <a:ln w="12700" cap="rnd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57" name="Arc 69"/>
          <p:cNvSpPr>
            <a:spLocks/>
          </p:cNvSpPr>
          <p:nvPr/>
        </p:nvSpPr>
        <p:spPr bwMode="auto">
          <a:xfrm rot="10800000">
            <a:off x="6767513" y="5246688"/>
            <a:ext cx="434975" cy="457200"/>
          </a:xfrm>
          <a:custGeom>
            <a:avLst/>
            <a:gdLst>
              <a:gd name="T0" fmla="*/ 0 w 21600"/>
              <a:gd name="T1" fmla="*/ 2147483647 h 21599"/>
              <a:gd name="T2" fmla="*/ 2147483647 w 21600"/>
              <a:gd name="T3" fmla="*/ 0 h 21599"/>
              <a:gd name="T4" fmla="*/ 2147483647 w 21600"/>
              <a:gd name="T5" fmla="*/ 2147483647 h 21599"/>
              <a:gd name="T6" fmla="*/ 0 60000 65536"/>
              <a:gd name="T7" fmla="*/ 0 60000 65536"/>
              <a:gd name="T8" fmla="*/ 0 60000 65536"/>
              <a:gd name="T9" fmla="*/ 0 w 21600"/>
              <a:gd name="T10" fmla="*/ 0 h 21599"/>
              <a:gd name="T11" fmla="*/ 21600 w 21600"/>
              <a:gd name="T12" fmla="*/ 21599 h 215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99" fill="none" extrusionOk="0">
                <a:moveTo>
                  <a:pt x="0" y="21599"/>
                </a:moveTo>
                <a:cubicBezTo>
                  <a:pt x="0" y="9700"/>
                  <a:pt x="9623" y="42"/>
                  <a:pt x="21521" y="-1"/>
                </a:cubicBezTo>
              </a:path>
              <a:path w="21600" h="21599" stroke="0" extrusionOk="0">
                <a:moveTo>
                  <a:pt x="0" y="21599"/>
                </a:moveTo>
                <a:cubicBezTo>
                  <a:pt x="0" y="9700"/>
                  <a:pt x="9623" y="42"/>
                  <a:pt x="21521" y="-1"/>
                </a:cubicBezTo>
                <a:lnTo>
                  <a:pt x="21600" y="21599"/>
                </a:lnTo>
                <a:close/>
              </a:path>
            </a:pathLst>
          </a:custGeom>
          <a:noFill/>
          <a:ln w="12700" cap="rnd">
            <a:solidFill>
              <a:schemeClr val="fol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58" name="Arc 70"/>
          <p:cNvSpPr>
            <a:spLocks/>
          </p:cNvSpPr>
          <p:nvPr/>
        </p:nvSpPr>
        <p:spPr bwMode="auto">
          <a:xfrm rot="10800000">
            <a:off x="6350000" y="5246688"/>
            <a:ext cx="434975" cy="4572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59" name="Arc 71"/>
          <p:cNvSpPr>
            <a:spLocks/>
          </p:cNvSpPr>
          <p:nvPr/>
        </p:nvSpPr>
        <p:spPr bwMode="auto">
          <a:xfrm rot="10800000">
            <a:off x="4049713" y="5246688"/>
            <a:ext cx="2251075" cy="952500"/>
          </a:xfrm>
          <a:custGeom>
            <a:avLst/>
            <a:gdLst>
              <a:gd name="T0" fmla="*/ 0 w 21600"/>
              <a:gd name="T1" fmla="*/ 2147483647 h 21599"/>
              <a:gd name="T2" fmla="*/ 2147483647 w 21600"/>
              <a:gd name="T3" fmla="*/ 0 h 21599"/>
              <a:gd name="T4" fmla="*/ 2147483647 w 21600"/>
              <a:gd name="T5" fmla="*/ 2147483647 h 21599"/>
              <a:gd name="T6" fmla="*/ 0 60000 65536"/>
              <a:gd name="T7" fmla="*/ 0 60000 65536"/>
              <a:gd name="T8" fmla="*/ 0 60000 65536"/>
              <a:gd name="T9" fmla="*/ 0 w 21600"/>
              <a:gd name="T10" fmla="*/ 0 h 21599"/>
              <a:gd name="T11" fmla="*/ 21600 w 21600"/>
              <a:gd name="T12" fmla="*/ 21599 h 215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99" fill="none" extrusionOk="0">
                <a:moveTo>
                  <a:pt x="0" y="21599"/>
                </a:moveTo>
                <a:cubicBezTo>
                  <a:pt x="0" y="9675"/>
                  <a:pt x="9661" y="7"/>
                  <a:pt x="21584" y="-1"/>
                </a:cubicBezTo>
              </a:path>
              <a:path w="21600" h="21599" stroke="0" extrusionOk="0">
                <a:moveTo>
                  <a:pt x="0" y="21599"/>
                </a:moveTo>
                <a:cubicBezTo>
                  <a:pt x="0" y="9675"/>
                  <a:pt x="9661" y="7"/>
                  <a:pt x="21584" y="-1"/>
                </a:cubicBezTo>
                <a:lnTo>
                  <a:pt x="21600" y="21599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60" name="Arc 72"/>
          <p:cNvSpPr>
            <a:spLocks/>
          </p:cNvSpPr>
          <p:nvPr/>
        </p:nvSpPr>
        <p:spPr bwMode="auto">
          <a:xfrm rot="10800000">
            <a:off x="1968500" y="5246688"/>
            <a:ext cx="2251075" cy="9525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61" name="Arc 73"/>
          <p:cNvSpPr>
            <a:spLocks/>
          </p:cNvSpPr>
          <p:nvPr/>
        </p:nvSpPr>
        <p:spPr bwMode="auto">
          <a:xfrm rot="10800000">
            <a:off x="6570663" y="5259388"/>
            <a:ext cx="212725" cy="304800"/>
          </a:xfrm>
          <a:custGeom>
            <a:avLst/>
            <a:gdLst>
              <a:gd name="T0" fmla="*/ 0 w 21600"/>
              <a:gd name="T1" fmla="*/ 2147483647 h 21599"/>
              <a:gd name="T2" fmla="*/ 2147483647 w 21600"/>
              <a:gd name="T3" fmla="*/ 0 h 21599"/>
              <a:gd name="T4" fmla="*/ 2147483647 w 21600"/>
              <a:gd name="T5" fmla="*/ 2147483647 h 21599"/>
              <a:gd name="T6" fmla="*/ 0 60000 65536"/>
              <a:gd name="T7" fmla="*/ 0 60000 65536"/>
              <a:gd name="T8" fmla="*/ 0 60000 65536"/>
              <a:gd name="T9" fmla="*/ 0 w 21600"/>
              <a:gd name="T10" fmla="*/ 0 h 21599"/>
              <a:gd name="T11" fmla="*/ 21600 w 21600"/>
              <a:gd name="T12" fmla="*/ 21599 h 215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99" fill="none" extrusionOk="0">
                <a:moveTo>
                  <a:pt x="0" y="21599"/>
                </a:moveTo>
                <a:cubicBezTo>
                  <a:pt x="0" y="9732"/>
                  <a:pt x="9572" y="88"/>
                  <a:pt x="21438" y="-1"/>
                </a:cubicBezTo>
              </a:path>
              <a:path w="21600" h="21599" stroke="0" extrusionOk="0">
                <a:moveTo>
                  <a:pt x="0" y="21599"/>
                </a:moveTo>
                <a:cubicBezTo>
                  <a:pt x="0" y="9732"/>
                  <a:pt x="9572" y="88"/>
                  <a:pt x="21438" y="-1"/>
                </a:cubicBezTo>
                <a:lnTo>
                  <a:pt x="21600" y="21599"/>
                </a:lnTo>
                <a:close/>
              </a:path>
            </a:pathLst>
          </a:custGeom>
          <a:noFill/>
          <a:ln w="12700" cap="rnd">
            <a:solidFill>
              <a:schemeClr val="fol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62" name="Arc 74"/>
          <p:cNvSpPr>
            <a:spLocks/>
          </p:cNvSpPr>
          <p:nvPr/>
        </p:nvSpPr>
        <p:spPr bwMode="auto">
          <a:xfrm rot="10800000">
            <a:off x="6350000" y="5259388"/>
            <a:ext cx="212725" cy="3048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63" name="Arc 75"/>
          <p:cNvSpPr>
            <a:spLocks/>
          </p:cNvSpPr>
          <p:nvPr/>
        </p:nvSpPr>
        <p:spPr bwMode="auto">
          <a:xfrm rot="10800000">
            <a:off x="3859213" y="5246688"/>
            <a:ext cx="2047875" cy="800100"/>
          </a:xfrm>
          <a:custGeom>
            <a:avLst/>
            <a:gdLst>
              <a:gd name="T0" fmla="*/ 0 w 21600"/>
              <a:gd name="T1" fmla="*/ 2147483647 h 21599"/>
              <a:gd name="T2" fmla="*/ 2147483647 w 21600"/>
              <a:gd name="T3" fmla="*/ 0 h 21599"/>
              <a:gd name="T4" fmla="*/ 2147483647 w 21600"/>
              <a:gd name="T5" fmla="*/ 2147483647 h 21599"/>
              <a:gd name="T6" fmla="*/ 0 60000 65536"/>
              <a:gd name="T7" fmla="*/ 0 60000 65536"/>
              <a:gd name="T8" fmla="*/ 0 60000 65536"/>
              <a:gd name="T9" fmla="*/ 0 w 21600"/>
              <a:gd name="T10" fmla="*/ 0 h 21599"/>
              <a:gd name="T11" fmla="*/ 21600 w 21600"/>
              <a:gd name="T12" fmla="*/ 21599 h 215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99" fill="none" extrusionOk="0">
                <a:moveTo>
                  <a:pt x="0" y="21599"/>
                </a:moveTo>
                <a:cubicBezTo>
                  <a:pt x="0" y="9675"/>
                  <a:pt x="9660" y="7"/>
                  <a:pt x="21583" y="-1"/>
                </a:cubicBezTo>
              </a:path>
              <a:path w="21600" h="21599" stroke="0" extrusionOk="0">
                <a:moveTo>
                  <a:pt x="0" y="21599"/>
                </a:moveTo>
                <a:cubicBezTo>
                  <a:pt x="0" y="9675"/>
                  <a:pt x="9660" y="7"/>
                  <a:pt x="21583" y="-1"/>
                </a:cubicBezTo>
                <a:lnTo>
                  <a:pt x="21600" y="21599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64" name="Arc 76"/>
          <p:cNvSpPr>
            <a:spLocks/>
          </p:cNvSpPr>
          <p:nvPr/>
        </p:nvSpPr>
        <p:spPr bwMode="auto">
          <a:xfrm rot="10800000">
            <a:off x="1968500" y="5246688"/>
            <a:ext cx="2047875" cy="8001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65" name="Arc 77"/>
          <p:cNvSpPr>
            <a:spLocks/>
          </p:cNvSpPr>
          <p:nvPr/>
        </p:nvSpPr>
        <p:spPr bwMode="auto">
          <a:xfrm rot="10800000">
            <a:off x="4522788" y="5246688"/>
            <a:ext cx="649287" cy="4699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66" name="Arc 78"/>
          <p:cNvSpPr>
            <a:spLocks/>
          </p:cNvSpPr>
          <p:nvPr/>
        </p:nvSpPr>
        <p:spPr bwMode="auto">
          <a:xfrm rot="10800000">
            <a:off x="5143500" y="5246688"/>
            <a:ext cx="649288" cy="469900"/>
          </a:xfrm>
          <a:custGeom>
            <a:avLst/>
            <a:gdLst>
              <a:gd name="T0" fmla="*/ 0 w 21600"/>
              <a:gd name="T1" fmla="*/ 2147483647 h 21599"/>
              <a:gd name="T2" fmla="*/ 2147483647 w 21600"/>
              <a:gd name="T3" fmla="*/ 0 h 21599"/>
              <a:gd name="T4" fmla="*/ 2147483647 w 21600"/>
              <a:gd name="T5" fmla="*/ 2147483647 h 21599"/>
              <a:gd name="T6" fmla="*/ 0 60000 65536"/>
              <a:gd name="T7" fmla="*/ 0 60000 65536"/>
              <a:gd name="T8" fmla="*/ 0 60000 65536"/>
              <a:gd name="T9" fmla="*/ 0 w 21600"/>
              <a:gd name="T10" fmla="*/ 0 h 21599"/>
              <a:gd name="T11" fmla="*/ 21600 w 21600"/>
              <a:gd name="T12" fmla="*/ 21599 h 215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99" fill="none" extrusionOk="0">
                <a:moveTo>
                  <a:pt x="0" y="21599"/>
                </a:moveTo>
                <a:cubicBezTo>
                  <a:pt x="0" y="9689"/>
                  <a:pt x="9638" y="27"/>
                  <a:pt x="21547" y="-1"/>
                </a:cubicBezTo>
              </a:path>
              <a:path w="21600" h="21599" stroke="0" extrusionOk="0">
                <a:moveTo>
                  <a:pt x="0" y="21599"/>
                </a:moveTo>
                <a:cubicBezTo>
                  <a:pt x="0" y="9689"/>
                  <a:pt x="9638" y="27"/>
                  <a:pt x="21547" y="-1"/>
                </a:cubicBezTo>
                <a:lnTo>
                  <a:pt x="21600" y="21599"/>
                </a:lnTo>
                <a:close/>
              </a:path>
            </a:pathLst>
          </a:custGeom>
          <a:noFill/>
          <a:ln w="12700" cap="rnd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67" name="Arc 79"/>
          <p:cNvSpPr>
            <a:spLocks/>
          </p:cNvSpPr>
          <p:nvPr/>
        </p:nvSpPr>
        <p:spPr bwMode="auto">
          <a:xfrm rot="10800000">
            <a:off x="3227388" y="5246688"/>
            <a:ext cx="404812" cy="2413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68" name="Arc 80"/>
          <p:cNvSpPr>
            <a:spLocks/>
          </p:cNvSpPr>
          <p:nvPr/>
        </p:nvSpPr>
        <p:spPr bwMode="auto">
          <a:xfrm rot="10800000">
            <a:off x="3622675" y="5246688"/>
            <a:ext cx="404813" cy="241300"/>
          </a:xfrm>
          <a:custGeom>
            <a:avLst/>
            <a:gdLst>
              <a:gd name="T0" fmla="*/ 0 w 21600"/>
              <a:gd name="T1" fmla="*/ 2147483647 h 21599"/>
              <a:gd name="T2" fmla="*/ 2147483647 w 21600"/>
              <a:gd name="T3" fmla="*/ 0 h 21599"/>
              <a:gd name="T4" fmla="*/ 2147483647 w 21600"/>
              <a:gd name="T5" fmla="*/ 2147483647 h 21599"/>
              <a:gd name="T6" fmla="*/ 0 60000 65536"/>
              <a:gd name="T7" fmla="*/ 0 60000 65536"/>
              <a:gd name="T8" fmla="*/ 0 60000 65536"/>
              <a:gd name="T9" fmla="*/ 0 w 21600"/>
              <a:gd name="T10" fmla="*/ 0 h 21599"/>
              <a:gd name="T11" fmla="*/ 21600 w 21600"/>
              <a:gd name="T12" fmla="*/ 21599 h 215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99" fill="none" extrusionOk="0">
                <a:moveTo>
                  <a:pt x="0" y="21599"/>
                </a:moveTo>
                <a:cubicBezTo>
                  <a:pt x="0" y="9702"/>
                  <a:pt x="9619" y="45"/>
                  <a:pt x="21515" y="-1"/>
                </a:cubicBezTo>
              </a:path>
              <a:path w="21600" h="21599" stroke="0" extrusionOk="0">
                <a:moveTo>
                  <a:pt x="0" y="21599"/>
                </a:moveTo>
                <a:cubicBezTo>
                  <a:pt x="0" y="9702"/>
                  <a:pt x="9619" y="45"/>
                  <a:pt x="21515" y="-1"/>
                </a:cubicBezTo>
                <a:lnTo>
                  <a:pt x="21600" y="21599"/>
                </a:lnTo>
                <a:close/>
              </a:path>
            </a:pathLst>
          </a:custGeom>
          <a:noFill/>
          <a:ln w="12700" cap="rnd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69" name="Arc 81"/>
          <p:cNvSpPr>
            <a:spLocks/>
          </p:cNvSpPr>
          <p:nvPr/>
        </p:nvSpPr>
        <p:spPr bwMode="auto">
          <a:xfrm rot="10800000">
            <a:off x="2782888" y="5246688"/>
            <a:ext cx="638175" cy="3429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70" name="Arc 82"/>
          <p:cNvSpPr>
            <a:spLocks/>
          </p:cNvSpPr>
          <p:nvPr/>
        </p:nvSpPr>
        <p:spPr bwMode="auto">
          <a:xfrm rot="10800000">
            <a:off x="3389313" y="5246688"/>
            <a:ext cx="638175" cy="342900"/>
          </a:xfrm>
          <a:custGeom>
            <a:avLst/>
            <a:gdLst>
              <a:gd name="T0" fmla="*/ 0 w 21600"/>
              <a:gd name="T1" fmla="*/ 2147483647 h 21599"/>
              <a:gd name="T2" fmla="*/ 2147483647 w 21600"/>
              <a:gd name="T3" fmla="*/ 0 h 21599"/>
              <a:gd name="T4" fmla="*/ 2147483647 w 21600"/>
              <a:gd name="T5" fmla="*/ 2147483647 h 21599"/>
              <a:gd name="T6" fmla="*/ 0 60000 65536"/>
              <a:gd name="T7" fmla="*/ 0 60000 65536"/>
              <a:gd name="T8" fmla="*/ 0 60000 65536"/>
              <a:gd name="T9" fmla="*/ 0 w 21600"/>
              <a:gd name="T10" fmla="*/ 0 h 21599"/>
              <a:gd name="T11" fmla="*/ 21600 w 21600"/>
              <a:gd name="T12" fmla="*/ 21599 h 215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99" fill="none" extrusionOk="0">
                <a:moveTo>
                  <a:pt x="0" y="21599"/>
                </a:moveTo>
                <a:cubicBezTo>
                  <a:pt x="0" y="9690"/>
                  <a:pt x="9638" y="28"/>
                  <a:pt x="21546" y="-1"/>
                </a:cubicBezTo>
              </a:path>
              <a:path w="21600" h="21599" stroke="0" extrusionOk="0">
                <a:moveTo>
                  <a:pt x="0" y="21599"/>
                </a:moveTo>
                <a:cubicBezTo>
                  <a:pt x="0" y="9690"/>
                  <a:pt x="9638" y="28"/>
                  <a:pt x="21546" y="-1"/>
                </a:cubicBezTo>
                <a:lnTo>
                  <a:pt x="21600" y="21599"/>
                </a:lnTo>
                <a:close/>
              </a:path>
            </a:pathLst>
          </a:custGeom>
          <a:noFill/>
          <a:ln w="12700" cap="rnd">
            <a:solidFill>
              <a:schemeClr val="folHlink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Indexed Allocation for Large Files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59027621"/>
      </p:ext>
    </p:extLst>
  </p:cSld>
  <p:clrMapOvr>
    <a:masterClrMapping/>
  </p:clrMapOvr>
  <p:transition spd="slow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>
              <a:latin typeface="Arial" charset="0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Arial" charset="0"/>
              </a:rPr>
              <a:t>Why bother with indirect blocks?</a:t>
            </a:r>
          </a:p>
          <a:p>
            <a:pPr lvl="1"/>
            <a:r>
              <a:rPr lang="en-US" dirty="0">
                <a:latin typeface="Arial" charset="0"/>
              </a:rPr>
              <a:t>A. Allows greater file size.</a:t>
            </a:r>
          </a:p>
          <a:p>
            <a:pPr lvl="1"/>
            <a:r>
              <a:rPr lang="en-US" dirty="0">
                <a:latin typeface="Arial" charset="0"/>
              </a:rPr>
              <a:t>B. Faster to create files.</a:t>
            </a:r>
          </a:p>
          <a:p>
            <a:pPr lvl="1"/>
            <a:r>
              <a:rPr lang="en-US" dirty="0">
                <a:latin typeface="Arial" charset="0"/>
              </a:rPr>
              <a:t>C. Simpler to grow files.</a:t>
            </a:r>
          </a:p>
          <a:p>
            <a:pPr lvl="1"/>
            <a:r>
              <a:rPr lang="en-US" dirty="0">
                <a:latin typeface="Arial" charset="0"/>
              </a:rPr>
              <a:t>D. Simpler to prepend and append to files.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26655540"/>
      </p:ext>
    </p:extLst>
  </p:cSld>
  <p:clrMapOvr>
    <a:masterClrMapping/>
  </p:clrMapOvr>
  <p:transition spd="slow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268760"/>
            <a:ext cx="8496944" cy="497964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File header contains 13 pointers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10 pointes to data blocks; 11</a:t>
            </a:r>
            <a:r>
              <a:rPr lang="en-US" sz="1800" baseline="30000" dirty="0">
                <a:latin typeface="Arial" charset="0"/>
              </a:rPr>
              <a:t>th</a:t>
            </a:r>
            <a:r>
              <a:rPr lang="en-US" sz="1800" dirty="0">
                <a:latin typeface="Arial" charset="0"/>
              </a:rPr>
              <a:t> pointer </a:t>
            </a:r>
            <a:r>
              <a:rPr lang="en-US" sz="1800" dirty="0">
                <a:latin typeface="Arial" charset="0"/>
                <a:sym typeface="Wingdings" charset="0"/>
              </a:rPr>
              <a:t> indirect block; 12</a:t>
            </a:r>
            <a:r>
              <a:rPr lang="en-US" sz="1800" baseline="30000" dirty="0">
                <a:latin typeface="Arial" charset="0"/>
                <a:sym typeface="Wingdings" charset="0"/>
              </a:rPr>
              <a:t>th</a:t>
            </a:r>
            <a:r>
              <a:rPr lang="en-US" sz="1800" dirty="0">
                <a:latin typeface="Arial" charset="0"/>
                <a:sym typeface="Wingdings" charset="0"/>
              </a:rPr>
              <a:t> pointer  doubly-indirect block; and 13</a:t>
            </a:r>
            <a:r>
              <a:rPr lang="en-US" sz="1800" baseline="30000" dirty="0">
                <a:latin typeface="Arial" charset="0"/>
                <a:sym typeface="Wingdings" charset="0"/>
              </a:rPr>
              <a:t>th</a:t>
            </a:r>
            <a:r>
              <a:rPr lang="en-US" sz="1800" dirty="0">
                <a:latin typeface="Arial" charset="0"/>
                <a:sym typeface="Wingdings" charset="0"/>
              </a:rPr>
              <a:t> pointer  triply-indirect block</a:t>
            </a:r>
          </a:p>
          <a:p>
            <a:pPr lvl="2">
              <a:lnSpc>
                <a:spcPct val="90000"/>
              </a:lnSpc>
            </a:pPr>
            <a:endParaRPr lang="en-US" sz="1600" dirty="0">
              <a:latin typeface="Arial" charset="0"/>
              <a:sym typeface="Wingdings" charset="0"/>
            </a:endParaRPr>
          </a:p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Implications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Upper limit on file size (~2 TB)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Blocks are allocated dynamically (allocate indirect blocks only for large files)</a:t>
            </a:r>
          </a:p>
          <a:p>
            <a:pPr lvl="2">
              <a:lnSpc>
                <a:spcPct val="90000"/>
              </a:lnSpc>
            </a:pPr>
            <a:endParaRPr lang="en-US" sz="1600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Features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Pros</a:t>
            </a:r>
          </a:p>
          <a:p>
            <a:pPr lvl="2">
              <a:lnSpc>
                <a:spcPct val="90000"/>
              </a:lnSpc>
            </a:pPr>
            <a:r>
              <a:rPr lang="en-US" sz="1600" dirty="0">
                <a:latin typeface="Arial" charset="0"/>
              </a:rPr>
              <a:t>Simple</a:t>
            </a:r>
          </a:p>
          <a:p>
            <a:pPr lvl="2">
              <a:lnSpc>
                <a:spcPct val="90000"/>
              </a:lnSpc>
            </a:pPr>
            <a:r>
              <a:rPr lang="en-US" sz="1600" dirty="0">
                <a:latin typeface="Arial" charset="0"/>
              </a:rPr>
              <a:t>Files can easily expand (add indirect blocks proportional to file size)</a:t>
            </a:r>
          </a:p>
          <a:p>
            <a:pPr lvl="2">
              <a:lnSpc>
                <a:spcPct val="90000"/>
              </a:lnSpc>
            </a:pPr>
            <a:r>
              <a:rPr lang="en-US" sz="1600" dirty="0">
                <a:latin typeface="Arial" charset="0"/>
              </a:rPr>
              <a:t>Small files are cheap (fit in direct allocation)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Cons</a:t>
            </a:r>
          </a:p>
          <a:p>
            <a:pPr lvl="2">
              <a:lnSpc>
                <a:spcPct val="90000"/>
              </a:lnSpc>
            </a:pPr>
            <a:r>
              <a:rPr lang="en-US" sz="1600" dirty="0">
                <a:latin typeface="Arial" charset="0"/>
              </a:rPr>
              <a:t>Large files require a lot of seek to access indirect blocks</a:t>
            </a:r>
          </a:p>
          <a:p>
            <a:pPr lvl="2">
              <a:lnSpc>
                <a:spcPct val="90000"/>
              </a:lnSpc>
            </a:pPr>
            <a:endParaRPr lang="en-US" sz="1600" dirty="0"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Direct/Indirect Hybrid Strategy in Unix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39855892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6613" y="1268760"/>
            <a:ext cx="7772400" cy="516537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What is a file?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A named collection of related information recorded on secondary storage (e.g., disks)</a:t>
            </a:r>
          </a:p>
          <a:p>
            <a:pPr lvl="2">
              <a:lnSpc>
                <a:spcPct val="90000"/>
              </a:lnSpc>
            </a:pPr>
            <a:endParaRPr lang="en-US" sz="1600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File attributes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Name, type, location, size, protection, creator, creation time, last-modified-time, …</a:t>
            </a:r>
          </a:p>
          <a:p>
            <a:pPr lvl="2">
              <a:lnSpc>
                <a:spcPct val="90000"/>
              </a:lnSpc>
            </a:pPr>
            <a:endParaRPr lang="en-US" sz="1600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File operations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Create, Open, Read, Write, Seek, Delete, …</a:t>
            </a:r>
          </a:p>
          <a:p>
            <a:pPr lvl="2">
              <a:lnSpc>
                <a:spcPct val="90000"/>
              </a:lnSpc>
            </a:pPr>
            <a:endParaRPr lang="en-US" sz="1600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How does the OS allow users to use files?</a:t>
            </a:r>
          </a:p>
          <a:p>
            <a:pPr lvl="1">
              <a:lnSpc>
                <a:spcPct val="90000"/>
              </a:lnSpc>
            </a:pPr>
            <a:r>
              <a:rPr lang="ja-JP" altLang="en-US" sz="1800" dirty="0">
                <a:latin typeface="Arial" charset="0"/>
              </a:rPr>
              <a:t>“</a:t>
            </a:r>
            <a:r>
              <a:rPr lang="en-US" sz="1800" dirty="0">
                <a:latin typeface="Arial" charset="0"/>
              </a:rPr>
              <a:t>Open</a:t>
            </a:r>
            <a:r>
              <a:rPr lang="ja-JP" altLang="en-US" sz="1800" dirty="0">
                <a:latin typeface="Arial" charset="0"/>
              </a:rPr>
              <a:t>”</a:t>
            </a:r>
            <a:r>
              <a:rPr lang="en-US" sz="1800" dirty="0">
                <a:latin typeface="Arial" charset="0"/>
              </a:rPr>
              <a:t> a file before use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OS maintains an </a:t>
            </a:r>
            <a:r>
              <a:rPr lang="en-US" sz="1800" dirty="0">
                <a:solidFill>
                  <a:srgbClr val="990000"/>
                </a:solidFill>
                <a:latin typeface="Arial" charset="0"/>
              </a:rPr>
              <a:t>open file table</a:t>
            </a:r>
            <a:r>
              <a:rPr lang="en-US" sz="1800" dirty="0">
                <a:latin typeface="Arial" charset="0"/>
              </a:rPr>
              <a:t> per process, a </a:t>
            </a:r>
            <a:r>
              <a:rPr lang="en-US" sz="1800" dirty="0">
                <a:solidFill>
                  <a:srgbClr val="990000"/>
                </a:solidFill>
                <a:latin typeface="Arial" charset="0"/>
              </a:rPr>
              <a:t>file descriptor</a:t>
            </a:r>
            <a:r>
              <a:rPr lang="en-US" sz="1800" dirty="0">
                <a:latin typeface="Arial" charset="0"/>
              </a:rPr>
              <a:t> is an index into this file.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Allow sharing by maintaining a system-wide open file table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Files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39606531"/>
      </p:ext>
    </p:extLst>
  </p:cSld>
  <p:clrMapOvr>
    <a:masterClrMapping/>
  </p:clrMapOvr>
  <p:transition spd="slow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2"/>
          <p:cNvSpPr>
            <a:spLocks noChangeArrowheads="1"/>
          </p:cNvSpPr>
          <p:nvPr/>
        </p:nvSpPr>
        <p:spPr bwMode="auto">
          <a:xfrm>
            <a:off x="3289300" y="4826000"/>
            <a:ext cx="5829300" cy="1968500"/>
          </a:xfrm>
          <a:prstGeom prst="roundRect">
            <a:avLst>
              <a:gd name="adj" fmla="val 12495"/>
            </a:avLst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3" name="AutoShape 3"/>
          <p:cNvSpPr>
            <a:spLocks noChangeArrowheads="1"/>
          </p:cNvSpPr>
          <p:nvPr/>
        </p:nvSpPr>
        <p:spPr bwMode="auto">
          <a:xfrm>
            <a:off x="2908300" y="2565400"/>
            <a:ext cx="4991100" cy="2209800"/>
          </a:xfrm>
          <a:prstGeom prst="roundRect">
            <a:avLst>
              <a:gd name="adj" fmla="val 12495"/>
            </a:avLst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4" name="AutoShape 4"/>
          <p:cNvSpPr>
            <a:spLocks noChangeArrowheads="1"/>
          </p:cNvSpPr>
          <p:nvPr/>
        </p:nvSpPr>
        <p:spPr bwMode="auto">
          <a:xfrm>
            <a:off x="8196263" y="4064000"/>
            <a:ext cx="922337" cy="1409700"/>
          </a:xfrm>
          <a:prstGeom prst="roundRect">
            <a:avLst>
              <a:gd name="adj" fmla="val 12495"/>
            </a:avLst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5" name="AutoShape 6"/>
          <p:cNvSpPr>
            <a:spLocks noChangeArrowheads="1"/>
          </p:cNvSpPr>
          <p:nvPr/>
        </p:nvSpPr>
        <p:spPr bwMode="auto">
          <a:xfrm>
            <a:off x="2362200" y="1549400"/>
            <a:ext cx="2616200" cy="952500"/>
          </a:xfrm>
          <a:prstGeom prst="roundRect">
            <a:avLst>
              <a:gd name="adj" fmla="val 12495"/>
            </a:avLst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4935" name="Rectangle 7"/>
          <p:cNvSpPr>
            <a:spLocks noChangeArrowheads="1"/>
          </p:cNvSpPr>
          <p:nvPr/>
        </p:nvSpPr>
        <p:spPr bwMode="auto">
          <a:xfrm>
            <a:off x="339725" y="1841500"/>
            <a:ext cx="355600" cy="647700"/>
          </a:xfrm>
          <a:prstGeom prst="rect">
            <a:avLst/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24937" name="Rectangle 9" descr="Large confetti"/>
          <p:cNvSpPr>
            <a:spLocks noChangeArrowheads="1"/>
          </p:cNvSpPr>
          <p:nvPr/>
        </p:nvSpPr>
        <p:spPr bwMode="auto">
          <a:xfrm>
            <a:off x="2692400" y="1651000"/>
            <a:ext cx="190500" cy="3175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20489" name="Rectangle 11"/>
          <p:cNvSpPr>
            <a:spLocks noChangeArrowheads="1"/>
          </p:cNvSpPr>
          <p:nvPr/>
        </p:nvSpPr>
        <p:spPr bwMode="auto">
          <a:xfrm>
            <a:off x="735013" y="3257550"/>
            <a:ext cx="1184275" cy="74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800"/>
              <a:t>2</a:t>
            </a:r>
            <a:r>
              <a:rPr lang="en-US" sz="1800" i="1" baseline="46000"/>
              <a:t>nd</a:t>
            </a:r>
            <a:r>
              <a:rPr lang="en-US" sz="1800"/>
              <a:t> Level</a:t>
            </a:r>
          </a:p>
          <a:p>
            <a:pPr algn="ctr">
              <a:lnSpc>
                <a:spcPct val="80000"/>
              </a:lnSpc>
            </a:pPr>
            <a:r>
              <a:rPr lang="en-US" sz="1800"/>
              <a:t>Indirection</a:t>
            </a:r>
          </a:p>
          <a:p>
            <a:pPr algn="ctr">
              <a:lnSpc>
                <a:spcPct val="80000"/>
              </a:lnSpc>
            </a:pPr>
            <a:r>
              <a:rPr lang="en-US" sz="1800"/>
              <a:t>Block</a:t>
            </a:r>
          </a:p>
        </p:txBody>
      </p:sp>
      <p:sp>
        <p:nvSpPr>
          <p:cNvPr id="20490" name="Line 12"/>
          <p:cNvSpPr>
            <a:spLocks noChangeShapeType="1"/>
          </p:cNvSpPr>
          <p:nvPr/>
        </p:nvSpPr>
        <p:spPr bwMode="auto">
          <a:xfrm>
            <a:off x="701675" y="21717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1" name="Rectangle 19"/>
          <p:cNvSpPr>
            <a:spLocks noChangeArrowheads="1"/>
          </p:cNvSpPr>
          <p:nvPr/>
        </p:nvSpPr>
        <p:spPr bwMode="auto">
          <a:xfrm>
            <a:off x="4208463" y="1581150"/>
            <a:ext cx="815975" cy="74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800" i="1"/>
              <a:t>n</a:t>
            </a:r>
            <a:endParaRPr lang="en-US" sz="1800"/>
          </a:p>
          <a:p>
            <a:pPr algn="ctr">
              <a:lnSpc>
                <a:spcPct val="80000"/>
              </a:lnSpc>
            </a:pPr>
            <a:r>
              <a:rPr lang="en-US" sz="1800"/>
              <a:t>Data</a:t>
            </a:r>
          </a:p>
          <a:p>
            <a:pPr algn="ctr">
              <a:lnSpc>
                <a:spcPct val="80000"/>
              </a:lnSpc>
            </a:pPr>
            <a:r>
              <a:rPr lang="en-US" sz="1800"/>
              <a:t>Blocks</a:t>
            </a:r>
          </a:p>
        </p:txBody>
      </p:sp>
      <p:sp>
        <p:nvSpPr>
          <p:cNvPr id="20492" name="Rectangle 20"/>
          <p:cNvSpPr>
            <a:spLocks noChangeArrowheads="1"/>
          </p:cNvSpPr>
          <p:nvPr/>
        </p:nvSpPr>
        <p:spPr bwMode="auto">
          <a:xfrm>
            <a:off x="8301038" y="4108450"/>
            <a:ext cx="815975" cy="74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800" i="1"/>
              <a:t>n</a:t>
            </a:r>
            <a:r>
              <a:rPr lang="en-US" sz="1800" baseline="30000"/>
              <a:t>3</a:t>
            </a:r>
            <a:endParaRPr lang="en-US" sz="1800"/>
          </a:p>
          <a:p>
            <a:pPr algn="ctr">
              <a:lnSpc>
                <a:spcPct val="80000"/>
              </a:lnSpc>
            </a:pPr>
            <a:r>
              <a:rPr lang="en-US" sz="1800"/>
              <a:t>Data</a:t>
            </a:r>
          </a:p>
          <a:p>
            <a:pPr algn="ctr">
              <a:lnSpc>
                <a:spcPct val="80000"/>
              </a:lnSpc>
            </a:pPr>
            <a:r>
              <a:rPr lang="en-US" sz="1800"/>
              <a:t>Blocks</a:t>
            </a:r>
          </a:p>
        </p:txBody>
      </p:sp>
      <p:sp>
        <p:nvSpPr>
          <p:cNvPr id="20493" name="Rectangle 21"/>
          <p:cNvSpPr>
            <a:spLocks noChangeArrowheads="1"/>
          </p:cNvSpPr>
          <p:nvPr/>
        </p:nvSpPr>
        <p:spPr bwMode="auto">
          <a:xfrm>
            <a:off x="735013" y="5487988"/>
            <a:ext cx="1184275" cy="74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800"/>
              <a:t>3</a:t>
            </a:r>
            <a:r>
              <a:rPr lang="en-US" sz="1800" i="1" baseline="46000"/>
              <a:t>rd</a:t>
            </a:r>
            <a:r>
              <a:rPr lang="en-US" sz="1800"/>
              <a:t> Level</a:t>
            </a:r>
          </a:p>
          <a:p>
            <a:pPr algn="ctr">
              <a:lnSpc>
                <a:spcPct val="80000"/>
              </a:lnSpc>
            </a:pPr>
            <a:r>
              <a:rPr lang="en-US" sz="1800"/>
              <a:t>Indirection</a:t>
            </a:r>
          </a:p>
          <a:p>
            <a:pPr algn="ctr">
              <a:lnSpc>
                <a:spcPct val="80000"/>
              </a:lnSpc>
            </a:pPr>
            <a:r>
              <a:rPr lang="en-US" sz="1800"/>
              <a:t>Block</a:t>
            </a:r>
          </a:p>
        </p:txBody>
      </p:sp>
      <p:sp>
        <p:nvSpPr>
          <p:cNvPr id="124954" name="Rectangle 26"/>
          <p:cNvSpPr>
            <a:spLocks noChangeArrowheads="1"/>
          </p:cNvSpPr>
          <p:nvPr/>
        </p:nvSpPr>
        <p:spPr bwMode="auto">
          <a:xfrm>
            <a:off x="1419225" y="1841500"/>
            <a:ext cx="355600" cy="9398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24955" name="Rectangle 27" descr="Large confetti"/>
          <p:cNvSpPr>
            <a:spLocks noChangeArrowheads="1"/>
          </p:cNvSpPr>
          <p:nvPr/>
        </p:nvSpPr>
        <p:spPr bwMode="auto">
          <a:xfrm>
            <a:off x="3111500" y="1803400"/>
            <a:ext cx="190500" cy="3175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24956" name="Rectangle 28" descr="Large confetti"/>
          <p:cNvSpPr>
            <a:spLocks noChangeArrowheads="1"/>
          </p:cNvSpPr>
          <p:nvPr/>
        </p:nvSpPr>
        <p:spPr bwMode="auto">
          <a:xfrm>
            <a:off x="3530600" y="1955800"/>
            <a:ext cx="190500" cy="3175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24957" name="Rectangle 29" descr="Large confetti"/>
          <p:cNvSpPr>
            <a:spLocks noChangeArrowheads="1"/>
          </p:cNvSpPr>
          <p:nvPr/>
        </p:nvSpPr>
        <p:spPr bwMode="auto">
          <a:xfrm>
            <a:off x="3949700" y="2108200"/>
            <a:ext cx="190500" cy="3175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24959" name="Rectangle 31" descr="Large confetti"/>
          <p:cNvSpPr>
            <a:spLocks noChangeArrowheads="1"/>
          </p:cNvSpPr>
          <p:nvPr/>
        </p:nvSpPr>
        <p:spPr bwMode="auto">
          <a:xfrm>
            <a:off x="3949700" y="2616200"/>
            <a:ext cx="190500" cy="3175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20499" name="Line 32"/>
          <p:cNvSpPr>
            <a:spLocks noChangeShapeType="1"/>
          </p:cNvSpPr>
          <p:nvPr/>
        </p:nvSpPr>
        <p:spPr bwMode="auto">
          <a:xfrm>
            <a:off x="3644900" y="2882900"/>
            <a:ext cx="2794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0" name="Line 33"/>
          <p:cNvSpPr>
            <a:spLocks noChangeShapeType="1"/>
          </p:cNvSpPr>
          <p:nvPr/>
        </p:nvSpPr>
        <p:spPr bwMode="auto">
          <a:xfrm>
            <a:off x="3644900" y="3035300"/>
            <a:ext cx="6731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1" name="Line 34"/>
          <p:cNvSpPr>
            <a:spLocks noChangeShapeType="1"/>
          </p:cNvSpPr>
          <p:nvPr/>
        </p:nvSpPr>
        <p:spPr bwMode="auto">
          <a:xfrm>
            <a:off x="3644900" y="3187700"/>
            <a:ext cx="10668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2" name="Line 35"/>
          <p:cNvSpPr>
            <a:spLocks noChangeShapeType="1"/>
          </p:cNvSpPr>
          <p:nvPr/>
        </p:nvSpPr>
        <p:spPr bwMode="auto">
          <a:xfrm>
            <a:off x="3632200" y="3340100"/>
            <a:ext cx="14732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3" name="Rectangle 36"/>
          <p:cNvSpPr>
            <a:spLocks noChangeArrowheads="1"/>
          </p:cNvSpPr>
          <p:nvPr/>
        </p:nvSpPr>
        <p:spPr bwMode="auto">
          <a:xfrm>
            <a:off x="3270250" y="2781300"/>
            <a:ext cx="355600" cy="647700"/>
          </a:xfrm>
          <a:prstGeom prst="rect">
            <a:avLst/>
          </a:prstGeom>
          <a:solidFill>
            <a:srgbClr val="C1CEFF"/>
          </a:solidFill>
          <a:ln>
            <a:noFill/>
          </a:ln>
          <a:effectLst>
            <a:prstShdw prst="shdw17" dist="17961" dir="2700000">
              <a:srgbClr val="747C99">
                <a:alpha val="74998"/>
              </a:srgbClr>
            </a:prstShdw>
          </a:effectLst>
          <a:extLs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1800"/>
              <a:t>IB</a:t>
            </a:r>
          </a:p>
        </p:txBody>
      </p:sp>
      <p:sp>
        <p:nvSpPr>
          <p:cNvPr id="124965" name="Rectangle 37" descr="Large confetti"/>
          <p:cNvSpPr>
            <a:spLocks noChangeArrowheads="1"/>
          </p:cNvSpPr>
          <p:nvPr/>
        </p:nvSpPr>
        <p:spPr bwMode="auto">
          <a:xfrm>
            <a:off x="4343400" y="2768600"/>
            <a:ext cx="190500" cy="3175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24966" name="Rectangle 38" descr="Large confetti"/>
          <p:cNvSpPr>
            <a:spLocks noChangeArrowheads="1"/>
          </p:cNvSpPr>
          <p:nvPr/>
        </p:nvSpPr>
        <p:spPr bwMode="auto">
          <a:xfrm>
            <a:off x="4737100" y="2921000"/>
            <a:ext cx="190500" cy="3175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24967" name="Rectangle 39" descr="Large confetti"/>
          <p:cNvSpPr>
            <a:spLocks noChangeArrowheads="1"/>
          </p:cNvSpPr>
          <p:nvPr/>
        </p:nvSpPr>
        <p:spPr bwMode="auto">
          <a:xfrm>
            <a:off x="5130800" y="3073400"/>
            <a:ext cx="190500" cy="3175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24968" name="Rectangle 40" descr="Large confetti"/>
          <p:cNvSpPr>
            <a:spLocks noChangeArrowheads="1"/>
          </p:cNvSpPr>
          <p:nvPr/>
        </p:nvSpPr>
        <p:spPr bwMode="auto">
          <a:xfrm>
            <a:off x="3949700" y="4360863"/>
            <a:ext cx="190500" cy="3175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20508" name="Line 41"/>
          <p:cNvSpPr>
            <a:spLocks noChangeShapeType="1"/>
          </p:cNvSpPr>
          <p:nvPr/>
        </p:nvSpPr>
        <p:spPr bwMode="auto">
          <a:xfrm>
            <a:off x="3644900" y="4411663"/>
            <a:ext cx="2794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9" name="Line 42"/>
          <p:cNvSpPr>
            <a:spLocks noChangeShapeType="1"/>
          </p:cNvSpPr>
          <p:nvPr/>
        </p:nvSpPr>
        <p:spPr bwMode="auto">
          <a:xfrm>
            <a:off x="3644900" y="4259263"/>
            <a:ext cx="6731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10" name="Line 43"/>
          <p:cNvSpPr>
            <a:spLocks noChangeShapeType="1"/>
          </p:cNvSpPr>
          <p:nvPr/>
        </p:nvSpPr>
        <p:spPr bwMode="auto">
          <a:xfrm>
            <a:off x="3644900" y="4106863"/>
            <a:ext cx="10668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11" name="Line 44"/>
          <p:cNvSpPr>
            <a:spLocks noChangeShapeType="1"/>
          </p:cNvSpPr>
          <p:nvPr/>
        </p:nvSpPr>
        <p:spPr bwMode="auto">
          <a:xfrm>
            <a:off x="3632200" y="3954463"/>
            <a:ext cx="14732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12" name="Rectangle 45"/>
          <p:cNvSpPr>
            <a:spLocks noChangeArrowheads="1"/>
          </p:cNvSpPr>
          <p:nvPr/>
        </p:nvSpPr>
        <p:spPr bwMode="auto">
          <a:xfrm>
            <a:off x="3270250" y="3865563"/>
            <a:ext cx="355600" cy="647700"/>
          </a:xfrm>
          <a:prstGeom prst="rect">
            <a:avLst/>
          </a:prstGeom>
          <a:solidFill>
            <a:srgbClr val="C1CEFF"/>
          </a:solidFill>
          <a:ln>
            <a:noFill/>
          </a:ln>
          <a:effectLst>
            <a:prstShdw prst="shdw17" dist="17961" dir="2700000">
              <a:srgbClr val="747C99">
                <a:alpha val="74998"/>
              </a:srgbClr>
            </a:prstShdw>
          </a:effectLst>
          <a:extLs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1800"/>
              <a:t>IB</a:t>
            </a:r>
          </a:p>
        </p:txBody>
      </p:sp>
      <p:sp>
        <p:nvSpPr>
          <p:cNvPr id="124974" name="Rectangle 46" descr="Large confetti"/>
          <p:cNvSpPr>
            <a:spLocks noChangeArrowheads="1"/>
          </p:cNvSpPr>
          <p:nvPr/>
        </p:nvSpPr>
        <p:spPr bwMode="auto">
          <a:xfrm>
            <a:off x="4343400" y="4208463"/>
            <a:ext cx="190500" cy="3175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24975" name="Rectangle 47" descr="Large confetti"/>
          <p:cNvSpPr>
            <a:spLocks noChangeArrowheads="1"/>
          </p:cNvSpPr>
          <p:nvPr/>
        </p:nvSpPr>
        <p:spPr bwMode="auto">
          <a:xfrm>
            <a:off x="4737100" y="4056063"/>
            <a:ext cx="190500" cy="3175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24976" name="Rectangle 48" descr="Large confetti"/>
          <p:cNvSpPr>
            <a:spLocks noChangeArrowheads="1"/>
          </p:cNvSpPr>
          <p:nvPr/>
        </p:nvSpPr>
        <p:spPr bwMode="auto">
          <a:xfrm>
            <a:off x="5130800" y="3903663"/>
            <a:ext cx="190500" cy="3175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24978" name="Rectangle 50" descr="Large confetti"/>
          <p:cNvSpPr>
            <a:spLocks noChangeArrowheads="1"/>
          </p:cNvSpPr>
          <p:nvPr/>
        </p:nvSpPr>
        <p:spPr bwMode="auto">
          <a:xfrm>
            <a:off x="6337300" y="4208463"/>
            <a:ext cx="190500" cy="3175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20517" name="Line 51"/>
          <p:cNvSpPr>
            <a:spLocks noChangeShapeType="1"/>
          </p:cNvSpPr>
          <p:nvPr/>
        </p:nvSpPr>
        <p:spPr bwMode="auto">
          <a:xfrm>
            <a:off x="6032500" y="4259263"/>
            <a:ext cx="2794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18" name="Line 52"/>
          <p:cNvSpPr>
            <a:spLocks noChangeShapeType="1"/>
          </p:cNvSpPr>
          <p:nvPr/>
        </p:nvSpPr>
        <p:spPr bwMode="auto">
          <a:xfrm>
            <a:off x="6032500" y="4106863"/>
            <a:ext cx="6731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19" name="Line 53"/>
          <p:cNvSpPr>
            <a:spLocks noChangeShapeType="1"/>
          </p:cNvSpPr>
          <p:nvPr/>
        </p:nvSpPr>
        <p:spPr bwMode="auto">
          <a:xfrm>
            <a:off x="6032500" y="3954463"/>
            <a:ext cx="10668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20" name="Line 54"/>
          <p:cNvSpPr>
            <a:spLocks noChangeShapeType="1"/>
          </p:cNvSpPr>
          <p:nvPr/>
        </p:nvSpPr>
        <p:spPr bwMode="auto">
          <a:xfrm>
            <a:off x="6019800" y="3802063"/>
            <a:ext cx="14732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21" name="Rectangle 55"/>
          <p:cNvSpPr>
            <a:spLocks noChangeArrowheads="1"/>
          </p:cNvSpPr>
          <p:nvPr/>
        </p:nvSpPr>
        <p:spPr bwMode="auto">
          <a:xfrm>
            <a:off x="5657850" y="3713163"/>
            <a:ext cx="355600" cy="647700"/>
          </a:xfrm>
          <a:prstGeom prst="rect">
            <a:avLst/>
          </a:prstGeom>
          <a:solidFill>
            <a:srgbClr val="C1CEFF"/>
          </a:solidFill>
          <a:ln>
            <a:noFill/>
          </a:ln>
          <a:effectLst>
            <a:prstShdw prst="shdw17" dist="17961" dir="2700000">
              <a:srgbClr val="747C99">
                <a:alpha val="74998"/>
              </a:srgbClr>
            </a:prstShdw>
          </a:effectLst>
          <a:extLs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1800"/>
              <a:t>IB</a:t>
            </a:r>
          </a:p>
        </p:txBody>
      </p:sp>
      <p:sp>
        <p:nvSpPr>
          <p:cNvPr id="124984" name="Rectangle 56" descr="Large confetti"/>
          <p:cNvSpPr>
            <a:spLocks noChangeArrowheads="1"/>
          </p:cNvSpPr>
          <p:nvPr/>
        </p:nvSpPr>
        <p:spPr bwMode="auto">
          <a:xfrm>
            <a:off x="6731000" y="4056063"/>
            <a:ext cx="190500" cy="3175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24985" name="Rectangle 57" descr="Large confetti"/>
          <p:cNvSpPr>
            <a:spLocks noChangeArrowheads="1"/>
          </p:cNvSpPr>
          <p:nvPr/>
        </p:nvSpPr>
        <p:spPr bwMode="auto">
          <a:xfrm>
            <a:off x="7124700" y="3903663"/>
            <a:ext cx="190500" cy="3175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24986" name="Rectangle 58" descr="Large confetti"/>
          <p:cNvSpPr>
            <a:spLocks noChangeArrowheads="1"/>
          </p:cNvSpPr>
          <p:nvPr/>
        </p:nvSpPr>
        <p:spPr bwMode="auto">
          <a:xfrm>
            <a:off x="7518400" y="3751263"/>
            <a:ext cx="190500" cy="3175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24990" name="Rectangle 62"/>
          <p:cNvSpPr>
            <a:spLocks noChangeArrowheads="1"/>
          </p:cNvSpPr>
          <p:nvPr/>
        </p:nvSpPr>
        <p:spPr bwMode="auto">
          <a:xfrm>
            <a:off x="2025650" y="3111500"/>
            <a:ext cx="355600" cy="10795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24991" name="Rectangle 63"/>
          <p:cNvSpPr>
            <a:spLocks noChangeArrowheads="1"/>
          </p:cNvSpPr>
          <p:nvPr/>
        </p:nvSpPr>
        <p:spPr bwMode="auto">
          <a:xfrm>
            <a:off x="2025650" y="5308600"/>
            <a:ext cx="355600" cy="10795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20527" name="Line 64"/>
          <p:cNvSpPr>
            <a:spLocks noChangeShapeType="1"/>
          </p:cNvSpPr>
          <p:nvPr/>
        </p:nvSpPr>
        <p:spPr bwMode="auto">
          <a:xfrm>
            <a:off x="2416175" y="5397500"/>
            <a:ext cx="1508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28" name="Line 65"/>
          <p:cNvSpPr>
            <a:spLocks noChangeShapeType="1"/>
          </p:cNvSpPr>
          <p:nvPr/>
        </p:nvSpPr>
        <p:spPr bwMode="auto">
          <a:xfrm>
            <a:off x="6261100" y="5702300"/>
            <a:ext cx="40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29" name="Rectangle 66"/>
          <p:cNvSpPr>
            <a:spLocks noChangeArrowheads="1"/>
          </p:cNvSpPr>
          <p:nvPr/>
        </p:nvSpPr>
        <p:spPr bwMode="auto">
          <a:xfrm>
            <a:off x="1017588" y="1136650"/>
            <a:ext cx="1184275" cy="74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800"/>
              <a:t>1</a:t>
            </a:r>
            <a:r>
              <a:rPr lang="en-US" sz="1800" i="1" baseline="46000"/>
              <a:t>st</a:t>
            </a:r>
            <a:r>
              <a:rPr lang="en-US" sz="1800"/>
              <a:t> Level</a:t>
            </a:r>
          </a:p>
          <a:p>
            <a:pPr algn="ctr">
              <a:lnSpc>
                <a:spcPct val="80000"/>
              </a:lnSpc>
            </a:pPr>
            <a:r>
              <a:rPr lang="en-US" sz="1800"/>
              <a:t>Indirection</a:t>
            </a:r>
          </a:p>
          <a:p>
            <a:pPr algn="ctr">
              <a:lnSpc>
                <a:spcPct val="80000"/>
              </a:lnSpc>
            </a:pPr>
            <a:r>
              <a:rPr lang="en-US" sz="1800"/>
              <a:t>Block</a:t>
            </a:r>
          </a:p>
        </p:txBody>
      </p:sp>
      <p:sp>
        <p:nvSpPr>
          <p:cNvPr id="124998" name="Rectangle 70"/>
          <p:cNvSpPr>
            <a:spLocks noChangeArrowheads="1"/>
          </p:cNvSpPr>
          <p:nvPr/>
        </p:nvSpPr>
        <p:spPr bwMode="auto">
          <a:xfrm>
            <a:off x="3949700" y="5253038"/>
            <a:ext cx="355600" cy="10795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20531" name="Line 71"/>
          <p:cNvSpPr>
            <a:spLocks noChangeShapeType="1"/>
          </p:cNvSpPr>
          <p:nvPr/>
        </p:nvSpPr>
        <p:spPr bwMode="auto">
          <a:xfrm>
            <a:off x="4333875" y="5938838"/>
            <a:ext cx="10255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32" name="Line 73"/>
          <p:cNvSpPr>
            <a:spLocks noChangeShapeType="1"/>
          </p:cNvSpPr>
          <p:nvPr/>
        </p:nvSpPr>
        <p:spPr bwMode="auto">
          <a:xfrm>
            <a:off x="4927600" y="5024438"/>
            <a:ext cx="3556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33" name="Line 74"/>
          <p:cNvSpPr>
            <a:spLocks noChangeShapeType="1"/>
          </p:cNvSpPr>
          <p:nvPr/>
        </p:nvSpPr>
        <p:spPr bwMode="auto">
          <a:xfrm>
            <a:off x="4927600" y="5176838"/>
            <a:ext cx="3556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34" name="Line 75"/>
          <p:cNvSpPr>
            <a:spLocks noChangeShapeType="1"/>
          </p:cNvSpPr>
          <p:nvPr/>
        </p:nvSpPr>
        <p:spPr bwMode="auto">
          <a:xfrm>
            <a:off x="4927600" y="5329238"/>
            <a:ext cx="3556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35" name="Line 76"/>
          <p:cNvSpPr>
            <a:spLocks noChangeShapeType="1"/>
          </p:cNvSpPr>
          <p:nvPr/>
        </p:nvSpPr>
        <p:spPr bwMode="auto">
          <a:xfrm>
            <a:off x="4927600" y="5481638"/>
            <a:ext cx="3556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36" name="Rectangle 77"/>
          <p:cNvSpPr>
            <a:spLocks noChangeArrowheads="1"/>
          </p:cNvSpPr>
          <p:nvPr/>
        </p:nvSpPr>
        <p:spPr bwMode="auto">
          <a:xfrm>
            <a:off x="4616450" y="4922838"/>
            <a:ext cx="355600" cy="647700"/>
          </a:xfrm>
          <a:prstGeom prst="rect">
            <a:avLst/>
          </a:prstGeom>
          <a:solidFill>
            <a:srgbClr val="C1CEFF"/>
          </a:solidFill>
          <a:ln>
            <a:noFill/>
          </a:ln>
          <a:effectLst>
            <a:prstShdw prst="shdw17" dist="17961" dir="2700000">
              <a:srgbClr val="747C99">
                <a:alpha val="74998"/>
              </a:srgbClr>
            </a:prstShdw>
          </a:effectLst>
          <a:extLs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2000"/>
              <a:t>IB</a:t>
            </a:r>
          </a:p>
        </p:txBody>
      </p:sp>
      <p:sp>
        <p:nvSpPr>
          <p:cNvPr id="20537" name="Line 78"/>
          <p:cNvSpPr>
            <a:spLocks noChangeShapeType="1"/>
          </p:cNvSpPr>
          <p:nvPr/>
        </p:nvSpPr>
        <p:spPr bwMode="auto">
          <a:xfrm>
            <a:off x="4333875" y="6243638"/>
            <a:ext cx="2508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38" name="Line 80"/>
          <p:cNvSpPr>
            <a:spLocks noChangeShapeType="1"/>
          </p:cNvSpPr>
          <p:nvPr/>
        </p:nvSpPr>
        <p:spPr bwMode="auto">
          <a:xfrm>
            <a:off x="4927600" y="6091238"/>
            <a:ext cx="3556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39" name="Line 81"/>
          <p:cNvSpPr>
            <a:spLocks noChangeShapeType="1"/>
          </p:cNvSpPr>
          <p:nvPr/>
        </p:nvSpPr>
        <p:spPr bwMode="auto">
          <a:xfrm>
            <a:off x="4927600" y="6243638"/>
            <a:ext cx="3556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40" name="Line 82"/>
          <p:cNvSpPr>
            <a:spLocks noChangeShapeType="1"/>
          </p:cNvSpPr>
          <p:nvPr/>
        </p:nvSpPr>
        <p:spPr bwMode="auto">
          <a:xfrm>
            <a:off x="4927600" y="6396038"/>
            <a:ext cx="3556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41" name="Line 83"/>
          <p:cNvSpPr>
            <a:spLocks noChangeShapeType="1"/>
          </p:cNvSpPr>
          <p:nvPr/>
        </p:nvSpPr>
        <p:spPr bwMode="auto">
          <a:xfrm>
            <a:off x="4927600" y="6548438"/>
            <a:ext cx="3556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42" name="Rectangle 84"/>
          <p:cNvSpPr>
            <a:spLocks noChangeArrowheads="1"/>
          </p:cNvSpPr>
          <p:nvPr/>
        </p:nvSpPr>
        <p:spPr bwMode="auto">
          <a:xfrm>
            <a:off x="4616450" y="5989638"/>
            <a:ext cx="355600" cy="647700"/>
          </a:xfrm>
          <a:prstGeom prst="rect">
            <a:avLst/>
          </a:prstGeom>
          <a:solidFill>
            <a:srgbClr val="C1CEFF"/>
          </a:solidFill>
          <a:ln>
            <a:noFill/>
          </a:ln>
          <a:effectLst>
            <a:prstShdw prst="shdw17" dist="17961" dir="2700000">
              <a:srgbClr val="747C99">
                <a:alpha val="74998"/>
              </a:srgbClr>
            </a:prstShdw>
          </a:effectLst>
          <a:extLs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2000"/>
              <a:t>IB</a:t>
            </a:r>
          </a:p>
        </p:txBody>
      </p:sp>
      <p:sp>
        <p:nvSpPr>
          <p:cNvPr id="20543" name="Line 86"/>
          <p:cNvSpPr>
            <a:spLocks noChangeShapeType="1"/>
          </p:cNvSpPr>
          <p:nvPr/>
        </p:nvSpPr>
        <p:spPr bwMode="auto">
          <a:xfrm>
            <a:off x="5702300" y="5176838"/>
            <a:ext cx="3556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44" name="Line 87"/>
          <p:cNvSpPr>
            <a:spLocks noChangeShapeType="1"/>
          </p:cNvSpPr>
          <p:nvPr/>
        </p:nvSpPr>
        <p:spPr bwMode="auto">
          <a:xfrm>
            <a:off x="5702300" y="5329238"/>
            <a:ext cx="3556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45" name="Line 88"/>
          <p:cNvSpPr>
            <a:spLocks noChangeShapeType="1"/>
          </p:cNvSpPr>
          <p:nvPr/>
        </p:nvSpPr>
        <p:spPr bwMode="auto">
          <a:xfrm>
            <a:off x="5702300" y="5481638"/>
            <a:ext cx="3556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46" name="Line 89"/>
          <p:cNvSpPr>
            <a:spLocks noChangeShapeType="1"/>
          </p:cNvSpPr>
          <p:nvPr/>
        </p:nvSpPr>
        <p:spPr bwMode="auto">
          <a:xfrm>
            <a:off x="5702300" y="5634038"/>
            <a:ext cx="3556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47" name="Rectangle 90"/>
          <p:cNvSpPr>
            <a:spLocks noChangeArrowheads="1"/>
          </p:cNvSpPr>
          <p:nvPr/>
        </p:nvSpPr>
        <p:spPr bwMode="auto">
          <a:xfrm>
            <a:off x="5391150" y="5075238"/>
            <a:ext cx="355600" cy="647700"/>
          </a:xfrm>
          <a:prstGeom prst="rect">
            <a:avLst/>
          </a:prstGeom>
          <a:solidFill>
            <a:srgbClr val="C1CEFF"/>
          </a:solidFill>
          <a:ln>
            <a:noFill/>
          </a:ln>
          <a:effectLst>
            <a:prstShdw prst="shdw17" dist="17961" dir="2700000">
              <a:srgbClr val="747C99">
                <a:alpha val="74998"/>
              </a:srgbClr>
            </a:prstShdw>
          </a:effectLst>
          <a:extLs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2000"/>
              <a:t>IB</a:t>
            </a:r>
          </a:p>
        </p:txBody>
      </p:sp>
      <p:sp>
        <p:nvSpPr>
          <p:cNvPr id="20548" name="Line 92"/>
          <p:cNvSpPr>
            <a:spLocks noChangeShapeType="1"/>
          </p:cNvSpPr>
          <p:nvPr/>
        </p:nvSpPr>
        <p:spPr bwMode="auto">
          <a:xfrm>
            <a:off x="5702300" y="5938838"/>
            <a:ext cx="3556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49" name="Line 93"/>
          <p:cNvSpPr>
            <a:spLocks noChangeShapeType="1"/>
          </p:cNvSpPr>
          <p:nvPr/>
        </p:nvSpPr>
        <p:spPr bwMode="auto">
          <a:xfrm>
            <a:off x="5702300" y="6091238"/>
            <a:ext cx="3556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50" name="Line 94"/>
          <p:cNvSpPr>
            <a:spLocks noChangeShapeType="1"/>
          </p:cNvSpPr>
          <p:nvPr/>
        </p:nvSpPr>
        <p:spPr bwMode="auto">
          <a:xfrm>
            <a:off x="5702300" y="6243638"/>
            <a:ext cx="3556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51" name="Line 95"/>
          <p:cNvSpPr>
            <a:spLocks noChangeShapeType="1"/>
          </p:cNvSpPr>
          <p:nvPr/>
        </p:nvSpPr>
        <p:spPr bwMode="auto">
          <a:xfrm>
            <a:off x="5702300" y="6396038"/>
            <a:ext cx="3556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52" name="Rectangle 96"/>
          <p:cNvSpPr>
            <a:spLocks noChangeArrowheads="1"/>
          </p:cNvSpPr>
          <p:nvPr/>
        </p:nvSpPr>
        <p:spPr bwMode="auto">
          <a:xfrm>
            <a:off x="5391150" y="5837238"/>
            <a:ext cx="355600" cy="647700"/>
          </a:xfrm>
          <a:prstGeom prst="rect">
            <a:avLst/>
          </a:prstGeom>
          <a:solidFill>
            <a:srgbClr val="C1CEFF"/>
          </a:solidFill>
          <a:ln>
            <a:noFill/>
          </a:ln>
          <a:effectLst>
            <a:prstShdw prst="shdw17" dist="17961" dir="2700000">
              <a:srgbClr val="747C99">
                <a:alpha val="74998"/>
              </a:srgbClr>
            </a:prstShdw>
          </a:effectLst>
          <a:extLs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2000"/>
              <a:t>IB</a:t>
            </a:r>
          </a:p>
        </p:txBody>
      </p:sp>
      <p:sp>
        <p:nvSpPr>
          <p:cNvPr id="125027" name="Rectangle 99"/>
          <p:cNvSpPr>
            <a:spLocks noChangeArrowheads="1"/>
          </p:cNvSpPr>
          <p:nvPr/>
        </p:nvSpPr>
        <p:spPr bwMode="auto">
          <a:xfrm>
            <a:off x="6686550" y="5321300"/>
            <a:ext cx="355600" cy="10795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20554" name="Line 100"/>
          <p:cNvSpPr>
            <a:spLocks noChangeShapeType="1"/>
          </p:cNvSpPr>
          <p:nvPr/>
        </p:nvSpPr>
        <p:spPr bwMode="auto">
          <a:xfrm>
            <a:off x="7073900" y="6007100"/>
            <a:ext cx="106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55" name="Line 102"/>
          <p:cNvSpPr>
            <a:spLocks noChangeShapeType="1"/>
          </p:cNvSpPr>
          <p:nvPr/>
        </p:nvSpPr>
        <p:spPr bwMode="auto">
          <a:xfrm>
            <a:off x="7708900" y="5092700"/>
            <a:ext cx="3556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56" name="Line 103"/>
          <p:cNvSpPr>
            <a:spLocks noChangeShapeType="1"/>
          </p:cNvSpPr>
          <p:nvPr/>
        </p:nvSpPr>
        <p:spPr bwMode="auto">
          <a:xfrm>
            <a:off x="7708900" y="5245100"/>
            <a:ext cx="3556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57" name="Line 104"/>
          <p:cNvSpPr>
            <a:spLocks noChangeShapeType="1"/>
          </p:cNvSpPr>
          <p:nvPr/>
        </p:nvSpPr>
        <p:spPr bwMode="auto">
          <a:xfrm>
            <a:off x="7708900" y="5397500"/>
            <a:ext cx="3556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58" name="Line 105"/>
          <p:cNvSpPr>
            <a:spLocks noChangeShapeType="1"/>
          </p:cNvSpPr>
          <p:nvPr/>
        </p:nvSpPr>
        <p:spPr bwMode="auto">
          <a:xfrm>
            <a:off x="7708900" y="5549900"/>
            <a:ext cx="3556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59" name="Rectangle 106"/>
          <p:cNvSpPr>
            <a:spLocks noChangeArrowheads="1"/>
          </p:cNvSpPr>
          <p:nvPr/>
        </p:nvSpPr>
        <p:spPr bwMode="auto">
          <a:xfrm>
            <a:off x="7397750" y="4991100"/>
            <a:ext cx="355600" cy="647700"/>
          </a:xfrm>
          <a:prstGeom prst="rect">
            <a:avLst/>
          </a:prstGeom>
          <a:solidFill>
            <a:srgbClr val="C1CEFF"/>
          </a:solidFill>
          <a:ln>
            <a:noFill/>
          </a:ln>
          <a:effectLst>
            <a:prstShdw prst="shdw17" dist="17961" dir="2700000">
              <a:srgbClr val="747C99">
                <a:alpha val="74998"/>
              </a:srgbClr>
            </a:prstShdw>
          </a:effectLst>
          <a:extLs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2000"/>
              <a:t>IB</a:t>
            </a:r>
          </a:p>
        </p:txBody>
      </p:sp>
      <p:sp>
        <p:nvSpPr>
          <p:cNvPr id="20560" name="Line 107"/>
          <p:cNvSpPr>
            <a:spLocks noChangeShapeType="1"/>
          </p:cNvSpPr>
          <p:nvPr/>
        </p:nvSpPr>
        <p:spPr bwMode="auto">
          <a:xfrm>
            <a:off x="7073900" y="6311900"/>
            <a:ext cx="2921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61" name="Line 109"/>
          <p:cNvSpPr>
            <a:spLocks noChangeShapeType="1"/>
          </p:cNvSpPr>
          <p:nvPr/>
        </p:nvSpPr>
        <p:spPr bwMode="auto">
          <a:xfrm>
            <a:off x="7708900" y="6159500"/>
            <a:ext cx="3556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62" name="Line 110"/>
          <p:cNvSpPr>
            <a:spLocks noChangeShapeType="1"/>
          </p:cNvSpPr>
          <p:nvPr/>
        </p:nvSpPr>
        <p:spPr bwMode="auto">
          <a:xfrm>
            <a:off x="7708900" y="6311900"/>
            <a:ext cx="3556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63" name="Line 111"/>
          <p:cNvSpPr>
            <a:spLocks noChangeShapeType="1"/>
          </p:cNvSpPr>
          <p:nvPr/>
        </p:nvSpPr>
        <p:spPr bwMode="auto">
          <a:xfrm>
            <a:off x="7708900" y="6464300"/>
            <a:ext cx="3556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64" name="Line 112"/>
          <p:cNvSpPr>
            <a:spLocks noChangeShapeType="1"/>
          </p:cNvSpPr>
          <p:nvPr/>
        </p:nvSpPr>
        <p:spPr bwMode="auto">
          <a:xfrm>
            <a:off x="7708900" y="6616700"/>
            <a:ext cx="3556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65" name="Rectangle 113"/>
          <p:cNvSpPr>
            <a:spLocks noChangeArrowheads="1"/>
          </p:cNvSpPr>
          <p:nvPr/>
        </p:nvSpPr>
        <p:spPr bwMode="auto">
          <a:xfrm>
            <a:off x="7397750" y="6057900"/>
            <a:ext cx="355600" cy="647700"/>
          </a:xfrm>
          <a:prstGeom prst="rect">
            <a:avLst/>
          </a:prstGeom>
          <a:solidFill>
            <a:srgbClr val="C1CEFF"/>
          </a:solidFill>
          <a:ln>
            <a:noFill/>
          </a:ln>
          <a:effectLst>
            <a:prstShdw prst="shdw17" dist="17961" dir="2700000">
              <a:srgbClr val="747C99">
                <a:alpha val="74998"/>
              </a:srgbClr>
            </a:prstShdw>
          </a:effectLst>
          <a:extLs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2000"/>
              <a:t>IB</a:t>
            </a:r>
          </a:p>
        </p:txBody>
      </p:sp>
      <p:sp>
        <p:nvSpPr>
          <p:cNvPr id="20566" name="Line 115"/>
          <p:cNvSpPr>
            <a:spLocks noChangeShapeType="1"/>
          </p:cNvSpPr>
          <p:nvPr/>
        </p:nvSpPr>
        <p:spPr bwMode="auto">
          <a:xfrm>
            <a:off x="8483600" y="5245100"/>
            <a:ext cx="3556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67" name="Line 116"/>
          <p:cNvSpPr>
            <a:spLocks noChangeShapeType="1"/>
          </p:cNvSpPr>
          <p:nvPr/>
        </p:nvSpPr>
        <p:spPr bwMode="auto">
          <a:xfrm>
            <a:off x="8483600" y="5397500"/>
            <a:ext cx="3556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68" name="Line 117"/>
          <p:cNvSpPr>
            <a:spLocks noChangeShapeType="1"/>
          </p:cNvSpPr>
          <p:nvPr/>
        </p:nvSpPr>
        <p:spPr bwMode="auto">
          <a:xfrm>
            <a:off x="8483600" y="5549900"/>
            <a:ext cx="3556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69" name="Line 118"/>
          <p:cNvSpPr>
            <a:spLocks noChangeShapeType="1"/>
          </p:cNvSpPr>
          <p:nvPr/>
        </p:nvSpPr>
        <p:spPr bwMode="auto">
          <a:xfrm>
            <a:off x="8483600" y="5702300"/>
            <a:ext cx="3556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70" name="Rectangle 119"/>
          <p:cNvSpPr>
            <a:spLocks noChangeArrowheads="1"/>
          </p:cNvSpPr>
          <p:nvPr/>
        </p:nvSpPr>
        <p:spPr bwMode="auto">
          <a:xfrm>
            <a:off x="8172450" y="5143500"/>
            <a:ext cx="355600" cy="647700"/>
          </a:xfrm>
          <a:prstGeom prst="rect">
            <a:avLst/>
          </a:prstGeom>
          <a:solidFill>
            <a:srgbClr val="C1CEFF"/>
          </a:solidFill>
          <a:ln>
            <a:noFill/>
          </a:ln>
          <a:effectLst>
            <a:prstShdw prst="shdw17" dist="17961" dir="2700000">
              <a:srgbClr val="747C99">
                <a:alpha val="74998"/>
              </a:srgbClr>
            </a:prstShdw>
          </a:effectLst>
          <a:extLs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2000"/>
              <a:t>IB</a:t>
            </a:r>
          </a:p>
        </p:txBody>
      </p:sp>
      <p:sp>
        <p:nvSpPr>
          <p:cNvPr id="20571" name="Line 121"/>
          <p:cNvSpPr>
            <a:spLocks noChangeShapeType="1"/>
          </p:cNvSpPr>
          <p:nvPr/>
        </p:nvSpPr>
        <p:spPr bwMode="auto">
          <a:xfrm>
            <a:off x="8483600" y="6007100"/>
            <a:ext cx="3556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72" name="Line 122"/>
          <p:cNvSpPr>
            <a:spLocks noChangeShapeType="1"/>
          </p:cNvSpPr>
          <p:nvPr/>
        </p:nvSpPr>
        <p:spPr bwMode="auto">
          <a:xfrm>
            <a:off x="8483600" y="6159500"/>
            <a:ext cx="3556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73" name="Line 123"/>
          <p:cNvSpPr>
            <a:spLocks noChangeShapeType="1"/>
          </p:cNvSpPr>
          <p:nvPr/>
        </p:nvSpPr>
        <p:spPr bwMode="auto">
          <a:xfrm>
            <a:off x="8483600" y="6311900"/>
            <a:ext cx="3556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74" name="Line 124"/>
          <p:cNvSpPr>
            <a:spLocks noChangeShapeType="1"/>
          </p:cNvSpPr>
          <p:nvPr/>
        </p:nvSpPr>
        <p:spPr bwMode="auto">
          <a:xfrm>
            <a:off x="8483600" y="6464300"/>
            <a:ext cx="3556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75" name="Rectangle 125"/>
          <p:cNvSpPr>
            <a:spLocks noChangeArrowheads="1"/>
          </p:cNvSpPr>
          <p:nvPr/>
        </p:nvSpPr>
        <p:spPr bwMode="auto">
          <a:xfrm>
            <a:off x="8172450" y="5905500"/>
            <a:ext cx="355600" cy="647700"/>
          </a:xfrm>
          <a:prstGeom prst="rect">
            <a:avLst/>
          </a:prstGeom>
          <a:solidFill>
            <a:srgbClr val="C1CEFF"/>
          </a:solidFill>
          <a:ln>
            <a:noFill/>
          </a:ln>
          <a:effectLst>
            <a:prstShdw prst="shdw17" dist="17961" dir="2700000">
              <a:srgbClr val="747C99">
                <a:alpha val="74998"/>
              </a:srgbClr>
            </a:prstShdw>
          </a:effectLst>
          <a:extLs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2000"/>
              <a:t>IB</a:t>
            </a:r>
          </a:p>
        </p:txBody>
      </p:sp>
      <p:sp>
        <p:nvSpPr>
          <p:cNvPr id="20576" name="Line 127"/>
          <p:cNvSpPr>
            <a:spLocks noChangeShapeType="1"/>
          </p:cNvSpPr>
          <p:nvPr/>
        </p:nvSpPr>
        <p:spPr bwMode="auto">
          <a:xfrm>
            <a:off x="2416175" y="6007100"/>
            <a:ext cx="2889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77" name="Line 128"/>
          <p:cNvSpPr>
            <a:spLocks noChangeShapeType="1"/>
          </p:cNvSpPr>
          <p:nvPr/>
        </p:nvSpPr>
        <p:spPr bwMode="auto">
          <a:xfrm>
            <a:off x="2682875" y="6007100"/>
            <a:ext cx="314325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78" name="Line 130"/>
          <p:cNvSpPr>
            <a:spLocks noChangeShapeType="1"/>
          </p:cNvSpPr>
          <p:nvPr/>
        </p:nvSpPr>
        <p:spPr bwMode="auto">
          <a:xfrm>
            <a:off x="2416175" y="6311900"/>
            <a:ext cx="2889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79" name="Line 131"/>
          <p:cNvSpPr>
            <a:spLocks noChangeShapeType="1"/>
          </p:cNvSpPr>
          <p:nvPr/>
        </p:nvSpPr>
        <p:spPr bwMode="auto">
          <a:xfrm>
            <a:off x="2682875" y="6311900"/>
            <a:ext cx="314325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0" name="Line 134"/>
          <p:cNvSpPr>
            <a:spLocks noChangeShapeType="1"/>
          </p:cNvSpPr>
          <p:nvPr/>
        </p:nvSpPr>
        <p:spPr bwMode="auto">
          <a:xfrm>
            <a:off x="2416175" y="5702300"/>
            <a:ext cx="1254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1" name="Line 135"/>
          <p:cNvSpPr>
            <a:spLocks noChangeShapeType="1"/>
          </p:cNvSpPr>
          <p:nvPr/>
        </p:nvSpPr>
        <p:spPr bwMode="auto">
          <a:xfrm>
            <a:off x="6261100" y="5588000"/>
            <a:ext cx="0" cy="215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2" name="Line 136"/>
          <p:cNvSpPr>
            <a:spLocks noChangeShapeType="1"/>
          </p:cNvSpPr>
          <p:nvPr/>
        </p:nvSpPr>
        <p:spPr bwMode="auto">
          <a:xfrm>
            <a:off x="3683000" y="5588000"/>
            <a:ext cx="0" cy="215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3" name="AutoShape 138"/>
          <p:cNvSpPr>
            <a:spLocks noChangeArrowheads="1"/>
          </p:cNvSpPr>
          <p:nvPr/>
        </p:nvSpPr>
        <p:spPr bwMode="auto">
          <a:xfrm>
            <a:off x="6159500" y="2565400"/>
            <a:ext cx="2578100" cy="1143000"/>
          </a:xfrm>
          <a:prstGeom prst="roundRect">
            <a:avLst>
              <a:gd name="adj" fmla="val 12495"/>
            </a:avLst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4" name="Rectangle 139"/>
          <p:cNvSpPr>
            <a:spLocks noChangeArrowheads="1"/>
          </p:cNvSpPr>
          <p:nvPr/>
        </p:nvSpPr>
        <p:spPr bwMode="auto">
          <a:xfrm>
            <a:off x="7900988" y="2647950"/>
            <a:ext cx="835025" cy="74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800" i="1"/>
              <a:t>n</a:t>
            </a:r>
            <a:r>
              <a:rPr lang="en-US" sz="1800" baseline="30000"/>
              <a:t>2</a:t>
            </a:r>
            <a:endParaRPr lang="en-US" sz="1800"/>
          </a:p>
          <a:p>
            <a:pPr algn="ctr">
              <a:lnSpc>
                <a:spcPct val="80000"/>
              </a:lnSpc>
            </a:pPr>
            <a:r>
              <a:rPr lang="en-US" sz="1800"/>
              <a:t>Data</a:t>
            </a:r>
          </a:p>
          <a:p>
            <a:pPr algn="ctr">
              <a:lnSpc>
                <a:spcPct val="80000"/>
              </a:lnSpc>
            </a:pPr>
            <a:r>
              <a:rPr lang="en-US" sz="1800"/>
              <a:t>Blocks</a:t>
            </a:r>
          </a:p>
        </p:txBody>
      </p:sp>
      <p:sp>
        <p:nvSpPr>
          <p:cNvPr id="125069" name="Rectangle 141" descr="Large confetti"/>
          <p:cNvSpPr>
            <a:spLocks noChangeArrowheads="1"/>
          </p:cNvSpPr>
          <p:nvPr/>
        </p:nvSpPr>
        <p:spPr bwMode="auto">
          <a:xfrm>
            <a:off x="6337300" y="2735263"/>
            <a:ext cx="190500" cy="3175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20586" name="Line 142"/>
          <p:cNvSpPr>
            <a:spLocks noChangeShapeType="1"/>
          </p:cNvSpPr>
          <p:nvPr/>
        </p:nvSpPr>
        <p:spPr bwMode="auto">
          <a:xfrm>
            <a:off x="6032500" y="3001963"/>
            <a:ext cx="2794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7" name="Line 143"/>
          <p:cNvSpPr>
            <a:spLocks noChangeShapeType="1"/>
          </p:cNvSpPr>
          <p:nvPr/>
        </p:nvSpPr>
        <p:spPr bwMode="auto">
          <a:xfrm>
            <a:off x="6032500" y="3154363"/>
            <a:ext cx="6731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8" name="Line 144"/>
          <p:cNvSpPr>
            <a:spLocks noChangeShapeType="1"/>
          </p:cNvSpPr>
          <p:nvPr/>
        </p:nvSpPr>
        <p:spPr bwMode="auto">
          <a:xfrm>
            <a:off x="6032500" y="3306763"/>
            <a:ext cx="10668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9" name="Line 145"/>
          <p:cNvSpPr>
            <a:spLocks noChangeShapeType="1"/>
          </p:cNvSpPr>
          <p:nvPr/>
        </p:nvSpPr>
        <p:spPr bwMode="auto">
          <a:xfrm>
            <a:off x="6019800" y="3459163"/>
            <a:ext cx="14732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90" name="Rectangle 146"/>
          <p:cNvSpPr>
            <a:spLocks noChangeArrowheads="1"/>
          </p:cNvSpPr>
          <p:nvPr/>
        </p:nvSpPr>
        <p:spPr bwMode="auto">
          <a:xfrm>
            <a:off x="5657850" y="2900363"/>
            <a:ext cx="355600" cy="647700"/>
          </a:xfrm>
          <a:prstGeom prst="rect">
            <a:avLst/>
          </a:prstGeom>
          <a:solidFill>
            <a:srgbClr val="C1CEFF"/>
          </a:solidFill>
          <a:ln>
            <a:noFill/>
          </a:ln>
          <a:effectLst>
            <a:prstShdw prst="shdw17" dist="17961" dir="2700000">
              <a:srgbClr val="747C99">
                <a:alpha val="74998"/>
              </a:srgbClr>
            </a:prstShdw>
          </a:effectLst>
          <a:extLs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1800"/>
              <a:t>IB</a:t>
            </a:r>
          </a:p>
        </p:txBody>
      </p:sp>
      <p:sp>
        <p:nvSpPr>
          <p:cNvPr id="125075" name="Rectangle 147" descr="Large confetti"/>
          <p:cNvSpPr>
            <a:spLocks noChangeArrowheads="1"/>
          </p:cNvSpPr>
          <p:nvPr/>
        </p:nvSpPr>
        <p:spPr bwMode="auto">
          <a:xfrm>
            <a:off x="6731000" y="2887663"/>
            <a:ext cx="190500" cy="3175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25076" name="Rectangle 148" descr="Large confetti"/>
          <p:cNvSpPr>
            <a:spLocks noChangeArrowheads="1"/>
          </p:cNvSpPr>
          <p:nvPr/>
        </p:nvSpPr>
        <p:spPr bwMode="auto">
          <a:xfrm>
            <a:off x="7124700" y="3040063"/>
            <a:ext cx="190500" cy="3175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25077" name="Rectangle 149" descr="Large confetti"/>
          <p:cNvSpPr>
            <a:spLocks noChangeArrowheads="1"/>
          </p:cNvSpPr>
          <p:nvPr/>
        </p:nvSpPr>
        <p:spPr bwMode="auto">
          <a:xfrm>
            <a:off x="7518400" y="3192463"/>
            <a:ext cx="190500" cy="3175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20594" name="Line 30"/>
          <p:cNvSpPr>
            <a:spLocks noChangeShapeType="1"/>
          </p:cNvSpPr>
          <p:nvPr/>
        </p:nvSpPr>
        <p:spPr bwMode="auto">
          <a:xfrm>
            <a:off x="2403475" y="3797300"/>
            <a:ext cx="32353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95" name="Line 59"/>
          <p:cNvSpPr>
            <a:spLocks noChangeShapeType="1"/>
          </p:cNvSpPr>
          <p:nvPr/>
        </p:nvSpPr>
        <p:spPr bwMode="auto">
          <a:xfrm>
            <a:off x="2403475" y="3187700"/>
            <a:ext cx="8350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96" name="Line 60"/>
          <p:cNvSpPr>
            <a:spLocks noChangeShapeType="1"/>
          </p:cNvSpPr>
          <p:nvPr/>
        </p:nvSpPr>
        <p:spPr bwMode="auto">
          <a:xfrm>
            <a:off x="2403475" y="3492500"/>
            <a:ext cx="32353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97" name="Line 61"/>
          <p:cNvSpPr>
            <a:spLocks noChangeShapeType="1"/>
          </p:cNvSpPr>
          <p:nvPr/>
        </p:nvSpPr>
        <p:spPr bwMode="auto">
          <a:xfrm>
            <a:off x="2403475" y="4102100"/>
            <a:ext cx="8350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98" name="Line 68"/>
          <p:cNvSpPr>
            <a:spLocks noChangeShapeType="1"/>
          </p:cNvSpPr>
          <p:nvPr/>
        </p:nvSpPr>
        <p:spPr bwMode="auto">
          <a:xfrm>
            <a:off x="4333875" y="5329238"/>
            <a:ext cx="2508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99" name="Line 69"/>
          <p:cNvSpPr>
            <a:spLocks noChangeShapeType="1"/>
          </p:cNvSpPr>
          <p:nvPr/>
        </p:nvSpPr>
        <p:spPr bwMode="auto">
          <a:xfrm>
            <a:off x="4333875" y="5634038"/>
            <a:ext cx="10255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00" name="Line 97"/>
          <p:cNvSpPr>
            <a:spLocks noChangeShapeType="1"/>
          </p:cNvSpPr>
          <p:nvPr/>
        </p:nvSpPr>
        <p:spPr bwMode="auto">
          <a:xfrm>
            <a:off x="7073900" y="5397500"/>
            <a:ext cx="2921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01" name="Line 98"/>
          <p:cNvSpPr>
            <a:spLocks noChangeShapeType="1"/>
          </p:cNvSpPr>
          <p:nvPr/>
        </p:nvSpPr>
        <p:spPr bwMode="auto">
          <a:xfrm>
            <a:off x="7073900" y="5702300"/>
            <a:ext cx="106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02" name="Line 14"/>
          <p:cNvSpPr>
            <a:spLocks noChangeShapeType="1"/>
          </p:cNvSpPr>
          <p:nvPr/>
        </p:nvSpPr>
        <p:spPr bwMode="auto">
          <a:xfrm>
            <a:off x="1765300" y="2070100"/>
            <a:ext cx="13208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03" name="Line 15"/>
          <p:cNvSpPr>
            <a:spLocks noChangeShapeType="1"/>
          </p:cNvSpPr>
          <p:nvPr/>
        </p:nvSpPr>
        <p:spPr bwMode="auto">
          <a:xfrm>
            <a:off x="1790700" y="2222500"/>
            <a:ext cx="17145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04" name="Line 16"/>
          <p:cNvSpPr>
            <a:spLocks noChangeShapeType="1"/>
          </p:cNvSpPr>
          <p:nvPr/>
        </p:nvSpPr>
        <p:spPr bwMode="auto">
          <a:xfrm>
            <a:off x="1803400" y="2374900"/>
            <a:ext cx="21209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05" name="Line 13"/>
          <p:cNvSpPr>
            <a:spLocks noChangeShapeType="1"/>
          </p:cNvSpPr>
          <p:nvPr/>
        </p:nvSpPr>
        <p:spPr bwMode="auto">
          <a:xfrm>
            <a:off x="1816100" y="1917700"/>
            <a:ext cx="8382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06" name="Freeform 152"/>
          <p:cNvSpPr>
            <a:spLocks/>
          </p:cNvSpPr>
          <p:nvPr/>
        </p:nvSpPr>
        <p:spPr bwMode="auto">
          <a:xfrm>
            <a:off x="690563" y="2282825"/>
            <a:ext cx="1333500" cy="868363"/>
          </a:xfrm>
          <a:custGeom>
            <a:avLst/>
            <a:gdLst>
              <a:gd name="T0" fmla="*/ 0 w 840"/>
              <a:gd name="T1" fmla="*/ 2147483647 h 547"/>
              <a:gd name="T2" fmla="*/ 2147483647 w 840"/>
              <a:gd name="T3" fmla="*/ 2147483647 h 547"/>
              <a:gd name="T4" fmla="*/ 2147483647 w 840"/>
              <a:gd name="T5" fmla="*/ 2147483647 h 547"/>
              <a:gd name="T6" fmla="*/ 2147483647 w 840"/>
              <a:gd name="T7" fmla="*/ 2147483647 h 547"/>
              <a:gd name="T8" fmla="*/ 0 60000 65536"/>
              <a:gd name="T9" fmla="*/ 0 60000 65536"/>
              <a:gd name="T10" fmla="*/ 0 60000 65536"/>
              <a:gd name="T11" fmla="*/ 0 60000 65536"/>
              <a:gd name="T12" fmla="*/ 0 w 840"/>
              <a:gd name="T13" fmla="*/ 0 h 547"/>
              <a:gd name="T14" fmla="*/ 840 w 840"/>
              <a:gd name="T15" fmla="*/ 547 h 54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40" h="547">
                <a:moveTo>
                  <a:pt x="0" y="11"/>
                </a:moveTo>
                <a:cubicBezTo>
                  <a:pt x="86" y="1"/>
                  <a:pt x="180" y="0"/>
                  <a:pt x="243" y="77"/>
                </a:cubicBezTo>
                <a:cubicBezTo>
                  <a:pt x="306" y="154"/>
                  <a:pt x="279" y="399"/>
                  <a:pt x="378" y="473"/>
                </a:cubicBezTo>
                <a:cubicBezTo>
                  <a:pt x="477" y="547"/>
                  <a:pt x="744" y="511"/>
                  <a:pt x="840" y="521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07" name="Freeform 153"/>
          <p:cNvSpPr>
            <a:spLocks/>
          </p:cNvSpPr>
          <p:nvPr/>
        </p:nvSpPr>
        <p:spPr bwMode="auto">
          <a:xfrm>
            <a:off x="596900" y="2420938"/>
            <a:ext cx="1427163" cy="2884487"/>
          </a:xfrm>
          <a:custGeom>
            <a:avLst/>
            <a:gdLst>
              <a:gd name="T0" fmla="*/ 2147483647 w 899"/>
              <a:gd name="T1" fmla="*/ 2147483647 h 1817"/>
              <a:gd name="T2" fmla="*/ 2147483647 w 899"/>
              <a:gd name="T3" fmla="*/ 2147483647 h 1817"/>
              <a:gd name="T4" fmla="*/ 2147483647 w 899"/>
              <a:gd name="T5" fmla="*/ 2147483647 h 1817"/>
              <a:gd name="T6" fmla="*/ 2147483647 w 899"/>
              <a:gd name="T7" fmla="*/ 2147483647 h 1817"/>
              <a:gd name="T8" fmla="*/ 0 60000 65536"/>
              <a:gd name="T9" fmla="*/ 0 60000 65536"/>
              <a:gd name="T10" fmla="*/ 0 60000 65536"/>
              <a:gd name="T11" fmla="*/ 0 60000 65536"/>
              <a:gd name="T12" fmla="*/ 0 w 899"/>
              <a:gd name="T13" fmla="*/ 0 h 1817"/>
              <a:gd name="T14" fmla="*/ 899 w 899"/>
              <a:gd name="T15" fmla="*/ 1817 h 181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99" h="1817">
                <a:moveTo>
                  <a:pt x="59" y="2"/>
                </a:moveTo>
                <a:cubicBezTo>
                  <a:pt x="83" y="35"/>
                  <a:pt x="197" y="0"/>
                  <a:pt x="206" y="203"/>
                </a:cubicBezTo>
                <a:cubicBezTo>
                  <a:pt x="215" y="406"/>
                  <a:pt x="0" y="951"/>
                  <a:pt x="116" y="1220"/>
                </a:cubicBezTo>
                <a:cubicBezTo>
                  <a:pt x="232" y="1489"/>
                  <a:pt x="736" y="1693"/>
                  <a:pt x="899" y="1817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08" name="Rectangle 10"/>
          <p:cNvSpPr>
            <a:spLocks noChangeArrowheads="1"/>
          </p:cNvSpPr>
          <p:nvPr/>
        </p:nvSpPr>
        <p:spPr bwMode="auto">
          <a:xfrm>
            <a:off x="39688" y="1393825"/>
            <a:ext cx="701675" cy="307975"/>
          </a:xfrm>
          <a:prstGeom prst="rect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800">
                <a:solidFill>
                  <a:schemeClr val="bg1"/>
                </a:solidFill>
              </a:rPr>
              <a:t>Inode</a:t>
            </a:r>
          </a:p>
        </p:txBody>
      </p:sp>
      <p:sp>
        <p:nvSpPr>
          <p:cNvPr id="125082" name="Rectangle 154" descr="Large confetti"/>
          <p:cNvSpPr>
            <a:spLocks noChangeArrowheads="1"/>
          </p:cNvSpPr>
          <p:nvPr/>
        </p:nvSpPr>
        <p:spPr bwMode="auto">
          <a:xfrm>
            <a:off x="2463800" y="871538"/>
            <a:ext cx="190500" cy="3175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20610" name="Text Box 155"/>
          <p:cNvSpPr txBox="1">
            <a:spLocks noChangeArrowheads="1"/>
          </p:cNvSpPr>
          <p:nvPr/>
        </p:nvSpPr>
        <p:spPr bwMode="auto">
          <a:xfrm>
            <a:off x="2846388" y="804863"/>
            <a:ext cx="17494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000"/>
              <a:t>10 Data Blocks</a:t>
            </a:r>
          </a:p>
        </p:txBody>
      </p:sp>
      <p:sp>
        <p:nvSpPr>
          <p:cNvPr id="20611" name="Freeform 156"/>
          <p:cNvSpPr>
            <a:spLocks/>
          </p:cNvSpPr>
          <p:nvPr/>
        </p:nvSpPr>
        <p:spPr bwMode="auto">
          <a:xfrm>
            <a:off x="693738" y="850900"/>
            <a:ext cx="1744662" cy="1046163"/>
          </a:xfrm>
          <a:custGeom>
            <a:avLst/>
            <a:gdLst>
              <a:gd name="T0" fmla="*/ 0 w 1099"/>
              <a:gd name="T1" fmla="*/ 2147483647 h 659"/>
              <a:gd name="T2" fmla="*/ 2147483647 w 1099"/>
              <a:gd name="T3" fmla="*/ 2147483647 h 659"/>
              <a:gd name="T4" fmla="*/ 2147483647 w 1099"/>
              <a:gd name="T5" fmla="*/ 2147483647 h 659"/>
              <a:gd name="T6" fmla="*/ 2147483647 w 1099"/>
              <a:gd name="T7" fmla="*/ 2147483647 h 659"/>
              <a:gd name="T8" fmla="*/ 0 60000 65536"/>
              <a:gd name="T9" fmla="*/ 0 60000 65536"/>
              <a:gd name="T10" fmla="*/ 0 60000 65536"/>
              <a:gd name="T11" fmla="*/ 0 60000 65536"/>
              <a:gd name="T12" fmla="*/ 0 w 1099"/>
              <a:gd name="T13" fmla="*/ 0 h 659"/>
              <a:gd name="T14" fmla="*/ 1099 w 1099"/>
              <a:gd name="T15" fmla="*/ 659 h 6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99" h="659">
                <a:moveTo>
                  <a:pt x="0" y="659"/>
                </a:moveTo>
                <a:cubicBezTo>
                  <a:pt x="26" y="632"/>
                  <a:pt x="103" y="593"/>
                  <a:pt x="154" y="496"/>
                </a:cubicBezTo>
                <a:cubicBezTo>
                  <a:pt x="205" y="399"/>
                  <a:pt x="147" y="154"/>
                  <a:pt x="304" y="77"/>
                </a:cubicBezTo>
                <a:cubicBezTo>
                  <a:pt x="461" y="0"/>
                  <a:pt x="782" y="8"/>
                  <a:pt x="1099" y="35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5085" name="Rectangle 157" descr="Large confetti"/>
          <p:cNvSpPr>
            <a:spLocks noChangeArrowheads="1"/>
          </p:cNvSpPr>
          <p:nvPr/>
        </p:nvSpPr>
        <p:spPr bwMode="auto">
          <a:xfrm>
            <a:off x="2701925" y="1112838"/>
            <a:ext cx="190500" cy="3175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20613" name="Freeform 158"/>
          <p:cNvSpPr>
            <a:spLocks/>
          </p:cNvSpPr>
          <p:nvPr/>
        </p:nvSpPr>
        <p:spPr bwMode="auto">
          <a:xfrm>
            <a:off x="695325" y="992188"/>
            <a:ext cx="2000250" cy="984250"/>
          </a:xfrm>
          <a:custGeom>
            <a:avLst/>
            <a:gdLst>
              <a:gd name="T0" fmla="*/ 0 w 1260"/>
              <a:gd name="T1" fmla="*/ 2147483647 h 620"/>
              <a:gd name="T2" fmla="*/ 2147483647 w 1260"/>
              <a:gd name="T3" fmla="*/ 2147483647 h 620"/>
              <a:gd name="T4" fmla="*/ 2147483647 w 1260"/>
              <a:gd name="T5" fmla="*/ 2147483647 h 620"/>
              <a:gd name="T6" fmla="*/ 2147483647 w 1260"/>
              <a:gd name="T7" fmla="*/ 2147483647 h 620"/>
              <a:gd name="T8" fmla="*/ 0 60000 65536"/>
              <a:gd name="T9" fmla="*/ 0 60000 65536"/>
              <a:gd name="T10" fmla="*/ 0 60000 65536"/>
              <a:gd name="T11" fmla="*/ 0 60000 65536"/>
              <a:gd name="T12" fmla="*/ 0 w 1260"/>
              <a:gd name="T13" fmla="*/ 0 h 620"/>
              <a:gd name="T14" fmla="*/ 1260 w 1260"/>
              <a:gd name="T15" fmla="*/ 620 h 62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60" h="620">
                <a:moveTo>
                  <a:pt x="0" y="620"/>
                </a:moveTo>
                <a:cubicBezTo>
                  <a:pt x="73" y="596"/>
                  <a:pt x="137" y="568"/>
                  <a:pt x="201" y="473"/>
                </a:cubicBezTo>
                <a:cubicBezTo>
                  <a:pt x="265" y="378"/>
                  <a:pt x="208" y="100"/>
                  <a:pt x="384" y="50"/>
                </a:cubicBezTo>
                <a:cubicBezTo>
                  <a:pt x="560" y="0"/>
                  <a:pt x="1078" y="145"/>
                  <a:pt x="1260" y="170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434975" y="31057"/>
            <a:ext cx="9144000" cy="576064"/>
          </a:xfrm>
        </p:spPr>
        <p:txBody>
          <a:bodyPr>
            <a:normAutofit fontScale="90000"/>
          </a:bodyPr>
          <a:lstStyle/>
          <a:p>
            <a:r>
              <a:rPr lang="en-US"/>
              <a:t>Visualization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44534553"/>
      </p:ext>
    </p:extLst>
  </p:cSld>
  <p:clrMapOvr>
    <a:masterClrMapping/>
  </p:clrMapOvr>
  <p:transition spd="slow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>
              <a:latin typeface="Arial" charset="0"/>
            </a:endParaRP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Arial" charset="0"/>
              </a:rPr>
              <a:t>How big is an inode?</a:t>
            </a:r>
          </a:p>
          <a:p>
            <a:pPr lvl="1"/>
            <a:r>
              <a:rPr lang="en-US">
                <a:latin typeface="Arial" charset="0"/>
              </a:rPr>
              <a:t>A. 1 byte</a:t>
            </a:r>
          </a:p>
          <a:p>
            <a:pPr lvl="1"/>
            <a:r>
              <a:rPr lang="en-US">
                <a:latin typeface="Arial" charset="0"/>
              </a:rPr>
              <a:t>B. 16 bytes</a:t>
            </a:r>
          </a:p>
          <a:p>
            <a:pPr lvl="1"/>
            <a:r>
              <a:rPr lang="en-US">
                <a:latin typeface="Arial" charset="0"/>
              </a:rPr>
              <a:t>C. 128 bytes</a:t>
            </a:r>
          </a:p>
          <a:p>
            <a:pPr lvl="1"/>
            <a:r>
              <a:rPr lang="en-US">
                <a:latin typeface="Arial" charset="0"/>
              </a:rPr>
              <a:t>D. 1 KB</a:t>
            </a:r>
          </a:p>
          <a:p>
            <a:pPr lvl="1"/>
            <a:r>
              <a:rPr lang="en-US">
                <a:latin typeface="Arial" charset="0"/>
              </a:rPr>
              <a:t>E. 16 KB</a:t>
            </a:r>
          </a:p>
        </p:txBody>
      </p:sp>
    </p:spTree>
    <p:extLst>
      <p:ext uri="{BB962C8B-B14F-4D97-AF65-F5344CB8AC3E}">
        <p14:creationId xmlns:p14="http://schemas.microsoft.com/office/powerpoint/2010/main" val="1835735820"/>
      </p:ext>
    </p:extLst>
  </p:cSld>
  <p:clrMapOvr>
    <a:masterClrMapping/>
  </p:clrMapOvr>
  <p:transition spd="slow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Three Problems for 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Indexing data blocks in a file:</a:t>
            </a:r>
          </a:p>
          <a:p>
            <a:pPr lvl="1"/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What is the LBA of is block 17 of The_Dark_Knight.mp4?</a:t>
            </a:r>
          </a:p>
          <a:p>
            <a:r>
              <a:rPr lang="en-US" dirty="0"/>
              <a:t>Allocating free disk sectors:</a:t>
            </a:r>
          </a:p>
          <a:p>
            <a:pPr lvl="1"/>
            <a:r>
              <a:rPr lang="en-US" dirty="0"/>
              <a:t>I add a block to fine-</a:t>
            </a:r>
            <a:r>
              <a:rPr lang="en-US" dirty="0" err="1"/>
              <a:t>lru.c</a:t>
            </a:r>
            <a:r>
              <a:rPr lang="en-US" dirty="0"/>
              <a:t>, where should it go on disk?</a:t>
            </a:r>
          </a:p>
          <a:p>
            <a:r>
              <a:rPr lang="en-US" dirty="0"/>
              <a:t>Indexing file names:</a:t>
            </a:r>
          </a:p>
          <a:p>
            <a:pPr lvl="1"/>
            <a:r>
              <a:rPr lang="en-US" dirty="0"/>
              <a:t>I want to open /home/porter/</a:t>
            </a:r>
            <a:r>
              <a:rPr lang="en-US" dirty="0" err="1"/>
              <a:t>foo.txt</a:t>
            </a:r>
            <a:r>
              <a:rPr lang="en-US" dirty="0"/>
              <a:t>, does it exist, and where on disk is the metadata?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2673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to store a free list on disk?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Recall: Disks can be big (currently in TB)</a:t>
            </a:r>
          </a:p>
          <a:p>
            <a:pPr lvl="1"/>
            <a:r>
              <a:rPr lang="en-US" dirty="0"/>
              <a:t>Allocations can be small (often 4KB)</a:t>
            </a:r>
          </a:p>
          <a:p>
            <a:r>
              <a:rPr lang="en-US" dirty="0"/>
              <a:t>Any thoughts?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4712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8325" y="1299220"/>
            <a:ext cx="8343900" cy="1409700"/>
          </a:xfrm>
          <a:noFill/>
        </p:spPr>
        <p:txBody>
          <a:bodyPr/>
          <a:lstStyle/>
          <a:p>
            <a:r>
              <a:rPr lang="en-US" sz="2000">
                <a:latin typeface="Arial" charset="0"/>
              </a:rPr>
              <a:t>Represent the list of free blocks as a </a:t>
            </a:r>
            <a:r>
              <a:rPr lang="en-US" sz="2000" i="1">
                <a:latin typeface="Arial" charset="0"/>
              </a:rPr>
              <a:t>bit vector</a:t>
            </a:r>
            <a:r>
              <a:rPr lang="en-US" sz="2000">
                <a:latin typeface="Arial" charset="0"/>
              </a:rPr>
              <a:t>:</a:t>
            </a:r>
          </a:p>
          <a:p>
            <a:pPr algn="ctr">
              <a:buFont typeface="Monotype Sorts" charset="0"/>
              <a:buNone/>
            </a:pPr>
            <a:r>
              <a:rPr lang="en-US" sz="2000" dirty="0">
                <a:latin typeface="Arial" charset="0"/>
              </a:rPr>
              <a:t> </a:t>
            </a:r>
            <a:r>
              <a:rPr lang="en-US" sz="2000" dirty="0">
                <a:solidFill>
                  <a:schemeClr val="hlink"/>
                </a:solidFill>
                <a:latin typeface="Arial" charset="0"/>
              </a:rPr>
              <a:t>111111111111111001110101011101111</a:t>
            </a:r>
            <a:r>
              <a:rPr lang="en-US" sz="2000" dirty="0">
                <a:latin typeface="Arial" charset="0"/>
              </a:rPr>
              <a:t>...</a:t>
            </a:r>
          </a:p>
          <a:p>
            <a:pPr lvl="1"/>
            <a:r>
              <a:rPr lang="en-US" sz="1800" dirty="0">
                <a:latin typeface="Arial" charset="0"/>
              </a:rPr>
              <a:t>If bit</a:t>
            </a:r>
            <a:r>
              <a:rPr lang="en-US" sz="1800" dirty="0">
                <a:solidFill>
                  <a:schemeClr val="hlink"/>
                </a:solidFill>
                <a:latin typeface="Arial" charset="0"/>
              </a:rPr>
              <a:t> </a:t>
            </a:r>
            <a:r>
              <a:rPr lang="en-US" sz="1800" i="1" dirty="0" err="1">
                <a:solidFill>
                  <a:schemeClr val="hlink"/>
                </a:solidFill>
                <a:latin typeface="Arial" charset="0"/>
              </a:rPr>
              <a:t>i</a:t>
            </a:r>
            <a:r>
              <a:rPr lang="en-US" sz="1800" dirty="0">
                <a:latin typeface="Arial" charset="0"/>
              </a:rPr>
              <a:t> = </a:t>
            </a:r>
            <a:r>
              <a:rPr lang="en-US" sz="1800" dirty="0">
                <a:solidFill>
                  <a:schemeClr val="hlink"/>
                </a:solidFill>
                <a:latin typeface="Arial" charset="0"/>
              </a:rPr>
              <a:t>0 </a:t>
            </a:r>
            <a:r>
              <a:rPr lang="en-US" sz="1800" dirty="0">
                <a:latin typeface="Arial" charset="0"/>
              </a:rPr>
              <a:t>then block</a:t>
            </a:r>
            <a:r>
              <a:rPr lang="en-US" sz="1800" dirty="0">
                <a:solidFill>
                  <a:schemeClr val="hlink"/>
                </a:solidFill>
                <a:latin typeface="Arial" charset="0"/>
              </a:rPr>
              <a:t> </a:t>
            </a:r>
            <a:r>
              <a:rPr lang="en-US" sz="1800" i="1" dirty="0" err="1">
                <a:solidFill>
                  <a:schemeClr val="hlink"/>
                </a:solidFill>
                <a:latin typeface="Arial" charset="0"/>
              </a:rPr>
              <a:t>i</a:t>
            </a:r>
            <a:r>
              <a:rPr lang="en-US" sz="1800" dirty="0">
                <a:solidFill>
                  <a:schemeClr val="hlink"/>
                </a:solidFill>
                <a:latin typeface="Arial" charset="0"/>
              </a:rPr>
              <a:t> </a:t>
            </a:r>
            <a:r>
              <a:rPr lang="en-US" sz="1800" dirty="0">
                <a:latin typeface="Arial" charset="0"/>
              </a:rPr>
              <a:t>is </a:t>
            </a:r>
            <a:r>
              <a:rPr lang="en-US" sz="1800" i="1" dirty="0">
                <a:solidFill>
                  <a:schemeClr val="hlink"/>
                </a:solidFill>
                <a:latin typeface="Arial" charset="0"/>
              </a:rPr>
              <a:t>free</a:t>
            </a:r>
            <a:r>
              <a:rPr lang="en-US" sz="1800" dirty="0">
                <a:latin typeface="Arial" charset="0"/>
              </a:rPr>
              <a:t>, if </a:t>
            </a:r>
            <a:r>
              <a:rPr lang="en-US" sz="1800" i="1" dirty="0" err="1">
                <a:solidFill>
                  <a:schemeClr val="hlink"/>
                </a:solidFill>
                <a:latin typeface="Arial" charset="0"/>
              </a:rPr>
              <a:t>i</a:t>
            </a:r>
            <a:r>
              <a:rPr lang="en-US" sz="1800" dirty="0">
                <a:latin typeface="Arial" charset="0"/>
              </a:rPr>
              <a:t>  = </a:t>
            </a:r>
            <a:r>
              <a:rPr lang="en-US" sz="1800" dirty="0">
                <a:solidFill>
                  <a:schemeClr val="hlink"/>
                </a:solidFill>
                <a:latin typeface="Arial" charset="0"/>
              </a:rPr>
              <a:t>1</a:t>
            </a:r>
            <a:r>
              <a:rPr lang="en-US" sz="1800" dirty="0">
                <a:latin typeface="Arial" charset="0"/>
              </a:rPr>
              <a:t> then  it is </a:t>
            </a:r>
            <a:r>
              <a:rPr lang="en-US" sz="1800" i="1" dirty="0">
                <a:solidFill>
                  <a:schemeClr val="hlink"/>
                </a:solidFill>
                <a:latin typeface="Arial" charset="0"/>
              </a:rPr>
              <a:t>allocated</a:t>
            </a:r>
            <a:endParaRPr lang="en-US" sz="1800" dirty="0">
              <a:latin typeface="Arial" charset="0"/>
            </a:endParaRPr>
          </a:p>
        </p:txBody>
      </p:sp>
      <p:sp>
        <p:nvSpPr>
          <p:cNvPr id="225284" name="Rectangle 4"/>
          <p:cNvSpPr>
            <a:spLocks noChangeArrowheads="1"/>
          </p:cNvSpPr>
          <p:nvPr/>
        </p:nvSpPr>
        <p:spPr bwMode="auto">
          <a:xfrm>
            <a:off x="330200" y="2476376"/>
            <a:ext cx="8343900" cy="73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lvl="1">
              <a:lnSpc>
                <a:spcPct val="90000"/>
              </a:lnSpc>
            </a:pPr>
            <a:r>
              <a:rPr lang="en-US" sz="2000">
                <a:latin typeface="Comic Sans MS" charset="0"/>
              </a:rPr>
              <a:t>Simple to use and vector is compact:</a:t>
            </a:r>
          </a:p>
          <a:p>
            <a:pPr lvl="2">
              <a:lnSpc>
                <a:spcPct val="90000"/>
              </a:lnSpc>
              <a:spcAft>
                <a:spcPct val="40000"/>
              </a:spcAft>
            </a:pPr>
            <a:r>
              <a:rPr lang="en-US" sz="2000" dirty="0">
                <a:latin typeface="Comic Sans MS" charset="0"/>
              </a:rPr>
              <a:t>1TB disk with 4KB blocks is 2^28 bits or 32 MB</a:t>
            </a:r>
          </a:p>
        </p:txBody>
      </p:sp>
      <p:sp>
        <p:nvSpPr>
          <p:cNvPr id="225285" name="Rectangle 5"/>
          <p:cNvSpPr>
            <a:spLocks noChangeArrowheads="1"/>
          </p:cNvSpPr>
          <p:nvPr/>
        </p:nvSpPr>
        <p:spPr bwMode="auto">
          <a:xfrm>
            <a:off x="330200" y="5702300"/>
            <a:ext cx="83439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lvl="2">
              <a:lnSpc>
                <a:spcPct val="90000"/>
              </a:lnSpc>
              <a:spcBef>
                <a:spcPct val="60000"/>
              </a:spcBef>
            </a:pPr>
            <a:r>
              <a:rPr lang="en-US" sz="2000">
                <a:latin typeface="Comic Sans MS" charset="0"/>
              </a:rPr>
              <a:t>If a disk is 90% full, then the average number of bits to be scanned is 10, independent of the size of the disk </a:t>
            </a:r>
          </a:p>
        </p:txBody>
      </p:sp>
      <p:sp>
        <p:nvSpPr>
          <p:cNvPr id="225286" name="Rectangle 6"/>
          <p:cNvSpPr>
            <a:spLocks noChangeArrowheads="1"/>
          </p:cNvSpPr>
          <p:nvPr/>
        </p:nvSpPr>
        <p:spPr bwMode="auto">
          <a:xfrm>
            <a:off x="330200" y="3225800"/>
            <a:ext cx="8343900" cy="241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lvl="1">
              <a:lnSpc>
                <a:spcPct val="90000"/>
              </a:lnSpc>
            </a:pPr>
            <a:r>
              <a:rPr lang="en-US" sz="2000">
                <a:latin typeface="Comic Sans MS" charset="0"/>
              </a:rPr>
              <a:t>If free sectors are uniformly distributed across the disk then the expected number of bits that must be scanned before finding a </a:t>
            </a:r>
            <a:r>
              <a:rPr lang="ja-JP" altLang="en-US" sz="2000">
                <a:latin typeface="Comic Sans MS" charset="0"/>
              </a:rPr>
              <a:t>“</a:t>
            </a:r>
            <a:r>
              <a:rPr lang="en-US" sz="2000">
                <a:latin typeface="Comic Sans MS" charset="0"/>
              </a:rPr>
              <a:t>0</a:t>
            </a:r>
            <a:r>
              <a:rPr lang="ja-JP" altLang="en-US" sz="2000">
                <a:latin typeface="Comic Sans MS" charset="0"/>
              </a:rPr>
              <a:t>”</a:t>
            </a:r>
            <a:r>
              <a:rPr lang="en-US" sz="2000">
                <a:latin typeface="Comic Sans MS" charset="0"/>
              </a:rPr>
              <a:t> is</a:t>
            </a:r>
          </a:p>
          <a:p>
            <a:pPr lvl="1" algn="ctr">
              <a:lnSpc>
                <a:spcPct val="90000"/>
              </a:lnSpc>
            </a:pPr>
            <a:r>
              <a:rPr lang="en-US" sz="2000">
                <a:latin typeface="Comic Sans MS" charset="0"/>
              </a:rPr>
              <a:t> </a:t>
            </a:r>
            <a:r>
              <a:rPr lang="en-US" sz="2000" i="1">
                <a:solidFill>
                  <a:schemeClr val="hlink"/>
                </a:solidFill>
                <a:latin typeface="Comic Sans MS" charset="0"/>
              </a:rPr>
              <a:t>n</a:t>
            </a:r>
            <a:r>
              <a:rPr lang="en-US" sz="2000">
                <a:latin typeface="Comic Sans MS" charset="0"/>
              </a:rPr>
              <a:t>/</a:t>
            </a:r>
            <a:r>
              <a:rPr lang="en-US" sz="2000" i="1">
                <a:solidFill>
                  <a:schemeClr val="hlink"/>
                </a:solidFill>
                <a:latin typeface="Comic Sans MS" charset="0"/>
              </a:rPr>
              <a:t>r</a:t>
            </a:r>
            <a:r>
              <a:rPr lang="en-US" sz="2000">
                <a:solidFill>
                  <a:srgbClr val="B50069"/>
                </a:solidFill>
                <a:latin typeface="Comic Sans MS" charset="0"/>
              </a:rPr>
              <a:t> </a:t>
            </a:r>
            <a:endParaRPr lang="en-US" sz="2000">
              <a:latin typeface="Comic Sans MS" charset="0"/>
            </a:endParaRPr>
          </a:p>
          <a:p>
            <a:pPr lvl="1">
              <a:lnSpc>
                <a:spcPct val="90000"/>
              </a:lnSpc>
            </a:pPr>
            <a:r>
              <a:rPr lang="en-US" sz="2000">
                <a:latin typeface="Comic Sans MS" charset="0"/>
              </a:rPr>
              <a:t>	where </a:t>
            </a:r>
          </a:p>
          <a:p>
            <a:pPr lvl="1">
              <a:lnSpc>
                <a:spcPct val="90000"/>
              </a:lnSpc>
            </a:pPr>
            <a:r>
              <a:rPr lang="en-US" sz="2000" i="1">
                <a:latin typeface="Comic Sans MS" charset="0"/>
              </a:rPr>
              <a:t>			</a:t>
            </a:r>
            <a:r>
              <a:rPr lang="en-US" sz="2000" i="1">
                <a:solidFill>
                  <a:schemeClr val="hlink"/>
                </a:solidFill>
                <a:latin typeface="Comic Sans MS" charset="0"/>
              </a:rPr>
              <a:t>n</a:t>
            </a:r>
            <a:r>
              <a:rPr lang="en-US" sz="2000">
                <a:latin typeface="Comic Sans MS" charset="0"/>
              </a:rPr>
              <a:t> = total number of blocks on the disk,</a:t>
            </a:r>
          </a:p>
          <a:p>
            <a:pPr lvl="1">
              <a:lnSpc>
                <a:spcPct val="90000"/>
              </a:lnSpc>
            </a:pPr>
            <a:r>
              <a:rPr lang="en-US" sz="2000">
                <a:latin typeface="Comic Sans MS" charset="0"/>
              </a:rPr>
              <a:t> 			</a:t>
            </a:r>
            <a:r>
              <a:rPr lang="en-US" sz="2000" i="1">
                <a:solidFill>
                  <a:schemeClr val="hlink"/>
                </a:solidFill>
                <a:latin typeface="Comic Sans MS" charset="0"/>
              </a:rPr>
              <a:t>r</a:t>
            </a:r>
            <a:r>
              <a:rPr lang="en-US" sz="2000">
                <a:latin typeface="Comic Sans MS" charset="0"/>
              </a:rPr>
              <a:t> = number of free blocks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Strategy 0: Bit vector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09358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252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2252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25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25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284" grpId="0" build="p" bldLvl="2" autoUpdateAnimBg="0"/>
      <p:bldP spid="225285" grpId="0" autoUpdateAnimBg="0"/>
      <p:bldP spid="225286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2616200" y="5740400"/>
            <a:ext cx="4368800" cy="787400"/>
          </a:xfrm>
          <a:prstGeom prst="rect">
            <a:avLst/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812800" y="1346200"/>
            <a:ext cx="7772400" cy="2679700"/>
          </a:xfrm>
          <a:noFill/>
        </p:spPr>
        <p:txBody>
          <a:bodyPr/>
          <a:lstStyle/>
          <a:p>
            <a:r>
              <a:rPr lang="en-US">
                <a:latin typeface="Arial" charset="0"/>
              </a:rPr>
              <a:t>In-situ linked lists</a:t>
            </a:r>
          </a:p>
          <a:p>
            <a:pPr>
              <a:buFont typeface="Monotype Sorts" charset="0"/>
              <a:buNone/>
            </a:pPr>
            <a:endParaRPr lang="en-US">
              <a:latin typeface="Arial" charset="0"/>
            </a:endParaRPr>
          </a:p>
          <a:p>
            <a:pPr>
              <a:buFont typeface="Monotype Sorts" charset="0"/>
              <a:buNone/>
            </a:pPr>
            <a:endParaRPr lang="en-US">
              <a:latin typeface="Arial" charset="0"/>
            </a:endParaRPr>
          </a:p>
          <a:p>
            <a:pPr>
              <a:buFont typeface="Monotype Sorts" charset="0"/>
              <a:buNone/>
            </a:pPr>
            <a:endParaRPr lang="en-US" sz="2000">
              <a:latin typeface="Arial" charset="0"/>
            </a:endParaRPr>
          </a:p>
          <a:p>
            <a:r>
              <a:rPr lang="en-US">
                <a:latin typeface="Arial" charset="0"/>
              </a:rPr>
              <a:t>Grouped lists</a:t>
            </a:r>
          </a:p>
        </p:txBody>
      </p:sp>
      <p:sp>
        <p:nvSpPr>
          <p:cNvPr id="227333" name="Rectangle 5"/>
          <p:cNvSpPr>
            <a:spLocks noChangeArrowheads="1"/>
          </p:cNvSpPr>
          <p:nvPr/>
        </p:nvSpPr>
        <p:spPr bwMode="auto">
          <a:xfrm>
            <a:off x="1955800" y="2019300"/>
            <a:ext cx="241300" cy="393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227334" name="Rectangle 6" descr="Large confetti"/>
          <p:cNvSpPr>
            <a:spLocks noChangeArrowheads="1"/>
          </p:cNvSpPr>
          <p:nvPr/>
        </p:nvSpPr>
        <p:spPr bwMode="auto">
          <a:xfrm>
            <a:off x="2374900" y="20193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227335" name="Rectangle 7"/>
          <p:cNvSpPr>
            <a:spLocks noChangeArrowheads="1"/>
          </p:cNvSpPr>
          <p:nvPr/>
        </p:nvSpPr>
        <p:spPr bwMode="auto">
          <a:xfrm>
            <a:off x="2806700" y="2019300"/>
            <a:ext cx="241300" cy="393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227336" name="Rectangle 8" descr="Large confetti"/>
          <p:cNvSpPr>
            <a:spLocks noChangeArrowheads="1"/>
          </p:cNvSpPr>
          <p:nvPr/>
        </p:nvSpPr>
        <p:spPr bwMode="auto">
          <a:xfrm>
            <a:off x="3238500" y="20193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227337" name="Rectangle 9" descr="Large confetti"/>
          <p:cNvSpPr>
            <a:spLocks noChangeArrowheads="1"/>
          </p:cNvSpPr>
          <p:nvPr/>
        </p:nvSpPr>
        <p:spPr bwMode="auto">
          <a:xfrm>
            <a:off x="3670300" y="20193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227338" name="Rectangle 10" descr="Large confetti"/>
          <p:cNvSpPr>
            <a:spLocks noChangeArrowheads="1"/>
          </p:cNvSpPr>
          <p:nvPr/>
        </p:nvSpPr>
        <p:spPr bwMode="auto">
          <a:xfrm>
            <a:off x="4114800" y="20193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227339" name="Rectangle 11" descr="Large confetti"/>
          <p:cNvSpPr>
            <a:spLocks noChangeArrowheads="1"/>
          </p:cNvSpPr>
          <p:nvPr/>
        </p:nvSpPr>
        <p:spPr bwMode="auto">
          <a:xfrm>
            <a:off x="4559300" y="20066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227340" name="Rectangle 12"/>
          <p:cNvSpPr>
            <a:spLocks noChangeArrowheads="1"/>
          </p:cNvSpPr>
          <p:nvPr/>
        </p:nvSpPr>
        <p:spPr bwMode="auto">
          <a:xfrm>
            <a:off x="5003800" y="2006600"/>
            <a:ext cx="241300" cy="393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227341" name="Rectangle 13"/>
          <p:cNvSpPr>
            <a:spLocks noChangeArrowheads="1"/>
          </p:cNvSpPr>
          <p:nvPr/>
        </p:nvSpPr>
        <p:spPr bwMode="auto">
          <a:xfrm>
            <a:off x="5448300" y="2006600"/>
            <a:ext cx="241300" cy="393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227342" name="Rectangle 14"/>
          <p:cNvSpPr>
            <a:spLocks noChangeArrowheads="1"/>
          </p:cNvSpPr>
          <p:nvPr/>
        </p:nvSpPr>
        <p:spPr bwMode="auto">
          <a:xfrm>
            <a:off x="5892800" y="2006600"/>
            <a:ext cx="241300" cy="393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227343" name="Rectangle 15"/>
          <p:cNvSpPr>
            <a:spLocks noChangeArrowheads="1"/>
          </p:cNvSpPr>
          <p:nvPr/>
        </p:nvSpPr>
        <p:spPr bwMode="auto">
          <a:xfrm>
            <a:off x="6337300" y="2006600"/>
            <a:ext cx="241300" cy="393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227344" name="Rectangle 16" descr="Large confetti"/>
          <p:cNvSpPr>
            <a:spLocks noChangeArrowheads="1"/>
          </p:cNvSpPr>
          <p:nvPr/>
        </p:nvSpPr>
        <p:spPr bwMode="auto">
          <a:xfrm>
            <a:off x="6781800" y="20066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227345" name="Rectangle 17"/>
          <p:cNvSpPr>
            <a:spLocks noChangeArrowheads="1"/>
          </p:cNvSpPr>
          <p:nvPr/>
        </p:nvSpPr>
        <p:spPr bwMode="auto">
          <a:xfrm>
            <a:off x="7226300" y="2006600"/>
            <a:ext cx="241300" cy="393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227346" name="Rectangle 18" descr="Large confetti"/>
          <p:cNvSpPr>
            <a:spLocks noChangeArrowheads="1"/>
          </p:cNvSpPr>
          <p:nvPr/>
        </p:nvSpPr>
        <p:spPr bwMode="auto">
          <a:xfrm>
            <a:off x="7670800" y="20066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grpSp>
        <p:nvGrpSpPr>
          <p:cNvPr id="32787" name="Group 19"/>
          <p:cNvGrpSpPr>
            <a:grpSpLocks/>
          </p:cNvGrpSpPr>
          <p:nvPr/>
        </p:nvGrpSpPr>
        <p:grpSpPr bwMode="auto">
          <a:xfrm>
            <a:off x="2057400" y="2478088"/>
            <a:ext cx="827088" cy="254000"/>
            <a:chOff x="1296" y="1593"/>
            <a:chExt cx="521" cy="160"/>
          </a:xfrm>
        </p:grpSpPr>
        <p:sp>
          <p:nvSpPr>
            <p:cNvPr id="32853" name="Arc 20"/>
            <p:cNvSpPr>
              <a:spLocks/>
            </p:cNvSpPr>
            <p:nvPr/>
          </p:nvSpPr>
          <p:spPr bwMode="auto">
            <a:xfrm rot="10800000">
              <a:off x="1553" y="1593"/>
              <a:ext cx="264" cy="160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701"/>
                    <a:pt x="9621" y="43"/>
                    <a:pt x="21518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701"/>
                    <a:pt x="9621" y="43"/>
                    <a:pt x="21518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54" name="Arc 21"/>
            <p:cNvSpPr>
              <a:spLocks/>
            </p:cNvSpPr>
            <p:nvPr/>
          </p:nvSpPr>
          <p:spPr bwMode="auto">
            <a:xfrm rot="10800000">
              <a:off x="1296" y="1593"/>
              <a:ext cx="264" cy="16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2788" name="Group 22"/>
          <p:cNvGrpSpPr>
            <a:grpSpLocks/>
          </p:cNvGrpSpPr>
          <p:nvPr/>
        </p:nvGrpSpPr>
        <p:grpSpPr bwMode="auto">
          <a:xfrm>
            <a:off x="2971800" y="2478088"/>
            <a:ext cx="2122488" cy="254000"/>
            <a:chOff x="1872" y="1593"/>
            <a:chExt cx="1337" cy="160"/>
          </a:xfrm>
        </p:grpSpPr>
        <p:sp>
          <p:nvSpPr>
            <p:cNvPr id="32851" name="Arc 23"/>
            <p:cNvSpPr>
              <a:spLocks/>
            </p:cNvSpPr>
            <p:nvPr/>
          </p:nvSpPr>
          <p:spPr bwMode="auto">
            <a:xfrm rot="10800000">
              <a:off x="2518" y="1593"/>
              <a:ext cx="691" cy="160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681"/>
                    <a:pt x="9651" y="16"/>
                    <a:pt x="21568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681"/>
                    <a:pt x="9651" y="16"/>
                    <a:pt x="21568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52" name="Arc 24"/>
            <p:cNvSpPr>
              <a:spLocks/>
            </p:cNvSpPr>
            <p:nvPr/>
          </p:nvSpPr>
          <p:spPr bwMode="auto">
            <a:xfrm rot="10800000">
              <a:off x="1872" y="1593"/>
              <a:ext cx="691" cy="16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2789" name="Group 25"/>
          <p:cNvGrpSpPr>
            <a:grpSpLocks/>
          </p:cNvGrpSpPr>
          <p:nvPr/>
        </p:nvGrpSpPr>
        <p:grpSpPr bwMode="auto">
          <a:xfrm>
            <a:off x="5181600" y="2478088"/>
            <a:ext cx="382588" cy="254000"/>
            <a:chOff x="3264" y="1593"/>
            <a:chExt cx="241" cy="160"/>
          </a:xfrm>
        </p:grpSpPr>
        <p:sp>
          <p:nvSpPr>
            <p:cNvPr id="32849" name="Arc 26"/>
            <p:cNvSpPr>
              <a:spLocks/>
            </p:cNvSpPr>
            <p:nvPr/>
          </p:nvSpPr>
          <p:spPr bwMode="auto">
            <a:xfrm rot="10800000">
              <a:off x="3387" y="1593"/>
              <a:ext cx="118" cy="160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741"/>
                    <a:pt x="9559" y="100"/>
                    <a:pt x="21416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741"/>
                    <a:pt x="9559" y="100"/>
                    <a:pt x="21416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50" name="Arc 27"/>
            <p:cNvSpPr>
              <a:spLocks/>
            </p:cNvSpPr>
            <p:nvPr/>
          </p:nvSpPr>
          <p:spPr bwMode="auto">
            <a:xfrm rot="10800000">
              <a:off x="3264" y="1593"/>
              <a:ext cx="118" cy="16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2790" name="Group 28"/>
          <p:cNvGrpSpPr>
            <a:grpSpLocks/>
          </p:cNvGrpSpPr>
          <p:nvPr/>
        </p:nvGrpSpPr>
        <p:grpSpPr bwMode="auto">
          <a:xfrm>
            <a:off x="5613400" y="2478088"/>
            <a:ext cx="382588" cy="254000"/>
            <a:chOff x="3536" y="1593"/>
            <a:chExt cx="241" cy="160"/>
          </a:xfrm>
        </p:grpSpPr>
        <p:sp>
          <p:nvSpPr>
            <p:cNvPr id="32847" name="Arc 29"/>
            <p:cNvSpPr>
              <a:spLocks/>
            </p:cNvSpPr>
            <p:nvPr/>
          </p:nvSpPr>
          <p:spPr bwMode="auto">
            <a:xfrm rot="10800000">
              <a:off x="3659" y="1593"/>
              <a:ext cx="118" cy="160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741"/>
                    <a:pt x="9559" y="100"/>
                    <a:pt x="21416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741"/>
                    <a:pt x="9559" y="100"/>
                    <a:pt x="21416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48" name="Arc 30"/>
            <p:cNvSpPr>
              <a:spLocks/>
            </p:cNvSpPr>
            <p:nvPr/>
          </p:nvSpPr>
          <p:spPr bwMode="auto">
            <a:xfrm rot="10800000">
              <a:off x="3536" y="1593"/>
              <a:ext cx="118" cy="16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2791" name="Group 31"/>
          <p:cNvGrpSpPr>
            <a:grpSpLocks/>
          </p:cNvGrpSpPr>
          <p:nvPr/>
        </p:nvGrpSpPr>
        <p:grpSpPr bwMode="auto">
          <a:xfrm>
            <a:off x="6045200" y="2478088"/>
            <a:ext cx="382588" cy="254000"/>
            <a:chOff x="3808" y="1593"/>
            <a:chExt cx="241" cy="160"/>
          </a:xfrm>
        </p:grpSpPr>
        <p:sp>
          <p:nvSpPr>
            <p:cNvPr id="32845" name="Arc 32"/>
            <p:cNvSpPr>
              <a:spLocks/>
            </p:cNvSpPr>
            <p:nvPr/>
          </p:nvSpPr>
          <p:spPr bwMode="auto">
            <a:xfrm rot="10800000">
              <a:off x="3931" y="1593"/>
              <a:ext cx="118" cy="160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741"/>
                    <a:pt x="9559" y="100"/>
                    <a:pt x="21416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741"/>
                    <a:pt x="9559" y="100"/>
                    <a:pt x="21416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46" name="Arc 33"/>
            <p:cNvSpPr>
              <a:spLocks/>
            </p:cNvSpPr>
            <p:nvPr/>
          </p:nvSpPr>
          <p:spPr bwMode="auto">
            <a:xfrm rot="10800000">
              <a:off x="3808" y="1593"/>
              <a:ext cx="118" cy="16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2792" name="Group 34"/>
          <p:cNvGrpSpPr>
            <a:grpSpLocks/>
          </p:cNvGrpSpPr>
          <p:nvPr/>
        </p:nvGrpSpPr>
        <p:grpSpPr bwMode="auto">
          <a:xfrm>
            <a:off x="6502400" y="2478088"/>
            <a:ext cx="827088" cy="254000"/>
            <a:chOff x="4096" y="1593"/>
            <a:chExt cx="521" cy="160"/>
          </a:xfrm>
        </p:grpSpPr>
        <p:sp>
          <p:nvSpPr>
            <p:cNvPr id="32843" name="Arc 35"/>
            <p:cNvSpPr>
              <a:spLocks/>
            </p:cNvSpPr>
            <p:nvPr/>
          </p:nvSpPr>
          <p:spPr bwMode="auto">
            <a:xfrm rot="10800000">
              <a:off x="4353" y="1593"/>
              <a:ext cx="264" cy="160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701"/>
                    <a:pt x="9621" y="43"/>
                    <a:pt x="21518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701"/>
                    <a:pt x="9621" y="43"/>
                    <a:pt x="21518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44" name="Arc 36"/>
            <p:cNvSpPr>
              <a:spLocks/>
            </p:cNvSpPr>
            <p:nvPr/>
          </p:nvSpPr>
          <p:spPr bwMode="auto">
            <a:xfrm rot="10800000">
              <a:off x="4096" y="1593"/>
              <a:ext cx="264" cy="16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27365" name="Rectangle 37"/>
          <p:cNvSpPr>
            <a:spLocks noChangeArrowheads="1"/>
          </p:cNvSpPr>
          <p:nvPr/>
        </p:nvSpPr>
        <p:spPr bwMode="auto">
          <a:xfrm>
            <a:off x="1536700" y="2019300"/>
            <a:ext cx="241300" cy="393700"/>
          </a:xfrm>
          <a:prstGeom prst="rect">
            <a:avLst/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Times" pitchFamily="18" charset="0"/>
                <a:ea typeface="+mn-ea"/>
              </a:rPr>
              <a:t>D</a:t>
            </a:r>
          </a:p>
        </p:txBody>
      </p:sp>
      <p:grpSp>
        <p:nvGrpSpPr>
          <p:cNvPr id="32794" name="Group 38"/>
          <p:cNvGrpSpPr>
            <a:grpSpLocks/>
          </p:cNvGrpSpPr>
          <p:nvPr/>
        </p:nvGrpSpPr>
        <p:grpSpPr bwMode="auto">
          <a:xfrm>
            <a:off x="1651000" y="2478088"/>
            <a:ext cx="382588" cy="254000"/>
            <a:chOff x="1040" y="1593"/>
            <a:chExt cx="241" cy="160"/>
          </a:xfrm>
        </p:grpSpPr>
        <p:sp>
          <p:nvSpPr>
            <p:cNvPr id="32841" name="Arc 39"/>
            <p:cNvSpPr>
              <a:spLocks/>
            </p:cNvSpPr>
            <p:nvPr/>
          </p:nvSpPr>
          <p:spPr bwMode="auto">
            <a:xfrm rot="10800000">
              <a:off x="1163" y="1593"/>
              <a:ext cx="118" cy="160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741"/>
                    <a:pt x="9559" y="100"/>
                    <a:pt x="21416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741"/>
                    <a:pt x="9559" y="100"/>
                    <a:pt x="21416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42" name="Arc 40"/>
            <p:cNvSpPr>
              <a:spLocks/>
            </p:cNvSpPr>
            <p:nvPr/>
          </p:nvSpPr>
          <p:spPr bwMode="auto">
            <a:xfrm rot="10800000">
              <a:off x="1040" y="1593"/>
              <a:ext cx="118" cy="16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2795" name="Rectangle 41"/>
          <p:cNvSpPr>
            <a:spLocks noChangeArrowheads="1"/>
          </p:cNvSpPr>
          <p:nvPr/>
        </p:nvSpPr>
        <p:spPr bwMode="auto">
          <a:xfrm>
            <a:off x="8012113" y="4424363"/>
            <a:ext cx="9271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>
              <a:lnSpc>
                <a:spcPct val="80000"/>
              </a:lnSpc>
            </a:pPr>
            <a:r>
              <a:rPr lang="en-US" sz="2000">
                <a:solidFill>
                  <a:schemeClr val="hlink"/>
                </a:solidFill>
              </a:rPr>
              <a:t>Next</a:t>
            </a:r>
          </a:p>
          <a:p>
            <a:pPr>
              <a:lnSpc>
                <a:spcPct val="80000"/>
              </a:lnSpc>
            </a:pPr>
            <a:r>
              <a:rPr lang="en-US" sz="2000">
                <a:solidFill>
                  <a:schemeClr val="hlink"/>
                </a:solidFill>
              </a:rPr>
              <a:t>group</a:t>
            </a:r>
          </a:p>
          <a:p>
            <a:pPr>
              <a:lnSpc>
                <a:spcPct val="80000"/>
              </a:lnSpc>
            </a:pPr>
            <a:r>
              <a:rPr lang="en-US" sz="2000">
                <a:solidFill>
                  <a:schemeClr val="hlink"/>
                </a:solidFill>
              </a:rPr>
              <a:t>block</a:t>
            </a:r>
          </a:p>
        </p:txBody>
      </p:sp>
      <p:sp>
        <p:nvSpPr>
          <p:cNvPr id="227370" name="Rectangle 42"/>
          <p:cNvSpPr>
            <a:spLocks noChangeArrowheads="1"/>
          </p:cNvSpPr>
          <p:nvPr/>
        </p:nvSpPr>
        <p:spPr bwMode="auto">
          <a:xfrm>
            <a:off x="1955800" y="4013200"/>
            <a:ext cx="241300" cy="3937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Times" pitchFamily="18" charset="0"/>
                <a:ea typeface="+mn-ea"/>
              </a:rPr>
              <a:t>G</a:t>
            </a:r>
          </a:p>
        </p:txBody>
      </p:sp>
      <p:sp>
        <p:nvSpPr>
          <p:cNvPr id="227371" name="Rectangle 43" descr="Large confetti"/>
          <p:cNvSpPr>
            <a:spLocks noChangeArrowheads="1"/>
          </p:cNvSpPr>
          <p:nvPr/>
        </p:nvSpPr>
        <p:spPr bwMode="auto">
          <a:xfrm>
            <a:off x="2374900" y="40132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227372" name="Rectangle 44"/>
          <p:cNvSpPr>
            <a:spLocks noChangeArrowheads="1"/>
          </p:cNvSpPr>
          <p:nvPr/>
        </p:nvSpPr>
        <p:spPr bwMode="auto">
          <a:xfrm>
            <a:off x="2806700" y="4013200"/>
            <a:ext cx="241300" cy="393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227373" name="Rectangle 45" descr="Large confetti"/>
          <p:cNvSpPr>
            <a:spLocks noChangeArrowheads="1"/>
          </p:cNvSpPr>
          <p:nvPr/>
        </p:nvSpPr>
        <p:spPr bwMode="auto">
          <a:xfrm>
            <a:off x="3238500" y="40132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227374" name="Rectangle 46" descr="Large confetti"/>
          <p:cNvSpPr>
            <a:spLocks noChangeArrowheads="1"/>
          </p:cNvSpPr>
          <p:nvPr/>
        </p:nvSpPr>
        <p:spPr bwMode="auto">
          <a:xfrm>
            <a:off x="3670300" y="40132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227375" name="Rectangle 47" descr="Large confetti"/>
          <p:cNvSpPr>
            <a:spLocks noChangeArrowheads="1"/>
          </p:cNvSpPr>
          <p:nvPr/>
        </p:nvSpPr>
        <p:spPr bwMode="auto">
          <a:xfrm>
            <a:off x="4114800" y="40132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227376" name="Rectangle 48" descr="Large confetti"/>
          <p:cNvSpPr>
            <a:spLocks noChangeArrowheads="1"/>
          </p:cNvSpPr>
          <p:nvPr/>
        </p:nvSpPr>
        <p:spPr bwMode="auto">
          <a:xfrm>
            <a:off x="4559300" y="40005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227377" name="Rectangle 49"/>
          <p:cNvSpPr>
            <a:spLocks noChangeArrowheads="1"/>
          </p:cNvSpPr>
          <p:nvPr/>
        </p:nvSpPr>
        <p:spPr bwMode="auto">
          <a:xfrm>
            <a:off x="5003800" y="4000500"/>
            <a:ext cx="241300" cy="393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227378" name="Rectangle 50"/>
          <p:cNvSpPr>
            <a:spLocks noChangeArrowheads="1"/>
          </p:cNvSpPr>
          <p:nvPr/>
        </p:nvSpPr>
        <p:spPr bwMode="auto">
          <a:xfrm>
            <a:off x="5448300" y="4000500"/>
            <a:ext cx="241300" cy="393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227379" name="Rectangle 51"/>
          <p:cNvSpPr>
            <a:spLocks noChangeArrowheads="1"/>
          </p:cNvSpPr>
          <p:nvPr/>
        </p:nvSpPr>
        <p:spPr bwMode="auto">
          <a:xfrm>
            <a:off x="5892800" y="4000500"/>
            <a:ext cx="241300" cy="393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227380" name="Rectangle 52"/>
          <p:cNvSpPr>
            <a:spLocks noChangeArrowheads="1"/>
          </p:cNvSpPr>
          <p:nvPr/>
        </p:nvSpPr>
        <p:spPr bwMode="auto">
          <a:xfrm>
            <a:off x="6337300" y="4000500"/>
            <a:ext cx="241300" cy="393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227381" name="Rectangle 53" descr="Large confetti"/>
          <p:cNvSpPr>
            <a:spLocks noChangeArrowheads="1"/>
          </p:cNvSpPr>
          <p:nvPr/>
        </p:nvSpPr>
        <p:spPr bwMode="auto">
          <a:xfrm>
            <a:off x="6781800" y="40005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227382" name="Rectangle 54"/>
          <p:cNvSpPr>
            <a:spLocks noChangeArrowheads="1"/>
          </p:cNvSpPr>
          <p:nvPr/>
        </p:nvSpPr>
        <p:spPr bwMode="auto">
          <a:xfrm>
            <a:off x="7226300" y="4000500"/>
            <a:ext cx="241300" cy="3937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227383" name="Rectangle 55" descr="Large confetti"/>
          <p:cNvSpPr>
            <a:spLocks noChangeArrowheads="1"/>
          </p:cNvSpPr>
          <p:nvPr/>
        </p:nvSpPr>
        <p:spPr bwMode="auto">
          <a:xfrm>
            <a:off x="7670800" y="4000500"/>
            <a:ext cx="241300" cy="393700"/>
          </a:xfrm>
          <a:prstGeom prst="rect">
            <a:avLst/>
          </a:prstGeom>
          <a:pattFill prst="lgConfetti">
            <a:fgClr>
              <a:schemeClr val="accent1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grpSp>
        <p:nvGrpSpPr>
          <p:cNvPr id="32810" name="Group 56"/>
          <p:cNvGrpSpPr>
            <a:grpSpLocks/>
          </p:cNvGrpSpPr>
          <p:nvPr/>
        </p:nvGrpSpPr>
        <p:grpSpPr bwMode="auto">
          <a:xfrm>
            <a:off x="2082800" y="4471988"/>
            <a:ext cx="801688" cy="215900"/>
            <a:chOff x="1312" y="2889"/>
            <a:chExt cx="505" cy="136"/>
          </a:xfrm>
        </p:grpSpPr>
        <p:sp>
          <p:nvSpPr>
            <p:cNvPr id="32839" name="Arc 57"/>
            <p:cNvSpPr>
              <a:spLocks/>
            </p:cNvSpPr>
            <p:nvPr/>
          </p:nvSpPr>
          <p:spPr bwMode="auto">
            <a:xfrm rot="10800000">
              <a:off x="1561" y="2889"/>
              <a:ext cx="256" cy="136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702"/>
                    <a:pt x="9619" y="45"/>
                    <a:pt x="21515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702"/>
                    <a:pt x="9619" y="45"/>
                    <a:pt x="21515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40" name="Arc 58"/>
            <p:cNvSpPr>
              <a:spLocks/>
            </p:cNvSpPr>
            <p:nvPr/>
          </p:nvSpPr>
          <p:spPr bwMode="auto">
            <a:xfrm rot="10800000">
              <a:off x="1312" y="2889"/>
              <a:ext cx="256" cy="13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2811" name="Group 59"/>
          <p:cNvGrpSpPr>
            <a:grpSpLocks/>
          </p:cNvGrpSpPr>
          <p:nvPr/>
        </p:nvGrpSpPr>
        <p:grpSpPr bwMode="auto">
          <a:xfrm>
            <a:off x="2084388" y="4471988"/>
            <a:ext cx="3009900" cy="381000"/>
            <a:chOff x="1313" y="2889"/>
            <a:chExt cx="1896" cy="240"/>
          </a:xfrm>
        </p:grpSpPr>
        <p:sp>
          <p:nvSpPr>
            <p:cNvPr id="32837" name="Arc 60"/>
            <p:cNvSpPr>
              <a:spLocks/>
            </p:cNvSpPr>
            <p:nvPr/>
          </p:nvSpPr>
          <p:spPr bwMode="auto">
            <a:xfrm rot="10800000">
              <a:off x="2226" y="2889"/>
              <a:ext cx="983" cy="240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677"/>
                    <a:pt x="9657" y="10"/>
                    <a:pt x="21578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677"/>
                    <a:pt x="9657" y="10"/>
                    <a:pt x="21578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38" name="Arc 61"/>
            <p:cNvSpPr>
              <a:spLocks/>
            </p:cNvSpPr>
            <p:nvPr/>
          </p:nvSpPr>
          <p:spPr bwMode="auto">
            <a:xfrm rot="10800000">
              <a:off x="1313" y="2889"/>
              <a:ext cx="983" cy="24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2812" name="Group 62"/>
          <p:cNvGrpSpPr>
            <a:grpSpLocks/>
          </p:cNvGrpSpPr>
          <p:nvPr/>
        </p:nvGrpSpPr>
        <p:grpSpPr bwMode="auto">
          <a:xfrm>
            <a:off x="2082800" y="4471988"/>
            <a:ext cx="3481388" cy="431800"/>
            <a:chOff x="1312" y="2889"/>
            <a:chExt cx="2193" cy="272"/>
          </a:xfrm>
        </p:grpSpPr>
        <p:sp>
          <p:nvSpPr>
            <p:cNvPr id="32835" name="Arc 63"/>
            <p:cNvSpPr>
              <a:spLocks/>
            </p:cNvSpPr>
            <p:nvPr/>
          </p:nvSpPr>
          <p:spPr bwMode="auto">
            <a:xfrm rot="10800000">
              <a:off x="2362" y="2889"/>
              <a:ext cx="1143" cy="272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676"/>
                    <a:pt x="9659" y="8"/>
                    <a:pt x="21581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676"/>
                    <a:pt x="9659" y="8"/>
                    <a:pt x="21581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36" name="Arc 64"/>
            <p:cNvSpPr>
              <a:spLocks/>
            </p:cNvSpPr>
            <p:nvPr/>
          </p:nvSpPr>
          <p:spPr bwMode="auto">
            <a:xfrm rot="10800000">
              <a:off x="1312" y="2889"/>
              <a:ext cx="1143" cy="27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2813" name="Group 65"/>
          <p:cNvGrpSpPr>
            <a:grpSpLocks/>
          </p:cNvGrpSpPr>
          <p:nvPr/>
        </p:nvGrpSpPr>
        <p:grpSpPr bwMode="auto">
          <a:xfrm>
            <a:off x="2095500" y="4471988"/>
            <a:ext cx="3900488" cy="495300"/>
            <a:chOff x="1320" y="2889"/>
            <a:chExt cx="2457" cy="312"/>
          </a:xfrm>
        </p:grpSpPr>
        <p:sp>
          <p:nvSpPr>
            <p:cNvPr id="32833" name="Arc 66"/>
            <p:cNvSpPr>
              <a:spLocks/>
            </p:cNvSpPr>
            <p:nvPr/>
          </p:nvSpPr>
          <p:spPr bwMode="auto">
            <a:xfrm rot="10800000">
              <a:off x="2496" y="2889"/>
              <a:ext cx="1281" cy="312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675"/>
                    <a:pt x="9660" y="7"/>
                    <a:pt x="21583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675"/>
                    <a:pt x="9660" y="7"/>
                    <a:pt x="21583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34" name="Arc 67"/>
            <p:cNvSpPr>
              <a:spLocks/>
            </p:cNvSpPr>
            <p:nvPr/>
          </p:nvSpPr>
          <p:spPr bwMode="auto">
            <a:xfrm rot="10800000">
              <a:off x="1320" y="2889"/>
              <a:ext cx="1281" cy="31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2814" name="Group 68"/>
          <p:cNvGrpSpPr>
            <a:grpSpLocks/>
          </p:cNvGrpSpPr>
          <p:nvPr/>
        </p:nvGrpSpPr>
        <p:grpSpPr bwMode="auto">
          <a:xfrm>
            <a:off x="2095500" y="4471988"/>
            <a:ext cx="4332288" cy="533400"/>
            <a:chOff x="1320" y="2889"/>
            <a:chExt cx="2729" cy="336"/>
          </a:xfrm>
        </p:grpSpPr>
        <p:sp>
          <p:nvSpPr>
            <p:cNvPr id="32831" name="Arc 69"/>
            <p:cNvSpPr>
              <a:spLocks/>
            </p:cNvSpPr>
            <p:nvPr/>
          </p:nvSpPr>
          <p:spPr bwMode="auto">
            <a:xfrm rot="10800000">
              <a:off x="2625" y="2889"/>
              <a:ext cx="1424" cy="336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675"/>
                    <a:pt x="9661" y="7"/>
                    <a:pt x="21584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675"/>
                    <a:pt x="9661" y="7"/>
                    <a:pt x="21584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32" name="Arc 70"/>
            <p:cNvSpPr>
              <a:spLocks/>
            </p:cNvSpPr>
            <p:nvPr/>
          </p:nvSpPr>
          <p:spPr bwMode="auto">
            <a:xfrm rot="10800000">
              <a:off x="1320" y="2889"/>
              <a:ext cx="1424" cy="33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2815" name="Group 71"/>
          <p:cNvGrpSpPr>
            <a:grpSpLocks/>
          </p:cNvGrpSpPr>
          <p:nvPr/>
        </p:nvGrpSpPr>
        <p:grpSpPr bwMode="auto">
          <a:xfrm>
            <a:off x="2095500" y="4471988"/>
            <a:ext cx="5233988" cy="558800"/>
            <a:chOff x="1320" y="2889"/>
            <a:chExt cx="3297" cy="352"/>
          </a:xfrm>
        </p:grpSpPr>
        <p:sp>
          <p:nvSpPr>
            <p:cNvPr id="32829" name="Arc 72"/>
            <p:cNvSpPr>
              <a:spLocks/>
            </p:cNvSpPr>
            <p:nvPr/>
          </p:nvSpPr>
          <p:spPr bwMode="auto">
            <a:xfrm rot="10800000">
              <a:off x="2901" y="2889"/>
              <a:ext cx="1716" cy="352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674"/>
                    <a:pt x="9663" y="5"/>
                    <a:pt x="21587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674"/>
                    <a:pt x="9663" y="5"/>
                    <a:pt x="21587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30" name="Arc 73"/>
            <p:cNvSpPr>
              <a:spLocks/>
            </p:cNvSpPr>
            <p:nvPr/>
          </p:nvSpPr>
          <p:spPr bwMode="auto">
            <a:xfrm rot="10800000">
              <a:off x="1320" y="2889"/>
              <a:ext cx="1716" cy="35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2816" name="Group 74"/>
          <p:cNvGrpSpPr>
            <a:grpSpLocks/>
          </p:cNvGrpSpPr>
          <p:nvPr/>
        </p:nvGrpSpPr>
        <p:grpSpPr bwMode="auto">
          <a:xfrm>
            <a:off x="2082800" y="4471988"/>
            <a:ext cx="5894388" cy="622300"/>
            <a:chOff x="1312" y="2889"/>
            <a:chExt cx="3713" cy="392"/>
          </a:xfrm>
        </p:grpSpPr>
        <p:sp>
          <p:nvSpPr>
            <p:cNvPr id="32827" name="Arc 75"/>
            <p:cNvSpPr>
              <a:spLocks/>
            </p:cNvSpPr>
            <p:nvPr/>
          </p:nvSpPr>
          <p:spPr bwMode="auto">
            <a:xfrm rot="10800000">
              <a:off x="3092" y="3145"/>
              <a:ext cx="1933" cy="136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673"/>
                    <a:pt x="9663" y="5"/>
                    <a:pt x="21588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673"/>
                    <a:pt x="9663" y="5"/>
                    <a:pt x="21588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28" name="Arc 76"/>
            <p:cNvSpPr>
              <a:spLocks/>
            </p:cNvSpPr>
            <p:nvPr/>
          </p:nvSpPr>
          <p:spPr bwMode="auto">
            <a:xfrm rot="10800000">
              <a:off x="1312" y="2889"/>
              <a:ext cx="1933" cy="39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27405" name="Rectangle 77"/>
          <p:cNvSpPr>
            <a:spLocks noChangeArrowheads="1"/>
          </p:cNvSpPr>
          <p:nvPr/>
        </p:nvSpPr>
        <p:spPr bwMode="auto">
          <a:xfrm>
            <a:off x="1536700" y="4013200"/>
            <a:ext cx="241300" cy="393700"/>
          </a:xfrm>
          <a:prstGeom prst="rect">
            <a:avLst/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Times" pitchFamily="18" charset="0"/>
                <a:ea typeface="+mn-ea"/>
              </a:rPr>
              <a:t>D</a:t>
            </a:r>
          </a:p>
        </p:txBody>
      </p:sp>
      <p:grpSp>
        <p:nvGrpSpPr>
          <p:cNvPr id="32818" name="Group 78"/>
          <p:cNvGrpSpPr>
            <a:grpSpLocks/>
          </p:cNvGrpSpPr>
          <p:nvPr/>
        </p:nvGrpSpPr>
        <p:grpSpPr bwMode="auto">
          <a:xfrm>
            <a:off x="1651000" y="4471988"/>
            <a:ext cx="382588" cy="254000"/>
            <a:chOff x="1040" y="2889"/>
            <a:chExt cx="241" cy="160"/>
          </a:xfrm>
        </p:grpSpPr>
        <p:sp>
          <p:nvSpPr>
            <p:cNvPr id="32825" name="Arc 79"/>
            <p:cNvSpPr>
              <a:spLocks/>
            </p:cNvSpPr>
            <p:nvPr/>
          </p:nvSpPr>
          <p:spPr bwMode="auto">
            <a:xfrm rot="10800000">
              <a:off x="1163" y="2889"/>
              <a:ext cx="118" cy="160"/>
            </a:xfrm>
            <a:custGeom>
              <a:avLst/>
              <a:gdLst>
                <a:gd name="T0" fmla="*/ 0 w 21600"/>
                <a:gd name="T1" fmla="*/ 0 h 21599"/>
                <a:gd name="T2" fmla="*/ 0 w 21600"/>
                <a:gd name="T3" fmla="*/ 0 h 21599"/>
                <a:gd name="T4" fmla="*/ 0 w 21600"/>
                <a:gd name="T5" fmla="*/ 0 h 21599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599"/>
                <a:gd name="T11" fmla="*/ 21600 w 21600"/>
                <a:gd name="T12" fmla="*/ 21599 h 2159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599" fill="none" extrusionOk="0">
                  <a:moveTo>
                    <a:pt x="0" y="21599"/>
                  </a:moveTo>
                  <a:cubicBezTo>
                    <a:pt x="0" y="9741"/>
                    <a:pt x="9559" y="100"/>
                    <a:pt x="21416" y="-1"/>
                  </a:cubicBezTo>
                </a:path>
                <a:path w="21600" h="21599" stroke="0" extrusionOk="0">
                  <a:moveTo>
                    <a:pt x="0" y="21599"/>
                  </a:moveTo>
                  <a:cubicBezTo>
                    <a:pt x="0" y="9741"/>
                    <a:pt x="9559" y="100"/>
                    <a:pt x="21416" y="-1"/>
                  </a:cubicBezTo>
                  <a:lnTo>
                    <a:pt x="21600" y="21599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26" name="Arc 80"/>
            <p:cNvSpPr>
              <a:spLocks/>
            </p:cNvSpPr>
            <p:nvPr/>
          </p:nvSpPr>
          <p:spPr bwMode="auto">
            <a:xfrm rot="10800000">
              <a:off x="1040" y="2889"/>
              <a:ext cx="118" cy="16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2819" name="Group 81"/>
          <p:cNvGrpSpPr>
            <a:grpSpLocks/>
          </p:cNvGrpSpPr>
          <p:nvPr/>
        </p:nvGrpSpPr>
        <p:grpSpPr bwMode="auto">
          <a:xfrm>
            <a:off x="5245100" y="5924550"/>
            <a:ext cx="1651000" cy="393700"/>
            <a:chOff x="3392" y="3732"/>
            <a:chExt cx="1040" cy="248"/>
          </a:xfrm>
        </p:grpSpPr>
        <p:sp>
          <p:nvSpPr>
            <p:cNvPr id="227410" name="Rectangle 82"/>
            <p:cNvSpPr>
              <a:spLocks noChangeArrowheads="1"/>
            </p:cNvSpPr>
            <p:nvPr/>
          </p:nvSpPr>
          <p:spPr bwMode="auto">
            <a:xfrm>
              <a:off x="3392" y="3732"/>
              <a:ext cx="152" cy="24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8980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" pitchFamily="18" charset="0"/>
                <a:ea typeface="+mn-ea"/>
              </a:endParaRPr>
            </a:p>
          </p:txBody>
        </p:sp>
        <p:sp>
          <p:nvSpPr>
            <p:cNvPr id="32824" name="Text Box 83"/>
            <p:cNvSpPr txBox="1">
              <a:spLocks noChangeArrowheads="1"/>
            </p:cNvSpPr>
            <p:nvPr/>
          </p:nvSpPr>
          <p:spPr bwMode="auto">
            <a:xfrm>
              <a:off x="3576" y="3741"/>
              <a:ext cx="85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1800"/>
                <a:t>Empty block</a:t>
              </a:r>
            </a:p>
          </p:txBody>
        </p:sp>
      </p:grpSp>
      <p:grpSp>
        <p:nvGrpSpPr>
          <p:cNvPr id="32820" name="Group 84"/>
          <p:cNvGrpSpPr>
            <a:grpSpLocks/>
          </p:cNvGrpSpPr>
          <p:nvPr/>
        </p:nvGrpSpPr>
        <p:grpSpPr bwMode="auto">
          <a:xfrm>
            <a:off x="2908300" y="5924550"/>
            <a:ext cx="1930400" cy="393700"/>
            <a:chOff x="1920" y="3732"/>
            <a:chExt cx="1216" cy="248"/>
          </a:xfrm>
        </p:grpSpPr>
        <p:sp>
          <p:nvSpPr>
            <p:cNvPr id="227413" name="Rectangle 85" descr="Large confetti"/>
            <p:cNvSpPr>
              <a:spLocks noChangeArrowheads="1"/>
            </p:cNvSpPr>
            <p:nvPr/>
          </p:nvSpPr>
          <p:spPr bwMode="auto">
            <a:xfrm>
              <a:off x="1920" y="3732"/>
              <a:ext cx="152" cy="248"/>
            </a:xfrm>
            <a:prstGeom prst="rect">
              <a:avLst/>
            </a:prstGeom>
            <a:pattFill prst="lgConfetti">
              <a:fgClr>
                <a:schemeClr val="accent1"/>
              </a:fgClr>
              <a:bgClr>
                <a:schemeClr val="tx1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8980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" pitchFamily="18" charset="0"/>
                <a:ea typeface="+mn-ea"/>
              </a:endParaRPr>
            </a:p>
          </p:txBody>
        </p:sp>
        <p:sp>
          <p:nvSpPr>
            <p:cNvPr id="32822" name="Text Box 86"/>
            <p:cNvSpPr txBox="1">
              <a:spLocks noChangeArrowheads="1"/>
            </p:cNvSpPr>
            <p:nvPr/>
          </p:nvSpPr>
          <p:spPr bwMode="auto">
            <a:xfrm>
              <a:off x="2104" y="3741"/>
              <a:ext cx="103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r>
                <a:rPr lang="en-US" sz="1800"/>
                <a:t>Allocated block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Other choices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45580614"/>
      </p:ext>
    </p:extLst>
  </p:cSld>
  <p:clrMapOvr>
    <a:masterClrMapping/>
  </p:clrMapOvr>
  <p:transition spd="slow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Block allocation redux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Bitmap strategy pretty widely used</a:t>
            </a:r>
          </a:p>
          <a:p>
            <a:r>
              <a:rPr lang="en-US" dirty="0"/>
              <a:t>Space efficient, but fine-grained</a:t>
            </a:r>
          </a:p>
          <a:p>
            <a:pPr lvl="1"/>
            <a:r>
              <a:rPr lang="en-US" dirty="0"/>
              <a:t>Tolerates faults reasonably well</a:t>
            </a:r>
          </a:p>
          <a:p>
            <a:pPr lvl="1"/>
            <a:r>
              <a:rPr lang="en-US" dirty="0"/>
              <a:t>(i.e., one corrupted sector loses free info for one sector’s worth of bitmap, not whole list)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8264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8500" y="1323975"/>
            <a:ext cx="7626350" cy="5040313"/>
          </a:xfrm>
          <a:noFill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</a:rPr>
              <a:t>Need a data block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Arial" charset="0"/>
              </a:rPr>
              <a:t>Suppose we have a list of free blocks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</a:rPr>
              <a:t>Need an </a:t>
            </a:r>
            <a:r>
              <a:rPr lang="en-US" dirty="0" err="1">
                <a:latin typeface="Arial" charset="0"/>
              </a:rPr>
              <a:t>inode</a:t>
            </a:r>
            <a:endParaRPr lang="en-US" dirty="0">
              <a:latin typeface="Arial" charset="0"/>
            </a:endParaRPr>
          </a:p>
          <a:p>
            <a:pPr lvl="1">
              <a:lnSpc>
                <a:spcPct val="90000"/>
              </a:lnSpc>
            </a:pPr>
            <a:r>
              <a:rPr lang="en-US" dirty="0">
                <a:latin typeface="Arial" charset="0"/>
              </a:rPr>
              <a:t>Consult a list of free </a:t>
            </a:r>
            <a:r>
              <a:rPr lang="en-US" dirty="0" err="1">
                <a:latin typeface="Arial" charset="0"/>
              </a:rPr>
              <a:t>inodes</a:t>
            </a:r>
            <a:endParaRPr lang="en-US" dirty="0">
              <a:latin typeface="Arial" charset="0"/>
            </a:endParaRPr>
          </a:p>
          <a:p>
            <a:pPr lvl="1">
              <a:lnSpc>
                <a:spcPct val="90000"/>
              </a:lnSpc>
            </a:pPr>
            <a:endParaRPr lang="en-US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</a:rPr>
              <a:t>Why do </a:t>
            </a:r>
            <a:r>
              <a:rPr lang="en-US" dirty="0" err="1">
                <a:latin typeface="Arial" charset="0"/>
              </a:rPr>
              <a:t>inodes</a:t>
            </a:r>
            <a:r>
              <a:rPr lang="en-US" dirty="0">
                <a:latin typeface="Arial" charset="0"/>
              </a:rPr>
              <a:t> have their own free list?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Arial" charset="0"/>
              </a:rPr>
              <a:t>A. Because they are fixed size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Arial" charset="0"/>
              </a:rPr>
              <a:t>B. Because they exist at fixed locations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Arial" charset="0"/>
              </a:rPr>
              <a:t>C. Because there are a fixed number of them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Allocating </a:t>
            </a:r>
            <a:r>
              <a:rPr lang="en-US" dirty="0" err="1"/>
              <a:t>Inodes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11709217"/>
      </p:ext>
    </p:extLst>
  </p:cSld>
  <p:clrMapOvr>
    <a:masterClrMapping/>
  </p:clrMapOvr>
  <p:transition spd="slow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352688"/>
            <a:ext cx="8136904" cy="4812615"/>
          </a:xfrm>
          <a:noFill/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</a:rPr>
              <a:t>Data blocks back to free list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Arial" charset="0"/>
              </a:rPr>
              <a:t>Coalescing free space 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</a:rPr>
              <a:t>Indirect blocks back to free list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Arial" charset="0"/>
              </a:rPr>
              <a:t>Expensive for large files, an ext3 problem</a:t>
            </a:r>
          </a:p>
          <a:p>
            <a:pPr>
              <a:lnSpc>
                <a:spcPct val="90000"/>
              </a:lnSpc>
            </a:pPr>
            <a:r>
              <a:rPr lang="en-US" dirty="0" err="1">
                <a:latin typeface="Arial" charset="0"/>
              </a:rPr>
              <a:t>Inodes</a:t>
            </a:r>
            <a:r>
              <a:rPr lang="en-US" dirty="0">
                <a:latin typeface="Arial" charset="0"/>
              </a:rPr>
              <a:t> cleared (makes data blocks </a:t>
            </a:r>
            <a:r>
              <a:rPr lang="ja-JP" altLang="en-US" dirty="0">
                <a:latin typeface="Arial" charset="0"/>
              </a:rPr>
              <a:t>“</a:t>
            </a:r>
            <a:r>
              <a:rPr lang="en-US" dirty="0">
                <a:latin typeface="Arial" charset="0"/>
              </a:rPr>
              <a:t>dead</a:t>
            </a:r>
            <a:r>
              <a:rPr lang="ja-JP" altLang="en-US" dirty="0">
                <a:latin typeface="Arial" charset="0"/>
              </a:rPr>
              <a:t>”</a:t>
            </a:r>
            <a:r>
              <a:rPr lang="en-US" dirty="0">
                <a:latin typeface="Arial" charset="0"/>
              </a:rPr>
              <a:t>)</a:t>
            </a:r>
          </a:p>
          <a:p>
            <a:pPr>
              <a:lnSpc>
                <a:spcPct val="90000"/>
              </a:lnSpc>
            </a:pPr>
            <a:r>
              <a:rPr lang="en-US" dirty="0" err="1">
                <a:latin typeface="Arial" charset="0"/>
              </a:rPr>
              <a:t>Inode</a:t>
            </a:r>
            <a:r>
              <a:rPr lang="en-US" dirty="0">
                <a:latin typeface="Arial" charset="0"/>
              </a:rPr>
              <a:t> free list written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</a:rPr>
              <a:t>Directory updated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</a:rPr>
              <a:t>The order of updates matters!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Arial" charset="0"/>
              </a:rPr>
              <a:t>Can put block on free list only </a:t>
            </a:r>
            <a:br>
              <a:rPr lang="en-US" dirty="0">
                <a:latin typeface="Arial" charset="0"/>
              </a:rPr>
            </a:br>
            <a:r>
              <a:rPr lang="en-US" dirty="0">
                <a:latin typeface="Arial" charset="0"/>
              </a:rPr>
              <a:t>after no </a:t>
            </a:r>
            <a:r>
              <a:rPr lang="en-US" dirty="0" err="1">
                <a:latin typeface="Arial" charset="0"/>
              </a:rPr>
              <a:t>inode</a:t>
            </a:r>
            <a:r>
              <a:rPr lang="en-US" dirty="0">
                <a:latin typeface="Arial" charset="0"/>
              </a:rPr>
              <a:t> points to it </a:t>
            </a:r>
          </a:p>
          <a:p>
            <a:pPr lvl="1">
              <a:lnSpc>
                <a:spcPct val="90000"/>
              </a:lnSpc>
            </a:pPr>
            <a:endParaRPr lang="en-US" dirty="0">
              <a:latin typeface="Arial" charset="0"/>
            </a:endParaRPr>
          </a:p>
        </p:txBody>
      </p:sp>
      <p:pic>
        <p:nvPicPr>
          <p:cNvPr id="25604" name="Picture 3" descr="bad_delete_performance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4943092"/>
            <a:ext cx="3419872" cy="19149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Deleting a file is a lot of work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88980053"/>
      </p:ext>
    </p:extLst>
  </p:cSld>
  <p:clrMapOvr>
    <a:masterClrMapping/>
  </p:clrMapOvr>
  <p:transition spd="slow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Three Problems for 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Indexing data blocks in a file:</a:t>
            </a:r>
          </a:p>
          <a:p>
            <a:pPr lvl="1"/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What is the LBA of is block 17 of The_Dark_Knight.mp4?</a:t>
            </a:r>
          </a:p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Allocating free disk sectors:</a:t>
            </a:r>
          </a:p>
          <a:p>
            <a:pPr lvl="1"/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 add a block to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lru-fine.c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where should it go on disk?</a:t>
            </a:r>
          </a:p>
          <a:p>
            <a:r>
              <a:rPr lang="en-US" dirty="0"/>
              <a:t>Indexing file names:</a:t>
            </a:r>
          </a:p>
          <a:p>
            <a:pPr lvl="1"/>
            <a:r>
              <a:rPr lang="en-US" dirty="0"/>
              <a:t>I want to open /home/porter/</a:t>
            </a:r>
            <a:r>
              <a:rPr lang="en-US" dirty="0" err="1"/>
              <a:t>foo.txt</a:t>
            </a:r>
            <a:r>
              <a:rPr lang="en-US" dirty="0"/>
              <a:t>, does it exist, and where on disk is the metadata?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0443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6613" y="1268760"/>
            <a:ext cx="7772400" cy="516537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</a:rPr>
              <a:t>Metadata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The index node (</a:t>
            </a:r>
            <a:r>
              <a:rPr lang="en-US" sz="1800" dirty="0" err="1">
                <a:latin typeface="Arial" charset="0"/>
              </a:rPr>
              <a:t>inode</a:t>
            </a:r>
            <a:r>
              <a:rPr lang="en-US" sz="1800" dirty="0">
                <a:latin typeface="Arial" charset="0"/>
              </a:rPr>
              <a:t>) is the fundamental data structure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The superblock also has important file system metadata, like block size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</a:rPr>
              <a:t>Data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The contents that users actually care about</a:t>
            </a:r>
          </a:p>
          <a:p>
            <a:pPr>
              <a:lnSpc>
                <a:spcPct val="90000"/>
              </a:lnSpc>
            </a:pPr>
            <a:endParaRPr lang="en-US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</a:rPr>
              <a:t>Files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Contain data and have metadata like creation time, length, etc.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</a:rPr>
              <a:t>Directories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Arial" charset="0"/>
              </a:rPr>
              <a:t>Map file names to </a:t>
            </a:r>
            <a:r>
              <a:rPr lang="en-US" dirty="0" err="1">
                <a:latin typeface="Arial" charset="0"/>
              </a:rPr>
              <a:t>inode</a:t>
            </a:r>
            <a:r>
              <a:rPr lang="en-US" dirty="0">
                <a:latin typeface="Arial" charset="0"/>
              </a:rPr>
              <a:t> numbers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Fundamental Ontology of File Systems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5205057"/>
      </p:ext>
    </p:extLst>
  </p:cSld>
  <p:clrMapOvr>
    <a:masterClrMapping/>
  </p:clrMapOvr>
  <p:transition spd="slow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8500" y="1323975"/>
            <a:ext cx="7626350" cy="5040313"/>
          </a:xfrm>
          <a:noFill/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>
                <a:latin typeface="Arial" charset="0"/>
              </a:rPr>
              <a:t>Files are organized in directories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Arial" charset="0"/>
              </a:rPr>
              <a:t>Directories are themselves files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Arial" charset="0"/>
              </a:rPr>
              <a:t>Contain </a:t>
            </a:r>
            <a:r>
              <a:rPr lang="en-US">
                <a:solidFill>
                  <a:srgbClr val="990000"/>
                </a:solidFill>
                <a:latin typeface="Arial" charset="0"/>
              </a:rPr>
              <a:t>&lt;name, pointer to file header&gt;</a:t>
            </a:r>
            <a:r>
              <a:rPr lang="en-US">
                <a:latin typeface="Arial" charset="0"/>
              </a:rPr>
              <a:t> table</a:t>
            </a:r>
          </a:p>
          <a:p>
            <a:pPr lvl="3">
              <a:lnSpc>
                <a:spcPct val="90000"/>
              </a:lnSpc>
            </a:pPr>
            <a:endParaRPr lang="en-US">
              <a:latin typeface="Arial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>
                <a:latin typeface="Arial" charset="0"/>
              </a:rPr>
              <a:t>Only OS can modify a directory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>
                <a:latin typeface="Arial" charset="0"/>
              </a:rPr>
              <a:t>Ensure integrity of the mapping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>
                <a:latin typeface="Arial" charset="0"/>
              </a:rPr>
              <a:t>Application programs can read directory (e.g., ls)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endParaRPr lang="en-US">
              <a:latin typeface="Arial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>
                <a:latin typeface="Arial" charset="0"/>
              </a:rPr>
              <a:t>Directory operations: 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Arial" charset="0"/>
              </a:rPr>
              <a:t>List contents of a directory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>
                <a:latin typeface="Arial" charset="0"/>
              </a:rPr>
              <a:t>Search (find a file)</a:t>
            </a:r>
          </a:p>
          <a:p>
            <a:pPr lvl="2">
              <a:lnSpc>
                <a:spcPct val="90000"/>
              </a:lnSpc>
              <a:spcBef>
                <a:spcPct val="0"/>
              </a:spcBef>
            </a:pPr>
            <a:r>
              <a:rPr lang="en-US" sz="1800">
                <a:latin typeface="Arial" charset="0"/>
              </a:rPr>
              <a:t>Linear search</a:t>
            </a:r>
          </a:p>
          <a:p>
            <a:pPr lvl="2">
              <a:lnSpc>
                <a:spcPct val="90000"/>
              </a:lnSpc>
              <a:spcBef>
                <a:spcPct val="0"/>
              </a:spcBef>
            </a:pPr>
            <a:r>
              <a:rPr lang="en-US" sz="1800">
                <a:latin typeface="Arial" charset="0"/>
              </a:rPr>
              <a:t>Binary search</a:t>
            </a:r>
          </a:p>
          <a:p>
            <a:pPr lvl="2">
              <a:lnSpc>
                <a:spcPct val="90000"/>
              </a:lnSpc>
              <a:spcBef>
                <a:spcPct val="0"/>
              </a:spcBef>
            </a:pPr>
            <a:r>
              <a:rPr lang="en-US" sz="1800">
                <a:latin typeface="Arial" charset="0"/>
              </a:rPr>
              <a:t>Hash table</a:t>
            </a:r>
          </a:p>
          <a:p>
            <a:pPr lvl="1">
              <a:lnSpc>
                <a:spcPct val="90000"/>
              </a:lnSpc>
              <a:spcBef>
                <a:spcPct val="0"/>
              </a:spcBef>
            </a:pPr>
            <a:r>
              <a:rPr lang="en-US">
                <a:latin typeface="Arial" charset="0"/>
              </a:rPr>
              <a:t>Create a file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Arial" charset="0"/>
              </a:rPr>
              <a:t>Delete a file</a:t>
            </a:r>
          </a:p>
        </p:txBody>
      </p:sp>
      <p:grpSp>
        <p:nvGrpSpPr>
          <p:cNvPr id="26628" name="Group 4"/>
          <p:cNvGrpSpPr>
            <a:grpSpLocks/>
          </p:cNvGrpSpPr>
          <p:nvPr/>
        </p:nvGrpSpPr>
        <p:grpSpPr bwMode="auto">
          <a:xfrm>
            <a:off x="5734050" y="3897313"/>
            <a:ext cx="2844800" cy="1930400"/>
            <a:chOff x="3592" y="1336"/>
            <a:chExt cx="2032" cy="1376"/>
          </a:xfrm>
        </p:grpSpPr>
        <p:sp>
          <p:nvSpPr>
            <p:cNvPr id="26629" name="Line 5"/>
            <p:cNvSpPr>
              <a:spLocks noChangeShapeType="1"/>
            </p:cNvSpPr>
            <p:nvPr/>
          </p:nvSpPr>
          <p:spPr bwMode="auto">
            <a:xfrm flipH="1">
              <a:off x="5225" y="2213"/>
              <a:ext cx="392" cy="0"/>
            </a:xfrm>
            <a:prstGeom prst="line">
              <a:avLst/>
            </a:prstGeom>
            <a:noFill/>
            <a:ln w="762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30" name="Line 6"/>
            <p:cNvSpPr>
              <a:spLocks noChangeShapeType="1"/>
            </p:cNvSpPr>
            <p:nvPr/>
          </p:nvSpPr>
          <p:spPr bwMode="auto">
            <a:xfrm>
              <a:off x="4520" y="2172"/>
              <a:ext cx="0" cy="533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31" name="Oval 7"/>
            <p:cNvSpPr>
              <a:spLocks noChangeArrowheads="1"/>
            </p:cNvSpPr>
            <p:nvPr/>
          </p:nvSpPr>
          <p:spPr bwMode="auto">
            <a:xfrm>
              <a:off x="3592" y="1882"/>
              <a:ext cx="1882" cy="425"/>
            </a:xfrm>
            <a:prstGeom prst="ellipse">
              <a:avLst/>
            </a:prstGeom>
            <a:solidFill>
              <a:srgbClr val="C1CEFF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32" name="Oval 8"/>
            <p:cNvSpPr>
              <a:spLocks noChangeArrowheads="1"/>
            </p:cNvSpPr>
            <p:nvPr/>
          </p:nvSpPr>
          <p:spPr bwMode="auto">
            <a:xfrm>
              <a:off x="3784" y="1984"/>
              <a:ext cx="1498" cy="195"/>
            </a:xfrm>
            <a:prstGeom prst="ellipse">
              <a:avLst/>
            </a:prstGeom>
            <a:solidFill>
              <a:srgbClr val="FFFFFF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33" name="Line 9"/>
            <p:cNvSpPr>
              <a:spLocks noChangeShapeType="1"/>
            </p:cNvSpPr>
            <p:nvPr/>
          </p:nvSpPr>
          <p:spPr bwMode="auto">
            <a:xfrm flipH="1">
              <a:off x="5225" y="2051"/>
              <a:ext cx="392" cy="0"/>
            </a:xfrm>
            <a:prstGeom prst="line">
              <a:avLst/>
            </a:prstGeom>
            <a:noFill/>
            <a:ln w="762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34" name="Oval 10"/>
            <p:cNvSpPr>
              <a:spLocks noChangeArrowheads="1"/>
            </p:cNvSpPr>
            <p:nvPr/>
          </p:nvSpPr>
          <p:spPr bwMode="auto">
            <a:xfrm>
              <a:off x="3592" y="1714"/>
              <a:ext cx="1882" cy="425"/>
            </a:xfrm>
            <a:prstGeom prst="ellipse">
              <a:avLst/>
            </a:prstGeom>
            <a:solidFill>
              <a:srgbClr val="C1CEFF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35" name="Oval 11"/>
            <p:cNvSpPr>
              <a:spLocks noChangeArrowheads="1"/>
            </p:cNvSpPr>
            <p:nvPr/>
          </p:nvSpPr>
          <p:spPr bwMode="auto">
            <a:xfrm>
              <a:off x="3784" y="1828"/>
              <a:ext cx="1498" cy="196"/>
            </a:xfrm>
            <a:prstGeom prst="ellipse">
              <a:avLst/>
            </a:prstGeom>
            <a:solidFill>
              <a:srgbClr val="FFFFFF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36" name="Line 12"/>
            <p:cNvSpPr>
              <a:spLocks noChangeShapeType="1"/>
            </p:cNvSpPr>
            <p:nvPr/>
          </p:nvSpPr>
          <p:spPr bwMode="auto">
            <a:xfrm flipH="1">
              <a:off x="5232" y="1801"/>
              <a:ext cx="392" cy="0"/>
            </a:xfrm>
            <a:prstGeom prst="line">
              <a:avLst/>
            </a:prstGeom>
            <a:noFill/>
            <a:ln w="762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37" name="Oval 13"/>
            <p:cNvSpPr>
              <a:spLocks noChangeArrowheads="1"/>
            </p:cNvSpPr>
            <p:nvPr/>
          </p:nvSpPr>
          <p:spPr bwMode="auto">
            <a:xfrm>
              <a:off x="3592" y="1559"/>
              <a:ext cx="1882" cy="425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38" name="Line 14"/>
            <p:cNvSpPr>
              <a:spLocks noChangeShapeType="1"/>
            </p:cNvSpPr>
            <p:nvPr/>
          </p:nvSpPr>
          <p:spPr bwMode="auto">
            <a:xfrm flipH="1">
              <a:off x="5278" y="1768"/>
              <a:ext cx="20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39" name="Line 15"/>
            <p:cNvSpPr>
              <a:spLocks noChangeShapeType="1"/>
            </p:cNvSpPr>
            <p:nvPr/>
          </p:nvSpPr>
          <p:spPr bwMode="auto">
            <a:xfrm>
              <a:off x="4520" y="1879"/>
              <a:ext cx="0" cy="10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0" name="Line 16"/>
            <p:cNvSpPr>
              <a:spLocks noChangeShapeType="1"/>
            </p:cNvSpPr>
            <p:nvPr/>
          </p:nvSpPr>
          <p:spPr bwMode="auto">
            <a:xfrm flipH="1">
              <a:off x="4944" y="1589"/>
              <a:ext cx="59" cy="9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1" name="Line 17"/>
            <p:cNvSpPr>
              <a:spLocks noChangeShapeType="1"/>
            </p:cNvSpPr>
            <p:nvPr/>
          </p:nvSpPr>
          <p:spPr bwMode="auto">
            <a:xfrm>
              <a:off x="5033" y="1845"/>
              <a:ext cx="78" cy="8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2" name="Line 18"/>
            <p:cNvSpPr>
              <a:spLocks noChangeShapeType="1"/>
            </p:cNvSpPr>
            <p:nvPr/>
          </p:nvSpPr>
          <p:spPr bwMode="auto">
            <a:xfrm>
              <a:off x="4797" y="1872"/>
              <a:ext cx="27" cy="10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3" name="Line 19"/>
            <p:cNvSpPr>
              <a:spLocks noChangeShapeType="1"/>
            </p:cNvSpPr>
            <p:nvPr/>
          </p:nvSpPr>
          <p:spPr bwMode="auto">
            <a:xfrm flipV="1">
              <a:off x="4693" y="1559"/>
              <a:ext cx="20" cy="10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4" name="Line 20"/>
            <p:cNvSpPr>
              <a:spLocks noChangeShapeType="1"/>
            </p:cNvSpPr>
            <p:nvPr/>
          </p:nvSpPr>
          <p:spPr bwMode="auto">
            <a:xfrm flipV="1">
              <a:off x="5144" y="1633"/>
              <a:ext cx="104" cy="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5" name="Line 21"/>
            <p:cNvSpPr>
              <a:spLocks noChangeShapeType="1"/>
            </p:cNvSpPr>
            <p:nvPr/>
          </p:nvSpPr>
          <p:spPr bwMode="auto">
            <a:xfrm>
              <a:off x="5203" y="1825"/>
              <a:ext cx="130" cy="4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6" name="Oval 22"/>
            <p:cNvSpPr>
              <a:spLocks noChangeArrowheads="1"/>
            </p:cNvSpPr>
            <p:nvPr/>
          </p:nvSpPr>
          <p:spPr bwMode="auto">
            <a:xfrm>
              <a:off x="3784" y="1673"/>
              <a:ext cx="1498" cy="196"/>
            </a:xfrm>
            <a:prstGeom prst="ellipse">
              <a:avLst/>
            </a:prstGeom>
            <a:solidFill>
              <a:srgbClr val="FFFFFF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7" name="Line 23"/>
            <p:cNvSpPr>
              <a:spLocks noChangeShapeType="1"/>
            </p:cNvSpPr>
            <p:nvPr/>
          </p:nvSpPr>
          <p:spPr bwMode="auto">
            <a:xfrm flipH="1">
              <a:off x="4252" y="1872"/>
              <a:ext cx="33" cy="10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8" name="Line 24"/>
            <p:cNvSpPr>
              <a:spLocks noChangeShapeType="1"/>
            </p:cNvSpPr>
            <p:nvPr/>
          </p:nvSpPr>
          <p:spPr bwMode="auto">
            <a:xfrm flipH="1">
              <a:off x="3592" y="1774"/>
              <a:ext cx="18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9" name="Line 25"/>
            <p:cNvSpPr>
              <a:spLocks noChangeShapeType="1"/>
            </p:cNvSpPr>
            <p:nvPr/>
          </p:nvSpPr>
          <p:spPr bwMode="auto">
            <a:xfrm flipH="1">
              <a:off x="3964" y="1859"/>
              <a:ext cx="85" cy="8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0" name="Line 26"/>
            <p:cNvSpPr>
              <a:spLocks noChangeShapeType="1"/>
            </p:cNvSpPr>
            <p:nvPr/>
          </p:nvSpPr>
          <p:spPr bwMode="auto">
            <a:xfrm>
              <a:off x="4079" y="1589"/>
              <a:ext cx="52" cy="9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1" name="Line 27"/>
            <p:cNvSpPr>
              <a:spLocks noChangeShapeType="1"/>
            </p:cNvSpPr>
            <p:nvPr/>
          </p:nvSpPr>
          <p:spPr bwMode="auto">
            <a:xfrm flipH="1" flipV="1">
              <a:off x="3834" y="1633"/>
              <a:ext cx="72" cy="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2" name="Line 28"/>
            <p:cNvSpPr>
              <a:spLocks noChangeShapeType="1"/>
            </p:cNvSpPr>
            <p:nvPr/>
          </p:nvSpPr>
          <p:spPr bwMode="auto">
            <a:xfrm flipH="1" flipV="1">
              <a:off x="4356" y="1565"/>
              <a:ext cx="20" cy="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3" name="Line 29"/>
            <p:cNvSpPr>
              <a:spLocks noChangeShapeType="1"/>
            </p:cNvSpPr>
            <p:nvPr/>
          </p:nvSpPr>
          <p:spPr bwMode="auto">
            <a:xfrm flipH="1">
              <a:off x="3755" y="1832"/>
              <a:ext cx="138" cy="5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4" name="Oval 30"/>
            <p:cNvSpPr>
              <a:spLocks noChangeArrowheads="1"/>
            </p:cNvSpPr>
            <p:nvPr/>
          </p:nvSpPr>
          <p:spPr bwMode="auto">
            <a:xfrm>
              <a:off x="4477" y="1744"/>
              <a:ext cx="72" cy="41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5" name="Line 31"/>
            <p:cNvSpPr>
              <a:spLocks noChangeShapeType="1"/>
            </p:cNvSpPr>
            <p:nvPr/>
          </p:nvSpPr>
          <p:spPr bwMode="auto">
            <a:xfrm>
              <a:off x="4513" y="1336"/>
              <a:ext cx="0" cy="418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6" name="Line 32"/>
            <p:cNvSpPr>
              <a:spLocks noChangeShapeType="1"/>
            </p:cNvSpPr>
            <p:nvPr/>
          </p:nvSpPr>
          <p:spPr bwMode="auto">
            <a:xfrm>
              <a:off x="5611" y="1741"/>
              <a:ext cx="0" cy="971"/>
            </a:xfrm>
            <a:prstGeom prst="line">
              <a:avLst/>
            </a:prstGeom>
            <a:noFill/>
            <a:ln w="762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7" name="Line 33"/>
            <p:cNvSpPr>
              <a:spLocks noChangeShapeType="1"/>
            </p:cNvSpPr>
            <p:nvPr/>
          </p:nvSpPr>
          <p:spPr bwMode="auto">
            <a:xfrm flipH="1">
              <a:off x="5232" y="1727"/>
              <a:ext cx="392" cy="0"/>
            </a:xfrm>
            <a:prstGeom prst="line">
              <a:avLst/>
            </a:prstGeom>
            <a:noFill/>
            <a:ln w="762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8" name="Line 34"/>
            <p:cNvSpPr>
              <a:spLocks noChangeShapeType="1"/>
            </p:cNvSpPr>
            <p:nvPr/>
          </p:nvSpPr>
          <p:spPr bwMode="auto">
            <a:xfrm>
              <a:off x="5252" y="1727"/>
              <a:ext cx="0" cy="27"/>
            </a:xfrm>
            <a:prstGeom prst="lin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9" name="Line 35"/>
            <p:cNvSpPr>
              <a:spLocks noChangeShapeType="1"/>
            </p:cNvSpPr>
            <p:nvPr/>
          </p:nvSpPr>
          <p:spPr bwMode="auto">
            <a:xfrm flipH="1">
              <a:off x="5232" y="2145"/>
              <a:ext cx="392" cy="0"/>
            </a:xfrm>
            <a:prstGeom prst="line">
              <a:avLst/>
            </a:prstGeom>
            <a:noFill/>
            <a:ln w="762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60" name="Line 36"/>
            <p:cNvSpPr>
              <a:spLocks noChangeShapeType="1"/>
            </p:cNvSpPr>
            <p:nvPr/>
          </p:nvSpPr>
          <p:spPr bwMode="auto">
            <a:xfrm flipH="1">
              <a:off x="5232" y="1984"/>
              <a:ext cx="392" cy="0"/>
            </a:xfrm>
            <a:prstGeom prst="line">
              <a:avLst/>
            </a:prstGeom>
            <a:noFill/>
            <a:ln w="762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61" name="Line 37"/>
            <p:cNvSpPr>
              <a:spLocks noChangeShapeType="1"/>
            </p:cNvSpPr>
            <p:nvPr/>
          </p:nvSpPr>
          <p:spPr bwMode="auto">
            <a:xfrm>
              <a:off x="5252" y="1977"/>
              <a:ext cx="0" cy="27"/>
            </a:xfrm>
            <a:prstGeom prst="lin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62" name="Line 38"/>
            <p:cNvSpPr>
              <a:spLocks noChangeShapeType="1"/>
            </p:cNvSpPr>
            <p:nvPr/>
          </p:nvSpPr>
          <p:spPr bwMode="auto">
            <a:xfrm>
              <a:off x="5252" y="2139"/>
              <a:ext cx="0" cy="27"/>
            </a:xfrm>
            <a:prstGeom prst="lin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63" name="Freeform 39"/>
            <p:cNvSpPr>
              <a:spLocks/>
            </p:cNvSpPr>
            <p:nvPr/>
          </p:nvSpPr>
          <p:spPr bwMode="auto">
            <a:xfrm>
              <a:off x="3970" y="1848"/>
              <a:ext cx="312" cy="124"/>
            </a:xfrm>
            <a:custGeom>
              <a:avLst/>
              <a:gdLst>
                <a:gd name="T0" fmla="*/ 82 w 312"/>
                <a:gd name="T1" fmla="*/ 0 h 124"/>
                <a:gd name="T2" fmla="*/ 0 w 312"/>
                <a:gd name="T3" fmla="*/ 90 h 124"/>
                <a:gd name="T4" fmla="*/ 136 w 312"/>
                <a:gd name="T5" fmla="*/ 108 h 124"/>
                <a:gd name="T6" fmla="*/ 284 w 312"/>
                <a:gd name="T7" fmla="*/ 124 h 124"/>
                <a:gd name="T8" fmla="*/ 312 w 312"/>
                <a:gd name="T9" fmla="*/ 18 h 124"/>
                <a:gd name="T10" fmla="*/ 82 w 312"/>
                <a:gd name="T11" fmla="*/ 0 h 1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12"/>
                <a:gd name="T19" fmla="*/ 0 h 124"/>
                <a:gd name="T20" fmla="*/ 312 w 312"/>
                <a:gd name="T21" fmla="*/ 124 h 12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12" h="124">
                  <a:moveTo>
                    <a:pt x="82" y="0"/>
                  </a:moveTo>
                  <a:lnTo>
                    <a:pt x="0" y="90"/>
                  </a:lnTo>
                  <a:lnTo>
                    <a:pt x="136" y="108"/>
                  </a:lnTo>
                  <a:lnTo>
                    <a:pt x="284" y="124"/>
                  </a:lnTo>
                  <a:lnTo>
                    <a:pt x="312" y="18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chemeClr val="tx2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Naming Files and Directories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80327741"/>
      </p:ext>
    </p:extLst>
  </p:cSld>
  <p:clrMapOvr>
    <a:masterClrMapping/>
  </p:clrMapOvr>
  <p:transition spd="slow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>
              <a:latin typeface="Arial" charset="0"/>
            </a:endParaRP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Arial" charset="0"/>
              </a:rPr>
              <a:t>Every directory has an inode</a:t>
            </a:r>
          </a:p>
          <a:p>
            <a:pPr lvl="1"/>
            <a:r>
              <a:rPr lang="en-US">
                <a:latin typeface="Arial" charset="0"/>
              </a:rPr>
              <a:t>A. True</a:t>
            </a:r>
          </a:p>
          <a:p>
            <a:pPr lvl="1"/>
            <a:r>
              <a:rPr lang="en-US">
                <a:latin typeface="Arial" charset="0"/>
              </a:rPr>
              <a:t>B. False</a:t>
            </a:r>
          </a:p>
          <a:p>
            <a:pPr lvl="1"/>
            <a:endParaRPr lang="en-US">
              <a:latin typeface="Arial" charset="0"/>
            </a:endParaRPr>
          </a:p>
          <a:p>
            <a:r>
              <a:rPr lang="en-US">
                <a:latin typeface="Arial" charset="0"/>
              </a:rPr>
              <a:t>Given only the inode number (inumber) the OS can find the inode on disk</a:t>
            </a:r>
          </a:p>
          <a:p>
            <a:pPr lvl="1"/>
            <a:r>
              <a:rPr lang="en-US">
                <a:latin typeface="Arial" charset="0"/>
              </a:rPr>
              <a:t>A. True</a:t>
            </a:r>
          </a:p>
          <a:p>
            <a:pPr lvl="1"/>
            <a:r>
              <a:rPr lang="en-US">
                <a:latin typeface="Arial" charset="0"/>
              </a:rPr>
              <a:t>B. False</a:t>
            </a:r>
          </a:p>
        </p:txBody>
      </p:sp>
    </p:spTree>
    <p:extLst>
      <p:ext uri="{BB962C8B-B14F-4D97-AF65-F5344CB8AC3E}">
        <p14:creationId xmlns:p14="http://schemas.microsoft.com/office/powerpoint/2010/main" val="1670978217"/>
      </p:ext>
    </p:extLst>
  </p:cSld>
  <p:clrMapOvr>
    <a:masterClrMapping/>
  </p:clrMapOvr>
  <p:transition spd="slow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2800" y="1346200"/>
            <a:ext cx="7772400" cy="47117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>
                <a:latin typeface="Arial" charset="0"/>
              </a:rPr>
              <a:t>Directories are often organized in a hierarchy</a:t>
            </a:r>
          </a:p>
          <a:p>
            <a:pPr lvl="2">
              <a:lnSpc>
                <a:spcPct val="90000"/>
              </a:lnSpc>
            </a:pPr>
            <a:endParaRPr lang="en-US" sz="160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000">
                <a:latin typeface="Arial" charset="0"/>
              </a:rPr>
              <a:t>Directory traversal: </a:t>
            </a:r>
          </a:p>
          <a:p>
            <a:pPr lvl="1">
              <a:lnSpc>
                <a:spcPct val="90000"/>
              </a:lnSpc>
            </a:pPr>
            <a:r>
              <a:rPr lang="en-US" sz="1800">
                <a:latin typeface="Arial" charset="0"/>
              </a:rPr>
              <a:t>How do you find blocks of a file? Let</a:t>
            </a:r>
            <a:r>
              <a:rPr lang="ja-JP" altLang="en-US" sz="1800">
                <a:latin typeface="Arial" charset="0"/>
              </a:rPr>
              <a:t>’</a:t>
            </a:r>
            <a:r>
              <a:rPr lang="en-US" sz="1800">
                <a:latin typeface="Arial" charset="0"/>
              </a:rPr>
              <a:t>s start at the bottom</a:t>
            </a:r>
          </a:p>
          <a:p>
            <a:pPr lvl="2">
              <a:lnSpc>
                <a:spcPct val="90000"/>
              </a:lnSpc>
            </a:pPr>
            <a:r>
              <a:rPr lang="en-US" sz="1600">
                <a:latin typeface="Arial" charset="0"/>
              </a:rPr>
              <a:t>Find file header (inode) – it contains pointers to file blocks</a:t>
            </a:r>
          </a:p>
          <a:p>
            <a:pPr lvl="2">
              <a:lnSpc>
                <a:spcPct val="90000"/>
              </a:lnSpc>
            </a:pPr>
            <a:r>
              <a:rPr lang="en-US" sz="1600">
                <a:latin typeface="Arial" charset="0"/>
              </a:rPr>
              <a:t>To find file header (inode), we need its I-number</a:t>
            </a:r>
          </a:p>
          <a:p>
            <a:pPr lvl="2">
              <a:lnSpc>
                <a:spcPct val="90000"/>
              </a:lnSpc>
            </a:pPr>
            <a:r>
              <a:rPr lang="en-US" sz="1600">
                <a:latin typeface="Arial" charset="0"/>
              </a:rPr>
              <a:t>To find I-number, read the directory that contains the file</a:t>
            </a:r>
          </a:p>
          <a:p>
            <a:pPr lvl="2">
              <a:lnSpc>
                <a:spcPct val="90000"/>
              </a:lnSpc>
            </a:pPr>
            <a:r>
              <a:rPr lang="en-US" sz="1600">
                <a:latin typeface="Arial" charset="0"/>
              </a:rPr>
              <a:t>But wait, the directory itself is a file</a:t>
            </a:r>
          </a:p>
          <a:p>
            <a:pPr lvl="2">
              <a:lnSpc>
                <a:spcPct val="90000"/>
              </a:lnSpc>
            </a:pPr>
            <a:r>
              <a:rPr lang="en-US" sz="1600">
                <a:latin typeface="Arial" charset="0"/>
              </a:rPr>
              <a:t>Recursion !!</a:t>
            </a:r>
          </a:p>
          <a:p>
            <a:pPr lvl="1">
              <a:lnSpc>
                <a:spcPct val="90000"/>
              </a:lnSpc>
            </a:pPr>
            <a:r>
              <a:rPr lang="en-US" sz="1800">
                <a:latin typeface="Arial" charset="0"/>
              </a:rPr>
              <a:t>Example: Read file /A/B/C</a:t>
            </a:r>
          </a:p>
          <a:p>
            <a:pPr lvl="2">
              <a:lnSpc>
                <a:spcPct val="90000"/>
              </a:lnSpc>
            </a:pPr>
            <a:r>
              <a:rPr lang="en-US" sz="1600">
                <a:latin typeface="Arial" charset="0"/>
              </a:rPr>
              <a:t>C is a file</a:t>
            </a:r>
          </a:p>
          <a:p>
            <a:pPr lvl="2">
              <a:lnSpc>
                <a:spcPct val="90000"/>
              </a:lnSpc>
            </a:pPr>
            <a:r>
              <a:rPr lang="en-US" sz="1600">
                <a:latin typeface="Arial" charset="0"/>
              </a:rPr>
              <a:t>B/ is a directory that contains the I-number for file C</a:t>
            </a:r>
          </a:p>
          <a:p>
            <a:pPr lvl="2">
              <a:lnSpc>
                <a:spcPct val="90000"/>
              </a:lnSpc>
            </a:pPr>
            <a:r>
              <a:rPr lang="en-US" sz="1600">
                <a:latin typeface="Arial" charset="0"/>
              </a:rPr>
              <a:t>A/ is a directory that contains the I-number for file B</a:t>
            </a:r>
          </a:p>
          <a:p>
            <a:pPr lvl="2">
              <a:lnSpc>
                <a:spcPct val="90000"/>
              </a:lnSpc>
            </a:pPr>
            <a:r>
              <a:rPr lang="en-US" sz="1600">
                <a:latin typeface="Arial" charset="0"/>
              </a:rPr>
              <a:t>How do you find I-number for A?</a:t>
            </a:r>
          </a:p>
          <a:p>
            <a:pPr lvl="3">
              <a:lnSpc>
                <a:spcPct val="90000"/>
              </a:lnSpc>
            </a:pPr>
            <a:r>
              <a:rPr lang="ja-JP" altLang="en-US" sz="1400">
                <a:latin typeface="Arial" charset="0"/>
              </a:rPr>
              <a:t>“</a:t>
            </a:r>
            <a:r>
              <a:rPr lang="en-US" sz="1400">
                <a:latin typeface="Arial" charset="0"/>
              </a:rPr>
              <a:t>/</a:t>
            </a:r>
            <a:r>
              <a:rPr lang="ja-JP" altLang="en-US" sz="1400">
                <a:latin typeface="Arial" charset="0"/>
              </a:rPr>
              <a:t>”</a:t>
            </a:r>
            <a:r>
              <a:rPr lang="en-US" sz="1400">
                <a:latin typeface="Arial" charset="0"/>
              </a:rPr>
              <a:t> is a directory that contains the I-number for file A</a:t>
            </a:r>
          </a:p>
          <a:p>
            <a:pPr lvl="3">
              <a:lnSpc>
                <a:spcPct val="90000"/>
              </a:lnSpc>
            </a:pPr>
            <a:r>
              <a:rPr lang="en-US" sz="1400">
                <a:latin typeface="Arial" charset="0"/>
              </a:rPr>
              <a:t>What is the I-number for </a:t>
            </a:r>
            <a:r>
              <a:rPr lang="ja-JP" altLang="en-US" sz="1400">
                <a:latin typeface="Arial" charset="0"/>
              </a:rPr>
              <a:t>“</a:t>
            </a:r>
            <a:r>
              <a:rPr lang="en-US" sz="1400">
                <a:latin typeface="Arial" charset="0"/>
              </a:rPr>
              <a:t>/</a:t>
            </a:r>
            <a:r>
              <a:rPr lang="ja-JP" altLang="en-US" sz="1400">
                <a:latin typeface="Arial" charset="0"/>
              </a:rPr>
              <a:t>”</a:t>
            </a:r>
            <a:r>
              <a:rPr lang="en-US" sz="1400">
                <a:latin typeface="Arial" charset="0"/>
              </a:rPr>
              <a:t>? In Unix, it is 2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Directory Hierarchy and Traversal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87241300"/>
      </p:ext>
    </p:extLst>
  </p:cSld>
  <p:clrMapOvr>
    <a:masterClrMapping/>
  </p:clrMapOvr>
  <p:transition spd="slow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2800" y="1346200"/>
            <a:ext cx="7772400" cy="4457700"/>
          </a:xfrm>
        </p:spPr>
        <p:txBody>
          <a:bodyPr/>
          <a:lstStyle/>
          <a:p>
            <a:pPr marL="457200" indent="-457200">
              <a:lnSpc>
                <a:spcPct val="90000"/>
              </a:lnSpc>
            </a:pPr>
            <a:r>
              <a:rPr lang="en-US" sz="2000">
                <a:latin typeface="Arial" charset="0"/>
              </a:rPr>
              <a:t>How many disk accesses are needed to access file /A/B/C?</a:t>
            </a:r>
          </a:p>
          <a:p>
            <a:pPr marL="838200" lvl="1" indent="-381000">
              <a:lnSpc>
                <a:spcPct val="90000"/>
              </a:lnSpc>
              <a:buFont typeface="Wingdings" charset="0"/>
              <a:buAutoNum type="arabicPeriod"/>
            </a:pPr>
            <a:r>
              <a:rPr lang="en-US" sz="1800">
                <a:latin typeface="Arial" charset="0"/>
              </a:rPr>
              <a:t>Read I-node for </a:t>
            </a:r>
            <a:r>
              <a:rPr lang="ja-JP" altLang="en-US" sz="1800">
                <a:latin typeface="Arial" charset="0"/>
              </a:rPr>
              <a:t>“</a:t>
            </a:r>
            <a:r>
              <a:rPr lang="en-US" sz="1800">
                <a:latin typeface="Arial" charset="0"/>
              </a:rPr>
              <a:t>/</a:t>
            </a:r>
            <a:r>
              <a:rPr lang="ja-JP" altLang="en-US" sz="1800">
                <a:latin typeface="Arial" charset="0"/>
              </a:rPr>
              <a:t>”</a:t>
            </a:r>
            <a:r>
              <a:rPr lang="en-US" sz="1800">
                <a:latin typeface="Arial" charset="0"/>
              </a:rPr>
              <a:t> (root) from a fixed location</a:t>
            </a:r>
          </a:p>
          <a:p>
            <a:pPr marL="838200" lvl="1" indent="-381000">
              <a:lnSpc>
                <a:spcPct val="90000"/>
              </a:lnSpc>
              <a:buFont typeface="Wingdings" charset="0"/>
              <a:buAutoNum type="arabicPeriod"/>
            </a:pPr>
            <a:r>
              <a:rPr lang="en-US" sz="1800">
                <a:latin typeface="Arial" charset="0"/>
              </a:rPr>
              <a:t>Read the first data block for root</a:t>
            </a:r>
          </a:p>
          <a:p>
            <a:pPr marL="838200" lvl="1" indent="-381000">
              <a:lnSpc>
                <a:spcPct val="90000"/>
              </a:lnSpc>
              <a:buFont typeface="Wingdings" charset="0"/>
              <a:buAutoNum type="arabicPeriod"/>
            </a:pPr>
            <a:r>
              <a:rPr lang="en-US" sz="1800">
                <a:latin typeface="Arial" charset="0"/>
              </a:rPr>
              <a:t>Read the I-node for A</a:t>
            </a:r>
          </a:p>
          <a:p>
            <a:pPr marL="838200" lvl="1" indent="-381000">
              <a:lnSpc>
                <a:spcPct val="90000"/>
              </a:lnSpc>
              <a:buFont typeface="Wingdings" charset="0"/>
              <a:buAutoNum type="arabicPeriod"/>
            </a:pPr>
            <a:r>
              <a:rPr lang="en-US" sz="1800">
                <a:latin typeface="Arial" charset="0"/>
              </a:rPr>
              <a:t>Read the first data block of A</a:t>
            </a:r>
          </a:p>
          <a:p>
            <a:pPr marL="838200" lvl="1" indent="-381000">
              <a:lnSpc>
                <a:spcPct val="90000"/>
              </a:lnSpc>
              <a:buFont typeface="Wingdings" charset="0"/>
              <a:buAutoNum type="arabicPeriod"/>
            </a:pPr>
            <a:r>
              <a:rPr lang="en-US" sz="1800">
                <a:latin typeface="Arial" charset="0"/>
              </a:rPr>
              <a:t>Read the I-node for B</a:t>
            </a:r>
          </a:p>
          <a:p>
            <a:pPr marL="838200" lvl="1" indent="-381000">
              <a:lnSpc>
                <a:spcPct val="90000"/>
              </a:lnSpc>
              <a:buFont typeface="Wingdings" charset="0"/>
              <a:buAutoNum type="arabicPeriod"/>
            </a:pPr>
            <a:r>
              <a:rPr lang="en-US" sz="1800">
                <a:latin typeface="Arial" charset="0"/>
              </a:rPr>
              <a:t>Read the first data block of B</a:t>
            </a:r>
          </a:p>
          <a:p>
            <a:pPr marL="838200" lvl="1" indent="-381000">
              <a:lnSpc>
                <a:spcPct val="90000"/>
              </a:lnSpc>
              <a:buFont typeface="Wingdings" charset="0"/>
              <a:buAutoNum type="arabicPeriod"/>
            </a:pPr>
            <a:r>
              <a:rPr lang="en-US" sz="1800">
                <a:latin typeface="Arial" charset="0"/>
              </a:rPr>
              <a:t>Read I-node for C</a:t>
            </a:r>
          </a:p>
          <a:p>
            <a:pPr marL="838200" lvl="1" indent="-381000">
              <a:lnSpc>
                <a:spcPct val="90000"/>
              </a:lnSpc>
              <a:buFont typeface="Wingdings" charset="0"/>
              <a:buAutoNum type="arabicPeriod"/>
            </a:pPr>
            <a:r>
              <a:rPr lang="en-US" sz="1800">
                <a:latin typeface="Arial" charset="0"/>
              </a:rPr>
              <a:t>Read the first data block of C</a:t>
            </a:r>
          </a:p>
          <a:p>
            <a:pPr marL="1676400" lvl="3" indent="-304800">
              <a:lnSpc>
                <a:spcPct val="90000"/>
              </a:lnSpc>
              <a:buFont typeface="Wingdings" charset="0"/>
              <a:buAutoNum type="arabicPeriod"/>
            </a:pPr>
            <a:endParaRPr lang="en-US" sz="1400">
              <a:latin typeface="Arial" charset="0"/>
            </a:endParaRPr>
          </a:p>
          <a:p>
            <a:pPr marL="457200" indent="-457200">
              <a:lnSpc>
                <a:spcPct val="90000"/>
              </a:lnSpc>
              <a:buFont typeface="Monotype Sorts" charset="0"/>
              <a:buChar char="u"/>
            </a:pPr>
            <a:r>
              <a:rPr lang="en-US" sz="2000">
                <a:latin typeface="Arial" charset="0"/>
              </a:rPr>
              <a:t>Optimization:</a:t>
            </a:r>
          </a:p>
          <a:p>
            <a:pPr marL="838200" lvl="1" indent="-381000">
              <a:lnSpc>
                <a:spcPct val="90000"/>
              </a:lnSpc>
            </a:pPr>
            <a:r>
              <a:rPr lang="en-US" sz="1800">
                <a:latin typeface="Arial" charset="0"/>
              </a:rPr>
              <a:t>Maintain the notion of a current working directory (CWD)</a:t>
            </a:r>
          </a:p>
          <a:p>
            <a:pPr marL="838200" lvl="1" indent="-381000">
              <a:lnSpc>
                <a:spcPct val="90000"/>
              </a:lnSpc>
            </a:pPr>
            <a:r>
              <a:rPr lang="en-US" sz="1800">
                <a:latin typeface="Arial" charset="0"/>
              </a:rPr>
              <a:t>Users can now specify relative file names</a:t>
            </a:r>
          </a:p>
          <a:p>
            <a:pPr marL="838200" lvl="1" indent="-381000">
              <a:lnSpc>
                <a:spcPct val="90000"/>
              </a:lnSpc>
            </a:pPr>
            <a:r>
              <a:rPr lang="en-US" sz="1800">
                <a:latin typeface="Arial" charset="0"/>
              </a:rPr>
              <a:t>OS can cache the data blocks of CWD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Directory Traversal, Cont’d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9815843"/>
      </p:ext>
    </p:extLst>
  </p:cSld>
  <p:clrMapOvr>
    <a:masterClrMapping/>
  </p:clrMapOvr>
  <p:transition spd="slow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268759"/>
            <a:ext cx="8280920" cy="514315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Once you have the file header, you can access all blocks within a file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How to find the file header?  </a:t>
            </a:r>
            <a:r>
              <a:rPr lang="en-US" sz="1800" dirty="0" err="1">
                <a:latin typeface="Arial" charset="0"/>
              </a:rPr>
              <a:t>Inode</a:t>
            </a:r>
            <a:r>
              <a:rPr lang="en-US" sz="1800" dirty="0">
                <a:latin typeface="Arial" charset="0"/>
              </a:rPr>
              <a:t> number + layout.</a:t>
            </a:r>
          </a:p>
          <a:p>
            <a:pPr lvl="2">
              <a:lnSpc>
                <a:spcPct val="90000"/>
              </a:lnSpc>
            </a:pPr>
            <a:endParaRPr lang="en-US" sz="1600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Where are file headers stored on disk?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In early Unix: </a:t>
            </a:r>
          </a:p>
          <a:p>
            <a:pPr lvl="2">
              <a:lnSpc>
                <a:spcPct val="90000"/>
              </a:lnSpc>
            </a:pPr>
            <a:r>
              <a:rPr lang="en-US" sz="1600" dirty="0">
                <a:latin typeface="Arial" charset="0"/>
              </a:rPr>
              <a:t>Special reserved array of sectors</a:t>
            </a:r>
          </a:p>
          <a:p>
            <a:pPr lvl="2">
              <a:lnSpc>
                <a:spcPct val="90000"/>
              </a:lnSpc>
            </a:pPr>
            <a:r>
              <a:rPr lang="en-US" sz="1600" dirty="0">
                <a:latin typeface="Arial" charset="0"/>
              </a:rPr>
              <a:t>Files are referred to with an index into the array (I-node number)</a:t>
            </a:r>
          </a:p>
          <a:p>
            <a:pPr lvl="2">
              <a:lnSpc>
                <a:spcPct val="90000"/>
              </a:lnSpc>
            </a:pPr>
            <a:r>
              <a:rPr lang="en-US" sz="1600" dirty="0">
                <a:latin typeface="Arial" charset="0"/>
              </a:rPr>
              <a:t>Limitations: (1) Header is not near data; (2) fixed size of array </a:t>
            </a:r>
            <a:r>
              <a:rPr lang="en-US" sz="1600" dirty="0">
                <a:latin typeface="Arial" charset="0"/>
                <a:sym typeface="Wingdings" charset="0"/>
              </a:rPr>
              <a:t> fixed number of files on disk (determined at the time of formatting the disk)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Berkeley fast file system (FFS):</a:t>
            </a:r>
          </a:p>
          <a:p>
            <a:pPr lvl="2">
              <a:lnSpc>
                <a:spcPct val="90000"/>
              </a:lnSpc>
            </a:pPr>
            <a:r>
              <a:rPr lang="en-US" sz="1600" dirty="0">
                <a:latin typeface="Arial" charset="0"/>
              </a:rPr>
              <a:t>Distribute file header array across cylinders. 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Ext2 (</a:t>
            </a:r>
            <a:r>
              <a:rPr lang="en-US" sz="1800" dirty="0" err="1">
                <a:latin typeface="Arial" charset="0"/>
              </a:rPr>
              <a:t>linux</a:t>
            </a:r>
            <a:r>
              <a:rPr lang="en-US" sz="1800" dirty="0">
                <a:latin typeface="Arial" charset="0"/>
              </a:rPr>
              <a:t>):</a:t>
            </a:r>
          </a:p>
          <a:p>
            <a:pPr lvl="2">
              <a:lnSpc>
                <a:spcPct val="90000"/>
              </a:lnSpc>
            </a:pPr>
            <a:r>
              <a:rPr lang="en-US" sz="1600" dirty="0">
                <a:latin typeface="Arial" charset="0"/>
              </a:rPr>
              <a:t>Put </a:t>
            </a:r>
            <a:r>
              <a:rPr lang="en-US" sz="1600" dirty="0" err="1">
                <a:latin typeface="Arial" charset="0"/>
              </a:rPr>
              <a:t>inodes</a:t>
            </a:r>
            <a:r>
              <a:rPr lang="en-US" sz="1600" dirty="0">
                <a:latin typeface="Arial" charset="0"/>
              </a:rPr>
              <a:t> in block group header.</a:t>
            </a:r>
          </a:p>
          <a:p>
            <a:pPr>
              <a:lnSpc>
                <a:spcPct val="90000"/>
              </a:lnSpc>
            </a:pPr>
            <a:endParaRPr lang="en-US" sz="2000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How do we find the I-node number for a file?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Solution: directories and name lookup</a:t>
            </a:r>
          </a:p>
          <a:p>
            <a:pPr lvl="2">
              <a:lnSpc>
                <a:spcPct val="90000"/>
              </a:lnSpc>
              <a:buFont typeface="Monotype Sorts" charset="0"/>
              <a:buNone/>
            </a:pPr>
            <a:endParaRPr lang="en-US" sz="1600" dirty="0">
              <a:latin typeface="Arial" charset="0"/>
            </a:endParaRPr>
          </a:p>
          <a:p>
            <a:pPr lvl="2">
              <a:lnSpc>
                <a:spcPct val="90000"/>
              </a:lnSpc>
            </a:pPr>
            <a:endParaRPr lang="en-US" sz="1600" dirty="0"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Naming and Directories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35077573"/>
      </p:ext>
    </p:extLst>
  </p:cSld>
  <p:clrMapOvr>
    <a:masterClrMapping/>
  </p:clrMapOvr>
  <p:transition spd="slow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>
              <a:latin typeface="Arial" charset="0"/>
            </a:endParaRP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Arial" charset="0"/>
              </a:rPr>
              <a:t>A corrupt directory can make a file system useless</a:t>
            </a:r>
          </a:p>
          <a:p>
            <a:pPr lvl="1"/>
            <a:r>
              <a:rPr lang="en-US">
                <a:latin typeface="Arial" charset="0"/>
              </a:rPr>
              <a:t>A. True</a:t>
            </a:r>
          </a:p>
          <a:p>
            <a:pPr lvl="1"/>
            <a:r>
              <a:rPr lang="en-US">
                <a:latin typeface="Arial" charset="0"/>
              </a:rPr>
              <a:t>B. False</a:t>
            </a:r>
          </a:p>
        </p:txBody>
      </p:sp>
    </p:spTree>
    <p:extLst>
      <p:ext uri="{BB962C8B-B14F-4D97-AF65-F5344CB8AC3E}">
        <p14:creationId xmlns:p14="http://schemas.microsoft.com/office/powerpoint/2010/main" val="959929954"/>
      </p:ext>
    </p:extLst>
  </p:cSld>
  <p:clrMapOvr>
    <a:masterClrMapping/>
  </p:clrMapOvr>
  <p:transition spd="slow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Understand how file systems map blocks to files</a:t>
            </a:r>
          </a:p>
          <a:p>
            <a:r>
              <a:rPr lang="en-US" dirty="0"/>
              <a:t>Understand how free blocks are tracked</a:t>
            </a:r>
          </a:p>
          <a:p>
            <a:r>
              <a:rPr lang="en-US" dirty="0"/>
              <a:t>Understand hierarchical directory structure</a:t>
            </a:r>
          </a:p>
          <a:p>
            <a:pPr lvl="1"/>
            <a:r>
              <a:rPr lang="en-US" dirty="0"/>
              <a:t>And what an </a:t>
            </a:r>
            <a:r>
              <a:rPr lang="en-US" dirty="0" err="1"/>
              <a:t>inode</a:t>
            </a:r>
            <a:r>
              <a:rPr lang="en-US" dirty="0"/>
              <a:t> is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8204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6613" y="1268760"/>
            <a:ext cx="7772400" cy="5165378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</a:rPr>
              <a:t>Disk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Arial" charset="0"/>
              </a:rPr>
              <a:t>An array of sectors, where a sector is a fixed size data array</a:t>
            </a:r>
          </a:p>
          <a:p>
            <a:pPr lvl="1">
              <a:lnSpc>
                <a:spcPct val="90000"/>
              </a:lnSpc>
            </a:pPr>
            <a:endParaRPr lang="en-US" sz="1800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</a:rPr>
              <a:t>File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Arial" charset="0"/>
              </a:rPr>
              <a:t>Sequence of blocks (fixed length data array)</a:t>
            </a:r>
          </a:p>
          <a:p>
            <a:pPr>
              <a:lnSpc>
                <a:spcPct val="90000"/>
              </a:lnSpc>
            </a:pPr>
            <a:endParaRPr lang="en-US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</a:rPr>
              <a:t>Directory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Arial" charset="0"/>
              </a:rPr>
              <a:t>Creates the namespace of files</a:t>
            </a:r>
          </a:p>
          <a:p>
            <a:pPr lvl="2"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Hierarchical – traditional file names and GUI folders</a:t>
            </a:r>
          </a:p>
          <a:p>
            <a:pPr lvl="2">
              <a:lnSpc>
                <a:spcPct val="90000"/>
              </a:lnSpc>
            </a:pPr>
            <a:r>
              <a:rPr lang="en-US" sz="2000" dirty="0">
                <a:latin typeface="Arial" charset="0"/>
              </a:rPr>
              <a:t>Flat – like the all songs list on an </a:t>
            </a:r>
            <a:r>
              <a:rPr lang="en-US" sz="2000" dirty="0" err="1">
                <a:latin typeface="Arial" charset="0"/>
              </a:rPr>
              <a:t>ipod</a:t>
            </a:r>
            <a:endParaRPr lang="en-US" sz="2000" dirty="0">
              <a:latin typeface="Arial" charset="0"/>
            </a:endParaRPr>
          </a:p>
          <a:p>
            <a:pPr lvl="1">
              <a:lnSpc>
                <a:spcPct val="90000"/>
              </a:lnSpc>
            </a:pPr>
            <a:endParaRPr lang="en-US" sz="1800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200" dirty="0">
                <a:latin typeface="Arial" charset="0"/>
              </a:rPr>
              <a:t>Design issues: Representing files, finding file data, finding free blocks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Basic Data Structures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52521075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Blocks and Sectors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Recall: Disks write data in units of </a:t>
            </a:r>
            <a:r>
              <a:rPr lang="en-US" b="1" dirty="0">
                <a:solidFill>
                  <a:srgbClr val="FF0000"/>
                </a:solidFill>
              </a:rPr>
              <a:t>sectors</a:t>
            </a:r>
          </a:p>
          <a:p>
            <a:pPr lvl="1"/>
            <a:r>
              <a:rPr lang="en-US" dirty="0"/>
              <a:t>Historically 512 Bytes; Today mostly 4KiB</a:t>
            </a:r>
          </a:p>
          <a:p>
            <a:pPr lvl="1"/>
            <a:r>
              <a:rPr lang="en-US" dirty="0"/>
              <a:t>A sector write is all-or-nothing</a:t>
            </a:r>
          </a:p>
          <a:p>
            <a:r>
              <a:rPr lang="en-US" dirty="0"/>
              <a:t>File systems allocate space to files in units of </a:t>
            </a:r>
            <a:r>
              <a:rPr lang="en-US" b="1" dirty="0">
                <a:solidFill>
                  <a:srgbClr val="FF0000"/>
                </a:solidFill>
              </a:rPr>
              <a:t>blocks</a:t>
            </a:r>
          </a:p>
          <a:p>
            <a:pPr lvl="1"/>
            <a:r>
              <a:rPr lang="en-US" dirty="0"/>
              <a:t>A block is 1+ </a:t>
            </a:r>
            <a:r>
              <a:rPr lang="en-US" b="1" dirty="0"/>
              <a:t>consecutive</a:t>
            </a:r>
            <a:r>
              <a:rPr lang="en-US" dirty="0"/>
              <a:t> sectors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3203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Selecting a Block Size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Convenient to have blocks match or be a multiple of page size (why?)</a:t>
            </a:r>
          </a:p>
          <a:p>
            <a:pPr lvl="1"/>
            <a:r>
              <a:rPr lang="en-US" dirty="0"/>
              <a:t>Cache space in memory can be managed with same page allocator as used for processes; </a:t>
            </a:r>
            <a:r>
              <a:rPr lang="en-US" dirty="0" err="1"/>
              <a:t>mmap</a:t>
            </a:r>
            <a:r>
              <a:rPr lang="en-US" dirty="0"/>
              <a:t> of a block to a virtual page is 1:1</a:t>
            </a:r>
          </a:p>
          <a:p>
            <a:r>
              <a:rPr lang="en-US" dirty="0"/>
              <a:t>Large blocks can be more efficient for large read/writes (why?)</a:t>
            </a:r>
          </a:p>
          <a:p>
            <a:pPr lvl="1"/>
            <a:r>
              <a:rPr lang="en-US" dirty="0"/>
              <a:t>Fewer seeks per byte read/written (if all of the data useful)</a:t>
            </a:r>
          </a:p>
          <a:p>
            <a:r>
              <a:rPr lang="en-US" dirty="0"/>
              <a:t>Large blocks can </a:t>
            </a:r>
            <a:r>
              <a:rPr lang="en-US" i="1" dirty="0"/>
              <a:t>amplify</a:t>
            </a:r>
            <a:r>
              <a:rPr lang="en-US" dirty="0"/>
              <a:t> small writes (why?)</a:t>
            </a:r>
          </a:p>
          <a:p>
            <a:pPr lvl="1"/>
            <a:r>
              <a:rPr lang="en-US" dirty="0"/>
              <a:t>One byte update may cause entire block to be rewritten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618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268760"/>
            <a:ext cx="8280920" cy="5274915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latin typeface="Arial" charset="0"/>
              </a:rPr>
              <a:t>File system functionality:</a:t>
            </a:r>
          </a:p>
          <a:p>
            <a:pPr lvl="1"/>
            <a:r>
              <a:rPr lang="en-US" dirty="0">
                <a:latin typeface="Arial" charset="0"/>
              </a:rPr>
              <a:t>Allocate physical sectors for logical file blocks</a:t>
            </a:r>
          </a:p>
          <a:p>
            <a:pPr lvl="2"/>
            <a:r>
              <a:rPr lang="en-US" sz="1800" dirty="0">
                <a:latin typeface="Arial" charset="0"/>
              </a:rPr>
              <a:t>Must balance locality with expandability.</a:t>
            </a:r>
          </a:p>
          <a:p>
            <a:pPr lvl="2"/>
            <a:r>
              <a:rPr lang="en-US" sz="1800" dirty="0">
                <a:latin typeface="Arial" charset="0"/>
              </a:rPr>
              <a:t>Must manage free space.</a:t>
            </a:r>
          </a:p>
          <a:p>
            <a:pPr lvl="1"/>
            <a:r>
              <a:rPr lang="en-US" dirty="0">
                <a:latin typeface="Arial" charset="0"/>
              </a:rPr>
              <a:t>Index file data, such as a hierarchical name space</a:t>
            </a:r>
          </a:p>
          <a:p>
            <a:pPr lvl="1"/>
            <a:endParaRPr lang="en-US" dirty="0">
              <a:latin typeface="Arial" charset="0"/>
            </a:endParaRPr>
          </a:p>
          <a:p>
            <a:r>
              <a:rPr lang="en-US" dirty="0">
                <a:latin typeface="Arial" charset="0"/>
              </a:rPr>
              <a:t>File system implementation:</a:t>
            </a:r>
          </a:p>
          <a:p>
            <a:pPr lvl="1"/>
            <a:r>
              <a:rPr lang="en-US" dirty="0">
                <a:latin typeface="Arial" charset="0"/>
              </a:rPr>
              <a:t>File header (descriptor, </a:t>
            </a:r>
            <a:r>
              <a:rPr lang="en-US" dirty="0" err="1">
                <a:latin typeface="Arial" charset="0"/>
              </a:rPr>
              <a:t>inode</a:t>
            </a:r>
            <a:r>
              <a:rPr lang="en-US" dirty="0">
                <a:latin typeface="Arial" charset="0"/>
              </a:rPr>
              <a:t>): owner id, size, last modified time, and location of all data blocks. </a:t>
            </a:r>
          </a:p>
          <a:p>
            <a:pPr lvl="2"/>
            <a:r>
              <a:rPr lang="en-US" sz="1800" dirty="0">
                <a:latin typeface="Arial" charset="0"/>
              </a:rPr>
              <a:t>OS should be able to find metadata block number N without a disk access (e.g., by using math or cached data structure).</a:t>
            </a:r>
          </a:p>
          <a:p>
            <a:pPr lvl="1">
              <a:spcBef>
                <a:spcPct val="0"/>
              </a:spcBef>
            </a:pPr>
            <a:r>
              <a:rPr lang="en-US" dirty="0">
                <a:latin typeface="Arial" charset="0"/>
              </a:rPr>
              <a:t>Data blocks.</a:t>
            </a:r>
          </a:p>
          <a:p>
            <a:pPr lvl="2">
              <a:spcBef>
                <a:spcPct val="0"/>
              </a:spcBef>
            </a:pPr>
            <a:r>
              <a:rPr lang="en-US" sz="1800" dirty="0">
                <a:latin typeface="Arial" charset="0"/>
              </a:rPr>
              <a:t>Directory data blocks (human readable names)</a:t>
            </a:r>
          </a:p>
          <a:p>
            <a:pPr lvl="2">
              <a:spcBef>
                <a:spcPct val="0"/>
              </a:spcBef>
            </a:pPr>
            <a:r>
              <a:rPr lang="en-US" sz="1800" dirty="0">
                <a:latin typeface="Arial" charset="0"/>
              </a:rPr>
              <a:t>File data blocks (data).</a:t>
            </a:r>
          </a:p>
          <a:p>
            <a:pPr lvl="1">
              <a:spcBef>
                <a:spcPct val="0"/>
              </a:spcBef>
            </a:pPr>
            <a:r>
              <a:rPr lang="en-US" dirty="0">
                <a:latin typeface="Arial" charset="0"/>
              </a:rPr>
              <a:t>Superblocks, group descriptors, other metadata…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Functionality and Implementation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93065621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49300" y="1268760"/>
            <a:ext cx="7772400" cy="5019328"/>
          </a:xfrm>
        </p:spPr>
        <p:txBody>
          <a:bodyPr>
            <a:normAutofit/>
          </a:bodyPr>
          <a:lstStyle/>
          <a:p>
            <a:r>
              <a:rPr lang="en-US" dirty="0">
                <a:latin typeface="Arial" charset="0"/>
              </a:rPr>
              <a:t>Most files are small.</a:t>
            </a:r>
          </a:p>
          <a:p>
            <a:pPr lvl="1"/>
            <a:r>
              <a:rPr lang="en-US" dirty="0">
                <a:latin typeface="Arial" charset="0"/>
              </a:rPr>
              <a:t>Need efficient support for small files.</a:t>
            </a:r>
          </a:p>
          <a:p>
            <a:pPr lvl="1"/>
            <a:r>
              <a:rPr lang="en-US" dirty="0">
                <a:latin typeface="Arial" charset="0"/>
              </a:rPr>
              <a:t>Block size can’t be too big.</a:t>
            </a:r>
          </a:p>
          <a:p>
            <a:r>
              <a:rPr lang="en-US" dirty="0">
                <a:latin typeface="Arial" charset="0"/>
              </a:rPr>
              <a:t>Some files are very large.</a:t>
            </a:r>
          </a:p>
          <a:p>
            <a:pPr lvl="1"/>
            <a:r>
              <a:rPr lang="en-US" dirty="0">
                <a:latin typeface="Arial" charset="0"/>
              </a:rPr>
              <a:t>Must allow large files (64-bit file offsets).</a:t>
            </a:r>
          </a:p>
          <a:p>
            <a:pPr lvl="1"/>
            <a:r>
              <a:rPr lang="en-US" dirty="0">
                <a:latin typeface="Arial" charset="0"/>
              </a:rPr>
              <a:t>Large file access also should be reasonably efficient.</a:t>
            </a:r>
          </a:p>
          <a:p>
            <a:pPr>
              <a:buFont typeface="Monotype Sorts" charset="0"/>
              <a:buNone/>
            </a:pPr>
            <a:endParaRPr lang="en-US" dirty="0"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File System Properties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2590819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PQuestion"/>
          <p:cNvSpPr>
            <a:spLocks noGrp="1" noChangeArrowheads="1"/>
          </p:cNvSpPr>
          <p:nvPr>
            <p:ph type="title"/>
          </p:nvPr>
        </p:nvSpPr>
        <p:spPr>
          <a:xfrm>
            <a:off x="555625" y="1238250"/>
            <a:ext cx="7956550" cy="1417638"/>
          </a:xfrm>
        </p:spPr>
        <p:txBody>
          <a:bodyPr>
            <a:normAutofit fontScale="90000"/>
          </a:bodyPr>
          <a:lstStyle/>
          <a:p>
            <a:r>
              <a:rPr lang="en-US">
                <a:latin typeface="Arial" charset="0"/>
              </a:rPr>
              <a:t>If my file system only has lots of big video files what block size do I want?</a:t>
            </a:r>
          </a:p>
        </p:txBody>
      </p:sp>
      <p:sp>
        <p:nvSpPr>
          <p:cNvPr id="9219" name="TPAnswers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674688" y="3140075"/>
            <a:ext cx="7772400" cy="1658938"/>
          </a:xfrm>
        </p:spPr>
        <p:txBody>
          <a:bodyPr/>
          <a:lstStyle/>
          <a:p>
            <a:pPr marL="457200" indent="-457200">
              <a:spcAft>
                <a:spcPts val="13"/>
              </a:spcAft>
              <a:buFont typeface="Monotype Sorts" charset="0"/>
              <a:buAutoNum type="arabicPeriod"/>
            </a:pPr>
            <a:r>
              <a:rPr lang="en-US">
                <a:latin typeface="Arial" charset="0"/>
              </a:rPr>
              <a:t>Large</a:t>
            </a:r>
          </a:p>
          <a:p>
            <a:pPr marL="457200" indent="-457200">
              <a:spcAft>
                <a:spcPts val="13"/>
              </a:spcAft>
              <a:buFont typeface="Monotype Sorts" charset="0"/>
              <a:buAutoNum type="arabicPeriod"/>
            </a:pPr>
            <a:r>
              <a:rPr lang="en-US">
                <a:latin typeface="Arial" charset="0"/>
              </a:rPr>
              <a:t>Small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70406883"/>
      </p:ext>
    </p:extLst>
  </p:cSld>
  <p:clrMapOvr>
    <a:masterClrMapping/>
  </p:clrMapOvr>
  <p:transition spd="slow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95526CD9E5064CF4944D0810E5090F2C"/>
  <p:tag name="SLIDEID" val="95526CD9E5064CF4944D0810E5090F2C"/>
  <p:tag name="SLIDEORDER" val="1"/>
  <p:tag name="SLIDETYPE" val="Q"/>
  <p:tag name="DEMOGRAPHIC" val="False"/>
  <p:tag name="SPEEDSCORING" val="False"/>
  <p:tag name="QUESTIONALIAS" val="If my file system only has lots of big video files what block size do I want?"/>
  <p:tag name="ANSWERSALIAS" val="Large¤Small"/>
  <p:tag name="RESPONSESGATHERED" val="True"/>
  <p:tag name="TOTALRESPONSES" val="36"/>
  <p:tag name="SLICED" val="False"/>
  <p:tag name="RESPONSES" val="ALL,1,65,1;-;1;-;1;1;-;1;1;-;-;1;-;-;1;-;1;1;-;-;-;1;1;1;1;1;1;1;-;1;1;1;-;-;2;1;1;-;1;2;1;2;1;-;-;-;1;1;1;1;1;1;-;1;-;-;-;-;-;-;-;-;-;1;-;"/>
  <p:tag name="CHARTSTRINGSTD" val="33 3"/>
  <p:tag name="CHARTSTRINGREV" val="3 33"/>
  <p:tag name="CHARTSTRINGSTDPER" val="0.916666666666667 0.0833333333333333"/>
  <p:tag name="CHARTSTRINGREVPER" val="0.0833333333333333 0.916666666666667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TLENGTH" val="12"/>
  <p:tag name="FONTSIZE" val="24"/>
  <p:tag name="BULLETTYPE" val="ppBulletArabicPeriod"/>
  <p:tag name="ANSWERTEXT" val="Large&#10;Smal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11945</TotalTime>
  <Words>2853</Words>
  <Application>Microsoft Macintosh PowerPoint</Application>
  <PresentationFormat>On-screen Show (4:3)</PresentationFormat>
  <Paragraphs>437</Paragraphs>
  <Slides>36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4" baseType="lpstr">
      <vt:lpstr>Arial</vt:lpstr>
      <vt:lpstr>Calibri</vt:lpstr>
      <vt:lpstr>Comic Sans MS</vt:lpstr>
      <vt:lpstr>Monotype Sorts</vt:lpstr>
      <vt:lpstr>Symbol</vt:lpstr>
      <vt:lpstr>Times</vt:lpstr>
      <vt:lpstr>Wingdings</vt:lpstr>
      <vt:lpstr>Office Theme</vt:lpstr>
      <vt:lpstr>File Systems: Fundamentals</vt:lpstr>
      <vt:lpstr>Files</vt:lpstr>
      <vt:lpstr>Fundamental Ontology of File Systems</vt:lpstr>
      <vt:lpstr>Basic Data Structures</vt:lpstr>
      <vt:lpstr>Blocks and Sectors</vt:lpstr>
      <vt:lpstr>Selecting a Block Size</vt:lpstr>
      <vt:lpstr>Functionality and Implementation</vt:lpstr>
      <vt:lpstr>File System Properties</vt:lpstr>
      <vt:lpstr>If my file system only has lots of big video files what block size do I want?</vt:lpstr>
      <vt:lpstr>Three Problems for Today</vt:lpstr>
      <vt:lpstr>Problem 0: Indexing Files&amp;Data</vt:lpstr>
      <vt:lpstr>Strategy 0: Contiguous Allocation</vt:lpstr>
      <vt:lpstr>Strategy 1: Linked Allocation</vt:lpstr>
      <vt:lpstr>Strategy 2: File Allocation Table (FAT)</vt:lpstr>
      <vt:lpstr>Strategy 3: Direct Allocation</vt:lpstr>
      <vt:lpstr>Strategy 4: Indirect Allocation</vt:lpstr>
      <vt:lpstr>Indexed Allocation for Large Files</vt:lpstr>
      <vt:lpstr>PowerPoint Presentation</vt:lpstr>
      <vt:lpstr>Direct/Indirect Hybrid Strategy in Unix</vt:lpstr>
      <vt:lpstr>Visualization</vt:lpstr>
      <vt:lpstr>PowerPoint Presentation</vt:lpstr>
      <vt:lpstr>Three Problems for Today</vt:lpstr>
      <vt:lpstr>How to store a free list on disk?</vt:lpstr>
      <vt:lpstr>Strategy 0: Bit vector</vt:lpstr>
      <vt:lpstr>Other choices</vt:lpstr>
      <vt:lpstr>Block allocation redux</vt:lpstr>
      <vt:lpstr>Allocating Inodes</vt:lpstr>
      <vt:lpstr>Deleting a file is a lot of work</vt:lpstr>
      <vt:lpstr>Three Problems for Today</vt:lpstr>
      <vt:lpstr>Naming Files and Directories</vt:lpstr>
      <vt:lpstr>PowerPoint Presentation</vt:lpstr>
      <vt:lpstr>Directory Hierarchy and Traversal</vt:lpstr>
      <vt:lpstr>Directory Traversal, Cont’d</vt:lpstr>
      <vt:lpstr>Naming and Directories</vt:lpstr>
      <vt:lpstr>PowerPoint Presentation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Architecture What is it, and how is it related to Computer Science anyway?</dc:title>
  <dc:creator>mike</dc:creator>
  <cp:lastModifiedBy>Porter, Donald</cp:lastModifiedBy>
  <cp:revision>235</cp:revision>
  <dcterms:created xsi:type="dcterms:W3CDTF">2012-09-21T01:57:31Z</dcterms:created>
  <dcterms:modified xsi:type="dcterms:W3CDTF">2022-11-29T14:42:35Z</dcterms:modified>
</cp:coreProperties>
</file>