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5" r:id="rId3"/>
    <p:sldId id="266" r:id="rId4"/>
    <p:sldId id="267" r:id="rId5"/>
    <p:sldId id="268" r:id="rId6"/>
    <p:sldId id="269" r:id="rId7"/>
    <p:sldId id="299" r:id="rId8"/>
    <p:sldId id="287" r:id="rId9"/>
    <p:sldId id="288" r:id="rId10"/>
    <p:sldId id="289" r:id="rId11"/>
    <p:sldId id="290" r:id="rId12"/>
    <p:sldId id="291" r:id="rId13"/>
    <p:sldId id="292" r:id="rId14"/>
    <p:sldId id="271" r:id="rId15"/>
    <p:sldId id="293" r:id="rId16"/>
    <p:sldId id="294" r:id="rId17"/>
    <p:sldId id="295" r:id="rId18"/>
    <p:sldId id="296" r:id="rId19"/>
    <p:sldId id="297" r:id="rId20"/>
    <p:sldId id="298" r:id="rId21"/>
    <p:sldId id="284" r:id="rId22"/>
    <p:sldId id="300" r:id="rId23"/>
    <p:sldId id="283" r:id="rId24"/>
    <p:sldId id="282" r:id="rId25"/>
    <p:sldId id="28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C I think</a:t>
            </a:r>
          </a:p>
        </p:txBody>
      </p:sp>
    </p:spTree>
    <p:extLst>
      <p:ext uri="{BB962C8B-B14F-4D97-AF65-F5344CB8AC3E}">
        <p14:creationId xmlns:p14="http://schemas.microsoft.com/office/powerpoint/2010/main" val="18837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1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</a:t>
            </a:r>
            <a:r>
              <a:rPr lang="mr-IN" dirty="0"/>
              <a:t>–</a:t>
            </a:r>
            <a:r>
              <a:rPr lang="en-US" dirty="0"/>
              <a:t> set up the 2 </a:t>
            </a:r>
            <a:r>
              <a:rPr lang="en-US"/>
              <a:t>loops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  <a:endParaRPr lang="en-US" dirty="0"/>
          </a:p>
          <a:p>
            <a:endParaRPr lang="en-US" dirty="0"/>
          </a:p>
          <a:p>
            <a:r>
              <a:rPr lang="en-US" dirty="0"/>
              <a:t>Answer: no,</a:t>
            </a:r>
            <a:r>
              <a:rPr lang="en-US" baseline="0" dirty="0"/>
              <a:t> other threads will spin in switch, could be 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75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D6FF6B3-5B09-9C45-86F7-649CAE935682}" type="slidenum">
              <a:rPr lang="en-US"/>
              <a:pPr/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43" tIns="47572" rIns="95143" bIns="47572"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Locking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Atomic increment/decrement ( x++ or x--)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atomic_inc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*var) { 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*var;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*var++;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1"/>
            <a:r>
              <a:rPr lang="en-US" dirty="0"/>
              <a:t>Used for reference counting,</a:t>
            </a:r>
          </a:p>
          <a:p>
            <a:pPr lvl="1"/>
            <a:r>
              <a:rPr lang="en-US" dirty="0"/>
              <a:t>Returns old value that you specifically set</a:t>
            </a:r>
          </a:p>
          <a:p>
            <a:pPr lvl="1"/>
            <a:r>
              <a:rPr lang="en-US" dirty="0"/>
              <a:t>If *var is 0, and 3 threads do an </a:t>
            </a:r>
            <a:r>
              <a:rPr lang="en-US" dirty="0" err="1"/>
              <a:t>atomic_inc</a:t>
            </a:r>
            <a:r>
              <a:rPr lang="en-US" dirty="0"/>
              <a:t>, one will get 1, one 2, and one 3</a:t>
            </a:r>
          </a:p>
          <a:p>
            <a:r>
              <a:rPr lang="en-US" dirty="0"/>
              <a:t>Atomic Test and Set: 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old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(&amp;var)</a:t>
            </a:r>
          </a:p>
          <a:p>
            <a:pPr lvl="1"/>
            <a:r>
              <a:rPr lang="en-US" dirty="0"/>
              <a:t>bool </a:t>
            </a:r>
            <a:r>
              <a:rPr lang="en-US" dirty="0" err="1"/>
              <a:t>ts</a:t>
            </a:r>
            <a:r>
              <a:rPr lang="en-US" dirty="0"/>
              <a:t>(int *) { bool ret = *int; *int = 1; return ret == 0;}</a:t>
            </a:r>
          </a:p>
          <a:p>
            <a:pPr lvl="1"/>
            <a:r>
              <a:rPr lang="en-US" dirty="0"/>
              <a:t>Sets a value to 1 atomically; returns true if you were the thread that transitioned from 0 to 1</a:t>
            </a:r>
          </a:p>
          <a:p>
            <a:r>
              <a:rPr lang="en-US" dirty="0"/>
              <a:t>Compare and swap </a:t>
            </a:r>
          </a:p>
          <a:p>
            <a:pPr lvl="1"/>
            <a:r>
              <a:rPr lang="en-US" dirty="0"/>
              <a:t>Common Syntax: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(&amp;var, old, new)</a:t>
            </a:r>
          </a:p>
          <a:p>
            <a:pPr lvl="1"/>
            <a:r>
              <a:rPr lang="en-US" dirty="0"/>
              <a:t>{int </a:t>
            </a:r>
            <a:r>
              <a:rPr lang="en-US" dirty="0" err="1"/>
              <a:t>rv</a:t>
            </a:r>
            <a:r>
              <a:rPr lang="en-US" dirty="0"/>
              <a:t> = *var; if (*var == old) *var = new; return </a:t>
            </a:r>
            <a:r>
              <a:rPr lang="en-US" dirty="0" err="1"/>
              <a:t>rv</a:t>
            </a:r>
            <a:r>
              <a:rPr lang="en-US" dirty="0"/>
              <a:t>;}</a:t>
            </a:r>
          </a:p>
          <a:p>
            <a:pPr lvl="1"/>
            <a:r>
              <a:rPr lang="en-US" dirty="0"/>
              <a:t>Used for many 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0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instructions +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lock implementations have some sort of counter</a:t>
            </a:r>
          </a:p>
          <a:p>
            <a:r>
              <a:rPr lang="en-US" dirty="0"/>
              <a:t>Say initialized to 1</a:t>
            </a:r>
          </a:p>
          <a:p>
            <a:r>
              <a:rPr lang="en-US" dirty="0"/>
              <a:t>To acquire the lock, use an atomic decrement</a:t>
            </a:r>
          </a:p>
          <a:p>
            <a:pPr lvl="1"/>
            <a:r>
              <a:rPr lang="en-US"/>
              <a:t>Recall: </a:t>
            </a:r>
            <a:r>
              <a:rPr lang="en-US" dirty="0" err="1"/>
              <a:t>atomic_dec</a:t>
            </a:r>
            <a:r>
              <a:rPr lang="en-US" dirty="0"/>
              <a:t> returns the value your thread set</a:t>
            </a:r>
          </a:p>
          <a:p>
            <a:pPr lvl="1"/>
            <a:r>
              <a:rPr lang="en-US" dirty="0"/>
              <a:t>If you set the value to 0, you win!  Go ahead</a:t>
            </a:r>
          </a:p>
          <a:p>
            <a:pPr lvl="1"/>
            <a:r>
              <a:rPr lang="en-US" dirty="0"/>
              <a:t>If you get &lt; 0, you lose.  Wait </a:t>
            </a:r>
            <a:r>
              <a:rPr lang="en-US" dirty="0">
                <a:sym typeface="Wingdings"/>
              </a:rPr>
              <a:t></a:t>
            </a:r>
          </a:p>
          <a:p>
            <a:pPr lvl="1"/>
            <a:r>
              <a:rPr lang="en-US" dirty="0">
                <a:sym typeface="Wingdings"/>
              </a:rPr>
              <a:t>Atomic decrement ensures that only one CPU will decrement the value to zero</a:t>
            </a:r>
          </a:p>
          <a:p>
            <a:r>
              <a:rPr lang="en-US" dirty="0">
                <a:sym typeface="Wingdings"/>
              </a:rPr>
              <a:t>To release, set the value back to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37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Waiting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Spinning: Just poll the atomic counter in a busy loop; when it becomes 1, try the atomic decrement again</a:t>
            </a:r>
          </a:p>
          <a:p>
            <a:r>
              <a:rPr lang="en-US" dirty="0"/>
              <a:t>Blocking: Create a kernel wait queue and go to sleep, yielding the CPU to more useful work</a:t>
            </a:r>
          </a:p>
          <a:p>
            <a:pPr lvl="1"/>
            <a:r>
              <a:rPr lang="en-US" dirty="0"/>
              <a:t>Winner is responsible to wake up losers (in addition to setting lock variable to 1)</a:t>
            </a:r>
          </a:p>
          <a:p>
            <a:pPr lvl="1"/>
            <a:r>
              <a:rPr lang="en-US" dirty="0"/>
              <a:t>Create a kernel wait queue – the same thing used to wait on I/O</a:t>
            </a:r>
          </a:p>
          <a:p>
            <a:pPr lvl="2"/>
            <a:r>
              <a:rPr lang="en-US" dirty="0"/>
              <a:t>Reminder: Moving to a wait queue takes you out of the scheduler’s run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93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strategy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consideration: Expected time waiting for the lock vs. time to do 2 context switches</a:t>
            </a:r>
          </a:p>
          <a:p>
            <a:pPr lvl="1"/>
            <a:r>
              <a:rPr lang="en-US" dirty="0"/>
              <a:t>If the lock will be held a long time (like while waiting for disk I/O), blocking makes sense</a:t>
            </a:r>
          </a:p>
          <a:p>
            <a:pPr lvl="1"/>
            <a:r>
              <a:rPr lang="en-US" dirty="0"/>
              <a:t>If the lock is only held momentarily, spinning makes sense</a:t>
            </a:r>
          </a:p>
          <a:p>
            <a:r>
              <a:rPr lang="en-US" dirty="0"/>
              <a:t>Other, subtle considerations we will discuss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19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193800"/>
            <a:ext cx="7772400" cy="49715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Safety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in the 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Liveness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 thread that enters the entry section eventually enters the critical region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Even if other thread takes forever in non-critical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Bounded waiting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that enters the entry section enters the critical section within some bounded number of operations.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Failure atomicity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is OK for a thread to die in the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Many techniques do not provide failure atomicity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</a:t>
            </a:r>
            <a:r>
              <a:rPr lang="en-US"/>
              <a:t>: Correctness Conditions</a:t>
            </a:r>
          </a:p>
        </p:txBody>
      </p:sp>
    </p:spTree>
    <p:extLst>
      <p:ext uri="{BB962C8B-B14F-4D97-AF65-F5344CB8AC3E}">
        <p14:creationId xmlns:p14="http://schemas.microsoft.com/office/powerpoint/2010/main" val="8640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Linux spinlock (simplified)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356845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1: lock; </a:t>
            </a:r>
            <a:r>
              <a:rPr lang="en-US" dirty="0" err="1"/>
              <a:t>decb</a:t>
            </a:r>
            <a:r>
              <a:rPr lang="en-US" dirty="0"/>
              <a:t> </a:t>
            </a:r>
            <a:r>
              <a:rPr lang="en-US" dirty="0" err="1"/>
              <a:t>slp</a:t>
            </a:r>
            <a:r>
              <a:rPr lang="en-US" dirty="0"/>
              <a:t>-&gt;</a:t>
            </a:r>
            <a:r>
              <a:rPr lang="en-US" dirty="0" err="1"/>
              <a:t>slock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jns</a:t>
            </a:r>
            <a:r>
              <a:rPr lang="en-US" dirty="0"/>
              <a:t> 3f </a:t>
            </a:r>
          </a:p>
          <a:p>
            <a:pPr marL="0" indent="0">
              <a:buNone/>
            </a:pPr>
            <a:r>
              <a:rPr lang="en-US" dirty="0"/>
              <a:t>2: pause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cmpb</a:t>
            </a:r>
            <a:r>
              <a:rPr lang="en-US" dirty="0"/>
              <a:t> $0,slp-&gt;</a:t>
            </a:r>
            <a:r>
              <a:rPr lang="en-US" dirty="0" err="1"/>
              <a:t>slock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jle</a:t>
            </a:r>
            <a:r>
              <a:rPr lang="en-US" dirty="0"/>
              <a:t> 2b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jmp</a:t>
            </a:r>
            <a:r>
              <a:rPr lang="en-US" dirty="0"/>
              <a:t> 1b </a:t>
            </a:r>
          </a:p>
          <a:p>
            <a:pPr marL="0" indent="0">
              <a:buNone/>
            </a:pPr>
            <a:r>
              <a:rPr lang="en-US" dirty="0"/>
              <a:t>3: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7174" y="1988840"/>
            <a:ext cx="4603743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/>
              <a:t>// Locked decrement of lock </a:t>
            </a:r>
            <a:r>
              <a:rPr lang="en-US" dirty="0" err="1"/>
              <a:t>var</a:t>
            </a:r>
            <a:endParaRPr lang="en-US" dirty="0"/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Jump if not set (result is zero) to 3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Low power instruction, wakes on </a:t>
            </a:r>
            <a:br>
              <a:rPr lang="en-US" dirty="0"/>
            </a:br>
            <a:r>
              <a:rPr lang="en-US" dirty="0"/>
              <a:t>// coherence event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Read the lock value, compare to zero 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If less than or equal (to zero), </a:t>
            </a:r>
            <a:r>
              <a:rPr lang="en-US" dirty="0" err="1"/>
              <a:t>goto</a:t>
            </a:r>
            <a:r>
              <a:rPr lang="en-US" dirty="0"/>
              <a:t> 2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Else jump to 1 and try again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We win the lock</a:t>
            </a:r>
          </a:p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6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Rough C equivalent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while (0 != </a:t>
            </a:r>
            <a:r>
              <a:rPr lang="en-US" dirty="0" err="1"/>
              <a:t>atomic_dec</a:t>
            </a:r>
            <a:r>
              <a:rPr lang="en-US" dirty="0"/>
              <a:t>(&amp;lock-&gt;counter)) {</a:t>
            </a:r>
          </a:p>
          <a:p>
            <a:pPr marL="0" indent="0">
              <a:buNone/>
            </a:pPr>
            <a:r>
              <a:rPr lang="en-US" dirty="0"/>
              <a:t>	do {</a:t>
            </a:r>
          </a:p>
          <a:p>
            <a:pPr marL="0" indent="0">
              <a:buNone/>
            </a:pPr>
            <a:r>
              <a:rPr lang="en-US" dirty="0"/>
              <a:t>	            // Pause the CPU until some coherence </a:t>
            </a:r>
            <a:br>
              <a:rPr lang="en-US" dirty="0"/>
            </a:br>
            <a:r>
              <a:rPr lang="en-US" dirty="0"/>
              <a:t>	            // traffic (a prerequisite for the counter 	            //  changing) saving power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	} while (lock-&gt;counter &lt;= 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7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2 loops?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Functionally, the outer loop is sufficient</a:t>
            </a:r>
          </a:p>
          <a:p>
            <a:r>
              <a:rPr lang="en-US" dirty="0"/>
              <a:t>Problem: Attempts to write this variable invalidate it in all other caches</a:t>
            </a:r>
          </a:p>
          <a:p>
            <a:pPr lvl="1"/>
            <a:r>
              <a:rPr lang="en-US" dirty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/>
              <a:t>This is VERY expensive and slows down EVERYTHING on the system</a:t>
            </a:r>
          </a:p>
          <a:p>
            <a:pPr lvl="1"/>
            <a:r>
              <a:rPr lang="en-US" dirty="0"/>
              <a:t>The inner loop read-shares this cache line, allowing all polling in parallel</a:t>
            </a:r>
          </a:p>
          <a:p>
            <a:r>
              <a:rPr lang="en-US" dirty="0"/>
              <a:t>This pattern called a </a:t>
            </a:r>
            <a:r>
              <a:rPr lang="en-US" dirty="0" err="1"/>
              <a:t>Test&amp;Test&amp;Set</a:t>
            </a:r>
            <a:r>
              <a:rPr lang="en-US" dirty="0"/>
              <a:t> lock (vs. </a:t>
            </a:r>
            <a:r>
              <a:rPr lang="en-US" dirty="0" err="1"/>
              <a:t>Test&amp;Set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94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&amp; Set 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Bus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atomic_dec</a:t>
            </a:r>
            <a:endParaRPr lang="en-US" dirty="0"/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Cache Line “ping-pongs” back and forth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364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(!</a:t>
            </a:r>
            <a:r>
              <a:rPr lang="en-US" dirty="0" err="1"/>
              <a:t>atomic_dec</a:t>
            </a:r>
            <a:r>
              <a:rPr lang="en-US" dirty="0"/>
              <a:t>(&amp;lock-&gt;counter))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501008"/>
            <a:ext cx="840193" cy="80724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Has lock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atomic_dec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627784" y="1988840"/>
            <a:ext cx="1944216" cy="720080"/>
          </a:xfrm>
          <a:prstGeom prst="wedgeRoundRectCallout">
            <a:avLst>
              <a:gd name="adj1" fmla="val 95940"/>
              <a:gd name="adj2" fmla="val 85152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</a:t>
            </a:r>
            <a:r>
              <a:rPr lang="en-US" dirty="0" err="1"/>
              <a:t>Back+Evict</a:t>
            </a:r>
            <a:endParaRPr lang="en-US" dirty="0"/>
          </a:p>
          <a:p>
            <a:pPr algn="ctr"/>
            <a:r>
              <a:rPr lang="en-US" dirty="0"/>
              <a:t>Cache Line</a:t>
            </a: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573016"/>
            <a:ext cx="840193" cy="807244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32E-6 -5.096E-6 L -0.31499 -0.01065 " pathEditMode="relative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8 0.02336 -0.00486 0.10108 0.00382 0.14434 C 0.0033 0.14827 0.00451 0.15336 0.00243 0.15614 C -0.00017 0.15891 -0.00434 0.1573 -0.00763 0.15776 C -0.01406 0.15845 -0.02048 0.15891 -0.02672 0.15961 C -0.03957 0.15868 -0.07081 0.15544 -0.08417 0.15961 C -0.08608 0.16007 -0.08538 0.16447 -0.0866 0.16632 C -0.08886 0.16909 -0.09892 0.17649 -0.10187 0.17835 C -0.10448 0.1795 -0.10708 0.18043 -0.10951 0.18158 C -0.1109 0.18205 -0.1135 0.18343 -0.1135 0.18343 C -0.11558 0.18899 -0.11714 0.19431 -0.11853 0.20032 C -0.1194 0.21443 -0.11975 0.22854 -0.12114 0.24265 C -0.12235 0.25445 -0.13328 0.26393 -0.13884 0.27157 C -0.14057 0.27388 -0.14179 0.27758 -0.14404 0.27851 C -0.147 0.27943 -0.14995 0.28059 -0.1529 0.28175 C -0.16956 0.28082 -0.18656 0.2836 -0.20253 0.27851 C -0.21156 0.2755 -0.22075 0.26509 -0.22926 0.26301 C -0.23724 0.26093 -0.24453 0.25792 -0.25234 0.2563 C -0.25998 0.25746 -0.26796 0.25723 -0.27525 0.25977 C -0.28219 0.26185 -0.28879 0.27319 -0.29434 0.27851 C -0.29746 0.28475 -0.29816 0.28776 -0.29816 0.29539 " pathEditMode="relative" ptsTypes="ffffffffffffffffffffA"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527 0 -0.031 0.00261 -0.0458 C 0.004 -0.05482 0.01701 -0.06731 0.0217 -0.07125 C 0.03853 -0.08582 0.0578 -0.09461 0.07775 -0.09669 C 0.09546 -0.09461 0.11385 -0.096 0.13121 -0.08998 C 0.15863 -0.08073 0.17703 -0.04811 0.20254 -0.03377 C 0.21017 -0.03562 0.21816 -0.03493 0.22545 -0.03886 C 0.22736 -0.04002 0.22683 -0.04464 0.22683 -0.04742 C 0.22562 -0.07726 0.22562 -0.07148 0.21017 -0.07795 C 0.20774 -0.08119 0.20462 -0.08328 0.20254 -0.08651 C 0.19889 -0.0923 0.19664 -0.10016 0.1949 -0.10687 C 0.20028 -0.12861 0.20132 -0.13717 0.2192 -0.14249 C 0.28723 -0.14157 0.35249 -0.14596 0.42034 -0.14758 C 0.44586 -0.14966 0.47119 -0.15383 0.49688 -0.15614 C 0.51823 -0.1647 0.5269 -0.16354 0.55294 -0.1647 C 0.56127 -0.18251 0.54877 -0.21443 0.53766 -0.22577 C 0.53385 -0.24034 0.53107 -0.25468 0.54009 -0.26648 C 0.54304 -0.27782 0.54652 -0.28869 0.54652 -0.30049 " pathEditMode="relative" ptsTypes="fffffffffffffffffA">
                                      <p:cBhvr>
                                        <p:cTn id="5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 -0.0148 L 0.25199 -0.0106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9 -0.01065 L 0.03956 -0.02129 " pathEditMode="relative" ptsTypes="AA">
                                      <p:cBhvr>
                                        <p:cTn id="7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3" grpId="2"/>
      <p:bldP spid="66" grpId="0" animBg="1"/>
      <p:bldP spid="66" grpId="1" animBg="1"/>
      <p:bldP spid="66" grpId="2" animBg="1"/>
      <p:bldP spid="77" grpId="0" animBg="1"/>
      <p:bldP spid="77" grpId="1" animBg="1"/>
      <p:bldP spid="81" grpId="0"/>
      <p:bldP spid="20" grpId="0" animBg="1"/>
      <p:bldP spid="20" grpId="1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&amp; Test &amp; Set 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Bus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</a:t>
            </a:r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Line shared in read mode until unlocked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275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(lock-&gt;counter &lt;= 0))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Has lock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3203848" y="1628800"/>
            <a:ext cx="1368152" cy="936104"/>
          </a:xfrm>
          <a:prstGeom prst="wedgeRoundRectCallout">
            <a:avLst>
              <a:gd name="adj1" fmla="val -167320"/>
              <a:gd name="adj2" fmla="val 53788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Unlock by writing 1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5 -0.04511 -0.00798 -0.06731 0.0243 -0.07819 C 0.03489 -0.07772 0.04547 -0.07819 0.05606 -0.07634 C 0.0604 -0.07564 0.07533 -0.06546 0.08036 -0.06292 C 0.09233 -0.05667 0.10587 -0.05598 0.11854 -0.05089 C 0.12323 -0.0458 0.12913 -0.04233 0.1326 -0.03562 C 0.14093 -0.01874 0.13642 -0.02383 0.14405 -0.01689 C 0.14804 -0.00902 0.15377 -0.01018 0.16054 -0.00671 C 0.16956 -0.00995 0.17477 -0.01989 0.18223 -0.02706 C 0.18761 -0.04164 0.18102 -0.02776 0.18987 -0.03724 C 0.19056 -0.03817 0.19438 -0.04673 0.1949 -0.04765 C 0.20132 -0.07888 0.19525 -0.04811 0.19751 -0.12908 C 0.19751 -0.1344 0.19733 -0.1529 0.20271 -0.15799 C 0.20653 -0.16169 0.22805 -0.16308 0.22944 -0.16308 C 0.25825 -0.16192 0.28723 -0.16401 0.31604 -0.15961 C 0.32507 -0.15822 0.33287 -0.15059 0.34155 -0.14596 C 0.35596 -0.13833 0.37192 -0.12885 0.38737 -0.12399 C 0.42954 -0.12977 0.46911 -0.15337 0.51215 -0.15799 C 0.53367 -0.15684 0.54235 -0.15545 0.56057 -0.15105 C 0.56474 -0.15175 0.57081 -0.14828 0.57324 -0.1529 C 0.57585 -0.15822 0.57272 -0.16586 0.57081 -0.17141 C 0.56925 -0.1758 0.56509 -0.17765 0.56318 -0.18159 C 0.55849 -0.19061 0.5545 -0.20056 0.55172 -0.2105 C 0.5512 -0.21397 0.55016 -0.21744 0.55033 -0.22068 C 0.55051 -0.23548 0.54877 -0.29239 0.56179 -0.31066 " pathEditMode="relative" ptsTypes="ffffffffffffffffffffffffA">
                                      <p:cBhvr>
                                        <p:cTn id="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6" grpId="0" animBg="1"/>
      <p:bldP spid="77" grpId="0" animBg="1"/>
      <p:bldP spid="81" grpId="0"/>
      <p:bldP spid="81" grpId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Software solution (Peterson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algorithm) works, but it is unsatisfactory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Solution is complicated; proving correctness is tricky even for the simple example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While thread is waiting, it is consuming CPU time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Asymmetric solution exists for 2 processes.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How can we do better?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Use hardware features to eliminate busy waiting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Define higher-level programming abstractions to simplify concurrent programming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 Much Milk: Lessons</a:t>
            </a:r>
          </a:p>
        </p:txBody>
      </p:sp>
    </p:spTree>
    <p:extLst>
      <p:ext uri="{BB962C8B-B14F-4D97-AF65-F5344CB8AC3E}">
        <p14:creationId xmlns:p14="http://schemas.microsoft.com/office/powerpoint/2010/main" val="166637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2 loops?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Functionally, the outer loop is sufficient</a:t>
            </a:r>
          </a:p>
          <a:p>
            <a:r>
              <a:rPr lang="en-US" dirty="0"/>
              <a:t>Problem: Attempts to write this variable invalidate it in all other caches</a:t>
            </a:r>
          </a:p>
          <a:p>
            <a:pPr lvl="1"/>
            <a:r>
              <a:rPr lang="en-US" dirty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/>
              <a:t>This is VERY expensive and slows down EVERYTHING on the system</a:t>
            </a:r>
          </a:p>
          <a:p>
            <a:pPr lvl="1"/>
            <a:r>
              <a:rPr lang="en-US" dirty="0"/>
              <a:t>The inner loop read-shares this cache line, allowing all polling in parallel</a:t>
            </a:r>
          </a:p>
          <a:p>
            <a:r>
              <a:rPr lang="en-US" dirty="0"/>
              <a:t>This pattern called a </a:t>
            </a:r>
            <a:r>
              <a:rPr lang="en-US" dirty="0" err="1"/>
              <a:t>Test&amp;Test&amp;Set</a:t>
            </a:r>
            <a:r>
              <a:rPr lang="en-US" dirty="0"/>
              <a:t> lock (vs. </a:t>
            </a:r>
            <a:r>
              <a:rPr lang="en-US" dirty="0" err="1"/>
              <a:t>Test&amp;Set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28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644525" y="1333500"/>
            <a:ext cx="3314700" cy="1190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thread_mutex_lock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</a:rPr>
              <a:t>(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while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ts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(lock) == 1)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681038" y="3054350"/>
            <a:ext cx="3200400" cy="915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thread_mutex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_unlock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*lock := 0;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263650" y="2668588"/>
            <a:ext cx="1909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 busy-waiting</a:t>
            </a:r>
          </a:p>
        </p:txBody>
      </p:sp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4330700" y="1333500"/>
            <a:ext cx="46355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thread_mutex_lock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while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ts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q_lock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== 1)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Put TCB on wait queue for lock</a:t>
            </a:r>
            <a:r>
              <a:rPr lang="en-US" sz="1800">
                <a:latin typeface="Comic Sans MS" pitchFamily="66" charset="0"/>
                <a:ea typeface="+mn-ea"/>
                <a:cs typeface="+mn-cs"/>
              </a:rPr>
              <a:t>;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4887913" y="2782888"/>
            <a:ext cx="341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Without busy-waiting, use a queue</a:t>
            </a:r>
          </a:p>
        </p:txBody>
      </p:sp>
      <p:sp>
        <p:nvSpPr>
          <p:cNvPr id="319499" name="Text Box 11"/>
          <p:cNvSpPr txBox="1">
            <a:spLocks noChangeArrowheads="1"/>
          </p:cNvSpPr>
          <p:nvPr/>
        </p:nvSpPr>
        <p:spPr bwMode="auto">
          <a:xfrm>
            <a:off x="4337050" y="3087688"/>
            <a:ext cx="480695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pthread_mutex_unlock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*</a:t>
            </a:r>
            <a:r>
              <a:rPr lang="en-US" dirty="0" err="1">
                <a:latin typeface="Comic Sans MS" pitchFamily="66" charset="0"/>
              </a:rPr>
              <a:t>q_lock</a:t>
            </a:r>
            <a:r>
              <a:rPr lang="en-US" dirty="0">
                <a:latin typeface="Comic Sans MS" pitchFamily="66" charset="0"/>
              </a:rPr>
              <a:t> = 0;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(wait queue is not empty)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Move 1 (or all?) waiting threads to ready queue;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Blocking Locks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Must only one thread </a:t>
            </a:r>
            <a:r>
              <a:rPr lang="en-US" sz="3200"/>
              <a:t>be awakened</a:t>
            </a:r>
            <a:r>
              <a:rPr lang="en-US" sz="3200" dirty="0"/>
              <a:t>?  Is this code fair?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5386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Reader/writer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optimization: If I am just reading, we can let other readers access the data at the same time</a:t>
            </a:r>
          </a:p>
          <a:p>
            <a:pPr lvl="1"/>
            <a:r>
              <a:rPr lang="en-US" dirty="0"/>
              <a:t>Just no writers</a:t>
            </a:r>
          </a:p>
          <a:p>
            <a:r>
              <a:rPr lang="en-US" dirty="0"/>
              <a:t>Writers require mutual exclusion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07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enter a critical region, check what may have changed while you were spinning</a:t>
            </a:r>
          </a:p>
          <a:p>
            <a:pPr lvl="1"/>
            <a:r>
              <a:rPr lang="en-US" dirty="0"/>
              <a:t>Did Jill get milk while I was waiting on the lock?</a:t>
            </a:r>
          </a:p>
          <a:p>
            <a:r>
              <a:rPr lang="en-US" dirty="0"/>
              <a:t>Always unlock any locks you acquire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Best Practices for Lock Programming</a:t>
            </a:r>
          </a:p>
        </p:txBody>
      </p:sp>
    </p:spTree>
    <p:extLst>
      <p:ext uri="{BB962C8B-B14F-4D97-AF65-F5344CB8AC3E}">
        <p14:creationId xmlns:p14="http://schemas.microsoft.com/office/powerpoint/2010/main" val="1850344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</a:rPr>
              <a:t>Locks are higher-level programming abstraction</a:t>
            </a:r>
          </a:p>
          <a:p>
            <a:pPr lvl="1"/>
            <a:r>
              <a:rPr lang="en-US" dirty="0">
                <a:latin typeface="Arial" charset="0"/>
              </a:rPr>
              <a:t>Mutual exclusion can be implemented using locks</a:t>
            </a:r>
          </a:p>
          <a:p>
            <a:r>
              <a:rPr lang="en-US" dirty="0">
                <a:latin typeface="Arial" charset="0"/>
              </a:rPr>
              <a:t>Lock implementations have 2 key ingredients:</a:t>
            </a:r>
          </a:p>
          <a:p>
            <a:pPr lvl="1"/>
            <a:r>
              <a:rPr lang="en-US" dirty="0">
                <a:latin typeface="Arial" charset="0"/>
              </a:rPr>
              <a:t>Hardware instruction: atomic read-modify-write</a:t>
            </a:r>
          </a:p>
          <a:p>
            <a:pPr lvl="1"/>
            <a:r>
              <a:rPr lang="en-US" dirty="0">
                <a:latin typeface="Arial" charset="0"/>
              </a:rPr>
              <a:t>Blocking mechanism</a:t>
            </a:r>
          </a:p>
          <a:p>
            <a:pPr lvl="2"/>
            <a:r>
              <a:rPr lang="en-US" dirty="0">
                <a:latin typeface="Arial" charset="0"/>
              </a:rPr>
              <a:t>Busy waiting, or</a:t>
            </a:r>
          </a:p>
          <a:p>
            <a:pPr lvl="3"/>
            <a:r>
              <a:rPr lang="en-US" dirty="0">
                <a:latin typeface="Arial" charset="0"/>
              </a:rPr>
              <a:t>Cheap Busy waiting important</a:t>
            </a:r>
          </a:p>
          <a:p>
            <a:pPr lvl="2"/>
            <a:r>
              <a:rPr lang="en-US" dirty="0">
                <a:latin typeface="Arial" charset="0"/>
              </a:rPr>
              <a:t>Block on a scheduler queue in the OS</a:t>
            </a: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Locks are good for mutual exclusion but weak for coordination, e.g., producer/consumer patterns.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Implementing Locks: Summary</a:t>
            </a:r>
          </a:p>
        </p:txBody>
      </p:sp>
    </p:spTree>
    <p:extLst>
      <p:ext uri="{BB962C8B-B14F-4D97-AF65-F5344CB8AC3E}">
        <p14:creationId xmlns:p14="http://schemas.microsoft.com/office/powerpoint/2010/main" val="517282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>
                <a:latin typeface="Comic Sans MS" charset="0"/>
              </a:rPr>
              <a:t>Fine-grain locks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Greater concurrency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Greater code complexity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deadlocks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Not composable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data races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Which lock to lock?</a:t>
            </a:r>
          </a:p>
          <a:p>
            <a:pPr lvl="1"/>
            <a:endParaRPr lang="en-US" sz="1800">
              <a:latin typeface="Comic Sans MS" charset="0"/>
            </a:endParaRP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03238" y="3743325"/>
            <a:ext cx="41910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// WITH FINE-GRAIN LOCKS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void move(T s, T d, Obj key){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(s);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(d);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tmp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=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s.remove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(key);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d.insert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(key,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tmp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pthread_mutex_unlock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(d);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pthread_mutex_unlock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(s);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1800" b="1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486400" y="54975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  <a:cs typeface="MS PGothic" charset="0"/>
              </a:rPr>
              <a:t>DEADLOCK!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00600" y="4278313"/>
            <a:ext cx="4038600" cy="1052512"/>
            <a:chOff x="336" y="2880"/>
            <a:chExt cx="2544" cy="663"/>
          </a:xfrm>
        </p:grpSpPr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336" y="302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move(a, b, key1);</a:t>
              </a:r>
            </a:p>
          </p:txBody>
        </p:sp>
        <p:sp>
          <p:nvSpPr>
            <p:cNvPr id="23561" name="Text Box 7"/>
            <p:cNvSpPr txBox="1">
              <a:spLocks noChangeArrowheads="1"/>
            </p:cNvSpPr>
            <p:nvPr/>
          </p:nvSpPr>
          <p:spPr bwMode="auto">
            <a:xfrm>
              <a:off x="1200" y="3312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move(b, a, key2);</a:t>
              </a:r>
            </a:p>
          </p:txBody>
        </p:sp>
        <p:sp>
          <p:nvSpPr>
            <p:cNvPr id="23562" name="Text Box 8"/>
            <p:cNvSpPr txBox="1">
              <a:spLocks noChangeArrowheads="1"/>
            </p:cNvSpPr>
            <p:nvPr/>
          </p:nvSpPr>
          <p:spPr bwMode="auto">
            <a:xfrm>
              <a:off x="624" y="2880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0</a:t>
              </a:r>
            </a:p>
          </p:txBody>
        </p:sp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2112" y="2901"/>
              <a:ext cx="7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1</a:t>
              </a:r>
            </a:p>
          </p:txBody>
        </p:sp>
      </p:grpSp>
      <p:sp>
        <p:nvSpPr>
          <p:cNvPr id="23559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>
                <a:latin typeface="Comic Sans MS" charset="0"/>
              </a:rPr>
              <a:t>Coarse-grain locks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  <a:latin typeface="Comic Sans MS" charset="0"/>
              </a:rPr>
              <a:t>Simple to develop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  <a:latin typeface="Comic Sans MS" charset="0"/>
              </a:rPr>
              <a:t>Easy to avoid deadlock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  <a:latin typeface="Comic Sans MS" charset="0"/>
              </a:rPr>
              <a:t>Few data races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mic Sans MS" charset="0"/>
              </a:rPr>
              <a:t>Limited concurrency</a:t>
            </a:r>
            <a:r>
              <a:rPr lang="en-US" sz="1800" dirty="0">
                <a:latin typeface="Comic Sans MS" charset="0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locking is also hard </a:t>
            </a:r>
            <a:r>
              <a:rPr lang="en-US"/>
              <a:t>(Preview)</a:t>
            </a:r>
          </a:p>
        </p:txBody>
      </p:sp>
    </p:spTree>
    <p:extLst>
      <p:ext uri="{BB962C8B-B14F-4D97-AF65-F5344CB8AC3E}">
        <p14:creationId xmlns:p14="http://schemas.microsoft.com/office/powerpoint/2010/main" val="151332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12800" y="1258416"/>
            <a:ext cx="77724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>
                <a:latin typeface="Arial" charset="0"/>
              </a:rPr>
              <a:t>If two threads execute this program concurrently, how many different final values of X are there?</a:t>
            </a:r>
          </a:p>
          <a:p>
            <a:pPr algn="ctr">
              <a:buFont typeface="Monotype Sorts" charset="0"/>
              <a:buNone/>
            </a:pPr>
            <a:r>
              <a:rPr lang="en-US" b="1" dirty="0">
                <a:solidFill>
                  <a:srgbClr val="00B050"/>
                </a:solidFill>
                <a:latin typeface="Arial" charset="0"/>
              </a:rPr>
              <a:t>Initially, X == 0.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641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382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8006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6300" y="5235078"/>
            <a:ext cx="2373313" cy="19383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Answer: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0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1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2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More than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 Quiz</a:t>
            </a:r>
          </a:p>
        </p:txBody>
      </p:sp>
    </p:spTree>
    <p:extLst>
      <p:ext uri="{BB962C8B-B14F-4D97-AF65-F5344CB8AC3E}">
        <p14:creationId xmlns:p14="http://schemas.microsoft.com/office/powerpoint/2010/main" val="137574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12800" y="1124744"/>
            <a:ext cx="7772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Model of concurrent execution</a:t>
            </a:r>
          </a:p>
          <a:p>
            <a:r>
              <a:rPr lang="en-US" dirty="0">
                <a:latin typeface="Arial" charset="0"/>
              </a:rPr>
              <a:t>Interleave statements from each thread into a single thread</a:t>
            </a:r>
          </a:p>
          <a:p>
            <a:r>
              <a:rPr lang="en-US" dirty="0">
                <a:latin typeface="Arial" charset="0"/>
              </a:rPr>
              <a:t>If </a:t>
            </a:r>
            <a:r>
              <a:rPr lang="en-US" b="1" dirty="0">
                <a:latin typeface="Arial" charset="0"/>
              </a:rPr>
              <a:t>any </a:t>
            </a:r>
            <a:r>
              <a:rPr lang="en-US" dirty="0">
                <a:latin typeface="Arial" charset="0"/>
              </a:rPr>
              <a:t>interleaving yields incorrect results, some synchronization is needed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40066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02200" y="39939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200" y="3597051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584351"/>
            <a:ext cx="14176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"/>
                <a:ea typeface="+mn-ea"/>
                <a:cs typeface="+mn-cs"/>
              </a:rPr>
              <a:t>Thread 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87700" y="3866926"/>
            <a:ext cx="2692400" cy="19383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27100" y="5956300"/>
            <a:ext cx="77724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If X==0 initially, X == 1 at the end. WRONG result!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663700" y="4079651"/>
            <a:ext cx="1612900" cy="508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692400" y="4981351"/>
            <a:ext cx="571500" cy="381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663700" y="5235351"/>
            <a:ext cx="1524000" cy="635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rot="10800000">
            <a:off x="5321300" y="4384451"/>
            <a:ext cx="1066800" cy="228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rot="10800000">
            <a:off x="5880100" y="4765451"/>
            <a:ext cx="469900" cy="1143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rot="10800000" flipV="1">
            <a:off x="4673600" y="5133751"/>
            <a:ext cx="1689100" cy="482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Schedules and </a:t>
            </a:r>
            <a:r>
              <a:rPr lang="en-US" dirty="0" err="1"/>
              <a:t>Interleavings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1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5417 0.0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0" y="2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16667 0.051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2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-0.00926 L -0.075 0.046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2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875 0.0592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36600" y="3835400"/>
            <a:ext cx="7772400" cy="23299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Key abstraction: mutual exclusion while lock is held</a:t>
            </a:r>
          </a:p>
          <a:p>
            <a:r>
              <a:rPr lang="en-US" dirty="0">
                <a:latin typeface="Arial" charset="0"/>
              </a:rPr>
              <a:t>Goal: ”Protect” unsafe code from dangerous </a:t>
            </a:r>
            <a:r>
              <a:rPr lang="en-US" dirty="0" err="1">
                <a:latin typeface="Arial" charset="0"/>
              </a:rPr>
              <a:t>interleavings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At some loss of concurrency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94398" y="1428695"/>
            <a:ext cx="4955203" cy="224676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(&amp;lock);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(&amp;lock);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Locks fix this with Mutual </a:t>
            </a:r>
            <a:r>
              <a:rPr lang="en-US" dirty="0"/>
              <a:t>E</a:t>
            </a:r>
            <a:r>
              <a:rPr lang="en-US"/>
              <a:t>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8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325736"/>
            <a:ext cx="7740650" cy="33274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990000"/>
                </a:solidFill>
                <a:latin typeface="Arial" charset="0"/>
              </a:rPr>
              <a:t>Locks</a:t>
            </a:r>
            <a:r>
              <a:rPr lang="en-US" dirty="0">
                <a:latin typeface="Arial" charset="0"/>
              </a:rPr>
              <a:t> – implement mutual exclusion</a:t>
            </a:r>
          </a:p>
          <a:p>
            <a:pPr lvl="1"/>
            <a:r>
              <a:rPr lang="en-US" dirty="0">
                <a:latin typeface="Arial" charset="0"/>
              </a:rPr>
              <a:t>Two methods</a:t>
            </a:r>
          </a:p>
          <a:p>
            <a:pPr lvl="2"/>
            <a:r>
              <a:rPr lang="en-US" sz="1800" dirty="0" err="1">
                <a:latin typeface="Arial" charset="0"/>
              </a:rPr>
              <a:t>pthread_mutex_lock</a:t>
            </a:r>
            <a:r>
              <a:rPr lang="en-US" sz="1800" dirty="0">
                <a:latin typeface="Arial" charset="0"/>
              </a:rPr>
              <a:t>(lock) – wait until lock is free, then grab it</a:t>
            </a:r>
          </a:p>
          <a:p>
            <a:pPr lvl="2"/>
            <a:r>
              <a:rPr lang="en-US" sz="1800" dirty="0" err="1">
                <a:latin typeface="Arial" charset="0"/>
              </a:rPr>
              <a:t>pthread_mutex_unlock</a:t>
            </a:r>
            <a:r>
              <a:rPr lang="en-US" sz="1800" dirty="0">
                <a:latin typeface="Arial" charset="0"/>
              </a:rPr>
              <a:t>(lock) – release the lock, waking up a waiter, if any</a:t>
            </a:r>
          </a:p>
          <a:p>
            <a:pPr lvl="3">
              <a:buFont typeface="Monotype Sorts" charset="0"/>
              <a:buNone/>
            </a:pPr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With locks, too much milk problem is very easy!</a:t>
            </a:r>
          </a:p>
          <a:p>
            <a:pPr lvl="1"/>
            <a:r>
              <a:rPr lang="en-US" dirty="0">
                <a:latin typeface="Arial" charset="0"/>
              </a:rPr>
              <a:t>Check and update happen as one unit (exclusive access)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3348038" y="4437112"/>
            <a:ext cx="2438400" cy="1465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noMilk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{</a:t>
            </a:r>
            <a:endParaRPr lang="en-US" sz="1600" dirty="0">
              <a:solidFill>
                <a:schemeClr val="folHlink"/>
              </a:solidFill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  buy milk;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62675" y="4499025"/>
            <a:ext cx="2438400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x++;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Introducing Locks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How can we implement locks?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647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0222-45D4-A9A5-D98E-DB824535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Performance: Between rock and hard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FF8AD-8A85-47B2-A843-FA570F3CD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threads for concurrent performance</a:t>
            </a:r>
          </a:p>
          <a:p>
            <a:r>
              <a:rPr lang="en-US" dirty="0"/>
              <a:t>We can’t safely execute all code concurrently</a:t>
            </a:r>
          </a:p>
          <a:p>
            <a:pPr lvl="1"/>
            <a:r>
              <a:rPr lang="en-US" dirty="0"/>
              <a:t>Locks ensure that ”delicate” code does not interleave with other code that could interleave unsafely</a:t>
            </a:r>
          </a:p>
          <a:p>
            <a:r>
              <a:rPr lang="en-US" dirty="0"/>
              <a:t>It is safe to execute everything in one big lock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worse</a:t>
            </a:r>
            <a:r>
              <a:rPr lang="en-US" dirty="0"/>
              <a:t> performance than a single thread</a:t>
            </a:r>
          </a:p>
          <a:p>
            <a:pPr lvl="1"/>
            <a:r>
              <a:rPr lang="en-US" dirty="0"/>
              <a:t>No concurrency + overheads</a:t>
            </a:r>
          </a:p>
          <a:p>
            <a:endParaRPr lang="en-US" dirty="0"/>
          </a:p>
          <a:p>
            <a:r>
              <a:rPr lang="en-US" dirty="0"/>
              <a:t>Goal: get just enough mutual exclusion for safety, but no more than strictly necessary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B94F8-ED2E-C507-EFD1-236B0140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7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locks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key ingredients:</a:t>
            </a:r>
          </a:p>
          <a:p>
            <a:pPr lvl="1"/>
            <a:r>
              <a:rPr lang="en-US" dirty="0"/>
              <a:t>A hardware-provided atomic instruction</a:t>
            </a:r>
          </a:p>
          <a:p>
            <a:pPr lvl="2"/>
            <a:r>
              <a:rPr lang="en-US" dirty="0"/>
              <a:t>Determines who wins under contention</a:t>
            </a:r>
          </a:p>
          <a:p>
            <a:pPr lvl="1"/>
            <a:r>
              <a:rPr lang="en-US" dirty="0"/>
              <a:t>A waiting strategy for the loser(s)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6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“normal” line of code (or CISC instruction) can span multiple memory operations </a:t>
            </a:r>
          </a:p>
          <a:p>
            <a:pPr lvl="1"/>
            <a:r>
              <a:rPr lang="en-US" dirty="0"/>
              <a:t>Example: ‘a = b + c’ requires 2 loads and a store</a:t>
            </a:r>
          </a:p>
          <a:p>
            <a:pPr lvl="1"/>
            <a:r>
              <a:rPr lang="en-US" dirty="0"/>
              <a:t>These loads and stores can interleave with other CPUs’ memory accesses</a:t>
            </a:r>
          </a:p>
          <a:p>
            <a:r>
              <a:rPr lang="en-US" dirty="0"/>
              <a:t>An atomic instruction guarantees that the entire operation is not interleaved with any other CPU</a:t>
            </a:r>
          </a:p>
          <a:p>
            <a:pPr lvl="1"/>
            <a:r>
              <a:rPr lang="en-US" dirty="0"/>
              <a:t>x86: Certain instructions can have a ‘lock’ prefix</a:t>
            </a:r>
          </a:p>
          <a:p>
            <a:pPr lvl="1"/>
            <a:r>
              <a:rPr lang="en-US" dirty="0"/>
              <a:t>Intuition: This CPU ‘locks’ all of memory</a:t>
            </a:r>
          </a:p>
          <a:p>
            <a:pPr lvl="1"/>
            <a:r>
              <a:rPr lang="en-US" dirty="0"/>
              <a:t>Expensive!  Not ever used automatically by a compiler; must be explicitly used by the programmer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8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18712</TotalTime>
  <Words>1996</Words>
  <Application>Microsoft Macintosh PowerPoint</Application>
  <PresentationFormat>On-screen Show (4:3)</PresentationFormat>
  <Paragraphs>313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Comic Sans MS</vt:lpstr>
      <vt:lpstr>Courier New</vt:lpstr>
      <vt:lpstr>Monotype Sorts</vt:lpstr>
      <vt:lpstr>Times</vt:lpstr>
      <vt:lpstr>Times New Roman</vt:lpstr>
      <vt:lpstr>Wingdings 2</vt:lpstr>
      <vt:lpstr>Office Theme</vt:lpstr>
      <vt:lpstr>Locking</vt:lpstr>
      <vt:lpstr>Too Much Milk: Lessons</vt:lpstr>
      <vt:lpstr>Concurrency Quiz</vt:lpstr>
      <vt:lpstr>Schedules and Interleavings</vt:lpstr>
      <vt:lpstr>Locks fix this with Mutual Exclusion</vt:lpstr>
      <vt:lpstr>Introducing Locks</vt:lpstr>
      <vt:lpstr>Performance: Between rock and hard place</vt:lpstr>
      <vt:lpstr>How do locks work?</vt:lpstr>
      <vt:lpstr>Atomic instructions</vt:lpstr>
      <vt:lpstr>Atomic instruction examples</vt:lpstr>
      <vt:lpstr>Atomic instructions + locks</vt:lpstr>
      <vt:lpstr>Waiting strategies</vt:lpstr>
      <vt:lpstr>Which strategy to use?</vt:lpstr>
      <vt:lpstr>Reminder: Correctness Conditions</vt:lpstr>
      <vt:lpstr>Example: Linux spinlock (simplified)</vt:lpstr>
      <vt:lpstr>Rough C equivalent</vt:lpstr>
      <vt:lpstr>Why 2 loops?</vt:lpstr>
      <vt:lpstr>Test &amp; Set Lock</vt:lpstr>
      <vt:lpstr>Test &amp; Test &amp; Set Lock</vt:lpstr>
      <vt:lpstr>Why 2 loops?</vt:lpstr>
      <vt:lpstr>Implementing Blocking Locks</vt:lpstr>
      <vt:lpstr>Reader/writer locks</vt:lpstr>
      <vt:lpstr>Best Practices for Lock Programming</vt:lpstr>
      <vt:lpstr>Implementing Locks: Summary</vt:lpstr>
      <vt:lpstr>Why locking is also hard (Preview)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220</cp:revision>
  <dcterms:created xsi:type="dcterms:W3CDTF">2012-09-21T01:57:31Z</dcterms:created>
  <dcterms:modified xsi:type="dcterms:W3CDTF">2022-12-08T17:23:05Z</dcterms:modified>
</cp:coreProperties>
</file>