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96" r:id="rId3"/>
    <p:sldId id="265" r:id="rId4"/>
    <p:sldId id="267" r:id="rId5"/>
    <p:sldId id="293" r:id="rId6"/>
    <p:sldId id="268" r:id="rId7"/>
    <p:sldId id="270" r:id="rId8"/>
    <p:sldId id="292" r:id="rId9"/>
    <p:sldId id="271" r:id="rId10"/>
    <p:sldId id="269" r:id="rId11"/>
    <p:sldId id="273" r:id="rId12"/>
    <p:sldId id="274" r:id="rId13"/>
    <p:sldId id="275" r:id="rId14"/>
    <p:sldId id="276" r:id="rId15"/>
    <p:sldId id="277" r:id="rId16"/>
    <p:sldId id="278" r:id="rId17"/>
    <p:sldId id="279" r:id="rId18"/>
    <p:sldId id="272" r:id="rId19"/>
    <p:sldId id="280" r:id="rId20"/>
    <p:sldId id="281" r:id="rId21"/>
    <p:sldId id="283" r:id="rId22"/>
    <p:sldId id="285" r:id="rId23"/>
    <p:sldId id="295" r:id="rId24"/>
    <p:sldId id="286" r:id="rId25"/>
    <p:sldId id="287" r:id="rId26"/>
    <p:sldId id="288" r:id="rId27"/>
    <p:sldId id="289" r:id="rId28"/>
    <p:sldId id="291" r:id="rId29"/>
    <p:sldId id="294" r:id="rId30"/>
    <p:sldId id="29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AF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03" autoAdjust="0"/>
    <p:restoredTop sz="92535" autoAdjust="0"/>
  </p:normalViewPr>
  <p:slideViewPr>
    <p:cSldViewPr>
      <p:cViewPr varScale="1">
        <p:scale>
          <a:sx n="114" d="100"/>
          <a:sy n="114" d="100"/>
        </p:scale>
        <p:origin x="1216" y="168"/>
      </p:cViewPr>
      <p:guideLst>
        <p:guide orient="horz" pos="2160"/>
        <p:guide pos="2880"/>
      </p:guideLst>
    </p:cSldViewPr>
  </p:slideViewPr>
  <p:outlineViewPr>
    <p:cViewPr>
      <p:scale>
        <a:sx n="33" d="100"/>
        <a:sy n="33" d="100"/>
      </p:scale>
      <p:origin x="0" y="46548"/>
    </p:cViewPr>
    <p:sldLst>
      <p:sld r:id="rId1" collapse="1"/>
    </p:sldLst>
  </p:outlineViewPr>
  <p:notesTextViewPr>
    <p:cViewPr>
      <p:scale>
        <a:sx n="100" d="100"/>
        <a:sy n="100" d="100"/>
      </p:scale>
      <p:origin x="0" y="0"/>
    </p:cViewPr>
  </p:notesTextViewPr>
  <p:sorterViewPr>
    <p:cViewPr>
      <p:scale>
        <a:sx n="80" d="100"/>
        <a:sy n="80" d="100"/>
      </p:scale>
      <p:origin x="0" y="6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10497C-7000-6D43-8BB4-0C3A962819F8}" type="datetimeFigureOut">
              <a:rPr lang="en-US" smtClean="0"/>
              <a:t>9/21/22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5F3A2D-27E2-4B49-9089-836CF80E8BE0}" type="slidenum">
              <a:rPr lang="en-US" smtClean="0"/>
              <a:t>‹#›</a:t>
            </a:fld>
            <a:endParaRPr lang="en-US"/>
          </a:p>
        </p:txBody>
      </p:sp>
    </p:spTree>
    <p:extLst>
      <p:ext uri="{BB962C8B-B14F-4D97-AF65-F5344CB8AC3E}">
        <p14:creationId xmlns:p14="http://schemas.microsoft.com/office/powerpoint/2010/main" val="12637570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0BFCF-8F27-4775-A75C-FAB6C4D28C2C}" type="datetimeFigureOut">
              <a:rPr lang="en-US" smtClean="0"/>
              <a:pPr/>
              <a:t>9/21/22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76F42-9BAD-4ADC-9380-BAF04DBAEE78}" type="slidenum">
              <a:rPr lang="en-US" smtClean="0"/>
              <a:pPr/>
              <a:t>‹#›</a:t>
            </a:fld>
            <a:endParaRPr lang="en-US"/>
          </a:p>
        </p:txBody>
      </p:sp>
    </p:spTree>
    <p:extLst>
      <p:ext uri="{BB962C8B-B14F-4D97-AF65-F5344CB8AC3E}">
        <p14:creationId xmlns:p14="http://schemas.microsoft.com/office/powerpoint/2010/main" val="10130760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3C534-D55E-BB4C-855F-D591140389A6}" type="slidenum">
              <a:rPr lang="en-US" smtClean="0"/>
              <a:pPr/>
              <a:t>1</a:t>
            </a:fld>
            <a:endParaRPr lang="en-US" dirty="0"/>
          </a:p>
        </p:txBody>
      </p:sp>
    </p:spTree>
    <p:extLst>
      <p:ext uri="{BB962C8B-B14F-4D97-AF65-F5344CB8AC3E}">
        <p14:creationId xmlns:p14="http://schemas.microsoft.com/office/powerpoint/2010/main" val="89376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dirty="0">
                <a:latin typeface="Times" charset="0"/>
              </a:rPr>
              <a:t>The hardware supports 16-bit addresses.  </a:t>
            </a:r>
          </a:p>
          <a:p>
            <a:pPr lvl="1"/>
            <a:r>
              <a:rPr lang="en-US" sz="1800" dirty="0">
                <a:latin typeface="Times" charset="0"/>
              </a:rPr>
              <a:t>—	Processes can have at most a 64 K byte virtual address space.</a:t>
            </a:r>
          </a:p>
          <a:p>
            <a:pPr lvl="1"/>
            <a:r>
              <a:rPr lang="en-US" sz="1800" dirty="0">
                <a:latin typeface="Times" charset="0"/>
              </a:rPr>
              <a:t>—	10 bits of offset, 6 bits of page number.</a:t>
            </a:r>
          </a:p>
          <a:p>
            <a:pPr lvl="1"/>
            <a:r>
              <a:rPr lang="en-US" sz="1800" dirty="0">
                <a:latin typeface="Times" charset="0"/>
              </a:rPr>
              <a:t>—	Page table contains 64 entries.</a:t>
            </a:r>
          </a:p>
          <a:p>
            <a:pPr lvl="1"/>
            <a:r>
              <a:rPr lang="en-US" sz="1800" dirty="0">
                <a:latin typeface="Times" charset="0"/>
              </a:rPr>
              <a:t>—	Each entry is (5 + </a:t>
            </a:r>
            <a:r>
              <a:rPr lang="en-US" sz="1800" i="1" dirty="0">
                <a:latin typeface="Times" charset="0"/>
              </a:rPr>
              <a:t>flag bits</a:t>
            </a:r>
            <a:r>
              <a:rPr lang="en-US" sz="1800" dirty="0">
                <a:latin typeface="Times" charset="0"/>
              </a:rPr>
              <a:t>) wide. </a:t>
            </a:r>
            <a:br>
              <a:rPr lang="en-US" sz="1800" dirty="0">
                <a:latin typeface="Times" charset="0"/>
              </a:rPr>
            </a:br>
            <a:r>
              <a:rPr lang="en-US" sz="1800" dirty="0">
                <a:latin typeface="Times" charset="0"/>
              </a:rPr>
              <a:t>(There are 32 physical frames of memory present.)</a:t>
            </a:r>
          </a:p>
          <a:p>
            <a:pPr lvl="1"/>
            <a:endParaRPr lang="en-US" sz="1800" dirty="0">
              <a:latin typeface="Times" charset="0"/>
            </a:endParaRPr>
          </a:p>
          <a:p>
            <a:r>
              <a:rPr lang="en-US" sz="1800" dirty="0">
                <a:latin typeface="Times" charset="0"/>
              </a:rPr>
              <a:t>Note (again) that adjacent virtual addresses may be arbitrarily far apart in physical memory.</a:t>
            </a:r>
          </a:p>
          <a:p>
            <a:pPr lvl="1"/>
            <a:r>
              <a:rPr lang="en-US" sz="1800" dirty="0">
                <a:latin typeface="Times" charset="0"/>
              </a:rPr>
              <a:t>—	Does this matter?/Is this interesting?  (No!)</a:t>
            </a:r>
          </a:p>
          <a:p>
            <a:endParaRPr lang="en-US" sz="1800" dirty="0">
              <a:latin typeface="Times" charset="0"/>
            </a:endParaRPr>
          </a:p>
          <a:p>
            <a:r>
              <a:rPr lang="en-US" sz="1800" dirty="0">
                <a:latin typeface="Times" charset="0"/>
              </a:rPr>
              <a:t>You</a:t>
            </a:r>
            <a:r>
              <a:rPr lang="ja-JP" altLang="en-US" sz="1800" dirty="0">
                <a:latin typeface="Times" charset="0"/>
              </a:rPr>
              <a:t>’</a:t>
            </a:r>
            <a:r>
              <a:rPr lang="en-US" sz="1800" dirty="0" err="1">
                <a:latin typeface="Times" charset="0"/>
              </a:rPr>
              <a:t>ve</a:t>
            </a:r>
            <a:r>
              <a:rPr lang="en-US" sz="1800" dirty="0">
                <a:latin typeface="Times" charset="0"/>
              </a:rPr>
              <a:t> got to be able to do these translations in your sleep!</a:t>
            </a:r>
          </a:p>
        </p:txBody>
      </p:sp>
      <p:sp>
        <p:nvSpPr>
          <p:cNvPr id="419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46181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40838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0" y="4640263"/>
            <a:ext cx="7288213" cy="4014787"/>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10000"/>
          </a:bodyPr>
          <a:lstStyle/>
          <a:p>
            <a:pPr>
              <a:spcAft>
                <a:spcPts val="600"/>
              </a:spcAft>
            </a:pPr>
            <a:r>
              <a:rPr lang="en-US" sz="1800">
                <a:latin typeface="Times" charset="0"/>
              </a:rPr>
              <a:t>Virtual memory as described here makes no sense.</a:t>
            </a:r>
          </a:p>
          <a:p>
            <a:pPr lvl="1"/>
            <a:r>
              <a:rPr lang="en-US" sz="1800">
                <a:latin typeface="Times" charset="0"/>
              </a:rPr>
              <a:t>—	In order to decode a memory reference we have to make a memory reference to access the page table?</a:t>
            </a:r>
          </a:p>
          <a:p>
            <a:pPr>
              <a:spcAft>
                <a:spcPts val="600"/>
              </a:spcAft>
            </a:pPr>
            <a:r>
              <a:rPr lang="en-US" sz="1800">
                <a:latin typeface="Times" charset="0"/>
              </a:rPr>
              <a:t>The TLB is a </a:t>
            </a:r>
            <a:r>
              <a:rPr lang="en-US" sz="1800" i="1">
                <a:latin typeface="Times" charset="0"/>
              </a:rPr>
              <a:t>hardware</a:t>
            </a:r>
            <a:r>
              <a:rPr lang="en-US" sz="1800">
                <a:latin typeface="Times" charset="0"/>
              </a:rPr>
              <a:t> buffer.</a:t>
            </a:r>
          </a:p>
          <a:p>
            <a:pPr lvl="1"/>
            <a:r>
              <a:rPr lang="en-US" sz="1800">
                <a:latin typeface="Times" charset="0"/>
              </a:rPr>
              <a:t>—	A cache of page to frame translations implemented with associative memory.</a:t>
            </a:r>
          </a:p>
          <a:p>
            <a:pPr>
              <a:spcAft>
                <a:spcPts val="600"/>
              </a:spcAft>
            </a:pPr>
            <a:r>
              <a:rPr lang="en-US" sz="1800">
                <a:latin typeface="Times" charset="0"/>
              </a:rPr>
              <a:t>Notes:</a:t>
            </a:r>
          </a:p>
          <a:p>
            <a:pPr lvl="1"/>
            <a:r>
              <a:rPr lang="en-US" sz="1800">
                <a:latin typeface="Times" charset="0"/>
              </a:rPr>
              <a:t>—	The dashed arrow indicates that on a TLB miss the TLB gets updated as a side-effect of the page table access.</a:t>
            </a:r>
          </a:p>
          <a:p>
            <a:pPr lvl="1">
              <a:spcAft>
                <a:spcPts val="600"/>
              </a:spcAft>
            </a:pPr>
            <a:r>
              <a:rPr lang="en-US" sz="1800">
                <a:latin typeface="Times" charset="0"/>
              </a:rPr>
              <a:t>—	The keys in the TLB have to be unique.  (Why?)</a:t>
            </a:r>
          </a:p>
          <a:p>
            <a:pPr lvl="1"/>
            <a:r>
              <a:rPr lang="en-US" sz="1800">
                <a:latin typeface="Times" charset="0"/>
              </a:rPr>
              <a:t>	What ensures that the keys are unique?  (Have to flush TLB on a context switch or store process ID</a:t>
            </a:r>
            <a:r>
              <a:rPr lang="ja-JP" altLang="en-US" sz="1800">
                <a:latin typeface="Times" charset="0"/>
              </a:rPr>
              <a:t>’</a:t>
            </a:r>
            <a:r>
              <a:rPr lang="en-US" sz="1800">
                <a:latin typeface="Times" charset="0"/>
              </a:rPr>
              <a:t>s with the keys.)</a:t>
            </a:r>
          </a:p>
          <a:p>
            <a:pPr lvl="1">
              <a:spcAft>
                <a:spcPts val="600"/>
              </a:spcAft>
            </a:pPr>
            <a:r>
              <a:rPr lang="en-US" sz="1800">
                <a:latin typeface="Times" charset="0"/>
              </a:rPr>
              <a:t>—	The size of the TLB isn</a:t>
            </a:r>
            <a:r>
              <a:rPr lang="ja-JP" altLang="en-US" sz="1800">
                <a:latin typeface="Times" charset="0"/>
              </a:rPr>
              <a:t>’</a:t>
            </a:r>
            <a:r>
              <a:rPr lang="en-US" sz="1800">
                <a:latin typeface="Times" charset="0"/>
              </a:rPr>
              <a:t>t tied to any aspect of the VM system (unlike the size of the page table).  </a:t>
            </a:r>
          </a:p>
          <a:p>
            <a:pPr lvl="1"/>
            <a:r>
              <a:rPr lang="en-US" sz="1800">
                <a:latin typeface="Times" charset="0"/>
              </a:rPr>
              <a:t>	It can be as big or as small as one likes.</a:t>
            </a:r>
          </a:p>
        </p:txBody>
      </p:sp>
      <p:sp>
        <p:nvSpPr>
          <p:cNvPr id="4301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811518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0" y="5054600"/>
            <a:ext cx="7288213" cy="40132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600"/>
              </a:spcAft>
            </a:pPr>
            <a:r>
              <a:rPr lang="en-US" sz="1800">
                <a:latin typeface="Times" charset="0"/>
              </a:rPr>
              <a:t>START HERE 22</a:t>
            </a:r>
            <a:endParaRPr lang="en-US" sz="1800" dirty="0">
              <a:latin typeface="Times" charset="0"/>
            </a:endParaRPr>
          </a:p>
          <a:p>
            <a:pPr>
              <a:spcAft>
                <a:spcPts val="600"/>
              </a:spcAft>
            </a:pPr>
            <a:endParaRPr lang="en-US" sz="1800" dirty="0">
              <a:latin typeface="Times" charset="0"/>
            </a:endParaRPr>
          </a:p>
          <a:p>
            <a:pPr>
              <a:spcAft>
                <a:spcPts val="600"/>
              </a:spcAft>
            </a:pPr>
            <a:r>
              <a:rPr lang="en-US" sz="1800" dirty="0">
                <a:latin typeface="Times" charset="0"/>
              </a:rPr>
              <a:t>How does this save space?  </a:t>
            </a:r>
            <a:r>
              <a:rPr lang="en-US" sz="1800" dirty="0">
                <a:solidFill>
                  <a:schemeClr val="hlink"/>
                </a:solidFill>
                <a:latin typeface="Times" charset="0"/>
                <a:sym typeface="Symbol" charset="0"/>
              </a:rPr>
              <a:t></a:t>
            </a:r>
            <a:endParaRPr lang="en-US" sz="1800" dirty="0">
              <a:latin typeface="Times" charset="0"/>
            </a:endParaRPr>
          </a:p>
          <a:p>
            <a:pPr lvl="1">
              <a:spcAft>
                <a:spcPts val="600"/>
              </a:spcAft>
            </a:pPr>
            <a:r>
              <a:rPr lang="en-US" sz="1800" dirty="0">
                <a:latin typeface="Times" charset="0"/>
              </a:rPr>
              <a:t>—	Saves on memory space because second and third-level page tables are smaller and</a:t>
            </a:r>
          </a:p>
          <a:p>
            <a:pPr lvl="1">
              <a:spcAft>
                <a:spcPts val="600"/>
              </a:spcAft>
            </a:pPr>
            <a:r>
              <a:rPr lang="en-US" sz="1800" dirty="0">
                <a:latin typeface="Times" charset="0"/>
              </a:rPr>
              <a:t>—	Only the current second and third-level page tables in use need to be in memory at any one time.</a:t>
            </a:r>
          </a:p>
          <a:p>
            <a:pPr lvl="1">
              <a:spcAft>
                <a:spcPts val="600"/>
              </a:spcAft>
            </a:pPr>
            <a:endParaRPr lang="en-US" sz="1800" dirty="0">
              <a:latin typeface="Times" charset="0"/>
            </a:endParaRPr>
          </a:p>
          <a:p>
            <a:pPr>
              <a:spcAft>
                <a:spcPts val="600"/>
              </a:spcAft>
            </a:pPr>
            <a:r>
              <a:rPr lang="en-US" sz="1800" dirty="0">
                <a:latin typeface="Times" charset="0"/>
              </a:rPr>
              <a:t>This is often referred to as </a:t>
            </a:r>
            <a:r>
              <a:rPr lang="ja-JP" altLang="en-US" sz="1800" dirty="0">
                <a:latin typeface="Times" charset="0"/>
              </a:rPr>
              <a:t>“</a:t>
            </a:r>
            <a:r>
              <a:rPr lang="en-US" sz="1800" dirty="0">
                <a:latin typeface="Times" charset="0"/>
              </a:rPr>
              <a:t>paging the page table.</a:t>
            </a:r>
            <a:r>
              <a:rPr lang="ja-JP" altLang="en-US" sz="1800" dirty="0">
                <a:latin typeface="Times" charset="0"/>
              </a:rPr>
              <a:t>”</a:t>
            </a:r>
            <a:endParaRPr lang="en-US" sz="1800" dirty="0">
              <a:latin typeface="Times" charset="0"/>
            </a:endParaRPr>
          </a:p>
          <a:p>
            <a:pPr lvl="1"/>
            <a:r>
              <a:rPr lang="en-US" sz="1800" dirty="0">
                <a:latin typeface="Times" charset="0"/>
              </a:rPr>
              <a:t>	(This is similar to a memory management scheme known as segmentation.)</a:t>
            </a:r>
          </a:p>
          <a:p>
            <a:pPr>
              <a:spcAft>
                <a:spcPts val="600"/>
              </a:spcAft>
            </a:pPr>
            <a:endParaRPr lang="en-US" sz="1800" dirty="0">
              <a:latin typeface="Times" charset="0"/>
            </a:endParaRPr>
          </a:p>
        </p:txBody>
      </p:sp>
      <p:sp>
        <p:nvSpPr>
          <p:cNvPr id="44035" name="Rectangle 3"/>
          <p:cNvSpPr>
            <a:spLocks noGrp="1" noRot="1" noChangeAspect="1" noChangeArrowheads="1" noTextEdit="1"/>
          </p:cNvSpPr>
          <p:nvPr>
            <p:ph type="sldImg"/>
          </p:nvPr>
        </p:nvSpPr>
        <p:spPr>
          <a:xfrm>
            <a:off x="398463" y="73025"/>
            <a:ext cx="6518275" cy="4887913"/>
          </a:xfrm>
          <a:ln cap="flat"/>
        </p:spPr>
      </p:sp>
    </p:spTree>
    <p:extLst>
      <p:ext uri="{BB962C8B-B14F-4D97-AF65-F5344CB8AC3E}">
        <p14:creationId xmlns:p14="http://schemas.microsoft.com/office/powerpoint/2010/main" val="890851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0" y="5054600"/>
            <a:ext cx="7288213" cy="40132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lnSpcReduction="10000"/>
          </a:bodyPr>
          <a:lstStyle/>
          <a:p>
            <a:pPr>
              <a:spcAft>
                <a:spcPts val="600"/>
              </a:spcAft>
            </a:pPr>
            <a:r>
              <a:rPr lang="en-US" sz="1800">
                <a:latin typeface="Times" charset="0"/>
              </a:rPr>
              <a:t>This example shows a two-level page table.</a:t>
            </a:r>
          </a:p>
          <a:p>
            <a:pPr>
              <a:spcAft>
                <a:spcPts val="600"/>
              </a:spcAft>
            </a:pPr>
            <a:r>
              <a:rPr lang="en-US" sz="1800">
                <a:latin typeface="Times" charset="0"/>
              </a:rPr>
              <a:t>	—	Only one second-level page table is in the MMU at any one time.</a:t>
            </a:r>
          </a:p>
          <a:p>
            <a:pPr lvl="1">
              <a:spcAft>
                <a:spcPts val="600"/>
              </a:spcAft>
            </a:pPr>
            <a:r>
              <a:rPr lang="en-US" sz="1800">
                <a:latin typeface="Times" charset="0"/>
              </a:rPr>
              <a:t>—	In general processors support 2-4 level page tables.</a:t>
            </a:r>
          </a:p>
          <a:p>
            <a:pPr lvl="1"/>
            <a:r>
              <a:rPr lang="en-US" sz="1800">
                <a:latin typeface="Times" charset="0"/>
              </a:rPr>
              <a:t>—	That multi-level paging is performed is transparent to the running program.</a:t>
            </a:r>
          </a:p>
          <a:p>
            <a:pPr>
              <a:spcAft>
                <a:spcPts val="600"/>
              </a:spcAft>
            </a:pPr>
            <a:r>
              <a:rPr lang="en-US" sz="1800">
                <a:latin typeface="Times" charset="0"/>
              </a:rPr>
              <a:t>Now a page table lookup requires multiple memory references (two in this example). </a:t>
            </a:r>
          </a:p>
          <a:p>
            <a:pPr lvl="1"/>
            <a:r>
              <a:rPr lang="en-US" sz="1800">
                <a:latin typeface="Times" charset="0"/>
              </a:rPr>
              <a:t>—	Thus TLB performance is more critical here.</a:t>
            </a:r>
          </a:p>
          <a:p>
            <a:pPr>
              <a:spcAft>
                <a:spcPts val="600"/>
              </a:spcAft>
            </a:pPr>
            <a:r>
              <a:rPr lang="en-US" sz="1800">
                <a:latin typeface="Times" charset="0"/>
              </a:rPr>
              <a:t>How does this address translation scheme effect the TLB design? </a:t>
            </a:r>
            <a:r>
              <a:rPr lang="en-US" sz="1800">
                <a:solidFill>
                  <a:schemeClr val="hlink"/>
                </a:solidFill>
                <a:latin typeface="Times" charset="0"/>
                <a:sym typeface="Symbol" charset="0"/>
              </a:rPr>
              <a:t></a:t>
            </a:r>
            <a:endParaRPr lang="en-US" sz="1800">
              <a:latin typeface="Times" charset="0"/>
            </a:endParaRPr>
          </a:p>
          <a:p>
            <a:pPr lvl="1"/>
            <a:r>
              <a:rPr lang="en-US" sz="1800">
                <a:latin typeface="Times" charset="0"/>
              </a:rPr>
              <a:t>—	No changes!  The TLB operates exactly as before.</a:t>
            </a:r>
          </a:p>
          <a:p>
            <a:pPr>
              <a:spcAft>
                <a:spcPts val="600"/>
              </a:spcAft>
            </a:pPr>
            <a:r>
              <a:rPr lang="en-US" sz="1800">
                <a:latin typeface="Times" charset="0"/>
              </a:rPr>
              <a:t>What</a:t>
            </a:r>
            <a:r>
              <a:rPr lang="ja-JP" altLang="en-US" sz="1800">
                <a:latin typeface="Times" charset="0"/>
              </a:rPr>
              <a:t>’</a:t>
            </a:r>
            <a:r>
              <a:rPr lang="en-US" sz="1800">
                <a:latin typeface="Times" charset="0"/>
              </a:rPr>
              <a:t>s the downside of this scheme? </a:t>
            </a:r>
            <a:r>
              <a:rPr lang="en-US" sz="1800">
                <a:solidFill>
                  <a:schemeClr val="hlink"/>
                </a:solidFill>
                <a:latin typeface="Times" charset="0"/>
                <a:sym typeface="Symbol" charset="0"/>
              </a:rPr>
              <a:t></a:t>
            </a:r>
            <a:endParaRPr lang="en-US" sz="1800">
              <a:latin typeface="Times" charset="0"/>
            </a:endParaRPr>
          </a:p>
          <a:p>
            <a:pPr lvl="1"/>
            <a:r>
              <a:rPr lang="en-US" sz="1800">
                <a:latin typeface="Times" charset="0"/>
              </a:rPr>
              <a:t>—	Address translations that go through the page table are now slower.</a:t>
            </a:r>
          </a:p>
        </p:txBody>
      </p:sp>
      <p:sp>
        <p:nvSpPr>
          <p:cNvPr id="45059" name="Rectangle 3"/>
          <p:cNvSpPr>
            <a:spLocks noGrp="1" noRot="1" noChangeAspect="1" noChangeArrowheads="1" noTextEdit="1"/>
          </p:cNvSpPr>
          <p:nvPr>
            <p:ph type="sldImg"/>
          </p:nvPr>
        </p:nvSpPr>
        <p:spPr>
          <a:xfrm>
            <a:off x="398463" y="73025"/>
            <a:ext cx="6518275" cy="4887913"/>
          </a:xfrm>
          <a:ln cap="flat"/>
        </p:spPr>
      </p:sp>
    </p:spTree>
    <p:extLst>
      <p:ext uri="{BB962C8B-B14F-4D97-AF65-F5344CB8AC3E}">
        <p14:creationId xmlns:p14="http://schemas.microsoft.com/office/powerpoint/2010/main" val="1907916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 18</a:t>
            </a:r>
          </a:p>
        </p:txBody>
      </p:sp>
      <p:sp>
        <p:nvSpPr>
          <p:cNvPr id="4" name="Slide Number Placeholder 3"/>
          <p:cNvSpPr>
            <a:spLocks noGrp="1"/>
          </p:cNvSpPr>
          <p:nvPr>
            <p:ph type="sldNum" sz="quarter" idx="10"/>
          </p:nvPr>
        </p:nvSpPr>
        <p:spPr/>
        <p:txBody>
          <a:bodyPr/>
          <a:lstStyle/>
          <a:p>
            <a:fld id="{57676F42-9BAD-4ADC-9380-BAF04DBAEE78}" type="slidenum">
              <a:rPr lang="en-US" smtClean="0"/>
              <a:pPr/>
              <a:t>18</a:t>
            </a:fld>
            <a:endParaRPr lang="en-US"/>
          </a:p>
        </p:txBody>
      </p:sp>
    </p:spTree>
    <p:extLst>
      <p:ext uri="{BB962C8B-B14F-4D97-AF65-F5344CB8AC3E}">
        <p14:creationId xmlns:p14="http://schemas.microsoft.com/office/powerpoint/2010/main" val="1766551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398463" y="73025"/>
            <a:ext cx="6518275" cy="4887913"/>
          </a:xfrm>
          <a:ln cap="flat"/>
        </p:spPr>
      </p:sp>
      <p:sp>
        <p:nvSpPr>
          <p:cNvPr id="46083" name="Rectangle 3"/>
          <p:cNvSpPr>
            <a:spLocks noGrp="1" noChangeArrowheads="1"/>
          </p:cNvSpPr>
          <p:nvPr>
            <p:ph type="body" idx="1"/>
          </p:nvPr>
        </p:nvSpPr>
        <p:spPr>
          <a:xfrm>
            <a:off x="0" y="4946650"/>
            <a:ext cx="7288213" cy="4014788"/>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a:bodyPr>
          <a:lstStyle/>
          <a:p>
            <a:pPr>
              <a:spcAft>
                <a:spcPts val="600"/>
              </a:spcAft>
            </a:pPr>
            <a:r>
              <a:rPr lang="en-US" sz="1800">
                <a:latin typeface="Times" charset="0"/>
              </a:rPr>
              <a:t>An inverted page table is simply a list of all the pages currently stored in page frames.</a:t>
            </a:r>
          </a:p>
          <a:p>
            <a:pPr lvl="1">
              <a:spcAft>
                <a:spcPts val="600"/>
              </a:spcAft>
            </a:pPr>
            <a:r>
              <a:rPr lang="en-US" sz="1800">
                <a:latin typeface="Times" charset="0"/>
              </a:rPr>
              <a:t>—	There is now only 1 page table for the entire system, hence the table now has to have an extra field storing the process ID that we use to determine when we have conflicts in table lookups.</a:t>
            </a:r>
          </a:p>
          <a:p>
            <a:pPr lvl="1"/>
            <a:r>
              <a:rPr lang="en-US" sz="1800">
                <a:latin typeface="Times" charset="0"/>
              </a:rPr>
              <a:t>—	The table</a:t>
            </a:r>
            <a:r>
              <a:rPr lang="ja-JP" altLang="en-US" sz="1800">
                <a:latin typeface="Times" charset="0"/>
              </a:rPr>
              <a:t>’</a:t>
            </a:r>
            <a:r>
              <a:rPr lang="en-US" sz="1800">
                <a:latin typeface="Times" charset="0"/>
              </a:rPr>
              <a:t>s size is equal to the number of page frames in the system.</a:t>
            </a:r>
          </a:p>
          <a:p>
            <a:pPr>
              <a:spcAft>
                <a:spcPts val="600"/>
              </a:spcAft>
            </a:pPr>
            <a:r>
              <a:rPr lang="en-US" sz="1800">
                <a:latin typeface="Times" charset="0"/>
              </a:rPr>
              <a:t>On a TLB miss the page table now has to be searched for a match.</a:t>
            </a:r>
          </a:p>
          <a:p>
            <a:pPr lvl="1">
              <a:spcAft>
                <a:spcPts val="600"/>
              </a:spcAft>
            </a:pPr>
            <a:r>
              <a:rPr lang="en-US" sz="1800">
                <a:latin typeface="Times" charset="0"/>
              </a:rPr>
              <a:t>—	This search is sped up by hash table lookup. You hash on the PID and page number (table entries contain PID, page number, and frame number) and the table returns a frame number (the index into the page table).</a:t>
            </a:r>
          </a:p>
          <a:p>
            <a:pPr lvl="1"/>
            <a:r>
              <a:rPr lang="en-US" sz="1800">
                <a:latin typeface="Times" charset="0"/>
              </a:rPr>
              <a:t>—	One may have to search the hash table in the case of a conflict (follow chains) and hence a TLB miss is fundamentally slower with an inverted page table than with a normal page table.</a:t>
            </a:r>
          </a:p>
        </p:txBody>
      </p:sp>
    </p:spTree>
    <p:extLst>
      <p:ext uri="{BB962C8B-B14F-4D97-AF65-F5344CB8AC3E}">
        <p14:creationId xmlns:p14="http://schemas.microsoft.com/office/powerpoint/2010/main" val="1111308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HERE 20</a:t>
            </a:r>
          </a:p>
        </p:txBody>
      </p:sp>
      <p:sp>
        <p:nvSpPr>
          <p:cNvPr id="4" name="Slide Number Placeholder 3"/>
          <p:cNvSpPr>
            <a:spLocks noGrp="1"/>
          </p:cNvSpPr>
          <p:nvPr>
            <p:ph type="sldNum" sz="quarter" idx="5"/>
          </p:nvPr>
        </p:nvSpPr>
        <p:spPr/>
        <p:txBody>
          <a:bodyPr/>
          <a:lstStyle/>
          <a:p>
            <a:fld id="{57676F42-9BAD-4ADC-9380-BAF04DBAEE78}" type="slidenum">
              <a:rPr lang="en-US" smtClean="0"/>
              <a:pPr/>
              <a:t>24</a:t>
            </a:fld>
            <a:endParaRPr lang="en-US"/>
          </a:p>
        </p:txBody>
      </p:sp>
    </p:spTree>
    <p:extLst>
      <p:ext uri="{BB962C8B-B14F-4D97-AF65-F5344CB8AC3E}">
        <p14:creationId xmlns:p14="http://schemas.microsoft.com/office/powerpoint/2010/main" val="324891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85000" lnSpcReduction="20000"/>
          </a:bodyPr>
          <a:lstStyle/>
          <a:p>
            <a:pPr>
              <a:spcAft>
                <a:spcPts val="600"/>
              </a:spcAft>
            </a:pPr>
            <a:r>
              <a:rPr lang="en-US" sz="1800">
                <a:latin typeface="Times" charset="0"/>
              </a:rPr>
              <a:t>START HERE</a:t>
            </a:r>
          </a:p>
          <a:p>
            <a:pPr>
              <a:spcAft>
                <a:spcPts val="600"/>
              </a:spcAft>
            </a:pPr>
            <a:endParaRPr lang="en-US" sz="1800" dirty="0">
              <a:latin typeface="Times" charset="0"/>
            </a:endParaRPr>
          </a:p>
          <a:p>
            <a:pPr>
              <a:spcAft>
                <a:spcPts val="600"/>
              </a:spcAft>
            </a:pPr>
            <a:r>
              <a:rPr lang="en-US" sz="1800" dirty="0">
                <a:latin typeface="Times" charset="0"/>
              </a:rPr>
              <a:t>Programs generate virtual addresses.  The memory management hardware (MMU) maps virtual addresses to physical addresses on the fly.</a:t>
            </a:r>
          </a:p>
          <a:p>
            <a:pPr lvl="1"/>
            <a:r>
              <a:rPr lang="en-US" sz="1800" dirty="0">
                <a:latin typeface="Times" charset="0"/>
              </a:rPr>
              <a:t>—	Here</a:t>
            </a:r>
            <a:r>
              <a:rPr lang="ja-JP" altLang="en-US" sz="1800" dirty="0">
                <a:latin typeface="Times" charset="0"/>
              </a:rPr>
              <a:t>’</a:t>
            </a:r>
            <a:r>
              <a:rPr lang="en-US" sz="1800" dirty="0">
                <a:latin typeface="Times" charset="0"/>
              </a:rPr>
              <a:t>s the larger context of what</a:t>
            </a:r>
            <a:r>
              <a:rPr lang="ja-JP" altLang="en-US" sz="1800" dirty="0">
                <a:latin typeface="Times" charset="0"/>
              </a:rPr>
              <a:t>’</a:t>
            </a:r>
            <a:r>
              <a:rPr lang="en-US" sz="1800" dirty="0">
                <a:latin typeface="Times" charset="0"/>
              </a:rPr>
              <a:t>s going on.</a:t>
            </a:r>
          </a:p>
          <a:p>
            <a:pPr lvl="1"/>
            <a:endParaRPr lang="en-US" sz="1800" dirty="0">
              <a:latin typeface="Times" charset="0"/>
            </a:endParaRPr>
          </a:p>
          <a:p>
            <a:pPr>
              <a:spcAft>
                <a:spcPts val="600"/>
              </a:spcAft>
            </a:pPr>
            <a:r>
              <a:rPr lang="en-US" sz="1800" dirty="0">
                <a:latin typeface="Times" charset="0"/>
              </a:rPr>
              <a:t>The virtual address space is what we were previously calling the process</a:t>
            </a:r>
            <a:r>
              <a:rPr lang="ja-JP" altLang="en-US" sz="1800" dirty="0">
                <a:latin typeface="Times" charset="0"/>
              </a:rPr>
              <a:t>’</a:t>
            </a:r>
            <a:r>
              <a:rPr lang="en-US" sz="1800" dirty="0">
                <a:latin typeface="Times" charset="0"/>
              </a:rPr>
              <a:t>s </a:t>
            </a:r>
            <a:r>
              <a:rPr lang="ja-JP" altLang="en-US" sz="1800" dirty="0">
                <a:latin typeface="Times" charset="0"/>
              </a:rPr>
              <a:t>“</a:t>
            </a:r>
            <a:r>
              <a:rPr lang="en-US" sz="1800" dirty="0">
                <a:latin typeface="Times" charset="0"/>
              </a:rPr>
              <a:t>context.</a:t>
            </a:r>
            <a:r>
              <a:rPr lang="ja-JP" altLang="en-US" sz="1800" dirty="0">
                <a:latin typeface="Times" charset="0"/>
              </a:rPr>
              <a:t>”</a:t>
            </a:r>
            <a:endParaRPr lang="en-US" sz="1800" dirty="0">
              <a:latin typeface="Times" charset="0"/>
            </a:endParaRPr>
          </a:p>
          <a:p>
            <a:pPr lvl="1"/>
            <a:r>
              <a:rPr lang="en-US" sz="1800" dirty="0">
                <a:latin typeface="Times" charset="0"/>
              </a:rPr>
              <a:t>—	The code pages are the </a:t>
            </a:r>
            <a:r>
              <a:rPr lang="en-US" sz="1800" i="1" dirty="0" err="1">
                <a:latin typeface="Times" charset="0"/>
              </a:rPr>
              <a:t>a.out</a:t>
            </a:r>
            <a:r>
              <a:rPr lang="en-US" sz="1800" dirty="0">
                <a:latin typeface="Times" charset="0"/>
              </a:rPr>
              <a:t> file on UNIX.</a:t>
            </a:r>
          </a:p>
          <a:p>
            <a:pPr lvl="1"/>
            <a:endParaRPr lang="en-US" sz="1800" dirty="0">
              <a:latin typeface="Times" charset="0"/>
            </a:endParaRPr>
          </a:p>
          <a:p>
            <a:pPr>
              <a:spcAft>
                <a:spcPts val="600"/>
              </a:spcAft>
            </a:pPr>
            <a:r>
              <a:rPr lang="en-US" sz="1800" dirty="0">
                <a:latin typeface="Times" charset="0"/>
              </a:rPr>
              <a:t>The operating system determines which portions of the processes VAS are mapped into physical memory at any one time.</a:t>
            </a:r>
          </a:p>
          <a:p>
            <a:pPr lvl="1">
              <a:spcAft>
                <a:spcPts val="600"/>
              </a:spcAft>
            </a:pPr>
            <a:r>
              <a:rPr lang="en-US" sz="1800" dirty="0">
                <a:latin typeface="Times" charset="0"/>
              </a:rPr>
              <a:t>—	What event causes pages to be loaded?</a:t>
            </a:r>
          </a:p>
          <a:p>
            <a:pPr lvl="1"/>
            <a:r>
              <a:rPr lang="en-US" sz="1800" dirty="0">
                <a:latin typeface="Times" charset="0"/>
              </a:rPr>
              <a:t>—	What happens if a program references a page that </a:t>
            </a:r>
            <a:r>
              <a:rPr lang="en-US" sz="1800" dirty="0" err="1">
                <a:latin typeface="Times" charset="0"/>
              </a:rPr>
              <a:t>hasn</a:t>
            </a:r>
            <a:r>
              <a:rPr lang="ja-JP" altLang="en-US" sz="1800" dirty="0">
                <a:latin typeface="Times" charset="0"/>
              </a:rPr>
              <a:t>’</a:t>
            </a:r>
            <a:r>
              <a:rPr lang="en-US" sz="1800" dirty="0">
                <a:latin typeface="Times" charset="0"/>
              </a:rPr>
              <a:t>t been loaded?  (Can this happen?)</a:t>
            </a:r>
          </a:p>
          <a:p>
            <a:pPr lvl="1"/>
            <a:r>
              <a:rPr lang="en-US" sz="1800" dirty="0">
                <a:latin typeface="Times" charset="0"/>
              </a:rPr>
              <a:t>----- Meeting Notes (3/3/15 11:21) -----</a:t>
            </a:r>
          </a:p>
          <a:p>
            <a:pPr lvl="1"/>
            <a:r>
              <a:rPr lang="en-US" sz="1800" dirty="0">
                <a:latin typeface="Times" charset="0"/>
              </a:rPr>
              <a:t>START HERE</a:t>
            </a:r>
          </a:p>
        </p:txBody>
      </p:sp>
    </p:spTree>
    <p:extLst>
      <p:ext uri="{BB962C8B-B14F-4D97-AF65-F5344CB8AC3E}">
        <p14:creationId xmlns:p14="http://schemas.microsoft.com/office/powerpoint/2010/main" val="628411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20000"/>
          </a:bodyPr>
          <a:lstStyle/>
          <a:p>
            <a:r>
              <a:rPr lang="en-US" sz="1800">
                <a:latin typeface="Times" charset="0"/>
              </a:rPr>
              <a:t>Background:  Only portions of a process</a:t>
            </a:r>
            <a:r>
              <a:rPr lang="ja-JP" altLang="en-US" sz="1800">
                <a:latin typeface="Times" charset="0"/>
              </a:rPr>
              <a:t>’</a:t>
            </a:r>
            <a:r>
              <a:rPr lang="en-US" sz="1800">
                <a:latin typeface="Times" charset="0"/>
              </a:rPr>
              <a:t>s VAS are mapped at any one time.</a:t>
            </a:r>
          </a:p>
          <a:p>
            <a:pPr lvl="1"/>
            <a:r>
              <a:rPr lang="en-US" sz="1800">
                <a:latin typeface="Times" charset="0"/>
              </a:rPr>
              <a:t>—	The unmapped portions are in a file on disk.  (The file containing the executable version of the program being executed.)</a:t>
            </a:r>
          </a:p>
          <a:p>
            <a:pPr lvl="1"/>
            <a:endParaRPr lang="en-US" sz="1800">
              <a:latin typeface="Times" charset="0"/>
            </a:endParaRPr>
          </a:p>
          <a:p>
            <a:r>
              <a:rPr lang="en-US" sz="1800">
                <a:latin typeface="Times" charset="0"/>
              </a:rPr>
              <a:t>A fault occurs when the page table is accessed and the entry for the current virtual frame is does not have the </a:t>
            </a:r>
            <a:r>
              <a:rPr lang="en-US" sz="1800" i="1">
                <a:latin typeface="Times" charset="0"/>
              </a:rPr>
              <a:t>resident</a:t>
            </a:r>
            <a:r>
              <a:rPr lang="en-US" sz="1800">
                <a:latin typeface="Times" charset="0"/>
              </a:rPr>
              <a:t> bit set.</a:t>
            </a:r>
          </a:p>
          <a:p>
            <a:pPr lvl="1"/>
            <a:r>
              <a:rPr lang="en-US" sz="1800">
                <a:latin typeface="Times" charset="0"/>
              </a:rPr>
              <a:t>—	A page fault is an exception (an interrupt) that halts the execution of the program and transfers control to the operating system (to an interrupt/exception handler).</a:t>
            </a:r>
          </a:p>
          <a:p>
            <a:pPr lvl="1"/>
            <a:r>
              <a:rPr lang="en-US" sz="1800">
                <a:latin typeface="Times" charset="0"/>
              </a:rPr>
              <a:t>—	The OS starts the disk I/O to read in the page, places the current process in the waiting state and executes some other process.</a:t>
            </a:r>
          </a:p>
          <a:p>
            <a:pPr lvl="1"/>
            <a:r>
              <a:rPr lang="en-US" sz="1800">
                <a:latin typeface="Times" charset="0"/>
              </a:rPr>
              <a:t>—	What is memory is full?  </a:t>
            </a:r>
            <a:br>
              <a:rPr lang="en-US" sz="1800">
                <a:latin typeface="Times" charset="0"/>
              </a:rPr>
            </a:br>
            <a:r>
              <a:rPr lang="en-US" sz="1800">
                <a:latin typeface="Times" charset="0"/>
              </a:rPr>
              <a:t>This is a big issue which we ignore for now.</a:t>
            </a:r>
          </a:p>
        </p:txBody>
      </p:sp>
      <p:sp>
        <p:nvSpPr>
          <p:cNvPr id="4813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101433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337531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0" y="4640263"/>
            <a:ext cx="7288213" cy="4014787"/>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85000" lnSpcReduction="10000"/>
          </a:bodyPr>
          <a:lstStyle/>
          <a:p>
            <a:pPr>
              <a:spcAft>
                <a:spcPts val="600"/>
              </a:spcAft>
            </a:pPr>
            <a:r>
              <a:rPr lang="en-US" sz="1800">
                <a:latin typeface="Times" charset="0"/>
              </a:rPr>
              <a:t>Overhead in paging is severe!  </a:t>
            </a:r>
          </a:p>
          <a:p>
            <a:pPr lvl="1"/>
            <a:r>
              <a:rPr lang="en-US" sz="1800">
                <a:latin typeface="Times" charset="0"/>
              </a:rPr>
              <a:t>—	Perform a disk I/O just to reference a memory location?!</a:t>
            </a:r>
          </a:p>
          <a:p>
            <a:r>
              <a:rPr lang="en-US" sz="1800">
                <a:latin typeface="Times" charset="0"/>
              </a:rPr>
              <a:t>20 </a:t>
            </a:r>
            <a:r>
              <a:rPr lang="en-US" sz="1800" i="1">
                <a:latin typeface="Times" charset="0"/>
              </a:rPr>
              <a:t>ns</a:t>
            </a:r>
            <a:r>
              <a:rPr lang="en-US" sz="1800">
                <a:latin typeface="Times" charset="0"/>
              </a:rPr>
              <a:t> memory — on a 50 MHz bus (old), one transfer takes 20 </a:t>
            </a:r>
            <a:r>
              <a:rPr lang="en-US" sz="1800" i="1">
                <a:latin typeface="Times" charset="0"/>
              </a:rPr>
              <a:t>ns</a:t>
            </a:r>
            <a:r>
              <a:rPr lang="en-US" sz="1800">
                <a:latin typeface="Times" charset="0"/>
              </a:rPr>
              <a:t>.</a:t>
            </a:r>
          </a:p>
          <a:p>
            <a:pPr>
              <a:spcAft>
                <a:spcPts val="600"/>
              </a:spcAft>
            </a:pPr>
            <a:r>
              <a:rPr lang="en-US" sz="1800">
                <a:latin typeface="Times" charset="0"/>
              </a:rPr>
              <a:t>To have an </a:t>
            </a:r>
            <a:r>
              <a:rPr lang="en-US" sz="1800" i="1">
                <a:latin typeface="Times" charset="0"/>
              </a:rPr>
              <a:t>EAT</a:t>
            </a:r>
            <a:r>
              <a:rPr lang="en-US" sz="1800">
                <a:latin typeface="Times" charset="0"/>
              </a:rPr>
              <a:t> within 5% of minimum (20 </a:t>
            </a:r>
            <a:r>
              <a:rPr lang="en-US" sz="1800" i="1">
                <a:latin typeface="Times" charset="0"/>
              </a:rPr>
              <a:t>ns</a:t>
            </a:r>
            <a:r>
              <a:rPr lang="en-US" sz="1800">
                <a:latin typeface="Times" charset="0"/>
              </a:rPr>
              <a:t>), a memory access can take no more than  20(1+0.05) = 21 </a:t>
            </a:r>
            <a:r>
              <a:rPr lang="en-US" sz="1800" i="1">
                <a:latin typeface="Times" charset="0"/>
              </a:rPr>
              <a:t>ns.</a:t>
            </a:r>
            <a:r>
              <a:rPr lang="en-US" sz="1800">
                <a:latin typeface="Times" charset="0"/>
              </a:rPr>
              <a:t>  Thus solving for </a:t>
            </a:r>
            <a:r>
              <a:rPr lang="en-US" sz="1800" i="1">
                <a:latin typeface="Times" charset="0"/>
              </a:rPr>
              <a:t>p</a:t>
            </a:r>
            <a:r>
              <a:rPr lang="en-US" sz="1800">
                <a:latin typeface="Times" charset="0"/>
              </a:rPr>
              <a:t> in the EAT formula gives:</a:t>
            </a:r>
          </a:p>
          <a:p>
            <a:r>
              <a:rPr lang="en-US" sz="1800">
                <a:latin typeface="Times" charset="0"/>
              </a:rPr>
              <a:t>											21 </a:t>
            </a:r>
            <a:r>
              <a:rPr lang="en-US" sz="1800" i="1">
                <a:latin typeface="Times" charset="0"/>
              </a:rPr>
              <a:t>ns</a:t>
            </a:r>
            <a:r>
              <a:rPr lang="en-US" sz="1800">
                <a:latin typeface="Times" charset="0"/>
              </a:rPr>
              <a:t> = 20 </a:t>
            </a:r>
            <a:r>
              <a:rPr lang="en-US" sz="1800" i="1">
                <a:latin typeface="Times" charset="0"/>
              </a:rPr>
              <a:t>ns </a:t>
            </a:r>
            <a:r>
              <a:rPr lang="en-US" sz="1800" i="1">
                <a:latin typeface="Times" charset="0"/>
                <a:sym typeface="Symbol" charset="0"/>
              </a:rPr>
              <a:t></a:t>
            </a:r>
            <a:r>
              <a:rPr lang="en-US" sz="1800">
                <a:latin typeface="Times" charset="0"/>
              </a:rPr>
              <a:t> (1–</a:t>
            </a:r>
            <a:r>
              <a:rPr lang="en-US" sz="1800" i="1">
                <a:latin typeface="Times" charset="0"/>
              </a:rPr>
              <a:t>p</a:t>
            </a:r>
            <a:r>
              <a:rPr lang="en-US" sz="1800">
                <a:latin typeface="Times" charset="0"/>
              </a:rPr>
              <a:t>) + 25,000,000 </a:t>
            </a:r>
            <a:r>
              <a:rPr lang="en-US" sz="1800" i="1">
                <a:latin typeface="Times" charset="0"/>
              </a:rPr>
              <a:t>ns </a:t>
            </a:r>
            <a:r>
              <a:rPr lang="en-US" sz="1800" i="1">
                <a:latin typeface="Times" charset="0"/>
                <a:sym typeface="Symbol" charset="0"/>
              </a:rPr>
              <a:t></a:t>
            </a:r>
            <a:r>
              <a:rPr lang="en-US" sz="1800">
                <a:latin typeface="Times" charset="0"/>
              </a:rPr>
              <a:t> </a:t>
            </a:r>
            <a:r>
              <a:rPr lang="en-US" sz="1800" i="1">
                <a:latin typeface="Times" charset="0"/>
              </a:rPr>
              <a:t>p</a:t>
            </a:r>
          </a:p>
          <a:p>
            <a:r>
              <a:rPr lang="en-US" sz="1800" i="1">
                <a:latin typeface="Times" charset="0"/>
              </a:rPr>
              <a:t>														</a:t>
            </a:r>
            <a:r>
              <a:rPr lang="en-US" sz="1800">
                <a:latin typeface="Times" charset="0"/>
              </a:rPr>
              <a:t>1 = 24,999,980</a:t>
            </a:r>
            <a:r>
              <a:rPr lang="en-US" sz="1800" i="1">
                <a:latin typeface="Times" charset="0"/>
              </a:rPr>
              <a:t>p</a:t>
            </a:r>
          </a:p>
          <a:p>
            <a:r>
              <a:rPr lang="en-US" sz="1800" i="1">
                <a:latin typeface="Times" charset="0"/>
              </a:rPr>
              <a:t>								           	p</a:t>
            </a:r>
            <a:r>
              <a:rPr lang="en-US" sz="1800">
                <a:latin typeface="Times" charset="0"/>
              </a:rPr>
              <a:t> = 0.000,000,04 (0.000,004%)</a:t>
            </a:r>
          </a:p>
          <a:p>
            <a:pPr>
              <a:spcAft>
                <a:spcPts val="600"/>
              </a:spcAft>
            </a:pPr>
            <a:r>
              <a:rPr lang="en-US" sz="1800">
                <a:latin typeface="Times" charset="0"/>
              </a:rPr>
              <a:t>Less than one fault every 25,000,000 references!</a:t>
            </a:r>
          </a:p>
          <a:p>
            <a:pPr lvl="1"/>
            <a:r>
              <a:rPr lang="en-US" sz="1800">
                <a:latin typeface="Times" charset="0"/>
              </a:rPr>
              <a:t>—	1 fault every 500 </a:t>
            </a:r>
            <a:r>
              <a:rPr lang="en-US" sz="1800" i="1">
                <a:latin typeface="Times" charset="0"/>
              </a:rPr>
              <a:t>ms</a:t>
            </a:r>
            <a:r>
              <a:rPr lang="en-US" sz="1800">
                <a:latin typeface="Times" charset="0"/>
              </a:rPr>
              <a:t>.</a:t>
            </a:r>
          </a:p>
          <a:p>
            <a:pPr>
              <a:spcAft>
                <a:spcPts val="600"/>
              </a:spcAft>
            </a:pPr>
            <a:r>
              <a:rPr lang="en-US" sz="1800">
                <a:latin typeface="Times" charset="0"/>
              </a:rPr>
              <a:t>If we achieve no more than one fault every 25M references then paging slows us down by at most 5%.</a:t>
            </a:r>
          </a:p>
          <a:p>
            <a:pPr lvl="1">
              <a:spcAft>
                <a:spcPts val="600"/>
              </a:spcAft>
            </a:pPr>
            <a:r>
              <a:rPr lang="en-US" sz="1800">
                <a:latin typeface="Times" charset="0"/>
              </a:rPr>
              <a:t>—	Is this fault rate reasonable?</a:t>
            </a:r>
          </a:p>
        </p:txBody>
      </p:sp>
      <p:sp>
        <p:nvSpPr>
          <p:cNvPr id="4915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8603123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a:latin typeface="Times" charset="0"/>
              </a:rPr>
              <a:t>Key to good performance is minimizing page faults.</a:t>
            </a:r>
          </a:p>
          <a:p>
            <a:pPr lvl="1"/>
            <a:r>
              <a:rPr lang="en-US" sz="1800">
                <a:latin typeface="Times" charset="0"/>
              </a:rPr>
              <a:t>—	This translates into a requirement for a good page replacement strategy.</a:t>
            </a:r>
          </a:p>
          <a:p>
            <a:pPr lvl="1"/>
            <a:r>
              <a:rPr lang="en-US" sz="1800">
                <a:latin typeface="Times" charset="0"/>
              </a:rPr>
              <a:t>—	When we replace a page we better make sure we either don</a:t>
            </a:r>
            <a:r>
              <a:rPr lang="ja-JP" altLang="en-US" sz="1800">
                <a:latin typeface="Times" charset="0"/>
              </a:rPr>
              <a:t>’</a:t>
            </a:r>
            <a:r>
              <a:rPr lang="en-US" sz="1800">
                <a:latin typeface="Times" charset="0"/>
              </a:rPr>
              <a:t>t need the page again or won</a:t>
            </a:r>
            <a:r>
              <a:rPr lang="ja-JP" altLang="en-US" sz="1800">
                <a:latin typeface="Times" charset="0"/>
              </a:rPr>
              <a:t>’</a:t>
            </a:r>
            <a:r>
              <a:rPr lang="en-US" sz="1800">
                <a:latin typeface="Times" charset="0"/>
              </a:rPr>
              <a:t>t need the page again for a long time (</a:t>
            </a:r>
            <a:r>
              <a:rPr lang="en-US" sz="1800" i="1">
                <a:latin typeface="Times" charset="0"/>
              </a:rPr>
              <a:t>e.g.</a:t>
            </a:r>
            <a:r>
              <a:rPr lang="en-US" sz="1800">
                <a:latin typeface="Times" charset="0"/>
              </a:rPr>
              <a:t>, for several million memory references).</a:t>
            </a:r>
          </a:p>
          <a:p>
            <a:pPr lvl="1"/>
            <a:endParaRPr lang="en-US" sz="1800">
              <a:latin typeface="Times" charset="0"/>
            </a:endParaRPr>
          </a:p>
          <a:p>
            <a:r>
              <a:rPr lang="en-US" sz="1800">
                <a:latin typeface="Times" charset="0"/>
              </a:rPr>
              <a:t>This is what we study next...</a:t>
            </a:r>
          </a:p>
          <a:p>
            <a:endParaRPr lang="en-US" sz="1800">
              <a:latin typeface="Times" charset="0"/>
            </a:endParaRPr>
          </a:p>
        </p:txBody>
      </p:sp>
      <p:sp>
        <p:nvSpPr>
          <p:cNvPr id="5017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057838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68679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a:latin typeface="Times" charset="0"/>
              </a:rPr>
              <a:t>Physical memory address (3, 6) = 00,011</a:t>
            </a:r>
            <a:r>
              <a:rPr lang="en-US" sz="4400" baseline="-12000">
                <a:latin typeface="Times" charset="0"/>
              </a:rPr>
              <a:t>|</a:t>
            </a:r>
            <a:r>
              <a:rPr lang="en-US" sz="1800">
                <a:latin typeface="Times" charset="0"/>
              </a:rPr>
              <a:t>000,000,110</a:t>
            </a:r>
          </a:p>
          <a:p>
            <a:r>
              <a:rPr lang="en-US" sz="1800">
                <a:latin typeface="Times" charset="0"/>
              </a:rPr>
              <a:t>For this example:</a:t>
            </a:r>
          </a:p>
          <a:p>
            <a:pPr lvl="1"/>
            <a:r>
              <a:rPr lang="en-US" sz="1800">
                <a:latin typeface="Times" charset="0"/>
              </a:rPr>
              <a:t>—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log</a:t>
            </a:r>
            <a:r>
              <a:rPr lang="en-US" sz="1800" baseline="-25000">
                <a:latin typeface="Times" charset="0"/>
              </a:rPr>
              <a:t>2</a:t>
            </a:r>
            <a:r>
              <a:rPr lang="en-US" sz="1800">
                <a:latin typeface="Times" charset="0"/>
              </a:rPr>
              <a:t> 512 = 9 bits</a:t>
            </a:r>
          </a:p>
          <a:p>
            <a:pPr lvl="1"/>
            <a:r>
              <a:rPr lang="en-US" sz="1800">
                <a:latin typeface="Times" charset="0"/>
              </a:rPr>
              <a:t>—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sym typeface="Symbol" charset="0"/>
              </a:rPr>
              <a:t></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log</a:t>
            </a:r>
            <a:r>
              <a:rPr lang="en-US" sz="1800" baseline="-25000">
                <a:latin typeface="Times" charset="0"/>
              </a:rPr>
              <a:t>2</a:t>
            </a:r>
            <a:r>
              <a:rPr lang="en-US" sz="1800">
                <a:latin typeface="Times" charset="0"/>
              </a:rPr>
              <a:t> 128 </a:t>
            </a:r>
            <a:r>
              <a:rPr lang="en-US" sz="1800">
                <a:latin typeface="Times" charset="0"/>
                <a:sym typeface="Symbol" charset="0"/>
              </a:rPr>
              <a:t></a:t>
            </a:r>
            <a:r>
              <a:rPr lang="en-US" sz="1800">
                <a:latin typeface="Times" charset="0"/>
              </a:rPr>
              <a:t> 512 = </a:t>
            </a:r>
            <a:r>
              <a:rPr lang="en-US" sz="1800" i="1">
                <a:latin typeface="Times" charset="0"/>
              </a:rPr>
              <a:t>log</a:t>
            </a:r>
            <a:r>
              <a:rPr lang="en-US" sz="1800" baseline="-25000">
                <a:latin typeface="Times" charset="0"/>
              </a:rPr>
              <a:t>2</a:t>
            </a:r>
            <a:r>
              <a:rPr lang="en-US" sz="1800">
                <a:latin typeface="Times" charset="0"/>
              </a:rPr>
              <a:t> 65,536 = 16 bits</a:t>
            </a:r>
          </a:p>
          <a:p>
            <a:pPr lvl="1"/>
            <a:endParaRPr lang="en-US" sz="1800">
              <a:latin typeface="Times" charset="0"/>
            </a:endParaRPr>
          </a:p>
          <a:p>
            <a:pPr>
              <a:lnSpc>
                <a:spcPct val="70000"/>
              </a:lnSpc>
              <a:spcAft>
                <a:spcPts val="600"/>
              </a:spcAft>
            </a:pPr>
            <a:r>
              <a:rPr lang="en-US" sz="1800">
                <a:latin typeface="Times" charset="0"/>
              </a:rPr>
              <a:t>Note that the number of frames of physical memory may be much smaller than </a:t>
            </a:r>
            <a:r>
              <a:rPr lang="en-US" sz="1800" i="1">
                <a:latin typeface="Times" charset="0"/>
              </a:rPr>
              <a:t>f</a:t>
            </a:r>
            <a:r>
              <a:rPr lang="en-US" sz="1800" i="1" baseline="-25000">
                <a:latin typeface="Times" charset="0"/>
              </a:rPr>
              <a:t>max</a:t>
            </a:r>
            <a:r>
              <a:rPr lang="en-US" sz="1800" i="1">
                <a:latin typeface="Times" charset="0"/>
              </a:rPr>
              <a:t>.  </a:t>
            </a:r>
          </a:p>
          <a:p>
            <a:endParaRPr lang="en-US" sz="1800">
              <a:latin typeface="Times" charset="0"/>
            </a:endParaRPr>
          </a:p>
          <a:p>
            <a:pPr lvl="1"/>
            <a:endParaRPr lang="en-US" sz="1800">
              <a:latin typeface="Times" charset="0"/>
            </a:endParaRPr>
          </a:p>
        </p:txBody>
      </p:sp>
    </p:spTree>
    <p:extLst>
      <p:ext uri="{BB962C8B-B14F-4D97-AF65-F5344CB8AC3E}">
        <p14:creationId xmlns:p14="http://schemas.microsoft.com/office/powerpoint/2010/main" val="1659619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a:latin typeface="Times" charset="0"/>
              </a:rPr>
              <a:t>We assume that </a:t>
            </a:r>
            <a:r>
              <a:rPr lang="en-US" sz="1800" i="1">
                <a:latin typeface="Times" charset="0"/>
              </a:rPr>
              <a:t>o</a:t>
            </a:r>
            <a:r>
              <a:rPr lang="en-US" sz="1800" i="1" baseline="-25000">
                <a:latin typeface="Times" charset="0"/>
              </a:rPr>
              <a:t>max</a:t>
            </a:r>
            <a:r>
              <a:rPr lang="en-US" sz="1800" i="1">
                <a:latin typeface="Times" charset="0"/>
              </a:rPr>
              <a:t> </a:t>
            </a:r>
            <a:r>
              <a:rPr lang="en-US" sz="1800">
                <a:latin typeface="Times" charset="0"/>
              </a:rPr>
              <a:t>is the same for both </a:t>
            </a:r>
            <a:r>
              <a:rPr lang="en-US" sz="1800" i="1">
                <a:latin typeface="Times" charset="0"/>
              </a:rPr>
              <a:t>pages</a:t>
            </a:r>
            <a:r>
              <a:rPr lang="en-US" sz="1800">
                <a:latin typeface="Times" charset="0"/>
              </a:rPr>
              <a:t> and </a:t>
            </a:r>
            <a:r>
              <a:rPr lang="en-US" sz="1800" i="1">
                <a:latin typeface="Times" charset="0"/>
              </a:rPr>
              <a:t>frames</a:t>
            </a:r>
            <a:r>
              <a:rPr lang="en-US" sz="1800">
                <a:latin typeface="Times" charset="0"/>
              </a:rPr>
              <a:t>, however, </a:t>
            </a:r>
            <a:r>
              <a:rPr lang="en-US" sz="1800" i="1">
                <a:latin typeface="Times" charset="0"/>
              </a:rPr>
              <a:t>p</a:t>
            </a:r>
            <a:r>
              <a:rPr lang="en-US" sz="1800" i="1" baseline="-25000">
                <a:latin typeface="Times" charset="0"/>
              </a:rPr>
              <a:t>max</a:t>
            </a:r>
            <a:r>
              <a:rPr lang="en-US" sz="1800" i="1">
                <a:latin typeface="Times" charset="0"/>
              </a:rPr>
              <a:t> </a:t>
            </a:r>
            <a:r>
              <a:rPr lang="en-US" sz="1800">
                <a:latin typeface="Times" charset="0"/>
              </a:rPr>
              <a:t>and</a:t>
            </a:r>
            <a:r>
              <a:rPr lang="en-US" sz="1800" i="1">
                <a:latin typeface="Times" charset="0"/>
              </a:rPr>
              <a:t> f</a:t>
            </a:r>
            <a:r>
              <a:rPr lang="en-US" sz="1800" i="1" baseline="-25000">
                <a:latin typeface="Times" charset="0"/>
              </a:rPr>
              <a:t>max</a:t>
            </a:r>
            <a:r>
              <a:rPr lang="en-US" sz="1800" i="1">
                <a:latin typeface="Times" charset="0"/>
              </a:rPr>
              <a:t>  </a:t>
            </a:r>
            <a:r>
              <a:rPr lang="en-US" sz="1800">
                <a:latin typeface="Times" charset="0"/>
              </a:rPr>
              <a:t>in</a:t>
            </a:r>
            <a:r>
              <a:rPr lang="en-US" sz="1800" i="1">
                <a:latin typeface="Times" charset="0"/>
              </a:rPr>
              <a:t> </a:t>
            </a:r>
            <a:r>
              <a:rPr lang="en-US" sz="1800">
                <a:latin typeface="Times" charset="0"/>
              </a:rPr>
              <a:t>principle have no relation.</a:t>
            </a:r>
          </a:p>
          <a:p>
            <a:pPr lvl="1"/>
            <a:r>
              <a:rPr lang="en-US" sz="1800">
                <a:latin typeface="Times" charset="0"/>
              </a:rPr>
              <a:t>—	You can have more </a:t>
            </a:r>
            <a:r>
              <a:rPr lang="en-US" sz="1800" i="1">
                <a:latin typeface="Times" charset="0"/>
              </a:rPr>
              <a:t>pages</a:t>
            </a:r>
            <a:r>
              <a:rPr lang="en-US" sz="1800">
                <a:latin typeface="Times" charset="0"/>
              </a:rPr>
              <a:t> than </a:t>
            </a:r>
            <a:r>
              <a:rPr lang="en-US" sz="1800" i="1">
                <a:latin typeface="Times" charset="0"/>
              </a:rPr>
              <a:t>frames</a:t>
            </a:r>
            <a:r>
              <a:rPr lang="en-US" sz="1800">
                <a:latin typeface="Times" charset="0"/>
              </a:rPr>
              <a:t> (the common case).</a:t>
            </a:r>
          </a:p>
          <a:p>
            <a:pPr lvl="1"/>
            <a:r>
              <a:rPr lang="en-US" sz="1800">
                <a:latin typeface="Times" charset="0"/>
              </a:rPr>
              <a:t>—	You can have more </a:t>
            </a:r>
            <a:r>
              <a:rPr lang="en-US" sz="1800" i="1">
                <a:latin typeface="Times" charset="0"/>
              </a:rPr>
              <a:t>frames</a:t>
            </a:r>
            <a:r>
              <a:rPr lang="en-US" sz="1800">
                <a:latin typeface="Times" charset="0"/>
              </a:rPr>
              <a:t> then </a:t>
            </a:r>
            <a:r>
              <a:rPr lang="en-US" sz="1800" i="1">
                <a:latin typeface="Times" charset="0"/>
              </a:rPr>
              <a:t>pages</a:t>
            </a:r>
            <a:r>
              <a:rPr lang="en-US" sz="1800">
                <a:latin typeface="Times" charset="0"/>
              </a:rPr>
              <a:t> (if processes have small virtual address spaces and you have lots of physical memory).</a:t>
            </a:r>
          </a:p>
          <a:p>
            <a:r>
              <a:rPr lang="en-US" sz="1800">
                <a:latin typeface="Times" charset="0"/>
              </a:rPr>
              <a:t>That is, virtual addresses may be: </a:t>
            </a:r>
          </a:p>
          <a:p>
            <a:pPr lvl="1"/>
            <a:r>
              <a:rPr lang="en-US" sz="1800">
                <a:latin typeface="Times" charset="0"/>
              </a:rPr>
              <a:t>—	Bigger than physical addresses (contain more bits), or </a:t>
            </a:r>
          </a:p>
          <a:p>
            <a:pPr lvl="1"/>
            <a:r>
              <a:rPr lang="en-US" sz="1800">
                <a:latin typeface="Times" charset="0"/>
              </a:rPr>
              <a:t>—	Smaller than physical addresses (contain fewer bits).</a:t>
            </a:r>
          </a:p>
        </p:txBody>
      </p:sp>
      <p:sp>
        <p:nvSpPr>
          <p:cNvPr id="378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88164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85444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800">
                <a:latin typeface="Times" charset="0"/>
              </a:rPr>
              <a:t>So in a paged virtual memory system, there is no real placement strategy.</a:t>
            </a:r>
          </a:p>
          <a:p>
            <a:pPr lvl="1"/>
            <a:r>
              <a:rPr lang="en-US" sz="1800">
                <a:latin typeface="Times" charset="0"/>
              </a:rPr>
              <a:t>—	In principle a page can be loaded into any frame.</a:t>
            </a:r>
          </a:p>
          <a:p>
            <a:endParaRPr lang="en-US" sz="1800">
              <a:latin typeface="Times" charset="0"/>
            </a:endParaRPr>
          </a:p>
          <a:p>
            <a:r>
              <a:rPr lang="en-US" sz="1800">
                <a:latin typeface="Times" charset="0"/>
              </a:rPr>
              <a:t>Given that a page is loaded into a given frame, we have to figure out to map virtual addresses to physical addresses.</a:t>
            </a:r>
          </a:p>
          <a:p>
            <a:pPr lvl="1"/>
            <a:endParaRPr lang="en-US" sz="1800">
              <a:latin typeface="Times" charset="0"/>
            </a:endParaRPr>
          </a:p>
        </p:txBody>
      </p:sp>
      <p:sp>
        <p:nvSpPr>
          <p:cNvPr id="389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966284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617538" y="0"/>
            <a:ext cx="6089650" cy="4567238"/>
          </a:xfrm>
          <a:ln/>
        </p:spPr>
      </p:sp>
      <p:sp>
        <p:nvSpPr>
          <p:cNvPr id="39939" name="Rectangle 3"/>
          <p:cNvSpPr>
            <a:spLocks noGrp="1" noChangeArrowheads="1"/>
          </p:cNvSpPr>
          <p:nvPr>
            <p:ph type="body" idx="1"/>
          </p:nvPr>
        </p:nvSpPr>
        <p:spPr>
          <a:xfrm>
            <a:off x="0" y="4613275"/>
            <a:ext cx="7288213" cy="4014788"/>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20000"/>
          </a:bodyPr>
          <a:lstStyle/>
          <a:p>
            <a:pPr>
              <a:spcAft>
                <a:spcPts val="600"/>
              </a:spcAft>
            </a:pPr>
            <a:r>
              <a:rPr lang="en-US" sz="1800">
                <a:latin typeface="Times" charset="0"/>
              </a:rPr>
              <a:t>START HERE 18</a:t>
            </a:r>
          </a:p>
          <a:p>
            <a:pPr>
              <a:spcAft>
                <a:spcPts val="600"/>
              </a:spcAft>
            </a:pPr>
            <a:endParaRPr lang="en-US" sz="1800" dirty="0">
              <a:latin typeface="Times" charset="0"/>
            </a:endParaRPr>
          </a:p>
          <a:p>
            <a:pPr>
              <a:spcAft>
                <a:spcPts val="600"/>
              </a:spcAft>
            </a:pPr>
            <a:r>
              <a:rPr lang="en-US" sz="1800" dirty="0">
                <a:latin typeface="Times" charset="0"/>
              </a:rPr>
              <a:t>We need something to tell use where in physical memory pages are located. </a:t>
            </a:r>
          </a:p>
          <a:p>
            <a:pPr lvl="1"/>
            <a:r>
              <a:rPr lang="en-US" sz="1800" dirty="0">
                <a:latin typeface="Times" charset="0"/>
              </a:rPr>
              <a:t>—	All computer science problems are solved by adding a level of indirection!</a:t>
            </a:r>
          </a:p>
          <a:p>
            <a:pPr>
              <a:spcAft>
                <a:spcPts val="600"/>
              </a:spcAft>
            </a:pPr>
            <a:r>
              <a:rPr lang="en-US" sz="1800" dirty="0">
                <a:latin typeface="Times" charset="0"/>
              </a:rPr>
              <a:t>Virtual to physical mappings are done through a mapping table called a </a:t>
            </a:r>
            <a:r>
              <a:rPr lang="en-US" sz="1800" i="1" dirty="0">
                <a:latin typeface="Times" charset="0"/>
              </a:rPr>
              <a:t>page table</a:t>
            </a:r>
            <a:r>
              <a:rPr lang="en-US" sz="1800" dirty="0">
                <a:latin typeface="Times" charset="0"/>
              </a:rPr>
              <a:t>.</a:t>
            </a:r>
          </a:p>
          <a:p>
            <a:pPr lvl="1">
              <a:spcAft>
                <a:spcPts val="600"/>
              </a:spcAft>
            </a:pPr>
            <a:r>
              <a:rPr lang="en-US" sz="1800" dirty="0">
                <a:latin typeface="Times" charset="0"/>
              </a:rPr>
              <a:t>—	A page table is just a (per-process) data structure maintained inside the operating system.</a:t>
            </a:r>
          </a:p>
          <a:p>
            <a:pPr lvl="1"/>
            <a:r>
              <a:rPr lang="en-US" sz="1800" dirty="0">
                <a:latin typeface="Times" charset="0"/>
              </a:rPr>
              <a:t>—	The mapping between pages and frames is arbitrary.  Any pages can (in principle) appear in any page frame.</a:t>
            </a:r>
          </a:p>
          <a:p>
            <a:pPr>
              <a:spcAft>
                <a:spcPct val="0"/>
              </a:spcAft>
            </a:pPr>
            <a:endParaRPr lang="en-US" sz="1800" dirty="0">
              <a:latin typeface="Times" charset="0"/>
            </a:endParaRPr>
          </a:p>
          <a:p>
            <a:pPr>
              <a:spcAft>
                <a:spcPts val="600"/>
              </a:spcAft>
            </a:pPr>
            <a:r>
              <a:rPr lang="en-US" sz="1800" dirty="0">
                <a:latin typeface="Times" charset="0"/>
              </a:rPr>
              <a:t>Lots of issues here.</a:t>
            </a:r>
          </a:p>
          <a:p>
            <a:pPr lvl="1">
              <a:spcAft>
                <a:spcPts val="600"/>
              </a:spcAft>
            </a:pPr>
            <a:r>
              <a:rPr lang="en-US" sz="1800" dirty="0">
                <a:latin typeface="Times" charset="0"/>
              </a:rPr>
              <a:t>—	How to determine which entries in the page table are valid at any one time.</a:t>
            </a:r>
          </a:p>
          <a:p>
            <a:pPr lvl="1"/>
            <a:r>
              <a:rPr lang="en-US" sz="1800" dirty="0">
                <a:latin typeface="Times" charset="0"/>
              </a:rPr>
              <a:t>—	</a:t>
            </a:r>
            <a:r>
              <a:rPr lang="en-US" sz="1800" dirty="0" err="1">
                <a:latin typeface="Times" charset="0"/>
              </a:rPr>
              <a:t>Aren</a:t>
            </a:r>
            <a:r>
              <a:rPr lang="ja-JP" altLang="en-US" sz="1800" dirty="0">
                <a:latin typeface="Times" charset="0"/>
              </a:rPr>
              <a:t>’</a:t>
            </a:r>
            <a:r>
              <a:rPr lang="en-US" sz="1800" dirty="0">
                <a:latin typeface="Times" charset="0"/>
              </a:rPr>
              <a:t>t page tables huge? (How wide are they?  How tall are they?)</a:t>
            </a:r>
          </a:p>
        </p:txBody>
      </p:sp>
    </p:spTree>
    <p:extLst>
      <p:ext uri="{BB962C8B-B14F-4D97-AF65-F5344CB8AC3E}">
        <p14:creationId xmlns:p14="http://schemas.microsoft.com/office/powerpoint/2010/main" val="1000219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10000"/>
          </a:bodyPr>
          <a:lstStyle/>
          <a:p>
            <a:pPr>
              <a:tabLst>
                <a:tab pos="228600" algn="l"/>
                <a:tab pos="520700" algn="l"/>
                <a:tab pos="800100" algn="l"/>
                <a:tab pos="1028700" algn="l"/>
              </a:tabLst>
            </a:pPr>
            <a:r>
              <a:rPr lang="en-US" sz="1800">
                <a:latin typeface="Times" charset="0"/>
              </a:rPr>
              <a:t>Programs generate virtual addresses.  The memory management hardware (MMU) maps virtual addresses to physical addresses on the fly.</a:t>
            </a:r>
          </a:p>
          <a:p>
            <a:pPr>
              <a:tabLst>
                <a:tab pos="228600" algn="l"/>
                <a:tab pos="520700" algn="l"/>
                <a:tab pos="800100" algn="l"/>
                <a:tab pos="1028700" algn="l"/>
              </a:tabLst>
            </a:pPr>
            <a:r>
              <a:rPr lang="en-US" sz="1800">
                <a:latin typeface="Times" charset="0"/>
              </a:rPr>
              <a:t>The </a:t>
            </a:r>
            <a:r>
              <a:rPr lang="en-US" sz="1800" i="1">
                <a:latin typeface="Times" charset="0"/>
              </a:rPr>
              <a:t>page table base register</a:t>
            </a:r>
            <a:r>
              <a:rPr lang="en-US" sz="1800">
                <a:latin typeface="Times" charset="0"/>
              </a:rPr>
              <a:t> (</a:t>
            </a:r>
            <a:r>
              <a:rPr lang="en-US" sz="1800" i="1">
                <a:latin typeface="Times" charset="0"/>
              </a:rPr>
              <a:t>PTBR</a:t>
            </a:r>
            <a:r>
              <a:rPr lang="en-US" sz="1800">
                <a:latin typeface="Times" charset="0"/>
              </a:rPr>
              <a:t>) is a hardware register similar to the </a:t>
            </a:r>
            <a:r>
              <a:rPr lang="en-US" sz="1800" i="1">
                <a:latin typeface="Times" charset="0"/>
              </a:rPr>
              <a:t>base</a:t>
            </a:r>
            <a:r>
              <a:rPr lang="en-US" sz="1800">
                <a:latin typeface="Times" charset="0"/>
              </a:rPr>
              <a:t> register in the </a:t>
            </a:r>
            <a:r>
              <a:rPr lang="en-US" sz="1800" i="1">
                <a:latin typeface="Times" charset="0"/>
              </a:rPr>
              <a:t>base</a:t>
            </a:r>
            <a:r>
              <a:rPr lang="en-US" sz="1800">
                <a:latin typeface="Times" charset="0"/>
              </a:rPr>
              <a:t> + </a:t>
            </a:r>
            <a:r>
              <a:rPr lang="en-US" sz="1800" i="1">
                <a:latin typeface="Times" charset="0"/>
              </a:rPr>
              <a:t>limit</a:t>
            </a:r>
            <a:r>
              <a:rPr lang="en-US" sz="1800">
                <a:latin typeface="Times" charset="0"/>
              </a:rPr>
              <a:t> scheme.</a:t>
            </a:r>
          </a:p>
          <a:p>
            <a:pPr>
              <a:tabLst>
                <a:tab pos="228600" algn="l"/>
                <a:tab pos="520700" algn="l"/>
                <a:tab pos="800100" algn="l"/>
                <a:tab pos="1028700" algn="l"/>
              </a:tabLst>
            </a:pPr>
            <a:r>
              <a:rPr lang="en-US" sz="1800">
                <a:latin typeface="Times" charset="0"/>
              </a:rPr>
              <a:t>A physical address is now what?</a:t>
            </a:r>
          </a:p>
          <a:p>
            <a:pPr lvl="1">
              <a:tabLst>
                <a:tab pos="228600" algn="l"/>
                <a:tab pos="520700" algn="l"/>
                <a:tab pos="800100" algn="l"/>
                <a:tab pos="1028700" algn="l"/>
              </a:tabLst>
            </a:pPr>
            <a:r>
              <a:rPr lang="en-US" sz="1800">
                <a:latin typeface="Times" charset="0"/>
              </a:rPr>
              <a:t>—	</a:t>
            </a:r>
            <a:r>
              <a:rPr lang="en-US" sz="1800" i="1">
                <a:latin typeface="Times" charset="0"/>
              </a:rPr>
              <a:t>physical_memory</a:t>
            </a:r>
            <a:r>
              <a:rPr lang="en-US" sz="1800">
                <a:latin typeface="Times" charset="0"/>
              </a:rPr>
              <a:t>[</a:t>
            </a:r>
            <a:r>
              <a:rPr lang="en-US" sz="1800" i="1">
                <a:latin typeface="Times" charset="0"/>
              </a:rPr>
              <a:t>PTBR</a:t>
            </a:r>
            <a:r>
              <a:rPr lang="en-US" sz="1800">
                <a:latin typeface="Times" charset="0"/>
              </a:rPr>
              <a:t> + </a:t>
            </a:r>
            <a:r>
              <a:rPr lang="en-US" sz="1800" i="1">
                <a:latin typeface="Times" charset="0"/>
              </a:rPr>
              <a:t>p</a:t>
            </a:r>
            <a:r>
              <a:rPr lang="en-US" sz="1800">
                <a:latin typeface="Times" charset="0"/>
              </a:rPr>
              <a:t>] </a:t>
            </a:r>
            <a:r>
              <a:rPr lang="en-US" sz="1800">
                <a:latin typeface="Times" charset="0"/>
                <a:sym typeface="Symbol" charset="0"/>
              </a:rPr>
              <a:t></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o</a:t>
            </a:r>
          </a:p>
          <a:p>
            <a:pPr>
              <a:spcAft>
                <a:spcPts val="600"/>
              </a:spcAft>
              <a:tabLst>
                <a:tab pos="228600" algn="l"/>
                <a:tab pos="520700" algn="l"/>
                <a:tab pos="800100" algn="l"/>
                <a:tab pos="1028700" algn="l"/>
              </a:tabLst>
            </a:pPr>
            <a:r>
              <a:rPr lang="en-US" sz="1800">
                <a:latin typeface="Times" charset="0"/>
              </a:rPr>
              <a:t>Page table bits:</a:t>
            </a:r>
          </a:p>
          <a:p>
            <a:pPr lvl="1">
              <a:spcAft>
                <a:spcPts val="600"/>
              </a:spcAft>
              <a:tabLst>
                <a:tab pos="228600" algn="l"/>
                <a:tab pos="520700" algn="l"/>
                <a:tab pos="800100" algn="l"/>
                <a:tab pos="1028700" algn="l"/>
              </a:tabLst>
            </a:pPr>
            <a:r>
              <a:rPr lang="en-US" sz="1800" i="1">
                <a:latin typeface="Times" charset="0"/>
              </a:rPr>
              <a:t>resident</a:t>
            </a:r>
            <a:r>
              <a:rPr lang="en-US" sz="1800">
                <a:latin typeface="Times" charset="0"/>
              </a:rPr>
              <a:t> — Is the mapping valid?  Is this page currently in memory?  </a:t>
            </a:r>
          </a:p>
          <a:p>
            <a:pPr marL="749300" lvl="2" indent="-114300">
              <a:tabLst>
                <a:tab pos="228600" algn="l"/>
                <a:tab pos="520700" algn="l"/>
                <a:tab pos="800100" algn="l"/>
                <a:tab pos="1028700" algn="l"/>
              </a:tabLst>
            </a:pPr>
            <a:r>
              <a:rPr lang="en-US" sz="1800">
                <a:latin typeface="Times" charset="0"/>
              </a:rPr>
              <a:t>•	Can the bits in the frame number field correctly be interpreted as a frame number?</a:t>
            </a:r>
          </a:p>
          <a:p>
            <a:pPr lvl="1">
              <a:spcAft>
                <a:spcPts val="600"/>
              </a:spcAft>
              <a:tabLst>
                <a:tab pos="228600" algn="l"/>
                <a:tab pos="520700" algn="l"/>
                <a:tab pos="800100" algn="l"/>
                <a:tab pos="1028700" algn="l"/>
              </a:tabLst>
            </a:pPr>
            <a:r>
              <a:rPr lang="en-US" sz="1800" i="1">
                <a:latin typeface="Times" charset="0"/>
              </a:rPr>
              <a:t>dirty</a:t>
            </a:r>
            <a:r>
              <a:rPr lang="en-US" sz="1800">
                <a:latin typeface="Times" charset="0"/>
              </a:rPr>
              <a:t> — Has the page been written to?  </a:t>
            </a:r>
          </a:p>
          <a:p>
            <a:pPr marL="749300" lvl="2" indent="-114300">
              <a:tabLst>
                <a:tab pos="228600" algn="l"/>
                <a:tab pos="520700" algn="l"/>
                <a:tab pos="800100" algn="l"/>
                <a:tab pos="1028700" algn="l"/>
              </a:tabLst>
            </a:pPr>
            <a:r>
              <a:rPr lang="en-US" sz="1800">
                <a:latin typeface="Times" charset="0"/>
              </a:rPr>
              <a:t>•	Why do we need this information?</a:t>
            </a:r>
          </a:p>
          <a:p>
            <a:pPr lvl="1">
              <a:tabLst>
                <a:tab pos="228600" algn="l"/>
                <a:tab pos="520700" algn="l"/>
                <a:tab pos="800100" algn="l"/>
                <a:tab pos="1028700" algn="l"/>
              </a:tabLst>
            </a:pPr>
            <a:r>
              <a:rPr lang="en-US" sz="1800" i="1">
                <a:latin typeface="Times" charset="0"/>
              </a:rPr>
              <a:t>clock</a:t>
            </a:r>
            <a:r>
              <a:rPr lang="en-US" sz="1800">
                <a:latin typeface="Times" charset="0"/>
              </a:rPr>
              <a:t> —	Used by page replacement algorithms (optional).  More later.</a:t>
            </a:r>
          </a:p>
        </p:txBody>
      </p:sp>
      <p:sp>
        <p:nvSpPr>
          <p:cNvPr id="4096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86773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473B60-6473-F545-9385-A53D94CCB13B}" type="datetime1">
              <a:rPr lang="en-US" smtClean="0"/>
              <a:t>9/21/22</a:t>
            </a:fld>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7E9046-62EF-4D4D-AD96-2915163B9D13}" type="datetime1">
              <a:rPr lang="en-US" smtClean="0"/>
              <a:t>9/21/22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BCC96B-6DF5-4640-A835-939C44573CE8}" type="datetime1">
              <a:rPr lang="en-US" smtClean="0"/>
              <a:t>9/21/22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ECA137-3534-A441-BE38-646B5A2330AF}" type="datetime1">
              <a:rPr lang="en-US" smtClean="0"/>
              <a:t>9/21/22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724400" y="1219200"/>
            <a:ext cx="4191000" cy="4876800"/>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2A86590-E106-BF42-9475-757C87E8D19F}" type="datetime1">
              <a:rPr lang="en-US" smtClean="0"/>
              <a:t>9/21/22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941FFF-A25F-F045-BE21-54E0B4D0B1E0}" type="datetime1">
              <a:rPr lang="en-US" smtClean="0"/>
              <a:t>9/21/22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6AB54D-5E7C-6249-A11F-0891812158ED}" type="datetime1">
              <a:rPr lang="en-US" smtClean="0"/>
              <a:t>9/21/22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7BDC2-49CA-8A45-88A4-075285359B0D}" type="datetime1">
              <a:rPr lang="en-US" smtClean="0"/>
              <a:t>9/21/22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30BF4B-3B43-7E45-BFA1-7F06C1AE9EC4}" type="datetime1">
              <a:rPr lang="en-US" smtClean="0"/>
              <a:t>9/21/22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1E46-F9CF-714B-8015-1F124156698C}" type="datetime1">
              <a:rPr lang="en-US" smtClean="0"/>
              <a:t>9/21/22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r Titl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58C665-E041-EC46-95BD-3B4331C0A93C}" type="datetime1">
              <a:rPr lang="en-US" smtClean="0"/>
              <a:t>9/21/22</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
        <p:nvSpPr>
          <p:cNvPr id="6" name="Text Placeholder 7"/>
          <p:cNvSpPr>
            <a:spLocks noGrp="1"/>
          </p:cNvSpPr>
          <p:nvPr>
            <p:ph type="body" sz="quarter" idx="15"/>
          </p:nvPr>
        </p:nvSpPr>
        <p:spPr>
          <a:xfrm>
            <a:off x="457200" y="692696"/>
            <a:ext cx="8229600" cy="558602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03B25A-C783-D44D-A205-9DEE32559E14}" type="datetime1">
              <a:rPr lang="en-US" smtClean="0"/>
              <a:t>9/21/22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0" y="6278563"/>
            <a:ext cx="9144000" cy="579437"/>
          </a:xfrm>
          <a:prstGeom prst="rect">
            <a:avLst/>
          </a:prstGeom>
          <a:solidFill>
            <a:srgbClr val="7BAFD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0" y="692696"/>
            <a:ext cx="9144000" cy="57606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40769"/>
            <a:ext cx="8229600" cy="48965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9188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58BF0-DA1D-E244-9598-2ACCAF7CF53B}" type="datetime1">
              <a:rPr lang="en-US" smtClean="0"/>
              <a:t>9/21/22</a:t>
            </a:fld>
            <a:endParaRPr lang="en-US"/>
          </a:p>
        </p:txBody>
      </p:sp>
      <p:sp>
        <p:nvSpPr>
          <p:cNvPr id="5" name="Footer Placeholder 4"/>
          <p:cNvSpPr>
            <a:spLocks noGrp="1"/>
          </p:cNvSpPr>
          <p:nvPr>
            <p:ph type="ftr" sz="quarter" idx="3"/>
          </p:nvPr>
        </p:nvSpPr>
        <p:spPr>
          <a:xfrm>
            <a:off x="0" y="6597352"/>
            <a:ext cx="2895600" cy="26064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B79A3DA4-3E46-45AF-808A-D7FF9D1D755F}" type="slidenum">
              <a:rPr lang="en-US" smtClean="0"/>
              <a:pPr/>
              <a:t>‹#›</a:t>
            </a:fld>
            <a:endParaRPr lang="en-US" dirty="0"/>
          </a:p>
        </p:txBody>
      </p:sp>
      <p:cxnSp>
        <p:nvCxnSpPr>
          <p:cNvPr id="20" name="Straight Connector 19"/>
          <p:cNvCxnSpPr/>
          <p:nvPr userDrawn="1"/>
        </p:nvCxnSpPr>
        <p:spPr>
          <a:xfrm>
            <a:off x="0" y="692696"/>
            <a:ext cx="9144000" cy="1588"/>
          </a:xfrm>
          <a:prstGeom prst="line">
            <a:avLst/>
          </a:prstGeom>
          <a:ln w="12700">
            <a:solidFill>
              <a:srgbClr val="7BAFD4"/>
            </a:solidFill>
          </a:ln>
          <a:effectLst/>
        </p:spPr>
        <p:style>
          <a:lnRef idx="2">
            <a:schemeClr val="accent1"/>
          </a:lnRef>
          <a:fillRef idx="0">
            <a:schemeClr val="accent1"/>
          </a:fillRef>
          <a:effectRef idx="1">
            <a:schemeClr val="accent1"/>
          </a:effectRef>
          <a:fontRef idx="minor">
            <a:schemeClr val="tx1"/>
          </a:fontRef>
        </p:style>
      </p:cxnSp>
      <p:sp>
        <p:nvSpPr>
          <p:cNvPr id="11" name="Title Placeholder 1"/>
          <p:cNvSpPr txBox="1">
            <a:spLocks/>
          </p:cNvSpPr>
          <p:nvPr userDrawn="1"/>
        </p:nvSpPr>
        <p:spPr>
          <a:xfrm>
            <a:off x="5292080" y="116632"/>
            <a:ext cx="3851920" cy="576064"/>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F81BD"/>
                </a:solidFill>
                <a:effectLst/>
                <a:uLnTx/>
                <a:uFillTx/>
                <a:latin typeface="+mn-lt"/>
                <a:ea typeface="+mn-ea"/>
                <a:cs typeface="+mn-cs"/>
              </a:rPr>
              <a:t>COMP 530: Operating Systems</a:t>
            </a:r>
          </a:p>
        </p:txBody>
      </p:sp>
      <p:pic>
        <p:nvPicPr>
          <p:cNvPr id="12" name="Picture 6"/>
          <p:cNvPicPr>
            <a:picLocks noChangeAspect="1" noChangeArrowheads="1"/>
          </p:cNvPicPr>
          <p:nvPr userDrawn="1"/>
        </p:nvPicPr>
        <p:blipFill>
          <a:blip r:embed="rId16"/>
          <a:srcRect/>
          <a:stretch>
            <a:fillRect/>
          </a:stretch>
        </p:blipFill>
        <p:spPr bwMode="auto">
          <a:xfrm>
            <a:off x="251520" y="106119"/>
            <a:ext cx="1944216" cy="5343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 id="2147483662" r:id="rId14"/>
  </p:sldLayoutIdLst>
  <p:hf hdr="0" ftr="0" dt="0"/>
  <p:txStyles>
    <p:titleStyle>
      <a:lvl1pPr algn="ctr" defTabSz="914400" rtl="0" eaLnBrk="1" latinLnBrk="0" hangingPunct="1">
        <a:spcBef>
          <a:spcPct val="0"/>
        </a:spcBef>
        <a:buNone/>
        <a:defRPr lang="en-US" sz="4400" kern="1200" dirty="0" smtClean="0">
          <a:solidFill>
            <a:schemeClr val="accent1"/>
          </a:solidFill>
          <a:latin typeface="+mn-lt"/>
          <a:ea typeface="+mn-ea"/>
          <a:cs typeface="+mn-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24576"/>
            <a:ext cx="7772400" cy="1470025"/>
          </a:xfrm>
        </p:spPr>
        <p:txBody>
          <a:bodyPr>
            <a:normAutofit/>
          </a:bodyPr>
          <a:lstStyle/>
          <a:p>
            <a:r>
              <a:rPr lang="en-US" sz="5400" b="1" dirty="0"/>
              <a:t>Virtual Memory: Paging</a:t>
            </a:r>
          </a:p>
        </p:txBody>
      </p:sp>
      <p:sp>
        <p:nvSpPr>
          <p:cNvPr id="3" name="Subtitle 2"/>
          <p:cNvSpPr>
            <a:spLocks noGrp="1"/>
          </p:cNvSpPr>
          <p:nvPr>
            <p:ph type="subTitle" idx="1"/>
          </p:nvPr>
        </p:nvSpPr>
        <p:spPr>
          <a:xfrm>
            <a:off x="0" y="2759436"/>
            <a:ext cx="9144000" cy="2316588"/>
          </a:xfrm>
        </p:spPr>
        <p:txBody>
          <a:bodyPr>
            <a:normAutofit/>
          </a:bodyPr>
          <a:lstStyle/>
          <a:p>
            <a:pPr>
              <a:spcAft>
                <a:spcPts val="1080"/>
              </a:spcAft>
            </a:pPr>
            <a:endParaRPr lang="en-US" dirty="0">
              <a:solidFill>
                <a:schemeClr val="tx1">
                  <a:lumMod val="95000"/>
                  <a:lumOff val="5000"/>
                </a:schemeClr>
              </a:solidFill>
            </a:endParaRPr>
          </a:p>
          <a:p>
            <a:pPr>
              <a:spcAft>
                <a:spcPts val="1080"/>
              </a:spcAft>
            </a:pPr>
            <a:r>
              <a:rPr lang="en-US" dirty="0">
                <a:solidFill>
                  <a:schemeClr val="tx1">
                    <a:lumMod val="95000"/>
                    <a:lumOff val="5000"/>
                  </a:schemeClr>
                </a:solidFill>
              </a:rPr>
              <a:t>Don Porter</a:t>
            </a:r>
          </a:p>
          <a:p>
            <a:pPr>
              <a:spcAft>
                <a:spcPts val="1080"/>
              </a:spcAft>
            </a:pPr>
            <a:r>
              <a:rPr lang="en-US" dirty="0">
                <a:solidFill>
                  <a:schemeClr val="tx1">
                    <a:lumMod val="95000"/>
                    <a:lumOff val="5000"/>
                  </a:schemeClr>
                </a:solidFill>
              </a:rPr>
              <a:t>Portions courtesy Emmett </a:t>
            </a:r>
            <a:r>
              <a:rPr lang="en-US" dirty="0" err="1">
                <a:solidFill>
                  <a:schemeClr val="tx1">
                    <a:lumMod val="95000"/>
                    <a:lumOff val="5000"/>
                  </a:schemeClr>
                </a:solidFill>
              </a:rPr>
              <a:t>Witchel</a:t>
            </a:r>
            <a:r>
              <a:rPr lang="en-US" dirty="0">
                <a:solidFill>
                  <a:schemeClr val="tx1">
                    <a:lumMod val="95000"/>
                    <a:lumOff val="5000"/>
                  </a:schemeClr>
                </a:solidFill>
              </a:rPr>
              <a:t> and Kevin </a:t>
            </a:r>
            <a:r>
              <a:rPr lang="en-US" dirty="0" err="1">
                <a:solidFill>
                  <a:schemeClr val="tx1">
                    <a:lumMod val="95000"/>
                    <a:lumOff val="5000"/>
                  </a:schemeClr>
                </a:solidFill>
              </a:rPr>
              <a:t>Jeffay</a:t>
            </a:r>
            <a:endParaRPr lang="en-US"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B79A3DA4-3E46-45AF-808A-D7FF9D1D755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a:latin typeface="Arial" charset="0"/>
              </a:rPr>
              <a:t>Questions</a:t>
            </a:r>
          </a:p>
        </p:txBody>
      </p:sp>
      <p:sp>
        <p:nvSpPr>
          <p:cNvPr id="176131" name="Rectangle 3"/>
          <p:cNvSpPr>
            <a:spLocks noGrp="1" noChangeArrowheads="1"/>
          </p:cNvSpPr>
          <p:nvPr>
            <p:ph type="body" idx="1"/>
          </p:nvPr>
        </p:nvSpPr>
        <p:spPr/>
        <p:txBody>
          <a:bodyPr/>
          <a:lstStyle/>
          <a:p>
            <a:r>
              <a:rPr lang="en-US" dirty="0">
                <a:latin typeface="Arial" charset="0"/>
              </a:rPr>
              <a:t>The offset is the same in a virtual address and a physical address.</a:t>
            </a:r>
          </a:p>
          <a:p>
            <a:pPr lvl="1"/>
            <a:r>
              <a:rPr lang="en-US" dirty="0">
                <a:latin typeface="Arial" charset="0"/>
              </a:rPr>
              <a:t>A. True</a:t>
            </a:r>
          </a:p>
          <a:p>
            <a:pPr lvl="1"/>
            <a:r>
              <a:rPr lang="en-US" dirty="0">
                <a:latin typeface="Arial" charset="0"/>
              </a:rPr>
              <a:t>B. </a:t>
            </a:r>
            <a:r>
              <a:rPr lang="en-US">
                <a:latin typeface="Arial" charset="0"/>
              </a:rPr>
              <a:t>False</a:t>
            </a:r>
            <a:endParaRPr lang="en-US" dirty="0">
              <a:latin typeface="Arial" charset="0"/>
            </a:endParaRPr>
          </a:p>
        </p:txBody>
      </p:sp>
    </p:spTree>
    <p:extLst>
      <p:ext uri="{BB962C8B-B14F-4D97-AF65-F5344CB8AC3E}">
        <p14:creationId xmlns:p14="http://schemas.microsoft.com/office/powerpoint/2010/main" val="171489241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63"/>
          <p:cNvGrpSpPr>
            <a:grpSpLocks/>
          </p:cNvGrpSpPr>
          <p:nvPr/>
        </p:nvGrpSpPr>
        <p:grpSpPr bwMode="auto">
          <a:xfrm>
            <a:off x="3856038" y="4757738"/>
            <a:ext cx="1727200" cy="1998662"/>
            <a:chOff x="2429" y="2997"/>
            <a:chExt cx="1088" cy="1259"/>
          </a:xfrm>
        </p:grpSpPr>
        <p:sp>
          <p:nvSpPr>
            <p:cNvPr id="92166" name="Rectangle 6"/>
            <p:cNvSpPr>
              <a:spLocks noChangeArrowheads="1"/>
            </p:cNvSpPr>
            <p:nvPr/>
          </p:nvSpPr>
          <p:spPr bwMode="auto">
            <a:xfrm>
              <a:off x="2429" y="2997"/>
              <a:ext cx="1088" cy="98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1416" name="Rectangle 10"/>
            <p:cNvSpPr>
              <a:spLocks noChangeArrowheads="1"/>
            </p:cNvSpPr>
            <p:nvPr/>
          </p:nvSpPr>
          <p:spPr bwMode="auto">
            <a:xfrm>
              <a:off x="2478" y="4008"/>
              <a:ext cx="933"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1417" name="Rectangle 15"/>
            <p:cNvSpPr>
              <a:spLocks noChangeArrowheads="1"/>
            </p:cNvSpPr>
            <p:nvPr/>
          </p:nvSpPr>
          <p:spPr bwMode="auto">
            <a:xfrm>
              <a:off x="2432" y="3208"/>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18" name="Rectangle 159"/>
            <p:cNvSpPr>
              <a:spLocks noChangeArrowheads="1"/>
            </p:cNvSpPr>
            <p:nvPr/>
          </p:nvSpPr>
          <p:spPr bwMode="auto">
            <a:xfrm>
              <a:off x="2432" y="3400"/>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19" name="Rectangle 160"/>
            <p:cNvSpPr>
              <a:spLocks noChangeArrowheads="1"/>
            </p:cNvSpPr>
            <p:nvPr/>
          </p:nvSpPr>
          <p:spPr bwMode="auto">
            <a:xfrm>
              <a:off x="2432" y="3592"/>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20" name="Rectangle 161"/>
            <p:cNvSpPr>
              <a:spLocks noChangeArrowheads="1"/>
            </p:cNvSpPr>
            <p:nvPr/>
          </p:nvSpPr>
          <p:spPr bwMode="auto">
            <a:xfrm>
              <a:off x="2432" y="3784"/>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21" name="Rectangle 162"/>
            <p:cNvSpPr>
              <a:spLocks noChangeArrowheads="1"/>
            </p:cNvSpPr>
            <p:nvPr/>
          </p:nvSpPr>
          <p:spPr bwMode="auto">
            <a:xfrm>
              <a:off x="2432" y="3016"/>
              <a:ext cx="1080"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92163" name="Rectangle 3"/>
          <p:cNvSpPr>
            <a:spLocks noGrp="1" noChangeArrowheads="1"/>
          </p:cNvSpPr>
          <p:nvPr>
            <p:ph type="body" idx="1"/>
          </p:nvPr>
        </p:nvSpPr>
        <p:spPr>
          <a:xfrm>
            <a:off x="3216275" y="1241425"/>
            <a:ext cx="3673475" cy="1031875"/>
          </a:xfrm>
        </p:spPr>
        <p:txBody>
          <a:bodyPr/>
          <a:lstStyle/>
          <a:p>
            <a:r>
              <a:rPr lang="en-US" sz="2000">
                <a:latin typeface="Arial" charset="0"/>
              </a:rPr>
              <a:t>A </a:t>
            </a:r>
            <a:r>
              <a:rPr lang="en-US" sz="2000" i="1">
                <a:solidFill>
                  <a:schemeClr val="hlink"/>
                </a:solidFill>
                <a:latin typeface="Arial" charset="0"/>
              </a:rPr>
              <a:t>page table</a:t>
            </a:r>
            <a:r>
              <a:rPr lang="en-US" sz="2000">
                <a:latin typeface="Arial" charset="0"/>
              </a:rPr>
              <a:t> maps virtual pages to physical frames</a:t>
            </a:r>
          </a:p>
        </p:txBody>
      </p:sp>
      <p:sp>
        <p:nvSpPr>
          <p:cNvPr id="92164" name="Rectangle 4"/>
          <p:cNvSpPr>
            <a:spLocks noChangeArrowheads="1"/>
          </p:cNvSpPr>
          <p:nvPr/>
        </p:nvSpPr>
        <p:spPr bwMode="auto">
          <a:xfrm>
            <a:off x="8064500" y="1295400"/>
            <a:ext cx="965200" cy="52070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165" name="Rectangle 5"/>
          <p:cNvSpPr>
            <a:spLocks noChangeArrowheads="1"/>
          </p:cNvSpPr>
          <p:nvPr/>
        </p:nvSpPr>
        <p:spPr bwMode="auto">
          <a:xfrm>
            <a:off x="190500" y="1346200"/>
            <a:ext cx="9652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167" name="Oval 7"/>
          <p:cNvSpPr>
            <a:spLocks noChangeArrowheads="1"/>
          </p:cNvSpPr>
          <p:nvPr/>
        </p:nvSpPr>
        <p:spPr bwMode="auto">
          <a:xfrm>
            <a:off x="1879600" y="2400300"/>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92168" name="Line 8"/>
          <p:cNvSpPr>
            <a:spLocks noChangeShapeType="1"/>
          </p:cNvSpPr>
          <p:nvPr/>
        </p:nvSpPr>
        <p:spPr bwMode="auto">
          <a:xfrm flipH="1">
            <a:off x="3048000" y="4445000"/>
            <a:ext cx="35687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169" name="Line 9"/>
          <p:cNvSpPr>
            <a:spLocks noChangeShapeType="1"/>
          </p:cNvSpPr>
          <p:nvPr/>
        </p:nvSpPr>
        <p:spPr bwMode="auto">
          <a:xfrm flipH="1">
            <a:off x="2171700" y="5257800"/>
            <a:ext cx="16002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74" name="Rectangle 18"/>
          <p:cNvSpPr>
            <a:spLocks noChangeArrowheads="1"/>
          </p:cNvSpPr>
          <p:nvPr/>
        </p:nvSpPr>
        <p:spPr bwMode="auto">
          <a:xfrm>
            <a:off x="203200" y="1358900"/>
            <a:ext cx="977900" cy="5194300"/>
          </a:xfrm>
          <a:prstGeom prst="rect">
            <a:avLst/>
          </a:prstGeom>
          <a:solidFill>
            <a:srgbClr val="C0FEF9"/>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1275" name="Group 19"/>
          <p:cNvGrpSpPr>
            <a:grpSpLocks/>
          </p:cNvGrpSpPr>
          <p:nvPr/>
        </p:nvGrpSpPr>
        <p:grpSpPr bwMode="auto">
          <a:xfrm>
            <a:off x="192088" y="1346200"/>
            <a:ext cx="966787" cy="1031875"/>
            <a:chOff x="121" y="848"/>
            <a:chExt cx="609" cy="650"/>
          </a:xfrm>
        </p:grpSpPr>
        <p:sp>
          <p:nvSpPr>
            <p:cNvPr id="11408" name="Rectangle 20"/>
            <p:cNvSpPr>
              <a:spLocks noChangeArrowheads="1"/>
            </p:cNvSpPr>
            <p:nvPr/>
          </p:nvSpPr>
          <p:spPr bwMode="auto">
            <a:xfrm>
              <a:off x="121" y="848"/>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09" name="Line 21"/>
            <p:cNvSpPr>
              <a:spLocks noChangeShapeType="1"/>
            </p:cNvSpPr>
            <p:nvPr/>
          </p:nvSpPr>
          <p:spPr bwMode="auto">
            <a:xfrm>
              <a:off x="128" y="140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0" name="Line 22"/>
            <p:cNvSpPr>
              <a:spLocks noChangeShapeType="1"/>
            </p:cNvSpPr>
            <p:nvPr/>
          </p:nvSpPr>
          <p:spPr bwMode="auto">
            <a:xfrm>
              <a:off x="128" y="131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1" name="Line 23"/>
            <p:cNvSpPr>
              <a:spLocks noChangeShapeType="1"/>
            </p:cNvSpPr>
            <p:nvPr/>
          </p:nvSpPr>
          <p:spPr bwMode="auto">
            <a:xfrm>
              <a:off x="128" y="121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2" name="Line 24"/>
            <p:cNvSpPr>
              <a:spLocks noChangeShapeType="1"/>
            </p:cNvSpPr>
            <p:nvPr/>
          </p:nvSpPr>
          <p:spPr bwMode="auto">
            <a:xfrm>
              <a:off x="128" y="11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3" name="Line 25"/>
            <p:cNvSpPr>
              <a:spLocks noChangeShapeType="1"/>
            </p:cNvSpPr>
            <p:nvPr/>
          </p:nvSpPr>
          <p:spPr bwMode="auto">
            <a:xfrm>
              <a:off x="128" y="102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14" name="Line 26"/>
            <p:cNvSpPr>
              <a:spLocks noChangeShapeType="1"/>
            </p:cNvSpPr>
            <p:nvPr/>
          </p:nvSpPr>
          <p:spPr bwMode="auto">
            <a:xfrm>
              <a:off x="128" y="92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1276" name="Rectangle 27"/>
          <p:cNvSpPr>
            <a:spLocks noChangeArrowheads="1"/>
          </p:cNvSpPr>
          <p:nvPr/>
        </p:nvSpPr>
        <p:spPr bwMode="auto">
          <a:xfrm>
            <a:off x="203200" y="4749800"/>
            <a:ext cx="977900" cy="152400"/>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1277" name="Group 28"/>
          <p:cNvGrpSpPr>
            <a:grpSpLocks/>
          </p:cNvGrpSpPr>
          <p:nvPr/>
        </p:nvGrpSpPr>
        <p:grpSpPr bwMode="auto">
          <a:xfrm>
            <a:off x="192088" y="5511800"/>
            <a:ext cx="966787" cy="1031875"/>
            <a:chOff x="121" y="3472"/>
            <a:chExt cx="609" cy="650"/>
          </a:xfrm>
        </p:grpSpPr>
        <p:sp>
          <p:nvSpPr>
            <p:cNvPr id="11401" name="Rectangle 29"/>
            <p:cNvSpPr>
              <a:spLocks noChangeArrowheads="1"/>
            </p:cNvSpPr>
            <p:nvPr/>
          </p:nvSpPr>
          <p:spPr bwMode="auto">
            <a:xfrm>
              <a:off x="121" y="3472"/>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402" name="Line 30"/>
            <p:cNvSpPr>
              <a:spLocks noChangeShapeType="1"/>
            </p:cNvSpPr>
            <p:nvPr/>
          </p:nvSpPr>
          <p:spPr bwMode="auto">
            <a:xfrm>
              <a:off x="128" y="40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3" name="Line 31"/>
            <p:cNvSpPr>
              <a:spLocks noChangeShapeType="1"/>
            </p:cNvSpPr>
            <p:nvPr/>
          </p:nvSpPr>
          <p:spPr bwMode="auto">
            <a:xfrm>
              <a:off x="128" y="39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4" name="Line 32"/>
            <p:cNvSpPr>
              <a:spLocks noChangeShapeType="1"/>
            </p:cNvSpPr>
            <p:nvPr/>
          </p:nvSpPr>
          <p:spPr bwMode="auto">
            <a:xfrm>
              <a:off x="128" y="38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5" name="Line 33"/>
            <p:cNvSpPr>
              <a:spLocks noChangeShapeType="1"/>
            </p:cNvSpPr>
            <p:nvPr/>
          </p:nvSpPr>
          <p:spPr bwMode="auto">
            <a:xfrm>
              <a:off x="128" y="374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6" name="Line 34"/>
            <p:cNvSpPr>
              <a:spLocks noChangeShapeType="1"/>
            </p:cNvSpPr>
            <p:nvPr/>
          </p:nvSpPr>
          <p:spPr bwMode="auto">
            <a:xfrm>
              <a:off x="128" y="364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7" name="Line 35"/>
            <p:cNvSpPr>
              <a:spLocks noChangeShapeType="1"/>
            </p:cNvSpPr>
            <p:nvPr/>
          </p:nvSpPr>
          <p:spPr bwMode="auto">
            <a:xfrm>
              <a:off x="128" y="355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78" name="Group 36"/>
          <p:cNvGrpSpPr>
            <a:grpSpLocks/>
          </p:cNvGrpSpPr>
          <p:nvPr/>
        </p:nvGrpSpPr>
        <p:grpSpPr bwMode="auto">
          <a:xfrm>
            <a:off x="192088" y="4470400"/>
            <a:ext cx="966787" cy="1031875"/>
            <a:chOff x="121" y="2816"/>
            <a:chExt cx="609" cy="650"/>
          </a:xfrm>
        </p:grpSpPr>
        <p:sp>
          <p:nvSpPr>
            <p:cNvPr id="11394" name="Rectangle 37"/>
            <p:cNvSpPr>
              <a:spLocks noChangeArrowheads="1"/>
            </p:cNvSpPr>
            <p:nvPr/>
          </p:nvSpPr>
          <p:spPr bwMode="auto">
            <a:xfrm>
              <a:off x="121" y="2816"/>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95" name="Line 38"/>
            <p:cNvSpPr>
              <a:spLocks noChangeShapeType="1"/>
            </p:cNvSpPr>
            <p:nvPr/>
          </p:nvSpPr>
          <p:spPr bwMode="auto">
            <a:xfrm>
              <a:off x="128" y="337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6" name="Line 39"/>
            <p:cNvSpPr>
              <a:spLocks noChangeShapeType="1"/>
            </p:cNvSpPr>
            <p:nvPr/>
          </p:nvSpPr>
          <p:spPr bwMode="auto">
            <a:xfrm>
              <a:off x="128" y="328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7" name="Line 40"/>
            <p:cNvSpPr>
              <a:spLocks noChangeShapeType="1"/>
            </p:cNvSpPr>
            <p:nvPr/>
          </p:nvSpPr>
          <p:spPr bwMode="auto">
            <a:xfrm>
              <a:off x="128" y="318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8" name="Line 41"/>
            <p:cNvSpPr>
              <a:spLocks noChangeShapeType="1"/>
            </p:cNvSpPr>
            <p:nvPr/>
          </p:nvSpPr>
          <p:spPr bwMode="auto">
            <a:xfrm>
              <a:off x="128" y="308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9" name="Line 42"/>
            <p:cNvSpPr>
              <a:spLocks noChangeShapeType="1"/>
            </p:cNvSpPr>
            <p:nvPr/>
          </p:nvSpPr>
          <p:spPr bwMode="auto">
            <a:xfrm>
              <a:off x="128" y="299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400" name="Line 43"/>
            <p:cNvSpPr>
              <a:spLocks noChangeShapeType="1"/>
            </p:cNvSpPr>
            <p:nvPr/>
          </p:nvSpPr>
          <p:spPr bwMode="auto">
            <a:xfrm>
              <a:off x="128" y="289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79" name="Group 44"/>
          <p:cNvGrpSpPr>
            <a:grpSpLocks/>
          </p:cNvGrpSpPr>
          <p:nvPr/>
        </p:nvGrpSpPr>
        <p:grpSpPr bwMode="auto">
          <a:xfrm>
            <a:off x="192088" y="3429000"/>
            <a:ext cx="966787" cy="1031875"/>
            <a:chOff x="121" y="2160"/>
            <a:chExt cx="609" cy="650"/>
          </a:xfrm>
        </p:grpSpPr>
        <p:sp>
          <p:nvSpPr>
            <p:cNvPr id="11387" name="Rectangle 45"/>
            <p:cNvSpPr>
              <a:spLocks noChangeArrowheads="1"/>
            </p:cNvSpPr>
            <p:nvPr/>
          </p:nvSpPr>
          <p:spPr bwMode="auto">
            <a:xfrm>
              <a:off x="121" y="2160"/>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88" name="Line 46"/>
            <p:cNvSpPr>
              <a:spLocks noChangeShapeType="1"/>
            </p:cNvSpPr>
            <p:nvPr/>
          </p:nvSpPr>
          <p:spPr bwMode="auto">
            <a:xfrm>
              <a:off x="128" y="27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9" name="Line 47"/>
            <p:cNvSpPr>
              <a:spLocks noChangeShapeType="1"/>
            </p:cNvSpPr>
            <p:nvPr/>
          </p:nvSpPr>
          <p:spPr bwMode="auto">
            <a:xfrm>
              <a:off x="128" y="262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0" name="Line 48"/>
            <p:cNvSpPr>
              <a:spLocks noChangeShapeType="1"/>
            </p:cNvSpPr>
            <p:nvPr/>
          </p:nvSpPr>
          <p:spPr bwMode="auto">
            <a:xfrm>
              <a:off x="128" y="252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1" name="Line 49"/>
            <p:cNvSpPr>
              <a:spLocks noChangeShapeType="1"/>
            </p:cNvSpPr>
            <p:nvPr/>
          </p:nvSpPr>
          <p:spPr bwMode="auto">
            <a:xfrm>
              <a:off x="128" y="24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2" name="Line 50"/>
            <p:cNvSpPr>
              <a:spLocks noChangeShapeType="1"/>
            </p:cNvSpPr>
            <p:nvPr/>
          </p:nvSpPr>
          <p:spPr bwMode="auto">
            <a:xfrm>
              <a:off x="128" y="23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93" name="Line 51"/>
            <p:cNvSpPr>
              <a:spLocks noChangeShapeType="1"/>
            </p:cNvSpPr>
            <p:nvPr/>
          </p:nvSpPr>
          <p:spPr bwMode="auto">
            <a:xfrm>
              <a:off x="128" y="22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80" name="Group 52"/>
          <p:cNvGrpSpPr>
            <a:grpSpLocks/>
          </p:cNvGrpSpPr>
          <p:nvPr/>
        </p:nvGrpSpPr>
        <p:grpSpPr bwMode="auto">
          <a:xfrm>
            <a:off x="192088" y="2387600"/>
            <a:ext cx="966787" cy="1031875"/>
            <a:chOff x="121" y="1504"/>
            <a:chExt cx="609" cy="650"/>
          </a:xfrm>
        </p:grpSpPr>
        <p:sp>
          <p:nvSpPr>
            <p:cNvPr id="11380" name="Rectangle 53"/>
            <p:cNvSpPr>
              <a:spLocks noChangeArrowheads="1"/>
            </p:cNvSpPr>
            <p:nvPr/>
          </p:nvSpPr>
          <p:spPr bwMode="auto">
            <a:xfrm>
              <a:off x="121" y="1504"/>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81" name="Line 54"/>
            <p:cNvSpPr>
              <a:spLocks noChangeShapeType="1"/>
            </p:cNvSpPr>
            <p:nvPr/>
          </p:nvSpPr>
          <p:spPr bwMode="auto">
            <a:xfrm>
              <a:off x="128" y="206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2" name="Line 55"/>
            <p:cNvSpPr>
              <a:spLocks noChangeShapeType="1"/>
            </p:cNvSpPr>
            <p:nvPr/>
          </p:nvSpPr>
          <p:spPr bwMode="auto">
            <a:xfrm>
              <a:off x="128" y="196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3" name="Line 56"/>
            <p:cNvSpPr>
              <a:spLocks noChangeShapeType="1"/>
            </p:cNvSpPr>
            <p:nvPr/>
          </p:nvSpPr>
          <p:spPr bwMode="auto">
            <a:xfrm>
              <a:off x="128" y="187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4" name="Line 57"/>
            <p:cNvSpPr>
              <a:spLocks noChangeShapeType="1"/>
            </p:cNvSpPr>
            <p:nvPr/>
          </p:nvSpPr>
          <p:spPr bwMode="auto">
            <a:xfrm>
              <a:off x="128" y="177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5" name="Line 58"/>
            <p:cNvSpPr>
              <a:spLocks noChangeShapeType="1"/>
            </p:cNvSpPr>
            <p:nvPr/>
          </p:nvSpPr>
          <p:spPr bwMode="auto">
            <a:xfrm>
              <a:off x="128" y="168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86" name="Line 59"/>
            <p:cNvSpPr>
              <a:spLocks noChangeShapeType="1"/>
            </p:cNvSpPr>
            <p:nvPr/>
          </p:nvSpPr>
          <p:spPr bwMode="auto">
            <a:xfrm>
              <a:off x="128" y="158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1281" name="Rectangle 60"/>
          <p:cNvSpPr>
            <a:spLocks noChangeArrowheads="1"/>
          </p:cNvSpPr>
          <p:nvPr/>
        </p:nvSpPr>
        <p:spPr bwMode="auto">
          <a:xfrm>
            <a:off x="173038" y="46132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p</a:t>
            </a:r>
            <a:r>
              <a:rPr lang="en-US" sz="2000" b="1">
                <a:latin typeface="Courier" charset="0"/>
              </a:rPr>
              <a:t>,</a:t>
            </a:r>
            <a:r>
              <a:rPr lang="en-US" sz="2000" b="1" i="1">
                <a:latin typeface="Courier" charset="0"/>
              </a:rPr>
              <a:t>o</a:t>
            </a:r>
            <a:r>
              <a:rPr lang="en-US" sz="2000" b="1">
                <a:latin typeface="Courier" charset="0"/>
              </a:rPr>
              <a:t>)</a:t>
            </a:r>
          </a:p>
        </p:txBody>
      </p:sp>
      <p:sp>
        <p:nvSpPr>
          <p:cNvPr id="92221" name="Rectangle 61"/>
          <p:cNvSpPr>
            <a:spLocks noChangeArrowheads="1"/>
          </p:cNvSpPr>
          <p:nvPr/>
        </p:nvSpPr>
        <p:spPr bwMode="auto">
          <a:xfrm>
            <a:off x="3224213" y="56181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folHlink"/>
                </a:solidFill>
              </a:rPr>
              <a:t>p</a:t>
            </a:r>
          </a:p>
        </p:txBody>
      </p:sp>
      <p:sp>
        <p:nvSpPr>
          <p:cNvPr id="11283" name="Rectangle 62"/>
          <p:cNvSpPr>
            <a:spLocks noChangeArrowheads="1"/>
          </p:cNvSpPr>
          <p:nvPr/>
        </p:nvSpPr>
        <p:spPr bwMode="auto">
          <a:xfrm>
            <a:off x="79375" y="3097213"/>
            <a:ext cx="1192213" cy="1308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a:p>
            <a:pPr algn="ctr"/>
            <a:r>
              <a:rPr lang="en-US" sz="2000">
                <a:solidFill>
                  <a:schemeClr val="hlink"/>
                </a:solidFill>
              </a:rPr>
              <a:t>Virtual</a:t>
            </a:r>
          </a:p>
          <a:p>
            <a:pPr algn="ctr"/>
            <a:r>
              <a:rPr lang="en-US" sz="2000">
                <a:solidFill>
                  <a:schemeClr val="hlink"/>
                </a:solidFill>
              </a:rPr>
              <a:t>Address</a:t>
            </a:r>
          </a:p>
          <a:p>
            <a:pPr algn="ctr"/>
            <a:r>
              <a:rPr lang="en-US" sz="2000">
                <a:solidFill>
                  <a:schemeClr val="hlink"/>
                </a:solidFill>
              </a:rPr>
              <a:t>Space</a:t>
            </a:r>
          </a:p>
        </p:txBody>
      </p:sp>
      <p:sp>
        <p:nvSpPr>
          <p:cNvPr id="11284" name="Rectangle 63"/>
          <p:cNvSpPr>
            <a:spLocks noChangeArrowheads="1"/>
          </p:cNvSpPr>
          <p:nvPr/>
        </p:nvSpPr>
        <p:spPr bwMode="auto">
          <a:xfrm>
            <a:off x="8077200" y="1308100"/>
            <a:ext cx="977900" cy="5194300"/>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1285" name="Line 64"/>
          <p:cNvSpPr>
            <a:spLocks noChangeShapeType="1"/>
          </p:cNvSpPr>
          <p:nvPr/>
        </p:nvSpPr>
        <p:spPr bwMode="auto">
          <a:xfrm>
            <a:off x="8077200" y="21844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86" name="Line 65"/>
          <p:cNvSpPr>
            <a:spLocks noChangeShapeType="1"/>
          </p:cNvSpPr>
          <p:nvPr/>
        </p:nvSpPr>
        <p:spPr bwMode="auto">
          <a:xfrm>
            <a:off x="8077200" y="20320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87" name="Line 66"/>
          <p:cNvSpPr>
            <a:spLocks noChangeShapeType="1"/>
          </p:cNvSpPr>
          <p:nvPr/>
        </p:nvSpPr>
        <p:spPr bwMode="auto">
          <a:xfrm>
            <a:off x="8077200" y="18796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88" name="Line 67"/>
          <p:cNvSpPr>
            <a:spLocks noChangeShapeType="1"/>
          </p:cNvSpPr>
          <p:nvPr/>
        </p:nvSpPr>
        <p:spPr bwMode="auto">
          <a:xfrm>
            <a:off x="8077200" y="14224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1289" name="Group 68"/>
          <p:cNvGrpSpPr>
            <a:grpSpLocks/>
          </p:cNvGrpSpPr>
          <p:nvPr/>
        </p:nvGrpSpPr>
        <p:grpSpPr bwMode="auto">
          <a:xfrm>
            <a:off x="8066088" y="5461000"/>
            <a:ext cx="966787" cy="1031875"/>
            <a:chOff x="5081" y="3440"/>
            <a:chExt cx="609" cy="650"/>
          </a:xfrm>
        </p:grpSpPr>
        <p:sp>
          <p:nvSpPr>
            <p:cNvPr id="11373" name="Rectangle 69"/>
            <p:cNvSpPr>
              <a:spLocks noChangeArrowheads="1"/>
            </p:cNvSpPr>
            <p:nvPr/>
          </p:nvSpPr>
          <p:spPr bwMode="auto">
            <a:xfrm>
              <a:off x="5081" y="3440"/>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74" name="Line 70"/>
            <p:cNvSpPr>
              <a:spLocks noChangeShapeType="1"/>
            </p:cNvSpPr>
            <p:nvPr/>
          </p:nvSpPr>
          <p:spPr bwMode="auto">
            <a:xfrm>
              <a:off x="5088" y="400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5" name="Line 71"/>
            <p:cNvSpPr>
              <a:spLocks noChangeShapeType="1"/>
            </p:cNvSpPr>
            <p:nvPr/>
          </p:nvSpPr>
          <p:spPr bwMode="auto">
            <a:xfrm>
              <a:off x="5088" y="390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6" name="Line 72"/>
            <p:cNvSpPr>
              <a:spLocks noChangeShapeType="1"/>
            </p:cNvSpPr>
            <p:nvPr/>
          </p:nvSpPr>
          <p:spPr bwMode="auto">
            <a:xfrm>
              <a:off x="5088" y="380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7" name="Line 73"/>
            <p:cNvSpPr>
              <a:spLocks noChangeShapeType="1"/>
            </p:cNvSpPr>
            <p:nvPr/>
          </p:nvSpPr>
          <p:spPr bwMode="auto">
            <a:xfrm>
              <a:off x="5088" y="371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8" name="Line 74"/>
            <p:cNvSpPr>
              <a:spLocks noChangeShapeType="1"/>
            </p:cNvSpPr>
            <p:nvPr/>
          </p:nvSpPr>
          <p:spPr bwMode="auto">
            <a:xfrm>
              <a:off x="5088" y="361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9" name="Line 75"/>
            <p:cNvSpPr>
              <a:spLocks noChangeShapeType="1"/>
            </p:cNvSpPr>
            <p:nvPr/>
          </p:nvSpPr>
          <p:spPr bwMode="auto">
            <a:xfrm>
              <a:off x="5088" y="35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90" name="Group 76"/>
          <p:cNvGrpSpPr>
            <a:grpSpLocks/>
          </p:cNvGrpSpPr>
          <p:nvPr/>
        </p:nvGrpSpPr>
        <p:grpSpPr bwMode="auto">
          <a:xfrm>
            <a:off x="8066088" y="4419600"/>
            <a:ext cx="966787" cy="1031875"/>
            <a:chOff x="5081" y="2784"/>
            <a:chExt cx="609" cy="650"/>
          </a:xfrm>
        </p:grpSpPr>
        <p:sp>
          <p:nvSpPr>
            <p:cNvPr id="11366" name="Rectangle 77"/>
            <p:cNvSpPr>
              <a:spLocks noChangeArrowheads="1"/>
            </p:cNvSpPr>
            <p:nvPr/>
          </p:nvSpPr>
          <p:spPr bwMode="auto">
            <a:xfrm>
              <a:off x="5081" y="2784"/>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67" name="Line 78"/>
            <p:cNvSpPr>
              <a:spLocks noChangeShapeType="1"/>
            </p:cNvSpPr>
            <p:nvPr/>
          </p:nvSpPr>
          <p:spPr bwMode="auto">
            <a:xfrm>
              <a:off x="5088" y="334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8" name="Line 79"/>
            <p:cNvSpPr>
              <a:spLocks noChangeShapeType="1"/>
            </p:cNvSpPr>
            <p:nvPr/>
          </p:nvSpPr>
          <p:spPr bwMode="auto">
            <a:xfrm>
              <a:off x="5088" y="324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9" name="Line 80"/>
            <p:cNvSpPr>
              <a:spLocks noChangeShapeType="1"/>
            </p:cNvSpPr>
            <p:nvPr/>
          </p:nvSpPr>
          <p:spPr bwMode="auto">
            <a:xfrm>
              <a:off x="5088" y="315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0" name="Line 81"/>
            <p:cNvSpPr>
              <a:spLocks noChangeShapeType="1"/>
            </p:cNvSpPr>
            <p:nvPr/>
          </p:nvSpPr>
          <p:spPr bwMode="auto">
            <a:xfrm>
              <a:off x="5088" y="305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1" name="Line 82"/>
            <p:cNvSpPr>
              <a:spLocks noChangeShapeType="1"/>
            </p:cNvSpPr>
            <p:nvPr/>
          </p:nvSpPr>
          <p:spPr bwMode="auto">
            <a:xfrm>
              <a:off x="5088" y="296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72" name="Line 83"/>
            <p:cNvSpPr>
              <a:spLocks noChangeShapeType="1"/>
            </p:cNvSpPr>
            <p:nvPr/>
          </p:nvSpPr>
          <p:spPr bwMode="auto">
            <a:xfrm>
              <a:off x="5088" y="286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91" name="Group 84"/>
          <p:cNvGrpSpPr>
            <a:grpSpLocks/>
          </p:cNvGrpSpPr>
          <p:nvPr/>
        </p:nvGrpSpPr>
        <p:grpSpPr bwMode="auto">
          <a:xfrm>
            <a:off x="8066088" y="3378200"/>
            <a:ext cx="966787" cy="1031875"/>
            <a:chOff x="5081" y="2128"/>
            <a:chExt cx="609" cy="650"/>
          </a:xfrm>
        </p:grpSpPr>
        <p:sp>
          <p:nvSpPr>
            <p:cNvPr id="11359" name="Rectangle 85"/>
            <p:cNvSpPr>
              <a:spLocks noChangeArrowheads="1"/>
            </p:cNvSpPr>
            <p:nvPr/>
          </p:nvSpPr>
          <p:spPr bwMode="auto">
            <a:xfrm>
              <a:off x="5081" y="2128"/>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60" name="Line 86"/>
            <p:cNvSpPr>
              <a:spLocks noChangeShapeType="1"/>
            </p:cNvSpPr>
            <p:nvPr/>
          </p:nvSpPr>
          <p:spPr bwMode="auto">
            <a:xfrm>
              <a:off x="5088" y="268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1" name="Line 87"/>
            <p:cNvSpPr>
              <a:spLocks noChangeShapeType="1"/>
            </p:cNvSpPr>
            <p:nvPr/>
          </p:nvSpPr>
          <p:spPr bwMode="auto">
            <a:xfrm>
              <a:off x="5088" y="259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2" name="Line 88"/>
            <p:cNvSpPr>
              <a:spLocks noChangeShapeType="1"/>
            </p:cNvSpPr>
            <p:nvPr/>
          </p:nvSpPr>
          <p:spPr bwMode="auto">
            <a:xfrm>
              <a:off x="5088" y="249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3" name="Line 89"/>
            <p:cNvSpPr>
              <a:spLocks noChangeShapeType="1"/>
            </p:cNvSpPr>
            <p:nvPr/>
          </p:nvSpPr>
          <p:spPr bwMode="auto">
            <a:xfrm>
              <a:off x="5088" y="240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4" name="Line 90"/>
            <p:cNvSpPr>
              <a:spLocks noChangeShapeType="1"/>
            </p:cNvSpPr>
            <p:nvPr/>
          </p:nvSpPr>
          <p:spPr bwMode="auto">
            <a:xfrm>
              <a:off x="5088" y="230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65" name="Line 91"/>
            <p:cNvSpPr>
              <a:spLocks noChangeShapeType="1"/>
            </p:cNvSpPr>
            <p:nvPr/>
          </p:nvSpPr>
          <p:spPr bwMode="auto">
            <a:xfrm>
              <a:off x="5088" y="220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1292" name="Group 92"/>
          <p:cNvGrpSpPr>
            <a:grpSpLocks/>
          </p:cNvGrpSpPr>
          <p:nvPr/>
        </p:nvGrpSpPr>
        <p:grpSpPr bwMode="auto">
          <a:xfrm>
            <a:off x="8066088" y="2336800"/>
            <a:ext cx="966787" cy="1031875"/>
            <a:chOff x="5081" y="1472"/>
            <a:chExt cx="609" cy="650"/>
          </a:xfrm>
        </p:grpSpPr>
        <p:sp>
          <p:nvSpPr>
            <p:cNvPr id="11352" name="Rectangle 93"/>
            <p:cNvSpPr>
              <a:spLocks noChangeArrowheads="1"/>
            </p:cNvSpPr>
            <p:nvPr/>
          </p:nvSpPr>
          <p:spPr bwMode="auto">
            <a:xfrm>
              <a:off x="5081" y="1472"/>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53" name="Line 94"/>
            <p:cNvSpPr>
              <a:spLocks noChangeShapeType="1"/>
            </p:cNvSpPr>
            <p:nvPr/>
          </p:nvSpPr>
          <p:spPr bwMode="auto">
            <a:xfrm>
              <a:off x="5088" y="20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4" name="Line 95"/>
            <p:cNvSpPr>
              <a:spLocks noChangeShapeType="1"/>
            </p:cNvSpPr>
            <p:nvPr/>
          </p:nvSpPr>
          <p:spPr bwMode="auto">
            <a:xfrm>
              <a:off x="5088" y="19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5" name="Line 96"/>
            <p:cNvSpPr>
              <a:spLocks noChangeShapeType="1"/>
            </p:cNvSpPr>
            <p:nvPr/>
          </p:nvSpPr>
          <p:spPr bwMode="auto">
            <a:xfrm>
              <a:off x="5088" y="18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6" name="Line 97"/>
            <p:cNvSpPr>
              <a:spLocks noChangeShapeType="1"/>
            </p:cNvSpPr>
            <p:nvPr/>
          </p:nvSpPr>
          <p:spPr bwMode="auto">
            <a:xfrm>
              <a:off x="5088" y="174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7" name="Line 98"/>
            <p:cNvSpPr>
              <a:spLocks noChangeShapeType="1"/>
            </p:cNvSpPr>
            <p:nvPr/>
          </p:nvSpPr>
          <p:spPr bwMode="auto">
            <a:xfrm>
              <a:off x="5088" y="164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58" name="Line 99"/>
            <p:cNvSpPr>
              <a:spLocks noChangeShapeType="1"/>
            </p:cNvSpPr>
            <p:nvPr/>
          </p:nvSpPr>
          <p:spPr bwMode="auto">
            <a:xfrm>
              <a:off x="5088" y="155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1293" name="Rectangle 100"/>
          <p:cNvSpPr>
            <a:spLocks noChangeArrowheads="1"/>
          </p:cNvSpPr>
          <p:nvPr/>
        </p:nvSpPr>
        <p:spPr bwMode="auto">
          <a:xfrm>
            <a:off x="7978775" y="3516313"/>
            <a:ext cx="1157288" cy="698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Physical</a:t>
            </a:r>
          </a:p>
          <a:p>
            <a:pPr algn="ctr"/>
            <a:r>
              <a:rPr lang="en-US" sz="2000">
                <a:solidFill>
                  <a:schemeClr val="hlink"/>
                </a:solidFill>
              </a:rPr>
              <a:t>Memory</a:t>
            </a:r>
            <a:endParaRPr lang="en-US" sz="2000" b="1">
              <a:solidFill>
                <a:schemeClr val="hlink"/>
              </a:solidFill>
            </a:endParaRPr>
          </a:p>
        </p:txBody>
      </p:sp>
      <p:sp>
        <p:nvSpPr>
          <p:cNvPr id="11294" name="Rectangle 101"/>
          <p:cNvSpPr>
            <a:spLocks noChangeArrowheads="1"/>
          </p:cNvSpPr>
          <p:nvPr/>
        </p:nvSpPr>
        <p:spPr bwMode="auto">
          <a:xfrm>
            <a:off x="8077200" y="1574800"/>
            <a:ext cx="977900" cy="152400"/>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1295" name="Line 102"/>
          <p:cNvSpPr>
            <a:spLocks noChangeShapeType="1"/>
          </p:cNvSpPr>
          <p:nvPr/>
        </p:nvSpPr>
        <p:spPr bwMode="auto">
          <a:xfrm>
            <a:off x="8077200" y="17272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96" name="Line 103"/>
          <p:cNvSpPr>
            <a:spLocks noChangeShapeType="1"/>
          </p:cNvSpPr>
          <p:nvPr/>
        </p:nvSpPr>
        <p:spPr bwMode="auto">
          <a:xfrm>
            <a:off x="8077200" y="1574800"/>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297" name="Rectangle 104"/>
          <p:cNvSpPr>
            <a:spLocks noChangeArrowheads="1"/>
          </p:cNvSpPr>
          <p:nvPr/>
        </p:nvSpPr>
        <p:spPr bwMode="auto">
          <a:xfrm>
            <a:off x="8066088" y="1295400"/>
            <a:ext cx="966787"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298" name="Rectangle 105"/>
          <p:cNvSpPr>
            <a:spLocks noChangeArrowheads="1"/>
          </p:cNvSpPr>
          <p:nvPr/>
        </p:nvSpPr>
        <p:spPr bwMode="auto">
          <a:xfrm>
            <a:off x="29257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1299" name="Rectangle 106"/>
          <p:cNvSpPr>
            <a:spLocks noChangeArrowheads="1"/>
          </p:cNvSpPr>
          <p:nvPr/>
        </p:nvSpPr>
        <p:spPr bwMode="auto">
          <a:xfrm>
            <a:off x="13509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1300" name="Rectangle 107"/>
          <p:cNvSpPr>
            <a:spLocks noChangeArrowheads="1"/>
          </p:cNvSpPr>
          <p:nvPr/>
        </p:nvSpPr>
        <p:spPr bwMode="auto">
          <a:xfrm>
            <a:off x="20875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1301" name="Rectangle 108"/>
          <p:cNvSpPr>
            <a:spLocks noChangeArrowheads="1"/>
          </p:cNvSpPr>
          <p:nvPr/>
        </p:nvSpPr>
        <p:spPr bwMode="auto">
          <a:xfrm>
            <a:off x="14859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2" name="Rectangle 109"/>
          <p:cNvSpPr>
            <a:spLocks noChangeArrowheads="1"/>
          </p:cNvSpPr>
          <p:nvPr/>
        </p:nvSpPr>
        <p:spPr bwMode="auto">
          <a:xfrm>
            <a:off x="16510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3" name="Rectangle 110"/>
          <p:cNvSpPr>
            <a:spLocks noChangeArrowheads="1"/>
          </p:cNvSpPr>
          <p:nvPr/>
        </p:nvSpPr>
        <p:spPr bwMode="auto">
          <a:xfrm>
            <a:off x="18145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4" name="Rectangle 111"/>
          <p:cNvSpPr>
            <a:spLocks noChangeArrowheads="1"/>
          </p:cNvSpPr>
          <p:nvPr/>
        </p:nvSpPr>
        <p:spPr bwMode="auto">
          <a:xfrm>
            <a:off x="24812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5" name="Rectangle 112"/>
          <p:cNvSpPr>
            <a:spLocks noChangeArrowheads="1"/>
          </p:cNvSpPr>
          <p:nvPr/>
        </p:nvSpPr>
        <p:spPr bwMode="auto">
          <a:xfrm>
            <a:off x="26463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6" name="Rectangle 113"/>
          <p:cNvSpPr>
            <a:spLocks noChangeArrowheads="1"/>
          </p:cNvSpPr>
          <p:nvPr/>
        </p:nvSpPr>
        <p:spPr bwMode="auto">
          <a:xfrm>
            <a:off x="28098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7" name="Rectangle 114"/>
          <p:cNvSpPr>
            <a:spLocks noChangeArrowheads="1"/>
          </p:cNvSpPr>
          <p:nvPr/>
        </p:nvSpPr>
        <p:spPr bwMode="auto">
          <a:xfrm>
            <a:off x="29749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8" name="Rectangle 115"/>
          <p:cNvSpPr>
            <a:spLocks noChangeArrowheads="1"/>
          </p:cNvSpPr>
          <p:nvPr/>
        </p:nvSpPr>
        <p:spPr bwMode="auto">
          <a:xfrm>
            <a:off x="18462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1309" name="Rectangle 116"/>
          <p:cNvSpPr>
            <a:spLocks noChangeArrowheads="1"/>
          </p:cNvSpPr>
          <p:nvPr/>
        </p:nvSpPr>
        <p:spPr bwMode="auto">
          <a:xfrm>
            <a:off x="19796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10" name="Rectangle 117"/>
          <p:cNvSpPr>
            <a:spLocks noChangeArrowheads="1"/>
          </p:cNvSpPr>
          <p:nvPr/>
        </p:nvSpPr>
        <p:spPr bwMode="auto">
          <a:xfrm>
            <a:off x="21447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11" name="Rectangle 118"/>
          <p:cNvSpPr>
            <a:spLocks noChangeArrowheads="1"/>
          </p:cNvSpPr>
          <p:nvPr/>
        </p:nvSpPr>
        <p:spPr bwMode="auto">
          <a:xfrm>
            <a:off x="23098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12" name="Rectangle 119"/>
          <p:cNvSpPr>
            <a:spLocks noChangeArrowheads="1"/>
          </p:cNvSpPr>
          <p:nvPr/>
        </p:nvSpPr>
        <p:spPr bwMode="auto">
          <a:xfrm>
            <a:off x="1630363" y="3119438"/>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1313" name="Rectangle 120"/>
          <p:cNvSpPr>
            <a:spLocks noChangeArrowheads="1"/>
          </p:cNvSpPr>
          <p:nvPr/>
        </p:nvSpPr>
        <p:spPr bwMode="auto">
          <a:xfrm>
            <a:off x="2468563" y="3119438"/>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1314" name="Rectangle 121"/>
          <p:cNvSpPr>
            <a:spLocks noChangeArrowheads="1"/>
          </p:cNvSpPr>
          <p:nvPr/>
        </p:nvSpPr>
        <p:spPr bwMode="auto">
          <a:xfrm>
            <a:off x="8053388" y="14509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11315" name="Rectangle 122"/>
          <p:cNvSpPr>
            <a:spLocks noChangeArrowheads="1"/>
          </p:cNvSpPr>
          <p:nvPr/>
        </p:nvSpPr>
        <p:spPr bwMode="auto">
          <a:xfrm>
            <a:off x="73453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1316" name="Rectangle 123"/>
          <p:cNvSpPr>
            <a:spLocks noChangeArrowheads="1"/>
          </p:cNvSpPr>
          <p:nvPr/>
        </p:nvSpPr>
        <p:spPr bwMode="auto">
          <a:xfrm>
            <a:off x="60245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1317" name="Rectangle 124"/>
          <p:cNvSpPr>
            <a:spLocks noChangeArrowheads="1"/>
          </p:cNvSpPr>
          <p:nvPr/>
        </p:nvSpPr>
        <p:spPr bwMode="auto">
          <a:xfrm>
            <a:off x="65071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1318" name="Rectangle 125"/>
          <p:cNvSpPr>
            <a:spLocks noChangeArrowheads="1"/>
          </p:cNvSpPr>
          <p:nvPr/>
        </p:nvSpPr>
        <p:spPr bwMode="auto">
          <a:xfrm>
            <a:off x="6234113" y="35306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19" name="Rectangle 126"/>
          <p:cNvSpPr>
            <a:spLocks noChangeArrowheads="1"/>
          </p:cNvSpPr>
          <p:nvPr/>
        </p:nvSpPr>
        <p:spPr bwMode="auto">
          <a:xfrm>
            <a:off x="690086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0" name="Rectangle 127"/>
          <p:cNvSpPr>
            <a:spLocks noChangeArrowheads="1"/>
          </p:cNvSpPr>
          <p:nvPr/>
        </p:nvSpPr>
        <p:spPr bwMode="auto">
          <a:xfrm>
            <a:off x="706596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1" name="Rectangle 128"/>
          <p:cNvSpPr>
            <a:spLocks noChangeArrowheads="1"/>
          </p:cNvSpPr>
          <p:nvPr/>
        </p:nvSpPr>
        <p:spPr bwMode="auto">
          <a:xfrm>
            <a:off x="7229475"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2" name="Rectangle 129"/>
          <p:cNvSpPr>
            <a:spLocks noChangeArrowheads="1"/>
          </p:cNvSpPr>
          <p:nvPr/>
        </p:nvSpPr>
        <p:spPr bwMode="auto">
          <a:xfrm>
            <a:off x="7394575"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3" name="Rectangle 130"/>
          <p:cNvSpPr>
            <a:spLocks noChangeArrowheads="1"/>
          </p:cNvSpPr>
          <p:nvPr/>
        </p:nvSpPr>
        <p:spPr bwMode="auto">
          <a:xfrm>
            <a:off x="62658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1324" name="Rectangle 131"/>
          <p:cNvSpPr>
            <a:spLocks noChangeArrowheads="1"/>
          </p:cNvSpPr>
          <p:nvPr/>
        </p:nvSpPr>
        <p:spPr bwMode="auto">
          <a:xfrm>
            <a:off x="6399213" y="35306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25" name="Rectangle 132"/>
          <p:cNvSpPr>
            <a:spLocks noChangeArrowheads="1"/>
          </p:cNvSpPr>
          <p:nvPr/>
        </p:nvSpPr>
        <p:spPr bwMode="auto">
          <a:xfrm>
            <a:off x="656431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6" name="Rectangle 133"/>
          <p:cNvSpPr>
            <a:spLocks noChangeArrowheads="1"/>
          </p:cNvSpPr>
          <p:nvPr/>
        </p:nvSpPr>
        <p:spPr bwMode="auto">
          <a:xfrm>
            <a:off x="672941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7" name="Rectangle 134"/>
          <p:cNvSpPr>
            <a:spLocks noChangeArrowheads="1"/>
          </p:cNvSpPr>
          <p:nvPr/>
        </p:nvSpPr>
        <p:spPr bwMode="auto">
          <a:xfrm>
            <a:off x="6265863" y="3128963"/>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1328" name="Rectangle 135"/>
          <p:cNvSpPr>
            <a:spLocks noChangeArrowheads="1"/>
          </p:cNvSpPr>
          <p:nvPr/>
        </p:nvSpPr>
        <p:spPr bwMode="auto">
          <a:xfrm>
            <a:off x="6888163" y="3128963"/>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1329" name="Rectangle 136"/>
          <p:cNvSpPr>
            <a:spLocks noChangeArrowheads="1"/>
          </p:cNvSpPr>
          <p:nvPr/>
        </p:nvSpPr>
        <p:spPr bwMode="auto">
          <a:xfrm>
            <a:off x="6488113" y="451802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92297" name="Arc 137"/>
          <p:cNvSpPr>
            <a:spLocks/>
          </p:cNvSpPr>
          <p:nvPr/>
        </p:nvSpPr>
        <p:spPr bwMode="auto">
          <a:xfrm>
            <a:off x="6604000" y="3873500"/>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31" name="Line 138"/>
          <p:cNvSpPr>
            <a:spLocks noChangeShapeType="1"/>
          </p:cNvSpPr>
          <p:nvPr/>
        </p:nvSpPr>
        <p:spPr bwMode="auto">
          <a:xfrm flipH="1">
            <a:off x="2260600" y="3124200"/>
            <a:ext cx="12700" cy="393700"/>
          </a:xfrm>
          <a:prstGeom prst="line">
            <a:avLst/>
          </a:prstGeom>
          <a:noFill/>
          <a:ln w="190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92299" name="Rectangle 139"/>
          <p:cNvSpPr>
            <a:spLocks noChangeArrowheads="1"/>
          </p:cNvSpPr>
          <p:nvPr/>
        </p:nvSpPr>
        <p:spPr bwMode="auto">
          <a:xfrm>
            <a:off x="1651000" y="1265238"/>
            <a:ext cx="1231900" cy="711200"/>
          </a:xfrm>
          <a:prstGeom prst="rect">
            <a:avLst/>
          </a:prstGeom>
          <a:solidFill>
            <a:srgbClr val="8CF4EA"/>
          </a:solidFill>
          <a:ln w="25400">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endParaRPr lang="en-US" sz="800">
              <a:latin typeface="Times"/>
              <a:ea typeface="+mn-ea"/>
            </a:endParaRPr>
          </a:p>
          <a:p>
            <a:pPr algn="ctr">
              <a:defRPr/>
            </a:pPr>
            <a:r>
              <a:rPr lang="en-US" sz="2000">
                <a:latin typeface="Times"/>
                <a:ea typeface="+mn-ea"/>
              </a:rPr>
              <a:t>Program</a:t>
            </a:r>
          </a:p>
          <a:p>
            <a:pPr algn="ctr">
              <a:defRPr/>
            </a:pPr>
            <a:r>
              <a:rPr lang="en-US" sz="2000" i="1">
                <a:latin typeface="Times"/>
                <a:ea typeface="+mn-ea"/>
              </a:rPr>
              <a:t>P</a:t>
            </a:r>
          </a:p>
        </p:txBody>
      </p:sp>
      <p:sp>
        <p:nvSpPr>
          <p:cNvPr id="92300" name="Arc 140"/>
          <p:cNvSpPr>
            <a:spLocks/>
          </p:cNvSpPr>
          <p:nvPr/>
        </p:nvSpPr>
        <p:spPr bwMode="auto">
          <a:xfrm>
            <a:off x="2617788" y="38608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01" name="Line 141"/>
          <p:cNvSpPr>
            <a:spLocks noChangeShapeType="1"/>
          </p:cNvSpPr>
          <p:nvPr/>
        </p:nvSpPr>
        <p:spPr bwMode="auto">
          <a:xfrm>
            <a:off x="1765300" y="3898900"/>
            <a:ext cx="0" cy="93980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02" name="Arc 142"/>
          <p:cNvSpPr>
            <a:spLocks/>
          </p:cNvSpPr>
          <p:nvPr/>
        </p:nvSpPr>
        <p:spPr bwMode="auto">
          <a:xfrm>
            <a:off x="1766888" y="4864100"/>
            <a:ext cx="431800" cy="3937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03" name="Line 143"/>
          <p:cNvSpPr>
            <a:spLocks noChangeShapeType="1"/>
          </p:cNvSpPr>
          <p:nvPr/>
        </p:nvSpPr>
        <p:spPr bwMode="auto">
          <a:xfrm flipV="1">
            <a:off x="3670300" y="5410200"/>
            <a:ext cx="0" cy="97790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1337" name="Rectangle 144"/>
          <p:cNvSpPr>
            <a:spLocks noChangeArrowheads="1"/>
          </p:cNvSpPr>
          <p:nvPr/>
        </p:nvSpPr>
        <p:spPr bwMode="auto">
          <a:xfrm>
            <a:off x="1738313" y="417512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92305" name="Arc 145"/>
          <p:cNvSpPr>
            <a:spLocks/>
          </p:cNvSpPr>
          <p:nvPr/>
        </p:nvSpPr>
        <p:spPr bwMode="auto">
          <a:xfrm>
            <a:off x="6172200" y="5213350"/>
            <a:ext cx="228600" cy="2032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06" name="Line 146"/>
          <p:cNvSpPr>
            <a:spLocks noChangeShapeType="1"/>
          </p:cNvSpPr>
          <p:nvPr/>
        </p:nvSpPr>
        <p:spPr bwMode="auto">
          <a:xfrm>
            <a:off x="6413500" y="4025900"/>
            <a:ext cx="0" cy="11684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07" name="Line 147"/>
          <p:cNvSpPr>
            <a:spLocks noChangeShapeType="1"/>
          </p:cNvSpPr>
          <p:nvPr/>
        </p:nvSpPr>
        <p:spPr bwMode="auto">
          <a:xfrm flipH="1">
            <a:off x="5664200" y="5422900"/>
            <a:ext cx="52705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41" name="Arc 148"/>
          <p:cNvSpPr>
            <a:spLocks/>
          </p:cNvSpPr>
          <p:nvPr/>
        </p:nvSpPr>
        <p:spPr bwMode="auto">
          <a:xfrm rot="10800000">
            <a:off x="6870700" y="2757488"/>
            <a:ext cx="127000" cy="1270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2" name="Arc 149"/>
          <p:cNvSpPr>
            <a:spLocks/>
          </p:cNvSpPr>
          <p:nvPr/>
        </p:nvSpPr>
        <p:spPr bwMode="auto">
          <a:xfrm rot="10800000">
            <a:off x="6754813" y="2751138"/>
            <a:ext cx="117475" cy="133350"/>
          </a:xfrm>
          <a:custGeom>
            <a:avLst/>
            <a:gdLst>
              <a:gd name="T0" fmla="*/ 0 w 21600"/>
              <a:gd name="T1" fmla="*/ 2147483647 h 21598"/>
              <a:gd name="T2" fmla="*/ 2147483647 w 21600"/>
              <a:gd name="T3" fmla="*/ 0 h 21598"/>
              <a:gd name="T4" fmla="*/ 2147483647 w 21600"/>
              <a:gd name="T5" fmla="*/ 2147483647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82"/>
                  <a:pt x="9494" y="159"/>
                  <a:pt x="21308" y="-1"/>
                </a:cubicBezTo>
              </a:path>
              <a:path w="21600" h="21598" stroke="0" extrusionOk="0">
                <a:moveTo>
                  <a:pt x="0" y="21598"/>
                </a:moveTo>
                <a:cubicBezTo>
                  <a:pt x="0" y="9782"/>
                  <a:pt x="9494" y="159"/>
                  <a:pt x="21308" y="-1"/>
                </a:cubicBezTo>
                <a:lnTo>
                  <a:pt x="21600" y="21598"/>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3" name="Arc 150"/>
          <p:cNvSpPr>
            <a:spLocks/>
          </p:cNvSpPr>
          <p:nvPr/>
        </p:nvSpPr>
        <p:spPr bwMode="auto">
          <a:xfrm>
            <a:off x="6249988" y="2884488"/>
            <a:ext cx="182562" cy="177800"/>
          </a:xfrm>
          <a:custGeom>
            <a:avLst/>
            <a:gdLst>
              <a:gd name="T0" fmla="*/ 0 w 21600"/>
              <a:gd name="T1" fmla="*/ 2147483647 h 21599"/>
              <a:gd name="T2" fmla="*/ 2147483647 w 21600"/>
              <a:gd name="T3" fmla="*/ 0 h 21599"/>
              <a:gd name="T4" fmla="*/ 2147483647 w 21600"/>
              <a:gd name="T5" fmla="*/ 2147483647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42"/>
                  <a:pt x="9557" y="102"/>
                  <a:pt x="21412" y="-1"/>
                </a:cubicBezTo>
              </a:path>
              <a:path w="21600" h="21599" stroke="0" extrusionOk="0">
                <a:moveTo>
                  <a:pt x="0" y="21599"/>
                </a:moveTo>
                <a:cubicBezTo>
                  <a:pt x="0" y="9742"/>
                  <a:pt x="9557" y="102"/>
                  <a:pt x="21412" y="-1"/>
                </a:cubicBezTo>
                <a:lnTo>
                  <a:pt x="21600" y="21599"/>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4" name="Line 151"/>
          <p:cNvSpPr>
            <a:spLocks noChangeShapeType="1"/>
          </p:cNvSpPr>
          <p:nvPr/>
        </p:nvSpPr>
        <p:spPr bwMode="auto">
          <a:xfrm flipH="1">
            <a:off x="6432550" y="2882900"/>
            <a:ext cx="327025"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45" name="Arc 152"/>
          <p:cNvSpPr>
            <a:spLocks/>
          </p:cNvSpPr>
          <p:nvPr/>
        </p:nvSpPr>
        <p:spPr bwMode="auto">
          <a:xfrm>
            <a:off x="7323138" y="2884488"/>
            <a:ext cx="182562" cy="1778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6" name="Line 153"/>
          <p:cNvSpPr>
            <a:spLocks noChangeShapeType="1"/>
          </p:cNvSpPr>
          <p:nvPr/>
        </p:nvSpPr>
        <p:spPr bwMode="auto">
          <a:xfrm>
            <a:off x="7019925" y="2882900"/>
            <a:ext cx="282575"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47" name="Line 154"/>
          <p:cNvSpPr>
            <a:spLocks noChangeShapeType="1"/>
          </p:cNvSpPr>
          <p:nvPr/>
        </p:nvSpPr>
        <p:spPr bwMode="auto">
          <a:xfrm flipH="1">
            <a:off x="7289800" y="1663700"/>
            <a:ext cx="698500" cy="0"/>
          </a:xfrm>
          <a:prstGeom prst="line">
            <a:avLst/>
          </a:prstGeom>
          <a:noFill/>
          <a:ln w="19050">
            <a:solidFill>
              <a:schemeClr val="tx1"/>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1348" name="Arc 155"/>
          <p:cNvSpPr>
            <a:spLocks/>
          </p:cNvSpPr>
          <p:nvPr/>
        </p:nvSpPr>
        <p:spPr bwMode="auto">
          <a:xfrm rot="10800000">
            <a:off x="6870700" y="1663700"/>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1349" name="Line 156"/>
          <p:cNvSpPr>
            <a:spLocks noChangeShapeType="1"/>
          </p:cNvSpPr>
          <p:nvPr/>
        </p:nvSpPr>
        <p:spPr bwMode="auto">
          <a:xfrm>
            <a:off x="6870700" y="2235200"/>
            <a:ext cx="0" cy="50165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17" name="Rectangle 157"/>
          <p:cNvSpPr>
            <a:spLocks noChangeArrowheads="1"/>
          </p:cNvSpPr>
          <p:nvPr/>
        </p:nvSpPr>
        <p:spPr bwMode="auto">
          <a:xfrm>
            <a:off x="4483100" y="49958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b="1" i="1">
                <a:solidFill>
                  <a:schemeClr val="folHlink"/>
                </a:solidFill>
              </a:rPr>
              <a:t>f</a:t>
            </a:r>
          </a:p>
        </p:txBody>
      </p:sp>
      <p:sp>
        <p:nvSpPr>
          <p:cNvPr id="11351" name="AutoShape 158"/>
          <p:cNvSpPr>
            <a:spLocks noChangeArrowheads="1"/>
          </p:cNvSpPr>
          <p:nvPr/>
        </p:nvSpPr>
        <p:spPr bwMode="auto">
          <a:xfrm rot="16200000" flipH="1">
            <a:off x="2082800" y="1731963"/>
            <a:ext cx="368300" cy="927100"/>
          </a:xfrm>
          <a:prstGeom prst="rightArrow">
            <a:avLst>
              <a:gd name="adj1" fmla="val 75000"/>
              <a:gd name="adj2" fmla="val 50005"/>
            </a:avLst>
          </a:prstGeom>
          <a:solidFill>
            <a:schemeClr val="accent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en-US"/>
          </a:p>
        </p:txBody>
      </p:sp>
      <p:sp>
        <p:nvSpPr>
          <p:cNvPr id="3" name="Title 2"/>
          <p:cNvSpPr>
            <a:spLocks noGrp="1"/>
          </p:cNvSpPr>
          <p:nvPr>
            <p:ph type="title"/>
          </p:nvPr>
        </p:nvSpPr>
        <p:spPr/>
        <p:txBody>
          <a:bodyPr>
            <a:normAutofit fontScale="90000"/>
          </a:bodyPr>
          <a:lstStyle/>
          <a:p>
            <a:r>
              <a:rPr lang="en-US" dirty="0"/>
              <a:t>Page Tables (aka Big Ole’ Table)</a:t>
            </a:r>
          </a:p>
        </p:txBody>
      </p:sp>
    </p:spTree>
    <p:extLst>
      <p:ext uri="{BB962C8B-B14F-4D97-AF65-F5344CB8AC3E}">
        <p14:creationId xmlns:p14="http://schemas.microsoft.com/office/powerpoint/2010/main" val="130922339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2300"/>
                                        </p:tgtEl>
                                        <p:attrNameLst>
                                          <p:attrName>style.visibility</p:attrName>
                                        </p:attrNameLst>
                                      </p:cBhvr>
                                      <p:to>
                                        <p:strVal val="visible"/>
                                      </p:to>
                                    </p:set>
                                    <p:animEffect transition="in" filter="wipe(up)">
                                      <p:cBhvr>
                                        <p:cTn id="7" dur="500"/>
                                        <p:tgtEl>
                                          <p:spTgt spid="9230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2168"/>
                                        </p:tgtEl>
                                        <p:attrNameLst>
                                          <p:attrName>style.visibility</p:attrName>
                                        </p:attrNameLst>
                                      </p:cBhvr>
                                      <p:to>
                                        <p:strVal val="visible"/>
                                      </p:to>
                                    </p:set>
                                    <p:animEffect transition="in" filter="wipe(left)">
                                      <p:cBhvr>
                                        <p:cTn id="11" dur="500"/>
                                        <p:tgtEl>
                                          <p:spTgt spid="92168"/>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92297"/>
                                        </p:tgtEl>
                                        <p:attrNameLst>
                                          <p:attrName>style.visibility</p:attrName>
                                        </p:attrNameLst>
                                      </p:cBhvr>
                                      <p:to>
                                        <p:strVal val="visible"/>
                                      </p:to>
                                    </p:set>
                                    <p:animEffect transition="in" filter="wipe(down)">
                                      <p:cBhvr>
                                        <p:cTn id="15" dur="500"/>
                                        <p:tgtEl>
                                          <p:spTgt spid="922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92163">
                                            <p:txEl>
                                              <p:pRg st="0" end="0"/>
                                            </p:txEl>
                                          </p:spTgt>
                                        </p:tgtEl>
                                        <p:attrNameLst>
                                          <p:attrName>style.visibility</p:attrName>
                                        </p:attrNameLst>
                                      </p:cBhvr>
                                      <p:to>
                                        <p:strVal val="visible"/>
                                      </p:to>
                                    </p:set>
                                    <p:animEffect transition="in" filter="wipe(up)">
                                      <p:cBhvr>
                                        <p:cTn id="20" dur="500"/>
                                        <p:tgtEl>
                                          <p:spTgt spid="9216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5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92303"/>
                                        </p:tgtEl>
                                        <p:attrNameLst>
                                          <p:attrName>style.visibility</p:attrName>
                                        </p:attrNameLst>
                                      </p:cBhvr>
                                      <p:to>
                                        <p:strVal val="visible"/>
                                      </p:to>
                                    </p:set>
                                    <p:animEffect transition="in" filter="wipe(down)">
                                      <p:cBhvr>
                                        <p:cTn id="30" dur="500"/>
                                        <p:tgtEl>
                                          <p:spTgt spid="92303"/>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92221"/>
                                        </p:tgtEl>
                                        <p:attrNameLst>
                                          <p:attrName>style.visibility</p:attrName>
                                        </p:attrNameLst>
                                      </p:cBhvr>
                                      <p:to>
                                        <p:strVal val="visible"/>
                                      </p:to>
                                    </p:set>
                                    <p:animEffect transition="in" filter="dissolve">
                                      <p:cBhvr>
                                        <p:cTn id="34" dur="500"/>
                                        <p:tgtEl>
                                          <p:spTgt spid="92221"/>
                                        </p:tgtEl>
                                      </p:cBhvr>
                                    </p:animEffect>
                                  </p:childTnLst>
                                </p:cTn>
                              </p:par>
                            </p:childTnLst>
                          </p:cTn>
                        </p:par>
                        <p:par>
                          <p:cTn id="35" fill="hold" nodeType="afterGroup">
                            <p:stCondLst>
                              <p:cond delay="1000"/>
                            </p:stCondLst>
                            <p:childTnLst>
                              <p:par>
                                <p:cTn id="36" presetID="9" presetClass="entr" presetSubtype="0" fill="hold" grpId="0" nodeType="afterEffect">
                                  <p:stCondLst>
                                    <p:cond delay="0"/>
                                  </p:stCondLst>
                                  <p:childTnLst>
                                    <p:set>
                                      <p:cBhvr>
                                        <p:cTn id="37" dur="1" fill="hold">
                                          <p:stCondLst>
                                            <p:cond delay="0"/>
                                          </p:stCondLst>
                                        </p:cTn>
                                        <p:tgtEl>
                                          <p:spTgt spid="92317"/>
                                        </p:tgtEl>
                                        <p:attrNameLst>
                                          <p:attrName>style.visibility</p:attrName>
                                        </p:attrNameLst>
                                      </p:cBhvr>
                                      <p:to>
                                        <p:strVal val="visible"/>
                                      </p:to>
                                    </p:set>
                                    <p:animEffect transition="in" filter="dissolve">
                                      <p:cBhvr>
                                        <p:cTn id="38" dur="500"/>
                                        <p:tgtEl>
                                          <p:spTgt spid="923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92301"/>
                                        </p:tgtEl>
                                        <p:attrNameLst>
                                          <p:attrName>style.visibility</p:attrName>
                                        </p:attrNameLst>
                                      </p:cBhvr>
                                      <p:to>
                                        <p:strVal val="visible"/>
                                      </p:to>
                                    </p:set>
                                    <p:animEffect transition="in" filter="wipe(up)">
                                      <p:cBhvr>
                                        <p:cTn id="43" dur="500"/>
                                        <p:tgtEl>
                                          <p:spTgt spid="92301"/>
                                        </p:tgtEl>
                                      </p:cBhvr>
                                    </p:animEffect>
                                  </p:childTnLst>
                                </p:cTn>
                              </p:par>
                            </p:childTnLst>
                          </p:cTn>
                        </p:par>
                        <p:par>
                          <p:cTn id="44" fill="hold" nodeType="afterGroup">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92302"/>
                                        </p:tgtEl>
                                        <p:attrNameLst>
                                          <p:attrName>style.visibility</p:attrName>
                                        </p:attrNameLst>
                                      </p:cBhvr>
                                      <p:to>
                                        <p:strVal val="visible"/>
                                      </p:to>
                                    </p:set>
                                    <p:animEffect transition="in" filter="wipe(up)">
                                      <p:cBhvr>
                                        <p:cTn id="47" dur="500"/>
                                        <p:tgtEl>
                                          <p:spTgt spid="92302"/>
                                        </p:tgtEl>
                                      </p:cBhvr>
                                    </p:animEffect>
                                  </p:childTnLst>
                                </p:cTn>
                              </p:par>
                            </p:childTnLst>
                          </p:cTn>
                        </p:par>
                        <p:par>
                          <p:cTn id="48" fill="hold" nodeType="afterGroup">
                            <p:stCondLst>
                              <p:cond delay="1000"/>
                            </p:stCondLst>
                            <p:childTnLst>
                              <p:par>
                                <p:cTn id="49" presetID="22" presetClass="entr" presetSubtype="8" fill="hold" grpId="0" nodeType="afterEffect">
                                  <p:stCondLst>
                                    <p:cond delay="0"/>
                                  </p:stCondLst>
                                  <p:childTnLst>
                                    <p:set>
                                      <p:cBhvr>
                                        <p:cTn id="50" dur="1" fill="hold">
                                          <p:stCondLst>
                                            <p:cond delay="0"/>
                                          </p:stCondLst>
                                        </p:cTn>
                                        <p:tgtEl>
                                          <p:spTgt spid="92169"/>
                                        </p:tgtEl>
                                        <p:attrNameLst>
                                          <p:attrName>style.visibility</p:attrName>
                                        </p:attrNameLst>
                                      </p:cBhvr>
                                      <p:to>
                                        <p:strVal val="visible"/>
                                      </p:to>
                                    </p:set>
                                    <p:animEffect transition="in" filter="wipe(left)">
                                      <p:cBhvr>
                                        <p:cTn id="51" dur="500"/>
                                        <p:tgtEl>
                                          <p:spTgt spid="92169"/>
                                        </p:tgtEl>
                                      </p:cBhvr>
                                    </p:animEffect>
                                  </p:childTnLst>
                                </p:cTn>
                              </p:par>
                            </p:childTnLst>
                          </p:cTn>
                        </p:par>
                        <p:par>
                          <p:cTn id="52" fill="hold" nodeType="afterGroup">
                            <p:stCondLst>
                              <p:cond delay="1500"/>
                            </p:stCondLst>
                            <p:childTnLst>
                              <p:par>
                                <p:cTn id="53" presetID="22" presetClass="entr" presetSubtype="8" fill="hold" grpId="0" nodeType="afterEffect">
                                  <p:stCondLst>
                                    <p:cond delay="0"/>
                                  </p:stCondLst>
                                  <p:childTnLst>
                                    <p:set>
                                      <p:cBhvr>
                                        <p:cTn id="54" dur="1" fill="hold">
                                          <p:stCondLst>
                                            <p:cond delay="0"/>
                                          </p:stCondLst>
                                        </p:cTn>
                                        <p:tgtEl>
                                          <p:spTgt spid="92307"/>
                                        </p:tgtEl>
                                        <p:attrNameLst>
                                          <p:attrName>style.visibility</p:attrName>
                                        </p:attrNameLst>
                                      </p:cBhvr>
                                      <p:to>
                                        <p:strVal val="visible"/>
                                      </p:to>
                                    </p:set>
                                    <p:animEffect transition="in" filter="wipe(left)">
                                      <p:cBhvr>
                                        <p:cTn id="55" dur="500"/>
                                        <p:tgtEl>
                                          <p:spTgt spid="92307"/>
                                        </p:tgtEl>
                                      </p:cBhvr>
                                    </p:animEffect>
                                  </p:childTnLst>
                                </p:cTn>
                              </p:par>
                            </p:childTnLst>
                          </p:cTn>
                        </p:par>
                        <p:par>
                          <p:cTn id="56" fill="hold" nodeType="afterGroup">
                            <p:stCondLst>
                              <p:cond delay="2000"/>
                            </p:stCondLst>
                            <p:childTnLst>
                              <p:par>
                                <p:cTn id="57" presetID="22" presetClass="entr" presetSubtype="8" fill="hold" grpId="0" nodeType="afterEffect">
                                  <p:stCondLst>
                                    <p:cond delay="0"/>
                                  </p:stCondLst>
                                  <p:childTnLst>
                                    <p:set>
                                      <p:cBhvr>
                                        <p:cTn id="58" dur="1" fill="hold">
                                          <p:stCondLst>
                                            <p:cond delay="0"/>
                                          </p:stCondLst>
                                        </p:cTn>
                                        <p:tgtEl>
                                          <p:spTgt spid="92305"/>
                                        </p:tgtEl>
                                        <p:attrNameLst>
                                          <p:attrName>style.visibility</p:attrName>
                                        </p:attrNameLst>
                                      </p:cBhvr>
                                      <p:to>
                                        <p:strVal val="visible"/>
                                      </p:to>
                                    </p:set>
                                    <p:animEffect transition="in" filter="wipe(left)">
                                      <p:cBhvr>
                                        <p:cTn id="59" dur="500"/>
                                        <p:tgtEl>
                                          <p:spTgt spid="92305"/>
                                        </p:tgtEl>
                                      </p:cBhvr>
                                    </p:animEffect>
                                  </p:childTnLst>
                                </p:cTn>
                              </p:par>
                            </p:childTnLst>
                          </p:cTn>
                        </p:par>
                        <p:par>
                          <p:cTn id="60" fill="hold" nodeType="afterGroup">
                            <p:stCondLst>
                              <p:cond delay="2500"/>
                            </p:stCondLst>
                            <p:childTnLst>
                              <p:par>
                                <p:cTn id="61" presetID="22" presetClass="entr" presetSubtype="4" fill="hold" grpId="0" nodeType="afterEffect">
                                  <p:stCondLst>
                                    <p:cond delay="0"/>
                                  </p:stCondLst>
                                  <p:childTnLst>
                                    <p:set>
                                      <p:cBhvr>
                                        <p:cTn id="62" dur="1" fill="hold">
                                          <p:stCondLst>
                                            <p:cond delay="0"/>
                                          </p:stCondLst>
                                        </p:cTn>
                                        <p:tgtEl>
                                          <p:spTgt spid="92306"/>
                                        </p:tgtEl>
                                        <p:attrNameLst>
                                          <p:attrName>style.visibility</p:attrName>
                                        </p:attrNameLst>
                                      </p:cBhvr>
                                      <p:to>
                                        <p:strVal val="visible"/>
                                      </p:to>
                                    </p:set>
                                    <p:animEffect transition="in" filter="wipe(down)">
                                      <p:cBhvr>
                                        <p:cTn id="63" dur="500"/>
                                        <p:tgtEl>
                                          <p:spTgt spid="92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P spid="92168" grpId="0" animBg="1"/>
      <p:bldP spid="92169" grpId="0" animBg="1"/>
      <p:bldP spid="92221" grpId="0" autoUpdateAnimBg="0"/>
      <p:bldP spid="92297" grpId="0" animBg="1"/>
      <p:bldP spid="92300" grpId="0" animBg="1"/>
      <p:bldP spid="92301" grpId="0" animBg="1"/>
      <p:bldP spid="92302" grpId="0" animBg="1"/>
      <p:bldP spid="92303" grpId="0" animBg="1"/>
      <p:bldP spid="92305" grpId="0" animBg="1"/>
      <p:bldP spid="92306" grpId="0" animBg="1"/>
      <p:bldP spid="92307" grpId="0" animBg="1"/>
      <p:bldP spid="9231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41" name="Rectangle 69"/>
          <p:cNvSpPr>
            <a:spLocks noChangeArrowheads="1"/>
          </p:cNvSpPr>
          <p:nvPr/>
        </p:nvSpPr>
        <p:spPr bwMode="auto">
          <a:xfrm>
            <a:off x="4059238" y="4813300"/>
            <a:ext cx="1727200"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79874" name="Line 2"/>
          <p:cNvSpPr>
            <a:spLocks noChangeShapeType="1"/>
          </p:cNvSpPr>
          <p:nvPr/>
        </p:nvSpPr>
        <p:spPr bwMode="auto">
          <a:xfrm flipH="1">
            <a:off x="2192338" y="5300663"/>
            <a:ext cx="17907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293" name="Rectangle 4"/>
          <p:cNvSpPr>
            <a:spLocks noGrp="1" noChangeArrowheads="1"/>
          </p:cNvSpPr>
          <p:nvPr>
            <p:ph type="body" idx="1"/>
          </p:nvPr>
        </p:nvSpPr>
        <p:spPr>
          <a:xfrm>
            <a:off x="4402138" y="1477590"/>
            <a:ext cx="4741862" cy="1303338"/>
          </a:xfrm>
          <a:noFill/>
        </p:spPr>
        <p:txBody>
          <a:bodyPr/>
          <a:lstStyle/>
          <a:p>
            <a:pPr>
              <a:lnSpc>
                <a:spcPct val="90000"/>
              </a:lnSpc>
            </a:pPr>
            <a:r>
              <a:rPr lang="en-US" sz="2000">
                <a:latin typeface="Arial" charset="0"/>
              </a:rPr>
              <a:t>Contents:</a:t>
            </a:r>
          </a:p>
          <a:p>
            <a:pPr lvl="1">
              <a:lnSpc>
                <a:spcPct val="90000"/>
              </a:lnSpc>
              <a:spcBef>
                <a:spcPct val="0"/>
              </a:spcBef>
            </a:pPr>
            <a:r>
              <a:rPr lang="en-US" sz="1800">
                <a:latin typeface="Arial" charset="0"/>
              </a:rPr>
              <a:t>Flags — dirty bit, resident bit, clock/reference bit</a:t>
            </a:r>
          </a:p>
          <a:p>
            <a:pPr lvl="1">
              <a:lnSpc>
                <a:spcPct val="90000"/>
              </a:lnSpc>
              <a:spcBef>
                <a:spcPct val="0"/>
              </a:spcBef>
            </a:pPr>
            <a:r>
              <a:rPr lang="en-US" sz="1800">
                <a:latin typeface="Arial" charset="0"/>
              </a:rPr>
              <a:t>Frame number</a:t>
            </a:r>
          </a:p>
        </p:txBody>
      </p:sp>
      <p:sp>
        <p:nvSpPr>
          <p:cNvPr id="12294" name="Rectangle 5"/>
          <p:cNvSpPr>
            <a:spLocks noChangeArrowheads="1"/>
          </p:cNvSpPr>
          <p:nvPr/>
        </p:nvSpPr>
        <p:spPr bwMode="auto">
          <a:xfrm>
            <a:off x="4078288" y="5154613"/>
            <a:ext cx="203200" cy="2794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295" name="Rectangle 6"/>
          <p:cNvSpPr>
            <a:spLocks noChangeArrowheads="1"/>
          </p:cNvSpPr>
          <p:nvPr/>
        </p:nvSpPr>
        <p:spPr bwMode="auto">
          <a:xfrm>
            <a:off x="4281488" y="5154613"/>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1</a:t>
            </a:r>
          </a:p>
        </p:txBody>
      </p:sp>
      <p:sp>
        <p:nvSpPr>
          <p:cNvPr id="12296" name="Rectangle 7"/>
          <p:cNvSpPr>
            <a:spLocks noChangeArrowheads="1"/>
          </p:cNvSpPr>
          <p:nvPr/>
        </p:nvSpPr>
        <p:spPr bwMode="auto">
          <a:xfrm>
            <a:off x="4452938" y="5154613"/>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0</a:t>
            </a:r>
          </a:p>
        </p:txBody>
      </p:sp>
      <p:sp>
        <p:nvSpPr>
          <p:cNvPr id="12297" name="Line 8"/>
          <p:cNvSpPr>
            <a:spLocks noChangeShapeType="1"/>
          </p:cNvSpPr>
          <p:nvPr/>
        </p:nvSpPr>
        <p:spPr bwMode="auto">
          <a:xfrm flipH="1">
            <a:off x="3259138" y="4500563"/>
            <a:ext cx="35687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298" name="Rectangle 10"/>
          <p:cNvSpPr>
            <a:spLocks noChangeArrowheads="1"/>
          </p:cNvSpPr>
          <p:nvPr/>
        </p:nvSpPr>
        <p:spPr bwMode="auto">
          <a:xfrm>
            <a:off x="4183063" y="6405563"/>
            <a:ext cx="1481137"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2299" name="Rectangle 18"/>
          <p:cNvSpPr>
            <a:spLocks noChangeArrowheads="1"/>
          </p:cNvSpPr>
          <p:nvPr/>
        </p:nvSpPr>
        <p:spPr bwMode="auto">
          <a:xfrm>
            <a:off x="3486150" y="5661025"/>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t>p</a:t>
            </a:r>
          </a:p>
        </p:txBody>
      </p:sp>
      <p:sp>
        <p:nvSpPr>
          <p:cNvPr id="12300" name="Rectangle 19"/>
          <p:cNvSpPr>
            <a:spLocks noChangeArrowheads="1"/>
          </p:cNvSpPr>
          <p:nvPr/>
        </p:nvSpPr>
        <p:spPr bwMode="auto">
          <a:xfrm>
            <a:off x="3136900"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2301" name="Rectangle 20"/>
          <p:cNvSpPr>
            <a:spLocks noChangeArrowheads="1"/>
          </p:cNvSpPr>
          <p:nvPr/>
        </p:nvSpPr>
        <p:spPr bwMode="auto">
          <a:xfrm>
            <a:off x="1562100"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2302" name="Rectangle 21"/>
          <p:cNvSpPr>
            <a:spLocks noChangeArrowheads="1"/>
          </p:cNvSpPr>
          <p:nvPr/>
        </p:nvSpPr>
        <p:spPr bwMode="auto">
          <a:xfrm>
            <a:off x="2298700"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2303" name="Rectangle 22"/>
          <p:cNvSpPr>
            <a:spLocks noChangeArrowheads="1"/>
          </p:cNvSpPr>
          <p:nvPr/>
        </p:nvSpPr>
        <p:spPr bwMode="auto">
          <a:xfrm>
            <a:off x="1697038"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4" name="Rectangle 23"/>
          <p:cNvSpPr>
            <a:spLocks noChangeArrowheads="1"/>
          </p:cNvSpPr>
          <p:nvPr/>
        </p:nvSpPr>
        <p:spPr bwMode="auto">
          <a:xfrm>
            <a:off x="1862138"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5" name="Rectangle 24"/>
          <p:cNvSpPr>
            <a:spLocks noChangeArrowheads="1"/>
          </p:cNvSpPr>
          <p:nvPr/>
        </p:nvSpPr>
        <p:spPr bwMode="auto">
          <a:xfrm>
            <a:off x="202565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6" name="Rectangle 25"/>
          <p:cNvSpPr>
            <a:spLocks noChangeArrowheads="1"/>
          </p:cNvSpPr>
          <p:nvPr/>
        </p:nvSpPr>
        <p:spPr bwMode="auto">
          <a:xfrm>
            <a:off x="269240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7" name="Rectangle 26"/>
          <p:cNvSpPr>
            <a:spLocks noChangeArrowheads="1"/>
          </p:cNvSpPr>
          <p:nvPr/>
        </p:nvSpPr>
        <p:spPr bwMode="auto">
          <a:xfrm>
            <a:off x="285750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8" name="Rectangle 27"/>
          <p:cNvSpPr>
            <a:spLocks noChangeArrowheads="1"/>
          </p:cNvSpPr>
          <p:nvPr/>
        </p:nvSpPr>
        <p:spPr bwMode="auto">
          <a:xfrm>
            <a:off x="30210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9" name="Rectangle 28"/>
          <p:cNvSpPr>
            <a:spLocks noChangeArrowheads="1"/>
          </p:cNvSpPr>
          <p:nvPr/>
        </p:nvSpPr>
        <p:spPr bwMode="auto">
          <a:xfrm>
            <a:off x="31861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0" name="Rectangle 29"/>
          <p:cNvSpPr>
            <a:spLocks noChangeArrowheads="1"/>
          </p:cNvSpPr>
          <p:nvPr/>
        </p:nvSpPr>
        <p:spPr bwMode="auto">
          <a:xfrm>
            <a:off x="2057400"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2311" name="Rectangle 30"/>
          <p:cNvSpPr>
            <a:spLocks noChangeArrowheads="1"/>
          </p:cNvSpPr>
          <p:nvPr/>
        </p:nvSpPr>
        <p:spPr bwMode="auto">
          <a:xfrm>
            <a:off x="219075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12" name="Rectangle 31"/>
          <p:cNvSpPr>
            <a:spLocks noChangeArrowheads="1"/>
          </p:cNvSpPr>
          <p:nvPr/>
        </p:nvSpPr>
        <p:spPr bwMode="auto">
          <a:xfrm>
            <a:off x="235585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3" name="Rectangle 32"/>
          <p:cNvSpPr>
            <a:spLocks noChangeArrowheads="1"/>
          </p:cNvSpPr>
          <p:nvPr/>
        </p:nvSpPr>
        <p:spPr bwMode="auto">
          <a:xfrm>
            <a:off x="252095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4" name="Rectangle 33"/>
          <p:cNvSpPr>
            <a:spLocks noChangeArrowheads="1"/>
          </p:cNvSpPr>
          <p:nvPr/>
        </p:nvSpPr>
        <p:spPr bwMode="auto">
          <a:xfrm>
            <a:off x="1841500" y="31750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2315" name="Rectangle 34"/>
          <p:cNvSpPr>
            <a:spLocks noChangeArrowheads="1"/>
          </p:cNvSpPr>
          <p:nvPr/>
        </p:nvSpPr>
        <p:spPr bwMode="auto">
          <a:xfrm>
            <a:off x="2679700" y="31750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2316" name="Rectangle 35"/>
          <p:cNvSpPr>
            <a:spLocks noChangeArrowheads="1"/>
          </p:cNvSpPr>
          <p:nvPr/>
        </p:nvSpPr>
        <p:spPr bwMode="auto">
          <a:xfrm>
            <a:off x="7556500"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2317" name="Rectangle 36"/>
          <p:cNvSpPr>
            <a:spLocks noChangeArrowheads="1"/>
          </p:cNvSpPr>
          <p:nvPr/>
        </p:nvSpPr>
        <p:spPr bwMode="auto">
          <a:xfrm>
            <a:off x="6235700"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2318" name="Rectangle 37"/>
          <p:cNvSpPr>
            <a:spLocks noChangeArrowheads="1"/>
          </p:cNvSpPr>
          <p:nvPr/>
        </p:nvSpPr>
        <p:spPr bwMode="auto">
          <a:xfrm>
            <a:off x="6718300"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2319" name="Rectangle 38"/>
          <p:cNvSpPr>
            <a:spLocks noChangeArrowheads="1"/>
          </p:cNvSpPr>
          <p:nvPr/>
        </p:nvSpPr>
        <p:spPr bwMode="auto">
          <a:xfrm>
            <a:off x="6445250" y="3586163"/>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20" name="Rectangle 39"/>
          <p:cNvSpPr>
            <a:spLocks noChangeArrowheads="1"/>
          </p:cNvSpPr>
          <p:nvPr/>
        </p:nvSpPr>
        <p:spPr bwMode="auto">
          <a:xfrm>
            <a:off x="711200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1" name="Rectangle 40"/>
          <p:cNvSpPr>
            <a:spLocks noChangeArrowheads="1"/>
          </p:cNvSpPr>
          <p:nvPr/>
        </p:nvSpPr>
        <p:spPr bwMode="auto">
          <a:xfrm>
            <a:off x="727710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2" name="Rectangle 41"/>
          <p:cNvSpPr>
            <a:spLocks noChangeArrowheads="1"/>
          </p:cNvSpPr>
          <p:nvPr/>
        </p:nvSpPr>
        <p:spPr bwMode="auto">
          <a:xfrm>
            <a:off x="7440613"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3" name="Rectangle 42"/>
          <p:cNvSpPr>
            <a:spLocks noChangeArrowheads="1"/>
          </p:cNvSpPr>
          <p:nvPr/>
        </p:nvSpPr>
        <p:spPr bwMode="auto">
          <a:xfrm>
            <a:off x="7605713"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4" name="Rectangle 43"/>
          <p:cNvSpPr>
            <a:spLocks noChangeArrowheads="1"/>
          </p:cNvSpPr>
          <p:nvPr/>
        </p:nvSpPr>
        <p:spPr bwMode="auto">
          <a:xfrm>
            <a:off x="6477000"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2325" name="Rectangle 44"/>
          <p:cNvSpPr>
            <a:spLocks noChangeArrowheads="1"/>
          </p:cNvSpPr>
          <p:nvPr/>
        </p:nvSpPr>
        <p:spPr bwMode="auto">
          <a:xfrm>
            <a:off x="6610350" y="3586163"/>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26" name="Rectangle 45"/>
          <p:cNvSpPr>
            <a:spLocks noChangeArrowheads="1"/>
          </p:cNvSpPr>
          <p:nvPr/>
        </p:nvSpPr>
        <p:spPr bwMode="auto">
          <a:xfrm>
            <a:off x="677545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7" name="Rectangle 46"/>
          <p:cNvSpPr>
            <a:spLocks noChangeArrowheads="1"/>
          </p:cNvSpPr>
          <p:nvPr/>
        </p:nvSpPr>
        <p:spPr bwMode="auto">
          <a:xfrm>
            <a:off x="694055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8" name="Rectangle 47"/>
          <p:cNvSpPr>
            <a:spLocks noChangeArrowheads="1"/>
          </p:cNvSpPr>
          <p:nvPr/>
        </p:nvSpPr>
        <p:spPr bwMode="auto">
          <a:xfrm>
            <a:off x="6477000" y="31845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2329" name="Rectangle 48"/>
          <p:cNvSpPr>
            <a:spLocks noChangeArrowheads="1"/>
          </p:cNvSpPr>
          <p:nvPr/>
        </p:nvSpPr>
        <p:spPr bwMode="auto">
          <a:xfrm>
            <a:off x="7099300" y="31845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2330" name="Rectangle 49"/>
          <p:cNvSpPr>
            <a:spLocks noChangeArrowheads="1"/>
          </p:cNvSpPr>
          <p:nvPr/>
        </p:nvSpPr>
        <p:spPr bwMode="auto">
          <a:xfrm>
            <a:off x="6699250" y="4573588"/>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2331" name="Arc 50"/>
          <p:cNvSpPr>
            <a:spLocks/>
          </p:cNvSpPr>
          <p:nvPr/>
        </p:nvSpPr>
        <p:spPr bwMode="auto">
          <a:xfrm>
            <a:off x="6815138" y="3916363"/>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32" name="Arc 51"/>
          <p:cNvSpPr>
            <a:spLocks/>
          </p:cNvSpPr>
          <p:nvPr/>
        </p:nvSpPr>
        <p:spPr bwMode="auto">
          <a:xfrm>
            <a:off x="2828925" y="3916363"/>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9924" name="Line 52"/>
          <p:cNvSpPr>
            <a:spLocks noChangeShapeType="1"/>
          </p:cNvSpPr>
          <p:nvPr/>
        </p:nvSpPr>
        <p:spPr bwMode="auto">
          <a:xfrm>
            <a:off x="1976438" y="3929063"/>
            <a:ext cx="0" cy="1316037"/>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334" name="Line 53"/>
          <p:cNvSpPr>
            <a:spLocks noChangeShapeType="1"/>
          </p:cNvSpPr>
          <p:nvPr/>
        </p:nvSpPr>
        <p:spPr bwMode="auto">
          <a:xfrm flipV="1">
            <a:off x="3932238" y="5465763"/>
            <a:ext cx="0" cy="91440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2335" name="Rectangle 54"/>
          <p:cNvSpPr>
            <a:spLocks noChangeArrowheads="1"/>
          </p:cNvSpPr>
          <p:nvPr/>
        </p:nvSpPr>
        <p:spPr bwMode="auto">
          <a:xfrm>
            <a:off x="1949450" y="4230688"/>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79927" name="Arc 55"/>
          <p:cNvSpPr>
            <a:spLocks/>
          </p:cNvSpPr>
          <p:nvPr/>
        </p:nvSpPr>
        <p:spPr bwMode="auto">
          <a:xfrm>
            <a:off x="6269038" y="5135563"/>
            <a:ext cx="355600" cy="195262"/>
          </a:xfrm>
          <a:custGeom>
            <a:avLst/>
            <a:gdLst>
              <a:gd name="T0" fmla="*/ 2147483647 w 21600"/>
              <a:gd name="T1" fmla="*/ 0 h 19591"/>
              <a:gd name="T2" fmla="*/ 2147483647 w 21600"/>
              <a:gd name="T3" fmla="*/ 2147483647 h 19591"/>
              <a:gd name="T4" fmla="*/ 0 w 21600"/>
              <a:gd name="T5" fmla="*/ 0 h 19591"/>
              <a:gd name="T6" fmla="*/ 0 60000 65536"/>
              <a:gd name="T7" fmla="*/ 0 60000 65536"/>
              <a:gd name="T8" fmla="*/ 0 60000 65536"/>
              <a:gd name="T9" fmla="*/ 0 w 21600"/>
              <a:gd name="T10" fmla="*/ 0 h 19591"/>
              <a:gd name="T11" fmla="*/ 21600 w 21600"/>
              <a:gd name="T12" fmla="*/ 19591 h 19591"/>
            </a:gdLst>
            <a:ahLst/>
            <a:cxnLst>
              <a:cxn ang="T6">
                <a:pos x="T0" y="T1"/>
              </a:cxn>
              <a:cxn ang="T7">
                <a:pos x="T2" y="T3"/>
              </a:cxn>
              <a:cxn ang="T8">
                <a:pos x="T4" y="T5"/>
              </a:cxn>
            </a:cxnLst>
            <a:rect l="T9" t="T10" r="T11" b="T12"/>
            <a:pathLst>
              <a:path w="21600" h="19591" fill="none" extrusionOk="0">
                <a:moveTo>
                  <a:pt x="21600" y="0"/>
                </a:moveTo>
                <a:cubicBezTo>
                  <a:pt x="21600" y="8407"/>
                  <a:pt x="16721" y="16050"/>
                  <a:pt x="9096" y="19591"/>
                </a:cubicBezTo>
              </a:path>
              <a:path w="21600" h="19591" stroke="0" extrusionOk="0">
                <a:moveTo>
                  <a:pt x="21600" y="0"/>
                </a:moveTo>
                <a:cubicBezTo>
                  <a:pt x="21600" y="8407"/>
                  <a:pt x="16721" y="16050"/>
                  <a:pt x="9096" y="19591"/>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9928" name="Line 56"/>
          <p:cNvSpPr>
            <a:spLocks noChangeShapeType="1"/>
          </p:cNvSpPr>
          <p:nvPr/>
        </p:nvSpPr>
        <p:spPr bwMode="auto">
          <a:xfrm>
            <a:off x="6624638" y="4081463"/>
            <a:ext cx="0" cy="10287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9929" name="Line 57"/>
          <p:cNvSpPr>
            <a:spLocks noChangeShapeType="1"/>
          </p:cNvSpPr>
          <p:nvPr/>
        </p:nvSpPr>
        <p:spPr bwMode="auto">
          <a:xfrm flipH="1">
            <a:off x="5875338" y="5338763"/>
            <a:ext cx="5588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339" name="Rectangle 58"/>
          <p:cNvSpPr>
            <a:spLocks noChangeArrowheads="1"/>
          </p:cNvSpPr>
          <p:nvPr/>
        </p:nvSpPr>
        <p:spPr bwMode="auto">
          <a:xfrm>
            <a:off x="5016500" y="5051425"/>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t>f</a:t>
            </a:r>
          </a:p>
        </p:txBody>
      </p:sp>
      <p:sp>
        <p:nvSpPr>
          <p:cNvPr id="12340" name="Rectangle 59"/>
          <p:cNvSpPr>
            <a:spLocks noChangeArrowheads="1"/>
          </p:cNvSpPr>
          <p:nvPr/>
        </p:nvSpPr>
        <p:spPr bwMode="auto">
          <a:xfrm>
            <a:off x="4038600" y="5094288"/>
            <a:ext cx="307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79932" name="Rectangle 60"/>
          <p:cNvSpPr>
            <a:spLocks noChangeArrowheads="1"/>
          </p:cNvSpPr>
          <p:nvPr/>
        </p:nvSpPr>
        <p:spPr bwMode="auto">
          <a:xfrm>
            <a:off x="731838" y="5135563"/>
            <a:ext cx="7620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79933" name="Oval 61"/>
          <p:cNvSpPr>
            <a:spLocks noChangeArrowheads="1"/>
          </p:cNvSpPr>
          <p:nvPr/>
        </p:nvSpPr>
        <p:spPr bwMode="auto">
          <a:xfrm>
            <a:off x="2090738" y="2455863"/>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12343" name="Line 62"/>
          <p:cNvSpPr>
            <a:spLocks noChangeShapeType="1"/>
          </p:cNvSpPr>
          <p:nvPr/>
        </p:nvSpPr>
        <p:spPr bwMode="auto">
          <a:xfrm flipH="1">
            <a:off x="2471738" y="3179763"/>
            <a:ext cx="12700" cy="3937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9935" name="Line 63"/>
          <p:cNvSpPr>
            <a:spLocks noChangeShapeType="1"/>
          </p:cNvSpPr>
          <p:nvPr/>
        </p:nvSpPr>
        <p:spPr bwMode="auto">
          <a:xfrm>
            <a:off x="1087438" y="5435600"/>
            <a:ext cx="0" cy="711200"/>
          </a:xfrm>
          <a:prstGeom prst="line">
            <a:avLst/>
          </a:prstGeom>
          <a:noFill/>
          <a:ln w="19050">
            <a:solidFill>
              <a:srgbClr val="CF0E30"/>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9936" name="Line 64"/>
          <p:cNvSpPr>
            <a:spLocks noChangeShapeType="1"/>
          </p:cNvSpPr>
          <p:nvPr/>
        </p:nvSpPr>
        <p:spPr bwMode="auto">
          <a:xfrm flipH="1">
            <a:off x="1290638" y="6380163"/>
            <a:ext cx="2679700" cy="0"/>
          </a:xfrm>
          <a:prstGeom prst="line">
            <a:avLst/>
          </a:prstGeom>
          <a:noFill/>
          <a:ln w="19050">
            <a:solidFill>
              <a:srgbClr val="CF0E30"/>
            </a:solidFill>
            <a:prstDash val="dash"/>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9937" name="Arc 65"/>
          <p:cNvSpPr>
            <a:spLocks/>
          </p:cNvSpPr>
          <p:nvPr/>
        </p:nvSpPr>
        <p:spPr bwMode="auto">
          <a:xfrm>
            <a:off x="1089025" y="6121400"/>
            <a:ext cx="277813" cy="258763"/>
          </a:xfrm>
          <a:custGeom>
            <a:avLst/>
            <a:gdLst>
              <a:gd name="T0" fmla="*/ 2147483647 w 26206"/>
              <a:gd name="T1" fmla="*/ 2147483647 h 21600"/>
              <a:gd name="T2" fmla="*/ 0 w 26206"/>
              <a:gd name="T3" fmla="*/ 0 h 21600"/>
              <a:gd name="T4" fmla="*/ 2147483647 w 26206"/>
              <a:gd name="T5" fmla="*/ 0 h 21600"/>
              <a:gd name="T6" fmla="*/ 0 60000 65536"/>
              <a:gd name="T7" fmla="*/ 0 60000 65536"/>
              <a:gd name="T8" fmla="*/ 0 60000 65536"/>
              <a:gd name="T9" fmla="*/ 0 w 26206"/>
              <a:gd name="T10" fmla="*/ 0 h 21600"/>
              <a:gd name="T11" fmla="*/ 26206 w 26206"/>
              <a:gd name="T12" fmla="*/ 21600 h 21600"/>
            </a:gdLst>
            <a:ahLst/>
            <a:cxnLst>
              <a:cxn ang="T6">
                <a:pos x="T0" y="T1"/>
              </a:cxn>
              <a:cxn ang="T7">
                <a:pos x="T2" y="T3"/>
              </a:cxn>
              <a:cxn ang="T8">
                <a:pos x="T4" y="T5"/>
              </a:cxn>
            </a:cxnLst>
            <a:rect l="T9" t="T10" r="T11" b="T12"/>
            <a:pathLst>
              <a:path w="26206" h="21600" fill="none" extrusionOk="0">
                <a:moveTo>
                  <a:pt x="26206" y="21103"/>
                </a:moveTo>
                <a:cubicBezTo>
                  <a:pt x="24692" y="21433"/>
                  <a:pt x="23148" y="21599"/>
                  <a:pt x="21600" y="21600"/>
                </a:cubicBezTo>
                <a:cubicBezTo>
                  <a:pt x="9670" y="21600"/>
                  <a:pt x="0" y="11929"/>
                  <a:pt x="0" y="0"/>
                </a:cubicBezTo>
              </a:path>
              <a:path w="26206" h="21600" stroke="0" extrusionOk="0">
                <a:moveTo>
                  <a:pt x="26206" y="21103"/>
                </a:moveTo>
                <a:cubicBezTo>
                  <a:pt x="24692" y="21433"/>
                  <a:pt x="23148" y="21599"/>
                  <a:pt x="21600" y="21600"/>
                </a:cubicBezTo>
                <a:cubicBezTo>
                  <a:pt x="9670" y="21600"/>
                  <a:pt x="0" y="11929"/>
                  <a:pt x="0" y="0"/>
                </a:cubicBezTo>
                <a:lnTo>
                  <a:pt x="21600" y="0"/>
                </a:lnTo>
                <a:close/>
              </a:path>
            </a:pathLst>
          </a:custGeom>
          <a:noFill/>
          <a:ln w="19050" cap="rnd">
            <a:solidFill>
              <a:srgbClr val="CF0E30"/>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9938" name="Oval 66"/>
          <p:cNvSpPr>
            <a:spLocks noChangeArrowheads="1"/>
          </p:cNvSpPr>
          <p:nvPr/>
        </p:nvSpPr>
        <p:spPr bwMode="auto">
          <a:xfrm>
            <a:off x="1760538" y="50927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p>
        </p:txBody>
      </p:sp>
      <p:sp>
        <p:nvSpPr>
          <p:cNvPr id="79939" name="Line 67"/>
          <p:cNvSpPr>
            <a:spLocks noChangeShapeType="1"/>
          </p:cNvSpPr>
          <p:nvPr/>
        </p:nvSpPr>
        <p:spPr bwMode="auto">
          <a:xfrm flipH="1">
            <a:off x="1519238" y="5300663"/>
            <a:ext cx="2159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2349" name="Rectangle 68"/>
          <p:cNvSpPr>
            <a:spLocks noChangeArrowheads="1"/>
          </p:cNvSpPr>
          <p:nvPr/>
        </p:nvSpPr>
        <p:spPr bwMode="auto">
          <a:xfrm>
            <a:off x="606425" y="1477590"/>
            <a:ext cx="4048125" cy="1050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r>
              <a:rPr lang="en-US" sz="2000" dirty="0">
                <a:latin typeface="Comic Sans MS" charset="0"/>
              </a:rPr>
              <a:t>1 table per process</a:t>
            </a:r>
          </a:p>
          <a:p>
            <a:pPr lvl="1">
              <a:buFont typeface="Wingdings" charset="0"/>
              <a:buNone/>
            </a:pPr>
            <a:r>
              <a:rPr lang="en-US" sz="1800" dirty="0">
                <a:latin typeface="Comic Sans MS" charset="0"/>
              </a:rPr>
              <a:t>Part of process metadata/state</a:t>
            </a:r>
          </a:p>
        </p:txBody>
      </p:sp>
      <p:sp>
        <p:nvSpPr>
          <p:cNvPr id="12350" name="Rectangle 71"/>
          <p:cNvSpPr>
            <a:spLocks noChangeArrowheads="1"/>
          </p:cNvSpPr>
          <p:nvPr/>
        </p:nvSpPr>
        <p:spPr bwMode="auto">
          <a:xfrm>
            <a:off x="4064000" y="51435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51" name="Rectangle 73"/>
          <p:cNvSpPr>
            <a:spLocks noChangeArrowheads="1"/>
          </p:cNvSpPr>
          <p:nvPr/>
        </p:nvSpPr>
        <p:spPr bwMode="auto">
          <a:xfrm>
            <a:off x="4064000" y="54483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52" name="Rectangle 74"/>
          <p:cNvSpPr>
            <a:spLocks noChangeArrowheads="1"/>
          </p:cNvSpPr>
          <p:nvPr/>
        </p:nvSpPr>
        <p:spPr bwMode="auto">
          <a:xfrm>
            <a:off x="4064000" y="57531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53" name="Rectangle 75"/>
          <p:cNvSpPr>
            <a:spLocks noChangeArrowheads="1"/>
          </p:cNvSpPr>
          <p:nvPr/>
        </p:nvSpPr>
        <p:spPr bwMode="auto">
          <a:xfrm>
            <a:off x="4064000" y="60579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2354" name="Rectangle 76"/>
          <p:cNvSpPr>
            <a:spLocks noChangeArrowheads="1"/>
          </p:cNvSpPr>
          <p:nvPr/>
        </p:nvSpPr>
        <p:spPr bwMode="auto">
          <a:xfrm>
            <a:off x="4064000" y="48387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a:t>Page Table Details</a:t>
            </a:r>
          </a:p>
        </p:txBody>
      </p:sp>
    </p:spTree>
    <p:extLst>
      <p:ext uri="{BB962C8B-B14F-4D97-AF65-F5344CB8AC3E}">
        <p14:creationId xmlns:p14="http://schemas.microsoft.com/office/powerpoint/2010/main" val="19271090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932"/>
                                        </p:tgtEl>
                                        <p:attrNameLst>
                                          <p:attrName>style.visibility</p:attrName>
                                        </p:attrNameLst>
                                      </p:cBhvr>
                                      <p:to>
                                        <p:strVal val="visible"/>
                                      </p:to>
                                    </p:set>
                                    <p:animEffect transition="in" filter="dissolve">
                                      <p:cBhvr>
                                        <p:cTn id="7" dur="500"/>
                                        <p:tgtEl>
                                          <p:spTgt spid="79932"/>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9935"/>
                                        </p:tgtEl>
                                        <p:attrNameLst>
                                          <p:attrName>style.visibility</p:attrName>
                                        </p:attrNameLst>
                                      </p:cBhvr>
                                      <p:to>
                                        <p:strVal val="visible"/>
                                      </p:to>
                                    </p:set>
                                    <p:animEffect transition="in" filter="wipe(up)">
                                      <p:cBhvr>
                                        <p:cTn id="11" dur="500"/>
                                        <p:tgtEl>
                                          <p:spTgt spid="79935"/>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9937"/>
                                        </p:tgtEl>
                                        <p:attrNameLst>
                                          <p:attrName>style.visibility</p:attrName>
                                        </p:attrNameLst>
                                      </p:cBhvr>
                                      <p:to>
                                        <p:strVal val="visible"/>
                                      </p:to>
                                    </p:set>
                                    <p:animEffect transition="in" filter="wipe(left)">
                                      <p:cBhvr>
                                        <p:cTn id="15" dur="500"/>
                                        <p:tgtEl>
                                          <p:spTgt spid="79937"/>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9936"/>
                                        </p:tgtEl>
                                        <p:attrNameLst>
                                          <p:attrName>style.visibility</p:attrName>
                                        </p:attrNameLst>
                                      </p:cBhvr>
                                      <p:to>
                                        <p:strVal val="visible"/>
                                      </p:to>
                                    </p:set>
                                    <p:animEffect transition="in" filter="wipe(left)">
                                      <p:cBhvr>
                                        <p:cTn id="19" dur="500"/>
                                        <p:tgtEl>
                                          <p:spTgt spid="7993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79924"/>
                                        </p:tgtEl>
                                        <p:attrNameLst>
                                          <p:attrName>style.visibility</p:attrName>
                                        </p:attrNameLst>
                                      </p:cBhvr>
                                      <p:to>
                                        <p:strVal val="visible"/>
                                      </p:to>
                                    </p:set>
                                    <p:animEffect transition="in" filter="wipe(up)">
                                      <p:cBhvr>
                                        <p:cTn id="24" dur="500"/>
                                        <p:tgtEl>
                                          <p:spTgt spid="79924"/>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79938"/>
                                        </p:tgtEl>
                                        <p:attrNameLst>
                                          <p:attrName>style.visibility</p:attrName>
                                        </p:attrNameLst>
                                      </p:cBhvr>
                                      <p:to>
                                        <p:strVal val="visible"/>
                                      </p:to>
                                    </p:set>
                                    <p:animEffect transition="in" filter="dissolve">
                                      <p:cBhvr>
                                        <p:cTn id="28" dur="500"/>
                                        <p:tgtEl>
                                          <p:spTgt spid="79938"/>
                                        </p:tgtEl>
                                      </p:cBhvr>
                                    </p:animEffect>
                                  </p:childTnLst>
                                </p:cTn>
                              </p:par>
                            </p:childTnLst>
                          </p:cTn>
                        </p:par>
                        <p:par>
                          <p:cTn id="29" fill="hold" nodeType="afterGroup">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79939"/>
                                        </p:tgtEl>
                                        <p:attrNameLst>
                                          <p:attrName>style.visibility</p:attrName>
                                        </p:attrNameLst>
                                      </p:cBhvr>
                                      <p:to>
                                        <p:strVal val="visible"/>
                                      </p:to>
                                    </p:set>
                                    <p:animEffect transition="in" filter="wipe(left)">
                                      <p:cBhvr>
                                        <p:cTn id="32" dur="500"/>
                                        <p:tgtEl>
                                          <p:spTgt spid="79939"/>
                                        </p:tgtEl>
                                      </p:cBhvr>
                                    </p:animEffect>
                                  </p:childTnLst>
                                </p:cTn>
                              </p:par>
                            </p:childTnLst>
                          </p:cTn>
                        </p:par>
                        <p:par>
                          <p:cTn id="33" fill="hold" nodeType="afterGroup">
                            <p:stCondLst>
                              <p:cond delay="1500"/>
                            </p:stCondLst>
                            <p:childTnLst>
                              <p:par>
                                <p:cTn id="34" presetID="22" presetClass="entr" presetSubtype="8" fill="hold" grpId="0" nodeType="afterEffect">
                                  <p:stCondLst>
                                    <p:cond delay="0"/>
                                  </p:stCondLst>
                                  <p:childTnLst>
                                    <p:set>
                                      <p:cBhvr>
                                        <p:cTn id="35" dur="1" fill="hold">
                                          <p:stCondLst>
                                            <p:cond delay="0"/>
                                          </p:stCondLst>
                                        </p:cTn>
                                        <p:tgtEl>
                                          <p:spTgt spid="79874"/>
                                        </p:tgtEl>
                                        <p:attrNameLst>
                                          <p:attrName>style.visibility</p:attrName>
                                        </p:attrNameLst>
                                      </p:cBhvr>
                                      <p:to>
                                        <p:strVal val="visible"/>
                                      </p:to>
                                    </p:set>
                                    <p:animEffect transition="in" filter="wipe(left)">
                                      <p:cBhvr>
                                        <p:cTn id="36" dur="500"/>
                                        <p:tgtEl>
                                          <p:spTgt spid="79874"/>
                                        </p:tgtEl>
                                      </p:cBhvr>
                                    </p:animEffect>
                                  </p:childTnLst>
                                </p:cTn>
                              </p:par>
                            </p:childTnLst>
                          </p:cTn>
                        </p:par>
                        <p:par>
                          <p:cTn id="37" fill="hold" nodeType="afterGroup">
                            <p:stCondLst>
                              <p:cond delay="2000"/>
                            </p:stCondLst>
                            <p:childTnLst>
                              <p:par>
                                <p:cTn id="38" presetID="22" presetClass="entr" presetSubtype="8" fill="hold" grpId="0" nodeType="afterEffect">
                                  <p:stCondLst>
                                    <p:cond delay="0"/>
                                  </p:stCondLst>
                                  <p:childTnLst>
                                    <p:set>
                                      <p:cBhvr>
                                        <p:cTn id="39" dur="1" fill="hold">
                                          <p:stCondLst>
                                            <p:cond delay="0"/>
                                          </p:stCondLst>
                                        </p:cTn>
                                        <p:tgtEl>
                                          <p:spTgt spid="79929"/>
                                        </p:tgtEl>
                                        <p:attrNameLst>
                                          <p:attrName>style.visibility</p:attrName>
                                        </p:attrNameLst>
                                      </p:cBhvr>
                                      <p:to>
                                        <p:strVal val="visible"/>
                                      </p:to>
                                    </p:set>
                                    <p:animEffect transition="in" filter="wipe(left)">
                                      <p:cBhvr>
                                        <p:cTn id="40" dur="500"/>
                                        <p:tgtEl>
                                          <p:spTgt spid="79929"/>
                                        </p:tgtEl>
                                      </p:cBhvr>
                                    </p:animEffect>
                                  </p:childTnLst>
                                </p:cTn>
                              </p:par>
                            </p:childTnLst>
                          </p:cTn>
                        </p:par>
                        <p:par>
                          <p:cTn id="41" fill="hold" nodeType="afterGroup">
                            <p:stCondLst>
                              <p:cond delay="2500"/>
                            </p:stCondLst>
                            <p:childTnLst>
                              <p:par>
                                <p:cTn id="42" presetID="22" presetClass="entr" presetSubtype="8" fill="hold" grpId="0" nodeType="afterEffect">
                                  <p:stCondLst>
                                    <p:cond delay="0"/>
                                  </p:stCondLst>
                                  <p:childTnLst>
                                    <p:set>
                                      <p:cBhvr>
                                        <p:cTn id="43" dur="1" fill="hold">
                                          <p:stCondLst>
                                            <p:cond delay="0"/>
                                          </p:stCondLst>
                                        </p:cTn>
                                        <p:tgtEl>
                                          <p:spTgt spid="79927"/>
                                        </p:tgtEl>
                                        <p:attrNameLst>
                                          <p:attrName>style.visibility</p:attrName>
                                        </p:attrNameLst>
                                      </p:cBhvr>
                                      <p:to>
                                        <p:strVal val="visible"/>
                                      </p:to>
                                    </p:set>
                                    <p:animEffect transition="in" filter="wipe(left)">
                                      <p:cBhvr>
                                        <p:cTn id="44" dur="500"/>
                                        <p:tgtEl>
                                          <p:spTgt spid="79927"/>
                                        </p:tgtEl>
                                      </p:cBhvr>
                                    </p:animEffect>
                                  </p:childTnLst>
                                </p:cTn>
                              </p:par>
                            </p:childTnLst>
                          </p:cTn>
                        </p:par>
                        <p:par>
                          <p:cTn id="45" fill="hold" nodeType="afterGroup">
                            <p:stCondLst>
                              <p:cond delay="3000"/>
                            </p:stCondLst>
                            <p:childTnLst>
                              <p:par>
                                <p:cTn id="46" presetID="22" presetClass="entr" presetSubtype="4" fill="hold" grpId="0" nodeType="afterEffect">
                                  <p:stCondLst>
                                    <p:cond delay="0"/>
                                  </p:stCondLst>
                                  <p:childTnLst>
                                    <p:set>
                                      <p:cBhvr>
                                        <p:cTn id="47" dur="1" fill="hold">
                                          <p:stCondLst>
                                            <p:cond delay="0"/>
                                          </p:stCondLst>
                                        </p:cTn>
                                        <p:tgtEl>
                                          <p:spTgt spid="79928"/>
                                        </p:tgtEl>
                                        <p:attrNameLst>
                                          <p:attrName>style.visibility</p:attrName>
                                        </p:attrNameLst>
                                      </p:cBhvr>
                                      <p:to>
                                        <p:strVal val="visible"/>
                                      </p:to>
                                    </p:set>
                                    <p:animEffect transition="in" filter="wipe(down)">
                                      <p:cBhvr>
                                        <p:cTn id="48" dur="500"/>
                                        <p:tgtEl>
                                          <p:spTgt spid="799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nimBg="1"/>
      <p:bldP spid="79924" grpId="0" animBg="1"/>
      <p:bldP spid="79927" grpId="0" animBg="1"/>
      <p:bldP spid="79928" grpId="0" animBg="1"/>
      <p:bldP spid="79929" grpId="0" animBg="1"/>
      <p:bldP spid="79932" grpId="0" animBg="1" autoUpdateAnimBg="0"/>
      <p:bldP spid="79935" grpId="0" animBg="1"/>
      <p:bldP spid="79936" grpId="0" animBg="1"/>
      <p:bldP spid="79937" grpId="0" animBg="1"/>
      <p:bldP spid="79938" grpId="0" animBg="1" autoUpdateAnimBg="0"/>
      <p:bldP spid="7993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94" name="Rectangle 174"/>
          <p:cNvSpPr>
            <a:spLocks noChangeArrowheads="1"/>
          </p:cNvSpPr>
          <p:nvPr/>
        </p:nvSpPr>
        <p:spPr bwMode="auto">
          <a:xfrm>
            <a:off x="3340100" y="4749800"/>
            <a:ext cx="1651000" cy="1600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82093" name="Rectangle 173"/>
          <p:cNvSpPr>
            <a:spLocks noChangeArrowheads="1"/>
          </p:cNvSpPr>
          <p:nvPr/>
        </p:nvSpPr>
        <p:spPr bwMode="auto">
          <a:xfrm>
            <a:off x="7848600" y="1320800"/>
            <a:ext cx="977900" cy="52197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82092" name="Rectangle 172"/>
          <p:cNvSpPr>
            <a:spLocks noChangeArrowheads="1"/>
          </p:cNvSpPr>
          <p:nvPr/>
        </p:nvSpPr>
        <p:spPr bwMode="auto">
          <a:xfrm>
            <a:off x="177800" y="1320800"/>
            <a:ext cx="977900" cy="52197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3317" name="Rectangle 2"/>
          <p:cNvSpPr>
            <a:spLocks noChangeArrowheads="1"/>
          </p:cNvSpPr>
          <p:nvPr/>
        </p:nvSpPr>
        <p:spPr bwMode="auto">
          <a:xfrm>
            <a:off x="7874000" y="1363663"/>
            <a:ext cx="977900" cy="5194300"/>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18" name="Rectangle 3"/>
          <p:cNvSpPr>
            <a:spLocks noChangeArrowheads="1"/>
          </p:cNvSpPr>
          <p:nvPr/>
        </p:nvSpPr>
        <p:spPr bwMode="auto">
          <a:xfrm>
            <a:off x="7848600" y="6400800"/>
            <a:ext cx="977900" cy="144463"/>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19" name="Rectangle 4"/>
          <p:cNvSpPr>
            <a:spLocks noChangeArrowheads="1"/>
          </p:cNvSpPr>
          <p:nvPr/>
        </p:nvSpPr>
        <p:spPr bwMode="auto">
          <a:xfrm>
            <a:off x="35750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a:t>0</a:t>
            </a:r>
            <a:endParaRPr lang="en-US" sz="1800"/>
          </a:p>
        </p:txBody>
      </p:sp>
      <p:sp>
        <p:nvSpPr>
          <p:cNvPr id="13320" name="Rectangle 5"/>
          <p:cNvSpPr>
            <a:spLocks noChangeArrowheads="1"/>
          </p:cNvSpPr>
          <p:nvPr/>
        </p:nvSpPr>
        <p:spPr bwMode="auto">
          <a:xfrm>
            <a:off x="37782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1</a:t>
            </a:r>
          </a:p>
        </p:txBody>
      </p:sp>
      <p:sp>
        <p:nvSpPr>
          <p:cNvPr id="13321" name="Rectangle 6"/>
          <p:cNvSpPr>
            <a:spLocks noChangeArrowheads="1"/>
          </p:cNvSpPr>
          <p:nvPr/>
        </p:nvSpPr>
        <p:spPr bwMode="auto">
          <a:xfrm>
            <a:off x="39814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22" name="Rectangle 7"/>
          <p:cNvSpPr>
            <a:spLocks noChangeArrowheads="1"/>
          </p:cNvSpPr>
          <p:nvPr/>
        </p:nvSpPr>
        <p:spPr bwMode="auto">
          <a:xfrm>
            <a:off x="41846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23" name="Rectangle 8"/>
          <p:cNvSpPr>
            <a:spLocks noChangeArrowheads="1"/>
          </p:cNvSpPr>
          <p:nvPr/>
        </p:nvSpPr>
        <p:spPr bwMode="auto">
          <a:xfrm>
            <a:off x="43878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1</a:t>
            </a:r>
          </a:p>
        </p:txBody>
      </p:sp>
      <p:sp>
        <p:nvSpPr>
          <p:cNvPr id="13324" name="Rectangle 9"/>
          <p:cNvSpPr>
            <a:spLocks noChangeArrowheads="1"/>
          </p:cNvSpPr>
          <p:nvPr/>
        </p:nvSpPr>
        <p:spPr bwMode="auto">
          <a:xfrm>
            <a:off x="45910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25" name="Rectangle 10"/>
          <p:cNvSpPr>
            <a:spLocks noChangeArrowheads="1"/>
          </p:cNvSpPr>
          <p:nvPr/>
        </p:nvSpPr>
        <p:spPr bwMode="auto">
          <a:xfrm>
            <a:off x="4794250" y="53070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81932" name="Rectangle 12"/>
          <p:cNvSpPr>
            <a:spLocks noGrp="1" noChangeArrowheads="1"/>
          </p:cNvSpPr>
          <p:nvPr>
            <p:ph type="body" idx="1"/>
          </p:nvPr>
        </p:nvSpPr>
        <p:spPr>
          <a:xfrm>
            <a:off x="2527300" y="1366218"/>
            <a:ext cx="4013200" cy="982662"/>
          </a:xfrm>
          <a:noFill/>
          <a:ln>
            <a:solidFill>
              <a:schemeClr val="accent1"/>
            </a:solidFill>
          </a:ln>
          <a:effectLst>
            <a:prstShdw prst="shdw17" dist="17961" dir="2700000">
              <a:srgbClr val="99997A"/>
            </a:prstShdw>
          </a:effectLst>
        </p:spPr>
        <p:txBody>
          <a:bodyPr/>
          <a:lstStyle/>
          <a:p>
            <a:pPr>
              <a:spcBef>
                <a:spcPct val="0"/>
              </a:spcBef>
              <a:buFont typeface="Monotype Sorts" charset="2"/>
              <a:buNone/>
              <a:defRPr/>
            </a:pPr>
            <a:r>
              <a:rPr lang="en-US" sz="1800">
                <a:ea typeface="+mn-ea"/>
              </a:rPr>
              <a:t>A system with 16-bit addresses</a:t>
            </a:r>
          </a:p>
          <a:p>
            <a:pPr lvl="1">
              <a:spcBef>
                <a:spcPct val="0"/>
              </a:spcBef>
              <a:buFont typeface="Wingdings" pitchFamily="2" charset="2"/>
              <a:buChar char="Ø"/>
              <a:defRPr/>
            </a:pPr>
            <a:r>
              <a:rPr lang="en-US" sz="1600"/>
              <a:t>32 KB of physical memory</a:t>
            </a:r>
          </a:p>
          <a:p>
            <a:pPr lvl="1">
              <a:spcBef>
                <a:spcPct val="0"/>
              </a:spcBef>
              <a:buFont typeface="Wingdings" pitchFamily="2" charset="2"/>
              <a:buChar char="Ø"/>
              <a:defRPr/>
            </a:pPr>
            <a:r>
              <a:rPr lang="en-US" sz="1600"/>
              <a:t>1024 byte pages</a:t>
            </a:r>
          </a:p>
        </p:txBody>
      </p:sp>
      <p:sp>
        <p:nvSpPr>
          <p:cNvPr id="81933" name="Oval 13"/>
          <p:cNvSpPr>
            <a:spLocks noChangeArrowheads="1"/>
          </p:cNvSpPr>
          <p:nvPr/>
        </p:nvSpPr>
        <p:spPr bwMode="auto">
          <a:xfrm>
            <a:off x="2311400" y="2455863"/>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13329" name="Line 14"/>
          <p:cNvSpPr>
            <a:spLocks noChangeShapeType="1"/>
          </p:cNvSpPr>
          <p:nvPr/>
        </p:nvSpPr>
        <p:spPr bwMode="auto">
          <a:xfrm flipH="1">
            <a:off x="3365500" y="4487863"/>
            <a:ext cx="30480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0" name="Line 15"/>
          <p:cNvSpPr>
            <a:spLocks noChangeShapeType="1"/>
          </p:cNvSpPr>
          <p:nvPr/>
        </p:nvSpPr>
        <p:spPr bwMode="auto">
          <a:xfrm flipH="1">
            <a:off x="2212975" y="5300663"/>
            <a:ext cx="1089025"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1" name="Rectangle 16"/>
          <p:cNvSpPr>
            <a:spLocks noChangeArrowheads="1"/>
          </p:cNvSpPr>
          <p:nvPr/>
        </p:nvSpPr>
        <p:spPr bwMode="auto">
          <a:xfrm>
            <a:off x="3438525" y="6443663"/>
            <a:ext cx="1481138"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3332" name="Rectangle 17"/>
          <p:cNvSpPr>
            <a:spLocks noChangeArrowheads="1"/>
          </p:cNvSpPr>
          <p:nvPr/>
        </p:nvSpPr>
        <p:spPr bwMode="auto">
          <a:xfrm>
            <a:off x="2098675" y="5729288"/>
            <a:ext cx="4603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en-US"/>
          </a:p>
        </p:txBody>
      </p:sp>
      <p:sp>
        <p:nvSpPr>
          <p:cNvPr id="13333" name="Line 18"/>
          <p:cNvSpPr>
            <a:spLocks noChangeShapeType="1"/>
          </p:cNvSpPr>
          <p:nvPr/>
        </p:nvSpPr>
        <p:spPr bwMode="auto">
          <a:xfrm>
            <a:off x="7874000" y="22399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4" name="Line 19"/>
          <p:cNvSpPr>
            <a:spLocks noChangeShapeType="1"/>
          </p:cNvSpPr>
          <p:nvPr/>
        </p:nvSpPr>
        <p:spPr bwMode="auto">
          <a:xfrm>
            <a:off x="7874000" y="20875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5" name="Line 20"/>
          <p:cNvSpPr>
            <a:spLocks noChangeShapeType="1"/>
          </p:cNvSpPr>
          <p:nvPr/>
        </p:nvSpPr>
        <p:spPr bwMode="auto">
          <a:xfrm>
            <a:off x="7874000" y="19351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36" name="Line 21"/>
          <p:cNvSpPr>
            <a:spLocks noChangeShapeType="1"/>
          </p:cNvSpPr>
          <p:nvPr/>
        </p:nvSpPr>
        <p:spPr bwMode="auto">
          <a:xfrm>
            <a:off x="7874000" y="14779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3337" name="Group 22"/>
          <p:cNvGrpSpPr>
            <a:grpSpLocks/>
          </p:cNvGrpSpPr>
          <p:nvPr/>
        </p:nvGrpSpPr>
        <p:grpSpPr bwMode="auto">
          <a:xfrm>
            <a:off x="7862888" y="4475163"/>
            <a:ext cx="966787" cy="1031875"/>
            <a:chOff x="4953" y="2819"/>
            <a:chExt cx="609" cy="650"/>
          </a:xfrm>
        </p:grpSpPr>
        <p:sp>
          <p:nvSpPr>
            <p:cNvPr id="13485" name="Rectangle 23"/>
            <p:cNvSpPr>
              <a:spLocks noChangeArrowheads="1"/>
            </p:cNvSpPr>
            <p:nvPr/>
          </p:nvSpPr>
          <p:spPr bwMode="auto">
            <a:xfrm>
              <a:off x="4953" y="2819"/>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86" name="Line 24"/>
            <p:cNvSpPr>
              <a:spLocks noChangeShapeType="1"/>
            </p:cNvSpPr>
            <p:nvPr/>
          </p:nvSpPr>
          <p:spPr bwMode="auto">
            <a:xfrm>
              <a:off x="4960" y="337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7" name="Line 25"/>
            <p:cNvSpPr>
              <a:spLocks noChangeShapeType="1"/>
            </p:cNvSpPr>
            <p:nvPr/>
          </p:nvSpPr>
          <p:spPr bwMode="auto">
            <a:xfrm>
              <a:off x="4960" y="328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8" name="Line 26"/>
            <p:cNvSpPr>
              <a:spLocks noChangeShapeType="1"/>
            </p:cNvSpPr>
            <p:nvPr/>
          </p:nvSpPr>
          <p:spPr bwMode="auto">
            <a:xfrm>
              <a:off x="4960" y="318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9" name="Line 27"/>
            <p:cNvSpPr>
              <a:spLocks noChangeShapeType="1"/>
            </p:cNvSpPr>
            <p:nvPr/>
          </p:nvSpPr>
          <p:spPr bwMode="auto">
            <a:xfrm>
              <a:off x="4960" y="3091"/>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90" name="Line 28"/>
            <p:cNvSpPr>
              <a:spLocks noChangeShapeType="1"/>
            </p:cNvSpPr>
            <p:nvPr/>
          </p:nvSpPr>
          <p:spPr bwMode="auto">
            <a:xfrm>
              <a:off x="4960" y="299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91" name="Line 29"/>
            <p:cNvSpPr>
              <a:spLocks noChangeShapeType="1"/>
            </p:cNvSpPr>
            <p:nvPr/>
          </p:nvSpPr>
          <p:spPr bwMode="auto">
            <a:xfrm>
              <a:off x="4960" y="289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338" name="Group 30"/>
          <p:cNvGrpSpPr>
            <a:grpSpLocks/>
          </p:cNvGrpSpPr>
          <p:nvPr/>
        </p:nvGrpSpPr>
        <p:grpSpPr bwMode="auto">
          <a:xfrm>
            <a:off x="7862888" y="3433763"/>
            <a:ext cx="966787" cy="1031875"/>
            <a:chOff x="4953" y="2163"/>
            <a:chExt cx="609" cy="650"/>
          </a:xfrm>
        </p:grpSpPr>
        <p:sp>
          <p:nvSpPr>
            <p:cNvPr id="13478" name="Rectangle 31"/>
            <p:cNvSpPr>
              <a:spLocks noChangeArrowheads="1"/>
            </p:cNvSpPr>
            <p:nvPr/>
          </p:nvSpPr>
          <p:spPr bwMode="auto">
            <a:xfrm>
              <a:off x="4953" y="2163"/>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79" name="Line 32"/>
            <p:cNvSpPr>
              <a:spLocks noChangeShapeType="1"/>
            </p:cNvSpPr>
            <p:nvPr/>
          </p:nvSpPr>
          <p:spPr bwMode="auto">
            <a:xfrm>
              <a:off x="4960" y="272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0" name="Line 33"/>
            <p:cNvSpPr>
              <a:spLocks noChangeShapeType="1"/>
            </p:cNvSpPr>
            <p:nvPr/>
          </p:nvSpPr>
          <p:spPr bwMode="auto">
            <a:xfrm>
              <a:off x="4960" y="262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1" name="Line 34"/>
            <p:cNvSpPr>
              <a:spLocks noChangeShapeType="1"/>
            </p:cNvSpPr>
            <p:nvPr/>
          </p:nvSpPr>
          <p:spPr bwMode="auto">
            <a:xfrm>
              <a:off x="4960" y="2531"/>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2" name="Line 35"/>
            <p:cNvSpPr>
              <a:spLocks noChangeShapeType="1"/>
            </p:cNvSpPr>
            <p:nvPr/>
          </p:nvSpPr>
          <p:spPr bwMode="auto">
            <a:xfrm>
              <a:off x="4960" y="243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3" name="Line 36"/>
            <p:cNvSpPr>
              <a:spLocks noChangeShapeType="1"/>
            </p:cNvSpPr>
            <p:nvPr/>
          </p:nvSpPr>
          <p:spPr bwMode="auto">
            <a:xfrm>
              <a:off x="4960" y="233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84" name="Line 37"/>
            <p:cNvSpPr>
              <a:spLocks noChangeShapeType="1"/>
            </p:cNvSpPr>
            <p:nvPr/>
          </p:nvSpPr>
          <p:spPr bwMode="auto">
            <a:xfrm>
              <a:off x="4960" y="224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339" name="Group 38"/>
          <p:cNvGrpSpPr>
            <a:grpSpLocks/>
          </p:cNvGrpSpPr>
          <p:nvPr/>
        </p:nvGrpSpPr>
        <p:grpSpPr bwMode="auto">
          <a:xfrm>
            <a:off x="7862888" y="2392363"/>
            <a:ext cx="966787" cy="1031875"/>
            <a:chOff x="4953" y="1507"/>
            <a:chExt cx="609" cy="650"/>
          </a:xfrm>
        </p:grpSpPr>
        <p:sp>
          <p:nvSpPr>
            <p:cNvPr id="13471" name="Rectangle 39"/>
            <p:cNvSpPr>
              <a:spLocks noChangeArrowheads="1"/>
            </p:cNvSpPr>
            <p:nvPr/>
          </p:nvSpPr>
          <p:spPr bwMode="auto">
            <a:xfrm>
              <a:off x="4953" y="1507"/>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72" name="Line 40"/>
            <p:cNvSpPr>
              <a:spLocks noChangeShapeType="1"/>
            </p:cNvSpPr>
            <p:nvPr/>
          </p:nvSpPr>
          <p:spPr bwMode="auto">
            <a:xfrm>
              <a:off x="4960" y="206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3" name="Line 41"/>
            <p:cNvSpPr>
              <a:spLocks noChangeShapeType="1"/>
            </p:cNvSpPr>
            <p:nvPr/>
          </p:nvSpPr>
          <p:spPr bwMode="auto">
            <a:xfrm>
              <a:off x="4960" y="1971"/>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4" name="Line 42"/>
            <p:cNvSpPr>
              <a:spLocks noChangeShapeType="1"/>
            </p:cNvSpPr>
            <p:nvPr/>
          </p:nvSpPr>
          <p:spPr bwMode="auto">
            <a:xfrm>
              <a:off x="4960" y="187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5" name="Line 43"/>
            <p:cNvSpPr>
              <a:spLocks noChangeShapeType="1"/>
            </p:cNvSpPr>
            <p:nvPr/>
          </p:nvSpPr>
          <p:spPr bwMode="auto">
            <a:xfrm>
              <a:off x="4960" y="177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6" name="Line 44"/>
            <p:cNvSpPr>
              <a:spLocks noChangeShapeType="1"/>
            </p:cNvSpPr>
            <p:nvPr/>
          </p:nvSpPr>
          <p:spPr bwMode="auto">
            <a:xfrm>
              <a:off x="4960" y="168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77" name="Line 45"/>
            <p:cNvSpPr>
              <a:spLocks noChangeShapeType="1"/>
            </p:cNvSpPr>
            <p:nvPr/>
          </p:nvSpPr>
          <p:spPr bwMode="auto">
            <a:xfrm>
              <a:off x="4960" y="158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3340" name="Rectangle 46"/>
          <p:cNvSpPr>
            <a:spLocks noChangeArrowheads="1"/>
          </p:cNvSpPr>
          <p:nvPr/>
        </p:nvSpPr>
        <p:spPr bwMode="auto">
          <a:xfrm>
            <a:off x="7775575" y="3521075"/>
            <a:ext cx="1157288" cy="698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Physical</a:t>
            </a:r>
          </a:p>
          <a:p>
            <a:pPr algn="ctr"/>
            <a:r>
              <a:rPr lang="en-US" sz="2000">
                <a:solidFill>
                  <a:schemeClr val="hlink"/>
                </a:solidFill>
              </a:rPr>
              <a:t>Memory</a:t>
            </a:r>
          </a:p>
        </p:txBody>
      </p:sp>
      <p:sp>
        <p:nvSpPr>
          <p:cNvPr id="13341" name="Rectangle 47"/>
          <p:cNvSpPr>
            <a:spLocks noChangeArrowheads="1"/>
          </p:cNvSpPr>
          <p:nvPr/>
        </p:nvSpPr>
        <p:spPr bwMode="auto">
          <a:xfrm>
            <a:off x="7874000" y="1320800"/>
            <a:ext cx="977900" cy="157163"/>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42" name="Line 48"/>
          <p:cNvSpPr>
            <a:spLocks noChangeShapeType="1"/>
          </p:cNvSpPr>
          <p:nvPr/>
        </p:nvSpPr>
        <p:spPr bwMode="auto">
          <a:xfrm>
            <a:off x="7874000" y="17700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43" name="Line 49"/>
          <p:cNvSpPr>
            <a:spLocks noChangeShapeType="1"/>
          </p:cNvSpPr>
          <p:nvPr/>
        </p:nvSpPr>
        <p:spPr bwMode="auto">
          <a:xfrm>
            <a:off x="7874000" y="1617663"/>
            <a:ext cx="944563"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44" name="Rectangle 50"/>
          <p:cNvSpPr>
            <a:spLocks noChangeArrowheads="1"/>
          </p:cNvSpPr>
          <p:nvPr/>
        </p:nvSpPr>
        <p:spPr bwMode="auto">
          <a:xfrm>
            <a:off x="7862888" y="1308100"/>
            <a:ext cx="966787" cy="1074738"/>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45" name="Rectangle 52"/>
          <p:cNvSpPr>
            <a:spLocks noChangeArrowheads="1"/>
          </p:cNvSpPr>
          <p:nvPr/>
        </p:nvSpPr>
        <p:spPr bwMode="auto">
          <a:xfrm>
            <a:off x="1401763" y="38100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15</a:t>
            </a:r>
          </a:p>
        </p:txBody>
      </p:sp>
      <p:sp>
        <p:nvSpPr>
          <p:cNvPr id="13346" name="Rectangle 54"/>
          <p:cNvSpPr>
            <a:spLocks noChangeArrowheads="1"/>
          </p:cNvSpPr>
          <p:nvPr/>
        </p:nvSpPr>
        <p:spPr bwMode="auto">
          <a:xfrm>
            <a:off x="18542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7" name="Rectangle 55"/>
          <p:cNvSpPr>
            <a:spLocks noChangeArrowheads="1"/>
          </p:cNvSpPr>
          <p:nvPr/>
        </p:nvSpPr>
        <p:spPr bwMode="auto">
          <a:xfrm>
            <a:off x="20193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8" name="Rectangle 56"/>
          <p:cNvSpPr>
            <a:spLocks noChangeArrowheads="1"/>
          </p:cNvSpPr>
          <p:nvPr/>
        </p:nvSpPr>
        <p:spPr bwMode="auto">
          <a:xfrm>
            <a:off x="2182813"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9" name="Rectangle 57"/>
          <p:cNvSpPr>
            <a:spLocks noChangeArrowheads="1"/>
          </p:cNvSpPr>
          <p:nvPr/>
        </p:nvSpPr>
        <p:spPr bwMode="auto">
          <a:xfrm>
            <a:off x="284956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0" name="Rectangle 58"/>
          <p:cNvSpPr>
            <a:spLocks noChangeArrowheads="1"/>
          </p:cNvSpPr>
          <p:nvPr/>
        </p:nvSpPr>
        <p:spPr bwMode="auto">
          <a:xfrm>
            <a:off x="301466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1" name="Rectangle 59"/>
          <p:cNvSpPr>
            <a:spLocks noChangeArrowheads="1"/>
          </p:cNvSpPr>
          <p:nvPr/>
        </p:nvSpPr>
        <p:spPr bwMode="auto">
          <a:xfrm>
            <a:off x="31781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2" name="Rectangle 60"/>
          <p:cNvSpPr>
            <a:spLocks noChangeArrowheads="1"/>
          </p:cNvSpPr>
          <p:nvPr/>
        </p:nvSpPr>
        <p:spPr bwMode="auto">
          <a:xfrm>
            <a:off x="33432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3" name="Rectangle 62"/>
          <p:cNvSpPr>
            <a:spLocks noChangeArrowheads="1"/>
          </p:cNvSpPr>
          <p:nvPr/>
        </p:nvSpPr>
        <p:spPr bwMode="auto">
          <a:xfrm>
            <a:off x="2347913"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54" name="Rectangle 63"/>
          <p:cNvSpPr>
            <a:spLocks noChangeArrowheads="1"/>
          </p:cNvSpPr>
          <p:nvPr/>
        </p:nvSpPr>
        <p:spPr bwMode="auto">
          <a:xfrm>
            <a:off x="25130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5" name="Rectangle 64"/>
          <p:cNvSpPr>
            <a:spLocks noChangeArrowheads="1"/>
          </p:cNvSpPr>
          <p:nvPr/>
        </p:nvSpPr>
        <p:spPr bwMode="auto">
          <a:xfrm>
            <a:off x="26781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6" name="Rectangle 65"/>
          <p:cNvSpPr>
            <a:spLocks noChangeArrowheads="1"/>
          </p:cNvSpPr>
          <p:nvPr/>
        </p:nvSpPr>
        <p:spPr bwMode="auto">
          <a:xfrm>
            <a:off x="1858963" y="31750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3357" name="Rectangle 66"/>
          <p:cNvSpPr>
            <a:spLocks noChangeArrowheads="1"/>
          </p:cNvSpPr>
          <p:nvPr/>
        </p:nvSpPr>
        <p:spPr bwMode="auto">
          <a:xfrm>
            <a:off x="3040063" y="31750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3358" name="Rectangle 67"/>
          <p:cNvSpPr>
            <a:spLocks noChangeArrowheads="1"/>
          </p:cNvSpPr>
          <p:nvPr/>
        </p:nvSpPr>
        <p:spPr bwMode="auto">
          <a:xfrm>
            <a:off x="6592888" y="1211263"/>
            <a:ext cx="1273175"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b="1">
                <a:latin typeface="Courier" charset="0"/>
              </a:rPr>
              <a:t>(4,1023)</a:t>
            </a:r>
          </a:p>
        </p:txBody>
      </p:sp>
      <p:sp>
        <p:nvSpPr>
          <p:cNvPr id="13359" name="Rectangle 69"/>
          <p:cNvSpPr>
            <a:spLocks noChangeArrowheads="1"/>
          </p:cNvSpPr>
          <p:nvPr/>
        </p:nvSpPr>
        <p:spPr bwMode="auto">
          <a:xfrm>
            <a:off x="4932363" y="3810000"/>
            <a:ext cx="381000"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14</a:t>
            </a:r>
          </a:p>
        </p:txBody>
      </p:sp>
      <p:sp>
        <p:nvSpPr>
          <p:cNvPr id="13360" name="Rectangle 70"/>
          <p:cNvSpPr>
            <a:spLocks noChangeArrowheads="1"/>
          </p:cNvSpPr>
          <p:nvPr/>
        </p:nvSpPr>
        <p:spPr bwMode="auto">
          <a:xfrm>
            <a:off x="5805488" y="3790950"/>
            <a:ext cx="322262"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400"/>
              <a:t>9</a:t>
            </a:r>
          </a:p>
        </p:txBody>
      </p:sp>
      <p:sp>
        <p:nvSpPr>
          <p:cNvPr id="13361" name="Rectangle 71"/>
          <p:cNvSpPr>
            <a:spLocks noChangeArrowheads="1"/>
          </p:cNvSpPr>
          <p:nvPr/>
        </p:nvSpPr>
        <p:spPr bwMode="auto">
          <a:xfrm>
            <a:off x="5580063" y="3816350"/>
            <a:ext cx="4333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400"/>
              <a:t>10</a:t>
            </a:r>
          </a:p>
        </p:txBody>
      </p:sp>
      <p:sp>
        <p:nvSpPr>
          <p:cNvPr id="13362" name="Rectangle 72"/>
          <p:cNvSpPr>
            <a:spLocks noChangeArrowheads="1"/>
          </p:cNvSpPr>
          <p:nvPr/>
        </p:nvSpPr>
        <p:spPr bwMode="auto">
          <a:xfrm>
            <a:off x="5300663" y="31845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3363" name="Rectangle 73"/>
          <p:cNvSpPr>
            <a:spLocks noChangeArrowheads="1"/>
          </p:cNvSpPr>
          <p:nvPr/>
        </p:nvSpPr>
        <p:spPr bwMode="auto">
          <a:xfrm>
            <a:off x="6354763" y="31845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3364" name="Rectangle 74"/>
          <p:cNvSpPr>
            <a:spLocks noChangeArrowheads="1"/>
          </p:cNvSpPr>
          <p:nvPr/>
        </p:nvSpPr>
        <p:spPr bwMode="auto">
          <a:xfrm>
            <a:off x="5573713" y="2668588"/>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3365" name="Arc 75"/>
          <p:cNvSpPr>
            <a:spLocks/>
          </p:cNvSpPr>
          <p:nvPr/>
        </p:nvSpPr>
        <p:spPr bwMode="auto">
          <a:xfrm>
            <a:off x="6400800" y="3916363"/>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66" name="Line 76"/>
          <p:cNvSpPr>
            <a:spLocks noChangeShapeType="1"/>
          </p:cNvSpPr>
          <p:nvPr/>
        </p:nvSpPr>
        <p:spPr bwMode="auto">
          <a:xfrm flipH="1">
            <a:off x="2692400" y="3179763"/>
            <a:ext cx="12700" cy="3937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3367" name="Arc 77"/>
          <p:cNvSpPr>
            <a:spLocks/>
          </p:cNvSpPr>
          <p:nvPr/>
        </p:nvSpPr>
        <p:spPr bwMode="auto">
          <a:xfrm>
            <a:off x="2986088" y="3916363"/>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68" name="Line 78"/>
          <p:cNvSpPr>
            <a:spLocks noChangeShapeType="1"/>
          </p:cNvSpPr>
          <p:nvPr/>
        </p:nvSpPr>
        <p:spPr bwMode="auto">
          <a:xfrm>
            <a:off x="2006600" y="3916363"/>
            <a:ext cx="0" cy="1163637"/>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69" name="Arc 79"/>
          <p:cNvSpPr>
            <a:spLocks/>
          </p:cNvSpPr>
          <p:nvPr/>
        </p:nvSpPr>
        <p:spPr bwMode="auto">
          <a:xfrm>
            <a:off x="2008188" y="5092700"/>
            <a:ext cx="228600" cy="2032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70" name="Rectangle 80"/>
          <p:cNvSpPr>
            <a:spLocks noChangeArrowheads="1"/>
          </p:cNvSpPr>
          <p:nvPr/>
        </p:nvSpPr>
        <p:spPr bwMode="auto">
          <a:xfrm>
            <a:off x="1979712" y="4149080"/>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dirty="0">
                <a:latin typeface="Arial" charset="0"/>
              </a:rPr>
              <a:t>Virtual</a:t>
            </a:r>
          </a:p>
          <a:p>
            <a:pPr algn="ctr"/>
            <a:r>
              <a:rPr lang="en-US" sz="1800" dirty="0">
                <a:latin typeface="Arial" charset="0"/>
              </a:rPr>
              <a:t>Addresses</a:t>
            </a:r>
          </a:p>
        </p:txBody>
      </p:sp>
      <p:sp>
        <p:nvSpPr>
          <p:cNvPr id="13371" name="Arc 81"/>
          <p:cNvSpPr>
            <a:spLocks/>
          </p:cNvSpPr>
          <p:nvPr/>
        </p:nvSpPr>
        <p:spPr bwMode="auto">
          <a:xfrm>
            <a:off x="5308600" y="5053013"/>
            <a:ext cx="177800" cy="2032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372" name="Line 82"/>
          <p:cNvSpPr>
            <a:spLocks noChangeShapeType="1"/>
          </p:cNvSpPr>
          <p:nvPr/>
        </p:nvSpPr>
        <p:spPr bwMode="auto">
          <a:xfrm>
            <a:off x="5486400" y="3941763"/>
            <a:ext cx="0" cy="1087437"/>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373" name="Rectangle 83"/>
          <p:cNvSpPr>
            <a:spLocks noChangeArrowheads="1"/>
          </p:cNvSpPr>
          <p:nvPr/>
        </p:nvSpPr>
        <p:spPr bwMode="auto">
          <a:xfrm>
            <a:off x="35083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4" name="Rectangle 84"/>
          <p:cNvSpPr>
            <a:spLocks noChangeArrowheads="1"/>
          </p:cNvSpPr>
          <p:nvPr/>
        </p:nvSpPr>
        <p:spPr bwMode="auto">
          <a:xfrm>
            <a:off x="36734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5" name="Rectangle 85"/>
          <p:cNvSpPr>
            <a:spLocks noChangeArrowheads="1"/>
          </p:cNvSpPr>
          <p:nvPr/>
        </p:nvSpPr>
        <p:spPr bwMode="auto">
          <a:xfrm>
            <a:off x="38385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6" name="Rectangle 86"/>
          <p:cNvSpPr>
            <a:spLocks noChangeArrowheads="1"/>
          </p:cNvSpPr>
          <p:nvPr/>
        </p:nvSpPr>
        <p:spPr bwMode="auto">
          <a:xfrm>
            <a:off x="16891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7" name="Rectangle 87"/>
          <p:cNvSpPr>
            <a:spLocks noChangeArrowheads="1"/>
          </p:cNvSpPr>
          <p:nvPr/>
        </p:nvSpPr>
        <p:spPr bwMode="auto">
          <a:xfrm>
            <a:off x="15240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8" name="Rectangle 88"/>
          <p:cNvSpPr>
            <a:spLocks noChangeArrowheads="1"/>
          </p:cNvSpPr>
          <p:nvPr/>
        </p:nvSpPr>
        <p:spPr bwMode="auto">
          <a:xfrm>
            <a:off x="52578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9" name="Rectangle 89"/>
          <p:cNvSpPr>
            <a:spLocks noChangeArrowheads="1"/>
          </p:cNvSpPr>
          <p:nvPr/>
        </p:nvSpPr>
        <p:spPr bwMode="auto">
          <a:xfrm>
            <a:off x="54102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0" name="Rectangle 90"/>
          <p:cNvSpPr>
            <a:spLocks noChangeArrowheads="1"/>
          </p:cNvSpPr>
          <p:nvPr/>
        </p:nvSpPr>
        <p:spPr bwMode="auto">
          <a:xfrm>
            <a:off x="5561013"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1" name="Rectangle 91"/>
          <p:cNvSpPr>
            <a:spLocks noChangeArrowheads="1"/>
          </p:cNvSpPr>
          <p:nvPr/>
        </p:nvSpPr>
        <p:spPr bwMode="auto">
          <a:xfrm>
            <a:off x="617696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2" name="Rectangle 92"/>
          <p:cNvSpPr>
            <a:spLocks noChangeArrowheads="1"/>
          </p:cNvSpPr>
          <p:nvPr/>
        </p:nvSpPr>
        <p:spPr bwMode="auto">
          <a:xfrm>
            <a:off x="632936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3" name="Rectangle 93"/>
          <p:cNvSpPr>
            <a:spLocks noChangeArrowheads="1"/>
          </p:cNvSpPr>
          <p:nvPr/>
        </p:nvSpPr>
        <p:spPr bwMode="auto">
          <a:xfrm>
            <a:off x="64801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4" name="Rectangle 94"/>
          <p:cNvSpPr>
            <a:spLocks noChangeArrowheads="1"/>
          </p:cNvSpPr>
          <p:nvPr/>
        </p:nvSpPr>
        <p:spPr bwMode="auto">
          <a:xfrm>
            <a:off x="66325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5" name="Rectangle 95"/>
          <p:cNvSpPr>
            <a:spLocks noChangeArrowheads="1"/>
          </p:cNvSpPr>
          <p:nvPr/>
        </p:nvSpPr>
        <p:spPr bwMode="auto">
          <a:xfrm>
            <a:off x="5713413"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6" name="Rectangle 96"/>
          <p:cNvSpPr>
            <a:spLocks noChangeArrowheads="1"/>
          </p:cNvSpPr>
          <p:nvPr/>
        </p:nvSpPr>
        <p:spPr bwMode="auto">
          <a:xfrm>
            <a:off x="586581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7" name="Rectangle 97"/>
          <p:cNvSpPr>
            <a:spLocks noChangeArrowheads="1"/>
          </p:cNvSpPr>
          <p:nvPr/>
        </p:nvSpPr>
        <p:spPr bwMode="auto">
          <a:xfrm>
            <a:off x="601821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8" name="Rectangle 98"/>
          <p:cNvSpPr>
            <a:spLocks noChangeArrowheads="1"/>
          </p:cNvSpPr>
          <p:nvPr/>
        </p:nvSpPr>
        <p:spPr bwMode="auto">
          <a:xfrm>
            <a:off x="67849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9" name="Rectangle 99"/>
          <p:cNvSpPr>
            <a:spLocks noChangeArrowheads="1"/>
          </p:cNvSpPr>
          <p:nvPr/>
        </p:nvSpPr>
        <p:spPr bwMode="auto">
          <a:xfrm>
            <a:off x="69373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90" name="Rectangle 100"/>
          <p:cNvSpPr>
            <a:spLocks noChangeArrowheads="1"/>
          </p:cNvSpPr>
          <p:nvPr/>
        </p:nvSpPr>
        <p:spPr bwMode="auto">
          <a:xfrm>
            <a:off x="70897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91" name="Rectangle 101"/>
          <p:cNvSpPr>
            <a:spLocks noChangeArrowheads="1"/>
          </p:cNvSpPr>
          <p:nvPr/>
        </p:nvSpPr>
        <p:spPr bwMode="auto">
          <a:xfrm>
            <a:off x="51054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92" name="Rectangle 102"/>
          <p:cNvSpPr>
            <a:spLocks noChangeArrowheads="1"/>
          </p:cNvSpPr>
          <p:nvPr/>
        </p:nvSpPr>
        <p:spPr bwMode="auto">
          <a:xfrm>
            <a:off x="35750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3" name="Rectangle 103"/>
          <p:cNvSpPr>
            <a:spLocks noChangeArrowheads="1"/>
          </p:cNvSpPr>
          <p:nvPr/>
        </p:nvSpPr>
        <p:spPr bwMode="auto">
          <a:xfrm>
            <a:off x="37782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4" name="Rectangle 104"/>
          <p:cNvSpPr>
            <a:spLocks noChangeArrowheads="1"/>
          </p:cNvSpPr>
          <p:nvPr/>
        </p:nvSpPr>
        <p:spPr bwMode="auto">
          <a:xfrm>
            <a:off x="39814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5" name="Rectangle 105"/>
          <p:cNvSpPr>
            <a:spLocks noChangeArrowheads="1"/>
          </p:cNvSpPr>
          <p:nvPr/>
        </p:nvSpPr>
        <p:spPr bwMode="auto">
          <a:xfrm>
            <a:off x="41846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6" name="Rectangle 106"/>
          <p:cNvSpPr>
            <a:spLocks noChangeArrowheads="1"/>
          </p:cNvSpPr>
          <p:nvPr/>
        </p:nvSpPr>
        <p:spPr bwMode="auto">
          <a:xfrm>
            <a:off x="43878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7" name="Rectangle 107"/>
          <p:cNvSpPr>
            <a:spLocks noChangeArrowheads="1"/>
          </p:cNvSpPr>
          <p:nvPr/>
        </p:nvSpPr>
        <p:spPr bwMode="auto">
          <a:xfrm>
            <a:off x="45910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sp>
        <p:nvSpPr>
          <p:cNvPr id="13398" name="Rectangle 108"/>
          <p:cNvSpPr>
            <a:spLocks noChangeArrowheads="1"/>
          </p:cNvSpPr>
          <p:nvPr/>
        </p:nvSpPr>
        <p:spPr bwMode="auto">
          <a:xfrm>
            <a:off x="4794250" y="5040313"/>
            <a:ext cx="190500" cy="25400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1800"/>
              <a:t>0</a:t>
            </a:r>
          </a:p>
        </p:txBody>
      </p:sp>
      <p:grpSp>
        <p:nvGrpSpPr>
          <p:cNvPr id="13399" name="Group 176"/>
          <p:cNvGrpSpPr>
            <a:grpSpLocks/>
          </p:cNvGrpSpPr>
          <p:nvPr/>
        </p:nvGrpSpPr>
        <p:grpSpPr bwMode="auto">
          <a:xfrm>
            <a:off x="3352800" y="4767263"/>
            <a:ext cx="1638300" cy="1587500"/>
            <a:chOff x="2248" y="3003"/>
            <a:chExt cx="896" cy="1000"/>
          </a:xfrm>
        </p:grpSpPr>
        <p:sp>
          <p:nvSpPr>
            <p:cNvPr id="13465" name="Rectangle 110"/>
            <p:cNvSpPr>
              <a:spLocks noChangeArrowheads="1"/>
            </p:cNvSpPr>
            <p:nvPr/>
          </p:nvSpPr>
          <p:spPr bwMode="auto">
            <a:xfrm>
              <a:off x="2248" y="3843"/>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66" name="Rectangle 111"/>
            <p:cNvSpPr>
              <a:spLocks noChangeArrowheads="1"/>
            </p:cNvSpPr>
            <p:nvPr/>
          </p:nvSpPr>
          <p:spPr bwMode="auto">
            <a:xfrm>
              <a:off x="2248" y="3675"/>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67" name="Rectangle 112"/>
            <p:cNvSpPr>
              <a:spLocks noChangeArrowheads="1"/>
            </p:cNvSpPr>
            <p:nvPr/>
          </p:nvSpPr>
          <p:spPr bwMode="auto">
            <a:xfrm>
              <a:off x="2248" y="3507"/>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68" name="Rectangle 113"/>
            <p:cNvSpPr>
              <a:spLocks noChangeArrowheads="1"/>
            </p:cNvSpPr>
            <p:nvPr/>
          </p:nvSpPr>
          <p:spPr bwMode="auto">
            <a:xfrm>
              <a:off x="2248" y="3339"/>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69" name="Rectangle 114"/>
            <p:cNvSpPr>
              <a:spLocks noChangeArrowheads="1"/>
            </p:cNvSpPr>
            <p:nvPr/>
          </p:nvSpPr>
          <p:spPr bwMode="auto">
            <a:xfrm>
              <a:off x="2248" y="3171"/>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70" name="Rectangle 115"/>
            <p:cNvSpPr>
              <a:spLocks noChangeArrowheads="1"/>
            </p:cNvSpPr>
            <p:nvPr/>
          </p:nvSpPr>
          <p:spPr bwMode="auto">
            <a:xfrm>
              <a:off x="2248" y="3003"/>
              <a:ext cx="896"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3400" name="Line 116"/>
          <p:cNvSpPr>
            <a:spLocks noChangeShapeType="1"/>
          </p:cNvSpPr>
          <p:nvPr/>
        </p:nvSpPr>
        <p:spPr bwMode="auto">
          <a:xfrm flipV="1">
            <a:off x="3975100" y="4762500"/>
            <a:ext cx="0" cy="1574800"/>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01" name="Rectangle 117"/>
          <p:cNvSpPr>
            <a:spLocks noChangeArrowheads="1"/>
          </p:cNvSpPr>
          <p:nvPr/>
        </p:nvSpPr>
        <p:spPr bwMode="auto">
          <a:xfrm>
            <a:off x="203200" y="1358900"/>
            <a:ext cx="977900" cy="5194300"/>
          </a:xfrm>
          <a:prstGeom prst="rect">
            <a:avLst/>
          </a:prstGeom>
          <a:solidFill>
            <a:srgbClr val="C0FEF9"/>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402" name="Rectangle 118"/>
          <p:cNvSpPr>
            <a:spLocks noChangeArrowheads="1"/>
          </p:cNvSpPr>
          <p:nvPr/>
        </p:nvSpPr>
        <p:spPr bwMode="auto">
          <a:xfrm>
            <a:off x="203200" y="2362200"/>
            <a:ext cx="977900" cy="152400"/>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3403" name="Group 119"/>
          <p:cNvGrpSpPr>
            <a:grpSpLocks/>
          </p:cNvGrpSpPr>
          <p:nvPr/>
        </p:nvGrpSpPr>
        <p:grpSpPr bwMode="auto">
          <a:xfrm>
            <a:off x="192088" y="5511800"/>
            <a:ext cx="966787" cy="1031875"/>
            <a:chOff x="121" y="3472"/>
            <a:chExt cx="609" cy="650"/>
          </a:xfrm>
        </p:grpSpPr>
        <p:sp>
          <p:nvSpPr>
            <p:cNvPr id="13458" name="Rectangle 120"/>
            <p:cNvSpPr>
              <a:spLocks noChangeArrowheads="1"/>
            </p:cNvSpPr>
            <p:nvPr/>
          </p:nvSpPr>
          <p:spPr bwMode="auto">
            <a:xfrm>
              <a:off x="121" y="3472"/>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59" name="Line 121"/>
            <p:cNvSpPr>
              <a:spLocks noChangeShapeType="1"/>
            </p:cNvSpPr>
            <p:nvPr/>
          </p:nvSpPr>
          <p:spPr bwMode="auto">
            <a:xfrm>
              <a:off x="128" y="40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0" name="Line 122"/>
            <p:cNvSpPr>
              <a:spLocks noChangeShapeType="1"/>
            </p:cNvSpPr>
            <p:nvPr/>
          </p:nvSpPr>
          <p:spPr bwMode="auto">
            <a:xfrm>
              <a:off x="128" y="39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1" name="Line 123"/>
            <p:cNvSpPr>
              <a:spLocks noChangeShapeType="1"/>
            </p:cNvSpPr>
            <p:nvPr/>
          </p:nvSpPr>
          <p:spPr bwMode="auto">
            <a:xfrm>
              <a:off x="128" y="38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2" name="Line 124"/>
            <p:cNvSpPr>
              <a:spLocks noChangeShapeType="1"/>
            </p:cNvSpPr>
            <p:nvPr/>
          </p:nvSpPr>
          <p:spPr bwMode="auto">
            <a:xfrm>
              <a:off x="128" y="374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3" name="Line 125"/>
            <p:cNvSpPr>
              <a:spLocks noChangeShapeType="1"/>
            </p:cNvSpPr>
            <p:nvPr/>
          </p:nvSpPr>
          <p:spPr bwMode="auto">
            <a:xfrm>
              <a:off x="128" y="364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64" name="Line 126"/>
            <p:cNvSpPr>
              <a:spLocks noChangeShapeType="1"/>
            </p:cNvSpPr>
            <p:nvPr/>
          </p:nvSpPr>
          <p:spPr bwMode="auto">
            <a:xfrm>
              <a:off x="128" y="355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404" name="Group 127"/>
          <p:cNvGrpSpPr>
            <a:grpSpLocks/>
          </p:cNvGrpSpPr>
          <p:nvPr/>
        </p:nvGrpSpPr>
        <p:grpSpPr bwMode="auto">
          <a:xfrm>
            <a:off x="192088" y="4470400"/>
            <a:ext cx="966787" cy="1031875"/>
            <a:chOff x="121" y="2816"/>
            <a:chExt cx="609" cy="650"/>
          </a:xfrm>
        </p:grpSpPr>
        <p:sp>
          <p:nvSpPr>
            <p:cNvPr id="13451" name="Rectangle 128"/>
            <p:cNvSpPr>
              <a:spLocks noChangeArrowheads="1"/>
            </p:cNvSpPr>
            <p:nvPr/>
          </p:nvSpPr>
          <p:spPr bwMode="auto">
            <a:xfrm>
              <a:off x="121" y="2816"/>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52" name="Line 129"/>
            <p:cNvSpPr>
              <a:spLocks noChangeShapeType="1"/>
            </p:cNvSpPr>
            <p:nvPr/>
          </p:nvSpPr>
          <p:spPr bwMode="auto">
            <a:xfrm>
              <a:off x="128" y="337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3" name="Line 130"/>
            <p:cNvSpPr>
              <a:spLocks noChangeShapeType="1"/>
            </p:cNvSpPr>
            <p:nvPr/>
          </p:nvSpPr>
          <p:spPr bwMode="auto">
            <a:xfrm>
              <a:off x="128" y="328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4" name="Line 131"/>
            <p:cNvSpPr>
              <a:spLocks noChangeShapeType="1"/>
            </p:cNvSpPr>
            <p:nvPr/>
          </p:nvSpPr>
          <p:spPr bwMode="auto">
            <a:xfrm>
              <a:off x="128" y="318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5" name="Line 132"/>
            <p:cNvSpPr>
              <a:spLocks noChangeShapeType="1"/>
            </p:cNvSpPr>
            <p:nvPr/>
          </p:nvSpPr>
          <p:spPr bwMode="auto">
            <a:xfrm>
              <a:off x="128" y="308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6" name="Line 133"/>
            <p:cNvSpPr>
              <a:spLocks noChangeShapeType="1"/>
            </p:cNvSpPr>
            <p:nvPr/>
          </p:nvSpPr>
          <p:spPr bwMode="auto">
            <a:xfrm>
              <a:off x="128" y="299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7" name="Line 134"/>
            <p:cNvSpPr>
              <a:spLocks noChangeShapeType="1"/>
            </p:cNvSpPr>
            <p:nvPr/>
          </p:nvSpPr>
          <p:spPr bwMode="auto">
            <a:xfrm>
              <a:off x="128" y="289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405" name="Group 135"/>
          <p:cNvGrpSpPr>
            <a:grpSpLocks/>
          </p:cNvGrpSpPr>
          <p:nvPr/>
        </p:nvGrpSpPr>
        <p:grpSpPr bwMode="auto">
          <a:xfrm>
            <a:off x="192088" y="3429000"/>
            <a:ext cx="966787" cy="1031875"/>
            <a:chOff x="121" y="2160"/>
            <a:chExt cx="609" cy="650"/>
          </a:xfrm>
        </p:grpSpPr>
        <p:sp>
          <p:nvSpPr>
            <p:cNvPr id="13444" name="Rectangle 136"/>
            <p:cNvSpPr>
              <a:spLocks noChangeArrowheads="1"/>
            </p:cNvSpPr>
            <p:nvPr/>
          </p:nvSpPr>
          <p:spPr bwMode="auto">
            <a:xfrm>
              <a:off x="121" y="2160"/>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45" name="Line 137"/>
            <p:cNvSpPr>
              <a:spLocks noChangeShapeType="1"/>
            </p:cNvSpPr>
            <p:nvPr/>
          </p:nvSpPr>
          <p:spPr bwMode="auto">
            <a:xfrm>
              <a:off x="128" y="27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6" name="Line 138"/>
            <p:cNvSpPr>
              <a:spLocks noChangeShapeType="1"/>
            </p:cNvSpPr>
            <p:nvPr/>
          </p:nvSpPr>
          <p:spPr bwMode="auto">
            <a:xfrm>
              <a:off x="128" y="262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7" name="Line 139"/>
            <p:cNvSpPr>
              <a:spLocks noChangeShapeType="1"/>
            </p:cNvSpPr>
            <p:nvPr/>
          </p:nvSpPr>
          <p:spPr bwMode="auto">
            <a:xfrm>
              <a:off x="128" y="252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8" name="Line 140"/>
            <p:cNvSpPr>
              <a:spLocks noChangeShapeType="1"/>
            </p:cNvSpPr>
            <p:nvPr/>
          </p:nvSpPr>
          <p:spPr bwMode="auto">
            <a:xfrm>
              <a:off x="128" y="243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9" name="Line 141"/>
            <p:cNvSpPr>
              <a:spLocks noChangeShapeType="1"/>
            </p:cNvSpPr>
            <p:nvPr/>
          </p:nvSpPr>
          <p:spPr bwMode="auto">
            <a:xfrm>
              <a:off x="128" y="233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50" name="Line 142"/>
            <p:cNvSpPr>
              <a:spLocks noChangeShapeType="1"/>
            </p:cNvSpPr>
            <p:nvPr/>
          </p:nvSpPr>
          <p:spPr bwMode="auto">
            <a:xfrm>
              <a:off x="128" y="224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3406" name="Group 143"/>
          <p:cNvGrpSpPr>
            <a:grpSpLocks/>
          </p:cNvGrpSpPr>
          <p:nvPr/>
        </p:nvGrpSpPr>
        <p:grpSpPr bwMode="auto">
          <a:xfrm>
            <a:off x="192088" y="2387600"/>
            <a:ext cx="966787" cy="1031875"/>
            <a:chOff x="121" y="1504"/>
            <a:chExt cx="609" cy="650"/>
          </a:xfrm>
        </p:grpSpPr>
        <p:sp>
          <p:nvSpPr>
            <p:cNvPr id="13437" name="Rectangle 144"/>
            <p:cNvSpPr>
              <a:spLocks noChangeArrowheads="1"/>
            </p:cNvSpPr>
            <p:nvPr/>
          </p:nvSpPr>
          <p:spPr bwMode="auto">
            <a:xfrm>
              <a:off x="121" y="1504"/>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38" name="Line 145"/>
            <p:cNvSpPr>
              <a:spLocks noChangeShapeType="1"/>
            </p:cNvSpPr>
            <p:nvPr/>
          </p:nvSpPr>
          <p:spPr bwMode="auto">
            <a:xfrm>
              <a:off x="128" y="206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9" name="Line 146"/>
            <p:cNvSpPr>
              <a:spLocks noChangeShapeType="1"/>
            </p:cNvSpPr>
            <p:nvPr/>
          </p:nvSpPr>
          <p:spPr bwMode="auto">
            <a:xfrm>
              <a:off x="128" y="196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0" name="Line 147"/>
            <p:cNvSpPr>
              <a:spLocks noChangeShapeType="1"/>
            </p:cNvSpPr>
            <p:nvPr/>
          </p:nvSpPr>
          <p:spPr bwMode="auto">
            <a:xfrm>
              <a:off x="128" y="187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1" name="Line 148"/>
            <p:cNvSpPr>
              <a:spLocks noChangeShapeType="1"/>
            </p:cNvSpPr>
            <p:nvPr/>
          </p:nvSpPr>
          <p:spPr bwMode="auto">
            <a:xfrm>
              <a:off x="128" y="177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2" name="Line 149"/>
            <p:cNvSpPr>
              <a:spLocks noChangeShapeType="1"/>
            </p:cNvSpPr>
            <p:nvPr/>
          </p:nvSpPr>
          <p:spPr bwMode="auto">
            <a:xfrm>
              <a:off x="128" y="168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43" name="Line 150"/>
            <p:cNvSpPr>
              <a:spLocks noChangeShapeType="1"/>
            </p:cNvSpPr>
            <p:nvPr/>
          </p:nvSpPr>
          <p:spPr bwMode="auto">
            <a:xfrm>
              <a:off x="128" y="158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3407" name="Rectangle 151"/>
          <p:cNvSpPr>
            <a:spLocks noChangeArrowheads="1"/>
          </p:cNvSpPr>
          <p:nvPr/>
        </p:nvSpPr>
        <p:spPr bwMode="auto">
          <a:xfrm>
            <a:off x="104775" y="3122613"/>
            <a:ext cx="1157288" cy="1308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a:p>
            <a:pPr algn="ctr"/>
            <a:r>
              <a:rPr lang="en-US" sz="2000">
                <a:solidFill>
                  <a:schemeClr val="hlink"/>
                </a:solidFill>
              </a:rPr>
              <a:t>Virtual</a:t>
            </a:r>
          </a:p>
          <a:p>
            <a:pPr algn="ctr"/>
            <a:r>
              <a:rPr lang="en-US" sz="2000">
                <a:solidFill>
                  <a:schemeClr val="hlink"/>
                </a:solidFill>
              </a:rPr>
              <a:t>Address</a:t>
            </a:r>
          </a:p>
          <a:p>
            <a:pPr algn="ctr"/>
            <a:r>
              <a:rPr lang="en-US" sz="2000">
                <a:solidFill>
                  <a:schemeClr val="hlink"/>
                </a:solidFill>
              </a:rPr>
              <a:t>Space</a:t>
            </a:r>
            <a:endParaRPr lang="en-US" sz="2000" b="1"/>
          </a:p>
        </p:txBody>
      </p:sp>
      <p:sp>
        <p:nvSpPr>
          <p:cNvPr id="13408" name="Rectangle 152"/>
          <p:cNvSpPr>
            <a:spLocks noChangeArrowheads="1"/>
          </p:cNvSpPr>
          <p:nvPr/>
        </p:nvSpPr>
        <p:spPr bwMode="auto">
          <a:xfrm>
            <a:off x="190500" y="2247900"/>
            <a:ext cx="977900" cy="152400"/>
          </a:xfrm>
          <a:prstGeom prst="rect">
            <a:avLst/>
          </a:prstGeom>
          <a:solidFill>
            <a:srgbClr val="F39FD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3409" name="Group 153"/>
          <p:cNvGrpSpPr>
            <a:grpSpLocks/>
          </p:cNvGrpSpPr>
          <p:nvPr/>
        </p:nvGrpSpPr>
        <p:grpSpPr bwMode="auto">
          <a:xfrm>
            <a:off x="192088" y="1346200"/>
            <a:ext cx="966787" cy="1031875"/>
            <a:chOff x="121" y="848"/>
            <a:chExt cx="609" cy="650"/>
          </a:xfrm>
        </p:grpSpPr>
        <p:sp>
          <p:nvSpPr>
            <p:cNvPr id="13430" name="Rectangle 154"/>
            <p:cNvSpPr>
              <a:spLocks noChangeArrowheads="1"/>
            </p:cNvSpPr>
            <p:nvPr/>
          </p:nvSpPr>
          <p:spPr bwMode="auto">
            <a:xfrm>
              <a:off x="121" y="848"/>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31" name="Line 155"/>
            <p:cNvSpPr>
              <a:spLocks noChangeShapeType="1"/>
            </p:cNvSpPr>
            <p:nvPr/>
          </p:nvSpPr>
          <p:spPr bwMode="auto">
            <a:xfrm>
              <a:off x="128" y="140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2" name="Line 156"/>
            <p:cNvSpPr>
              <a:spLocks noChangeShapeType="1"/>
            </p:cNvSpPr>
            <p:nvPr/>
          </p:nvSpPr>
          <p:spPr bwMode="auto">
            <a:xfrm>
              <a:off x="128" y="1312"/>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3" name="Line 157"/>
            <p:cNvSpPr>
              <a:spLocks noChangeShapeType="1"/>
            </p:cNvSpPr>
            <p:nvPr/>
          </p:nvSpPr>
          <p:spPr bwMode="auto">
            <a:xfrm>
              <a:off x="128" y="1216"/>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4" name="Line 158"/>
            <p:cNvSpPr>
              <a:spLocks noChangeShapeType="1"/>
            </p:cNvSpPr>
            <p:nvPr/>
          </p:nvSpPr>
          <p:spPr bwMode="auto">
            <a:xfrm>
              <a:off x="128" y="1120"/>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5" name="Line 159"/>
            <p:cNvSpPr>
              <a:spLocks noChangeShapeType="1"/>
            </p:cNvSpPr>
            <p:nvPr/>
          </p:nvSpPr>
          <p:spPr bwMode="auto">
            <a:xfrm>
              <a:off x="128" y="1024"/>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36" name="Line 160"/>
            <p:cNvSpPr>
              <a:spLocks noChangeShapeType="1"/>
            </p:cNvSpPr>
            <p:nvPr/>
          </p:nvSpPr>
          <p:spPr bwMode="auto">
            <a:xfrm>
              <a:off x="128" y="928"/>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3410" name="Rectangle 161"/>
          <p:cNvSpPr>
            <a:spLocks noChangeArrowheads="1"/>
          </p:cNvSpPr>
          <p:nvPr/>
        </p:nvSpPr>
        <p:spPr bwMode="auto">
          <a:xfrm>
            <a:off x="1100138" y="2311400"/>
            <a:ext cx="12731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b="1">
                <a:latin typeface="Courier" charset="0"/>
              </a:rPr>
              <a:t>(3,1023)</a:t>
            </a:r>
          </a:p>
        </p:txBody>
      </p:sp>
      <p:sp>
        <p:nvSpPr>
          <p:cNvPr id="13411" name="Rectangle 162"/>
          <p:cNvSpPr>
            <a:spLocks noChangeArrowheads="1"/>
          </p:cNvSpPr>
          <p:nvPr/>
        </p:nvSpPr>
        <p:spPr bwMode="auto">
          <a:xfrm>
            <a:off x="1290638" y="2041525"/>
            <a:ext cx="1169987"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800" b="1">
                <a:latin typeface="Courier" charset="0"/>
              </a:rPr>
              <a:t>(4,0)</a:t>
            </a:r>
          </a:p>
        </p:txBody>
      </p:sp>
      <p:sp>
        <p:nvSpPr>
          <p:cNvPr id="13412" name="Rectangle 163"/>
          <p:cNvSpPr>
            <a:spLocks noChangeArrowheads="1"/>
          </p:cNvSpPr>
          <p:nvPr/>
        </p:nvSpPr>
        <p:spPr bwMode="auto">
          <a:xfrm>
            <a:off x="6986588" y="6278563"/>
            <a:ext cx="863600"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b="1" dirty="0">
                <a:latin typeface="Courier" charset="0"/>
              </a:rPr>
              <a:t>(0,0)</a:t>
            </a:r>
          </a:p>
        </p:txBody>
      </p:sp>
      <p:grpSp>
        <p:nvGrpSpPr>
          <p:cNvPr id="13413" name="Group 164"/>
          <p:cNvGrpSpPr>
            <a:grpSpLocks/>
          </p:cNvGrpSpPr>
          <p:nvPr/>
        </p:nvGrpSpPr>
        <p:grpSpPr bwMode="auto">
          <a:xfrm>
            <a:off x="7862888" y="5516563"/>
            <a:ext cx="966787" cy="1031875"/>
            <a:chOff x="4953" y="3475"/>
            <a:chExt cx="609" cy="650"/>
          </a:xfrm>
        </p:grpSpPr>
        <p:sp>
          <p:nvSpPr>
            <p:cNvPr id="13423" name="Rectangle 165"/>
            <p:cNvSpPr>
              <a:spLocks noChangeArrowheads="1"/>
            </p:cNvSpPr>
            <p:nvPr/>
          </p:nvSpPr>
          <p:spPr bwMode="auto">
            <a:xfrm>
              <a:off x="4953" y="3475"/>
              <a:ext cx="609"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3424" name="Line 166"/>
            <p:cNvSpPr>
              <a:spLocks noChangeShapeType="1"/>
            </p:cNvSpPr>
            <p:nvPr/>
          </p:nvSpPr>
          <p:spPr bwMode="auto">
            <a:xfrm>
              <a:off x="4960" y="403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5" name="Line 167"/>
            <p:cNvSpPr>
              <a:spLocks noChangeShapeType="1"/>
            </p:cNvSpPr>
            <p:nvPr/>
          </p:nvSpPr>
          <p:spPr bwMode="auto">
            <a:xfrm>
              <a:off x="4960" y="3939"/>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6" name="Line 168"/>
            <p:cNvSpPr>
              <a:spLocks noChangeShapeType="1"/>
            </p:cNvSpPr>
            <p:nvPr/>
          </p:nvSpPr>
          <p:spPr bwMode="auto">
            <a:xfrm>
              <a:off x="4960" y="3843"/>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7" name="Line 169"/>
            <p:cNvSpPr>
              <a:spLocks noChangeShapeType="1"/>
            </p:cNvSpPr>
            <p:nvPr/>
          </p:nvSpPr>
          <p:spPr bwMode="auto">
            <a:xfrm>
              <a:off x="4960" y="3747"/>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8" name="Line 170"/>
            <p:cNvSpPr>
              <a:spLocks noChangeShapeType="1"/>
            </p:cNvSpPr>
            <p:nvPr/>
          </p:nvSpPr>
          <p:spPr bwMode="auto">
            <a:xfrm>
              <a:off x="4960" y="3651"/>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29" name="Line 171"/>
            <p:cNvSpPr>
              <a:spLocks noChangeShapeType="1"/>
            </p:cNvSpPr>
            <p:nvPr/>
          </p:nvSpPr>
          <p:spPr bwMode="auto">
            <a:xfrm>
              <a:off x="4960" y="3555"/>
              <a:ext cx="59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3414" name="Line 175"/>
          <p:cNvSpPr>
            <a:spLocks noChangeShapeType="1"/>
          </p:cNvSpPr>
          <p:nvPr/>
        </p:nvSpPr>
        <p:spPr bwMode="auto">
          <a:xfrm flipH="1">
            <a:off x="5156200" y="5262563"/>
            <a:ext cx="1524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3415" name="Rectangle 177"/>
          <p:cNvSpPr>
            <a:spLocks noChangeArrowheads="1"/>
          </p:cNvSpPr>
          <p:nvPr/>
        </p:nvSpPr>
        <p:spPr bwMode="auto">
          <a:xfrm>
            <a:off x="3384550" y="5040313"/>
            <a:ext cx="190500"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r>
              <a:rPr lang="en-US" sz="1800"/>
              <a:t>1</a:t>
            </a:r>
          </a:p>
        </p:txBody>
      </p:sp>
      <p:sp>
        <p:nvSpPr>
          <p:cNvPr id="13416" name="Rectangle 178"/>
          <p:cNvSpPr>
            <a:spLocks noChangeArrowheads="1"/>
          </p:cNvSpPr>
          <p:nvPr/>
        </p:nvSpPr>
        <p:spPr bwMode="auto">
          <a:xfrm>
            <a:off x="3384550" y="5307013"/>
            <a:ext cx="190500" cy="254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r>
              <a:rPr lang="en-US" sz="1800"/>
              <a:t>0</a:t>
            </a:r>
          </a:p>
        </p:txBody>
      </p:sp>
      <p:sp>
        <p:nvSpPr>
          <p:cNvPr id="13417" name="Rectangle 179"/>
          <p:cNvSpPr>
            <a:spLocks noChangeArrowheads="1"/>
          </p:cNvSpPr>
          <p:nvPr/>
        </p:nvSpPr>
        <p:spPr bwMode="auto">
          <a:xfrm>
            <a:off x="7218363"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0</a:t>
            </a:r>
          </a:p>
        </p:txBody>
      </p:sp>
      <p:sp>
        <p:nvSpPr>
          <p:cNvPr id="13418" name="Rectangle 180"/>
          <p:cNvSpPr>
            <a:spLocks noChangeArrowheads="1"/>
          </p:cNvSpPr>
          <p:nvPr/>
        </p:nvSpPr>
        <p:spPr bwMode="auto">
          <a:xfrm>
            <a:off x="72421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419" name="Rectangle 181"/>
          <p:cNvSpPr>
            <a:spLocks noChangeArrowheads="1"/>
          </p:cNvSpPr>
          <p:nvPr/>
        </p:nvSpPr>
        <p:spPr bwMode="auto">
          <a:xfrm>
            <a:off x="3941763" y="38100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0</a:t>
            </a:r>
          </a:p>
        </p:txBody>
      </p:sp>
      <p:sp>
        <p:nvSpPr>
          <p:cNvPr id="13420" name="Rectangle 182"/>
          <p:cNvSpPr>
            <a:spLocks noChangeArrowheads="1"/>
          </p:cNvSpPr>
          <p:nvPr/>
        </p:nvSpPr>
        <p:spPr bwMode="auto">
          <a:xfrm>
            <a:off x="40036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421" name="Rectangle 71"/>
          <p:cNvSpPr>
            <a:spLocks noChangeArrowheads="1"/>
          </p:cNvSpPr>
          <p:nvPr/>
        </p:nvSpPr>
        <p:spPr bwMode="auto">
          <a:xfrm>
            <a:off x="2214563" y="3810000"/>
            <a:ext cx="433387"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400"/>
              <a:t>10</a:t>
            </a:r>
          </a:p>
        </p:txBody>
      </p:sp>
      <p:sp>
        <p:nvSpPr>
          <p:cNvPr id="13422" name="Rectangle 70"/>
          <p:cNvSpPr>
            <a:spLocks noChangeArrowheads="1"/>
          </p:cNvSpPr>
          <p:nvPr/>
        </p:nvSpPr>
        <p:spPr bwMode="auto">
          <a:xfrm>
            <a:off x="2433638" y="3790950"/>
            <a:ext cx="322262"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1400"/>
              <a:t>9</a:t>
            </a:r>
          </a:p>
        </p:txBody>
      </p:sp>
      <p:sp>
        <p:nvSpPr>
          <p:cNvPr id="2" name="Title 1"/>
          <p:cNvSpPr>
            <a:spLocks noGrp="1"/>
          </p:cNvSpPr>
          <p:nvPr>
            <p:ph type="title"/>
          </p:nvPr>
        </p:nvSpPr>
        <p:spPr/>
        <p:txBody>
          <a:bodyPr>
            <a:normAutofit fontScale="90000"/>
          </a:bodyPr>
          <a:lstStyle/>
          <a:p>
            <a:r>
              <a:rPr lang="en-US" dirty="0"/>
              <a:t>Example</a:t>
            </a:r>
          </a:p>
        </p:txBody>
      </p:sp>
      <p:sp>
        <p:nvSpPr>
          <p:cNvPr id="180" name="Rectangle 80"/>
          <p:cNvSpPr>
            <a:spLocks noChangeArrowheads="1"/>
          </p:cNvSpPr>
          <p:nvPr/>
        </p:nvSpPr>
        <p:spPr bwMode="auto">
          <a:xfrm>
            <a:off x="3291290" y="4437112"/>
            <a:ext cx="806310" cy="3667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a:latin typeface="Arial" charset="0"/>
              </a:rPr>
              <a:t>Flags|</a:t>
            </a:r>
            <a:endParaRPr lang="en-US" sz="1800" dirty="0">
              <a:latin typeface="Arial" charset="0"/>
            </a:endParaRPr>
          </a:p>
        </p:txBody>
      </p:sp>
      <p:sp>
        <p:nvSpPr>
          <p:cNvPr id="181" name="Rectangle 80"/>
          <p:cNvSpPr>
            <a:spLocks noChangeArrowheads="1"/>
          </p:cNvSpPr>
          <p:nvPr/>
        </p:nvSpPr>
        <p:spPr bwMode="auto">
          <a:xfrm>
            <a:off x="3923928" y="4437112"/>
            <a:ext cx="1298561" cy="3667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dirty="0">
                <a:latin typeface="Arial" charset="0"/>
              </a:rPr>
              <a:t>Phys. </a:t>
            </a:r>
            <a:r>
              <a:rPr lang="en-US" dirty="0" err="1">
                <a:latin typeface="Arial" charset="0"/>
              </a:rPr>
              <a:t>Addr</a:t>
            </a:r>
            <a:endParaRPr lang="en-US" sz="1800" dirty="0">
              <a:latin typeface="Arial" charset="0"/>
            </a:endParaRPr>
          </a:p>
        </p:txBody>
      </p:sp>
    </p:spTree>
    <p:extLst>
      <p:ext uri="{BB962C8B-B14F-4D97-AF65-F5344CB8AC3E}">
        <p14:creationId xmlns:p14="http://schemas.microsoft.com/office/powerpoint/2010/main" val="1435843394"/>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p:txBody>
          <a:bodyPr/>
          <a:lstStyle/>
          <a:p>
            <a:pPr>
              <a:spcBef>
                <a:spcPct val="0"/>
              </a:spcBef>
            </a:pPr>
            <a:r>
              <a:rPr lang="en-US" sz="2000" dirty="0">
                <a:latin typeface="Arial" charset="0"/>
              </a:rPr>
              <a:t>Problem — VM reference requires 2 memory references!</a:t>
            </a:r>
          </a:p>
          <a:p>
            <a:pPr lvl="1">
              <a:spcBef>
                <a:spcPct val="0"/>
              </a:spcBef>
            </a:pPr>
            <a:r>
              <a:rPr lang="en-US" sz="1800" dirty="0">
                <a:latin typeface="Arial" charset="0"/>
              </a:rPr>
              <a:t>One access to get the page table entry</a:t>
            </a:r>
          </a:p>
          <a:p>
            <a:pPr lvl="1">
              <a:spcBef>
                <a:spcPct val="0"/>
              </a:spcBef>
            </a:pPr>
            <a:r>
              <a:rPr lang="en-US" sz="1800" dirty="0">
                <a:latin typeface="Arial" charset="0"/>
              </a:rPr>
              <a:t>One access to get the data</a:t>
            </a:r>
          </a:p>
          <a:p>
            <a:pPr lvl="2">
              <a:spcBef>
                <a:spcPct val="0"/>
              </a:spcBef>
            </a:pPr>
            <a:endParaRPr lang="en-US" sz="1600" dirty="0">
              <a:latin typeface="Arial" charset="0"/>
            </a:endParaRPr>
          </a:p>
          <a:p>
            <a:pPr>
              <a:spcBef>
                <a:spcPct val="0"/>
              </a:spcBef>
            </a:pPr>
            <a:r>
              <a:rPr lang="en-US" sz="2000" dirty="0">
                <a:latin typeface="Arial" charset="0"/>
              </a:rPr>
              <a:t>Page table can be very large; a part of the page table can be on disk.</a:t>
            </a:r>
          </a:p>
          <a:p>
            <a:pPr lvl="1">
              <a:spcBef>
                <a:spcPct val="0"/>
              </a:spcBef>
            </a:pPr>
            <a:r>
              <a:rPr lang="en-US" sz="1800" dirty="0">
                <a:latin typeface="Arial" charset="0"/>
              </a:rPr>
              <a:t>For a machine with 64-bit addresses and 1024 byte pages, what is the size of a page table?</a:t>
            </a:r>
          </a:p>
          <a:p>
            <a:pPr lvl="2">
              <a:spcBef>
                <a:spcPct val="0"/>
              </a:spcBef>
            </a:pPr>
            <a:endParaRPr lang="en-US" sz="1600" dirty="0">
              <a:latin typeface="Arial" charset="0"/>
            </a:endParaRPr>
          </a:p>
          <a:p>
            <a:pPr>
              <a:lnSpc>
                <a:spcPct val="90000"/>
              </a:lnSpc>
            </a:pPr>
            <a:r>
              <a:rPr lang="en-US" sz="2000" dirty="0">
                <a:latin typeface="Arial" charset="0"/>
              </a:rPr>
              <a:t>What to do?</a:t>
            </a:r>
          </a:p>
          <a:p>
            <a:pPr lvl="1">
              <a:lnSpc>
                <a:spcPct val="90000"/>
              </a:lnSpc>
            </a:pPr>
            <a:r>
              <a:rPr lang="en-US" sz="1800" dirty="0">
                <a:latin typeface="Arial" charset="0"/>
              </a:rPr>
              <a:t>Most computing problems are solved by some form of…</a:t>
            </a:r>
          </a:p>
          <a:p>
            <a:pPr lvl="2">
              <a:lnSpc>
                <a:spcPct val="90000"/>
              </a:lnSpc>
            </a:pPr>
            <a:r>
              <a:rPr lang="en-US" sz="1600" dirty="0">
                <a:latin typeface="Arial" charset="0"/>
              </a:rPr>
              <a:t>Caching</a:t>
            </a:r>
          </a:p>
          <a:p>
            <a:pPr lvl="2">
              <a:lnSpc>
                <a:spcPct val="90000"/>
              </a:lnSpc>
            </a:pPr>
            <a:r>
              <a:rPr lang="en-US" sz="1600" dirty="0">
                <a:latin typeface="Arial" charset="0"/>
              </a:rPr>
              <a:t>Indirection</a:t>
            </a:r>
          </a:p>
          <a:p>
            <a:pPr>
              <a:spcBef>
                <a:spcPct val="0"/>
              </a:spcBef>
              <a:buFont typeface="Monotype Sorts" charset="0"/>
              <a:buNone/>
            </a:pPr>
            <a:endParaRPr lang="en-US" sz="2000" dirty="0">
              <a:latin typeface="Arial" charset="0"/>
            </a:endParaRPr>
          </a:p>
          <a:p>
            <a:pPr>
              <a:spcBef>
                <a:spcPct val="0"/>
              </a:spcBef>
            </a:pPr>
            <a:endParaRPr lang="en-US" sz="2000" dirty="0">
              <a:latin typeface="Arial" charset="0"/>
            </a:endParaRPr>
          </a:p>
          <a:p>
            <a:pPr>
              <a:spcBef>
                <a:spcPct val="0"/>
              </a:spcBef>
            </a:pPr>
            <a:endParaRPr lang="en-US" sz="2000" dirty="0">
              <a:latin typeface="Arial" charset="0"/>
            </a:endParaRPr>
          </a:p>
          <a:p>
            <a:pPr>
              <a:spcBef>
                <a:spcPct val="0"/>
              </a:spcBef>
            </a:pPr>
            <a:endParaRPr lang="en-US" sz="2000" dirty="0">
              <a:latin typeface="Arial" charset="0"/>
            </a:endParaRPr>
          </a:p>
          <a:p>
            <a:endParaRPr lang="en-US" sz="2000" dirty="0">
              <a:latin typeface="Arial" charset="0"/>
            </a:endParaRPr>
          </a:p>
        </p:txBody>
      </p:sp>
      <p:sp>
        <p:nvSpPr>
          <p:cNvPr id="2" name="Title 1"/>
          <p:cNvSpPr>
            <a:spLocks noGrp="1"/>
          </p:cNvSpPr>
          <p:nvPr>
            <p:ph type="title"/>
          </p:nvPr>
        </p:nvSpPr>
        <p:spPr/>
        <p:txBody>
          <a:bodyPr>
            <a:normAutofit fontScale="90000"/>
          </a:bodyPr>
          <a:lstStyle/>
          <a:p>
            <a:r>
              <a:rPr lang="en-US"/>
              <a:t>Performance Issues with Paging</a:t>
            </a:r>
          </a:p>
        </p:txBody>
      </p:sp>
    </p:spTree>
    <p:extLst>
      <p:ext uri="{BB962C8B-B14F-4D97-AF65-F5344CB8AC3E}">
        <p14:creationId xmlns:p14="http://schemas.microsoft.com/office/powerpoint/2010/main" val="35806449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Effect transition="in" filter="wipe(up)">
                                      <p:cBhvr>
                                        <p:cTn id="7" dur="500"/>
                                        <p:tgtEl>
                                          <p:spTgt spid="151555">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1555">
                                            <p:txEl>
                                              <p:pRg st="1" end="1"/>
                                            </p:txEl>
                                          </p:spTgt>
                                        </p:tgtEl>
                                        <p:attrNameLst>
                                          <p:attrName>style.visibility</p:attrName>
                                        </p:attrNameLst>
                                      </p:cBhvr>
                                      <p:to>
                                        <p:strVal val="visible"/>
                                      </p:to>
                                    </p:set>
                                    <p:animEffect transition="in" filter="wipe(up)">
                                      <p:cBhvr>
                                        <p:cTn id="10" dur="500"/>
                                        <p:tgtEl>
                                          <p:spTgt spid="151555">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51555">
                                            <p:txEl>
                                              <p:pRg st="2" end="2"/>
                                            </p:txEl>
                                          </p:spTgt>
                                        </p:tgtEl>
                                        <p:attrNameLst>
                                          <p:attrName>style.visibility</p:attrName>
                                        </p:attrNameLst>
                                      </p:cBhvr>
                                      <p:to>
                                        <p:strVal val="visible"/>
                                      </p:to>
                                    </p:set>
                                    <p:animEffect transition="in" filter="wipe(up)">
                                      <p:cBhvr>
                                        <p:cTn id="13" dur="500"/>
                                        <p:tgtEl>
                                          <p:spTgt spid="15155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51555">
                                            <p:txEl>
                                              <p:pRg st="4" end="4"/>
                                            </p:txEl>
                                          </p:spTgt>
                                        </p:tgtEl>
                                        <p:attrNameLst>
                                          <p:attrName>style.visibility</p:attrName>
                                        </p:attrNameLst>
                                      </p:cBhvr>
                                      <p:to>
                                        <p:strVal val="visible"/>
                                      </p:to>
                                    </p:set>
                                    <p:animEffect transition="in" filter="wipe(up)">
                                      <p:cBhvr>
                                        <p:cTn id="18" dur="500"/>
                                        <p:tgtEl>
                                          <p:spTgt spid="151555">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51555">
                                            <p:txEl>
                                              <p:pRg st="5" end="5"/>
                                            </p:txEl>
                                          </p:spTgt>
                                        </p:tgtEl>
                                        <p:attrNameLst>
                                          <p:attrName>style.visibility</p:attrName>
                                        </p:attrNameLst>
                                      </p:cBhvr>
                                      <p:to>
                                        <p:strVal val="visible"/>
                                      </p:to>
                                    </p:set>
                                    <p:animEffect transition="in" filter="wipe(up)">
                                      <p:cBhvr>
                                        <p:cTn id="21" dur="500"/>
                                        <p:tgtEl>
                                          <p:spTgt spid="151555">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51555">
                                            <p:txEl>
                                              <p:pRg st="7" end="7"/>
                                            </p:txEl>
                                          </p:spTgt>
                                        </p:tgtEl>
                                        <p:attrNameLst>
                                          <p:attrName>style.visibility</p:attrName>
                                        </p:attrNameLst>
                                      </p:cBhvr>
                                      <p:to>
                                        <p:strVal val="visible"/>
                                      </p:to>
                                    </p:set>
                                    <p:animEffect transition="in" filter="wipe(up)">
                                      <p:cBhvr>
                                        <p:cTn id="26" dur="500"/>
                                        <p:tgtEl>
                                          <p:spTgt spid="151555">
                                            <p:txEl>
                                              <p:pRg st="7" end="7"/>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51555">
                                            <p:txEl>
                                              <p:pRg st="8" end="8"/>
                                            </p:txEl>
                                          </p:spTgt>
                                        </p:tgtEl>
                                        <p:attrNameLst>
                                          <p:attrName>style.visibility</p:attrName>
                                        </p:attrNameLst>
                                      </p:cBhvr>
                                      <p:to>
                                        <p:strVal val="visible"/>
                                      </p:to>
                                    </p:set>
                                    <p:animEffect transition="in" filter="wipe(up)">
                                      <p:cBhvr>
                                        <p:cTn id="29" dur="500"/>
                                        <p:tgtEl>
                                          <p:spTgt spid="151555">
                                            <p:txEl>
                                              <p:pRg st="8" end="8"/>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151555">
                                            <p:txEl>
                                              <p:pRg st="9" end="9"/>
                                            </p:txEl>
                                          </p:spTgt>
                                        </p:tgtEl>
                                        <p:attrNameLst>
                                          <p:attrName>style.visibility</p:attrName>
                                        </p:attrNameLst>
                                      </p:cBhvr>
                                      <p:to>
                                        <p:strVal val="visible"/>
                                      </p:to>
                                    </p:set>
                                    <p:animEffect transition="in" filter="wipe(up)">
                                      <p:cBhvr>
                                        <p:cTn id="32" dur="500"/>
                                        <p:tgtEl>
                                          <p:spTgt spid="151555">
                                            <p:txEl>
                                              <p:pRg st="9" end="9"/>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51555">
                                            <p:txEl>
                                              <p:pRg st="10" end="10"/>
                                            </p:txEl>
                                          </p:spTgt>
                                        </p:tgtEl>
                                        <p:attrNameLst>
                                          <p:attrName>style.visibility</p:attrName>
                                        </p:attrNameLst>
                                      </p:cBhvr>
                                      <p:to>
                                        <p:strVal val="visible"/>
                                      </p:to>
                                    </p:set>
                                    <p:animEffect transition="in" filter="wipe(up)">
                                      <p:cBhvr>
                                        <p:cTn id="35" dur="500"/>
                                        <p:tgtEl>
                                          <p:spTgt spid="15155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57" name="Rectangle 89"/>
          <p:cNvSpPr>
            <a:spLocks noChangeArrowheads="1"/>
          </p:cNvSpPr>
          <p:nvPr/>
        </p:nvSpPr>
        <p:spPr bwMode="auto">
          <a:xfrm>
            <a:off x="5029200" y="4826000"/>
            <a:ext cx="1714500" cy="15748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5363" name="Line 2"/>
          <p:cNvSpPr>
            <a:spLocks noChangeShapeType="1"/>
          </p:cNvSpPr>
          <p:nvPr/>
        </p:nvSpPr>
        <p:spPr bwMode="auto">
          <a:xfrm flipH="1">
            <a:off x="3924300" y="4660900"/>
            <a:ext cx="3632200" cy="0"/>
          </a:xfrm>
          <a:prstGeom prst="line">
            <a:avLst/>
          </a:prstGeom>
          <a:noFill/>
          <a:ln w="19050">
            <a:solidFill>
              <a:srgbClr val="F95AB7"/>
            </a:solidFill>
            <a:prstDash val="dash"/>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5365" name="Rectangle 4"/>
          <p:cNvSpPr>
            <a:spLocks noGrp="1" noChangeArrowheads="1"/>
          </p:cNvSpPr>
          <p:nvPr>
            <p:ph type="body" idx="1"/>
          </p:nvPr>
        </p:nvSpPr>
        <p:spPr>
          <a:xfrm>
            <a:off x="889000" y="1282204"/>
            <a:ext cx="7607300" cy="1282700"/>
          </a:xfrm>
          <a:noFill/>
        </p:spPr>
        <p:txBody>
          <a:bodyPr/>
          <a:lstStyle/>
          <a:p>
            <a:pPr>
              <a:spcBef>
                <a:spcPct val="0"/>
              </a:spcBef>
            </a:pPr>
            <a:r>
              <a:rPr lang="en-US" sz="1800">
                <a:latin typeface="Arial" charset="0"/>
              </a:rPr>
              <a:t>Cache recently accessed page-to-frame translations in a TLB</a:t>
            </a:r>
          </a:p>
          <a:p>
            <a:pPr lvl="1">
              <a:spcBef>
                <a:spcPct val="0"/>
              </a:spcBef>
            </a:pPr>
            <a:r>
              <a:rPr lang="en-US" sz="1600" dirty="0">
                <a:latin typeface="Arial" charset="0"/>
              </a:rPr>
              <a:t>For TLB hit, physical page number obtained in 1 cycle</a:t>
            </a:r>
          </a:p>
          <a:p>
            <a:pPr lvl="1">
              <a:spcBef>
                <a:spcPct val="0"/>
              </a:spcBef>
            </a:pPr>
            <a:r>
              <a:rPr lang="en-US" sz="1600" dirty="0">
                <a:latin typeface="Arial" charset="0"/>
              </a:rPr>
              <a:t>For TLB miss, translation is updated in TLB</a:t>
            </a:r>
          </a:p>
          <a:p>
            <a:pPr lvl="1">
              <a:spcBef>
                <a:spcPct val="0"/>
              </a:spcBef>
            </a:pPr>
            <a:r>
              <a:rPr lang="en-US" sz="1600" dirty="0">
                <a:latin typeface="Arial" charset="0"/>
              </a:rPr>
              <a:t>Has high hit ratio (why?)</a:t>
            </a:r>
            <a:endParaRPr lang="en-US" sz="1400" dirty="0">
              <a:latin typeface="Arial" charset="0"/>
            </a:endParaRPr>
          </a:p>
          <a:p>
            <a:pPr lvl="1">
              <a:spcBef>
                <a:spcPct val="0"/>
              </a:spcBef>
              <a:buFont typeface="Wingdings" charset="0"/>
              <a:buNone/>
            </a:pPr>
            <a:endParaRPr lang="en-US" sz="1600" i="1" dirty="0">
              <a:latin typeface="Arial" charset="0"/>
            </a:endParaRPr>
          </a:p>
        </p:txBody>
      </p:sp>
      <p:sp>
        <p:nvSpPr>
          <p:cNvPr id="15366" name="Line 5"/>
          <p:cNvSpPr>
            <a:spLocks noChangeShapeType="1"/>
          </p:cNvSpPr>
          <p:nvPr/>
        </p:nvSpPr>
        <p:spPr bwMode="auto">
          <a:xfrm flipH="1">
            <a:off x="1651000" y="4191000"/>
            <a:ext cx="63627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367" name="Line 6"/>
          <p:cNvSpPr>
            <a:spLocks noChangeShapeType="1"/>
          </p:cNvSpPr>
          <p:nvPr/>
        </p:nvSpPr>
        <p:spPr bwMode="auto">
          <a:xfrm flipH="1">
            <a:off x="1003300" y="5295900"/>
            <a:ext cx="6223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368" name="Rectangle 8"/>
          <p:cNvSpPr>
            <a:spLocks noChangeArrowheads="1"/>
          </p:cNvSpPr>
          <p:nvPr/>
        </p:nvSpPr>
        <p:spPr bwMode="auto">
          <a:xfrm>
            <a:off x="5153025" y="6443663"/>
            <a:ext cx="1481138"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grpSp>
        <p:nvGrpSpPr>
          <p:cNvPr id="15369" name="Group 9"/>
          <p:cNvGrpSpPr>
            <a:grpSpLocks/>
          </p:cNvGrpSpPr>
          <p:nvPr/>
        </p:nvGrpSpPr>
        <p:grpSpPr bwMode="auto">
          <a:xfrm>
            <a:off x="5049838" y="4830763"/>
            <a:ext cx="1687512" cy="1587500"/>
            <a:chOff x="3181" y="3043"/>
            <a:chExt cx="1063" cy="1000"/>
          </a:xfrm>
        </p:grpSpPr>
        <p:sp>
          <p:nvSpPr>
            <p:cNvPr id="15442" name="Rectangle 10"/>
            <p:cNvSpPr>
              <a:spLocks noChangeArrowheads="1"/>
            </p:cNvSpPr>
            <p:nvPr/>
          </p:nvSpPr>
          <p:spPr bwMode="auto">
            <a:xfrm>
              <a:off x="3181" y="3883"/>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3" name="Rectangle 11"/>
            <p:cNvSpPr>
              <a:spLocks noChangeArrowheads="1"/>
            </p:cNvSpPr>
            <p:nvPr/>
          </p:nvSpPr>
          <p:spPr bwMode="auto">
            <a:xfrm>
              <a:off x="3181" y="3715"/>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4" name="Rectangle 12"/>
            <p:cNvSpPr>
              <a:spLocks noChangeArrowheads="1"/>
            </p:cNvSpPr>
            <p:nvPr/>
          </p:nvSpPr>
          <p:spPr bwMode="auto">
            <a:xfrm>
              <a:off x="3181" y="3547"/>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5" name="Rectangle 13"/>
            <p:cNvSpPr>
              <a:spLocks noChangeArrowheads="1"/>
            </p:cNvSpPr>
            <p:nvPr/>
          </p:nvSpPr>
          <p:spPr bwMode="auto">
            <a:xfrm>
              <a:off x="3181" y="3379"/>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6" name="Rectangle 14"/>
            <p:cNvSpPr>
              <a:spLocks noChangeArrowheads="1"/>
            </p:cNvSpPr>
            <p:nvPr/>
          </p:nvSpPr>
          <p:spPr bwMode="auto">
            <a:xfrm>
              <a:off x="3181" y="3211"/>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47" name="Rectangle 15"/>
            <p:cNvSpPr>
              <a:spLocks noChangeArrowheads="1"/>
            </p:cNvSpPr>
            <p:nvPr/>
          </p:nvSpPr>
          <p:spPr bwMode="auto">
            <a:xfrm>
              <a:off x="3181" y="3043"/>
              <a:ext cx="1063" cy="16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5370" name="Rectangle 16"/>
          <p:cNvSpPr>
            <a:spLocks noChangeArrowheads="1"/>
          </p:cNvSpPr>
          <p:nvPr/>
        </p:nvSpPr>
        <p:spPr bwMode="auto">
          <a:xfrm>
            <a:off x="17573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5371" name="Rectangle 17"/>
          <p:cNvSpPr>
            <a:spLocks noChangeArrowheads="1"/>
          </p:cNvSpPr>
          <p:nvPr/>
        </p:nvSpPr>
        <p:spPr bwMode="auto">
          <a:xfrm>
            <a:off x="1825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5372" name="Rectangle 18"/>
          <p:cNvSpPr>
            <a:spLocks noChangeArrowheads="1"/>
          </p:cNvSpPr>
          <p:nvPr/>
        </p:nvSpPr>
        <p:spPr bwMode="auto">
          <a:xfrm>
            <a:off x="919163" y="37544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5373" name="Rectangle 19"/>
          <p:cNvSpPr>
            <a:spLocks noChangeArrowheads="1"/>
          </p:cNvSpPr>
          <p:nvPr/>
        </p:nvSpPr>
        <p:spPr bwMode="auto">
          <a:xfrm>
            <a:off x="3175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4" name="Rectangle 20"/>
          <p:cNvSpPr>
            <a:spLocks noChangeArrowheads="1"/>
          </p:cNvSpPr>
          <p:nvPr/>
        </p:nvSpPr>
        <p:spPr bwMode="auto">
          <a:xfrm>
            <a:off x="4826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5" name="Rectangle 21"/>
          <p:cNvSpPr>
            <a:spLocks noChangeArrowheads="1"/>
          </p:cNvSpPr>
          <p:nvPr/>
        </p:nvSpPr>
        <p:spPr bwMode="auto">
          <a:xfrm>
            <a:off x="6461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6" name="Rectangle 22"/>
          <p:cNvSpPr>
            <a:spLocks noChangeArrowheads="1"/>
          </p:cNvSpPr>
          <p:nvPr/>
        </p:nvSpPr>
        <p:spPr bwMode="auto">
          <a:xfrm>
            <a:off x="13128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7" name="Rectangle 23"/>
          <p:cNvSpPr>
            <a:spLocks noChangeArrowheads="1"/>
          </p:cNvSpPr>
          <p:nvPr/>
        </p:nvSpPr>
        <p:spPr bwMode="auto">
          <a:xfrm>
            <a:off x="14779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8" name="Rectangle 24"/>
          <p:cNvSpPr>
            <a:spLocks noChangeArrowheads="1"/>
          </p:cNvSpPr>
          <p:nvPr/>
        </p:nvSpPr>
        <p:spPr bwMode="auto">
          <a:xfrm>
            <a:off x="16414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9" name="Rectangle 25"/>
          <p:cNvSpPr>
            <a:spLocks noChangeArrowheads="1"/>
          </p:cNvSpPr>
          <p:nvPr/>
        </p:nvSpPr>
        <p:spPr bwMode="auto">
          <a:xfrm>
            <a:off x="18065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0" name="Rectangle 26"/>
          <p:cNvSpPr>
            <a:spLocks noChangeArrowheads="1"/>
          </p:cNvSpPr>
          <p:nvPr/>
        </p:nvSpPr>
        <p:spPr bwMode="auto">
          <a:xfrm>
            <a:off x="677863" y="37544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5381" name="Rectangle 27"/>
          <p:cNvSpPr>
            <a:spLocks noChangeArrowheads="1"/>
          </p:cNvSpPr>
          <p:nvPr/>
        </p:nvSpPr>
        <p:spPr bwMode="auto">
          <a:xfrm>
            <a:off x="8112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82" name="Rectangle 28"/>
          <p:cNvSpPr>
            <a:spLocks noChangeArrowheads="1"/>
          </p:cNvSpPr>
          <p:nvPr/>
        </p:nvSpPr>
        <p:spPr bwMode="auto">
          <a:xfrm>
            <a:off x="9763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3" name="Rectangle 29"/>
          <p:cNvSpPr>
            <a:spLocks noChangeArrowheads="1"/>
          </p:cNvSpPr>
          <p:nvPr/>
        </p:nvSpPr>
        <p:spPr bwMode="auto">
          <a:xfrm>
            <a:off x="11414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4" name="Rectangle 30"/>
          <p:cNvSpPr>
            <a:spLocks noChangeArrowheads="1"/>
          </p:cNvSpPr>
          <p:nvPr/>
        </p:nvSpPr>
        <p:spPr bwMode="auto">
          <a:xfrm>
            <a:off x="461963" y="3119438"/>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5385" name="Rectangle 31"/>
          <p:cNvSpPr>
            <a:spLocks noChangeArrowheads="1"/>
          </p:cNvSpPr>
          <p:nvPr/>
        </p:nvSpPr>
        <p:spPr bwMode="auto">
          <a:xfrm>
            <a:off x="1300163" y="3119438"/>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5386" name="Rectangle 32"/>
          <p:cNvSpPr>
            <a:spLocks noChangeArrowheads="1"/>
          </p:cNvSpPr>
          <p:nvPr/>
        </p:nvSpPr>
        <p:spPr bwMode="auto">
          <a:xfrm>
            <a:off x="8551863" y="27511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5387" name="Rectangle 33"/>
          <p:cNvSpPr>
            <a:spLocks noChangeArrowheads="1"/>
          </p:cNvSpPr>
          <p:nvPr/>
        </p:nvSpPr>
        <p:spPr bwMode="auto">
          <a:xfrm>
            <a:off x="7231063" y="27511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5388" name="Rectangle 34"/>
          <p:cNvSpPr>
            <a:spLocks noChangeArrowheads="1"/>
          </p:cNvSpPr>
          <p:nvPr/>
        </p:nvSpPr>
        <p:spPr bwMode="auto">
          <a:xfrm>
            <a:off x="7713663" y="275113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5389" name="Rectangle 35"/>
          <p:cNvSpPr>
            <a:spLocks noChangeArrowheads="1"/>
          </p:cNvSpPr>
          <p:nvPr/>
        </p:nvSpPr>
        <p:spPr bwMode="auto">
          <a:xfrm>
            <a:off x="7440613" y="25273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90" name="Rectangle 36"/>
          <p:cNvSpPr>
            <a:spLocks noChangeArrowheads="1"/>
          </p:cNvSpPr>
          <p:nvPr/>
        </p:nvSpPr>
        <p:spPr bwMode="auto">
          <a:xfrm>
            <a:off x="810736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1" name="Rectangle 37"/>
          <p:cNvSpPr>
            <a:spLocks noChangeArrowheads="1"/>
          </p:cNvSpPr>
          <p:nvPr/>
        </p:nvSpPr>
        <p:spPr bwMode="auto">
          <a:xfrm>
            <a:off x="827246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2" name="Rectangle 38"/>
          <p:cNvSpPr>
            <a:spLocks noChangeArrowheads="1"/>
          </p:cNvSpPr>
          <p:nvPr/>
        </p:nvSpPr>
        <p:spPr bwMode="auto">
          <a:xfrm>
            <a:off x="8435975"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3" name="Rectangle 39"/>
          <p:cNvSpPr>
            <a:spLocks noChangeArrowheads="1"/>
          </p:cNvSpPr>
          <p:nvPr/>
        </p:nvSpPr>
        <p:spPr bwMode="auto">
          <a:xfrm>
            <a:off x="8601075"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4" name="Rectangle 40"/>
          <p:cNvSpPr>
            <a:spLocks noChangeArrowheads="1"/>
          </p:cNvSpPr>
          <p:nvPr/>
        </p:nvSpPr>
        <p:spPr bwMode="auto">
          <a:xfrm>
            <a:off x="7472363" y="275113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5395" name="Rectangle 41"/>
          <p:cNvSpPr>
            <a:spLocks noChangeArrowheads="1"/>
          </p:cNvSpPr>
          <p:nvPr/>
        </p:nvSpPr>
        <p:spPr bwMode="auto">
          <a:xfrm>
            <a:off x="7605713" y="25273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96" name="Rectangle 42"/>
          <p:cNvSpPr>
            <a:spLocks noChangeArrowheads="1"/>
          </p:cNvSpPr>
          <p:nvPr/>
        </p:nvSpPr>
        <p:spPr bwMode="auto">
          <a:xfrm>
            <a:off x="777081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7" name="Rectangle 43"/>
          <p:cNvSpPr>
            <a:spLocks noChangeArrowheads="1"/>
          </p:cNvSpPr>
          <p:nvPr/>
        </p:nvSpPr>
        <p:spPr bwMode="auto">
          <a:xfrm>
            <a:off x="793591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8" name="Rectangle 44"/>
          <p:cNvSpPr>
            <a:spLocks noChangeArrowheads="1"/>
          </p:cNvSpPr>
          <p:nvPr/>
        </p:nvSpPr>
        <p:spPr bwMode="auto">
          <a:xfrm>
            <a:off x="7472363" y="2125663"/>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5399" name="Rectangle 45"/>
          <p:cNvSpPr>
            <a:spLocks noChangeArrowheads="1"/>
          </p:cNvSpPr>
          <p:nvPr/>
        </p:nvSpPr>
        <p:spPr bwMode="auto">
          <a:xfrm>
            <a:off x="8094663" y="2125663"/>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5400" name="Rectangle 46"/>
          <p:cNvSpPr>
            <a:spLocks noChangeArrowheads="1"/>
          </p:cNvSpPr>
          <p:nvPr/>
        </p:nvSpPr>
        <p:spPr bwMode="auto">
          <a:xfrm>
            <a:off x="6119813" y="232092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5401" name="Arc 47"/>
          <p:cNvSpPr>
            <a:spLocks/>
          </p:cNvSpPr>
          <p:nvPr/>
        </p:nvSpPr>
        <p:spPr bwMode="auto">
          <a:xfrm>
            <a:off x="7988300" y="3924300"/>
            <a:ext cx="254000" cy="2667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02" name="Arc 48"/>
          <p:cNvSpPr>
            <a:spLocks/>
          </p:cNvSpPr>
          <p:nvPr/>
        </p:nvSpPr>
        <p:spPr bwMode="auto">
          <a:xfrm>
            <a:off x="1449388" y="38862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03" name="Line 49"/>
          <p:cNvSpPr>
            <a:spLocks noChangeShapeType="1"/>
          </p:cNvSpPr>
          <p:nvPr/>
        </p:nvSpPr>
        <p:spPr bwMode="auto">
          <a:xfrm>
            <a:off x="596900" y="3886200"/>
            <a:ext cx="0" cy="196850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04" name="Arc 50"/>
          <p:cNvSpPr>
            <a:spLocks/>
          </p:cNvSpPr>
          <p:nvPr/>
        </p:nvSpPr>
        <p:spPr bwMode="auto">
          <a:xfrm>
            <a:off x="598488" y="47244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05" name="Rectangle 51"/>
          <p:cNvSpPr>
            <a:spLocks noChangeArrowheads="1"/>
          </p:cNvSpPr>
          <p:nvPr/>
        </p:nvSpPr>
        <p:spPr bwMode="auto">
          <a:xfrm>
            <a:off x="2030413" y="332422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15406" name="Arc 52"/>
          <p:cNvSpPr>
            <a:spLocks/>
          </p:cNvSpPr>
          <p:nvPr/>
        </p:nvSpPr>
        <p:spPr bwMode="auto">
          <a:xfrm>
            <a:off x="7264400" y="5270500"/>
            <a:ext cx="2921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07" name="Line 53"/>
          <p:cNvSpPr>
            <a:spLocks noChangeShapeType="1"/>
          </p:cNvSpPr>
          <p:nvPr/>
        </p:nvSpPr>
        <p:spPr bwMode="auto">
          <a:xfrm>
            <a:off x="7556500" y="4013200"/>
            <a:ext cx="0" cy="124460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08" name="Line 54"/>
          <p:cNvSpPr>
            <a:spLocks noChangeShapeType="1"/>
          </p:cNvSpPr>
          <p:nvPr/>
        </p:nvSpPr>
        <p:spPr bwMode="auto">
          <a:xfrm flipH="1">
            <a:off x="6819900" y="5486400"/>
            <a:ext cx="4318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4023" name="Oval 55"/>
          <p:cNvSpPr>
            <a:spLocks noChangeArrowheads="1"/>
          </p:cNvSpPr>
          <p:nvPr/>
        </p:nvSpPr>
        <p:spPr bwMode="auto">
          <a:xfrm>
            <a:off x="711200" y="2349500"/>
            <a:ext cx="774700" cy="7239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15410" name="Line 56"/>
          <p:cNvSpPr>
            <a:spLocks noChangeShapeType="1"/>
          </p:cNvSpPr>
          <p:nvPr/>
        </p:nvSpPr>
        <p:spPr bwMode="auto">
          <a:xfrm flipH="1">
            <a:off x="1092200" y="3124200"/>
            <a:ext cx="12700" cy="3937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5411" name="Line 64"/>
          <p:cNvSpPr>
            <a:spLocks noChangeShapeType="1"/>
          </p:cNvSpPr>
          <p:nvPr/>
        </p:nvSpPr>
        <p:spPr bwMode="auto">
          <a:xfrm flipH="1">
            <a:off x="1003300" y="6426200"/>
            <a:ext cx="38735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12" name="Arc 65"/>
          <p:cNvSpPr>
            <a:spLocks/>
          </p:cNvSpPr>
          <p:nvPr/>
        </p:nvSpPr>
        <p:spPr bwMode="auto">
          <a:xfrm>
            <a:off x="598488" y="58547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13" name="Arc 66"/>
          <p:cNvSpPr>
            <a:spLocks/>
          </p:cNvSpPr>
          <p:nvPr/>
        </p:nvSpPr>
        <p:spPr bwMode="auto">
          <a:xfrm>
            <a:off x="4102100" y="5219700"/>
            <a:ext cx="1905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14" name="Line 67"/>
          <p:cNvSpPr>
            <a:spLocks noChangeShapeType="1"/>
          </p:cNvSpPr>
          <p:nvPr/>
        </p:nvSpPr>
        <p:spPr bwMode="auto">
          <a:xfrm>
            <a:off x="4292600" y="4305300"/>
            <a:ext cx="0" cy="92710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15" name="Line 68"/>
          <p:cNvSpPr>
            <a:spLocks noChangeShapeType="1"/>
          </p:cNvSpPr>
          <p:nvPr/>
        </p:nvSpPr>
        <p:spPr bwMode="auto">
          <a:xfrm flipH="1">
            <a:off x="3886200" y="5448300"/>
            <a:ext cx="2032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16" name="Line 69"/>
          <p:cNvSpPr>
            <a:spLocks noChangeShapeType="1"/>
          </p:cNvSpPr>
          <p:nvPr/>
        </p:nvSpPr>
        <p:spPr bwMode="auto">
          <a:xfrm flipH="1">
            <a:off x="4660900" y="3803650"/>
            <a:ext cx="2641600" cy="0"/>
          </a:xfrm>
          <a:prstGeom prst="line">
            <a:avLst/>
          </a:prstGeom>
          <a:noFill/>
          <a:ln w="19050">
            <a:solidFill>
              <a:schemeClr val="tx1"/>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17" name="Arc 70"/>
          <p:cNvSpPr>
            <a:spLocks/>
          </p:cNvSpPr>
          <p:nvPr/>
        </p:nvSpPr>
        <p:spPr bwMode="auto">
          <a:xfrm rot="10800000">
            <a:off x="4292600" y="3816350"/>
            <a:ext cx="361950" cy="46355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15418" name="Group 95"/>
          <p:cNvGrpSpPr>
            <a:grpSpLocks/>
          </p:cNvGrpSpPr>
          <p:nvPr/>
        </p:nvGrpSpPr>
        <p:grpSpPr bwMode="auto">
          <a:xfrm>
            <a:off x="2120900" y="4403725"/>
            <a:ext cx="1714500" cy="1844675"/>
            <a:chOff x="1336" y="2774"/>
            <a:chExt cx="1080" cy="1162"/>
          </a:xfrm>
        </p:grpSpPr>
        <p:sp>
          <p:nvSpPr>
            <p:cNvPr id="84056" name="Rectangle 88"/>
            <p:cNvSpPr>
              <a:spLocks noChangeArrowheads="1"/>
            </p:cNvSpPr>
            <p:nvPr/>
          </p:nvSpPr>
          <p:spPr bwMode="auto">
            <a:xfrm>
              <a:off x="1336" y="3000"/>
              <a:ext cx="1080" cy="6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5432" name="Rectangle 57"/>
            <p:cNvSpPr>
              <a:spLocks noChangeArrowheads="1"/>
            </p:cNvSpPr>
            <p:nvPr/>
          </p:nvSpPr>
          <p:spPr bwMode="auto">
            <a:xfrm>
              <a:off x="1675" y="3688"/>
              <a:ext cx="408"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TLB</a:t>
              </a:r>
            </a:p>
          </p:txBody>
        </p:sp>
        <p:sp>
          <p:nvSpPr>
            <p:cNvPr id="15433" name="Rectangle 58"/>
            <p:cNvSpPr>
              <a:spLocks noChangeArrowheads="1"/>
            </p:cNvSpPr>
            <p:nvPr/>
          </p:nvSpPr>
          <p:spPr bwMode="auto">
            <a:xfrm>
              <a:off x="1349" y="3512"/>
              <a:ext cx="1063" cy="16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34" name="Rectangle 59"/>
            <p:cNvSpPr>
              <a:spLocks noChangeArrowheads="1"/>
            </p:cNvSpPr>
            <p:nvPr/>
          </p:nvSpPr>
          <p:spPr bwMode="auto">
            <a:xfrm>
              <a:off x="1349" y="3344"/>
              <a:ext cx="1063" cy="16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35" name="Rectangle 60"/>
            <p:cNvSpPr>
              <a:spLocks noChangeArrowheads="1"/>
            </p:cNvSpPr>
            <p:nvPr/>
          </p:nvSpPr>
          <p:spPr bwMode="auto">
            <a:xfrm>
              <a:off x="1349" y="3176"/>
              <a:ext cx="1063" cy="16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36" name="Rectangle 61"/>
            <p:cNvSpPr>
              <a:spLocks noChangeArrowheads="1"/>
            </p:cNvSpPr>
            <p:nvPr/>
          </p:nvSpPr>
          <p:spPr bwMode="auto">
            <a:xfrm>
              <a:off x="1349" y="3008"/>
              <a:ext cx="1063" cy="16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37" name="Rectangle 62"/>
            <p:cNvSpPr>
              <a:spLocks noChangeArrowheads="1"/>
            </p:cNvSpPr>
            <p:nvPr/>
          </p:nvSpPr>
          <p:spPr bwMode="auto">
            <a:xfrm>
              <a:off x="2068" y="3291"/>
              <a:ext cx="296"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5438" name="Line 63"/>
            <p:cNvSpPr>
              <a:spLocks noChangeShapeType="1"/>
            </p:cNvSpPr>
            <p:nvPr/>
          </p:nvSpPr>
          <p:spPr bwMode="auto">
            <a:xfrm>
              <a:off x="1880" y="2996"/>
              <a:ext cx="0" cy="68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39" name="Rectangle 71"/>
            <p:cNvSpPr>
              <a:spLocks noChangeArrowheads="1"/>
            </p:cNvSpPr>
            <p:nvPr/>
          </p:nvSpPr>
          <p:spPr bwMode="auto">
            <a:xfrm>
              <a:off x="1434" y="2774"/>
              <a:ext cx="362"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Key</a:t>
              </a:r>
            </a:p>
          </p:txBody>
        </p:sp>
        <p:sp>
          <p:nvSpPr>
            <p:cNvPr id="15440" name="Rectangle 72"/>
            <p:cNvSpPr>
              <a:spLocks noChangeArrowheads="1"/>
            </p:cNvSpPr>
            <p:nvPr/>
          </p:nvSpPr>
          <p:spPr bwMode="auto">
            <a:xfrm>
              <a:off x="1910" y="2774"/>
              <a:ext cx="482"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Value</a:t>
              </a:r>
            </a:p>
          </p:txBody>
        </p:sp>
        <p:sp>
          <p:nvSpPr>
            <p:cNvPr id="15441" name="Rectangle 73"/>
            <p:cNvSpPr>
              <a:spLocks noChangeArrowheads="1"/>
            </p:cNvSpPr>
            <p:nvPr/>
          </p:nvSpPr>
          <p:spPr bwMode="auto">
            <a:xfrm>
              <a:off x="1540" y="3275"/>
              <a:ext cx="296"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grpSp>
      <p:sp>
        <p:nvSpPr>
          <p:cNvPr id="15419" name="Rectangle 74"/>
          <p:cNvSpPr>
            <a:spLocks noChangeArrowheads="1"/>
          </p:cNvSpPr>
          <p:nvPr/>
        </p:nvSpPr>
        <p:spPr bwMode="auto">
          <a:xfrm>
            <a:off x="4633913" y="5826125"/>
            <a:ext cx="29845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t>p</a:t>
            </a:r>
          </a:p>
        </p:txBody>
      </p:sp>
      <p:sp>
        <p:nvSpPr>
          <p:cNvPr id="15420" name="Line 75"/>
          <p:cNvSpPr>
            <a:spLocks noChangeShapeType="1"/>
          </p:cNvSpPr>
          <p:nvPr/>
        </p:nvSpPr>
        <p:spPr bwMode="auto">
          <a:xfrm flipV="1">
            <a:off x="4927600" y="5643563"/>
            <a:ext cx="0" cy="80010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5421" name="Line 84"/>
          <p:cNvSpPr>
            <a:spLocks noChangeShapeType="1"/>
          </p:cNvSpPr>
          <p:nvPr/>
        </p:nvSpPr>
        <p:spPr bwMode="auto">
          <a:xfrm>
            <a:off x="8255000" y="3009900"/>
            <a:ext cx="0" cy="8890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22" name="Oval 85"/>
          <p:cNvSpPr>
            <a:spLocks noChangeArrowheads="1"/>
          </p:cNvSpPr>
          <p:nvPr/>
        </p:nvSpPr>
        <p:spPr bwMode="auto">
          <a:xfrm>
            <a:off x="7486650" y="4603750"/>
            <a:ext cx="114300" cy="114300"/>
          </a:xfrm>
          <a:prstGeom prst="ellipse">
            <a:avLst/>
          </a:prstGeom>
          <a:solidFill>
            <a:srgbClr val="B50069"/>
          </a:solidFill>
          <a:ln w="12700">
            <a:solidFill>
              <a:srgbClr val="B50069"/>
            </a:solidFill>
            <a:round/>
            <a:headEnd/>
            <a:tailEnd/>
          </a:ln>
        </p:spPr>
        <p:txBody>
          <a:bodyPr wrap="none" anchor="ctr"/>
          <a:lstStyle/>
          <a:p>
            <a:endParaRPr lang="en-US"/>
          </a:p>
        </p:txBody>
      </p:sp>
      <p:sp>
        <p:nvSpPr>
          <p:cNvPr id="15423" name="Rectangle 86"/>
          <p:cNvSpPr>
            <a:spLocks noChangeArrowheads="1"/>
          </p:cNvSpPr>
          <p:nvPr/>
        </p:nvSpPr>
        <p:spPr bwMode="auto">
          <a:xfrm>
            <a:off x="5721350" y="52927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i="1">
                <a:solidFill>
                  <a:schemeClr val="folHlink"/>
                </a:solidFill>
              </a:rPr>
              <a:t>f</a:t>
            </a:r>
            <a:endParaRPr lang="en-US" sz="2000" i="1">
              <a:solidFill>
                <a:schemeClr val="folHlink"/>
              </a:solidFill>
            </a:endParaRPr>
          </a:p>
        </p:txBody>
      </p:sp>
      <p:sp>
        <p:nvSpPr>
          <p:cNvPr id="15424" name="AutoShape 87"/>
          <p:cNvSpPr>
            <a:spLocks/>
          </p:cNvSpPr>
          <p:nvPr/>
        </p:nvSpPr>
        <p:spPr bwMode="auto">
          <a:xfrm>
            <a:off x="1727200" y="4749800"/>
            <a:ext cx="317500" cy="1092200"/>
          </a:xfrm>
          <a:prstGeom prst="leftBrace">
            <a:avLst>
              <a:gd name="adj1" fmla="val 28667"/>
              <a:gd name="adj2" fmla="val 50000"/>
            </a:avLst>
          </a:prstGeom>
          <a:noFill/>
          <a:ln w="19050">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25" name="Line 90"/>
          <p:cNvSpPr>
            <a:spLocks noChangeShapeType="1"/>
          </p:cNvSpPr>
          <p:nvPr/>
        </p:nvSpPr>
        <p:spPr bwMode="auto">
          <a:xfrm>
            <a:off x="7556500" y="3035300"/>
            <a:ext cx="0" cy="222250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26" name="Line 83"/>
          <p:cNvSpPr>
            <a:spLocks noChangeShapeType="1"/>
          </p:cNvSpPr>
          <p:nvPr/>
        </p:nvSpPr>
        <p:spPr bwMode="auto">
          <a:xfrm>
            <a:off x="7556500" y="3035300"/>
            <a:ext cx="0" cy="5334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27" name="Oval 82"/>
          <p:cNvSpPr>
            <a:spLocks noChangeArrowheads="1"/>
          </p:cNvSpPr>
          <p:nvPr/>
        </p:nvSpPr>
        <p:spPr bwMode="auto">
          <a:xfrm>
            <a:off x="7353300" y="36068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endParaRPr lang="en-US" sz="2000" b="1">
              <a:solidFill>
                <a:schemeClr val="accent1"/>
              </a:solidFill>
              <a:latin typeface="Arial" charset="0"/>
            </a:endParaRPr>
          </a:p>
        </p:txBody>
      </p:sp>
      <p:sp>
        <p:nvSpPr>
          <p:cNvPr id="15428" name="Arc 91"/>
          <p:cNvSpPr>
            <a:spLocks/>
          </p:cNvSpPr>
          <p:nvPr/>
        </p:nvSpPr>
        <p:spPr bwMode="auto">
          <a:xfrm flipV="1">
            <a:off x="4102100" y="5461000"/>
            <a:ext cx="1905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5429" name="Line 92"/>
          <p:cNvSpPr>
            <a:spLocks noChangeShapeType="1"/>
          </p:cNvSpPr>
          <p:nvPr/>
        </p:nvSpPr>
        <p:spPr bwMode="auto">
          <a:xfrm>
            <a:off x="4292600" y="5651500"/>
            <a:ext cx="0" cy="71120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430" name="Text Box 93"/>
          <p:cNvSpPr txBox="1">
            <a:spLocks noChangeArrowheads="1"/>
          </p:cNvSpPr>
          <p:nvPr/>
        </p:nvSpPr>
        <p:spPr bwMode="auto">
          <a:xfrm>
            <a:off x="4060825" y="6165850"/>
            <a:ext cx="420688"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b="1">
                <a:solidFill>
                  <a:srgbClr val="200000"/>
                </a:solidFill>
                <a:latin typeface="Helvetica" charset="0"/>
              </a:rPr>
              <a:t>X</a:t>
            </a:r>
          </a:p>
        </p:txBody>
      </p:sp>
      <p:sp>
        <p:nvSpPr>
          <p:cNvPr id="2" name="Title 1"/>
          <p:cNvSpPr>
            <a:spLocks noGrp="1"/>
          </p:cNvSpPr>
          <p:nvPr>
            <p:ph type="title"/>
          </p:nvPr>
        </p:nvSpPr>
        <p:spPr/>
        <p:txBody>
          <a:bodyPr>
            <a:normAutofit fontScale="90000"/>
          </a:bodyPr>
          <a:lstStyle/>
          <a:p>
            <a:r>
              <a:rPr lang="en-US" dirty="0"/>
              <a:t>Using a TLB to Cache Translations</a:t>
            </a:r>
          </a:p>
        </p:txBody>
      </p:sp>
    </p:spTree>
    <p:extLst>
      <p:ext uri="{BB962C8B-B14F-4D97-AF65-F5344CB8AC3E}">
        <p14:creationId xmlns:p14="http://schemas.microsoft.com/office/powerpoint/2010/main" val="17075323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1803400" y="4660900"/>
            <a:ext cx="1333500" cy="1308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387" name="Rectangle 3"/>
          <p:cNvSpPr>
            <a:spLocks noChangeArrowheads="1"/>
          </p:cNvSpPr>
          <p:nvPr/>
        </p:nvSpPr>
        <p:spPr bwMode="auto">
          <a:xfrm>
            <a:off x="1822450" y="56388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389" name="Rectangle 5"/>
          <p:cNvSpPr>
            <a:spLocks noGrp="1" noChangeArrowheads="1"/>
          </p:cNvSpPr>
          <p:nvPr>
            <p:ph type="body" idx="1"/>
          </p:nvPr>
        </p:nvSpPr>
        <p:spPr>
          <a:xfrm>
            <a:off x="582613" y="1340768"/>
            <a:ext cx="4090987" cy="1703388"/>
          </a:xfrm>
          <a:noFill/>
        </p:spPr>
        <p:txBody>
          <a:bodyPr/>
          <a:lstStyle/>
          <a:p>
            <a:pPr>
              <a:lnSpc>
                <a:spcPct val="80000"/>
              </a:lnSpc>
            </a:pPr>
            <a:r>
              <a:rPr lang="en-US" sz="1800">
                <a:latin typeface="Arial" charset="0"/>
              </a:rPr>
              <a:t>Add additional levels of indirection to the page table by sub-dividing page number into </a:t>
            </a:r>
            <a:r>
              <a:rPr lang="en-US" sz="1800" i="1">
                <a:latin typeface="Arial" charset="0"/>
              </a:rPr>
              <a:t>k</a:t>
            </a:r>
            <a:r>
              <a:rPr lang="en-US" sz="1800">
                <a:latin typeface="Arial" charset="0"/>
              </a:rPr>
              <a:t> parts </a:t>
            </a:r>
          </a:p>
          <a:p>
            <a:pPr lvl="1">
              <a:lnSpc>
                <a:spcPct val="80000"/>
              </a:lnSpc>
            </a:pPr>
            <a:r>
              <a:rPr lang="en-US" sz="1600" dirty="0">
                <a:latin typeface="Arial" charset="0"/>
              </a:rPr>
              <a:t>Create a </a:t>
            </a:r>
            <a:r>
              <a:rPr lang="ja-JP" altLang="en-US" sz="1600" dirty="0">
                <a:latin typeface="Arial" charset="0"/>
              </a:rPr>
              <a:t>“</a:t>
            </a:r>
            <a:r>
              <a:rPr lang="en-US" sz="1600" dirty="0">
                <a:latin typeface="Arial" charset="0"/>
              </a:rPr>
              <a:t>tree</a:t>
            </a:r>
            <a:r>
              <a:rPr lang="ja-JP" altLang="en-US" sz="1600" dirty="0">
                <a:latin typeface="Arial" charset="0"/>
              </a:rPr>
              <a:t>”</a:t>
            </a:r>
            <a:r>
              <a:rPr lang="en-US" sz="1600" dirty="0">
                <a:latin typeface="Arial" charset="0"/>
              </a:rPr>
              <a:t> of page tables</a:t>
            </a:r>
          </a:p>
          <a:p>
            <a:pPr lvl="1">
              <a:lnSpc>
                <a:spcPct val="80000"/>
              </a:lnSpc>
            </a:pPr>
            <a:r>
              <a:rPr lang="en-US" sz="1600" dirty="0">
                <a:latin typeface="Arial" charset="0"/>
              </a:rPr>
              <a:t>TLB still used, just not shown</a:t>
            </a:r>
          </a:p>
          <a:p>
            <a:pPr lvl="1">
              <a:lnSpc>
                <a:spcPct val="80000"/>
              </a:lnSpc>
            </a:pPr>
            <a:r>
              <a:rPr lang="en-US" sz="1600" dirty="0">
                <a:latin typeface="Arial" charset="0"/>
              </a:rPr>
              <a:t>The architecture determines the number of levels of page table</a:t>
            </a:r>
            <a:endParaRPr lang="en-US" sz="1400" dirty="0">
              <a:latin typeface="Arial" charset="0"/>
            </a:endParaRPr>
          </a:p>
        </p:txBody>
      </p:sp>
      <p:sp>
        <p:nvSpPr>
          <p:cNvPr id="16390" name="Rectangle 6"/>
          <p:cNvSpPr>
            <a:spLocks noChangeArrowheads="1"/>
          </p:cNvSpPr>
          <p:nvPr/>
        </p:nvSpPr>
        <p:spPr bwMode="auto">
          <a:xfrm>
            <a:off x="7212013" y="5764213"/>
            <a:ext cx="1608137" cy="577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Third-Level</a:t>
            </a:r>
          </a:p>
          <a:p>
            <a:pPr algn="ctr">
              <a:lnSpc>
                <a:spcPct val="80000"/>
              </a:lnSpc>
            </a:pPr>
            <a:r>
              <a:rPr lang="en-US" sz="2000">
                <a:latin typeface="Arial" charset="0"/>
              </a:rPr>
              <a:t>Page Tables</a:t>
            </a:r>
          </a:p>
        </p:txBody>
      </p:sp>
      <p:sp>
        <p:nvSpPr>
          <p:cNvPr id="16391" name="Rectangle 7"/>
          <p:cNvSpPr>
            <a:spLocks noChangeArrowheads="1"/>
          </p:cNvSpPr>
          <p:nvPr/>
        </p:nvSpPr>
        <p:spPr bwMode="auto">
          <a:xfrm>
            <a:off x="938213" y="3595688"/>
            <a:ext cx="4826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2</a:t>
            </a:r>
            <a:endParaRPr lang="en-US" i="1">
              <a:solidFill>
                <a:schemeClr val="hlink"/>
              </a:solidFill>
            </a:endParaRPr>
          </a:p>
        </p:txBody>
      </p:sp>
      <p:sp>
        <p:nvSpPr>
          <p:cNvPr id="16392" name="Rectangle 8"/>
          <p:cNvSpPr>
            <a:spLocks noChangeArrowheads="1"/>
          </p:cNvSpPr>
          <p:nvPr/>
        </p:nvSpPr>
        <p:spPr bwMode="auto">
          <a:xfrm>
            <a:off x="2741613" y="35956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6393" name="Rectangle 9"/>
          <p:cNvSpPr>
            <a:spLocks noChangeArrowheads="1"/>
          </p:cNvSpPr>
          <p:nvPr/>
        </p:nvSpPr>
        <p:spPr bwMode="auto">
          <a:xfrm>
            <a:off x="1179513" y="3228975"/>
            <a:ext cx="17430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1800">
                <a:latin typeface="Arial" charset="0"/>
              </a:rPr>
              <a:t>Virtual Address</a:t>
            </a:r>
          </a:p>
        </p:txBody>
      </p:sp>
      <p:sp>
        <p:nvSpPr>
          <p:cNvPr id="16394" name="Rectangle 10"/>
          <p:cNvSpPr>
            <a:spLocks noChangeArrowheads="1"/>
          </p:cNvSpPr>
          <p:nvPr/>
        </p:nvSpPr>
        <p:spPr bwMode="auto">
          <a:xfrm>
            <a:off x="1709738" y="6069013"/>
            <a:ext cx="1481137" cy="577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First-Level</a:t>
            </a:r>
            <a:endParaRPr lang="en-US" sz="2000" i="1">
              <a:latin typeface="Arial" charset="0"/>
            </a:endParaRPr>
          </a:p>
          <a:p>
            <a:pPr algn="ctr">
              <a:lnSpc>
                <a:spcPct val="80000"/>
              </a:lnSpc>
            </a:pPr>
            <a:r>
              <a:rPr lang="en-US" sz="2000">
                <a:latin typeface="Arial" charset="0"/>
              </a:rPr>
              <a:t>Page Table</a:t>
            </a:r>
          </a:p>
        </p:txBody>
      </p:sp>
      <p:sp>
        <p:nvSpPr>
          <p:cNvPr id="16395" name="Arc 11"/>
          <p:cNvSpPr>
            <a:spLocks/>
          </p:cNvSpPr>
          <p:nvPr/>
        </p:nvSpPr>
        <p:spPr bwMode="auto">
          <a:xfrm>
            <a:off x="649288" y="49657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396" name="Rectangle 12"/>
          <p:cNvSpPr>
            <a:spLocks noChangeArrowheads="1"/>
          </p:cNvSpPr>
          <p:nvPr/>
        </p:nvSpPr>
        <p:spPr bwMode="auto">
          <a:xfrm>
            <a:off x="1725613" y="35956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3</a:t>
            </a:r>
            <a:endParaRPr lang="en-US" i="1">
              <a:solidFill>
                <a:schemeClr val="hlink"/>
              </a:solidFill>
            </a:endParaRPr>
          </a:p>
        </p:txBody>
      </p:sp>
      <p:grpSp>
        <p:nvGrpSpPr>
          <p:cNvPr id="16397" name="Group 13"/>
          <p:cNvGrpSpPr>
            <a:grpSpLocks/>
          </p:cNvGrpSpPr>
          <p:nvPr/>
        </p:nvGrpSpPr>
        <p:grpSpPr bwMode="auto">
          <a:xfrm>
            <a:off x="4965700" y="5511800"/>
            <a:ext cx="1066800" cy="1160463"/>
            <a:chOff x="3432" y="3024"/>
            <a:chExt cx="1072" cy="1139"/>
          </a:xfrm>
        </p:grpSpPr>
        <p:sp>
          <p:nvSpPr>
            <p:cNvPr id="159758" name="Rectangle 14"/>
            <p:cNvSpPr>
              <a:spLocks noChangeArrowheads="1"/>
            </p:cNvSpPr>
            <p:nvPr/>
          </p:nvSpPr>
          <p:spPr bwMode="auto">
            <a:xfrm>
              <a:off x="3432" y="3024"/>
              <a:ext cx="1072" cy="1136"/>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502" name="Rectangle 15"/>
            <p:cNvSpPr>
              <a:spLocks noChangeArrowheads="1"/>
            </p:cNvSpPr>
            <p:nvPr/>
          </p:nvSpPr>
          <p:spPr bwMode="auto">
            <a:xfrm>
              <a:off x="3437" y="3939"/>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3" name="Rectangle 16"/>
            <p:cNvSpPr>
              <a:spLocks noChangeArrowheads="1"/>
            </p:cNvSpPr>
            <p:nvPr/>
          </p:nvSpPr>
          <p:spPr bwMode="auto">
            <a:xfrm>
              <a:off x="3437" y="3715"/>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4" name="Rectangle 17"/>
            <p:cNvSpPr>
              <a:spLocks noChangeArrowheads="1"/>
            </p:cNvSpPr>
            <p:nvPr/>
          </p:nvSpPr>
          <p:spPr bwMode="auto">
            <a:xfrm>
              <a:off x="3437" y="3267"/>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5" name="Rectangle 18"/>
            <p:cNvSpPr>
              <a:spLocks noChangeArrowheads="1"/>
            </p:cNvSpPr>
            <p:nvPr/>
          </p:nvSpPr>
          <p:spPr bwMode="auto">
            <a:xfrm>
              <a:off x="3437" y="3043"/>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6" name="Rectangle 19"/>
            <p:cNvSpPr>
              <a:spLocks noChangeArrowheads="1"/>
            </p:cNvSpPr>
            <p:nvPr/>
          </p:nvSpPr>
          <p:spPr bwMode="auto">
            <a:xfrm>
              <a:off x="3437" y="3491"/>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6398" name="Rectangle 20"/>
          <p:cNvSpPr>
            <a:spLocks noChangeArrowheads="1"/>
          </p:cNvSpPr>
          <p:nvPr/>
        </p:nvSpPr>
        <p:spPr bwMode="auto">
          <a:xfrm>
            <a:off x="1822450" y="53213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399" name="Rectangle 21"/>
          <p:cNvSpPr>
            <a:spLocks noChangeArrowheads="1"/>
          </p:cNvSpPr>
          <p:nvPr/>
        </p:nvSpPr>
        <p:spPr bwMode="auto">
          <a:xfrm>
            <a:off x="1822450" y="5003800"/>
            <a:ext cx="1308100" cy="317500"/>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00" name="Rectangle 22"/>
          <p:cNvSpPr>
            <a:spLocks noChangeArrowheads="1"/>
          </p:cNvSpPr>
          <p:nvPr/>
        </p:nvSpPr>
        <p:spPr bwMode="auto">
          <a:xfrm>
            <a:off x="1822450" y="46863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1" name="Line 23"/>
          <p:cNvSpPr>
            <a:spLocks noChangeShapeType="1"/>
          </p:cNvSpPr>
          <p:nvPr/>
        </p:nvSpPr>
        <p:spPr bwMode="auto">
          <a:xfrm>
            <a:off x="647700" y="4457700"/>
            <a:ext cx="0" cy="50800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02" name="Line 24"/>
          <p:cNvSpPr>
            <a:spLocks noChangeShapeType="1"/>
          </p:cNvSpPr>
          <p:nvPr/>
        </p:nvSpPr>
        <p:spPr bwMode="auto">
          <a:xfrm flipH="1">
            <a:off x="850900" y="5160963"/>
            <a:ext cx="9398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03" name="Group 25"/>
          <p:cNvGrpSpPr>
            <a:grpSpLocks/>
          </p:cNvGrpSpPr>
          <p:nvPr/>
        </p:nvGrpSpPr>
        <p:grpSpPr bwMode="auto">
          <a:xfrm>
            <a:off x="4927600" y="4051300"/>
            <a:ext cx="1066800" cy="1160463"/>
            <a:chOff x="3432" y="3024"/>
            <a:chExt cx="1072" cy="1139"/>
          </a:xfrm>
        </p:grpSpPr>
        <p:sp>
          <p:nvSpPr>
            <p:cNvPr id="159770" name="Rectangle 26"/>
            <p:cNvSpPr>
              <a:spLocks noChangeArrowheads="1"/>
            </p:cNvSpPr>
            <p:nvPr/>
          </p:nvSpPr>
          <p:spPr bwMode="auto">
            <a:xfrm>
              <a:off x="3432" y="3024"/>
              <a:ext cx="1072" cy="1136"/>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96" name="Rectangle 27"/>
            <p:cNvSpPr>
              <a:spLocks noChangeArrowheads="1"/>
            </p:cNvSpPr>
            <p:nvPr/>
          </p:nvSpPr>
          <p:spPr bwMode="auto">
            <a:xfrm>
              <a:off x="3437" y="3939"/>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97" name="Rectangle 28"/>
            <p:cNvSpPr>
              <a:spLocks noChangeArrowheads="1"/>
            </p:cNvSpPr>
            <p:nvPr/>
          </p:nvSpPr>
          <p:spPr bwMode="auto">
            <a:xfrm>
              <a:off x="3437" y="3715"/>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98" name="Rectangle 29"/>
            <p:cNvSpPr>
              <a:spLocks noChangeArrowheads="1"/>
            </p:cNvSpPr>
            <p:nvPr/>
          </p:nvSpPr>
          <p:spPr bwMode="auto">
            <a:xfrm>
              <a:off x="3437" y="3267"/>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99" name="Rectangle 30"/>
            <p:cNvSpPr>
              <a:spLocks noChangeArrowheads="1"/>
            </p:cNvSpPr>
            <p:nvPr/>
          </p:nvSpPr>
          <p:spPr bwMode="auto">
            <a:xfrm>
              <a:off x="3437" y="3043"/>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500" name="Rectangle 31"/>
            <p:cNvSpPr>
              <a:spLocks noChangeArrowheads="1"/>
            </p:cNvSpPr>
            <p:nvPr/>
          </p:nvSpPr>
          <p:spPr bwMode="auto">
            <a:xfrm>
              <a:off x="3437" y="3491"/>
              <a:ext cx="1063" cy="224"/>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59776" name="Rectangle 32"/>
          <p:cNvSpPr>
            <a:spLocks noChangeArrowheads="1"/>
          </p:cNvSpPr>
          <p:nvPr/>
        </p:nvSpPr>
        <p:spPr bwMode="auto">
          <a:xfrm>
            <a:off x="4927600" y="2578100"/>
            <a:ext cx="1066800" cy="11572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05" name="Rectangle 33"/>
          <p:cNvSpPr>
            <a:spLocks noChangeArrowheads="1"/>
          </p:cNvSpPr>
          <p:nvPr/>
        </p:nvSpPr>
        <p:spPr bwMode="auto">
          <a:xfrm>
            <a:off x="4932363" y="3509963"/>
            <a:ext cx="1057275" cy="228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6" name="Rectangle 34"/>
          <p:cNvSpPr>
            <a:spLocks noChangeArrowheads="1"/>
          </p:cNvSpPr>
          <p:nvPr/>
        </p:nvSpPr>
        <p:spPr bwMode="auto">
          <a:xfrm>
            <a:off x="4932363" y="3281363"/>
            <a:ext cx="1057275" cy="228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7" name="Rectangle 35"/>
          <p:cNvSpPr>
            <a:spLocks noChangeArrowheads="1"/>
          </p:cNvSpPr>
          <p:nvPr/>
        </p:nvSpPr>
        <p:spPr bwMode="auto">
          <a:xfrm>
            <a:off x="4932363" y="2825750"/>
            <a:ext cx="1057275" cy="228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8" name="Rectangle 36"/>
          <p:cNvSpPr>
            <a:spLocks noChangeArrowheads="1"/>
          </p:cNvSpPr>
          <p:nvPr/>
        </p:nvSpPr>
        <p:spPr bwMode="auto">
          <a:xfrm>
            <a:off x="4932363" y="2597150"/>
            <a:ext cx="1057275" cy="228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09" name="Rectangle 37"/>
          <p:cNvSpPr>
            <a:spLocks noChangeArrowheads="1"/>
          </p:cNvSpPr>
          <p:nvPr/>
        </p:nvSpPr>
        <p:spPr bwMode="auto">
          <a:xfrm>
            <a:off x="4932363" y="3054350"/>
            <a:ext cx="1057275" cy="227013"/>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10" name="Rectangle 38"/>
          <p:cNvSpPr>
            <a:spLocks noChangeArrowheads="1"/>
          </p:cNvSpPr>
          <p:nvPr/>
        </p:nvSpPr>
        <p:spPr bwMode="auto">
          <a:xfrm>
            <a:off x="4519613" y="1903413"/>
            <a:ext cx="1735137" cy="577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Second-Level</a:t>
            </a:r>
          </a:p>
          <a:p>
            <a:pPr algn="ctr">
              <a:lnSpc>
                <a:spcPct val="80000"/>
              </a:lnSpc>
            </a:pPr>
            <a:r>
              <a:rPr lang="en-US" sz="2000">
                <a:latin typeface="Arial" charset="0"/>
              </a:rPr>
              <a:t>Page Tables</a:t>
            </a:r>
          </a:p>
        </p:txBody>
      </p:sp>
      <p:sp>
        <p:nvSpPr>
          <p:cNvPr id="16411" name="Rectangle 39"/>
          <p:cNvSpPr>
            <a:spLocks noChangeArrowheads="1"/>
          </p:cNvSpPr>
          <p:nvPr/>
        </p:nvSpPr>
        <p:spPr bwMode="auto">
          <a:xfrm>
            <a:off x="404813" y="3595688"/>
            <a:ext cx="4826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1</a:t>
            </a:r>
            <a:endParaRPr lang="en-US" i="1">
              <a:solidFill>
                <a:schemeClr val="hlink"/>
              </a:solidFill>
            </a:endParaRPr>
          </a:p>
        </p:txBody>
      </p:sp>
      <p:sp>
        <p:nvSpPr>
          <p:cNvPr id="159784" name="Rectangle 40"/>
          <p:cNvSpPr>
            <a:spLocks noChangeArrowheads="1"/>
          </p:cNvSpPr>
          <p:nvPr/>
        </p:nvSpPr>
        <p:spPr bwMode="auto">
          <a:xfrm>
            <a:off x="7289800" y="3543300"/>
            <a:ext cx="1397000" cy="19700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13" name="Rectangle 41"/>
          <p:cNvSpPr>
            <a:spLocks noChangeArrowheads="1"/>
          </p:cNvSpPr>
          <p:nvPr/>
        </p:nvSpPr>
        <p:spPr bwMode="auto">
          <a:xfrm>
            <a:off x="7296150" y="5233988"/>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4" name="Rectangle 42"/>
          <p:cNvSpPr>
            <a:spLocks noChangeArrowheads="1"/>
          </p:cNvSpPr>
          <p:nvPr/>
        </p:nvSpPr>
        <p:spPr bwMode="auto">
          <a:xfrm>
            <a:off x="7296150" y="4949825"/>
            <a:ext cx="1385888" cy="284163"/>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5" name="Rectangle 43"/>
          <p:cNvSpPr>
            <a:spLocks noChangeArrowheads="1"/>
          </p:cNvSpPr>
          <p:nvPr/>
        </p:nvSpPr>
        <p:spPr bwMode="auto">
          <a:xfrm>
            <a:off x="7296150" y="4384675"/>
            <a:ext cx="1385888" cy="282575"/>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16" name="Rectangle 44"/>
          <p:cNvSpPr>
            <a:spLocks noChangeArrowheads="1"/>
          </p:cNvSpPr>
          <p:nvPr/>
        </p:nvSpPr>
        <p:spPr bwMode="auto">
          <a:xfrm>
            <a:off x="7296150" y="41005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7" name="Rectangle 45"/>
          <p:cNvSpPr>
            <a:spLocks noChangeArrowheads="1"/>
          </p:cNvSpPr>
          <p:nvPr/>
        </p:nvSpPr>
        <p:spPr bwMode="auto">
          <a:xfrm>
            <a:off x="7296150" y="4667250"/>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8" name="Rectangle 46"/>
          <p:cNvSpPr>
            <a:spLocks noChangeArrowheads="1"/>
          </p:cNvSpPr>
          <p:nvPr/>
        </p:nvSpPr>
        <p:spPr bwMode="auto">
          <a:xfrm>
            <a:off x="7296150" y="38211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19" name="Rectangle 47"/>
          <p:cNvSpPr>
            <a:spLocks noChangeArrowheads="1"/>
          </p:cNvSpPr>
          <p:nvPr/>
        </p:nvSpPr>
        <p:spPr bwMode="auto">
          <a:xfrm>
            <a:off x="7296150" y="35417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0" name="Line 48"/>
          <p:cNvSpPr>
            <a:spLocks noChangeShapeType="1"/>
          </p:cNvSpPr>
          <p:nvPr/>
        </p:nvSpPr>
        <p:spPr bwMode="auto">
          <a:xfrm>
            <a:off x="7759700" y="3543300"/>
            <a:ext cx="0" cy="1955800"/>
          </a:xfrm>
          <a:prstGeom prst="line">
            <a:avLst/>
          </a:prstGeom>
          <a:noFill/>
          <a:ln w="381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21" name="Line 49"/>
          <p:cNvSpPr>
            <a:spLocks noChangeShapeType="1"/>
          </p:cNvSpPr>
          <p:nvPr/>
        </p:nvSpPr>
        <p:spPr bwMode="auto">
          <a:xfrm>
            <a:off x="7454900" y="3543300"/>
            <a:ext cx="0" cy="19431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22" name="Line 50"/>
          <p:cNvSpPr>
            <a:spLocks noChangeShapeType="1"/>
          </p:cNvSpPr>
          <p:nvPr/>
        </p:nvSpPr>
        <p:spPr bwMode="auto">
          <a:xfrm>
            <a:off x="7607300" y="3556000"/>
            <a:ext cx="0" cy="19431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59795" name="Rectangle 51"/>
          <p:cNvSpPr>
            <a:spLocks noChangeArrowheads="1"/>
          </p:cNvSpPr>
          <p:nvPr/>
        </p:nvSpPr>
        <p:spPr bwMode="auto">
          <a:xfrm>
            <a:off x="7277100" y="977900"/>
            <a:ext cx="1397000" cy="19700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24" name="Rectangle 52"/>
          <p:cNvSpPr>
            <a:spLocks noChangeArrowheads="1"/>
          </p:cNvSpPr>
          <p:nvPr/>
        </p:nvSpPr>
        <p:spPr bwMode="auto">
          <a:xfrm>
            <a:off x="7283450" y="2668588"/>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5" name="Rectangle 53"/>
          <p:cNvSpPr>
            <a:spLocks noChangeArrowheads="1"/>
          </p:cNvSpPr>
          <p:nvPr/>
        </p:nvSpPr>
        <p:spPr bwMode="auto">
          <a:xfrm>
            <a:off x="7283450" y="2384425"/>
            <a:ext cx="1385888" cy="284163"/>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6" name="Rectangle 54"/>
          <p:cNvSpPr>
            <a:spLocks noChangeArrowheads="1"/>
          </p:cNvSpPr>
          <p:nvPr/>
        </p:nvSpPr>
        <p:spPr bwMode="auto">
          <a:xfrm>
            <a:off x="7283450" y="1819275"/>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7" name="Rectangle 55"/>
          <p:cNvSpPr>
            <a:spLocks noChangeArrowheads="1"/>
          </p:cNvSpPr>
          <p:nvPr/>
        </p:nvSpPr>
        <p:spPr bwMode="auto">
          <a:xfrm>
            <a:off x="7283450" y="15351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8" name="Rectangle 56"/>
          <p:cNvSpPr>
            <a:spLocks noChangeArrowheads="1"/>
          </p:cNvSpPr>
          <p:nvPr/>
        </p:nvSpPr>
        <p:spPr bwMode="auto">
          <a:xfrm>
            <a:off x="7283450" y="2101850"/>
            <a:ext cx="1385888" cy="282575"/>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29" name="Rectangle 57"/>
          <p:cNvSpPr>
            <a:spLocks noChangeArrowheads="1"/>
          </p:cNvSpPr>
          <p:nvPr/>
        </p:nvSpPr>
        <p:spPr bwMode="auto">
          <a:xfrm>
            <a:off x="7283450" y="12557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30" name="Rectangle 58"/>
          <p:cNvSpPr>
            <a:spLocks noChangeArrowheads="1"/>
          </p:cNvSpPr>
          <p:nvPr/>
        </p:nvSpPr>
        <p:spPr bwMode="auto">
          <a:xfrm>
            <a:off x="7283450" y="976313"/>
            <a:ext cx="1385888" cy="28416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31" name="Line 59"/>
          <p:cNvSpPr>
            <a:spLocks noChangeShapeType="1"/>
          </p:cNvSpPr>
          <p:nvPr/>
        </p:nvSpPr>
        <p:spPr bwMode="auto">
          <a:xfrm>
            <a:off x="7747000" y="977900"/>
            <a:ext cx="0" cy="1955800"/>
          </a:xfrm>
          <a:prstGeom prst="line">
            <a:avLst/>
          </a:prstGeom>
          <a:noFill/>
          <a:ln w="381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32" name="Line 60"/>
          <p:cNvSpPr>
            <a:spLocks noChangeShapeType="1"/>
          </p:cNvSpPr>
          <p:nvPr/>
        </p:nvSpPr>
        <p:spPr bwMode="auto">
          <a:xfrm>
            <a:off x="7442200" y="977900"/>
            <a:ext cx="0" cy="19431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33" name="Line 61"/>
          <p:cNvSpPr>
            <a:spLocks noChangeShapeType="1"/>
          </p:cNvSpPr>
          <p:nvPr/>
        </p:nvSpPr>
        <p:spPr bwMode="auto">
          <a:xfrm>
            <a:off x="7594600" y="990600"/>
            <a:ext cx="0" cy="19431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34" name="Group 62"/>
          <p:cNvGrpSpPr>
            <a:grpSpLocks/>
          </p:cNvGrpSpPr>
          <p:nvPr/>
        </p:nvGrpSpPr>
        <p:grpSpPr bwMode="auto">
          <a:xfrm>
            <a:off x="355600" y="4054475"/>
            <a:ext cx="3441700" cy="228600"/>
            <a:chOff x="720" y="2330"/>
            <a:chExt cx="2168" cy="144"/>
          </a:xfrm>
        </p:grpSpPr>
        <p:sp>
          <p:nvSpPr>
            <p:cNvPr id="16474" name="Rectangle 63"/>
            <p:cNvSpPr>
              <a:spLocks noChangeArrowheads="1"/>
            </p:cNvSpPr>
            <p:nvPr/>
          </p:nvSpPr>
          <p:spPr bwMode="auto">
            <a:xfrm>
              <a:off x="720"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5" name="Rectangle 64"/>
            <p:cNvSpPr>
              <a:spLocks noChangeArrowheads="1"/>
            </p:cNvSpPr>
            <p:nvPr/>
          </p:nvSpPr>
          <p:spPr bwMode="auto">
            <a:xfrm>
              <a:off x="824"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6" name="Rectangle 65"/>
            <p:cNvSpPr>
              <a:spLocks noChangeArrowheads="1"/>
            </p:cNvSpPr>
            <p:nvPr/>
          </p:nvSpPr>
          <p:spPr bwMode="auto">
            <a:xfrm>
              <a:off x="927"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7" name="Rectangle 66"/>
            <p:cNvSpPr>
              <a:spLocks noChangeArrowheads="1"/>
            </p:cNvSpPr>
            <p:nvPr/>
          </p:nvSpPr>
          <p:spPr bwMode="auto">
            <a:xfrm>
              <a:off x="1347"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8" name="Rectangle 67"/>
            <p:cNvSpPr>
              <a:spLocks noChangeArrowheads="1"/>
            </p:cNvSpPr>
            <p:nvPr/>
          </p:nvSpPr>
          <p:spPr bwMode="auto">
            <a:xfrm>
              <a:off x="1451"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9" name="Rectangle 68"/>
            <p:cNvSpPr>
              <a:spLocks noChangeArrowheads="1"/>
            </p:cNvSpPr>
            <p:nvPr/>
          </p:nvSpPr>
          <p:spPr bwMode="auto">
            <a:xfrm>
              <a:off x="1554"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0" name="Rectangle 69"/>
            <p:cNvSpPr>
              <a:spLocks noChangeArrowheads="1"/>
            </p:cNvSpPr>
            <p:nvPr/>
          </p:nvSpPr>
          <p:spPr bwMode="auto">
            <a:xfrm>
              <a:off x="1658"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1" name="Rectangle 70"/>
            <p:cNvSpPr>
              <a:spLocks noChangeArrowheads="1"/>
            </p:cNvSpPr>
            <p:nvPr/>
          </p:nvSpPr>
          <p:spPr bwMode="auto">
            <a:xfrm>
              <a:off x="1031"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2" name="Rectangle 71"/>
            <p:cNvSpPr>
              <a:spLocks noChangeArrowheads="1"/>
            </p:cNvSpPr>
            <p:nvPr/>
          </p:nvSpPr>
          <p:spPr bwMode="auto">
            <a:xfrm>
              <a:off x="1135"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3" name="Rectangle 72"/>
            <p:cNvSpPr>
              <a:spLocks noChangeArrowheads="1"/>
            </p:cNvSpPr>
            <p:nvPr/>
          </p:nvSpPr>
          <p:spPr bwMode="auto">
            <a:xfrm>
              <a:off x="1239"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4" name="Rectangle 73"/>
            <p:cNvSpPr>
              <a:spLocks noChangeArrowheads="1"/>
            </p:cNvSpPr>
            <p:nvPr/>
          </p:nvSpPr>
          <p:spPr bwMode="auto">
            <a:xfrm>
              <a:off x="1762"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5" name="Rectangle 74"/>
            <p:cNvSpPr>
              <a:spLocks noChangeArrowheads="1"/>
            </p:cNvSpPr>
            <p:nvPr/>
          </p:nvSpPr>
          <p:spPr bwMode="auto">
            <a:xfrm>
              <a:off x="1866"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6" name="Rectangle 75"/>
            <p:cNvSpPr>
              <a:spLocks noChangeArrowheads="1"/>
            </p:cNvSpPr>
            <p:nvPr/>
          </p:nvSpPr>
          <p:spPr bwMode="auto">
            <a:xfrm>
              <a:off x="1970"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7" name="Rectangle 76"/>
            <p:cNvSpPr>
              <a:spLocks noChangeArrowheads="1"/>
            </p:cNvSpPr>
            <p:nvPr/>
          </p:nvSpPr>
          <p:spPr bwMode="auto">
            <a:xfrm>
              <a:off x="207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8" name="Rectangle 77"/>
            <p:cNvSpPr>
              <a:spLocks noChangeArrowheads="1"/>
            </p:cNvSpPr>
            <p:nvPr/>
          </p:nvSpPr>
          <p:spPr bwMode="auto">
            <a:xfrm>
              <a:off x="2171"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9" name="Rectangle 78"/>
            <p:cNvSpPr>
              <a:spLocks noChangeArrowheads="1"/>
            </p:cNvSpPr>
            <p:nvPr/>
          </p:nvSpPr>
          <p:spPr bwMode="auto">
            <a:xfrm>
              <a:off x="227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0" name="Rectangle 79"/>
            <p:cNvSpPr>
              <a:spLocks noChangeArrowheads="1"/>
            </p:cNvSpPr>
            <p:nvPr/>
          </p:nvSpPr>
          <p:spPr bwMode="auto">
            <a:xfrm>
              <a:off x="2378"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1" name="Rectangle 80"/>
            <p:cNvSpPr>
              <a:spLocks noChangeArrowheads="1"/>
            </p:cNvSpPr>
            <p:nvPr/>
          </p:nvSpPr>
          <p:spPr bwMode="auto">
            <a:xfrm>
              <a:off x="2482"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2" name="Rectangle 81"/>
            <p:cNvSpPr>
              <a:spLocks noChangeArrowheads="1"/>
            </p:cNvSpPr>
            <p:nvPr/>
          </p:nvSpPr>
          <p:spPr bwMode="auto">
            <a:xfrm>
              <a:off x="2586"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3" name="Rectangle 82"/>
            <p:cNvSpPr>
              <a:spLocks noChangeArrowheads="1"/>
            </p:cNvSpPr>
            <p:nvPr/>
          </p:nvSpPr>
          <p:spPr bwMode="auto">
            <a:xfrm>
              <a:off x="2690"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4" name="Rectangle 83"/>
            <p:cNvSpPr>
              <a:spLocks noChangeArrowheads="1"/>
            </p:cNvSpPr>
            <p:nvPr/>
          </p:nvSpPr>
          <p:spPr bwMode="auto">
            <a:xfrm>
              <a:off x="279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6435" name="Rectangle 84"/>
          <p:cNvSpPr>
            <a:spLocks noChangeArrowheads="1"/>
          </p:cNvSpPr>
          <p:nvPr/>
        </p:nvSpPr>
        <p:spPr bwMode="auto">
          <a:xfrm>
            <a:off x="1300163" y="5362575"/>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1</a:t>
            </a:r>
            <a:endParaRPr lang="en-US" i="1">
              <a:solidFill>
                <a:schemeClr val="hlink"/>
              </a:solidFill>
            </a:endParaRPr>
          </a:p>
        </p:txBody>
      </p:sp>
      <p:sp>
        <p:nvSpPr>
          <p:cNvPr id="16436" name="Line 85"/>
          <p:cNvSpPr>
            <a:spLocks noChangeShapeType="1"/>
          </p:cNvSpPr>
          <p:nvPr/>
        </p:nvSpPr>
        <p:spPr bwMode="auto">
          <a:xfrm flipV="1">
            <a:off x="1701800" y="5321300"/>
            <a:ext cx="0" cy="6350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437" name="Rectangle 86"/>
          <p:cNvSpPr>
            <a:spLocks noChangeArrowheads="1"/>
          </p:cNvSpPr>
          <p:nvPr/>
        </p:nvSpPr>
        <p:spPr bwMode="auto">
          <a:xfrm>
            <a:off x="4437063" y="3241675"/>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2</a:t>
            </a:r>
            <a:endParaRPr lang="en-US" i="1">
              <a:solidFill>
                <a:schemeClr val="hlink"/>
              </a:solidFill>
            </a:endParaRPr>
          </a:p>
        </p:txBody>
      </p:sp>
      <p:sp>
        <p:nvSpPr>
          <p:cNvPr id="16438" name="Line 87"/>
          <p:cNvSpPr>
            <a:spLocks noChangeShapeType="1"/>
          </p:cNvSpPr>
          <p:nvPr/>
        </p:nvSpPr>
        <p:spPr bwMode="auto">
          <a:xfrm flipV="1">
            <a:off x="4838700" y="3289300"/>
            <a:ext cx="0" cy="4572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439" name="Rectangle 88"/>
          <p:cNvSpPr>
            <a:spLocks noChangeArrowheads="1"/>
          </p:cNvSpPr>
          <p:nvPr/>
        </p:nvSpPr>
        <p:spPr bwMode="auto">
          <a:xfrm>
            <a:off x="6799263" y="4852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3</a:t>
            </a:r>
            <a:endParaRPr lang="en-US" i="1">
              <a:solidFill>
                <a:schemeClr val="hlink"/>
              </a:solidFill>
            </a:endParaRPr>
          </a:p>
        </p:txBody>
      </p:sp>
      <p:sp>
        <p:nvSpPr>
          <p:cNvPr id="16440" name="Line 89"/>
          <p:cNvSpPr>
            <a:spLocks noChangeShapeType="1"/>
          </p:cNvSpPr>
          <p:nvPr/>
        </p:nvSpPr>
        <p:spPr bwMode="auto">
          <a:xfrm flipV="1">
            <a:off x="7200900" y="4673600"/>
            <a:ext cx="0" cy="8128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441" name="Line 90"/>
          <p:cNvSpPr>
            <a:spLocks noChangeShapeType="1"/>
          </p:cNvSpPr>
          <p:nvPr/>
        </p:nvSpPr>
        <p:spPr bwMode="auto">
          <a:xfrm flipH="1">
            <a:off x="4292600" y="6659563"/>
            <a:ext cx="5588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2" name="Line 91"/>
          <p:cNvSpPr>
            <a:spLocks noChangeShapeType="1"/>
          </p:cNvSpPr>
          <p:nvPr/>
        </p:nvSpPr>
        <p:spPr bwMode="auto">
          <a:xfrm flipH="1">
            <a:off x="4457700" y="5211763"/>
            <a:ext cx="4064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3" name="Line 92"/>
          <p:cNvSpPr>
            <a:spLocks noChangeShapeType="1"/>
          </p:cNvSpPr>
          <p:nvPr/>
        </p:nvSpPr>
        <p:spPr bwMode="auto">
          <a:xfrm flipH="1">
            <a:off x="4305300" y="3763963"/>
            <a:ext cx="5461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4" name="Line 93"/>
          <p:cNvSpPr>
            <a:spLocks noChangeShapeType="1"/>
          </p:cNvSpPr>
          <p:nvPr/>
        </p:nvSpPr>
        <p:spPr bwMode="auto">
          <a:xfrm flipH="1">
            <a:off x="6807200" y="5529263"/>
            <a:ext cx="4318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5" name="Line 94"/>
          <p:cNvSpPr>
            <a:spLocks noChangeShapeType="1"/>
          </p:cNvSpPr>
          <p:nvPr/>
        </p:nvSpPr>
        <p:spPr bwMode="auto">
          <a:xfrm flipH="1">
            <a:off x="6019800" y="2938463"/>
            <a:ext cx="12065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46" name="Line 95"/>
          <p:cNvSpPr>
            <a:spLocks noChangeShapeType="1"/>
          </p:cNvSpPr>
          <p:nvPr/>
        </p:nvSpPr>
        <p:spPr bwMode="auto">
          <a:xfrm flipH="1">
            <a:off x="3124200" y="5808663"/>
            <a:ext cx="7874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47" name="Group 96"/>
          <p:cNvGrpSpPr>
            <a:grpSpLocks/>
          </p:cNvGrpSpPr>
          <p:nvPr/>
        </p:nvGrpSpPr>
        <p:grpSpPr bwMode="auto">
          <a:xfrm>
            <a:off x="3862388" y="5803900"/>
            <a:ext cx="457200" cy="850900"/>
            <a:chOff x="2433" y="3656"/>
            <a:chExt cx="288" cy="536"/>
          </a:xfrm>
        </p:grpSpPr>
        <p:sp>
          <p:nvSpPr>
            <p:cNvPr id="16471" name="Arc 97"/>
            <p:cNvSpPr>
              <a:spLocks/>
            </p:cNvSpPr>
            <p:nvPr/>
          </p:nvSpPr>
          <p:spPr bwMode="auto">
            <a:xfrm>
              <a:off x="2577" y="4072"/>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72" name="Arc 98"/>
            <p:cNvSpPr>
              <a:spLocks/>
            </p:cNvSpPr>
            <p:nvPr/>
          </p:nvSpPr>
          <p:spPr bwMode="auto">
            <a:xfrm flipH="1" flipV="1">
              <a:off x="2433" y="3656"/>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73" name="Line 99"/>
            <p:cNvSpPr>
              <a:spLocks noChangeShapeType="1"/>
            </p:cNvSpPr>
            <p:nvPr/>
          </p:nvSpPr>
          <p:spPr bwMode="auto">
            <a:xfrm>
              <a:off x="2576" y="3736"/>
              <a:ext cx="0" cy="32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16448" name="Line 100"/>
          <p:cNvSpPr>
            <a:spLocks noChangeShapeType="1"/>
          </p:cNvSpPr>
          <p:nvPr/>
        </p:nvSpPr>
        <p:spPr bwMode="auto">
          <a:xfrm flipH="1">
            <a:off x="3136900" y="5478463"/>
            <a:ext cx="10414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49" name="Group 101"/>
          <p:cNvGrpSpPr>
            <a:grpSpLocks/>
          </p:cNvGrpSpPr>
          <p:nvPr/>
        </p:nvGrpSpPr>
        <p:grpSpPr bwMode="auto">
          <a:xfrm>
            <a:off x="4179888" y="5219700"/>
            <a:ext cx="279400" cy="254000"/>
            <a:chOff x="2441" y="3216"/>
            <a:chExt cx="296" cy="232"/>
          </a:xfrm>
        </p:grpSpPr>
        <p:sp>
          <p:nvSpPr>
            <p:cNvPr id="16469" name="Arc 102"/>
            <p:cNvSpPr>
              <a:spLocks/>
            </p:cNvSpPr>
            <p:nvPr/>
          </p:nvSpPr>
          <p:spPr bwMode="auto">
            <a:xfrm flipH="1">
              <a:off x="2441" y="3328"/>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70" name="Arc 103"/>
            <p:cNvSpPr>
              <a:spLocks/>
            </p:cNvSpPr>
            <p:nvPr/>
          </p:nvSpPr>
          <p:spPr bwMode="auto">
            <a:xfrm flipV="1">
              <a:off x="2593" y="3216"/>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6450" name="Arc 104"/>
          <p:cNvSpPr>
            <a:spLocks/>
          </p:cNvSpPr>
          <p:nvPr/>
        </p:nvSpPr>
        <p:spPr bwMode="auto">
          <a:xfrm flipV="1">
            <a:off x="4090988" y="37592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1" name="Arc 105"/>
          <p:cNvSpPr>
            <a:spLocks/>
          </p:cNvSpPr>
          <p:nvPr/>
        </p:nvSpPr>
        <p:spPr bwMode="auto">
          <a:xfrm flipH="1">
            <a:off x="3862388" y="49577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2" name="Line 106"/>
          <p:cNvSpPr>
            <a:spLocks noChangeShapeType="1"/>
          </p:cNvSpPr>
          <p:nvPr/>
        </p:nvSpPr>
        <p:spPr bwMode="auto">
          <a:xfrm flipV="1">
            <a:off x="4089400" y="3975100"/>
            <a:ext cx="0" cy="99060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53" name="Line 107"/>
          <p:cNvSpPr>
            <a:spLocks noChangeShapeType="1"/>
          </p:cNvSpPr>
          <p:nvPr/>
        </p:nvSpPr>
        <p:spPr bwMode="auto">
          <a:xfrm flipH="1">
            <a:off x="3124200" y="5148263"/>
            <a:ext cx="7493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54" name="Line 108"/>
          <p:cNvSpPr>
            <a:spLocks noChangeShapeType="1"/>
          </p:cNvSpPr>
          <p:nvPr/>
        </p:nvSpPr>
        <p:spPr bwMode="auto">
          <a:xfrm flipH="1">
            <a:off x="3124200" y="4843463"/>
            <a:ext cx="3937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55" name="Arc 109"/>
          <p:cNvSpPr>
            <a:spLocks/>
          </p:cNvSpPr>
          <p:nvPr/>
        </p:nvSpPr>
        <p:spPr bwMode="auto">
          <a:xfrm flipH="1">
            <a:off x="3544888" y="46402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6" name="Line 110"/>
          <p:cNvSpPr>
            <a:spLocks noChangeShapeType="1"/>
          </p:cNvSpPr>
          <p:nvPr/>
        </p:nvSpPr>
        <p:spPr bwMode="auto">
          <a:xfrm flipV="1">
            <a:off x="3784600" y="4419600"/>
            <a:ext cx="0" cy="228600"/>
          </a:xfrm>
          <a:prstGeom prst="line">
            <a:avLst/>
          </a:prstGeom>
          <a:noFill/>
          <a:ln w="19050">
            <a:solidFill>
              <a:schemeClr val="hlink"/>
            </a:solidFill>
            <a:prstDash val="sysDot"/>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57" name="Arc 111"/>
          <p:cNvSpPr>
            <a:spLocks/>
          </p:cNvSpPr>
          <p:nvPr/>
        </p:nvSpPr>
        <p:spPr bwMode="auto">
          <a:xfrm>
            <a:off x="6656388" y="53340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8" name="Arc 112"/>
          <p:cNvSpPr>
            <a:spLocks/>
          </p:cNvSpPr>
          <p:nvPr/>
        </p:nvSpPr>
        <p:spPr bwMode="auto">
          <a:xfrm flipH="1" flipV="1">
            <a:off x="6427788" y="31543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59" name="Line 113"/>
          <p:cNvSpPr>
            <a:spLocks noChangeShapeType="1"/>
          </p:cNvSpPr>
          <p:nvPr/>
        </p:nvSpPr>
        <p:spPr bwMode="auto">
          <a:xfrm>
            <a:off x="6654800" y="3340100"/>
            <a:ext cx="0" cy="196850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60" name="Line 114"/>
          <p:cNvSpPr>
            <a:spLocks noChangeShapeType="1"/>
          </p:cNvSpPr>
          <p:nvPr/>
        </p:nvSpPr>
        <p:spPr bwMode="auto">
          <a:xfrm flipH="1">
            <a:off x="5994400" y="3154363"/>
            <a:ext cx="4191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6461" name="Group 115"/>
          <p:cNvGrpSpPr>
            <a:grpSpLocks/>
          </p:cNvGrpSpPr>
          <p:nvPr/>
        </p:nvGrpSpPr>
        <p:grpSpPr bwMode="auto">
          <a:xfrm>
            <a:off x="5981700" y="3395663"/>
            <a:ext cx="382588" cy="401637"/>
            <a:chOff x="3768" y="2139"/>
            <a:chExt cx="241" cy="253"/>
          </a:xfrm>
        </p:grpSpPr>
        <p:sp>
          <p:nvSpPr>
            <p:cNvPr id="16466" name="Arc 116"/>
            <p:cNvSpPr>
              <a:spLocks/>
            </p:cNvSpPr>
            <p:nvPr/>
          </p:nvSpPr>
          <p:spPr bwMode="auto">
            <a:xfrm flipH="1" flipV="1">
              <a:off x="3865" y="2139"/>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67" name="Line 117"/>
            <p:cNvSpPr>
              <a:spLocks noChangeShapeType="1"/>
            </p:cNvSpPr>
            <p:nvPr/>
          </p:nvSpPr>
          <p:spPr bwMode="auto">
            <a:xfrm flipH="1">
              <a:off x="3768" y="2139"/>
              <a:ext cx="88"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68" name="Line 118"/>
            <p:cNvSpPr>
              <a:spLocks noChangeShapeType="1"/>
            </p:cNvSpPr>
            <p:nvPr/>
          </p:nvSpPr>
          <p:spPr bwMode="auto">
            <a:xfrm flipV="1">
              <a:off x="4008" y="2248"/>
              <a:ext cx="0" cy="144"/>
            </a:xfrm>
            <a:prstGeom prst="line">
              <a:avLst/>
            </a:prstGeom>
            <a:noFill/>
            <a:ln w="19050">
              <a:solidFill>
                <a:schemeClr val="hlink"/>
              </a:solidFill>
              <a:prstDash val="sysDot"/>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16462" name="Group 119"/>
          <p:cNvGrpSpPr>
            <a:grpSpLocks/>
          </p:cNvGrpSpPr>
          <p:nvPr/>
        </p:nvGrpSpPr>
        <p:grpSpPr bwMode="auto">
          <a:xfrm flipV="1">
            <a:off x="5981700" y="2316163"/>
            <a:ext cx="382588" cy="401637"/>
            <a:chOff x="3768" y="2139"/>
            <a:chExt cx="241" cy="253"/>
          </a:xfrm>
        </p:grpSpPr>
        <p:sp>
          <p:nvSpPr>
            <p:cNvPr id="16463" name="Arc 120"/>
            <p:cNvSpPr>
              <a:spLocks/>
            </p:cNvSpPr>
            <p:nvPr/>
          </p:nvSpPr>
          <p:spPr bwMode="auto">
            <a:xfrm flipH="1" flipV="1">
              <a:off x="3865" y="2139"/>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464" name="Line 121"/>
            <p:cNvSpPr>
              <a:spLocks noChangeShapeType="1"/>
            </p:cNvSpPr>
            <p:nvPr/>
          </p:nvSpPr>
          <p:spPr bwMode="auto">
            <a:xfrm flipH="1">
              <a:off x="3768" y="2139"/>
              <a:ext cx="88"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465" name="Line 122"/>
            <p:cNvSpPr>
              <a:spLocks noChangeShapeType="1"/>
            </p:cNvSpPr>
            <p:nvPr/>
          </p:nvSpPr>
          <p:spPr bwMode="auto">
            <a:xfrm flipV="1">
              <a:off x="4008" y="2248"/>
              <a:ext cx="0" cy="144"/>
            </a:xfrm>
            <a:prstGeom prst="line">
              <a:avLst/>
            </a:prstGeom>
            <a:noFill/>
            <a:ln w="19050">
              <a:solidFill>
                <a:schemeClr val="hlink"/>
              </a:solidFill>
              <a:prstDash val="sysDot"/>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 name="Title 1"/>
          <p:cNvSpPr>
            <a:spLocks noGrp="1"/>
          </p:cNvSpPr>
          <p:nvPr>
            <p:ph type="title"/>
          </p:nvPr>
        </p:nvSpPr>
        <p:spPr/>
        <p:txBody>
          <a:bodyPr>
            <a:normAutofit fontScale="90000"/>
          </a:bodyPr>
          <a:lstStyle/>
          <a:p>
            <a:r>
              <a:rPr lang="en-US" dirty="0"/>
              <a:t>Dealing with Large Tables</a:t>
            </a:r>
          </a:p>
        </p:txBody>
      </p:sp>
    </p:spTree>
    <p:extLst>
      <p:ext uri="{BB962C8B-B14F-4D97-AF65-F5344CB8AC3E}">
        <p14:creationId xmlns:p14="http://schemas.microsoft.com/office/powerpoint/2010/main" val="525711821"/>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2387600" y="4508500"/>
            <a:ext cx="1333500" cy="1308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1795" name="Rectangle 3"/>
          <p:cNvSpPr>
            <a:spLocks noChangeArrowheads="1"/>
          </p:cNvSpPr>
          <p:nvPr/>
        </p:nvSpPr>
        <p:spPr bwMode="auto">
          <a:xfrm>
            <a:off x="5245100" y="4076700"/>
            <a:ext cx="1701800" cy="1803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7412" name="Rectangle 4"/>
          <p:cNvSpPr>
            <a:spLocks noChangeArrowheads="1"/>
          </p:cNvSpPr>
          <p:nvPr/>
        </p:nvSpPr>
        <p:spPr bwMode="auto">
          <a:xfrm>
            <a:off x="2406650" y="54864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14" name="Rectangle 6"/>
          <p:cNvSpPr>
            <a:spLocks noGrp="1" noChangeArrowheads="1"/>
          </p:cNvSpPr>
          <p:nvPr>
            <p:ph type="body" idx="1"/>
          </p:nvPr>
        </p:nvSpPr>
        <p:spPr>
          <a:xfrm>
            <a:off x="596900" y="1244600"/>
            <a:ext cx="7962900" cy="584200"/>
          </a:xfrm>
          <a:noFill/>
        </p:spPr>
        <p:txBody>
          <a:bodyPr/>
          <a:lstStyle/>
          <a:p>
            <a:pPr>
              <a:lnSpc>
                <a:spcPct val="90000"/>
              </a:lnSpc>
            </a:pPr>
            <a:r>
              <a:rPr lang="en-US" sz="2000" u="sng">
                <a:latin typeface="Arial" charset="0"/>
              </a:rPr>
              <a:t>Example</a:t>
            </a:r>
            <a:r>
              <a:rPr lang="en-US" sz="2000">
                <a:latin typeface="Arial" charset="0"/>
              </a:rPr>
              <a:t>: Two-level paging</a:t>
            </a:r>
            <a:endParaRPr lang="en-US" sz="2000" i="1">
              <a:solidFill>
                <a:srgbClr val="D93192"/>
              </a:solidFill>
              <a:latin typeface="Arial" charset="0"/>
            </a:endParaRPr>
          </a:p>
        </p:txBody>
      </p:sp>
      <p:sp>
        <p:nvSpPr>
          <p:cNvPr id="17415" name="Line 7"/>
          <p:cNvSpPr>
            <a:spLocks noChangeShapeType="1"/>
          </p:cNvSpPr>
          <p:nvPr/>
        </p:nvSpPr>
        <p:spPr bwMode="auto">
          <a:xfrm flipH="1">
            <a:off x="3105150" y="3835400"/>
            <a:ext cx="49911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16" name="Rectangle 8"/>
          <p:cNvSpPr>
            <a:spLocks noChangeArrowheads="1"/>
          </p:cNvSpPr>
          <p:nvPr/>
        </p:nvSpPr>
        <p:spPr bwMode="auto">
          <a:xfrm>
            <a:off x="5230813" y="5916613"/>
            <a:ext cx="1735137" cy="698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Second-Level</a:t>
            </a:r>
          </a:p>
          <a:p>
            <a:pPr algn="ctr"/>
            <a:r>
              <a:rPr lang="en-US" sz="2000">
                <a:latin typeface="Arial" charset="0"/>
              </a:rPr>
              <a:t>Page Table</a:t>
            </a:r>
          </a:p>
        </p:txBody>
      </p:sp>
      <p:sp>
        <p:nvSpPr>
          <p:cNvPr id="17417" name="Rectangle 9"/>
          <p:cNvSpPr>
            <a:spLocks noChangeArrowheads="1"/>
          </p:cNvSpPr>
          <p:nvPr/>
        </p:nvSpPr>
        <p:spPr bwMode="auto">
          <a:xfrm>
            <a:off x="3313113" y="335438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7418" name="Rectangle 10"/>
          <p:cNvSpPr>
            <a:spLocks noChangeArrowheads="1"/>
          </p:cNvSpPr>
          <p:nvPr/>
        </p:nvSpPr>
        <p:spPr bwMode="auto">
          <a:xfrm>
            <a:off x="10144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7419" name="Rectangle 11"/>
          <p:cNvSpPr>
            <a:spLocks noChangeArrowheads="1"/>
          </p:cNvSpPr>
          <p:nvPr/>
        </p:nvSpPr>
        <p:spPr bwMode="auto">
          <a:xfrm>
            <a:off x="21955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7420" name="Rectangle 12"/>
          <p:cNvSpPr>
            <a:spLocks noChangeArrowheads="1"/>
          </p:cNvSpPr>
          <p:nvPr/>
        </p:nvSpPr>
        <p:spPr bwMode="auto">
          <a:xfrm>
            <a:off x="15097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7421" name="Rectangle 13"/>
          <p:cNvSpPr>
            <a:spLocks noChangeArrowheads="1"/>
          </p:cNvSpPr>
          <p:nvPr/>
        </p:nvSpPr>
        <p:spPr bwMode="auto">
          <a:xfrm>
            <a:off x="1179513" y="2693988"/>
            <a:ext cx="4826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1</a:t>
            </a:r>
            <a:endParaRPr lang="en-US" i="1">
              <a:solidFill>
                <a:schemeClr val="hlink"/>
              </a:solidFill>
            </a:endParaRPr>
          </a:p>
        </p:txBody>
      </p:sp>
      <p:sp>
        <p:nvSpPr>
          <p:cNvPr id="17422" name="Rectangle 14"/>
          <p:cNvSpPr>
            <a:spLocks noChangeArrowheads="1"/>
          </p:cNvSpPr>
          <p:nvPr/>
        </p:nvSpPr>
        <p:spPr bwMode="auto">
          <a:xfrm>
            <a:off x="2627313" y="2693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7423" name="Rectangle 15"/>
          <p:cNvSpPr>
            <a:spLocks noChangeArrowheads="1"/>
          </p:cNvSpPr>
          <p:nvPr/>
        </p:nvSpPr>
        <p:spPr bwMode="auto">
          <a:xfrm>
            <a:off x="8809038" y="3354388"/>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7424" name="Rectangle 16"/>
          <p:cNvSpPr>
            <a:spLocks noChangeArrowheads="1"/>
          </p:cNvSpPr>
          <p:nvPr/>
        </p:nvSpPr>
        <p:spPr bwMode="auto">
          <a:xfrm>
            <a:off x="72755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7425" name="Rectangle 17"/>
          <p:cNvSpPr>
            <a:spLocks noChangeArrowheads="1"/>
          </p:cNvSpPr>
          <p:nvPr/>
        </p:nvSpPr>
        <p:spPr bwMode="auto">
          <a:xfrm>
            <a:off x="7681913" y="3354388"/>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7426" name="Rectangle 18"/>
          <p:cNvSpPr>
            <a:spLocks noChangeArrowheads="1"/>
          </p:cNvSpPr>
          <p:nvPr/>
        </p:nvSpPr>
        <p:spPr bwMode="auto">
          <a:xfrm>
            <a:off x="7377113" y="2693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f</a:t>
            </a:r>
          </a:p>
        </p:txBody>
      </p:sp>
      <p:sp>
        <p:nvSpPr>
          <p:cNvPr id="17427" name="Rectangle 19"/>
          <p:cNvSpPr>
            <a:spLocks noChangeArrowheads="1"/>
          </p:cNvSpPr>
          <p:nvPr/>
        </p:nvSpPr>
        <p:spPr bwMode="auto">
          <a:xfrm>
            <a:off x="8266113" y="2693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7428" name="Rectangle 20"/>
          <p:cNvSpPr>
            <a:spLocks noChangeArrowheads="1"/>
          </p:cNvSpPr>
          <p:nvPr/>
        </p:nvSpPr>
        <p:spPr bwMode="auto">
          <a:xfrm>
            <a:off x="5903913" y="292417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7429" name="Arc 21"/>
          <p:cNvSpPr>
            <a:spLocks/>
          </p:cNvSpPr>
          <p:nvPr/>
        </p:nvSpPr>
        <p:spPr bwMode="auto">
          <a:xfrm>
            <a:off x="8102600" y="3556000"/>
            <a:ext cx="254000" cy="2667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30" name="Arc 22"/>
          <p:cNvSpPr>
            <a:spLocks/>
          </p:cNvSpPr>
          <p:nvPr/>
        </p:nvSpPr>
        <p:spPr bwMode="auto">
          <a:xfrm>
            <a:off x="2884488" y="35179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31" name="Rectangle 23"/>
          <p:cNvSpPr>
            <a:spLocks noChangeArrowheads="1"/>
          </p:cNvSpPr>
          <p:nvPr/>
        </p:nvSpPr>
        <p:spPr bwMode="auto">
          <a:xfrm>
            <a:off x="3465513" y="2924175"/>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17432" name="Arc 24"/>
          <p:cNvSpPr>
            <a:spLocks/>
          </p:cNvSpPr>
          <p:nvPr/>
        </p:nvSpPr>
        <p:spPr bwMode="auto">
          <a:xfrm>
            <a:off x="7327900" y="4787900"/>
            <a:ext cx="2921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33" name="Line 25"/>
          <p:cNvSpPr>
            <a:spLocks noChangeShapeType="1"/>
          </p:cNvSpPr>
          <p:nvPr/>
        </p:nvSpPr>
        <p:spPr bwMode="auto">
          <a:xfrm>
            <a:off x="7613650" y="3568700"/>
            <a:ext cx="0" cy="124460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34" name="Line 26"/>
          <p:cNvSpPr>
            <a:spLocks noChangeShapeType="1"/>
          </p:cNvSpPr>
          <p:nvPr/>
        </p:nvSpPr>
        <p:spPr bwMode="auto">
          <a:xfrm flipH="1">
            <a:off x="6997700" y="5008563"/>
            <a:ext cx="3302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1819" name="Oval 27"/>
          <p:cNvSpPr>
            <a:spLocks noChangeArrowheads="1"/>
          </p:cNvSpPr>
          <p:nvPr/>
        </p:nvSpPr>
        <p:spPr bwMode="auto">
          <a:xfrm>
            <a:off x="1930400" y="1962150"/>
            <a:ext cx="723900" cy="6477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17436" name="Line 28"/>
          <p:cNvSpPr>
            <a:spLocks noChangeShapeType="1"/>
          </p:cNvSpPr>
          <p:nvPr/>
        </p:nvSpPr>
        <p:spPr bwMode="auto">
          <a:xfrm flipH="1">
            <a:off x="2284413" y="2616200"/>
            <a:ext cx="15875" cy="495300"/>
          </a:xfrm>
          <a:prstGeom prst="line">
            <a:avLst/>
          </a:prstGeom>
          <a:noFill/>
          <a:ln w="190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37" name="Rectangle 29"/>
          <p:cNvSpPr>
            <a:spLocks noChangeArrowheads="1"/>
          </p:cNvSpPr>
          <p:nvPr/>
        </p:nvSpPr>
        <p:spPr bwMode="auto">
          <a:xfrm>
            <a:off x="2293938" y="5916613"/>
            <a:ext cx="1481137" cy="698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First-Level</a:t>
            </a:r>
            <a:endParaRPr lang="en-US" sz="2000" i="1">
              <a:latin typeface="Arial" charset="0"/>
            </a:endParaRPr>
          </a:p>
          <a:p>
            <a:pPr algn="ctr"/>
            <a:r>
              <a:rPr lang="en-US" sz="2000">
                <a:latin typeface="Arial" charset="0"/>
              </a:rPr>
              <a:t>Page Table</a:t>
            </a:r>
          </a:p>
        </p:txBody>
      </p:sp>
      <p:sp>
        <p:nvSpPr>
          <p:cNvPr id="17438" name="Rectangle 30"/>
          <p:cNvSpPr>
            <a:spLocks noChangeArrowheads="1"/>
          </p:cNvSpPr>
          <p:nvPr/>
        </p:nvSpPr>
        <p:spPr bwMode="auto">
          <a:xfrm>
            <a:off x="2381250" y="4824413"/>
            <a:ext cx="1358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folHlink"/>
                </a:solidFill>
              </a:rPr>
              <a:t>page table</a:t>
            </a:r>
          </a:p>
        </p:txBody>
      </p:sp>
      <p:sp>
        <p:nvSpPr>
          <p:cNvPr id="17439" name="Rectangle 31"/>
          <p:cNvSpPr>
            <a:spLocks noChangeArrowheads="1"/>
          </p:cNvSpPr>
          <p:nvPr/>
        </p:nvSpPr>
        <p:spPr bwMode="auto">
          <a:xfrm>
            <a:off x="4691063" y="5210175"/>
            <a:ext cx="43815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2</a:t>
            </a:r>
            <a:endParaRPr lang="en-US" i="1">
              <a:solidFill>
                <a:schemeClr val="hlink"/>
              </a:solidFill>
            </a:endParaRPr>
          </a:p>
        </p:txBody>
      </p:sp>
      <p:sp>
        <p:nvSpPr>
          <p:cNvPr id="17440" name="Line 32"/>
          <p:cNvSpPr>
            <a:spLocks noChangeShapeType="1"/>
          </p:cNvSpPr>
          <p:nvPr/>
        </p:nvSpPr>
        <p:spPr bwMode="auto">
          <a:xfrm flipV="1">
            <a:off x="5130800" y="5181600"/>
            <a:ext cx="0" cy="728663"/>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41" name="Line 33"/>
          <p:cNvSpPr>
            <a:spLocks noChangeShapeType="1"/>
          </p:cNvSpPr>
          <p:nvPr/>
        </p:nvSpPr>
        <p:spPr bwMode="auto">
          <a:xfrm>
            <a:off x="8356600" y="3378200"/>
            <a:ext cx="0" cy="21590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42" name="Rectangle 34"/>
          <p:cNvSpPr>
            <a:spLocks noChangeArrowheads="1"/>
          </p:cNvSpPr>
          <p:nvPr/>
        </p:nvSpPr>
        <p:spPr bwMode="auto">
          <a:xfrm>
            <a:off x="6121400" y="4778375"/>
            <a:ext cx="4572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t>f</a:t>
            </a:r>
            <a:endParaRPr lang="en-US" sz="2000" b="1" i="1"/>
          </a:p>
        </p:txBody>
      </p:sp>
      <p:sp>
        <p:nvSpPr>
          <p:cNvPr id="17443" name="Rectangle 35"/>
          <p:cNvSpPr>
            <a:spLocks noChangeArrowheads="1"/>
          </p:cNvSpPr>
          <p:nvPr/>
        </p:nvSpPr>
        <p:spPr bwMode="auto">
          <a:xfrm>
            <a:off x="1909763" y="5210175"/>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1</a:t>
            </a:r>
            <a:endParaRPr lang="en-US" i="1">
              <a:solidFill>
                <a:schemeClr val="hlink"/>
              </a:solidFill>
            </a:endParaRPr>
          </a:p>
        </p:txBody>
      </p:sp>
      <p:sp>
        <p:nvSpPr>
          <p:cNvPr id="17444" name="Line 36"/>
          <p:cNvSpPr>
            <a:spLocks noChangeShapeType="1"/>
          </p:cNvSpPr>
          <p:nvPr/>
        </p:nvSpPr>
        <p:spPr bwMode="auto">
          <a:xfrm flipV="1">
            <a:off x="2311400" y="5168900"/>
            <a:ext cx="0" cy="6350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1829" name="Rectangle 37"/>
          <p:cNvSpPr>
            <a:spLocks noChangeArrowheads="1"/>
          </p:cNvSpPr>
          <p:nvPr/>
        </p:nvSpPr>
        <p:spPr bwMode="auto">
          <a:xfrm>
            <a:off x="133350" y="4813300"/>
            <a:ext cx="781050" cy="373063"/>
          </a:xfrm>
          <a:prstGeom prst="rect">
            <a:avLst/>
          </a:prstGeom>
          <a:solidFill>
            <a:schemeClr val="tx2"/>
          </a:solidFill>
          <a:ln w="28575">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17446" name="Line 38"/>
          <p:cNvSpPr>
            <a:spLocks noChangeShapeType="1"/>
          </p:cNvSpPr>
          <p:nvPr/>
        </p:nvSpPr>
        <p:spPr bwMode="auto">
          <a:xfrm>
            <a:off x="533400" y="5181600"/>
            <a:ext cx="0" cy="476250"/>
          </a:xfrm>
          <a:prstGeom prst="line">
            <a:avLst/>
          </a:prstGeom>
          <a:noFill/>
          <a:ln w="19050">
            <a:solidFill>
              <a:schemeClr val="hlink"/>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47" name="Line 39"/>
          <p:cNvSpPr>
            <a:spLocks noChangeShapeType="1"/>
          </p:cNvSpPr>
          <p:nvPr/>
        </p:nvSpPr>
        <p:spPr bwMode="auto">
          <a:xfrm>
            <a:off x="711200" y="5834063"/>
            <a:ext cx="1638300" cy="0"/>
          </a:xfrm>
          <a:prstGeom prst="line">
            <a:avLst/>
          </a:prstGeom>
          <a:noFill/>
          <a:ln w="19050">
            <a:solidFill>
              <a:schemeClr val="hlink"/>
            </a:solidFill>
            <a:prstDash val="dash"/>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48" name="Arc 40"/>
          <p:cNvSpPr>
            <a:spLocks/>
          </p:cNvSpPr>
          <p:nvPr/>
        </p:nvSpPr>
        <p:spPr bwMode="auto">
          <a:xfrm>
            <a:off x="534988" y="56388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hlink"/>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49" name="Line 41"/>
          <p:cNvSpPr>
            <a:spLocks noChangeShapeType="1"/>
          </p:cNvSpPr>
          <p:nvPr/>
        </p:nvSpPr>
        <p:spPr bwMode="auto">
          <a:xfrm flipH="1">
            <a:off x="927100" y="5008563"/>
            <a:ext cx="266700" cy="0"/>
          </a:xfrm>
          <a:prstGeom prst="line">
            <a:avLst/>
          </a:prstGeom>
          <a:noFill/>
          <a:ln w="1905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7450" name="Group 42"/>
          <p:cNvGrpSpPr>
            <a:grpSpLocks/>
          </p:cNvGrpSpPr>
          <p:nvPr/>
        </p:nvGrpSpPr>
        <p:grpSpPr bwMode="auto">
          <a:xfrm>
            <a:off x="1143000" y="3127375"/>
            <a:ext cx="2298700" cy="228600"/>
            <a:chOff x="720" y="2066"/>
            <a:chExt cx="1448" cy="144"/>
          </a:xfrm>
        </p:grpSpPr>
        <p:sp>
          <p:nvSpPr>
            <p:cNvPr id="17490" name="Rectangle 43"/>
            <p:cNvSpPr>
              <a:spLocks noChangeArrowheads="1"/>
            </p:cNvSpPr>
            <p:nvPr/>
          </p:nvSpPr>
          <p:spPr bwMode="auto">
            <a:xfrm>
              <a:off x="720"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1" name="Rectangle 44"/>
            <p:cNvSpPr>
              <a:spLocks noChangeArrowheads="1"/>
            </p:cNvSpPr>
            <p:nvPr/>
          </p:nvSpPr>
          <p:spPr bwMode="auto">
            <a:xfrm>
              <a:off x="824"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2" name="Rectangle 45"/>
            <p:cNvSpPr>
              <a:spLocks noChangeArrowheads="1"/>
            </p:cNvSpPr>
            <p:nvPr/>
          </p:nvSpPr>
          <p:spPr bwMode="auto">
            <a:xfrm>
              <a:off x="927"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3" name="Rectangle 46"/>
            <p:cNvSpPr>
              <a:spLocks noChangeArrowheads="1"/>
            </p:cNvSpPr>
            <p:nvPr/>
          </p:nvSpPr>
          <p:spPr bwMode="auto">
            <a:xfrm>
              <a:off x="1347"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4" name="Rectangle 47"/>
            <p:cNvSpPr>
              <a:spLocks noChangeArrowheads="1"/>
            </p:cNvSpPr>
            <p:nvPr/>
          </p:nvSpPr>
          <p:spPr bwMode="auto">
            <a:xfrm>
              <a:off x="1451"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5" name="Rectangle 48"/>
            <p:cNvSpPr>
              <a:spLocks noChangeArrowheads="1"/>
            </p:cNvSpPr>
            <p:nvPr/>
          </p:nvSpPr>
          <p:spPr bwMode="auto">
            <a:xfrm>
              <a:off x="1554"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6" name="Rectangle 49"/>
            <p:cNvSpPr>
              <a:spLocks noChangeArrowheads="1"/>
            </p:cNvSpPr>
            <p:nvPr/>
          </p:nvSpPr>
          <p:spPr bwMode="auto">
            <a:xfrm>
              <a:off x="1658"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7" name="Rectangle 50"/>
            <p:cNvSpPr>
              <a:spLocks noChangeArrowheads="1"/>
            </p:cNvSpPr>
            <p:nvPr/>
          </p:nvSpPr>
          <p:spPr bwMode="auto">
            <a:xfrm>
              <a:off x="1031"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8" name="Rectangle 51"/>
            <p:cNvSpPr>
              <a:spLocks noChangeArrowheads="1"/>
            </p:cNvSpPr>
            <p:nvPr/>
          </p:nvSpPr>
          <p:spPr bwMode="auto">
            <a:xfrm>
              <a:off x="1135"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9" name="Rectangle 52"/>
            <p:cNvSpPr>
              <a:spLocks noChangeArrowheads="1"/>
            </p:cNvSpPr>
            <p:nvPr/>
          </p:nvSpPr>
          <p:spPr bwMode="auto">
            <a:xfrm>
              <a:off x="1239"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0" name="Rectangle 53"/>
            <p:cNvSpPr>
              <a:spLocks noChangeArrowheads="1"/>
            </p:cNvSpPr>
            <p:nvPr/>
          </p:nvSpPr>
          <p:spPr bwMode="auto">
            <a:xfrm>
              <a:off x="176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1" name="Rectangle 54"/>
            <p:cNvSpPr>
              <a:spLocks noChangeArrowheads="1"/>
            </p:cNvSpPr>
            <p:nvPr/>
          </p:nvSpPr>
          <p:spPr bwMode="auto">
            <a:xfrm>
              <a:off x="186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2" name="Rectangle 55"/>
            <p:cNvSpPr>
              <a:spLocks noChangeArrowheads="1"/>
            </p:cNvSpPr>
            <p:nvPr/>
          </p:nvSpPr>
          <p:spPr bwMode="auto">
            <a:xfrm>
              <a:off x="197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3" name="Rectangle 56"/>
            <p:cNvSpPr>
              <a:spLocks noChangeArrowheads="1"/>
            </p:cNvSpPr>
            <p:nvPr/>
          </p:nvSpPr>
          <p:spPr bwMode="auto">
            <a:xfrm>
              <a:off x="2074"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7451" name="Rectangle 57"/>
          <p:cNvSpPr>
            <a:spLocks noChangeArrowheads="1"/>
          </p:cNvSpPr>
          <p:nvPr/>
        </p:nvSpPr>
        <p:spPr bwMode="auto">
          <a:xfrm>
            <a:off x="1725613" y="2693988"/>
            <a:ext cx="4572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2</a:t>
            </a:r>
            <a:endParaRPr lang="en-US" i="1">
              <a:solidFill>
                <a:schemeClr val="hlink"/>
              </a:solidFill>
            </a:endParaRPr>
          </a:p>
        </p:txBody>
      </p:sp>
      <p:sp>
        <p:nvSpPr>
          <p:cNvPr id="17452" name="Line 58"/>
          <p:cNvSpPr>
            <a:spLocks noChangeShapeType="1"/>
          </p:cNvSpPr>
          <p:nvPr/>
        </p:nvSpPr>
        <p:spPr bwMode="auto">
          <a:xfrm>
            <a:off x="2882900" y="3484563"/>
            <a:ext cx="0" cy="20637"/>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17453" name="Group 59"/>
          <p:cNvGrpSpPr>
            <a:grpSpLocks/>
          </p:cNvGrpSpPr>
          <p:nvPr/>
        </p:nvGrpSpPr>
        <p:grpSpPr bwMode="auto">
          <a:xfrm>
            <a:off x="7453313" y="3127375"/>
            <a:ext cx="1474787" cy="228600"/>
            <a:chOff x="4695" y="2066"/>
            <a:chExt cx="929" cy="144"/>
          </a:xfrm>
        </p:grpSpPr>
        <p:sp>
          <p:nvSpPr>
            <p:cNvPr id="17481" name="Rectangle 60"/>
            <p:cNvSpPr>
              <a:spLocks noChangeArrowheads="1"/>
            </p:cNvSpPr>
            <p:nvPr/>
          </p:nvSpPr>
          <p:spPr bwMode="auto">
            <a:xfrm>
              <a:off x="4695"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2" name="Rectangle 61"/>
            <p:cNvSpPr>
              <a:spLocks noChangeArrowheads="1"/>
            </p:cNvSpPr>
            <p:nvPr/>
          </p:nvSpPr>
          <p:spPr bwMode="auto">
            <a:xfrm>
              <a:off x="5115"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3" name="Rectangle 62"/>
            <p:cNvSpPr>
              <a:spLocks noChangeArrowheads="1"/>
            </p:cNvSpPr>
            <p:nvPr/>
          </p:nvSpPr>
          <p:spPr bwMode="auto">
            <a:xfrm>
              <a:off x="5219"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4" name="Rectangle 63"/>
            <p:cNvSpPr>
              <a:spLocks noChangeArrowheads="1"/>
            </p:cNvSpPr>
            <p:nvPr/>
          </p:nvSpPr>
          <p:spPr bwMode="auto">
            <a:xfrm>
              <a:off x="532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5" name="Rectangle 64"/>
            <p:cNvSpPr>
              <a:spLocks noChangeArrowheads="1"/>
            </p:cNvSpPr>
            <p:nvPr/>
          </p:nvSpPr>
          <p:spPr bwMode="auto">
            <a:xfrm>
              <a:off x="542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6" name="Rectangle 65"/>
            <p:cNvSpPr>
              <a:spLocks noChangeArrowheads="1"/>
            </p:cNvSpPr>
            <p:nvPr/>
          </p:nvSpPr>
          <p:spPr bwMode="auto">
            <a:xfrm>
              <a:off x="4799"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7" name="Rectangle 66"/>
            <p:cNvSpPr>
              <a:spLocks noChangeArrowheads="1"/>
            </p:cNvSpPr>
            <p:nvPr/>
          </p:nvSpPr>
          <p:spPr bwMode="auto">
            <a:xfrm>
              <a:off x="4903"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8" name="Rectangle 67"/>
            <p:cNvSpPr>
              <a:spLocks noChangeArrowheads="1"/>
            </p:cNvSpPr>
            <p:nvPr/>
          </p:nvSpPr>
          <p:spPr bwMode="auto">
            <a:xfrm>
              <a:off x="5007"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9" name="Rectangle 68"/>
            <p:cNvSpPr>
              <a:spLocks noChangeArrowheads="1"/>
            </p:cNvSpPr>
            <p:nvPr/>
          </p:nvSpPr>
          <p:spPr bwMode="auto">
            <a:xfrm>
              <a:off x="553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7454" name="Line 69"/>
          <p:cNvSpPr>
            <a:spLocks noChangeShapeType="1"/>
          </p:cNvSpPr>
          <p:nvPr/>
        </p:nvSpPr>
        <p:spPr bwMode="auto">
          <a:xfrm flipH="1">
            <a:off x="2197100" y="4076700"/>
            <a:ext cx="20066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55" name="Arc 70"/>
          <p:cNvSpPr>
            <a:spLocks/>
          </p:cNvSpPr>
          <p:nvPr/>
        </p:nvSpPr>
        <p:spPr bwMode="auto">
          <a:xfrm rot="10800000">
            <a:off x="4224338" y="4076700"/>
            <a:ext cx="254000" cy="2667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56" name="Arc 71"/>
          <p:cNvSpPr>
            <a:spLocks/>
          </p:cNvSpPr>
          <p:nvPr/>
        </p:nvSpPr>
        <p:spPr bwMode="auto">
          <a:xfrm>
            <a:off x="1982788" y="37592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57" name="Line 72"/>
          <p:cNvSpPr>
            <a:spLocks noChangeShapeType="1"/>
          </p:cNvSpPr>
          <p:nvPr/>
        </p:nvSpPr>
        <p:spPr bwMode="auto">
          <a:xfrm>
            <a:off x="1981200" y="3454400"/>
            <a:ext cx="0" cy="27940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58" name="Line 73"/>
          <p:cNvSpPr>
            <a:spLocks noChangeShapeType="1"/>
          </p:cNvSpPr>
          <p:nvPr/>
        </p:nvSpPr>
        <p:spPr bwMode="auto">
          <a:xfrm>
            <a:off x="4483100" y="4330700"/>
            <a:ext cx="0" cy="4572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1866" name="Oval 74"/>
          <p:cNvSpPr>
            <a:spLocks noChangeArrowheads="1"/>
          </p:cNvSpPr>
          <p:nvPr/>
        </p:nvSpPr>
        <p:spPr bwMode="auto">
          <a:xfrm>
            <a:off x="4267200" y="48133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a:t>
            </a:r>
          </a:p>
        </p:txBody>
      </p:sp>
      <p:sp>
        <p:nvSpPr>
          <p:cNvPr id="17460" name="Line 75"/>
          <p:cNvSpPr>
            <a:spLocks noChangeShapeType="1"/>
          </p:cNvSpPr>
          <p:nvPr/>
        </p:nvSpPr>
        <p:spPr bwMode="auto">
          <a:xfrm flipH="1">
            <a:off x="3746500" y="5008563"/>
            <a:ext cx="5080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61" name="Line 76"/>
          <p:cNvSpPr>
            <a:spLocks noChangeShapeType="1"/>
          </p:cNvSpPr>
          <p:nvPr/>
        </p:nvSpPr>
        <p:spPr bwMode="auto">
          <a:xfrm>
            <a:off x="3505200" y="5168900"/>
            <a:ext cx="0" cy="546100"/>
          </a:xfrm>
          <a:prstGeom prst="line">
            <a:avLst/>
          </a:prstGeom>
          <a:noFill/>
          <a:ln w="1905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62" name="Line 77"/>
          <p:cNvSpPr>
            <a:spLocks noChangeShapeType="1"/>
          </p:cNvSpPr>
          <p:nvPr/>
        </p:nvSpPr>
        <p:spPr bwMode="auto">
          <a:xfrm flipH="1">
            <a:off x="3759200" y="5846763"/>
            <a:ext cx="1308100" cy="0"/>
          </a:xfrm>
          <a:prstGeom prst="line">
            <a:avLst/>
          </a:prstGeom>
          <a:noFill/>
          <a:ln w="19050">
            <a:solidFill>
              <a:schemeClr val="tx1"/>
            </a:solidFill>
            <a:prstDash val="dash"/>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63" name="Arc 78"/>
          <p:cNvSpPr>
            <a:spLocks/>
          </p:cNvSpPr>
          <p:nvPr/>
        </p:nvSpPr>
        <p:spPr bwMode="auto">
          <a:xfrm>
            <a:off x="3506788" y="56515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1871" name="Oval 79"/>
          <p:cNvSpPr>
            <a:spLocks noChangeArrowheads="1"/>
          </p:cNvSpPr>
          <p:nvPr/>
        </p:nvSpPr>
        <p:spPr bwMode="auto">
          <a:xfrm>
            <a:off x="1193800" y="48006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a:t>
            </a:r>
          </a:p>
        </p:txBody>
      </p:sp>
      <p:sp>
        <p:nvSpPr>
          <p:cNvPr id="161872" name="Rectangle 80"/>
          <p:cNvSpPr>
            <a:spLocks noChangeArrowheads="1"/>
          </p:cNvSpPr>
          <p:nvPr/>
        </p:nvSpPr>
        <p:spPr bwMode="auto">
          <a:xfrm>
            <a:off x="7594600" y="2063750"/>
            <a:ext cx="1092200" cy="444500"/>
          </a:xfrm>
          <a:prstGeom prst="rect">
            <a:avLst/>
          </a:prstGeom>
          <a:solidFill>
            <a:schemeClr val="tx2"/>
          </a:solidFill>
          <a:ln w="28575">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Memory</a:t>
            </a:r>
          </a:p>
        </p:txBody>
      </p:sp>
      <p:sp>
        <p:nvSpPr>
          <p:cNvPr id="17466" name="Rectangle 81"/>
          <p:cNvSpPr>
            <a:spLocks noChangeArrowheads="1"/>
          </p:cNvSpPr>
          <p:nvPr/>
        </p:nvSpPr>
        <p:spPr bwMode="auto">
          <a:xfrm>
            <a:off x="5253038" y="55292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67" name="Rectangle 82"/>
          <p:cNvSpPr>
            <a:spLocks noChangeArrowheads="1"/>
          </p:cNvSpPr>
          <p:nvPr/>
        </p:nvSpPr>
        <p:spPr bwMode="auto">
          <a:xfrm>
            <a:off x="5253038" y="51736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68" name="Rectangle 83"/>
          <p:cNvSpPr>
            <a:spLocks noChangeArrowheads="1"/>
          </p:cNvSpPr>
          <p:nvPr/>
        </p:nvSpPr>
        <p:spPr bwMode="auto">
          <a:xfrm>
            <a:off x="5253038" y="44624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69" name="Rectangle 84"/>
          <p:cNvSpPr>
            <a:spLocks noChangeArrowheads="1"/>
          </p:cNvSpPr>
          <p:nvPr/>
        </p:nvSpPr>
        <p:spPr bwMode="auto">
          <a:xfrm>
            <a:off x="5253038" y="41068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0" name="Rectangle 85"/>
          <p:cNvSpPr>
            <a:spLocks noChangeArrowheads="1"/>
          </p:cNvSpPr>
          <p:nvPr/>
        </p:nvSpPr>
        <p:spPr bwMode="auto">
          <a:xfrm>
            <a:off x="5253038" y="4818063"/>
            <a:ext cx="1687512" cy="3556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1" name="Line 86"/>
          <p:cNvSpPr>
            <a:spLocks noChangeShapeType="1"/>
          </p:cNvSpPr>
          <p:nvPr/>
        </p:nvSpPr>
        <p:spPr bwMode="auto">
          <a:xfrm flipV="1">
            <a:off x="8164513" y="2514600"/>
            <a:ext cx="1587" cy="609600"/>
          </a:xfrm>
          <a:prstGeom prst="line">
            <a:avLst/>
          </a:prstGeom>
          <a:noFill/>
          <a:ln w="190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72" name="Rectangle 87"/>
          <p:cNvSpPr>
            <a:spLocks noChangeArrowheads="1"/>
          </p:cNvSpPr>
          <p:nvPr/>
        </p:nvSpPr>
        <p:spPr bwMode="auto">
          <a:xfrm>
            <a:off x="2406650" y="51689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3" name="Rectangle 88"/>
          <p:cNvSpPr>
            <a:spLocks noChangeArrowheads="1"/>
          </p:cNvSpPr>
          <p:nvPr/>
        </p:nvSpPr>
        <p:spPr bwMode="auto">
          <a:xfrm>
            <a:off x="2406650" y="48514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4" name="Rectangle 89"/>
          <p:cNvSpPr>
            <a:spLocks noChangeArrowheads="1"/>
          </p:cNvSpPr>
          <p:nvPr/>
        </p:nvSpPr>
        <p:spPr bwMode="auto">
          <a:xfrm>
            <a:off x="2406650" y="4533900"/>
            <a:ext cx="1308100" cy="3175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7475" name="Line 90"/>
          <p:cNvSpPr>
            <a:spLocks noChangeShapeType="1"/>
          </p:cNvSpPr>
          <p:nvPr/>
        </p:nvSpPr>
        <p:spPr bwMode="auto">
          <a:xfrm flipH="1">
            <a:off x="4686300" y="5008563"/>
            <a:ext cx="5461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76" name="Line 91"/>
          <p:cNvSpPr>
            <a:spLocks noChangeShapeType="1"/>
          </p:cNvSpPr>
          <p:nvPr/>
        </p:nvSpPr>
        <p:spPr bwMode="auto">
          <a:xfrm>
            <a:off x="1397000" y="3441700"/>
            <a:ext cx="0" cy="1333500"/>
          </a:xfrm>
          <a:prstGeom prst="line">
            <a:avLst/>
          </a:prstGeom>
          <a:noFill/>
          <a:ln w="19050">
            <a:solidFill>
              <a:schemeClr va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7477" name="Line 92"/>
          <p:cNvSpPr>
            <a:spLocks noChangeShapeType="1"/>
          </p:cNvSpPr>
          <p:nvPr/>
        </p:nvSpPr>
        <p:spPr bwMode="auto">
          <a:xfrm flipH="1">
            <a:off x="1625600" y="5008563"/>
            <a:ext cx="762000" cy="0"/>
          </a:xfrm>
          <a:prstGeom prst="line">
            <a:avLst/>
          </a:prstGeom>
          <a:noFill/>
          <a:ln w="19050">
            <a:solidFill>
              <a:schemeClr va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78" name="Line 93"/>
          <p:cNvSpPr>
            <a:spLocks noChangeShapeType="1"/>
          </p:cNvSpPr>
          <p:nvPr/>
        </p:nvSpPr>
        <p:spPr bwMode="auto">
          <a:xfrm>
            <a:off x="5702300" y="4089400"/>
            <a:ext cx="0" cy="1790700"/>
          </a:xfrm>
          <a:prstGeom prst="line">
            <a:avLst/>
          </a:prstGeom>
          <a:noFill/>
          <a:ln w="381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79" name="Line 94"/>
          <p:cNvSpPr>
            <a:spLocks noChangeShapeType="1"/>
          </p:cNvSpPr>
          <p:nvPr/>
        </p:nvSpPr>
        <p:spPr bwMode="auto">
          <a:xfrm>
            <a:off x="5397500" y="4089400"/>
            <a:ext cx="0" cy="17780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7480" name="Line 95"/>
          <p:cNvSpPr>
            <a:spLocks noChangeShapeType="1"/>
          </p:cNvSpPr>
          <p:nvPr/>
        </p:nvSpPr>
        <p:spPr bwMode="auto">
          <a:xfrm>
            <a:off x="5549900" y="4102100"/>
            <a:ext cx="0" cy="17653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a:t>Dealing with Large Tables</a:t>
            </a:r>
          </a:p>
        </p:txBody>
      </p:sp>
    </p:spTree>
    <p:extLst>
      <p:ext uri="{BB962C8B-B14F-4D97-AF65-F5344CB8AC3E}">
        <p14:creationId xmlns:p14="http://schemas.microsoft.com/office/powerpoint/2010/main" val="29003083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latin typeface="Arial" charset="0"/>
              </a:rPr>
              <a:t>Frames and pages</a:t>
            </a:r>
          </a:p>
        </p:txBody>
      </p:sp>
      <p:sp>
        <p:nvSpPr>
          <p:cNvPr id="10243" name="Rectangle 3"/>
          <p:cNvSpPr>
            <a:spLocks noGrp="1" noChangeArrowheads="1"/>
          </p:cNvSpPr>
          <p:nvPr>
            <p:ph type="body" idx="1"/>
          </p:nvPr>
        </p:nvSpPr>
        <p:spPr>
          <a:xfrm>
            <a:off x="812800" y="1223963"/>
            <a:ext cx="7772400" cy="5094287"/>
          </a:xfrm>
        </p:spPr>
        <p:txBody>
          <a:bodyPr>
            <a:normAutofit fontScale="92500" lnSpcReduction="10000"/>
          </a:bodyPr>
          <a:lstStyle/>
          <a:p>
            <a:r>
              <a:rPr lang="en-US">
                <a:latin typeface="Arial" charset="0"/>
              </a:rPr>
              <a:t>Only mapping virtual pages that are in use does what?</a:t>
            </a:r>
          </a:p>
          <a:p>
            <a:pPr lvl="1"/>
            <a:r>
              <a:rPr lang="en-US">
                <a:latin typeface="Arial" charset="0"/>
              </a:rPr>
              <a:t>A. Increases memory utilization.</a:t>
            </a:r>
          </a:p>
          <a:p>
            <a:pPr lvl="1"/>
            <a:r>
              <a:rPr lang="en-US">
                <a:latin typeface="Arial" charset="0"/>
              </a:rPr>
              <a:t>B. Increases performance for user applications.</a:t>
            </a:r>
          </a:p>
          <a:p>
            <a:pPr lvl="1"/>
            <a:r>
              <a:rPr lang="en-US">
                <a:latin typeface="Arial" charset="0"/>
              </a:rPr>
              <a:t>C. Allows an OS to run more programs concurrently.</a:t>
            </a:r>
          </a:p>
          <a:p>
            <a:pPr lvl="1"/>
            <a:r>
              <a:rPr lang="en-US">
                <a:latin typeface="Arial" charset="0"/>
              </a:rPr>
              <a:t>D. Gives the OS freedom to move virtual pages in the virtual address space.</a:t>
            </a:r>
          </a:p>
          <a:p>
            <a:r>
              <a:rPr lang="en-US">
                <a:latin typeface="Arial" charset="0"/>
              </a:rPr>
              <a:t>Address translation and changing address mappings are</a:t>
            </a:r>
          </a:p>
          <a:p>
            <a:pPr lvl="1"/>
            <a:r>
              <a:rPr lang="en-US">
                <a:latin typeface="Arial" charset="0"/>
              </a:rPr>
              <a:t>A. Frequent and frequent</a:t>
            </a:r>
          </a:p>
          <a:p>
            <a:pPr lvl="1"/>
            <a:r>
              <a:rPr lang="en-US">
                <a:latin typeface="Arial" charset="0"/>
              </a:rPr>
              <a:t>B. Frequent and infrequent</a:t>
            </a:r>
          </a:p>
          <a:p>
            <a:pPr lvl="1"/>
            <a:r>
              <a:rPr lang="en-US">
                <a:latin typeface="Arial" charset="0"/>
              </a:rPr>
              <a:t>C. Infrequent and frequent</a:t>
            </a:r>
          </a:p>
          <a:p>
            <a:pPr lvl="1"/>
            <a:r>
              <a:rPr lang="en-US">
                <a:latin typeface="Arial" charset="0"/>
              </a:rPr>
              <a:t>D. Infrequent and infrequent</a:t>
            </a:r>
          </a:p>
        </p:txBody>
      </p:sp>
    </p:spTree>
    <p:extLst>
      <p:ext uri="{BB962C8B-B14F-4D97-AF65-F5344CB8AC3E}">
        <p14:creationId xmlns:p14="http://schemas.microsoft.com/office/powerpoint/2010/main" val="1859433049"/>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812800" y="1346200"/>
            <a:ext cx="7953375" cy="4114800"/>
          </a:xfrm>
        </p:spPr>
        <p:txBody>
          <a:bodyPr>
            <a:normAutofit fontScale="92500" lnSpcReduction="10000"/>
          </a:bodyPr>
          <a:lstStyle/>
          <a:p>
            <a:r>
              <a:rPr lang="en-US" sz="2000">
                <a:latin typeface="Arial" charset="0"/>
              </a:rPr>
              <a:t>With large address spaces (64-bits) forward mapped page tables become cumbersome.</a:t>
            </a:r>
          </a:p>
          <a:p>
            <a:pPr lvl="1"/>
            <a:r>
              <a:rPr lang="en-US" sz="1800">
                <a:latin typeface="Arial" charset="0"/>
              </a:rPr>
              <a:t>E.g. 5 levels of tables.</a:t>
            </a:r>
          </a:p>
          <a:p>
            <a:pPr lvl="1">
              <a:buFont typeface="Wingdings" charset="0"/>
              <a:buNone/>
            </a:pPr>
            <a:endParaRPr lang="en-US" sz="1800">
              <a:latin typeface="Arial" charset="0"/>
            </a:endParaRPr>
          </a:p>
          <a:p>
            <a:r>
              <a:rPr lang="en-US" sz="2000">
                <a:latin typeface="Arial" charset="0"/>
              </a:rPr>
              <a:t>Instead of making tables proportional to size of virtual address space, make them proportional to the size of physical address space.</a:t>
            </a:r>
          </a:p>
          <a:p>
            <a:pPr lvl="1"/>
            <a:r>
              <a:rPr lang="en-US" sz="1800">
                <a:latin typeface="Arial" charset="0"/>
              </a:rPr>
              <a:t>Virtual address space is growing faster than physical.</a:t>
            </a:r>
          </a:p>
          <a:p>
            <a:pPr lvl="1"/>
            <a:endParaRPr lang="en-US" sz="1800">
              <a:latin typeface="Arial" charset="0"/>
            </a:endParaRPr>
          </a:p>
          <a:p>
            <a:r>
              <a:rPr lang="en-US" sz="2200">
                <a:latin typeface="Arial" charset="0"/>
              </a:rPr>
              <a:t>Use one entry for each physical page with a hash table</a:t>
            </a:r>
          </a:p>
          <a:p>
            <a:pPr lvl="1"/>
            <a:r>
              <a:rPr lang="en-US" sz="1800">
                <a:latin typeface="Arial" charset="0"/>
              </a:rPr>
              <a:t>Translation table occupies a very small fraction of physical memory</a:t>
            </a:r>
          </a:p>
          <a:p>
            <a:pPr lvl="1"/>
            <a:r>
              <a:rPr lang="en-US" sz="1800">
                <a:latin typeface="Arial" charset="0"/>
              </a:rPr>
              <a:t>Size of translation table is independent of VM size</a:t>
            </a:r>
          </a:p>
          <a:p>
            <a:r>
              <a:rPr lang="en-US" sz="2200">
                <a:latin typeface="Arial" charset="0"/>
              </a:rPr>
              <a:t>Page table has 1 entry per virtual page</a:t>
            </a:r>
          </a:p>
          <a:p>
            <a:r>
              <a:rPr lang="en-US" sz="2200">
                <a:latin typeface="Arial" charset="0"/>
              </a:rPr>
              <a:t>Hashed/Inverted page table has 1 entry per physical frame</a:t>
            </a:r>
          </a:p>
        </p:txBody>
      </p:sp>
      <p:sp>
        <p:nvSpPr>
          <p:cNvPr id="2" name="Title 1"/>
          <p:cNvSpPr>
            <a:spLocks noGrp="1"/>
          </p:cNvSpPr>
          <p:nvPr>
            <p:ph type="title"/>
          </p:nvPr>
        </p:nvSpPr>
        <p:spPr/>
        <p:txBody>
          <a:bodyPr>
            <a:normAutofit fontScale="90000"/>
          </a:bodyPr>
          <a:lstStyle/>
          <a:p>
            <a:r>
              <a:rPr lang="en-US" dirty="0"/>
              <a:t>Large Virtual Address Spaces</a:t>
            </a:r>
          </a:p>
        </p:txBody>
      </p:sp>
    </p:spTree>
    <p:extLst>
      <p:ext uri="{BB962C8B-B14F-4D97-AF65-F5344CB8AC3E}">
        <p14:creationId xmlns:p14="http://schemas.microsoft.com/office/powerpoint/2010/main" val="11889920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2579">
                                            <p:txEl>
                                              <p:pRg st="3" end="3"/>
                                            </p:txEl>
                                          </p:spTgt>
                                        </p:tgtEl>
                                        <p:attrNameLst>
                                          <p:attrName>style.visibility</p:attrName>
                                        </p:attrNameLst>
                                      </p:cBhvr>
                                      <p:to>
                                        <p:strVal val="visible"/>
                                      </p:to>
                                    </p:set>
                                    <p:animEffect transition="in" filter="wipe(up)">
                                      <p:cBhvr>
                                        <p:cTn id="7" dur="500"/>
                                        <p:tgtEl>
                                          <p:spTgt spid="152579">
                                            <p:txEl>
                                              <p:pRg st="3" end="3"/>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2579">
                                            <p:txEl>
                                              <p:pRg st="4" end="4"/>
                                            </p:txEl>
                                          </p:spTgt>
                                        </p:tgtEl>
                                        <p:attrNameLst>
                                          <p:attrName>style.visibility</p:attrName>
                                        </p:attrNameLst>
                                      </p:cBhvr>
                                      <p:to>
                                        <p:strVal val="visible"/>
                                      </p:to>
                                    </p:set>
                                    <p:animEffect transition="in" filter="wipe(up)">
                                      <p:cBhvr>
                                        <p:cTn id="10" dur="500"/>
                                        <p:tgtEl>
                                          <p:spTgt spid="152579">
                                            <p:txEl>
                                              <p:pRg st="4" end="4"/>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52579">
                                            <p:txEl>
                                              <p:pRg st="6" end="6"/>
                                            </p:txEl>
                                          </p:spTgt>
                                        </p:tgtEl>
                                        <p:attrNameLst>
                                          <p:attrName>style.visibility</p:attrName>
                                        </p:attrNameLst>
                                      </p:cBhvr>
                                      <p:to>
                                        <p:strVal val="visible"/>
                                      </p:to>
                                    </p:set>
                                    <p:animEffect transition="in" filter="wipe(up)">
                                      <p:cBhvr>
                                        <p:cTn id="15" dur="500"/>
                                        <p:tgtEl>
                                          <p:spTgt spid="152579">
                                            <p:txEl>
                                              <p:pRg st="6" end="6"/>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52579">
                                            <p:txEl>
                                              <p:pRg st="7" end="7"/>
                                            </p:txEl>
                                          </p:spTgt>
                                        </p:tgtEl>
                                        <p:attrNameLst>
                                          <p:attrName>style.visibility</p:attrName>
                                        </p:attrNameLst>
                                      </p:cBhvr>
                                      <p:to>
                                        <p:strVal val="visible"/>
                                      </p:to>
                                    </p:set>
                                    <p:animEffect transition="in" filter="wipe(up)">
                                      <p:cBhvr>
                                        <p:cTn id="18" dur="500"/>
                                        <p:tgtEl>
                                          <p:spTgt spid="152579">
                                            <p:txEl>
                                              <p:pRg st="7" end="7"/>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52579">
                                            <p:txEl>
                                              <p:pRg st="8" end="8"/>
                                            </p:txEl>
                                          </p:spTgt>
                                        </p:tgtEl>
                                        <p:attrNameLst>
                                          <p:attrName>style.visibility</p:attrName>
                                        </p:attrNameLst>
                                      </p:cBhvr>
                                      <p:to>
                                        <p:strVal val="visible"/>
                                      </p:to>
                                    </p:set>
                                    <p:animEffect transition="in" filter="wipe(up)">
                                      <p:cBhvr>
                                        <p:cTn id="21" dur="500"/>
                                        <p:tgtEl>
                                          <p:spTgt spid="152579">
                                            <p:txEl>
                                              <p:pRg st="8" end="8"/>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52579">
                                            <p:txEl>
                                              <p:pRg st="9" end="9"/>
                                            </p:txEl>
                                          </p:spTgt>
                                        </p:tgtEl>
                                        <p:attrNameLst>
                                          <p:attrName>style.visibility</p:attrName>
                                        </p:attrNameLst>
                                      </p:cBhvr>
                                      <p:to>
                                        <p:strVal val="visible"/>
                                      </p:to>
                                    </p:set>
                                    <p:animEffect transition="in" filter="wipe(up)">
                                      <p:cBhvr>
                                        <p:cTn id="26" dur="500"/>
                                        <p:tgtEl>
                                          <p:spTgt spid="152579">
                                            <p:txEl>
                                              <p:pRg st="9" end="9"/>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52579">
                                            <p:txEl>
                                              <p:pRg st="10" end="10"/>
                                            </p:txEl>
                                          </p:spTgt>
                                        </p:tgtEl>
                                        <p:attrNameLst>
                                          <p:attrName>style.visibility</p:attrName>
                                        </p:attrNameLst>
                                      </p:cBhvr>
                                      <p:to>
                                        <p:strVal val="visible"/>
                                      </p:to>
                                    </p:set>
                                    <p:animEffect transition="in" filter="wipe(up)">
                                      <p:cBhvr>
                                        <p:cTn id="31" dur="500"/>
                                        <p:tgtEl>
                                          <p:spTgt spid="1525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C055-CCEB-DFA7-DED5-167FE999CB45}"/>
              </a:ext>
            </a:extLst>
          </p:cNvPr>
          <p:cNvSpPr>
            <a:spLocks noGrp="1"/>
          </p:cNvSpPr>
          <p:nvPr>
            <p:ph type="title"/>
          </p:nvPr>
        </p:nvSpPr>
        <p:spPr/>
        <p:txBody>
          <a:bodyPr>
            <a:normAutofit fontScale="90000"/>
          </a:bodyPr>
          <a:lstStyle/>
          <a:p>
            <a:r>
              <a:rPr lang="en-US" dirty="0"/>
              <a:t>Reminder: Reading for next class</a:t>
            </a:r>
          </a:p>
        </p:txBody>
      </p:sp>
      <p:sp>
        <p:nvSpPr>
          <p:cNvPr id="3" name="Content Placeholder 2">
            <a:extLst>
              <a:ext uri="{FF2B5EF4-FFF2-40B4-BE49-F238E27FC236}">
                <a16:creationId xmlns:a16="http://schemas.microsoft.com/office/drawing/2014/main" id="{3A91A1A3-52E6-A428-84B5-4C9156947D0F}"/>
              </a:ext>
            </a:extLst>
          </p:cNvPr>
          <p:cNvSpPr>
            <a:spLocks noGrp="1"/>
          </p:cNvSpPr>
          <p:nvPr>
            <p:ph idx="1"/>
          </p:nvPr>
        </p:nvSpPr>
        <p:spPr/>
        <p:txBody>
          <a:bodyPr/>
          <a:lstStyle/>
          <a:p>
            <a:r>
              <a:rPr lang="en-US" dirty="0"/>
              <a:t>The next class will cover the Hoard paper</a:t>
            </a:r>
          </a:p>
          <a:p>
            <a:pPr lvl="1"/>
            <a:r>
              <a:rPr lang="en-US" dirty="0"/>
              <a:t>Our first assigned reading</a:t>
            </a:r>
          </a:p>
          <a:p>
            <a:pPr lvl="1"/>
            <a:r>
              <a:rPr lang="en-US" dirty="0"/>
              <a:t>Please read this in advance of </a:t>
            </a:r>
            <a:r>
              <a:rPr lang="en-US"/>
              <a:t>next class</a:t>
            </a:r>
          </a:p>
        </p:txBody>
      </p:sp>
      <p:sp>
        <p:nvSpPr>
          <p:cNvPr id="4" name="Slide Number Placeholder 3">
            <a:extLst>
              <a:ext uri="{FF2B5EF4-FFF2-40B4-BE49-F238E27FC236}">
                <a16:creationId xmlns:a16="http://schemas.microsoft.com/office/drawing/2014/main" id="{DC8D861F-F2FF-5955-1E8A-9F9CAA7DC818}"/>
              </a:ext>
            </a:extLst>
          </p:cNvPr>
          <p:cNvSpPr>
            <a:spLocks noGrp="1"/>
          </p:cNvSpPr>
          <p:nvPr>
            <p:ph type="sldNum" sz="quarter" idx="12"/>
          </p:nvPr>
        </p:nvSpPr>
        <p:spPr/>
        <p:txBody>
          <a:bodyPr/>
          <a:lstStyle/>
          <a:p>
            <a:fld id="{B79A3DA4-3E46-45AF-808A-D7FF9D1D755F}" type="slidenum">
              <a:rPr lang="en-US" smtClean="0"/>
              <a:pPr/>
              <a:t>2</a:t>
            </a:fld>
            <a:endParaRPr lang="en-US"/>
          </a:p>
        </p:txBody>
      </p:sp>
    </p:spTree>
    <p:extLst>
      <p:ext uri="{BB962C8B-B14F-4D97-AF65-F5344CB8AC3E}">
        <p14:creationId xmlns:p14="http://schemas.microsoft.com/office/powerpoint/2010/main" val="3865495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9" name="Rectangle 3"/>
          <p:cNvSpPr>
            <a:spLocks noGrp="1" noChangeArrowheads="1"/>
          </p:cNvSpPr>
          <p:nvPr>
            <p:ph type="body" idx="1"/>
          </p:nvPr>
        </p:nvSpPr>
        <p:spPr/>
        <p:txBody>
          <a:bodyPr>
            <a:normAutofit/>
          </a:bodyPr>
          <a:lstStyle/>
          <a:p>
            <a:r>
              <a:rPr lang="en-US" sz="2000" dirty="0">
                <a:latin typeface="Arial" charset="0"/>
              </a:rPr>
              <a:t>One entry per frame</a:t>
            </a:r>
          </a:p>
          <a:p>
            <a:pPr lvl="1"/>
            <a:r>
              <a:rPr lang="en-US" sz="1600" dirty="0">
                <a:latin typeface="Arial" charset="0"/>
              </a:rPr>
              <a:t>Size of table proportional to DRAM size, not virtual address space</a:t>
            </a:r>
          </a:p>
          <a:p>
            <a:r>
              <a:rPr lang="en-US" sz="2000" dirty="0">
                <a:latin typeface="Arial" charset="0"/>
              </a:rPr>
              <a:t>Index table based on hash of page and process ID</a:t>
            </a:r>
          </a:p>
          <a:p>
            <a:pPr lvl="1"/>
            <a:r>
              <a:rPr lang="en-US" sz="1600" dirty="0">
                <a:latin typeface="Arial" charset="0"/>
              </a:rPr>
              <a:t>Must check not just if present, but also for collisions!</a:t>
            </a:r>
          </a:p>
        </p:txBody>
      </p:sp>
      <p:sp>
        <p:nvSpPr>
          <p:cNvPr id="2" name="Title 1"/>
          <p:cNvSpPr>
            <a:spLocks noGrp="1"/>
          </p:cNvSpPr>
          <p:nvPr>
            <p:ph type="title"/>
          </p:nvPr>
        </p:nvSpPr>
        <p:spPr/>
        <p:txBody>
          <a:bodyPr>
            <a:normAutofit fontScale="90000"/>
          </a:bodyPr>
          <a:lstStyle/>
          <a:p>
            <a:r>
              <a:rPr lang="en-US" dirty="0"/>
              <a:t>Hashed/Inverted Page Tables</a:t>
            </a:r>
          </a:p>
        </p:txBody>
      </p:sp>
    </p:spTree>
    <p:extLst>
      <p:ext uri="{BB962C8B-B14F-4D97-AF65-F5344CB8AC3E}">
        <p14:creationId xmlns:p14="http://schemas.microsoft.com/office/powerpoint/2010/main" val="1179163532"/>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790575" y="1196752"/>
            <a:ext cx="8153400" cy="1041400"/>
          </a:xfrm>
          <a:noFill/>
        </p:spPr>
        <p:txBody>
          <a:bodyPr/>
          <a:lstStyle/>
          <a:p>
            <a:pPr>
              <a:spcBef>
                <a:spcPct val="0"/>
              </a:spcBef>
            </a:pPr>
            <a:r>
              <a:rPr lang="en-US" sz="2000">
                <a:latin typeface="Arial" charset="0"/>
              </a:rPr>
              <a:t>Hash page numbers to find corresponding frame number</a:t>
            </a:r>
          </a:p>
          <a:p>
            <a:pPr lvl="1">
              <a:spcBef>
                <a:spcPct val="0"/>
              </a:spcBef>
            </a:pPr>
            <a:r>
              <a:rPr lang="en-US" sz="1800" dirty="0">
                <a:latin typeface="Arial" charset="0"/>
              </a:rPr>
              <a:t>Page frame number is not explicitly stored (1 frame per entry)</a:t>
            </a:r>
          </a:p>
          <a:p>
            <a:pPr lvl="1">
              <a:spcBef>
                <a:spcPct val="0"/>
              </a:spcBef>
            </a:pPr>
            <a:r>
              <a:rPr lang="en-US" sz="1800" dirty="0">
                <a:latin typeface="Arial" charset="0"/>
              </a:rPr>
              <a:t>Protection, dirty, used, resident bits also in entry</a:t>
            </a:r>
          </a:p>
        </p:txBody>
      </p:sp>
      <p:sp>
        <p:nvSpPr>
          <p:cNvPr id="21508" name="Line 4"/>
          <p:cNvSpPr>
            <a:spLocks noChangeShapeType="1"/>
          </p:cNvSpPr>
          <p:nvPr/>
        </p:nvSpPr>
        <p:spPr bwMode="auto">
          <a:xfrm flipH="1">
            <a:off x="1925638" y="5275263"/>
            <a:ext cx="1803400" cy="0"/>
          </a:xfrm>
          <a:prstGeom prst="line">
            <a:avLst/>
          </a:prstGeom>
          <a:noFill/>
          <a:ln w="19050">
            <a:solidFill>
              <a:schemeClr val="folHlink"/>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09" name="Rectangle 6"/>
          <p:cNvSpPr>
            <a:spLocks noChangeArrowheads="1"/>
          </p:cNvSpPr>
          <p:nvPr/>
        </p:nvSpPr>
        <p:spPr bwMode="auto">
          <a:xfrm>
            <a:off x="2217738" y="5635625"/>
            <a:ext cx="1471612" cy="3667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dirty="0"/>
              <a:t>f == h</a:t>
            </a:r>
            <a:r>
              <a:rPr lang="en-US" dirty="0"/>
              <a:t>(</a:t>
            </a:r>
            <a:r>
              <a:rPr lang="en-US" i="1" dirty="0"/>
              <a:t>PID</a:t>
            </a:r>
            <a:r>
              <a:rPr lang="en-US" dirty="0"/>
              <a:t>, </a:t>
            </a:r>
            <a:r>
              <a:rPr lang="en-US" i="1" dirty="0"/>
              <a:t>p</a:t>
            </a:r>
            <a:r>
              <a:rPr lang="en-US" dirty="0"/>
              <a:t>)</a:t>
            </a:r>
            <a:endParaRPr lang="en-US" i="1" dirty="0"/>
          </a:p>
        </p:txBody>
      </p:sp>
      <p:sp>
        <p:nvSpPr>
          <p:cNvPr id="21510" name="Rectangle 7"/>
          <p:cNvSpPr>
            <a:spLocks noChangeArrowheads="1"/>
          </p:cNvSpPr>
          <p:nvPr/>
        </p:nvSpPr>
        <p:spPr bwMode="auto">
          <a:xfrm>
            <a:off x="2549525" y="35306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21511" name="Rectangle 8"/>
          <p:cNvSpPr>
            <a:spLocks noChangeArrowheads="1"/>
          </p:cNvSpPr>
          <p:nvPr/>
        </p:nvSpPr>
        <p:spPr bwMode="auto">
          <a:xfrm>
            <a:off x="638175" y="35433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21512" name="Rectangle 9"/>
          <p:cNvSpPr>
            <a:spLocks noChangeArrowheads="1"/>
          </p:cNvSpPr>
          <p:nvPr/>
        </p:nvSpPr>
        <p:spPr bwMode="auto">
          <a:xfrm>
            <a:off x="1558925" y="35306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21513" name="Rectangle 10"/>
          <p:cNvSpPr>
            <a:spLocks noChangeArrowheads="1"/>
          </p:cNvSpPr>
          <p:nvPr/>
        </p:nvSpPr>
        <p:spPr bwMode="auto">
          <a:xfrm>
            <a:off x="1152525" y="28956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p>
        </p:txBody>
      </p:sp>
      <p:sp>
        <p:nvSpPr>
          <p:cNvPr id="21514" name="Rectangle 11"/>
          <p:cNvSpPr>
            <a:spLocks noChangeArrowheads="1"/>
          </p:cNvSpPr>
          <p:nvPr/>
        </p:nvSpPr>
        <p:spPr bwMode="auto">
          <a:xfrm>
            <a:off x="2054225" y="2895600"/>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21515" name="Rectangle 12"/>
          <p:cNvSpPr>
            <a:spLocks noChangeArrowheads="1"/>
          </p:cNvSpPr>
          <p:nvPr/>
        </p:nvSpPr>
        <p:spPr bwMode="auto">
          <a:xfrm>
            <a:off x="8623300" y="35306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21516" name="Rectangle 13"/>
          <p:cNvSpPr>
            <a:spLocks noChangeArrowheads="1"/>
          </p:cNvSpPr>
          <p:nvPr/>
        </p:nvSpPr>
        <p:spPr bwMode="auto">
          <a:xfrm>
            <a:off x="7150100" y="3530600"/>
            <a:ext cx="3587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21517" name="Rectangle 14"/>
          <p:cNvSpPr>
            <a:spLocks noChangeArrowheads="1"/>
          </p:cNvSpPr>
          <p:nvPr/>
        </p:nvSpPr>
        <p:spPr bwMode="auto">
          <a:xfrm>
            <a:off x="7658100" y="3530600"/>
            <a:ext cx="269875" cy="301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21518" name="Rectangle 15"/>
          <p:cNvSpPr>
            <a:spLocks noChangeArrowheads="1"/>
          </p:cNvSpPr>
          <p:nvPr/>
        </p:nvSpPr>
        <p:spPr bwMode="auto">
          <a:xfrm>
            <a:off x="7391400" y="29051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21519" name="Rectangle 16"/>
          <p:cNvSpPr>
            <a:spLocks noChangeArrowheads="1"/>
          </p:cNvSpPr>
          <p:nvPr/>
        </p:nvSpPr>
        <p:spPr bwMode="auto">
          <a:xfrm>
            <a:off x="8216900" y="2905125"/>
            <a:ext cx="469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21520" name="Rectangle 17"/>
          <p:cNvSpPr>
            <a:spLocks noChangeArrowheads="1"/>
          </p:cNvSpPr>
          <p:nvPr/>
        </p:nvSpPr>
        <p:spPr bwMode="auto">
          <a:xfrm>
            <a:off x="6013450" y="3087688"/>
            <a:ext cx="1260475"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21521" name="Line 20"/>
          <p:cNvSpPr>
            <a:spLocks noChangeShapeType="1"/>
          </p:cNvSpPr>
          <p:nvPr/>
        </p:nvSpPr>
        <p:spPr bwMode="auto">
          <a:xfrm flipV="1">
            <a:off x="3652838" y="5440363"/>
            <a:ext cx="0" cy="914400"/>
          </a:xfrm>
          <a:prstGeom prst="line">
            <a:avLst/>
          </a:prstGeom>
          <a:noFill/>
          <a:ln w="12700">
            <a:solidFill>
              <a:schemeClr val="tx1"/>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1522" name="Rectangle 21"/>
          <p:cNvSpPr>
            <a:spLocks noChangeArrowheads="1"/>
          </p:cNvSpPr>
          <p:nvPr/>
        </p:nvSpPr>
        <p:spPr bwMode="auto">
          <a:xfrm>
            <a:off x="2482850" y="2606675"/>
            <a:ext cx="1028700" cy="642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a:t>
            </a:r>
          </a:p>
        </p:txBody>
      </p:sp>
      <p:sp>
        <p:nvSpPr>
          <p:cNvPr id="163864" name="Rectangle 24"/>
          <p:cNvSpPr>
            <a:spLocks noChangeArrowheads="1"/>
          </p:cNvSpPr>
          <p:nvPr/>
        </p:nvSpPr>
        <p:spPr bwMode="auto">
          <a:xfrm>
            <a:off x="376238" y="5110163"/>
            <a:ext cx="7620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163865" name="Oval 25"/>
          <p:cNvSpPr>
            <a:spLocks noChangeArrowheads="1"/>
          </p:cNvSpPr>
          <p:nvPr/>
        </p:nvSpPr>
        <p:spPr bwMode="auto">
          <a:xfrm>
            <a:off x="1441450" y="2206625"/>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CPU</a:t>
            </a:r>
            <a:endParaRPr lang="en-US" sz="2000" b="1" dirty="0">
              <a:solidFill>
                <a:schemeClr val="accent1"/>
              </a:solidFill>
              <a:latin typeface="Arial" charset="0"/>
              <a:ea typeface="+mn-ea"/>
            </a:endParaRPr>
          </a:p>
        </p:txBody>
      </p:sp>
      <p:sp>
        <p:nvSpPr>
          <p:cNvPr id="21525" name="Line 26"/>
          <p:cNvSpPr>
            <a:spLocks noChangeShapeType="1"/>
          </p:cNvSpPr>
          <p:nvPr/>
        </p:nvSpPr>
        <p:spPr bwMode="auto">
          <a:xfrm flipH="1">
            <a:off x="1884363" y="2900363"/>
            <a:ext cx="12700" cy="3937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1526" name="Line 27"/>
          <p:cNvSpPr>
            <a:spLocks noChangeShapeType="1"/>
          </p:cNvSpPr>
          <p:nvPr/>
        </p:nvSpPr>
        <p:spPr bwMode="auto">
          <a:xfrm>
            <a:off x="731838" y="5410200"/>
            <a:ext cx="0" cy="711200"/>
          </a:xfrm>
          <a:prstGeom prst="line">
            <a:avLst/>
          </a:prstGeom>
          <a:noFill/>
          <a:ln w="1905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7" name="Line 28"/>
          <p:cNvSpPr>
            <a:spLocks noChangeShapeType="1"/>
          </p:cNvSpPr>
          <p:nvPr/>
        </p:nvSpPr>
        <p:spPr bwMode="auto">
          <a:xfrm flipH="1">
            <a:off x="1062038" y="6354763"/>
            <a:ext cx="3251200" cy="0"/>
          </a:xfrm>
          <a:prstGeom prst="line">
            <a:avLst/>
          </a:prstGeom>
          <a:noFill/>
          <a:ln w="19050">
            <a:solidFill>
              <a:schemeClr val="tx1"/>
            </a:solidFill>
            <a:prstDash val="dash"/>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528" name="Arc 29"/>
          <p:cNvSpPr>
            <a:spLocks/>
          </p:cNvSpPr>
          <p:nvPr/>
        </p:nvSpPr>
        <p:spPr bwMode="auto">
          <a:xfrm>
            <a:off x="733425" y="6096000"/>
            <a:ext cx="277813" cy="258763"/>
          </a:xfrm>
          <a:custGeom>
            <a:avLst/>
            <a:gdLst>
              <a:gd name="T0" fmla="*/ 2147483647 w 26206"/>
              <a:gd name="T1" fmla="*/ 2147483647 h 21600"/>
              <a:gd name="T2" fmla="*/ 0 w 26206"/>
              <a:gd name="T3" fmla="*/ 0 h 21600"/>
              <a:gd name="T4" fmla="*/ 2147483647 w 26206"/>
              <a:gd name="T5" fmla="*/ 0 h 21600"/>
              <a:gd name="T6" fmla="*/ 0 60000 65536"/>
              <a:gd name="T7" fmla="*/ 0 60000 65536"/>
              <a:gd name="T8" fmla="*/ 0 60000 65536"/>
              <a:gd name="T9" fmla="*/ 0 w 26206"/>
              <a:gd name="T10" fmla="*/ 0 h 21600"/>
              <a:gd name="T11" fmla="*/ 26206 w 26206"/>
              <a:gd name="T12" fmla="*/ 21600 h 21600"/>
            </a:gdLst>
            <a:ahLst/>
            <a:cxnLst>
              <a:cxn ang="T6">
                <a:pos x="T0" y="T1"/>
              </a:cxn>
              <a:cxn ang="T7">
                <a:pos x="T2" y="T3"/>
              </a:cxn>
              <a:cxn ang="T8">
                <a:pos x="T4" y="T5"/>
              </a:cxn>
            </a:cxnLst>
            <a:rect l="T9" t="T10" r="T11" b="T12"/>
            <a:pathLst>
              <a:path w="26206" h="21600" fill="none" extrusionOk="0">
                <a:moveTo>
                  <a:pt x="26206" y="21103"/>
                </a:moveTo>
                <a:cubicBezTo>
                  <a:pt x="24692" y="21433"/>
                  <a:pt x="23148" y="21599"/>
                  <a:pt x="21600" y="21600"/>
                </a:cubicBezTo>
                <a:cubicBezTo>
                  <a:pt x="9670" y="21600"/>
                  <a:pt x="0" y="11929"/>
                  <a:pt x="0" y="0"/>
                </a:cubicBezTo>
              </a:path>
              <a:path w="26206" h="21600" stroke="0" extrusionOk="0">
                <a:moveTo>
                  <a:pt x="26206" y="21103"/>
                </a:moveTo>
                <a:cubicBezTo>
                  <a:pt x="24692" y="21433"/>
                  <a:pt x="23148" y="21599"/>
                  <a:pt x="21600" y="21600"/>
                </a:cubicBezTo>
                <a:cubicBezTo>
                  <a:pt x="9670" y="21600"/>
                  <a:pt x="0" y="11929"/>
                  <a:pt x="0" y="0"/>
                </a:cubicBezTo>
                <a:lnTo>
                  <a:pt x="21600" y="0"/>
                </a:lnTo>
                <a:close/>
              </a:path>
            </a:pathLst>
          </a:custGeom>
          <a:noFill/>
          <a:ln w="19050" cap="rnd">
            <a:solidFill>
              <a:schemeClr val="tx1"/>
            </a:solidFill>
            <a:prstDash val="dash"/>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29" name="Line 30"/>
          <p:cNvSpPr>
            <a:spLocks noChangeShapeType="1"/>
          </p:cNvSpPr>
          <p:nvPr/>
        </p:nvSpPr>
        <p:spPr bwMode="auto">
          <a:xfrm flipH="1">
            <a:off x="1150938" y="5275263"/>
            <a:ext cx="381000" cy="0"/>
          </a:xfrm>
          <a:prstGeom prst="line">
            <a:avLst/>
          </a:prstGeom>
          <a:noFill/>
          <a:ln w="1905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63872" name="Rectangle 32"/>
          <p:cNvSpPr>
            <a:spLocks noChangeArrowheads="1"/>
          </p:cNvSpPr>
          <p:nvPr/>
        </p:nvSpPr>
        <p:spPr bwMode="auto">
          <a:xfrm>
            <a:off x="1279525" y="4281488"/>
            <a:ext cx="914400" cy="379412"/>
          </a:xfrm>
          <a:prstGeom prst="rect">
            <a:avLst/>
          </a:prstGeom>
          <a:solidFill>
            <a:schemeClr val="tx2"/>
          </a:solidFill>
          <a:ln w="12700">
            <a:solidFill>
              <a:schemeClr val="tx1"/>
            </a:solidFill>
            <a:miter lim="800000"/>
            <a:headEnd/>
            <a:tailEnd/>
          </a:ln>
          <a:effectLst>
            <a:outerShdw dist="107763" dir="2700000" algn="ctr" rotWithShape="0">
              <a:schemeClr val="bg2"/>
            </a:outerShdw>
          </a:effectLst>
        </p:spPr>
        <p:txBody>
          <a:bodyPr wrap="none" anchor="ctr"/>
          <a:lstStyle/>
          <a:p>
            <a:pPr algn="ctr">
              <a:lnSpc>
                <a:spcPct val="80000"/>
              </a:lnSpc>
              <a:defRPr/>
            </a:pPr>
            <a:r>
              <a:rPr lang="en-US" sz="2000" dirty="0">
                <a:latin typeface="Times"/>
                <a:ea typeface="+mn-ea"/>
              </a:rPr>
              <a:t>Hash</a:t>
            </a:r>
          </a:p>
        </p:txBody>
      </p:sp>
      <p:sp>
        <p:nvSpPr>
          <p:cNvPr id="21531" name="Line 34"/>
          <p:cNvSpPr>
            <a:spLocks noChangeShapeType="1"/>
          </p:cNvSpPr>
          <p:nvPr/>
        </p:nvSpPr>
        <p:spPr bwMode="auto">
          <a:xfrm>
            <a:off x="1736725" y="4678363"/>
            <a:ext cx="0" cy="388937"/>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163875" name="Rectangle 35"/>
          <p:cNvSpPr>
            <a:spLocks noChangeArrowheads="1"/>
          </p:cNvSpPr>
          <p:nvPr/>
        </p:nvSpPr>
        <p:spPr bwMode="auto">
          <a:xfrm>
            <a:off x="3746500" y="4787900"/>
            <a:ext cx="846138"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1533" name="Rectangle 36"/>
          <p:cNvSpPr>
            <a:spLocks noChangeArrowheads="1"/>
          </p:cNvSpPr>
          <p:nvPr/>
        </p:nvSpPr>
        <p:spPr bwMode="auto">
          <a:xfrm>
            <a:off x="3800475" y="5085184"/>
            <a:ext cx="866775"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t>PID</a:t>
            </a:r>
          </a:p>
        </p:txBody>
      </p:sp>
      <p:grpSp>
        <p:nvGrpSpPr>
          <p:cNvPr id="21534" name="Group 37"/>
          <p:cNvGrpSpPr>
            <a:grpSpLocks/>
          </p:cNvGrpSpPr>
          <p:nvPr/>
        </p:nvGrpSpPr>
        <p:grpSpPr bwMode="auto">
          <a:xfrm>
            <a:off x="3749675" y="4813300"/>
            <a:ext cx="838200" cy="1524000"/>
            <a:chOff x="1882" y="3032"/>
            <a:chExt cx="648" cy="960"/>
          </a:xfrm>
        </p:grpSpPr>
        <p:sp>
          <p:nvSpPr>
            <p:cNvPr id="21587" name="Rectangle 38"/>
            <p:cNvSpPr>
              <a:spLocks noChangeArrowheads="1"/>
            </p:cNvSpPr>
            <p:nvPr/>
          </p:nvSpPr>
          <p:spPr bwMode="auto">
            <a:xfrm>
              <a:off x="1882" y="3224"/>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88" name="Rectangle 39"/>
            <p:cNvSpPr>
              <a:spLocks noChangeArrowheads="1"/>
            </p:cNvSpPr>
            <p:nvPr/>
          </p:nvSpPr>
          <p:spPr bwMode="auto">
            <a:xfrm>
              <a:off x="1882" y="3416"/>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89" name="Rectangle 40"/>
            <p:cNvSpPr>
              <a:spLocks noChangeArrowheads="1"/>
            </p:cNvSpPr>
            <p:nvPr/>
          </p:nvSpPr>
          <p:spPr bwMode="auto">
            <a:xfrm>
              <a:off x="1882" y="3608"/>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90" name="Rectangle 41"/>
            <p:cNvSpPr>
              <a:spLocks noChangeArrowheads="1"/>
            </p:cNvSpPr>
            <p:nvPr/>
          </p:nvSpPr>
          <p:spPr bwMode="auto">
            <a:xfrm>
              <a:off x="1882" y="3800"/>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91" name="Rectangle 42"/>
            <p:cNvSpPr>
              <a:spLocks noChangeArrowheads="1"/>
            </p:cNvSpPr>
            <p:nvPr/>
          </p:nvSpPr>
          <p:spPr bwMode="auto">
            <a:xfrm>
              <a:off x="1882" y="3032"/>
              <a:ext cx="648" cy="192"/>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1535" name="Rectangle 44"/>
          <p:cNvSpPr>
            <a:spLocks noChangeArrowheads="1"/>
          </p:cNvSpPr>
          <p:nvPr/>
        </p:nvSpPr>
        <p:spPr bwMode="auto">
          <a:xfrm>
            <a:off x="3783013" y="6380163"/>
            <a:ext cx="2466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Inverted Page Table</a:t>
            </a:r>
          </a:p>
        </p:txBody>
      </p:sp>
      <p:sp>
        <p:nvSpPr>
          <p:cNvPr id="163885" name="Rectangle 45"/>
          <p:cNvSpPr>
            <a:spLocks noChangeArrowheads="1"/>
          </p:cNvSpPr>
          <p:nvPr/>
        </p:nvSpPr>
        <p:spPr bwMode="auto">
          <a:xfrm>
            <a:off x="4579938" y="4787900"/>
            <a:ext cx="1727200"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1537" name="Rectangle 47"/>
          <p:cNvSpPr>
            <a:spLocks noChangeArrowheads="1"/>
          </p:cNvSpPr>
          <p:nvPr/>
        </p:nvSpPr>
        <p:spPr bwMode="auto">
          <a:xfrm>
            <a:off x="5902325" y="5129213"/>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1</a:t>
            </a:r>
          </a:p>
        </p:txBody>
      </p:sp>
      <p:sp>
        <p:nvSpPr>
          <p:cNvPr id="21538" name="Rectangle 48"/>
          <p:cNvSpPr>
            <a:spLocks noChangeArrowheads="1"/>
          </p:cNvSpPr>
          <p:nvPr/>
        </p:nvSpPr>
        <p:spPr bwMode="auto">
          <a:xfrm>
            <a:off x="5708650" y="5135563"/>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0</a:t>
            </a:r>
          </a:p>
        </p:txBody>
      </p:sp>
      <p:sp>
        <p:nvSpPr>
          <p:cNvPr id="21539" name="Rectangle 49"/>
          <p:cNvSpPr>
            <a:spLocks noChangeArrowheads="1"/>
          </p:cNvSpPr>
          <p:nvPr/>
        </p:nvSpPr>
        <p:spPr bwMode="auto">
          <a:xfrm>
            <a:off x="4570413" y="5078457"/>
            <a:ext cx="1168399" cy="3667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square" lIns="90487" tIns="44450" rIns="90487" bIns="44450">
            <a:spAutoFit/>
          </a:bodyPr>
          <a:lstStyle/>
          <a:p>
            <a:r>
              <a:rPr lang="en-US" i="1" dirty="0" err="1"/>
              <a:t>Virt</a:t>
            </a:r>
            <a:r>
              <a:rPr lang="en-US" i="1" dirty="0"/>
              <a:t> page#  </a:t>
            </a:r>
          </a:p>
        </p:txBody>
      </p:sp>
      <p:sp>
        <p:nvSpPr>
          <p:cNvPr id="21540" name="Rectangle 51"/>
          <p:cNvSpPr>
            <a:spLocks noChangeArrowheads="1"/>
          </p:cNvSpPr>
          <p:nvPr/>
        </p:nvSpPr>
        <p:spPr bwMode="auto">
          <a:xfrm>
            <a:off x="4584700" y="51181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41" name="Rectangle 52"/>
          <p:cNvSpPr>
            <a:spLocks noChangeArrowheads="1"/>
          </p:cNvSpPr>
          <p:nvPr/>
        </p:nvSpPr>
        <p:spPr bwMode="auto">
          <a:xfrm>
            <a:off x="4584700" y="54229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42" name="Rectangle 53"/>
          <p:cNvSpPr>
            <a:spLocks noChangeArrowheads="1"/>
          </p:cNvSpPr>
          <p:nvPr/>
        </p:nvSpPr>
        <p:spPr bwMode="auto">
          <a:xfrm>
            <a:off x="4584700" y="57277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43" name="Rectangle 54"/>
          <p:cNvSpPr>
            <a:spLocks noChangeArrowheads="1"/>
          </p:cNvSpPr>
          <p:nvPr/>
        </p:nvSpPr>
        <p:spPr bwMode="auto">
          <a:xfrm>
            <a:off x="4584700" y="60325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1544" name="Rectangle 55"/>
          <p:cNvSpPr>
            <a:spLocks noChangeArrowheads="1"/>
          </p:cNvSpPr>
          <p:nvPr/>
        </p:nvSpPr>
        <p:spPr bwMode="auto">
          <a:xfrm>
            <a:off x="4584700" y="4813300"/>
            <a:ext cx="1714500" cy="304800"/>
          </a:xfrm>
          <a:prstGeom prst="rect">
            <a:avLst/>
          </a:prstGeom>
          <a:noFill/>
          <a:ln w="508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63902" name="Rectangle 62"/>
          <p:cNvSpPr>
            <a:spLocks noChangeArrowheads="1"/>
          </p:cNvSpPr>
          <p:nvPr/>
        </p:nvSpPr>
        <p:spPr bwMode="auto">
          <a:xfrm>
            <a:off x="7594600" y="2290763"/>
            <a:ext cx="1092200" cy="444500"/>
          </a:xfrm>
          <a:prstGeom prst="rect">
            <a:avLst/>
          </a:prstGeom>
          <a:solidFill>
            <a:schemeClr val="tx2"/>
          </a:solidFill>
          <a:ln w="28575">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Memory</a:t>
            </a:r>
          </a:p>
        </p:txBody>
      </p:sp>
      <p:sp>
        <p:nvSpPr>
          <p:cNvPr id="21546" name="Line 63"/>
          <p:cNvSpPr>
            <a:spLocks noChangeShapeType="1"/>
          </p:cNvSpPr>
          <p:nvPr/>
        </p:nvSpPr>
        <p:spPr bwMode="auto">
          <a:xfrm flipV="1">
            <a:off x="8151813" y="2755900"/>
            <a:ext cx="1587" cy="495300"/>
          </a:xfrm>
          <a:prstGeom prst="line">
            <a:avLst/>
          </a:prstGeom>
          <a:noFill/>
          <a:ln w="19050">
            <a:solidFill>
              <a:schemeClr val="folHlink"/>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21547" name="Group 64"/>
          <p:cNvGrpSpPr>
            <a:grpSpLocks/>
          </p:cNvGrpSpPr>
          <p:nvPr/>
        </p:nvGrpSpPr>
        <p:grpSpPr bwMode="auto">
          <a:xfrm>
            <a:off x="7364413" y="3305175"/>
            <a:ext cx="1474787" cy="228600"/>
            <a:chOff x="4695" y="2066"/>
            <a:chExt cx="929" cy="144"/>
          </a:xfrm>
        </p:grpSpPr>
        <p:sp>
          <p:nvSpPr>
            <p:cNvPr id="21578" name="Rectangle 65"/>
            <p:cNvSpPr>
              <a:spLocks noChangeArrowheads="1"/>
            </p:cNvSpPr>
            <p:nvPr/>
          </p:nvSpPr>
          <p:spPr bwMode="auto">
            <a:xfrm>
              <a:off x="4695"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79" name="Rectangle 66"/>
            <p:cNvSpPr>
              <a:spLocks noChangeArrowheads="1"/>
            </p:cNvSpPr>
            <p:nvPr/>
          </p:nvSpPr>
          <p:spPr bwMode="auto">
            <a:xfrm>
              <a:off x="5115"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0" name="Rectangle 67"/>
            <p:cNvSpPr>
              <a:spLocks noChangeArrowheads="1"/>
            </p:cNvSpPr>
            <p:nvPr/>
          </p:nvSpPr>
          <p:spPr bwMode="auto">
            <a:xfrm>
              <a:off x="5219"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1" name="Rectangle 68"/>
            <p:cNvSpPr>
              <a:spLocks noChangeArrowheads="1"/>
            </p:cNvSpPr>
            <p:nvPr/>
          </p:nvSpPr>
          <p:spPr bwMode="auto">
            <a:xfrm>
              <a:off x="532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2" name="Rectangle 69"/>
            <p:cNvSpPr>
              <a:spLocks noChangeArrowheads="1"/>
            </p:cNvSpPr>
            <p:nvPr/>
          </p:nvSpPr>
          <p:spPr bwMode="auto">
            <a:xfrm>
              <a:off x="542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3" name="Rectangle 70"/>
            <p:cNvSpPr>
              <a:spLocks noChangeArrowheads="1"/>
            </p:cNvSpPr>
            <p:nvPr/>
          </p:nvSpPr>
          <p:spPr bwMode="auto">
            <a:xfrm>
              <a:off x="4799"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4" name="Rectangle 71"/>
            <p:cNvSpPr>
              <a:spLocks noChangeArrowheads="1"/>
            </p:cNvSpPr>
            <p:nvPr/>
          </p:nvSpPr>
          <p:spPr bwMode="auto">
            <a:xfrm>
              <a:off x="4903"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5" name="Rectangle 72"/>
            <p:cNvSpPr>
              <a:spLocks noChangeArrowheads="1"/>
            </p:cNvSpPr>
            <p:nvPr/>
          </p:nvSpPr>
          <p:spPr bwMode="auto">
            <a:xfrm>
              <a:off x="5007"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6" name="Rectangle 73"/>
            <p:cNvSpPr>
              <a:spLocks noChangeArrowheads="1"/>
            </p:cNvSpPr>
            <p:nvPr/>
          </p:nvSpPr>
          <p:spPr bwMode="auto">
            <a:xfrm>
              <a:off x="553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21548" name="Rectangle 74"/>
          <p:cNvSpPr>
            <a:spLocks noChangeArrowheads="1"/>
          </p:cNvSpPr>
          <p:nvPr/>
        </p:nvSpPr>
        <p:spPr bwMode="auto">
          <a:xfrm>
            <a:off x="144938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49" name="Rectangle 75"/>
          <p:cNvSpPr>
            <a:spLocks noChangeArrowheads="1"/>
          </p:cNvSpPr>
          <p:nvPr/>
        </p:nvSpPr>
        <p:spPr bwMode="auto">
          <a:xfrm>
            <a:off x="1614488"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0" name="Rectangle 76"/>
          <p:cNvSpPr>
            <a:spLocks noChangeArrowheads="1"/>
          </p:cNvSpPr>
          <p:nvPr/>
        </p:nvSpPr>
        <p:spPr bwMode="auto">
          <a:xfrm>
            <a:off x="17780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1" name="Rectangle 77"/>
          <p:cNvSpPr>
            <a:spLocks noChangeArrowheads="1"/>
          </p:cNvSpPr>
          <p:nvPr/>
        </p:nvSpPr>
        <p:spPr bwMode="auto">
          <a:xfrm>
            <a:off x="19431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2" name="Rectangle 78"/>
          <p:cNvSpPr>
            <a:spLocks noChangeArrowheads="1"/>
          </p:cNvSpPr>
          <p:nvPr/>
        </p:nvSpPr>
        <p:spPr bwMode="auto">
          <a:xfrm>
            <a:off x="9477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3" name="Rectangle 79"/>
          <p:cNvSpPr>
            <a:spLocks noChangeArrowheads="1"/>
          </p:cNvSpPr>
          <p:nvPr/>
        </p:nvSpPr>
        <p:spPr bwMode="auto">
          <a:xfrm>
            <a:off x="11128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4" name="Rectangle 80"/>
          <p:cNvSpPr>
            <a:spLocks noChangeArrowheads="1"/>
          </p:cNvSpPr>
          <p:nvPr/>
        </p:nvSpPr>
        <p:spPr bwMode="auto">
          <a:xfrm>
            <a:off x="12779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5" name="Rectangle 81"/>
          <p:cNvSpPr>
            <a:spLocks noChangeArrowheads="1"/>
          </p:cNvSpPr>
          <p:nvPr/>
        </p:nvSpPr>
        <p:spPr bwMode="auto">
          <a:xfrm>
            <a:off x="21082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6" name="Rectangle 82"/>
          <p:cNvSpPr>
            <a:spLocks noChangeArrowheads="1"/>
          </p:cNvSpPr>
          <p:nvPr/>
        </p:nvSpPr>
        <p:spPr bwMode="auto">
          <a:xfrm>
            <a:off x="22733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7" name="Rectangle 83"/>
          <p:cNvSpPr>
            <a:spLocks noChangeArrowheads="1"/>
          </p:cNvSpPr>
          <p:nvPr/>
        </p:nvSpPr>
        <p:spPr bwMode="auto">
          <a:xfrm>
            <a:off x="24384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8" name="Rectangle 84"/>
          <p:cNvSpPr>
            <a:spLocks noChangeArrowheads="1"/>
          </p:cNvSpPr>
          <p:nvPr/>
        </p:nvSpPr>
        <p:spPr bwMode="auto">
          <a:xfrm>
            <a:off x="26035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9" name="Rectangle 85"/>
          <p:cNvSpPr>
            <a:spLocks noChangeArrowheads="1"/>
          </p:cNvSpPr>
          <p:nvPr/>
        </p:nvSpPr>
        <p:spPr bwMode="auto">
          <a:xfrm>
            <a:off x="6343650" y="5978525"/>
            <a:ext cx="3302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a:t>0</a:t>
            </a:r>
            <a:endParaRPr lang="en-US" sz="2000" i="1"/>
          </a:p>
        </p:txBody>
      </p:sp>
      <p:sp>
        <p:nvSpPr>
          <p:cNvPr id="21560" name="Rectangle 86"/>
          <p:cNvSpPr>
            <a:spLocks noChangeArrowheads="1"/>
          </p:cNvSpPr>
          <p:nvPr/>
        </p:nvSpPr>
        <p:spPr bwMode="auto">
          <a:xfrm>
            <a:off x="6343650" y="4746625"/>
            <a:ext cx="10160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t>f</a:t>
            </a:r>
            <a:r>
              <a:rPr lang="en-US" sz="2000" i="1" baseline="-25000"/>
              <a:t>max</a:t>
            </a:r>
            <a:r>
              <a:rPr lang="en-US" sz="2000"/>
              <a:t>– 1</a:t>
            </a:r>
            <a:endParaRPr lang="en-US" sz="2000" i="1"/>
          </a:p>
        </p:txBody>
      </p:sp>
      <p:sp>
        <p:nvSpPr>
          <p:cNvPr id="21561" name="Rectangle 87"/>
          <p:cNvSpPr>
            <a:spLocks noChangeArrowheads="1"/>
          </p:cNvSpPr>
          <p:nvPr/>
        </p:nvSpPr>
        <p:spPr bwMode="auto">
          <a:xfrm>
            <a:off x="6343650" y="5064125"/>
            <a:ext cx="10160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i="1"/>
              <a:t>f</a:t>
            </a:r>
            <a:r>
              <a:rPr lang="en-US" sz="2000" i="1" baseline="-25000"/>
              <a:t>max</a:t>
            </a:r>
            <a:r>
              <a:rPr lang="en-US" sz="2000"/>
              <a:t>– 2</a:t>
            </a:r>
            <a:endParaRPr lang="en-US" sz="2000" i="1"/>
          </a:p>
        </p:txBody>
      </p:sp>
      <p:sp>
        <p:nvSpPr>
          <p:cNvPr id="163928" name="Rectangle 88"/>
          <p:cNvSpPr>
            <a:spLocks noChangeArrowheads="1"/>
          </p:cNvSpPr>
          <p:nvPr/>
        </p:nvSpPr>
        <p:spPr bwMode="auto">
          <a:xfrm>
            <a:off x="3590925" y="3275013"/>
            <a:ext cx="9906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i="1">
                <a:latin typeface="Times"/>
                <a:ea typeface="+mn-ea"/>
              </a:rPr>
              <a:t>running</a:t>
            </a:r>
          </a:p>
        </p:txBody>
      </p:sp>
      <p:sp>
        <p:nvSpPr>
          <p:cNvPr id="21563" name="Rectangle 89"/>
          <p:cNvSpPr>
            <a:spLocks noChangeArrowheads="1"/>
          </p:cNvSpPr>
          <p:nvPr/>
        </p:nvSpPr>
        <p:spPr bwMode="auto">
          <a:xfrm>
            <a:off x="3616325" y="2887663"/>
            <a:ext cx="604838"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PID</a:t>
            </a:r>
          </a:p>
        </p:txBody>
      </p:sp>
      <p:sp>
        <p:nvSpPr>
          <p:cNvPr id="21564" name="Oval 91"/>
          <p:cNvSpPr>
            <a:spLocks noChangeArrowheads="1"/>
          </p:cNvSpPr>
          <p:nvPr/>
        </p:nvSpPr>
        <p:spPr bwMode="auto">
          <a:xfrm>
            <a:off x="1533525" y="50673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p>
        </p:txBody>
      </p:sp>
      <p:sp>
        <p:nvSpPr>
          <p:cNvPr id="21565" name="Rectangle 47"/>
          <p:cNvSpPr>
            <a:spLocks noChangeArrowheads="1"/>
          </p:cNvSpPr>
          <p:nvPr/>
        </p:nvSpPr>
        <p:spPr bwMode="auto">
          <a:xfrm>
            <a:off x="6091238" y="5138738"/>
            <a:ext cx="177800" cy="273050"/>
          </a:xfrm>
          <a:prstGeom prst="rect">
            <a:avLst/>
          </a:prstGeom>
          <a:noFill/>
          <a:ln w="1270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r>
              <a:rPr lang="en-US" sz="2000"/>
              <a:t>1</a:t>
            </a:r>
          </a:p>
        </p:txBody>
      </p:sp>
      <p:cxnSp>
        <p:nvCxnSpPr>
          <p:cNvPr id="21566" name="Curved Connector 97"/>
          <p:cNvCxnSpPr>
            <a:cxnSpLocks noChangeShapeType="1"/>
            <a:stCxn id="21576" idx="1"/>
            <a:endCxn id="113" idx="0"/>
          </p:cNvCxnSpPr>
          <p:nvPr/>
        </p:nvCxnSpPr>
        <p:spPr bwMode="auto">
          <a:xfrm rot="16200000" flipH="1">
            <a:off x="2892426" y="2211387"/>
            <a:ext cx="411162" cy="3675063"/>
          </a:xfrm>
          <a:prstGeom prst="curvedConnector3">
            <a:avLst>
              <a:gd name="adj1" fmla="val 33750"/>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107" name="Oval 79"/>
          <p:cNvSpPr>
            <a:spLocks noChangeArrowheads="1"/>
          </p:cNvSpPr>
          <p:nvPr/>
        </p:nvSpPr>
        <p:spPr bwMode="auto">
          <a:xfrm>
            <a:off x="3887788" y="4251325"/>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a:t>
            </a:r>
          </a:p>
        </p:txBody>
      </p:sp>
      <p:cxnSp>
        <p:nvCxnSpPr>
          <p:cNvPr id="21568" name="Straight Arrow Connector 108"/>
          <p:cNvCxnSpPr>
            <a:cxnSpLocks noChangeShapeType="1"/>
            <a:stCxn id="163928" idx="2"/>
            <a:endCxn id="107" idx="0"/>
          </p:cNvCxnSpPr>
          <p:nvPr/>
        </p:nvCxnSpPr>
        <p:spPr bwMode="auto">
          <a:xfrm rot="16200000" flipH="1">
            <a:off x="3746501" y="3906837"/>
            <a:ext cx="684212" cy="4763"/>
          </a:xfrm>
          <a:prstGeom prst="straightConnector1">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21569" name="Straight Arrow Connector 110"/>
          <p:cNvCxnSpPr>
            <a:cxnSpLocks noChangeShapeType="1"/>
            <a:stCxn id="107" idx="4"/>
            <a:endCxn id="21591" idx="2"/>
          </p:cNvCxnSpPr>
          <p:nvPr/>
        </p:nvCxnSpPr>
        <p:spPr bwMode="auto">
          <a:xfrm rot="16200000" flipH="1">
            <a:off x="3893344" y="4842669"/>
            <a:ext cx="473075" cy="77787"/>
          </a:xfrm>
          <a:prstGeom prst="straightConnector1">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113" name="Oval 79"/>
          <p:cNvSpPr>
            <a:spLocks noChangeArrowheads="1"/>
          </p:cNvSpPr>
          <p:nvPr/>
        </p:nvSpPr>
        <p:spPr bwMode="auto">
          <a:xfrm>
            <a:off x="4732338" y="42545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a:t>
            </a:r>
          </a:p>
        </p:txBody>
      </p:sp>
      <p:cxnSp>
        <p:nvCxnSpPr>
          <p:cNvPr id="21571" name="Straight Arrow Connector 117"/>
          <p:cNvCxnSpPr>
            <a:cxnSpLocks noChangeShapeType="1"/>
            <a:stCxn id="113" idx="4"/>
          </p:cNvCxnSpPr>
          <p:nvPr/>
        </p:nvCxnSpPr>
        <p:spPr bwMode="auto">
          <a:xfrm rot="16200000" flipH="1">
            <a:off x="4714875" y="4868863"/>
            <a:ext cx="492125" cy="50800"/>
          </a:xfrm>
          <a:prstGeom prst="straightConnector1">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21572" name="Straight Arrow Connector 121"/>
          <p:cNvCxnSpPr>
            <a:cxnSpLocks noChangeShapeType="1"/>
            <a:stCxn id="163928" idx="1"/>
            <a:endCxn id="163872" idx="3"/>
          </p:cNvCxnSpPr>
          <p:nvPr/>
        </p:nvCxnSpPr>
        <p:spPr bwMode="auto">
          <a:xfrm rot="10800000" flipV="1">
            <a:off x="2193925" y="3421063"/>
            <a:ext cx="1397000" cy="1050925"/>
          </a:xfrm>
          <a:prstGeom prst="straightConnector1">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21573" name="Shape 123"/>
          <p:cNvCxnSpPr>
            <a:cxnSpLocks noChangeShapeType="1"/>
            <a:stCxn id="21561" idx="3"/>
          </p:cNvCxnSpPr>
          <p:nvPr/>
        </p:nvCxnSpPr>
        <p:spPr bwMode="auto">
          <a:xfrm flipV="1">
            <a:off x="7359650" y="3663950"/>
            <a:ext cx="184150" cy="1597025"/>
          </a:xfrm>
          <a:prstGeom prst="curvedConnector2">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21574" name="Rectangle 21"/>
          <p:cNvSpPr>
            <a:spLocks noChangeArrowheads="1"/>
          </p:cNvSpPr>
          <p:nvPr/>
        </p:nvSpPr>
        <p:spPr bwMode="auto">
          <a:xfrm>
            <a:off x="5156200" y="4098925"/>
            <a:ext cx="1169988"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tag check</a:t>
            </a:r>
          </a:p>
        </p:txBody>
      </p:sp>
      <p:cxnSp>
        <p:nvCxnSpPr>
          <p:cNvPr id="21575" name="Straight Connector 129"/>
          <p:cNvCxnSpPr>
            <a:cxnSpLocks noChangeShapeType="1"/>
            <a:endCxn id="21561" idx="3"/>
          </p:cNvCxnSpPr>
          <p:nvPr/>
        </p:nvCxnSpPr>
        <p:spPr bwMode="auto">
          <a:xfrm flipV="1">
            <a:off x="7167563" y="5260975"/>
            <a:ext cx="192087" cy="9525"/>
          </a:xfrm>
          <a:prstGeom prst="line">
            <a:avLst/>
          </a:prstGeom>
          <a:noFill/>
          <a:ln w="25400">
            <a:solidFill>
              <a:schemeClr val="tx1"/>
            </a:solidFill>
            <a:round/>
            <a:headEnd type="none" w="sm" len="sm"/>
            <a:tailEnd type="none" w="lg" len="med"/>
          </a:ln>
          <a:extLst>
            <a:ext uri="{909E8E84-426E-40dd-AFC4-6F175D3DCCD1}">
              <a14:hiddenFill xmlns="" xmlns:a14="http://schemas.microsoft.com/office/drawing/2010/main">
                <a:noFill/>
              </a14:hiddenFill>
            </a:ext>
          </a:extLst>
        </p:spPr>
      </p:cxnSp>
      <p:sp>
        <p:nvSpPr>
          <p:cNvPr id="21576" name="Right Brace 139"/>
          <p:cNvSpPr>
            <a:spLocks/>
          </p:cNvSpPr>
          <p:nvPr/>
        </p:nvSpPr>
        <p:spPr bwMode="auto">
          <a:xfrm rot="5400000">
            <a:off x="1121568" y="3377407"/>
            <a:ext cx="277813" cy="654050"/>
          </a:xfrm>
          <a:prstGeom prst="rightBrace">
            <a:avLst>
              <a:gd name="adj1" fmla="val 8327"/>
              <a:gd name="adj2" fmla="val 50000"/>
            </a:avLst>
          </a:prstGeom>
          <a:noFill/>
          <a:ln w="19050">
            <a:solidFill>
              <a:schemeClr val="tx1"/>
            </a:solidFill>
            <a:round/>
            <a:headEnd type="none" w="sm" len="sm"/>
            <a:tailEnd type="none" w="lg" len="med"/>
          </a:ln>
          <a:extLst>
            <a:ext uri="{909E8E84-426E-40dd-AFC4-6F175D3DCCD1}">
              <a14:hiddenFill xmlns="" xmlns:a14="http://schemas.microsoft.com/office/drawing/2010/main">
                <a:solidFill>
                  <a:srgbClr val="FFFFFF"/>
                </a:solidFill>
              </a14:hiddenFill>
            </a:ext>
          </a:extLst>
        </p:spPr>
        <p:txBody>
          <a:bodyPr anchor="ctr"/>
          <a:lstStyle/>
          <a:p>
            <a:pPr algn="ctr"/>
            <a:endParaRPr lang="en-US"/>
          </a:p>
        </p:txBody>
      </p:sp>
      <p:cxnSp>
        <p:nvCxnSpPr>
          <p:cNvPr id="21577" name="Shape 145"/>
          <p:cNvCxnSpPr>
            <a:cxnSpLocks noChangeShapeType="1"/>
            <a:stCxn id="21576" idx="1"/>
            <a:endCxn id="163872" idx="1"/>
          </p:cNvCxnSpPr>
          <p:nvPr/>
        </p:nvCxnSpPr>
        <p:spPr bwMode="auto">
          <a:xfrm rot="16200000" flipH="1">
            <a:off x="955675" y="4148138"/>
            <a:ext cx="628650" cy="19050"/>
          </a:xfrm>
          <a:prstGeom prst="curvedConnector4">
            <a:avLst>
              <a:gd name="adj1" fmla="val 26060"/>
              <a:gd name="adj2" fmla="val -1436667"/>
            </a:avLst>
          </a:prstGeom>
          <a:noFill/>
          <a:ln w="25400">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sp>
        <p:nvSpPr>
          <p:cNvPr id="2" name="Title 1"/>
          <p:cNvSpPr>
            <a:spLocks noGrp="1"/>
          </p:cNvSpPr>
          <p:nvPr>
            <p:ph type="title"/>
          </p:nvPr>
        </p:nvSpPr>
        <p:spPr/>
        <p:txBody>
          <a:bodyPr>
            <a:normAutofit fontScale="90000"/>
          </a:bodyPr>
          <a:lstStyle/>
          <a:p>
            <a:r>
              <a:rPr lang="en-US" dirty="0"/>
              <a:t>Inverted Page Table Lookup</a:t>
            </a:r>
          </a:p>
        </p:txBody>
      </p:sp>
    </p:spTree>
    <p:extLst>
      <p:ext uri="{BB962C8B-B14F-4D97-AF65-F5344CB8AC3E}">
        <p14:creationId xmlns:p14="http://schemas.microsoft.com/office/powerpoint/2010/main" val="1843321854"/>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pPr>
              <a:lnSpc>
                <a:spcPct val="90000"/>
              </a:lnSpc>
            </a:pPr>
            <a:r>
              <a:rPr lang="en-US" sz="2000">
                <a:latin typeface="Arial" charset="0"/>
              </a:rPr>
              <a:t>Minor complication</a:t>
            </a:r>
          </a:p>
          <a:p>
            <a:pPr lvl="1">
              <a:lnSpc>
                <a:spcPct val="90000"/>
              </a:lnSpc>
            </a:pPr>
            <a:r>
              <a:rPr lang="en-US" sz="1800">
                <a:latin typeface="Arial" charset="0"/>
              </a:rPr>
              <a:t>Since the number of pages is usually larger than the number of slots in a hash table, two or more items </a:t>
            </a:r>
            <a:r>
              <a:rPr lang="en-US" sz="1800" i="1">
                <a:solidFill>
                  <a:srgbClr val="990000"/>
                </a:solidFill>
                <a:latin typeface="Arial" charset="0"/>
              </a:rPr>
              <a:t>may</a:t>
            </a:r>
            <a:r>
              <a:rPr lang="en-US" sz="1800" i="1">
                <a:latin typeface="Arial" charset="0"/>
              </a:rPr>
              <a:t> </a:t>
            </a:r>
            <a:r>
              <a:rPr lang="en-US" sz="1800">
                <a:latin typeface="Arial" charset="0"/>
              </a:rPr>
              <a:t>hash to the same location</a:t>
            </a:r>
          </a:p>
          <a:p>
            <a:pPr lvl="1">
              <a:lnSpc>
                <a:spcPct val="90000"/>
              </a:lnSpc>
            </a:pPr>
            <a:endParaRPr lang="en-US" sz="1800">
              <a:latin typeface="Arial" charset="0"/>
            </a:endParaRPr>
          </a:p>
          <a:p>
            <a:pPr>
              <a:lnSpc>
                <a:spcPct val="90000"/>
              </a:lnSpc>
            </a:pPr>
            <a:r>
              <a:rPr lang="en-US" sz="2000">
                <a:latin typeface="Arial" charset="0"/>
              </a:rPr>
              <a:t>Two different entries that map to same location are said to collide</a:t>
            </a:r>
          </a:p>
          <a:p>
            <a:pPr>
              <a:lnSpc>
                <a:spcPct val="90000"/>
              </a:lnSpc>
            </a:pPr>
            <a:endParaRPr lang="en-US" sz="2000">
              <a:latin typeface="Arial" charset="0"/>
            </a:endParaRPr>
          </a:p>
          <a:p>
            <a:pPr>
              <a:lnSpc>
                <a:spcPct val="90000"/>
              </a:lnSpc>
            </a:pPr>
            <a:r>
              <a:rPr lang="en-US" sz="2000">
                <a:latin typeface="Arial" charset="0"/>
              </a:rPr>
              <a:t>Many standard techniques for dealing with collisions</a:t>
            </a:r>
          </a:p>
          <a:p>
            <a:pPr lvl="1">
              <a:lnSpc>
                <a:spcPct val="90000"/>
              </a:lnSpc>
            </a:pPr>
            <a:r>
              <a:rPr lang="en-US" sz="1800">
                <a:latin typeface="Arial" charset="0"/>
              </a:rPr>
              <a:t>Use a linked list of items that hash to a particular table entry</a:t>
            </a:r>
          </a:p>
          <a:p>
            <a:pPr lvl="1">
              <a:lnSpc>
                <a:spcPct val="90000"/>
              </a:lnSpc>
            </a:pPr>
            <a:r>
              <a:rPr lang="en-US" sz="1800">
                <a:latin typeface="Arial" charset="0"/>
              </a:rPr>
              <a:t>Rehash index until the key is found or an empty table entry is reached (open hashing)</a:t>
            </a:r>
          </a:p>
        </p:txBody>
      </p:sp>
      <p:sp>
        <p:nvSpPr>
          <p:cNvPr id="2" name="Title 1"/>
          <p:cNvSpPr>
            <a:spLocks noGrp="1"/>
          </p:cNvSpPr>
          <p:nvPr>
            <p:ph type="title"/>
          </p:nvPr>
        </p:nvSpPr>
        <p:spPr/>
        <p:txBody>
          <a:bodyPr>
            <a:normAutofit fontScale="90000"/>
          </a:bodyPr>
          <a:lstStyle/>
          <a:p>
            <a:r>
              <a:rPr lang="en-US" dirty="0"/>
              <a:t>Searching Inverted Page Tables</a:t>
            </a:r>
          </a:p>
        </p:txBody>
      </p:sp>
    </p:spTree>
    <p:extLst>
      <p:ext uri="{BB962C8B-B14F-4D97-AF65-F5344CB8AC3E}">
        <p14:creationId xmlns:p14="http://schemas.microsoft.com/office/powerpoint/2010/main" val="86074580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Observation</a:t>
            </a:r>
          </a:p>
        </p:txBody>
      </p:sp>
      <p:sp>
        <p:nvSpPr>
          <p:cNvPr id="3" name="Content Placeholder 2"/>
          <p:cNvSpPr>
            <a:spLocks noGrp="1"/>
          </p:cNvSpPr>
          <p:nvPr>
            <p:ph idx="1"/>
          </p:nvPr>
        </p:nvSpPr>
        <p:spPr/>
        <p:txBody>
          <a:bodyPr>
            <a:normAutofit lnSpcReduction="10000"/>
          </a:bodyPr>
          <a:lstStyle/>
          <a:p>
            <a:r>
              <a:rPr lang="en-US" dirty="0"/>
              <a:t>One cool feature of inverted page tables is that you only need one for the entire OS</a:t>
            </a:r>
          </a:p>
          <a:p>
            <a:pPr lvl="1"/>
            <a:r>
              <a:rPr lang="en-US" dirty="0"/>
              <a:t>Recall: each entry stores PID and virtual address</a:t>
            </a:r>
          </a:p>
          <a:p>
            <a:pPr lvl="1"/>
            <a:r>
              <a:rPr lang="en-US" dirty="0"/>
              <a:t>Multiple processes can share one inverted table</a:t>
            </a:r>
          </a:p>
          <a:p>
            <a:r>
              <a:rPr lang="en-US" dirty="0"/>
              <a:t>Forward mapped tables have one table per process</a:t>
            </a:r>
          </a:p>
          <a:p>
            <a:endParaRPr lang="en-US" dirty="0"/>
          </a:p>
          <a:p>
            <a:r>
              <a:rPr lang="en-US" sz="2000" dirty="0">
                <a:latin typeface="Arial" charset="0"/>
              </a:rPr>
              <a:t>Back-of-envelope space usage example </a:t>
            </a:r>
          </a:p>
          <a:p>
            <a:pPr lvl="1"/>
            <a:r>
              <a:rPr lang="en-US" sz="1800" dirty="0">
                <a:latin typeface="Arial" charset="0"/>
              </a:rPr>
              <a:t>Physical memory size: 16 MB</a:t>
            </a:r>
          </a:p>
          <a:p>
            <a:pPr lvl="1"/>
            <a:r>
              <a:rPr lang="en-US" sz="1800" dirty="0">
                <a:latin typeface="Arial" charset="0"/>
              </a:rPr>
              <a:t>Page size: 4096 bytes</a:t>
            </a:r>
          </a:p>
          <a:p>
            <a:pPr lvl="1"/>
            <a:r>
              <a:rPr lang="en-US" sz="1800" dirty="0">
                <a:latin typeface="Arial" charset="0"/>
              </a:rPr>
              <a:t>Number of frames: 4096</a:t>
            </a:r>
          </a:p>
          <a:p>
            <a:pPr lvl="1"/>
            <a:r>
              <a:rPr lang="en-US" sz="1800" dirty="0">
                <a:latin typeface="Arial" charset="0"/>
              </a:rPr>
              <a:t>Space used for page entries (assuming 8 bytes/entries): 32 Kbytes</a:t>
            </a:r>
          </a:p>
          <a:p>
            <a:pPr lvl="1"/>
            <a:r>
              <a:rPr lang="en-US" sz="1800" dirty="0">
                <a:latin typeface="Arial" charset="0"/>
              </a:rPr>
              <a:t>Percentage overhead introduced by page registers: 0.2%</a:t>
            </a:r>
          </a:p>
          <a:p>
            <a:pPr lvl="1"/>
            <a:r>
              <a:rPr lang="en-US" sz="1800" dirty="0">
                <a:latin typeface="Arial" charset="0"/>
              </a:rPr>
              <a:t>Size of virtual memory: irrelevant</a:t>
            </a:r>
          </a:p>
          <a:p>
            <a:endParaRPr lang="en-US" dirty="0"/>
          </a:p>
          <a:p>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23</a:t>
            </a:fld>
            <a:endParaRPr lang="en-US"/>
          </a:p>
        </p:txBody>
      </p:sp>
    </p:spTree>
    <p:extLst>
      <p:ext uri="{BB962C8B-B14F-4D97-AF65-F5344CB8AC3E}">
        <p14:creationId xmlns:p14="http://schemas.microsoft.com/office/powerpoint/2010/main" val="139949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a:latin typeface="Arial" charset="0"/>
              </a:rPr>
              <a:t>Questions</a:t>
            </a:r>
          </a:p>
        </p:txBody>
      </p:sp>
      <p:sp>
        <p:nvSpPr>
          <p:cNvPr id="24579" name="Rectangle 3"/>
          <p:cNvSpPr>
            <a:spLocks noGrp="1" noChangeArrowheads="1"/>
          </p:cNvSpPr>
          <p:nvPr>
            <p:ph type="body" idx="1"/>
          </p:nvPr>
        </p:nvSpPr>
        <p:spPr/>
        <p:txBody>
          <a:bodyPr/>
          <a:lstStyle/>
          <a:p>
            <a:r>
              <a:rPr lang="en-US">
                <a:latin typeface="Arial" charset="0"/>
              </a:rPr>
              <a:t>Why use hashed/inverted page tables?</a:t>
            </a:r>
          </a:p>
          <a:p>
            <a:pPr lvl="1"/>
            <a:r>
              <a:rPr lang="en-US">
                <a:latin typeface="Arial" charset="0"/>
              </a:rPr>
              <a:t>A. Forward mapped page tables are too slow.</a:t>
            </a:r>
          </a:p>
          <a:p>
            <a:pPr lvl="1"/>
            <a:r>
              <a:rPr lang="en-US">
                <a:latin typeface="Arial" charset="0"/>
              </a:rPr>
              <a:t>B. Forward mapped page tables don</a:t>
            </a:r>
            <a:r>
              <a:rPr lang="ja-JP" altLang="en-US">
                <a:latin typeface="Arial" charset="0"/>
              </a:rPr>
              <a:t>’</a:t>
            </a:r>
            <a:r>
              <a:rPr lang="en-US">
                <a:latin typeface="Arial" charset="0"/>
              </a:rPr>
              <a:t>t scale to larger virtual address spaces.</a:t>
            </a:r>
          </a:p>
          <a:p>
            <a:pPr lvl="1"/>
            <a:r>
              <a:rPr lang="en-US">
                <a:latin typeface="Arial" charset="0"/>
              </a:rPr>
              <a:t>C. Inverted pages tables have a simpler lookup algorithm, so the hardware that implements them is simpler.</a:t>
            </a:r>
          </a:p>
          <a:p>
            <a:pPr lvl="1"/>
            <a:r>
              <a:rPr lang="en-US">
                <a:latin typeface="Arial" charset="0"/>
              </a:rPr>
              <a:t>D. Inverted page tables allow a virtual page to be anywhere in physical memory.</a:t>
            </a:r>
          </a:p>
        </p:txBody>
      </p:sp>
    </p:spTree>
    <p:extLst>
      <p:ext uri="{BB962C8B-B14F-4D97-AF65-F5344CB8AC3E}">
        <p14:creationId xmlns:p14="http://schemas.microsoft.com/office/powerpoint/2010/main" val="1104831215"/>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590550" y="1371823"/>
            <a:ext cx="5622925" cy="4289425"/>
          </a:xfrm>
        </p:spPr>
        <p:txBody>
          <a:bodyPr/>
          <a:lstStyle/>
          <a:p>
            <a:pPr>
              <a:lnSpc>
                <a:spcPct val="90000"/>
              </a:lnSpc>
              <a:spcBef>
                <a:spcPct val="40000"/>
              </a:spcBef>
            </a:pPr>
            <a:r>
              <a:rPr lang="en-US" sz="1800" dirty="0">
                <a:latin typeface="Arial" charset="0"/>
              </a:rPr>
              <a:t>A process</a:t>
            </a:r>
            <a:r>
              <a:rPr lang="ja-JP" altLang="en-US" sz="1800">
                <a:latin typeface="Arial" charset="0"/>
              </a:rPr>
              <a:t>’</a:t>
            </a:r>
            <a:r>
              <a:rPr lang="en-US" sz="1800" dirty="0">
                <a:latin typeface="Arial" charset="0"/>
              </a:rPr>
              <a:t>s VAS is its context</a:t>
            </a:r>
          </a:p>
          <a:p>
            <a:pPr lvl="1">
              <a:lnSpc>
                <a:spcPct val="90000"/>
              </a:lnSpc>
            </a:pPr>
            <a:r>
              <a:rPr lang="en-US" sz="1600" dirty="0">
                <a:latin typeface="Arial" charset="0"/>
              </a:rPr>
              <a:t>Contains its code, data, and stack </a:t>
            </a:r>
          </a:p>
          <a:p>
            <a:pPr lvl="2">
              <a:lnSpc>
                <a:spcPct val="90000"/>
              </a:lnSpc>
            </a:pPr>
            <a:endParaRPr lang="en-US" sz="1400" dirty="0">
              <a:latin typeface="Arial" charset="0"/>
            </a:endParaRPr>
          </a:p>
          <a:p>
            <a:pPr>
              <a:lnSpc>
                <a:spcPct val="90000"/>
              </a:lnSpc>
              <a:spcBef>
                <a:spcPct val="40000"/>
              </a:spcBef>
            </a:pPr>
            <a:r>
              <a:rPr lang="en-US" sz="1800" dirty="0">
                <a:latin typeface="Arial" charset="0"/>
              </a:rPr>
              <a:t>Code pages are stored in a user</a:t>
            </a:r>
            <a:r>
              <a:rPr lang="ja-JP" altLang="en-US" sz="1800">
                <a:latin typeface="Arial" charset="0"/>
              </a:rPr>
              <a:t>’</a:t>
            </a:r>
            <a:r>
              <a:rPr lang="en-US" sz="1800" dirty="0">
                <a:latin typeface="Arial" charset="0"/>
              </a:rPr>
              <a:t>s file on disk</a:t>
            </a:r>
          </a:p>
          <a:p>
            <a:pPr lvl="1">
              <a:lnSpc>
                <a:spcPct val="90000"/>
              </a:lnSpc>
            </a:pPr>
            <a:r>
              <a:rPr lang="en-US" sz="1600" dirty="0">
                <a:latin typeface="Arial" charset="0"/>
              </a:rPr>
              <a:t>Some are currently residing in memory; most are not</a:t>
            </a:r>
          </a:p>
          <a:p>
            <a:pPr lvl="2">
              <a:lnSpc>
                <a:spcPct val="90000"/>
              </a:lnSpc>
            </a:pPr>
            <a:endParaRPr lang="en-US" sz="1400" dirty="0">
              <a:latin typeface="Arial" charset="0"/>
            </a:endParaRPr>
          </a:p>
          <a:p>
            <a:pPr>
              <a:lnSpc>
                <a:spcPct val="90000"/>
              </a:lnSpc>
            </a:pPr>
            <a:r>
              <a:rPr lang="en-US" sz="1800" dirty="0">
                <a:latin typeface="Arial" charset="0"/>
              </a:rPr>
              <a:t>Data and stack pages </a:t>
            </a:r>
            <a:r>
              <a:rPr lang="en-US" sz="1800">
                <a:latin typeface="Arial" charset="0"/>
              </a:rPr>
              <a:t>are not</a:t>
            </a:r>
            <a:endParaRPr lang="en-US" sz="1600" dirty="0">
              <a:latin typeface="Arial" charset="0"/>
            </a:endParaRPr>
          </a:p>
          <a:p>
            <a:pPr lvl="2">
              <a:lnSpc>
                <a:spcPct val="90000"/>
              </a:lnSpc>
            </a:pPr>
            <a:endParaRPr lang="en-US" sz="1400" dirty="0">
              <a:latin typeface="Arial" charset="0"/>
            </a:endParaRPr>
          </a:p>
          <a:p>
            <a:pPr>
              <a:lnSpc>
                <a:spcPct val="90000"/>
              </a:lnSpc>
              <a:spcBef>
                <a:spcPct val="40000"/>
              </a:spcBef>
              <a:buClrTx/>
              <a:buSzTx/>
              <a:buFontTx/>
              <a:buBlip>
                <a:blip r:embed="rId3"/>
              </a:buBlip>
            </a:pPr>
            <a:r>
              <a:rPr lang="en-US" sz="1800" dirty="0">
                <a:latin typeface="Arial" charset="0"/>
              </a:rPr>
              <a:t>OS determines which portions of a process</a:t>
            </a:r>
            <a:r>
              <a:rPr lang="ja-JP" altLang="en-US" sz="1800">
                <a:latin typeface="Arial" charset="0"/>
              </a:rPr>
              <a:t>’</a:t>
            </a:r>
            <a:r>
              <a:rPr lang="en-US" sz="1800" dirty="0">
                <a:latin typeface="Arial" charset="0"/>
              </a:rPr>
              <a:t>s VAS are mapped in memory  at any one time</a:t>
            </a:r>
          </a:p>
          <a:p>
            <a:pPr>
              <a:lnSpc>
                <a:spcPct val="90000"/>
              </a:lnSpc>
            </a:pPr>
            <a:endParaRPr lang="en-US" sz="1800" dirty="0">
              <a:latin typeface="Arial" charset="0"/>
            </a:endParaRPr>
          </a:p>
        </p:txBody>
      </p:sp>
      <p:grpSp>
        <p:nvGrpSpPr>
          <p:cNvPr id="2" name="Group 96"/>
          <p:cNvGrpSpPr>
            <a:grpSpLocks/>
          </p:cNvGrpSpPr>
          <p:nvPr/>
        </p:nvGrpSpPr>
        <p:grpSpPr bwMode="auto">
          <a:xfrm>
            <a:off x="7050088" y="706512"/>
            <a:ext cx="1346200" cy="1930400"/>
            <a:chOff x="4441" y="178"/>
            <a:chExt cx="848" cy="1216"/>
          </a:xfrm>
        </p:grpSpPr>
        <p:sp>
          <p:nvSpPr>
            <p:cNvPr id="98308" name="Rectangle 4"/>
            <p:cNvSpPr>
              <a:spLocks noChangeArrowheads="1"/>
            </p:cNvSpPr>
            <p:nvPr/>
          </p:nvSpPr>
          <p:spPr bwMode="auto">
            <a:xfrm>
              <a:off x="4441" y="178"/>
              <a:ext cx="848" cy="1216"/>
            </a:xfrm>
            <a:prstGeom prst="rect">
              <a:avLst/>
            </a:prstGeom>
            <a:solidFill>
              <a:srgbClr val="FFFF99"/>
            </a:solidFill>
            <a:ln w="19050">
              <a:noFill/>
              <a:miter lim="800000"/>
              <a:headEnd/>
              <a:tailEnd/>
            </a:ln>
            <a:effectLst>
              <a:outerShdw dist="107763" dir="2700000" algn="ctr" rotWithShape="0">
                <a:srgbClr val="B2B2B2"/>
              </a:outerShdw>
            </a:effectLst>
          </p:spPr>
          <p:txBody>
            <a:bodyPr wrap="none" anchor="ctr"/>
            <a:lstStyle/>
            <a:p>
              <a:pPr algn="ctr">
                <a:defRPr/>
              </a:pPr>
              <a:endParaRPr lang="en-US" sz="2000">
                <a:latin typeface="Times"/>
                <a:ea typeface="+mn-ea"/>
              </a:endParaRPr>
            </a:p>
          </p:txBody>
        </p:sp>
        <p:sp>
          <p:nvSpPr>
            <p:cNvPr id="98309" name="Rectangle 5"/>
            <p:cNvSpPr>
              <a:spLocks noChangeArrowheads="1"/>
            </p:cNvSpPr>
            <p:nvPr/>
          </p:nvSpPr>
          <p:spPr bwMode="auto">
            <a:xfrm>
              <a:off x="4502" y="231"/>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Code</a:t>
              </a:r>
            </a:p>
          </p:txBody>
        </p:sp>
        <p:sp>
          <p:nvSpPr>
            <p:cNvPr id="98310" name="Rectangle 6"/>
            <p:cNvSpPr>
              <a:spLocks noChangeArrowheads="1"/>
            </p:cNvSpPr>
            <p:nvPr/>
          </p:nvSpPr>
          <p:spPr bwMode="auto">
            <a:xfrm>
              <a:off x="4502" y="616"/>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Data</a:t>
              </a:r>
            </a:p>
          </p:txBody>
        </p:sp>
        <p:sp>
          <p:nvSpPr>
            <p:cNvPr id="98311" name="Rectangle 7"/>
            <p:cNvSpPr>
              <a:spLocks noChangeArrowheads="1"/>
            </p:cNvSpPr>
            <p:nvPr/>
          </p:nvSpPr>
          <p:spPr bwMode="auto">
            <a:xfrm>
              <a:off x="4502" y="1002"/>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Stack</a:t>
              </a:r>
            </a:p>
          </p:txBody>
        </p:sp>
      </p:grpSp>
      <p:grpSp>
        <p:nvGrpSpPr>
          <p:cNvPr id="3" name="Group 92"/>
          <p:cNvGrpSpPr>
            <a:grpSpLocks/>
          </p:cNvGrpSpPr>
          <p:nvPr/>
        </p:nvGrpSpPr>
        <p:grpSpPr bwMode="auto">
          <a:xfrm>
            <a:off x="6411913" y="706511"/>
            <a:ext cx="461962" cy="4516363"/>
            <a:chOff x="4039" y="263"/>
            <a:chExt cx="291" cy="3027"/>
          </a:xfrm>
        </p:grpSpPr>
        <p:sp>
          <p:nvSpPr>
            <p:cNvPr id="25650" name="AutoShape 27"/>
            <p:cNvSpPr>
              <a:spLocks noChangeArrowheads="1"/>
            </p:cNvSpPr>
            <p:nvPr/>
          </p:nvSpPr>
          <p:spPr bwMode="auto">
            <a:xfrm>
              <a:off x="4050" y="850"/>
              <a:ext cx="280" cy="2440"/>
            </a:xfrm>
            <a:prstGeom prst="curvedRightArrow">
              <a:avLst>
                <a:gd name="adj1" fmla="val 111026"/>
                <a:gd name="adj2" fmla="val 255780"/>
                <a:gd name="adj3" fmla="val 44287"/>
              </a:avLst>
            </a:prstGeom>
            <a:solidFill>
              <a:schemeClr val="accent1"/>
            </a:solidFill>
            <a:ln w="12700">
              <a:solidFill>
                <a:schemeClr val="tx1"/>
              </a:solidFill>
              <a:miter lim="800000"/>
              <a:headEnd/>
              <a:tailEnd/>
            </a:ln>
          </p:spPr>
          <p:txBody>
            <a:bodyPr wrap="none" anchor="ctr"/>
            <a:lstStyle/>
            <a:p>
              <a:endParaRPr lang="en-US"/>
            </a:p>
          </p:txBody>
        </p:sp>
        <p:sp>
          <p:nvSpPr>
            <p:cNvPr id="25651" name="AutoShape 28"/>
            <p:cNvSpPr>
              <a:spLocks noChangeArrowheads="1"/>
            </p:cNvSpPr>
            <p:nvPr/>
          </p:nvSpPr>
          <p:spPr bwMode="auto">
            <a:xfrm>
              <a:off x="4039" y="263"/>
              <a:ext cx="280" cy="2440"/>
            </a:xfrm>
            <a:prstGeom prst="curvedRightArrow">
              <a:avLst>
                <a:gd name="adj1" fmla="val 111026"/>
                <a:gd name="adj2" fmla="val 255780"/>
                <a:gd name="adj3" fmla="val 44287"/>
              </a:avLst>
            </a:prstGeom>
            <a:solidFill>
              <a:schemeClr val="accent1"/>
            </a:solidFill>
            <a:ln w="12700">
              <a:solidFill>
                <a:schemeClr val="tx1"/>
              </a:solidFill>
              <a:miter lim="800000"/>
              <a:headEnd/>
              <a:tailEnd/>
            </a:ln>
          </p:spPr>
          <p:txBody>
            <a:bodyPr wrap="none" anchor="ctr"/>
            <a:lstStyle/>
            <a:p>
              <a:endParaRPr lang="en-US"/>
            </a:p>
          </p:txBody>
        </p:sp>
      </p:grpSp>
      <p:grpSp>
        <p:nvGrpSpPr>
          <p:cNvPr id="4" name="Group 95"/>
          <p:cNvGrpSpPr>
            <a:grpSpLocks/>
          </p:cNvGrpSpPr>
          <p:nvPr/>
        </p:nvGrpSpPr>
        <p:grpSpPr bwMode="auto">
          <a:xfrm>
            <a:off x="6897688" y="3190875"/>
            <a:ext cx="1612900" cy="1778000"/>
            <a:chOff x="4345" y="2010"/>
            <a:chExt cx="1016" cy="1120"/>
          </a:xfrm>
        </p:grpSpPr>
        <p:sp>
          <p:nvSpPr>
            <p:cNvPr id="98315" name="Rectangle 11"/>
            <p:cNvSpPr>
              <a:spLocks noChangeArrowheads="1"/>
            </p:cNvSpPr>
            <p:nvPr/>
          </p:nvSpPr>
          <p:spPr bwMode="auto">
            <a:xfrm>
              <a:off x="4345" y="2146"/>
              <a:ext cx="1016" cy="848"/>
            </a:xfrm>
            <a:prstGeom prst="rect">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solidFill>
                <a:schemeClr val="tx1"/>
              </a:solidFill>
              <a:miter lim="800000"/>
              <a:headEnd/>
              <a:tailEnd/>
            </a:ln>
            <a:effectLst/>
          </p:spPr>
          <p:txBody>
            <a:bodyPr wrap="none" anchor="ctr"/>
            <a:lstStyle/>
            <a:p>
              <a:pPr>
                <a:defRPr/>
              </a:pPr>
              <a:endParaRPr lang="en-US">
                <a:latin typeface="Times"/>
                <a:ea typeface="+mn-ea"/>
              </a:endParaRPr>
            </a:p>
          </p:txBody>
        </p:sp>
        <p:sp>
          <p:nvSpPr>
            <p:cNvPr id="25628" name="Oval 29"/>
            <p:cNvSpPr>
              <a:spLocks noChangeArrowheads="1"/>
            </p:cNvSpPr>
            <p:nvPr/>
          </p:nvSpPr>
          <p:spPr bwMode="auto">
            <a:xfrm>
              <a:off x="4345" y="2178"/>
              <a:ext cx="1008" cy="264"/>
            </a:xfrm>
            <a:prstGeom prst="ellipse">
              <a:avLst/>
            </a:prstGeom>
            <a:solidFill>
              <a:schemeClr val="accent2"/>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p>
              <a:endParaRPr lang="en-US"/>
            </a:p>
          </p:txBody>
        </p:sp>
        <p:sp>
          <p:nvSpPr>
            <p:cNvPr id="98340" name="Oval 36"/>
            <p:cNvSpPr>
              <a:spLocks noChangeArrowheads="1"/>
            </p:cNvSpPr>
            <p:nvPr/>
          </p:nvSpPr>
          <p:spPr bwMode="auto">
            <a:xfrm>
              <a:off x="4345" y="2090"/>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5630" name="Group 33"/>
            <p:cNvGrpSpPr>
              <a:grpSpLocks/>
            </p:cNvGrpSpPr>
            <p:nvPr/>
          </p:nvGrpSpPr>
          <p:grpSpPr bwMode="auto">
            <a:xfrm>
              <a:off x="4345" y="2226"/>
              <a:ext cx="1008" cy="128"/>
              <a:chOff x="3968" y="3416"/>
              <a:chExt cx="1008" cy="128"/>
            </a:xfrm>
          </p:grpSpPr>
          <p:sp>
            <p:nvSpPr>
              <p:cNvPr id="25648" name="Arc 34"/>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49" name="Arc 35"/>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98318" name="Oval 14"/>
            <p:cNvSpPr>
              <a:spLocks noChangeArrowheads="1"/>
            </p:cNvSpPr>
            <p:nvPr/>
          </p:nvSpPr>
          <p:spPr bwMode="auto">
            <a:xfrm>
              <a:off x="4345" y="2866"/>
              <a:ext cx="1008" cy="264"/>
            </a:xfrm>
            <a:prstGeom prst="ellipse">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5632" name="Group 15"/>
            <p:cNvGrpSpPr>
              <a:grpSpLocks/>
            </p:cNvGrpSpPr>
            <p:nvPr/>
          </p:nvGrpSpPr>
          <p:grpSpPr bwMode="auto">
            <a:xfrm>
              <a:off x="4345" y="2994"/>
              <a:ext cx="1008" cy="128"/>
              <a:chOff x="3968" y="3416"/>
              <a:chExt cx="1008" cy="128"/>
            </a:xfrm>
          </p:grpSpPr>
          <p:sp>
            <p:nvSpPr>
              <p:cNvPr id="25646" name="Arc 16"/>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47" name="Arc 17"/>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5633" name="Oval 12"/>
            <p:cNvSpPr>
              <a:spLocks noChangeArrowheads="1"/>
            </p:cNvSpPr>
            <p:nvPr/>
          </p:nvSpPr>
          <p:spPr bwMode="auto">
            <a:xfrm>
              <a:off x="4345" y="2780"/>
              <a:ext cx="1008" cy="264"/>
            </a:xfrm>
            <a:prstGeom prst="ellipse">
              <a:avLst/>
            </a:prstGeom>
            <a:solidFill>
              <a:schemeClr val="folHlink"/>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p>
              <a:endParaRPr lang="en-US"/>
            </a:p>
          </p:txBody>
        </p:sp>
        <p:grpSp>
          <p:nvGrpSpPr>
            <p:cNvPr id="25634" name="Group 18"/>
            <p:cNvGrpSpPr>
              <a:grpSpLocks/>
            </p:cNvGrpSpPr>
            <p:nvPr/>
          </p:nvGrpSpPr>
          <p:grpSpPr bwMode="auto">
            <a:xfrm>
              <a:off x="4345" y="2916"/>
              <a:ext cx="1008" cy="128"/>
              <a:chOff x="3968" y="3416"/>
              <a:chExt cx="1008" cy="128"/>
            </a:xfrm>
          </p:grpSpPr>
          <p:sp>
            <p:nvSpPr>
              <p:cNvPr id="25644" name="Arc 19"/>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5645" name="Arc 20"/>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grpSp>
          <p:nvGrpSpPr>
            <p:cNvPr id="25635" name="Group 21"/>
            <p:cNvGrpSpPr>
              <a:grpSpLocks/>
            </p:cNvGrpSpPr>
            <p:nvPr/>
          </p:nvGrpSpPr>
          <p:grpSpPr bwMode="auto">
            <a:xfrm>
              <a:off x="4345" y="2828"/>
              <a:ext cx="1008" cy="128"/>
              <a:chOff x="3968" y="3416"/>
              <a:chExt cx="1008" cy="128"/>
            </a:xfrm>
          </p:grpSpPr>
          <p:sp>
            <p:nvSpPr>
              <p:cNvPr id="25642" name="Arc 22"/>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5643" name="Arc 23"/>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sp>
          <p:nvSpPr>
            <p:cNvPr id="98328" name="Oval 24"/>
            <p:cNvSpPr>
              <a:spLocks noChangeArrowheads="1"/>
            </p:cNvSpPr>
            <p:nvPr/>
          </p:nvSpPr>
          <p:spPr bwMode="auto">
            <a:xfrm>
              <a:off x="4345" y="2692"/>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sp>
          <p:nvSpPr>
            <p:cNvPr id="25637" name="Text Box 25"/>
            <p:cNvSpPr txBox="1">
              <a:spLocks noChangeArrowheads="1"/>
            </p:cNvSpPr>
            <p:nvPr/>
          </p:nvSpPr>
          <p:spPr bwMode="auto">
            <a:xfrm>
              <a:off x="4449" y="2489"/>
              <a:ext cx="80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1800"/>
                <a:t>File System</a:t>
              </a:r>
            </a:p>
            <a:p>
              <a:pPr algn="ctr"/>
              <a:r>
                <a:rPr lang="en-US" sz="1800"/>
                <a:t>(Disk)</a:t>
              </a:r>
            </a:p>
          </p:txBody>
        </p:sp>
        <p:grpSp>
          <p:nvGrpSpPr>
            <p:cNvPr id="25638" name="Group 30"/>
            <p:cNvGrpSpPr>
              <a:grpSpLocks/>
            </p:cNvGrpSpPr>
            <p:nvPr/>
          </p:nvGrpSpPr>
          <p:grpSpPr bwMode="auto">
            <a:xfrm>
              <a:off x="4345" y="2314"/>
              <a:ext cx="1008" cy="128"/>
              <a:chOff x="3968" y="3416"/>
              <a:chExt cx="1008" cy="128"/>
            </a:xfrm>
          </p:grpSpPr>
          <p:sp>
            <p:nvSpPr>
              <p:cNvPr id="25640" name="Arc 31"/>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41" name="Arc 32"/>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98317" name="Oval 13"/>
            <p:cNvSpPr>
              <a:spLocks noChangeArrowheads="1"/>
            </p:cNvSpPr>
            <p:nvPr/>
          </p:nvSpPr>
          <p:spPr bwMode="auto">
            <a:xfrm>
              <a:off x="4353" y="2010"/>
              <a:ext cx="1008" cy="26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12700">
              <a:solidFill>
                <a:schemeClr val="tx1"/>
              </a:solidFill>
              <a:round/>
              <a:headEnd/>
              <a:tailEnd/>
            </a:ln>
            <a:effectLst/>
          </p:spPr>
          <p:txBody>
            <a:bodyPr wrap="none" anchor="ctr"/>
            <a:lstStyle/>
            <a:p>
              <a:pPr>
                <a:defRPr/>
              </a:pPr>
              <a:endParaRPr lang="en-US">
                <a:latin typeface="Times"/>
                <a:ea typeface="+mn-ea"/>
              </a:endParaRPr>
            </a:p>
          </p:txBody>
        </p:sp>
      </p:grpSp>
      <p:sp>
        <p:nvSpPr>
          <p:cNvPr id="98371" name="Text Box 67"/>
          <p:cNvSpPr txBox="1">
            <a:spLocks noChangeArrowheads="1"/>
          </p:cNvSpPr>
          <p:nvPr/>
        </p:nvSpPr>
        <p:spPr bwMode="auto">
          <a:xfrm>
            <a:off x="7700963" y="5026025"/>
            <a:ext cx="1214437"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OS/MMU</a:t>
            </a:r>
          </a:p>
        </p:txBody>
      </p:sp>
      <p:grpSp>
        <p:nvGrpSpPr>
          <p:cNvPr id="10" name="Group 94"/>
          <p:cNvGrpSpPr>
            <a:grpSpLocks/>
          </p:cNvGrpSpPr>
          <p:nvPr/>
        </p:nvGrpSpPr>
        <p:grpSpPr bwMode="auto">
          <a:xfrm>
            <a:off x="6688138" y="5445224"/>
            <a:ext cx="1712912" cy="955675"/>
            <a:chOff x="4213" y="3582"/>
            <a:chExt cx="1079" cy="602"/>
          </a:xfrm>
        </p:grpSpPr>
        <p:sp>
          <p:nvSpPr>
            <p:cNvPr id="25610" name="Rectangle 64"/>
            <p:cNvSpPr>
              <a:spLocks noChangeArrowheads="1"/>
            </p:cNvSpPr>
            <p:nvPr/>
          </p:nvSpPr>
          <p:spPr bwMode="auto">
            <a:xfrm>
              <a:off x="4213" y="3725"/>
              <a:ext cx="729" cy="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r">
                <a:lnSpc>
                  <a:spcPct val="80000"/>
                </a:lnSpc>
              </a:pPr>
              <a:r>
                <a:rPr lang="en-US" sz="1800"/>
                <a:t>Physical</a:t>
              </a:r>
            </a:p>
            <a:p>
              <a:pPr algn="r">
                <a:lnSpc>
                  <a:spcPct val="80000"/>
                </a:lnSpc>
              </a:pPr>
              <a:r>
                <a:rPr lang="en-US" sz="1800"/>
                <a:t>Memory</a:t>
              </a:r>
              <a:endParaRPr lang="en-US" sz="1800">
                <a:solidFill>
                  <a:schemeClr val="hlink"/>
                </a:solidFill>
              </a:endParaRPr>
            </a:p>
          </p:txBody>
        </p:sp>
        <p:grpSp>
          <p:nvGrpSpPr>
            <p:cNvPr id="25611" name="Group 88"/>
            <p:cNvGrpSpPr>
              <a:grpSpLocks/>
            </p:cNvGrpSpPr>
            <p:nvPr/>
          </p:nvGrpSpPr>
          <p:grpSpPr bwMode="auto">
            <a:xfrm>
              <a:off x="4932" y="3582"/>
              <a:ext cx="360" cy="602"/>
              <a:chOff x="4540" y="3678"/>
              <a:chExt cx="360" cy="602"/>
            </a:xfrm>
          </p:grpSpPr>
          <p:grpSp>
            <p:nvGrpSpPr>
              <p:cNvPr id="25612" name="Group 77"/>
              <p:cNvGrpSpPr>
                <a:grpSpLocks/>
              </p:cNvGrpSpPr>
              <p:nvPr/>
            </p:nvGrpSpPr>
            <p:grpSpPr bwMode="auto">
              <a:xfrm>
                <a:off x="4540" y="3678"/>
                <a:ext cx="360" cy="202"/>
                <a:chOff x="4548" y="3678"/>
                <a:chExt cx="360" cy="202"/>
              </a:xfrm>
            </p:grpSpPr>
            <p:sp>
              <p:nvSpPr>
                <p:cNvPr id="98345" name="Rectangle 41"/>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51" name="Line 47"/>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79" name="Line 75"/>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0" name="Line 76"/>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nvGrpSpPr>
              <p:cNvPr id="25613" name="Group 78"/>
              <p:cNvGrpSpPr>
                <a:grpSpLocks/>
              </p:cNvGrpSpPr>
              <p:nvPr/>
            </p:nvGrpSpPr>
            <p:grpSpPr bwMode="auto">
              <a:xfrm>
                <a:off x="4540" y="3878"/>
                <a:ext cx="360" cy="202"/>
                <a:chOff x="4548" y="3678"/>
                <a:chExt cx="360" cy="202"/>
              </a:xfrm>
            </p:grpSpPr>
            <p:sp>
              <p:nvSpPr>
                <p:cNvPr id="98383" name="Rectangle 79"/>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4" name="Line 80"/>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5" name="Line 81"/>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6" name="Line 82"/>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nvGrpSpPr>
              <p:cNvPr id="25614" name="Group 83"/>
              <p:cNvGrpSpPr>
                <a:grpSpLocks/>
              </p:cNvGrpSpPr>
              <p:nvPr/>
            </p:nvGrpSpPr>
            <p:grpSpPr bwMode="auto">
              <a:xfrm>
                <a:off x="4540" y="4078"/>
                <a:ext cx="360" cy="202"/>
                <a:chOff x="4548" y="3678"/>
                <a:chExt cx="360" cy="202"/>
              </a:xfrm>
            </p:grpSpPr>
            <p:sp>
              <p:nvSpPr>
                <p:cNvPr id="98388" name="Rectangle 84"/>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9" name="Line 85"/>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90" name="Line 86"/>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91" name="Line 87"/>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grpSp>
      <p:sp>
        <p:nvSpPr>
          <p:cNvPr id="98394" name="AutoShape 90"/>
          <p:cNvSpPr>
            <a:spLocks noChangeArrowheads="1"/>
          </p:cNvSpPr>
          <p:nvPr/>
        </p:nvSpPr>
        <p:spPr bwMode="auto">
          <a:xfrm flipH="1">
            <a:off x="8545513" y="3556000"/>
            <a:ext cx="444500" cy="3060700"/>
          </a:xfrm>
          <a:prstGeom prst="curvedRightArrow">
            <a:avLst>
              <a:gd name="adj1" fmla="val 87729"/>
              <a:gd name="adj2" fmla="val 202108"/>
              <a:gd name="adj3" fmla="val 44287"/>
            </a:avLst>
          </a:prstGeom>
          <a:solidFill>
            <a:schemeClr val="accent1"/>
          </a:solidFill>
          <a:ln w="12700">
            <a:solidFill>
              <a:schemeClr val="tx1"/>
            </a:solidFill>
            <a:miter lim="800000"/>
            <a:headEnd/>
            <a:tailEnd/>
          </a:ln>
        </p:spPr>
        <p:txBody>
          <a:bodyPr wrap="none" anchor="ctr"/>
          <a:lstStyle/>
          <a:p>
            <a:endParaRPr lang="en-US"/>
          </a:p>
        </p:txBody>
      </p:sp>
      <p:sp>
        <p:nvSpPr>
          <p:cNvPr id="5" name="Title 4"/>
          <p:cNvSpPr>
            <a:spLocks noGrp="1"/>
          </p:cNvSpPr>
          <p:nvPr>
            <p:ph type="title"/>
          </p:nvPr>
        </p:nvSpPr>
        <p:spPr/>
        <p:txBody>
          <a:bodyPr>
            <a:normAutofit fontScale="90000"/>
          </a:bodyPr>
          <a:lstStyle/>
          <a:p>
            <a:r>
              <a:rPr lang="en-US" dirty="0"/>
              <a:t>Swapping</a:t>
            </a:r>
          </a:p>
        </p:txBody>
      </p:sp>
    </p:spTree>
    <p:extLst>
      <p:ext uri="{BB962C8B-B14F-4D97-AF65-F5344CB8AC3E}">
        <p14:creationId xmlns:p14="http://schemas.microsoft.com/office/powerpoint/2010/main" val="175461854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wipe(up)">
                                      <p:cBhvr>
                                        <p:cTn id="7" dur="500"/>
                                        <p:tgtEl>
                                          <p:spTgt spid="98307">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8307">
                                            <p:txEl>
                                              <p:pRg st="1" end="1"/>
                                            </p:txEl>
                                          </p:spTgt>
                                        </p:tgtEl>
                                        <p:attrNameLst>
                                          <p:attrName>style.visibility</p:attrName>
                                        </p:attrNameLst>
                                      </p:cBhvr>
                                      <p:to>
                                        <p:strVal val="visible"/>
                                      </p:to>
                                    </p:set>
                                    <p:animEffect transition="in" filter="wipe(up)">
                                      <p:cBhvr>
                                        <p:cTn id="10" dur="500"/>
                                        <p:tgtEl>
                                          <p:spTgt spid="9830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500"/>
                                        <p:tgtEl>
                                          <p:spTgt spid="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98307">
                                            <p:txEl>
                                              <p:pRg st="3" end="3"/>
                                            </p:txEl>
                                          </p:spTgt>
                                        </p:tgtEl>
                                        <p:attrNameLst>
                                          <p:attrName>style.visibility</p:attrName>
                                        </p:attrNameLst>
                                      </p:cBhvr>
                                      <p:to>
                                        <p:strVal val="visible"/>
                                      </p:to>
                                    </p:set>
                                    <p:animEffect transition="in" filter="wipe(up)">
                                      <p:cBhvr>
                                        <p:cTn id="20" dur="500"/>
                                        <p:tgtEl>
                                          <p:spTgt spid="98307">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98307">
                                            <p:txEl>
                                              <p:pRg st="4" end="4"/>
                                            </p:txEl>
                                          </p:spTgt>
                                        </p:tgtEl>
                                        <p:attrNameLst>
                                          <p:attrName>style.visibility</p:attrName>
                                        </p:attrNameLst>
                                      </p:cBhvr>
                                      <p:to>
                                        <p:strVal val="visible"/>
                                      </p:to>
                                    </p:set>
                                    <p:animEffect transition="in" filter="wipe(up)">
                                      <p:cBhvr>
                                        <p:cTn id="23" dur="500"/>
                                        <p:tgtEl>
                                          <p:spTgt spid="98307">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98307">
                                            <p:txEl>
                                              <p:pRg st="6" end="6"/>
                                            </p:txEl>
                                          </p:spTgt>
                                        </p:tgtEl>
                                        <p:attrNameLst>
                                          <p:attrName>style.visibility</p:attrName>
                                        </p:attrNameLst>
                                      </p:cBhvr>
                                      <p:to>
                                        <p:strVal val="visible"/>
                                      </p:to>
                                    </p:set>
                                    <p:animEffect transition="in" filter="wipe(up)">
                                      <p:cBhvr>
                                        <p:cTn id="26" dur="500"/>
                                        <p:tgtEl>
                                          <p:spTgt spid="98307">
                                            <p:txEl>
                                              <p:pRg st="6" end="6"/>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ppt_x</p:attrName>
                                        </p:attrNameLst>
                                      </p:cBhvr>
                                      <p:tavLst>
                                        <p:tav tm="0">
                                          <p:val>
                                            <p:strVal val="#ppt_x"/>
                                          </p:val>
                                        </p:tav>
                                        <p:tav tm="100000">
                                          <p:val>
                                            <p:strVal val="#ppt_x"/>
                                          </p:val>
                                        </p:tav>
                                      </p:tavLst>
                                    </p:anim>
                                    <p:anim calcmode="lin" valueType="num">
                                      <p:cBhvr>
                                        <p:cTn id="32" dur="500" fill="hold"/>
                                        <p:tgtEl>
                                          <p:spTgt spid="3"/>
                                        </p:tgtEl>
                                        <p:attrNameLst>
                                          <p:attrName>ppt_y</p:attrName>
                                        </p:attrNameLst>
                                      </p:cBhvr>
                                      <p:tavLst>
                                        <p:tav tm="0">
                                          <p:val>
                                            <p:strVal val="#ppt_y-#ppt_h/2"/>
                                          </p:val>
                                        </p:tav>
                                        <p:tav tm="100000">
                                          <p:val>
                                            <p:strVal val="#ppt_y"/>
                                          </p:val>
                                        </p:tav>
                                      </p:tavLst>
                                    </p:anim>
                                    <p:anim calcmode="lin" valueType="num">
                                      <p:cBhvr>
                                        <p:cTn id="33" dur="500" fill="hold"/>
                                        <p:tgtEl>
                                          <p:spTgt spid="3"/>
                                        </p:tgtEl>
                                        <p:attrNameLst>
                                          <p:attrName>ppt_w</p:attrName>
                                        </p:attrNameLst>
                                      </p:cBhvr>
                                      <p:tavLst>
                                        <p:tav tm="0">
                                          <p:val>
                                            <p:strVal val="#ppt_w"/>
                                          </p:val>
                                        </p:tav>
                                        <p:tav tm="100000">
                                          <p:val>
                                            <p:strVal val="#ppt_w"/>
                                          </p:val>
                                        </p:tav>
                                      </p:tavLst>
                                    </p:anim>
                                    <p:anim calcmode="lin" valueType="num">
                                      <p:cBhvr>
                                        <p:cTn id="34" dur="500" fill="hold"/>
                                        <p:tgtEl>
                                          <p:spTgt spid="3"/>
                                        </p:tgtEl>
                                        <p:attrNameLst>
                                          <p:attrName>ppt_h</p:attrName>
                                        </p:attrNameLst>
                                      </p:cBhvr>
                                      <p:tavLst>
                                        <p:tav tm="0">
                                          <p:val>
                                            <p:fltVal val="0"/>
                                          </p:val>
                                        </p:tav>
                                        <p:tav tm="100000">
                                          <p:val>
                                            <p:strVal val="#ppt_h"/>
                                          </p:val>
                                        </p:tav>
                                      </p:tavLst>
                                    </p:anim>
                                  </p:childTnLst>
                                </p:cTn>
                              </p:par>
                            </p:childTnLst>
                          </p:cTn>
                        </p:par>
                        <p:par>
                          <p:cTn id="35" fill="hold" nodeType="afterGroup">
                            <p:stCondLst>
                              <p:cond delay="500"/>
                            </p:stCondLst>
                            <p:childTnLst>
                              <p:par>
                                <p:cTn id="36" presetID="17" presetClass="entr" presetSubtype="8"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ppt_x</p:attrName>
                                        </p:attrNameLst>
                                      </p:cBhvr>
                                      <p:tavLst>
                                        <p:tav tm="0">
                                          <p:val>
                                            <p:strVal val="#ppt_x-#ppt_w/2"/>
                                          </p:val>
                                        </p:tav>
                                        <p:tav tm="100000">
                                          <p:val>
                                            <p:strVal val="#ppt_x"/>
                                          </p:val>
                                        </p:tav>
                                      </p:tavLst>
                                    </p:anim>
                                    <p:anim calcmode="lin" valueType="num">
                                      <p:cBhvr>
                                        <p:cTn id="39" dur="500" fill="hold"/>
                                        <p:tgtEl>
                                          <p:spTgt spid="4"/>
                                        </p:tgtEl>
                                        <p:attrNameLst>
                                          <p:attrName>ppt_y</p:attrName>
                                        </p:attrNameLst>
                                      </p:cBhvr>
                                      <p:tavLst>
                                        <p:tav tm="0">
                                          <p:val>
                                            <p:strVal val="#ppt_y"/>
                                          </p:val>
                                        </p:tav>
                                        <p:tav tm="100000">
                                          <p:val>
                                            <p:strVal val="#ppt_y"/>
                                          </p:val>
                                        </p:tav>
                                      </p:tavLst>
                                    </p:anim>
                                    <p:anim calcmode="lin" valueType="num">
                                      <p:cBhvr>
                                        <p:cTn id="40" dur="500" fill="hold"/>
                                        <p:tgtEl>
                                          <p:spTgt spid="4"/>
                                        </p:tgtEl>
                                        <p:attrNameLst>
                                          <p:attrName>ppt_w</p:attrName>
                                        </p:attrNameLst>
                                      </p:cBhvr>
                                      <p:tavLst>
                                        <p:tav tm="0">
                                          <p:val>
                                            <p:fltVal val="0"/>
                                          </p:val>
                                        </p:tav>
                                        <p:tav tm="100000">
                                          <p:val>
                                            <p:strVal val="#ppt_w"/>
                                          </p:val>
                                        </p:tav>
                                      </p:tavLst>
                                    </p:anim>
                                    <p:anim calcmode="lin" valueType="num">
                                      <p:cBhvr>
                                        <p:cTn id="41"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grpId="0" nodeType="clickEffect">
                                  <p:stCondLst>
                                    <p:cond delay="0"/>
                                  </p:stCondLst>
                                  <p:childTnLst>
                                    <p:set>
                                      <p:cBhvr>
                                        <p:cTn id="45" dur="1" fill="hold">
                                          <p:stCondLst>
                                            <p:cond delay="0"/>
                                          </p:stCondLst>
                                        </p:cTn>
                                        <p:tgtEl>
                                          <p:spTgt spid="98307">
                                            <p:txEl>
                                              <p:pRg st="8" end="8"/>
                                            </p:txEl>
                                          </p:spTgt>
                                        </p:tgtEl>
                                        <p:attrNameLst>
                                          <p:attrName>style.visibility</p:attrName>
                                        </p:attrNameLst>
                                      </p:cBhvr>
                                      <p:to>
                                        <p:strVal val="visible"/>
                                      </p:to>
                                    </p:set>
                                    <p:animEffect transition="in" filter="wipe(up)">
                                      <p:cBhvr>
                                        <p:cTn id="46" dur="500"/>
                                        <p:tgtEl>
                                          <p:spTgt spid="98307">
                                            <p:txEl>
                                              <p:pRg st="8" end="8"/>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7" presetClass="entr" presetSubtype="1" fill="hold" grpId="0" nodeType="clickEffect">
                                  <p:stCondLst>
                                    <p:cond delay="0"/>
                                  </p:stCondLst>
                                  <p:childTnLst>
                                    <p:set>
                                      <p:cBhvr>
                                        <p:cTn id="50" dur="1" fill="hold">
                                          <p:stCondLst>
                                            <p:cond delay="0"/>
                                          </p:stCondLst>
                                        </p:cTn>
                                        <p:tgtEl>
                                          <p:spTgt spid="98394"/>
                                        </p:tgtEl>
                                        <p:attrNameLst>
                                          <p:attrName>style.visibility</p:attrName>
                                        </p:attrNameLst>
                                      </p:cBhvr>
                                      <p:to>
                                        <p:strVal val="visible"/>
                                      </p:to>
                                    </p:set>
                                    <p:anim calcmode="lin" valueType="num">
                                      <p:cBhvr>
                                        <p:cTn id="51" dur="500" fill="hold"/>
                                        <p:tgtEl>
                                          <p:spTgt spid="98394"/>
                                        </p:tgtEl>
                                        <p:attrNameLst>
                                          <p:attrName>ppt_x</p:attrName>
                                        </p:attrNameLst>
                                      </p:cBhvr>
                                      <p:tavLst>
                                        <p:tav tm="0">
                                          <p:val>
                                            <p:strVal val="#ppt_x"/>
                                          </p:val>
                                        </p:tav>
                                        <p:tav tm="100000">
                                          <p:val>
                                            <p:strVal val="#ppt_x"/>
                                          </p:val>
                                        </p:tav>
                                      </p:tavLst>
                                    </p:anim>
                                    <p:anim calcmode="lin" valueType="num">
                                      <p:cBhvr>
                                        <p:cTn id="52" dur="500" fill="hold"/>
                                        <p:tgtEl>
                                          <p:spTgt spid="98394"/>
                                        </p:tgtEl>
                                        <p:attrNameLst>
                                          <p:attrName>ppt_y</p:attrName>
                                        </p:attrNameLst>
                                      </p:cBhvr>
                                      <p:tavLst>
                                        <p:tav tm="0">
                                          <p:val>
                                            <p:strVal val="#ppt_y-#ppt_h/2"/>
                                          </p:val>
                                        </p:tav>
                                        <p:tav tm="100000">
                                          <p:val>
                                            <p:strVal val="#ppt_y"/>
                                          </p:val>
                                        </p:tav>
                                      </p:tavLst>
                                    </p:anim>
                                    <p:anim calcmode="lin" valueType="num">
                                      <p:cBhvr>
                                        <p:cTn id="53" dur="500" fill="hold"/>
                                        <p:tgtEl>
                                          <p:spTgt spid="98394"/>
                                        </p:tgtEl>
                                        <p:attrNameLst>
                                          <p:attrName>ppt_w</p:attrName>
                                        </p:attrNameLst>
                                      </p:cBhvr>
                                      <p:tavLst>
                                        <p:tav tm="0">
                                          <p:val>
                                            <p:strVal val="#ppt_w"/>
                                          </p:val>
                                        </p:tav>
                                        <p:tav tm="100000">
                                          <p:val>
                                            <p:strVal val="#ppt_w"/>
                                          </p:val>
                                        </p:tav>
                                      </p:tavLst>
                                    </p:anim>
                                    <p:anim calcmode="lin" valueType="num">
                                      <p:cBhvr>
                                        <p:cTn id="54" dur="500" fill="hold"/>
                                        <p:tgtEl>
                                          <p:spTgt spid="98394"/>
                                        </p:tgtEl>
                                        <p:attrNameLst>
                                          <p:attrName>ppt_h</p:attrName>
                                        </p:attrNameLst>
                                      </p:cBhvr>
                                      <p:tavLst>
                                        <p:tav tm="0">
                                          <p:val>
                                            <p:fltVal val="0"/>
                                          </p:val>
                                        </p:tav>
                                        <p:tav tm="100000">
                                          <p:val>
                                            <p:strVal val="#ppt_h"/>
                                          </p:val>
                                        </p:tav>
                                      </p:tavLst>
                                    </p:anim>
                                  </p:childTnLst>
                                </p:cTn>
                              </p:par>
                            </p:childTnLst>
                          </p:cTn>
                        </p:par>
                        <p:par>
                          <p:cTn id="55" fill="hold" nodeType="afterGroup">
                            <p:stCondLst>
                              <p:cond delay="500"/>
                            </p:stCondLst>
                            <p:childTnLst>
                              <p:par>
                                <p:cTn id="56" presetID="17" presetClass="entr" presetSubtype="2" fill="hold" nodeType="afterEffect">
                                  <p:stCondLst>
                                    <p:cond delay="0"/>
                                  </p:stCondLst>
                                  <p:childTnLst>
                                    <p:set>
                                      <p:cBhvr>
                                        <p:cTn id="57" dur="1" fill="hold">
                                          <p:stCondLst>
                                            <p:cond delay="0"/>
                                          </p:stCondLst>
                                        </p:cTn>
                                        <p:tgtEl>
                                          <p:spTgt spid="10"/>
                                        </p:tgtEl>
                                        <p:attrNameLst>
                                          <p:attrName>style.visibility</p:attrName>
                                        </p:attrNameLst>
                                      </p:cBhvr>
                                      <p:to>
                                        <p:strVal val="visible"/>
                                      </p:to>
                                    </p:set>
                                    <p:anim calcmode="lin" valueType="num">
                                      <p:cBhvr>
                                        <p:cTn id="58" dur="500" fill="hold"/>
                                        <p:tgtEl>
                                          <p:spTgt spid="10"/>
                                        </p:tgtEl>
                                        <p:attrNameLst>
                                          <p:attrName>ppt_x</p:attrName>
                                        </p:attrNameLst>
                                      </p:cBhvr>
                                      <p:tavLst>
                                        <p:tav tm="0">
                                          <p:val>
                                            <p:strVal val="#ppt_x+#ppt_w/2"/>
                                          </p:val>
                                        </p:tav>
                                        <p:tav tm="100000">
                                          <p:val>
                                            <p:strVal val="#ppt_x"/>
                                          </p:val>
                                        </p:tav>
                                      </p:tavLst>
                                    </p:anim>
                                    <p:anim calcmode="lin" valueType="num">
                                      <p:cBhvr>
                                        <p:cTn id="59" dur="500" fill="hold"/>
                                        <p:tgtEl>
                                          <p:spTgt spid="10"/>
                                        </p:tgtEl>
                                        <p:attrNameLst>
                                          <p:attrName>ppt_y</p:attrName>
                                        </p:attrNameLst>
                                      </p:cBhvr>
                                      <p:tavLst>
                                        <p:tav tm="0">
                                          <p:val>
                                            <p:strVal val="#ppt_y"/>
                                          </p:val>
                                        </p:tav>
                                        <p:tav tm="100000">
                                          <p:val>
                                            <p:strVal val="#ppt_y"/>
                                          </p:val>
                                        </p:tav>
                                      </p:tavLst>
                                    </p:anim>
                                    <p:anim calcmode="lin" valueType="num">
                                      <p:cBhvr>
                                        <p:cTn id="60" dur="500" fill="hold"/>
                                        <p:tgtEl>
                                          <p:spTgt spid="10"/>
                                        </p:tgtEl>
                                        <p:attrNameLst>
                                          <p:attrName>ppt_w</p:attrName>
                                        </p:attrNameLst>
                                      </p:cBhvr>
                                      <p:tavLst>
                                        <p:tav tm="0">
                                          <p:val>
                                            <p:fltVal val="0"/>
                                          </p:val>
                                        </p:tav>
                                        <p:tav tm="100000">
                                          <p:val>
                                            <p:strVal val="#ppt_w"/>
                                          </p:val>
                                        </p:tav>
                                      </p:tavLst>
                                    </p:anim>
                                    <p:anim calcmode="lin" valueType="num">
                                      <p:cBhvr>
                                        <p:cTn id="61" dur="500" fill="hold"/>
                                        <p:tgtEl>
                                          <p:spTgt spid="10"/>
                                        </p:tgtEl>
                                        <p:attrNameLst>
                                          <p:attrName>ppt_h</p:attrName>
                                        </p:attrNameLst>
                                      </p:cBhvr>
                                      <p:tavLst>
                                        <p:tav tm="0">
                                          <p:val>
                                            <p:strVal val="#ppt_h"/>
                                          </p:val>
                                        </p:tav>
                                        <p:tav tm="100000">
                                          <p:val>
                                            <p:strVal val="#ppt_h"/>
                                          </p:val>
                                        </p:tav>
                                      </p:tavLst>
                                    </p:anim>
                                  </p:childTnLst>
                                </p:cTn>
                              </p:par>
                            </p:childTnLst>
                          </p:cTn>
                        </p:par>
                        <p:par>
                          <p:cTn id="62" fill="hold" nodeType="afterGroup">
                            <p:stCondLst>
                              <p:cond delay="1000"/>
                            </p:stCondLst>
                            <p:childTnLst>
                              <p:par>
                                <p:cTn id="63" presetID="9" presetClass="entr" presetSubtype="0" fill="hold" grpId="0" nodeType="afterEffect">
                                  <p:stCondLst>
                                    <p:cond delay="0"/>
                                  </p:stCondLst>
                                  <p:childTnLst>
                                    <p:set>
                                      <p:cBhvr>
                                        <p:cTn id="64" dur="1" fill="hold">
                                          <p:stCondLst>
                                            <p:cond delay="0"/>
                                          </p:stCondLst>
                                        </p:cTn>
                                        <p:tgtEl>
                                          <p:spTgt spid="98371"/>
                                        </p:tgtEl>
                                        <p:attrNameLst>
                                          <p:attrName>style.visibility</p:attrName>
                                        </p:attrNameLst>
                                      </p:cBhvr>
                                      <p:to>
                                        <p:strVal val="visible"/>
                                      </p:to>
                                    </p:set>
                                    <p:animEffect transition="in" filter="dissolve">
                                      <p:cBhvr>
                                        <p:cTn id="65" dur="500"/>
                                        <p:tgtEl>
                                          <p:spTgt spid="9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autoUpdateAnimBg="0"/>
      <p:bldP spid="98371" grpId="0" autoUpdateAnimBg="0"/>
      <p:bldP spid="98394"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74" name="Rectangle 18"/>
          <p:cNvSpPr>
            <a:spLocks noChangeArrowheads="1"/>
          </p:cNvSpPr>
          <p:nvPr/>
        </p:nvSpPr>
        <p:spPr bwMode="auto">
          <a:xfrm>
            <a:off x="7885113" y="939800"/>
            <a:ext cx="952500" cy="2540000"/>
          </a:xfrm>
          <a:prstGeom prst="rect">
            <a:avLst/>
          </a:prstGeom>
          <a:solidFill>
            <a:schemeClr val="accent2"/>
          </a:solidFill>
          <a:ln w="12700">
            <a:solidFill>
              <a:schemeClr val="tx1"/>
            </a:solidFill>
            <a:miter lim="800000"/>
            <a:headEnd/>
            <a:tailEnd/>
          </a:ln>
          <a:effectLst>
            <a:outerShdw dist="125724" dir="2700000" algn="ctr" rotWithShape="0">
              <a:schemeClr val="bg2"/>
            </a:outerShdw>
          </a:effectLst>
        </p:spPr>
        <p:txBody>
          <a:bodyPr wrap="none" lIns="90487" tIns="44450" rIns="90487" bIns="44450" anchor="ctr"/>
          <a:lstStyle/>
          <a:p>
            <a:pPr algn="ctr">
              <a:defRPr/>
            </a:pPr>
            <a:endParaRPr lang="en-US" sz="800">
              <a:latin typeface="Times"/>
              <a:ea typeface="+mn-ea"/>
            </a:endParaRPr>
          </a:p>
          <a:p>
            <a:pPr algn="ctr">
              <a:defRPr/>
            </a:pPr>
            <a:endParaRPr lang="en-US" sz="800">
              <a:latin typeface="Times"/>
              <a:ea typeface="+mn-ea"/>
            </a:endParaRPr>
          </a:p>
        </p:txBody>
      </p:sp>
      <p:sp>
        <p:nvSpPr>
          <p:cNvPr id="26627" name="Rectangle 19"/>
          <p:cNvSpPr>
            <a:spLocks noChangeArrowheads="1"/>
          </p:cNvSpPr>
          <p:nvPr/>
        </p:nvSpPr>
        <p:spPr bwMode="auto">
          <a:xfrm>
            <a:off x="7886700" y="952500"/>
            <a:ext cx="952500" cy="2159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28" name="Rectangle 20"/>
          <p:cNvSpPr>
            <a:spLocks noChangeArrowheads="1"/>
          </p:cNvSpPr>
          <p:nvPr/>
        </p:nvSpPr>
        <p:spPr bwMode="auto">
          <a:xfrm>
            <a:off x="7886700" y="2844800"/>
            <a:ext cx="939800" cy="2032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29" name="Rectangle 21"/>
          <p:cNvSpPr>
            <a:spLocks noChangeArrowheads="1"/>
          </p:cNvSpPr>
          <p:nvPr/>
        </p:nvSpPr>
        <p:spPr bwMode="auto">
          <a:xfrm>
            <a:off x="7886700" y="2209800"/>
            <a:ext cx="939800" cy="2032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30" name="Rectangle 22"/>
          <p:cNvSpPr>
            <a:spLocks noChangeArrowheads="1"/>
          </p:cNvSpPr>
          <p:nvPr/>
        </p:nvSpPr>
        <p:spPr bwMode="auto">
          <a:xfrm>
            <a:off x="7885113" y="949325"/>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32" name="Rectangle 24"/>
          <p:cNvSpPr>
            <a:spLocks noGrp="1" noChangeArrowheads="1"/>
          </p:cNvSpPr>
          <p:nvPr>
            <p:ph type="body" idx="1"/>
          </p:nvPr>
        </p:nvSpPr>
        <p:spPr>
          <a:xfrm>
            <a:off x="581025" y="1419225"/>
            <a:ext cx="5448300" cy="1143000"/>
          </a:xfrm>
          <a:noFill/>
        </p:spPr>
        <p:txBody>
          <a:bodyPr/>
          <a:lstStyle/>
          <a:p>
            <a:r>
              <a:rPr lang="en-US" sz="2000" dirty="0">
                <a:latin typeface="Arial" charset="0"/>
              </a:rPr>
              <a:t>References to non-mapped pages generate a </a:t>
            </a:r>
            <a:r>
              <a:rPr lang="en-US" sz="2000" i="1" dirty="0">
                <a:solidFill>
                  <a:schemeClr val="hlink"/>
                </a:solidFill>
                <a:latin typeface="Arial" charset="0"/>
              </a:rPr>
              <a:t>page fault</a:t>
            </a:r>
          </a:p>
          <a:p>
            <a:pPr lvl="1"/>
            <a:r>
              <a:rPr lang="en-US" sz="1600" i="1" dirty="0">
                <a:solidFill>
                  <a:schemeClr val="hlink"/>
                </a:solidFill>
                <a:latin typeface="Arial" charset="0"/>
              </a:rPr>
              <a:t>Remember Interrupts?</a:t>
            </a:r>
            <a:endParaRPr lang="en-US" sz="1600" dirty="0">
              <a:latin typeface="Arial" charset="0"/>
            </a:endParaRPr>
          </a:p>
        </p:txBody>
      </p:sp>
      <p:grpSp>
        <p:nvGrpSpPr>
          <p:cNvPr id="2" name="Group 75"/>
          <p:cNvGrpSpPr>
            <a:grpSpLocks/>
          </p:cNvGrpSpPr>
          <p:nvPr/>
        </p:nvGrpSpPr>
        <p:grpSpPr bwMode="auto">
          <a:xfrm>
            <a:off x="7315200" y="3898900"/>
            <a:ext cx="1612900" cy="2540000"/>
            <a:chOff x="4608" y="2456"/>
            <a:chExt cx="1016" cy="1600"/>
          </a:xfrm>
        </p:grpSpPr>
        <p:sp>
          <p:nvSpPr>
            <p:cNvPr id="96258" name="Rectangle 2"/>
            <p:cNvSpPr>
              <a:spLocks noChangeArrowheads="1"/>
            </p:cNvSpPr>
            <p:nvPr/>
          </p:nvSpPr>
          <p:spPr bwMode="auto">
            <a:xfrm>
              <a:off x="4968" y="2464"/>
              <a:ext cx="592" cy="1592"/>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6682" name="Rectangle 3"/>
            <p:cNvSpPr>
              <a:spLocks noChangeArrowheads="1"/>
            </p:cNvSpPr>
            <p:nvPr/>
          </p:nvSpPr>
          <p:spPr bwMode="auto">
            <a:xfrm>
              <a:off x="4968" y="3392"/>
              <a:ext cx="592" cy="392"/>
            </a:xfrm>
            <a:prstGeom prst="rect">
              <a:avLst/>
            </a:prstGeom>
            <a:solidFill>
              <a:schemeClr val="tx2"/>
            </a:solidFill>
            <a:ln w="12700">
              <a:solidFill>
                <a:schemeClr val="tx1"/>
              </a:solidFill>
              <a:miter lim="800000"/>
              <a:headEnd/>
              <a:tailEnd/>
            </a:ln>
          </p:spPr>
          <p:txBody>
            <a:bodyPr wrap="none" anchor="ctr"/>
            <a:lstStyle/>
            <a:p>
              <a:endParaRPr lang="en-US"/>
            </a:p>
          </p:txBody>
        </p:sp>
        <p:grpSp>
          <p:nvGrpSpPr>
            <p:cNvPr id="26683" name="Group 4"/>
            <p:cNvGrpSpPr>
              <a:grpSpLocks/>
            </p:cNvGrpSpPr>
            <p:nvPr/>
          </p:nvGrpSpPr>
          <p:grpSpPr bwMode="auto">
            <a:xfrm>
              <a:off x="4967" y="2456"/>
              <a:ext cx="600" cy="1600"/>
              <a:chOff x="4792" y="2040"/>
              <a:chExt cx="600" cy="1600"/>
            </a:xfrm>
          </p:grpSpPr>
          <p:sp>
            <p:nvSpPr>
              <p:cNvPr id="26689" name="Rectangle 5"/>
              <p:cNvSpPr>
                <a:spLocks noChangeArrowheads="1"/>
              </p:cNvSpPr>
              <p:nvPr/>
            </p:nvSpPr>
            <p:spPr bwMode="auto">
              <a:xfrm>
                <a:off x="4792" y="2040"/>
                <a:ext cx="600" cy="1600"/>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lIns="90487" tIns="44450" rIns="90487" bIns="44450" anchor="ctr"/>
              <a:lstStyle/>
              <a:p>
                <a:pPr algn="ctr"/>
                <a:endParaRPr lang="en-US" sz="800"/>
              </a:p>
              <a:p>
                <a:pPr algn="ctr"/>
                <a:endParaRPr lang="en-US" sz="800"/>
              </a:p>
            </p:txBody>
          </p:sp>
          <p:sp>
            <p:nvSpPr>
              <p:cNvPr id="26690" name="Rectangle 6"/>
              <p:cNvSpPr>
                <a:spLocks noChangeArrowheads="1"/>
              </p:cNvSpPr>
              <p:nvPr/>
            </p:nvSpPr>
            <p:spPr bwMode="auto">
              <a:xfrm>
                <a:off x="4792" y="3504"/>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1" name="Rectangle 7"/>
              <p:cNvSpPr>
                <a:spLocks noChangeArrowheads="1"/>
              </p:cNvSpPr>
              <p:nvPr/>
            </p:nvSpPr>
            <p:spPr bwMode="auto">
              <a:xfrm>
                <a:off x="4792" y="3372"/>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2" name="Rectangle 8"/>
              <p:cNvSpPr>
                <a:spLocks noChangeArrowheads="1"/>
              </p:cNvSpPr>
              <p:nvPr/>
            </p:nvSpPr>
            <p:spPr bwMode="auto">
              <a:xfrm>
                <a:off x="4792" y="3240"/>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3" name="Rectangle 9"/>
              <p:cNvSpPr>
                <a:spLocks noChangeArrowheads="1"/>
              </p:cNvSpPr>
              <p:nvPr/>
            </p:nvSpPr>
            <p:spPr bwMode="auto">
              <a:xfrm>
                <a:off x="4792" y="3109"/>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4" name="Rectangle 10"/>
              <p:cNvSpPr>
                <a:spLocks noChangeArrowheads="1"/>
              </p:cNvSpPr>
              <p:nvPr/>
            </p:nvSpPr>
            <p:spPr bwMode="auto">
              <a:xfrm>
                <a:off x="4792" y="2977"/>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5" name="Rectangle 11"/>
              <p:cNvSpPr>
                <a:spLocks noChangeArrowheads="1"/>
              </p:cNvSpPr>
              <p:nvPr/>
            </p:nvSpPr>
            <p:spPr bwMode="auto">
              <a:xfrm>
                <a:off x="4792" y="2845"/>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6" name="Rectangle 12"/>
              <p:cNvSpPr>
                <a:spLocks noChangeArrowheads="1"/>
              </p:cNvSpPr>
              <p:nvPr/>
            </p:nvSpPr>
            <p:spPr bwMode="auto">
              <a:xfrm>
                <a:off x="4792" y="2713"/>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7" name="Rectangle 13"/>
              <p:cNvSpPr>
                <a:spLocks noChangeArrowheads="1"/>
              </p:cNvSpPr>
              <p:nvPr/>
            </p:nvSpPr>
            <p:spPr bwMode="auto">
              <a:xfrm>
                <a:off x="4792" y="2581"/>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8" name="Rectangle 14"/>
              <p:cNvSpPr>
                <a:spLocks noChangeArrowheads="1"/>
              </p:cNvSpPr>
              <p:nvPr/>
            </p:nvSpPr>
            <p:spPr bwMode="auto">
              <a:xfrm>
                <a:off x="4792" y="2449"/>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99" name="Rectangle 15"/>
              <p:cNvSpPr>
                <a:spLocks noChangeArrowheads="1"/>
              </p:cNvSpPr>
              <p:nvPr/>
            </p:nvSpPr>
            <p:spPr bwMode="auto">
              <a:xfrm>
                <a:off x="4792" y="2317"/>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00" name="Rectangle 16"/>
              <p:cNvSpPr>
                <a:spLocks noChangeArrowheads="1"/>
              </p:cNvSpPr>
              <p:nvPr/>
            </p:nvSpPr>
            <p:spPr bwMode="auto">
              <a:xfrm>
                <a:off x="4792" y="2185"/>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01" name="Rectangle 17"/>
              <p:cNvSpPr>
                <a:spLocks noChangeArrowheads="1"/>
              </p:cNvSpPr>
              <p:nvPr/>
            </p:nvSpPr>
            <p:spPr bwMode="auto">
              <a:xfrm>
                <a:off x="4792" y="2046"/>
                <a:ext cx="600" cy="134"/>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6684" name="Rectangle 25"/>
            <p:cNvSpPr>
              <a:spLocks noChangeArrowheads="1"/>
            </p:cNvSpPr>
            <p:nvPr/>
          </p:nvSpPr>
          <p:spPr bwMode="auto">
            <a:xfrm>
              <a:off x="4909" y="2800"/>
              <a:ext cx="715"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Program</a:t>
              </a:r>
            </a:p>
          </p:txBody>
        </p:sp>
        <p:sp>
          <p:nvSpPr>
            <p:cNvPr id="26685" name="Rectangle 26"/>
            <p:cNvSpPr>
              <a:spLocks noChangeArrowheads="1"/>
            </p:cNvSpPr>
            <p:nvPr/>
          </p:nvSpPr>
          <p:spPr bwMode="auto">
            <a:xfrm>
              <a:off x="4949" y="2952"/>
              <a:ext cx="635"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p:txBody>
        </p:sp>
        <p:sp>
          <p:nvSpPr>
            <p:cNvPr id="26686" name="Rectangle 27"/>
            <p:cNvSpPr>
              <a:spLocks noChangeArrowheads="1"/>
            </p:cNvSpPr>
            <p:nvPr/>
          </p:nvSpPr>
          <p:spPr bwMode="auto">
            <a:xfrm>
              <a:off x="4925" y="3080"/>
              <a:ext cx="683"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VAS</a:t>
              </a:r>
              <a:endParaRPr lang="en-US" sz="2000"/>
            </a:p>
          </p:txBody>
        </p:sp>
        <p:sp>
          <p:nvSpPr>
            <p:cNvPr id="26687" name="Line 43"/>
            <p:cNvSpPr>
              <a:spLocks noChangeShapeType="1"/>
            </p:cNvSpPr>
            <p:nvPr/>
          </p:nvSpPr>
          <p:spPr bwMode="auto">
            <a:xfrm>
              <a:off x="4608" y="3288"/>
              <a:ext cx="352" cy="768"/>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88" name="Line 44"/>
            <p:cNvSpPr>
              <a:spLocks noChangeShapeType="1"/>
            </p:cNvSpPr>
            <p:nvPr/>
          </p:nvSpPr>
          <p:spPr bwMode="auto">
            <a:xfrm flipV="1">
              <a:off x="4608" y="2456"/>
              <a:ext cx="352" cy="768"/>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4" name="Group 93"/>
          <p:cNvGrpSpPr>
            <a:grpSpLocks/>
          </p:cNvGrpSpPr>
          <p:nvPr/>
        </p:nvGrpSpPr>
        <p:grpSpPr bwMode="auto">
          <a:xfrm>
            <a:off x="5726113" y="4140200"/>
            <a:ext cx="1612900" cy="2211388"/>
            <a:chOff x="3607" y="2608"/>
            <a:chExt cx="1016" cy="1393"/>
          </a:xfrm>
        </p:grpSpPr>
        <p:grpSp>
          <p:nvGrpSpPr>
            <p:cNvPr id="26665" name="Group 78"/>
            <p:cNvGrpSpPr>
              <a:grpSpLocks/>
            </p:cNvGrpSpPr>
            <p:nvPr/>
          </p:nvGrpSpPr>
          <p:grpSpPr bwMode="auto">
            <a:xfrm>
              <a:off x="3607" y="2608"/>
              <a:ext cx="1016" cy="1120"/>
              <a:chOff x="4216" y="2720"/>
              <a:chExt cx="1016" cy="1120"/>
            </a:xfrm>
          </p:grpSpPr>
          <p:sp>
            <p:nvSpPr>
              <p:cNvPr id="96335" name="Rectangle 79"/>
              <p:cNvSpPr>
                <a:spLocks noChangeArrowheads="1"/>
              </p:cNvSpPr>
              <p:nvPr/>
            </p:nvSpPr>
            <p:spPr bwMode="auto">
              <a:xfrm>
                <a:off x="4216" y="2856"/>
                <a:ext cx="1016" cy="848"/>
              </a:xfrm>
              <a:prstGeom prst="rect">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solidFill>
                  <a:schemeClr val="tx1"/>
                </a:solidFill>
                <a:miter lim="800000"/>
                <a:headEnd/>
                <a:tailEnd/>
              </a:ln>
              <a:effectLst/>
            </p:spPr>
            <p:txBody>
              <a:bodyPr wrap="none" anchor="ctr"/>
              <a:lstStyle/>
              <a:p>
                <a:pPr>
                  <a:defRPr/>
                </a:pPr>
                <a:endParaRPr lang="en-US">
                  <a:latin typeface="Times"/>
                  <a:ea typeface="+mn-ea"/>
                </a:endParaRPr>
              </a:p>
            </p:txBody>
          </p:sp>
          <p:sp>
            <p:nvSpPr>
              <p:cNvPr id="26668" name="Oval 80"/>
              <p:cNvSpPr>
                <a:spLocks noChangeArrowheads="1"/>
              </p:cNvSpPr>
              <p:nvPr/>
            </p:nvSpPr>
            <p:spPr bwMode="auto">
              <a:xfrm>
                <a:off x="4216" y="3248"/>
                <a:ext cx="1008" cy="264"/>
              </a:xfrm>
              <a:prstGeom prst="ellipse">
                <a:avLst/>
              </a:prstGeom>
              <a:solidFill>
                <a:schemeClr val="folHlink"/>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p>
                <a:endParaRPr lang="en-US"/>
              </a:p>
            </p:txBody>
          </p:sp>
          <p:grpSp>
            <p:nvGrpSpPr>
              <p:cNvPr id="26669" name="Group 81"/>
              <p:cNvGrpSpPr>
                <a:grpSpLocks/>
              </p:cNvGrpSpPr>
              <p:nvPr/>
            </p:nvGrpSpPr>
            <p:grpSpPr bwMode="auto">
              <a:xfrm>
                <a:off x="4216" y="3384"/>
                <a:ext cx="1008" cy="128"/>
                <a:chOff x="3968" y="3416"/>
                <a:chExt cx="1008" cy="128"/>
              </a:xfrm>
            </p:grpSpPr>
            <p:sp>
              <p:nvSpPr>
                <p:cNvPr id="26679" name="Arc 82"/>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6680" name="Arc 83"/>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sp>
            <p:nvSpPr>
              <p:cNvPr id="96340" name="Oval 84"/>
              <p:cNvSpPr>
                <a:spLocks noChangeArrowheads="1"/>
              </p:cNvSpPr>
              <p:nvPr/>
            </p:nvSpPr>
            <p:spPr bwMode="auto">
              <a:xfrm>
                <a:off x="4224" y="2720"/>
                <a:ext cx="1008" cy="26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12700">
                <a:solidFill>
                  <a:schemeClr val="tx1"/>
                </a:solidFill>
                <a:round/>
                <a:headEnd/>
                <a:tailEnd/>
              </a:ln>
              <a:effectLst/>
            </p:spPr>
            <p:txBody>
              <a:bodyPr wrap="none" anchor="ctr"/>
              <a:lstStyle/>
              <a:p>
                <a:pPr>
                  <a:defRPr/>
                </a:pPr>
                <a:endParaRPr lang="en-US">
                  <a:latin typeface="Times"/>
                  <a:ea typeface="+mn-ea"/>
                </a:endParaRPr>
              </a:p>
            </p:txBody>
          </p:sp>
          <p:sp>
            <p:nvSpPr>
              <p:cNvPr id="96341" name="Oval 85"/>
              <p:cNvSpPr>
                <a:spLocks noChangeArrowheads="1"/>
              </p:cNvSpPr>
              <p:nvPr/>
            </p:nvSpPr>
            <p:spPr bwMode="auto">
              <a:xfrm>
                <a:off x="4216" y="3576"/>
                <a:ext cx="1008" cy="264"/>
              </a:xfrm>
              <a:prstGeom prst="ellipse">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6672" name="Group 86"/>
              <p:cNvGrpSpPr>
                <a:grpSpLocks/>
              </p:cNvGrpSpPr>
              <p:nvPr/>
            </p:nvGrpSpPr>
            <p:grpSpPr bwMode="auto">
              <a:xfrm>
                <a:off x="4216" y="3704"/>
                <a:ext cx="1008" cy="128"/>
                <a:chOff x="3968" y="3416"/>
                <a:chExt cx="1008" cy="128"/>
              </a:xfrm>
            </p:grpSpPr>
            <p:sp>
              <p:nvSpPr>
                <p:cNvPr id="26677" name="Arc 87"/>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78" name="Arc 88"/>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73" name="Group 89"/>
              <p:cNvGrpSpPr>
                <a:grpSpLocks/>
              </p:cNvGrpSpPr>
              <p:nvPr/>
            </p:nvGrpSpPr>
            <p:grpSpPr bwMode="auto">
              <a:xfrm>
                <a:off x="4216" y="3296"/>
                <a:ext cx="1008" cy="128"/>
                <a:chOff x="3968" y="3416"/>
                <a:chExt cx="1008" cy="128"/>
              </a:xfrm>
            </p:grpSpPr>
            <p:sp>
              <p:nvSpPr>
                <p:cNvPr id="26675" name="Arc 90"/>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76" name="Arc 91"/>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96348" name="Oval 92"/>
              <p:cNvSpPr>
                <a:spLocks noChangeArrowheads="1"/>
              </p:cNvSpPr>
              <p:nvPr/>
            </p:nvSpPr>
            <p:spPr bwMode="auto">
              <a:xfrm>
                <a:off x="4216" y="3160"/>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sp>
          <p:nvSpPr>
            <p:cNvPr id="26666" name="Text Box 45"/>
            <p:cNvSpPr txBox="1">
              <a:spLocks noChangeArrowheads="1"/>
            </p:cNvSpPr>
            <p:nvPr/>
          </p:nvSpPr>
          <p:spPr bwMode="auto">
            <a:xfrm>
              <a:off x="3878" y="3751"/>
              <a:ext cx="428"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latin typeface="Helvetica" charset="0"/>
                </a:rPr>
                <a:t>Disk</a:t>
              </a:r>
            </a:p>
          </p:txBody>
        </p:sp>
      </p:grpSp>
      <p:sp>
        <p:nvSpPr>
          <p:cNvPr id="96302" name="Oval 46"/>
          <p:cNvSpPr>
            <a:spLocks noChangeArrowheads="1"/>
          </p:cNvSpPr>
          <p:nvPr/>
        </p:nvSpPr>
        <p:spPr bwMode="auto">
          <a:xfrm>
            <a:off x="6096000" y="1955800"/>
            <a:ext cx="774700" cy="7239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26636" name="Text Box 47"/>
          <p:cNvSpPr txBox="1">
            <a:spLocks noChangeArrowheads="1"/>
          </p:cNvSpPr>
          <p:nvPr/>
        </p:nvSpPr>
        <p:spPr bwMode="auto">
          <a:xfrm>
            <a:off x="7856538" y="325438"/>
            <a:ext cx="1035050" cy="587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sz="1800">
                <a:latin typeface="Helvetica" charset="0"/>
              </a:rPr>
              <a:t>Physical</a:t>
            </a:r>
          </a:p>
          <a:p>
            <a:pPr algn="ctr">
              <a:lnSpc>
                <a:spcPct val="90000"/>
              </a:lnSpc>
            </a:pPr>
            <a:r>
              <a:rPr lang="en-US" sz="1800">
                <a:latin typeface="Helvetica" charset="0"/>
              </a:rPr>
              <a:t>Memory</a:t>
            </a:r>
          </a:p>
        </p:txBody>
      </p:sp>
      <p:sp>
        <p:nvSpPr>
          <p:cNvPr id="26637" name="Rectangle 48"/>
          <p:cNvSpPr>
            <a:spLocks noChangeArrowheads="1"/>
          </p:cNvSpPr>
          <p:nvPr/>
        </p:nvSpPr>
        <p:spPr bwMode="auto">
          <a:xfrm>
            <a:off x="7048500" y="2705100"/>
            <a:ext cx="609600" cy="127000"/>
          </a:xfrm>
          <a:prstGeom prst="rect">
            <a:avLst/>
          </a:prstGeom>
          <a:noFill/>
          <a:ln w="1905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38" name="Line 49"/>
          <p:cNvSpPr>
            <a:spLocks noChangeShapeType="1"/>
          </p:cNvSpPr>
          <p:nvPr/>
        </p:nvSpPr>
        <p:spPr bwMode="auto">
          <a:xfrm>
            <a:off x="7150100" y="2692400"/>
            <a:ext cx="0" cy="5207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39" name="Line 50"/>
          <p:cNvSpPr>
            <a:spLocks noChangeShapeType="1"/>
          </p:cNvSpPr>
          <p:nvPr/>
        </p:nvSpPr>
        <p:spPr bwMode="auto">
          <a:xfrm>
            <a:off x="7251700" y="2692400"/>
            <a:ext cx="0" cy="520700"/>
          </a:xfrm>
          <a:prstGeom prst="line">
            <a:avLst/>
          </a:prstGeom>
          <a:noFill/>
          <a:ln w="12700">
            <a:solidFill>
              <a:schemeClr va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40" name="Text Box 51"/>
          <p:cNvSpPr txBox="1">
            <a:spLocks noChangeArrowheads="1"/>
          </p:cNvSpPr>
          <p:nvPr/>
        </p:nvSpPr>
        <p:spPr bwMode="auto">
          <a:xfrm>
            <a:off x="6962775" y="3230563"/>
            <a:ext cx="755650" cy="587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sz="1800">
                <a:latin typeface="Helvetica" charset="0"/>
              </a:rPr>
              <a:t>Page</a:t>
            </a:r>
          </a:p>
          <a:p>
            <a:pPr algn="ctr">
              <a:lnSpc>
                <a:spcPct val="90000"/>
              </a:lnSpc>
            </a:pPr>
            <a:r>
              <a:rPr lang="en-US" sz="1800">
                <a:latin typeface="Helvetica" charset="0"/>
              </a:rPr>
              <a:t>Table</a:t>
            </a:r>
          </a:p>
        </p:txBody>
      </p:sp>
      <p:sp>
        <p:nvSpPr>
          <p:cNvPr id="26641" name="Line 52"/>
          <p:cNvSpPr>
            <a:spLocks noChangeShapeType="1"/>
          </p:cNvSpPr>
          <p:nvPr/>
        </p:nvSpPr>
        <p:spPr bwMode="auto">
          <a:xfrm>
            <a:off x="6870700" y="2324100"/>
            <a:ext cx="1003300" cy="0"/>
          </a:xfrm>
          <a:prstGeom prst="line">
            <a:avLst/>
          </a:prstGeom>
          <a:noFill/>
          <a:ln w="190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26642" name="Oval 53"/>
          <p:cNvSpPr>
            <a:spLocks noChangeArrowheads="1"/>
          </p:cNvSpPr>
          <p:nvPr/>
        </p:nvSpPr>
        <p:spPr bwMode="auto">
          <a:xfrm>
            <a:off x="7315200" y="2273300"/>
            <a:ext cx="88900" cy="889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6643" name="Line 54"/>
          <p:cNvSpPr>
            <a:spLocks noChangeShapeType="1"/>
          </p:cNvSpPr>
          <p:nvPr/>
        </p:nvSpPr>
        <p:spPr bwMode="auto">
          <a:xfrm flipV="1">
            <a:off x="7366000" y="2311400"/>
            <a:ext cx="0" cy="36830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44" name="Arc 55"/>
          <p:cNvSpPr>
            <a:spLocks/>
          </p:cNvSpPr>
          <p:nvPr/>
        </p:nvSpPr>
        <p:spPr bwMode="auto">
          <a:xfrm flipH="1" flipV="1">
            <a:off x="6489700" y="2679700"/>
            <a:ext cx="520700" cy="3683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6312" name="Arc 56"/>
          <p:cNvSpPr>
            <a:spLocks/>
          </p:cNvSpPr>
          <p:nvPr/>
        </p:nvSpPr>
        <p:spPr bwMode="auto">
          <a:xfrm rot="5400000" flipH="1" flipV="1">
            <a:off x="6559550" y="3460750"/>
            <a:ext cx="381000" cy="4191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6313" name="Line 57"/>
          <p:cNvSpPr>
            <a:spLocks noChangeShapeType="1"/>
          </p:cNvSpPr>
          <p:nvPr/>
        </p:nvSpPr>
        <p:spPr bwMode="auto">
          <a:xfrm flipV="1">
            <a:off x="6540500" y="3835400"/>
            <a:ext cx="0" cy="520700"/>
          </a:xfrm>
          <a:prstGeom prst="line">
            <a:avLst/>
          </a:prstGeom>
          <a:noFill/>
          <a:ln w="19050">
            <a:solidFill>
              <a:schemeClr val="tx1"/>
            </a:solidFill>
            <a:round/>
            <a:headEnd type="triangle" w="med" len="me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47" name="Rectangle 58"/>
          <p:cNvSpPr>
            <a:spLocks noChangeArrowheads="1"/>
          </p:cNvSpPr>
          <p:nvPr/>
        </p:nvSpPr>
        <p:spPr bwMode="auto">
          <a:xfrm>
            <a:off x="7885113" y="3263900"/>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48" name="Rectangle 59"/>
          <p:cNvSpPr>
            <a:spLocks noChangeArrowheads="1"/>
          </p:cNvSpPr>
          <p:nvPr/>
        </p:nvSpPr>
        <p:spPr bwMode="auto">
          <a:xfrm>
            <a:off x="7885113" y="2844800"/>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49" name="Rectangle 60"/>
          <p:cNvSpPr>
            <a:spLocks noChangeArrowheads="1"/>
          </p:cNvSpPr>
          <p:nvPr/>
        </p:nvSpPr>
        <p:spPr bwMode="auto">
          <a:xfrm>
            <a:off x="7885113" y="263683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0" name="Rectangle 61"/>
          <p:cNvSpPr>
            <a:spLocks noChangeArrowheads="1"/>
          </p:cNvSpPr>
          <p:nvPr/>
        </p:nvSpPr>
        <p:spPr bwMode="auto">
          <a:xfrm>
            <a:off x="7885113" y="242728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1" name="Rectangle 62"/>
          <p:cNvSpPr>
            <a:spLocks noChangeArrowheads="1"/>
          </p:cNvSpPr>
          <p:nvPr/>
        </p:nvSpPr>
        <p:spPr bwMode="auto">
          <a:xfrm>
            <a:off x="7885113" y="221773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2" name="Rectangle 63"/>
          <p:cNvSpPr>
            <a:spLocks noChangeArrowheads="1"/>
          </p:cNvSpPr>
          <p:nvPr/>
        </p:nvSpPr>
        <p:spPr bwMode="auto">
          <a:xfrm>
            <a:off x="7885113" y="179863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3" name="Rectangle 64"/>
          <p:cNvSpPr>
            <a:spLocks noChangeArrowheads="1"/>
          </p:cNvSpPr>
          <p:nvPr/>
        </p:nvSpPr>
        <p:spPr bwMode="auto">
          <a:xfrm>
            <a:off x="7885113" y="158908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4" name="Rectangle 65"/>
          <p:cNvSpPr>
            <a:spLocks noChangeArrowheads="1"/>
          </p:cNvSpPr>
          <p:nvPr/>
        </p:nvSpPr>
        <p:spPr bwMode="auto">
          <a:xfrm>
            <a:off x="7885113" y="137953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5" name="Rectangle 66"/>
          <p:cNvSpPr>
            <a:spLocks noChangeArrowheads="1"/>
          </p:cNvSpPr>
          <p:nvPr/>
        </p:nvSpPr>
        <p:spPr bwMode="auto">
          <a:xfrm>
            <a:off x="7885113" y="116998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6" name="Rectangle 67"/>
          <p:cNvSpPr>
            <a:spLocks noChangeArrowheads="1"/>
          </p:cNvSpPr>
          <p:nvPr/>
        </p:nvSpPr>
        <p:spPr bwMode="auto">
          <a:xfrm>
            <a:off x="7885113" y="2008188"/>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57" name="Rectangle 68"/>
          <p:cNvSpPr>
            <a:spLocks noChangeArrowheads="1"/>
          </p:cNvSpPr>
          <p:nvPr/>
        </p:nvSpPr>
        <p:spPr bwMode="auto">
          <a:xfrm>
            <a:off x="7885113" y="3054350"/>
            <a:ext cx="952500" cy="212725"/>
          </a:xfrm>
          <a:prstGeom prst="rect">
            <a:avLst/>
          </a:prstGeom>
          <a:noFill/>
          <a:ln w="1905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26658" name="Group 69"/>
          <p:cNvGrpSpPr>
            <a:grpSpLocks/>
          </p:cNvGrpSpPr>
          <p:nvPr/>
        </p:nvGrpSpPr>
        <p:grpSpPr bwMode="auto">
          <a:xfrm>
            <a:off x="6981825" y="2903538"/>
            <a:ext cx="676275" cy="274637"/>
            <a:chOff x="4398" y="1845"/>
            <a:chExt cx="426" cy="173"/>
          </a:xfrm>
        </p:grpSpPr>
        <p:sp>
          <p:nvSpPr>
            <p:cNvPr id="26663" name="Rectangle 70"/>
            <p:cNvSpPr>
              <a:spLocks noChangeArrowheads="1"/>
            </p:cNvSpPr>
            <p:nvPr/>
          </p:nvSpPr>
          <p:spPr bwMode="auto">
            <a:xfrm>
              <a:off x="4440" y="1880"/>
              <a:ext cx="384" cy="96"/>
            </a:xfrm>
            <a:prstGeom prst="rect">
              <a:avLst/>
            </a:prstGeom>
            <a:noFill/>
            <a:ln w="1905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64" name="Text Box 71"/>
            <p:cNvSpPr txBox="1">
              <a:spLocks noChangeArrowheads="1"/>
            </p:cNvSpPr>
            <p:nvPr/>
          </p:nvSpPr>
          <p:spPr bwMode="auto">
            <a:xfrm>
              <a:off x="4398" y="1845"/>
              <a:ext cx="164" cy="1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200"/>
                <a:t>0</a:t>
              </a:r>
            </a:p>
          </p:txBody>
        </p:sp>
      </p:grpSp>
      <p:sp>
        <p:nvSpPr>
          <p:cNvPr id="26659" name="Rectangle 72"/>
          <p:cNvSpPr>
            <a:spLocks noChangeArrowheads="1"/>
          </p:cNvSpPr>
          <p:nvPr/>
        </p:nvSpPr>
        <p:spPr bwMode="auto">
          <a:xfrm>
            <a:off x="7048500" y="2832100"/>
            <a:ext cx="609600" cy="127000"/>
          </a:xfrm>
          <a:prstGeom prst="rect">
            <a:avLst/>
          </a:prstGeom>
          <a:noFill/>
          <a:ln w="1905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660" name="Rectangle 73"/>
          <p:cNvSpPr>
            <a:spLocks noChangeArrowheads="1"/>
          </p:cNvSpPr>
          <p:nvPr/>
        </p:nvSpPr>
        <p:spPr bwMode="auto">
          <a:xfrm>
            <a:off x="7048500" y="3111500"/>
            <a:ext cx="609600" cy="127000"/>
          </a:xfrm>
          <a:prstGeom prst="rect">
            <a:avLst/>
          </a:prstGeom>
          <a:noFill/>
          <a:ln w="19050">
            <a:solidFill>
              <a:schemeClr val="hlink"/>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6332" name="Rectangle 76"/>
          <p:cNvSpPr>
            <a:spLocks noChangeArrowheads="1"/>
          </p:cNvSpPr>
          <p:nvPr/>
        </p:nvSpPr>
        <p:spPr bwMode="auto">
          <a:xfrm>
            <a:off x="554038" y="3965575"/>
            <a:ext cx="5448300" cy="1409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pPr lvl="1">
              <a:buFont typeface="Wingdings" charset="0"/>
              <a:buNone/>
            </a:pPr>
            <a:r>
              <a:rPr lang="en-US" sz="1800">
                <a:solidFill>
                  <a:schemeClr val="folHlink"/>
                </a:solidFill>
                <a:latin typeface="Comic Sans MS" charset="0"/>
              </a:rPr>
              <a:t>OS resumes/initiates some other process</a:t>
            </a:r>
          </a:p>
          <a:p>
            <a:pPr lvl="1">
              <a:buFont typeface="Wingdings" charset="0"/>
              <a:buNone/>
            </a:pPr>
            <a:r>
              <a:rPr lang="en-US" sz="1800">
                <a:solidFill>
                  <a:schemeClr val="folHlink"/>
                </a:solidFill>
                <a:latin typeface="Comic Sans MS" charset="0"/>
              </a:rPr>
              <a:t>Read of page completes</a:t>
            </a:r>
            <a:endParaRPr lang="en-US" sz="600">
              <a:solidFill>
                <a:schemeClr val="folHlink"/>
              </a:solidFill>
              <a:latin typeface="Comic Sans MS" charset="0"/>
            </a:endParaRPr>
          </a:p>
          <a:p>
            <a:pPr lvl="1">
              <a:buFont typeface="Wingdings" charset="0"/>
              <a:buNone/>
            </a:pPr>
            <a:r>
              <a:rPr lang="en-US" sz="1800">
                <a:solidFill>
                  <a:schemeClr val="folHlink"/>
                </a:solidFill>
                <a:latin typeface="Comic Sans MS" charset="0"/>
              </a:rPr>
              <a:t>OS maps the missing page into memory</a:t>
            </a:r>
          </a:p>
          <a:p>
            <a:pPr lvl="1">
              <a:buFont typeface="Wingdings" charset="0"/>
              <a:buNone/>
            </a:pPr>
            <a:r>
              <a:rPr lang="en-US" sz="1800">
                <a:solidFill>
                  <a:schemeClr val="folHlink"/>
                </a:solidFill>
                <a:latin typeface="Comic Sans MS" charset="0"/>
              </a:rPr>
              <a:t>OS restart the faulting process</a:t>
            </a:r>
          </a:p>
        </p:txBody>
      </p:sp>
      <p:sp>
        <p:nvSpPr>
          <p:cNvPr id="96333" name="Rectangle 77"/>
          <p:cNvSpPr>
            <a:spLocks noChangeArrowheads="1"/>
          </p:cNvSpPr>
          <p:nvPr/>
        </p:nvSpPr>
        <p:spPr bwMode="auto">
          <a:xfrm>
            <a:off x="571500" y="2790825"/>
            <a:ext cx="5448300" cy="2651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r>
              <a:rPr lang="en-US" sz="2000">
                <a:latin typeface="Comic Sans MS" charset="0"/>
              </a:rPr>
              <a:t>Page fault handling steps:</a:t>
            </a:r>
          </a:p>
          <a:p>
            <a:pPr lvl="1">
              <a:buFont typeface="Wingdings" charset="0"/>
              <a:buNone/>
            </a:pPr>
            <a:r>
              <a:rPr lang="en-US" sz="1800">
                <a:solidFill>
                  <a:schemeClr val="folHlink"/>
                </a:solidFill>
                <a:latin typeface="Comic Sans MS" charset="0"/>
              </a:rPr>
              <a:t>Processor runs the interrupt handler</a:t>
            </a:r>
          </a:p>
          <a:p>
            <a:pPr lvl="1">
              <a:buFont typeface="Wingdings" charset="0"/>
              <a:buNone/>
            </a:pPr>
            <a:r>
              <a:rPr lang="en-US" sz="1800">
                <a:solidFill>
                  <a:schemeClr val="folHlink"/>
                </a:solidFill>
                <a:latin typeface="Comic Sans MS" charset="0"/>
              </a:rPr>
              <a:t>OS blocks the running process</a:t>
            </a:r>
            <a:endParaRPr lang="en-US" sz="600">
              <a:solidFill>
                <a:schemeClr val="folHlink"/>
              </a:solidFill>
              <a:latin typeface="Comic Sans MS" charset="0"/>
            </a:endParaRPr>
          </a:p>
          <a:p>
            <a:pPr lvl="1">
              <a:buFont typeface="Wingdings" charset="0"/>
              <a:buNone/>
            </a:pPr>
            <a:r>
              <a:rPr lang="en-US" sz="1800">
                <a:solidFill>
                  <a:schemeClr val="folHlink"/>
                </a:solidFill>
                <a:latin typeface="Comic Sans MS" charset="0"/>
              </a:rPr>
              <a:t>OS starts read of the unmapped page</a:t>
            </a:r>
          </a:p>
        </p:txBody>
      </p:sp>
      <p:sp>
        <p:nvSpPr>
          <p:cNvPr id="3" name="Title 2"/>
          <p:cNvSpPr>
            <a:spLocks noGrp="1"/>
          </p:cNvSpPr>
          <p:nvPr>
            <p:ph type="title"/>
          </p:nvPr>
        </p:nvSpPr>
        <p:spPr/>
        <p:txBody>
          <a:bodyPr>
            <a:normAutofit fontScale="90000"/>
          </a:bodyPr>
          <a:lstStyle/>
          <a:p>
            <a:r>
              <a:rPr lang="en-US" dirty="0"/>
              <a:t>Page Fault Handling</a:t>
            </a:r>
          </a:p>
        </p:txBody>
      </p:sp>
    </p:spTree>
    <p:extLst>
      <p:ext uri="{BB962C8B-B14F-4D97-AF65-F5344CB8AC3E}">
        <p14:creationId xmlns:p14="http://schemas.microsoft.com/office/powerpoint/2010/main" val="38913483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6333">
                                            <p:txEl>
                                              <p:pRg st="0" end="0"/>
                                            </p:txEl>
                                          </p:spTgt>
                                        </p:tgtEl>
                                        <p:attrNameLst>
                                          <p:attrName>style.visibility</p:attrName>
                                        </p:attrNameLst>
                                      </p:cBhvr>
                                      <p:to>
                                        <p:strVal val="visible"/>
                                      </p:to>
                                    </p:set>
                                    <p:animEffect transition="in" filter="wipe(up)">
                                      <p:cBhvr>
                                        <p:cTn id="7" dur="500"/>
                                        <p:tgtEl>
                                          <p:spTgt spid="963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6333">
                                            <p:txEl>
                                              <p:pRg st="1" end="1"/>
                                            </p:txEl>
                                          </p:spTgt>
                                        </p:tgtEl>
                                        <p:attrNameLst>
                                          <p:attrName>style.visibility</p:attrName>
                                        </p:attrNameLst>
                                      </p:cBhvr>
                                      <p:to>
                                        <p:strVal val="visible"/>
                                      </p:to>
                                    </p:set>
                                    <p:animEffect transition="in" filter="wipe(up)">
                                      <p:cBhvr>
                                        <p:cTn id="12" dur="500"/>
                                        <p:tgtEl>
                                          <p:spTgt spid="9633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6333">
                                            <p:txEl>
                                              <p:pRg st="2" end="2"/>
                                            </p:txEl>
                                          </p:spTgt>
                                        </p:tgtEl>
                                        <p:attrNameLst>
                                          <p:attrName>style.visibility</p:attrName>
                                        </p:attrNameLst>
                                      </p:cBhvr>
                                      <p:to>
                                        <p:strVal val="visible"/>
                                      </p:to>
                                    </p:set>
                                    <p:animEffect transition="in" filter="wipe(up)">
                                      <p:cBhvr>
                                        <p:cTn id="17" dur="500"/>
                                        <p:tgtEl>
                                          <p:spTgt spid="9633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6333">
                                            <p:txEl>
                                              <p:pRg st="3" end="3"/>
                                            </p:txEl>
                                          </p:spTgt>
                                        </p:tgtEl>
                                        <p:attrNameLst>
                                          <p:attrName>style.visibility</p:attrName>
                                        </p:attrNameLst>
                                      </p:cBhvr>
                                      <p:to>
                                        <p:strVal val="visible"/>
                                      </p:to>
                                    </p:set>
                                    <p:animEffect transition="in" filter="wipe(up)">
                                      <p:cBhvr>
                                        <p:cTn id="22" dur="500"/>
                                        <p:tgtEl>
                                          <p:spTgt spid="9633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96312"/>
                                        </p:tgtEl>
                                        <p:attrNameLst>
                                          <p:attrName>style.visibility</p:attrName>
                                        </p:attrNameLst>
                                      </p:cBhvr>
                                      <p:to>
                                        <p:strVal val="visible"/>
                                      </p:to>
                                    </p:set>
                                    <p:animEffect transition="in" filter="wipe(right)">
                                      <p:cBhvr>
                                        <p:cTn id="27" dur="500"/>
                                        <p:tgtEl>
                                          <p:spTgt spid="96312"/>
                                        </p:tgtEl>
                                      </p:cBhvr>
                                    </p:animEffect>
                                  </p:childTnLst>
                                </p:cTn>
                              </p:par>
                            </p:childTnLst>
                          </p:cTn>
                        </p:par>
                        <p:par>
                          <p:cTn id="28" fill="hold" nodeType="afterGroup">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96313"/>
                                        </p:tgtEl>
                                        <p:attrNameLst>
                                          <p:attrName>style.visibility</p:attrName>
                                        </p:attrNameLst>
                                      </p:cBhvr>
                                      <p:to>
                                        <p:strVal val="visible"/>
                                      </p:to>
                                    </p:set>
                                    <p:animEffect transition="in" filter="wipe(up)">
                                      <p:cBhvr>
                                        <p:cTn id="31" dur="500"/>
                                        <p:tgtEl>
                                          <p:spTgt spid="96313"/>
                                        </p:tgtEl>
                                      </p:cBhvr>
                                    </p:animEffect>
                                  </p:childTnLst>
                                </p:cTn>
                              </p:par>
                            </p:childTnLst>
                          </p:cTn>
                        </p:par>
                        <p:par>
                          <p:cTn id="32" fill="hold" nodeType="afterGroup">
                            <p:stCondLst>
                              <p:cond delay="1000"/>
                            </p:stCondLst>
                            <p:childTnLst>
                              <p:par>
                                <p:cTn id="33" presetID="17" presetClass="entr" presetSubtype="1"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ppt_x</p:attrName>
                                        </p:attrNameLst>
                                      </p:cBhvr>
                                      <p:tavLst>
                                        <p:tav tm="0">
                                          <p:val>
                                            <p:strVal val="#ppt_x"/>
                                          </p:val>
                                        </p:tav>
                                        <p:tav tm="100000">
                                          <p:val>
                                            <p:strVal val="#ppt_x"/>
                                          </p:val>
                                        </p:tav>
                                      </p:tavLst>
                                    </p:anim>
                                    <p:anim calcmode="lin" valueType="num">
                                      <p:cBhvr>
                                        <p:cTn id="36" dur="500" fill="hold"/>
                                        <p:tgtEl>
                                          <p:spTgt spid="4"/>
                                        </p:tgtEl>
                                        <p:attrNameLst>
                                          <p:attrName>ppt_y</p:attrName>
                                        </p:attrNameLst>
                                      </p:cBhvr>
                                      <p:tavLst>
                                        <p:tav tm="0">
                                          <p:val>
                                            <p:strVal val="#ppt_y-#ppt_h/2"/>
                                          </p:val>
                                        </p:tav>
                                        <p:tav tm="100000">
                                          <p:val>
                                            <p:strVal val="#ppt_y"/>
                                          </p:val>
                                        </p:tav>
                                      </p:tavLst>
                                    </p:anim>
                                    <p:anim calcmode="lin" valueType="num">
                                      <p:cBhvr>
                                        <p:cTn id="37" dur="500" fill="hold"/>
                                        <p:tgtEl>
                                          <p:spTgt spid="4"/>
                                        </p:tgtEl>
                                        <p:attrNameLst>
                                          <p:attrName>ppt_w</p:attrName>
                                        </p:attrNameLst>
                                      </p:cBhvr>
                                      <p:tavLst>
                                        <p:tav tm="0">
                                          <p:val>
                                            <p:strVal val="#ppt_w"/>
                                          </p:val>
                                        </p:tav>
                                        <p:tav tm="100000">
                                          <p:val>
                                            <p:strVal val="#ppt_w"/>
                                          </p:val>
                                        </p:tav>
                                      </p:tavLst>
                                    </p:anim>
                                    <p:anim calcmode="lin" valueType="num">
                                      <p:cBhvr>
                                        <p:cTn id="38" dur="500" fill="hold"/>
                                        <p:tgtEl>
                                          <p:spTgt spid="4"/>
                                        </p:tgtEl>
                                        <p:attrNameLst>
                                          <p:attrName>ppt_h</p:attrName>
                                        </p:attrNameLst>
                                      </p:cBhvr>
                                      <p:tavLst>
                                        <p:tav tm="0">
                                          <p:val>
                                            <p:fltVal val="0"/>
                                          </p:val>
                                        </p:tav>
                                        <p:tav tm="100000">
                                          <p:val>
                                            <p:strVal val="#ppt_h"/>
                                          </p:val>
                                        </p:tav>
                                      </p:tavLst>
                                    </p:anim>
                                  </p:childTnLst>
                                </p:cTn>
                              </p:par>
                            </p:childTnLst>
                          </p:cTn>
                        </p:par>
                        <p:par>
                          <p:cTn id="39" fill="hold" nodeType="afterGroup">
                            <p:stCondLst>
                              <p:cond delay="1500"/>
                            </p:stCondLst>
                            <p:childTnLst>
                              <p:par>
                                <p:cTn id="40" presetID="17" presetClass="entr" presetSubtype="8" fill="hold" nodeType="afterEffect">
                                  <p:stCondLst>
                                    <p:cond delay="200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ppt_x</p:attrName>
                                        </p:attrNameLst>
                                      </p:cBhvr>
                                      <p:tavLst>
                                        <p:tav tm="0">
                                          <p:val>
                                            <p:strVal val="#ppt_x-#ppt_w/2"/>
                                          </p:val>
                                        </p:tav>
                                        <p:tav tm="100000">
                                          <p:val>
                                            <p:strVal val="#ppt_x"/>
                                          </p:val>
                                        </p:tav>
                                      </p:tavLst>
                                    </p:anim>
                                    <p:anim calcmode="lin" valueType="num">
                                      <p:cBhvr>
                                        <p:cTn id="43" dur="500" fill="hold"/>
                                        <p:tgtEl>
                                          <p:spTgt spid="2"/>
                                        </p:tgtEl>
                                        <p:attrNameLst>
                                          <p:attrName>ppt_y</p:attrName>
                                        </p:attrNameLst>
                                      </p:cBhvr>
                                      <p:tavLst>
                                        <p:tav tm="0">
                                          <p:val>
                                            <p:strVal val="#ppt_y"/>
                                          </p:val>
                                        </p:tav>
                                        <p:tav tm="100000">
                                          <p:val>
                                            <p:strVal val="#ppt_y"/>
                                          </p:val>
                                        </p:tav>
                                      </p:tavLst>
                                    </p:anim>
                                    <p:anim calcmode="lin" valueType="num">
                                      <p:cBhvr>
                                        <p:cTn id="44" dur="500" fill="hold"/>
                                        <p:tgtEl>
                                          <p:spTgt spid="2"/>
                                        </p:tgtEl>
                                        <p:attrNameLst>
                                          <p:attrName>ppt_w</p:attrName>
                                        </p:attrNameLst>
                                      </p:cBhvr>
                                      <p:tavLst>
                                        <p:tav tm="0">
                                          <p:val>
                                            <p:fltVal val="0"/>
                                          </p:val>
                                        </p:tav>
                                        <p:tav tm="100000">
                                          <p:val>
                                            <p:strVal val="#ppt_w"/>
                                          </p:val>
                                        </p:tav>
                                      </p:tavLst>
                                    </p:anim>
                                    <p:anim calcmode="lin" valueType="num">
                                      <p:cBhvr>
                                        <p:cTn id="45"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96332">
                                            <p:txEl>
                                              <p:pRg st="0" end="0"/>
                                            </p:txEl>
                                          </p:spTgt>
                                        </p:tgtEl>
                                        <p:attrNameLst>
                                          <p:attrName>style.visibility</p:attrName>
                                        </p:attrNameLst>
                                      </p:cBhvr>
                                      <p:to>
                                        <p:strVal val="visible"/>
                                      </p:to>
                                    </p:set>
                                    <p:animEffect transition="in" filter="wipe(up)">
                                      <p:cBhvr>
                                        <p:cTn id="50" dur="500"/>
                                        <p:tgtEl>
                                          <p:spTgt spid="96332">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96332">
                                            <p:txEl>
                                              <p:pRg st="1" end="1"/>
                                            </p:txEl>
                                          </p:spTgt>
                                        </p:tgtEl>
                                        <p:attrNameLst>
                                          <p:attrName>style.visibility</p:attrName>
                                        </p:attrNameLst>
                                      </p:cBhvr>
                                      <p:to>
                                        <p:strVal val="visible"/>
                                      </p:to>
                                    </p:set>
                                    <p:animEffect transition="in" filter="wipe(up)">
                                      <p:cBhvr>
                                        <p:cTn id="55" dur="500"/>
                                        <p:tgtEl>
                                          <p:spTgt spid="96332">
                                            <p:txEl>
                                              <p:pRg st="1" end="1"/>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96332">
                                            <p:txEl>
                                              <p:pRg st="2" end="2"/>
                                            </p:txEl>
                                          </p:spTgt>
                                        </p:tgtEl>
                                        <p:attrNameLst>
                                          <p:attrName>style.visibility</p:attrName>
                                        </p:attrNameLst>
                                      </p:cBhvr>
                                      <p:to>
                                        <p:strVal val="visible"/>
                                      </p:to>
                                    </p:set>
                                    <p:animEffect transition="in" filter="wipe(up)">
                                      <p:cBhvr>
                                        <p:cTn id="60" dur="500"/>
                                        <p:tgtEl>
                                          <p:spTgt spid="96332">
                                            <p:txEl>
                                              <p:pRg st="2" end="2"/>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96332">
                                            <p:txEl>
                                              <p:pRg st="3" end="3"/>
                                            </p:txEl>
                                          </p:spTgt>
                                        </p:tgtEl>
                                        <p:attrNameLst>
                                          <p:attrName>style.visibility</p:attrName>
                                        </p:attrNameLst>
                                      </p:cBhvr>
                                      <p:to>
                                        <p:strVal val="visible"/>
                                      </p:to>
                                    </p:set>
                                    <p:animEffect transition="in" filter="wipe(up)">
                                      <p:cBhvr>
                                        <p:cTn id="65" dur="500"/>
                                        <p:tgtEl>
                                          <p:spTgt spid="963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312" grpId="0" animBg="1"/>
      <p:bldP spid="96313" grpId="0" animBg="1"/>
      <p:bldP spid="96332" grpId="0" build="p" bldLvl="2" autoUpdateAnimBg="0"/>
      <p:bldP spid="96333" grpId="0" build="p" bldLvl="2"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9" name="Rectangle 3"/>
          <p:cNvSpPr>
            <a:spLocks noGrp="1" noChangeArrowheads="1"/>
          </p:cNvSpPr>
          <p:nvPr>
            <p:ph type="body" idx="1"/>
          </p:nvPr>
        </p:nvSpPr>
        <p:spPr>
          <a:xfrm>
            <a:off x="606425" y="1346200"/>
            <a:ext cx="7762875" cy="4611688"/>
          </a:xfrm>
          <a:noFill/>
        </p:spPr>
        <p:txBody>
          <a:bodyPr/>
          <a:lstStyle/>
          <a:p>
            <a:pPr>
              <a:lnSpc>
                <a:spcPct val="90000"/>
              </a:lnSpc>
              <a:spcBef>
                <a:spcPct val="30000"/>
              </a:spcBef>
            </a:pPr>
            <a:r>
              <a:rPr lang="en-US" sz="2000" dirty="0">
                <a:latin typeface="Arial" charset="0"/>
              </a:rPr>
              <a:t>To understand the overhead </a:t>
            </a:r>
            <a:r>
              <a:rPr lang="en-US" sz="2000">
                <a:latin typeface="Arial" charset="0"/>
              </a:rPr>
              <a:t>of swapping, compute the </a:t>
            </a:r>
            <a:r>
              <a:rPr lang="en-US" sz="2000" i="1">
                <a:solidFill>
                  <a:schemeClr val="hlink"/>
                </a:solidFill>
                <a:latin typeface="Arial" charset="0"/>
              </a:rPr>
              <a:t>effective memory access time</a:t>
            </a:r>
            <a:r>
              <a:rPr lang="en-US" sz="2000">
                <a:latin typeface="Arial" charset="0"/>
              </a:rPr>
              <a:t> (</a:t>
            </a:r>
            <a:r>
              <a:rPr lang="en-US" sz="2000" i="1">
                <a:latin typeface="Arial" charset="0"/>
              </a:rPr>
              <a:t>EAT</a:t>
            </a:r>
            <a:r>
              <a:rPr lang="en-US" sz="2000">
                <a:latin typeface="Arial" charset="0"/>
              </a:rPr>
              <a:t>) </a:t>
            </a:r>
          </a:p>
          <a:p>
            <a:pPr lvl="1">
              <a:lnSpc>
                <a:spcPct val="90000"/>
              </a:lnSpc>
              <a:spcBef>
                <a:spcPct val="30000"/>
              </a:spcBef>
            </a:pPr>
            <a:r>
              <a:rPr lang="en-US" sz="1800" i="1" dirty="0">
                <a:latin typeface="Arial" charset="0"/>
              </a:rPr>
              <a:t>EAT</a:t>
            </a:r>
            <a:r>
              <a:rPr lang="en-US" sz="1800" dirty="0">
                <a:latin typeface="Arial" charset="0"/>
              </a:rPr>
              <a:t> </a:t>
            </a:r>
            <a:r>
              <a:rPr lang="en-US" sz="1800" b="1" dirty="0">
                <a:solidFill>
                  <a:schemeClr val="tx1"/>
                </a:solidFill>
                <a:latin typeface="Arial" charset="0"/>
              </a:rPr>
              <a:t>=</a:t>
            </a:r>
            <a:r>
              <a:rPr lang="en-US" sz="1800" dirty="0">
                <a:latin typeface="Arial" charset="0"/>
              </a:rPr>
              <a:t> </a:t>
            </a:r>
            <a:r>
              <a:rPr lang="en-US" sz="1800" i="1" dirty="0">
                <a:latin typeface="Arial" charset="0"/>
              </a:rPr>
              <a:t>memory access time</a:t>
            </a:r>
            <a:r>
              <a:rPr lang="en-US" sz="1800" dirty="0">
                <a:latin typeface="Arial" charset="0"/>
              </a:rPr>
              <a:t> </a:t>
            </a:r>
            <a:r>
              <a:rPr lang="en-US" sz="1800" b="1" dirty="0">
                <a:solidFill>
                  <a:schemeClr val="tx1"/>
                </a:solidFill>
                <a:latin typeface="Arial" charset="0"/>
                <a:sym typeface="Symbol" charset="0"/>
              </a:rPr>
              <a:t></a:t>
            </a:r>
            <a:r>
              <a:rPr lang="en-US" sz="1800" dirty="0">
                <a:latin typeface="Arial" charset="0"/>
              </a:rPr>
              <a:t> </a:t>
            </a:r>
            <a:r>
              <a:rPr lang="en-US" sz="1800" i="1" dirty="0">
                <a:latin typeface="Arial" charset="0"/>
              </a:rPr>
              <a:t>probability of a page hit</a:t>
            </a:r>
            <a:r>
              <a:rPr lang="en-US" sz="1800" dirty="0">
                <a:latin typeface="Arial" charset="0"/>
              </a:rPr>
              <a:t> </a:t>
            </a:r>
            <a:r>
              <a:rPr lang="en-US" sz="1800" b="1" dirty="0">
                <a:solidFill>
                  <a:schemeClr val="tx1"/>
                </a:solidFill>
                <a:latin typeface="Arial" charset="0"/>
              </a:rPr>
              <a:t>+</a:t>
            </a:r>
            <a:r>
              <a:rPr lang="en-US" sz="1800" dirty="0">
                <a:latin typeface="Arial" charset="0"/>
              </a:rPr>
              <a:t> </a:t>
            </a:r>
            <a:r>
              <a:rPr lang="en-US" sz="1800" i="1" dirty="0">
                <a:latin typeface="Arial" charset="0"/>
              </a:rPr>
              <a:t>  </a:t>
            </a:r>
            <a:br>
              <a:rPr lang="en-US" sz="1800" i="1" dirty="0">
                <a:latin typeface="Arial" charset="0"/>
              </a:rPr>
            </a:br>
            <a:r>
              <a:rPr lang="en-US" sz="1800" i="1" dirty="0">
                <a:latin typeface="Arial" charset="0"/>
              </a:rPr>
              <a:t>           page fault service time</a:t>
            </a:r>
            <a:r>
              <a:rPr lang="en-US" sz="1800" dirty="0">
                <a:latin typeface="Arial" charset="0"/>
              </a:rPr>
              <a:t> </a:t>
            </a:r>
            <a:r>
              <a:rPr lang="en-US" sz="1800" b="1" dirty="0">
                <a:solidFill>
                  <a:schemeClr val="tx1"/>
                </a:solidFill>
                <a:latin typeface="Arial" charset="0"/>
                <a:sym typeface="Symbol" charset="0"/>
              </a:rPr>
              <a:t></a:t>
            </a:r>
            <a:r>
              <a:rPr lang="en-US" sz="1800" dirty="0">
                <a:latin typeface="Arial" charset="0"/>
              </a:rPr>
              <a:t> </a:t>
            </a:r>
            <a:r>
              <a:rPr lang="en-US" sz="1800" i="1" dirty="0">
                <a:latin typeface="Arial" charset="0"/>
              </a:rPr>
              <a:t>probability of a page fault</a:t>
            </a:r>
          </a:p>
          <a:p>
            <a:pPr lvl="2">
              <a:lnSpc>
                <a:spcPct val="90000"/>
              </a:lnSpc>
              <a:spcBef>
                <a:spcPct val="30000"/>
              </a:spcBef>
            </a:pPr>
            <a:endParaRPr lang="en-US" sz="1600" i="1" dirty="0">
              <a:latin typeface="Arial" charset="0"/>
            </a:endParaRPr>
          </a:p>
          <a:p>
            <a:pPr>
              <a:lnSpc>
                <a:spcPct val="90000"/>
              </a:lnSpc>
              <a:spcBef>
                <a:spcPct val="70000"/>
              </a:spcBef>
            </a:pPr>
            <a:r>
              <a:rPr lang="en-US" sz="2000" dirty="0">
                <a:latin typeface="Arial" charset="0"/>
              </a:rPr>
              <a:t>Example:</a:t>
            </a:r>
          </a:p>
          <a:p>
            <a:pPr lvl="1">
              <a:lnSpc>
                <a:spcPct val="90000"/>
              </a:lnSpc>
              <a:spcBef>
                <a:spcPct val="30000"/>
              </a:spcBef>
            </a:pPr>
            <a:r>
              <a:rPr lang="en-US" sz="1800" dirty="0">
                <a:latin typeface="Arial" charset="0"/>
              </a:rPr>
              <a:t>Memory access time: </a:t>
            </a:r>
            <a:r>
              <a:rPr lang="en-US" sz="1800" dirty="0">
                <a:solidFill>
                  <a:schemeClr val="tx1"/>
                </a:solidFill>
                <a:latin typeface="Arial" charset="0"/>
              </a:rPr>
              <a:t>60 </a:t>
            </a:r>
            <a:r>
              <a:rPr lang="en-US" sz="1800" i="1" dirty="0">
                <a:solidFill>
                  <a:schemeClr val="tx1"/>
                </a:solidFill>
                <a:latin typeface="Arial" charset="0"/>
              </a:rPr>
              <a:t>ns</a:t>
            </a:r>
            <a:endParaRPr lang="en-US" sz="1800" dirty="0">
              <a:latin typeface="Arial" charset="0"/>
            </a:endParaRPr>
          </a:p>
          <a:p>
            <a:pPr lvl="1">
              <a:lnSpc>
                <a:spcPct val="90000"/>
              </a:lnSpc>
              <a:spcBef>
                <a:spcPct val="30000"/>
              </a:spcBef>
            </a:pPr>
            <a:r>
              <a:rPr lang="en-US" sz="1800" dirty="0">
                <a:latin typeface="Arial" charset="0"/>
              </a:rPr>
              <a:t>Disk access time: </a:t>
            </a:r>
            <a:r>
              <a:rPr lang="en-US" sz="1800" dirty="0">
                <a:solidFill>
                  <a:schemeClr val="tx1"/>
                </a:solidFill>
                <a:latin typeface="Arial" charset="0"/>
              </a:rPr>
              <a:t>25 </a:t>
            </a:r>
            <a:r>
              <a:rPr lang="en-US" sz="1800" i="1" dirty="0" err="1">
                <a:solidFill>
                  <a:schemeClr val="tx1"/>
                </a:solidFill>
                <a:latin typeface="Arial" charset="0"/>
              </a:rPr>
              <a:t>ms</a:t>
            </a:r>
            <a:endParaRPr lang="en-US" sz="1800" dirty="0">
              <a:solidFill>
                <a:schemeClr val="tx1"/>
              </a:solidFill>
              <a:latin typeface="Arial" charset="0"/>
            </a:endParaRPr>
          </a:p>
          <a:p>
            <a:pPr lvl="1">
              <a:lnSpc>
                <a:spcPct val="90000"/>
              </a:lnSpc>
              <a:spcBef>
                <a:spcPct val="30000"/>
              </a:spcBef>
            </a:pPr>
            <a:r>
              <a:rPr lang="en-US" sz="1800" dirty="0">
                <a:latin typeface="Arial" charset="0"/>
              </a:rPr>
              <a:t>Let </a:t>
            </a:r>
            <a:r>
              <a:rPr lang="en-US" sz="1800" i="1" dirty="0">
                <a:solidFill>
                  <a:schemeClr val="tx1"/>
                </a:solidFill>
                <a:latin typeface="Arial" charset="0"/>
              </a:rPr>
              <a:t>p</a:t>
            </a:r>
            <a:r>
              <a:rPr lang="en-US" sz="1800" dirty="0">
                <a:latin typeface="Arial" charset="0"/>
              </a:rPr>
              <a:t> = the probability of a page fault</a:t>
            </a:r>
          </a:p>
          <a:p>
            <a:pPr lvl="1">
              <a:lnSpc>
                <a:spcPct val="90000"/>
              </a:lnSpc>
              <a:spcBef>
                <a:spcPct val="30000"/>
              </a:spcBef>
            </a:pPr>
            <a:r>
              <a:rPr lang="en-US" sz="1800" i="1" dirty="0">
                <a:latin typeface="Arial" charset="0"/>
              </a:rPr>
              <a:t>EAT</a:t>
            </a:r>
            <a:r>
              <a:rPr lang="en-US" sz="1800" dirty="0">
                <a:latin typeface="Arial" charset="0"/>
              </a:rPr>
              <a:t> </a:t>
            </a:r>
            <a:r>
              <a:rPr lang="en-US" sz="1800" b="1" dirty="0">
                <a:solidFill>
                  <a:schemeClr val="tx1"/>
                </a:solidFill>
                <a:latin typeface="Arial" charset="0"/>
              </a:rPr>
              <a:t>=</a:t>
            </a:r>
            <a:r>
              <a:rPr lang="en-US" sz="1800" dirty="0">
                <a:solidFill>
                  <a:schemeClr val="hlink"/>
                </a:solidFill>
                <a:latin typeface="Arial" charset="0"/>
              </a:rPr>
              <a:t> </a:t>
            </a:r>
            <a:r>
              <a:rPr lang="en-US" sz="1800" dirty="0">
                <a:latin typeface="Arial" charset="0"/>
              </a:rPr>
              <a:t>60</a:t>
            </a:r>
            <a:r>
              <a:rPr lang="en-US" sz="1800" b="1" dirty="0">
                <a:solidFill>
                  <a:schemeClr val="tx1"/>
                </a:solidFill>
                <a:latin typeface="Arial" charset="0"/>
              </a:rPr>
              <a:t>(</a:t>
            </a:r>
            <a:r>
              <a:rPr lang="en-US" sz="1800" dirty="0">
                <a:latin typeface="Arial" charset="0"/>
              </a:rPr>
              <a:t>1</a:t>
            </a:r>
            <a:r>
              <a:rPr lang="en-US" sz="1800" b="1" dirty="0">
                <a:solidFill>
                  <a:schemeClr val="tx1"/>
                </a:solidFill>
                <a:latin typeface="Arial" charset="0"/>
              </a:rPr>
              <a:t>–</a:t>
            </a:r>
            <a:r>
              <a:rPr lang="en-US" sz="1800" i="1" dirty="0">
                <a:latin typeface="Arial" charset="0"/>
              </a:rPr>
              <a:t>p</a:t>
            </a:r>
            <a:r>
              <a:rPr lang="en-US" sz="1800" b="1" dirty="0">
                <a:solidFill>
                  <a:schemeClr val="tx1"/>
                </a:solidFill>
                <a:latin typeface="Arial" charset="0"/>
              </a:rPr>
              <a:t>)</a:t>
            </a:r>
            <a:r>
              <a:rPr lang="en-US" sz="1800" dirty="0">
                <a:latin typeface="Arial" charset="0"/>
              </a:rPr>
              <a:t> </a:t>
            </a:r>
            <a:r>
              <a:rPr lang="en-US" sz="1800" b="1" dirty="0">
                <a:solidFill>
                  <a:schemeClr val="tx1"/>
                </a:solidFill>
                <a:latin typeface="Arial" charset="0"/>
              </a:rPr>
              <a:t>+</a:t>
            </a:r>
            <a:r>
              <a:rPr lang="en-US" sz="1800" dirty="0">
                <a:latin typeface="Arial" charset="0"/>
              </a:rPr>
              <a:t> 25,000,000</a:t>
            </a:r>
            <a:r>
              <a:rPr lang="en-US" sz="1800" b="1" i="1" dirty="0">
                <a:latin typeface="Arial" charset="0"/>
              </a:rPr>
              <a:t>p</a:t>
            </a:r>
          </a:p>
          <a:p>
            <a:pPr lvl="2">
              <a:lnSpc>
                <a:spcPct val="90000"/>
              </a:lnSpc>
              <a:spcBef>
                <a:spcPct val="30000"/>
              </a:spcBef>
            </a:pPr>
            <a:endParaRPr lang="en-US" sz="1600" i="1" dirty="0">
              <a:latin typeface="Arial" charset="0"/>
            </a:endParaRPr>
          </a:p>
          <a:p>
            <a:pPr>
              <a:lnSpc>
                <a:spcPct val="90000"/>
              </a:lnSpc>
              <a:spcBef>
                <a:spcPct val="70000"/>
              </a:spcBef>
            </a:pPr>
            <a:r>
              <a:rPr lang="en-US" sz="2000" dirty="0">
                <a:latin typeface="Arial" charset="0"/>
              </a:rPr>
              <a:t>To realize an </a:t>
            </a:r>
            <a:r>
              <a:rPr lang="en-US" sz="2000" i="1" dirty="0">
                <a:latin typeface="Arial" charset="0"/>
              </a:rPr>
              <a:t>EAT </a:t>
            </a:r>
            <a:r>
              <a:rPr lang="en-US" sz="2000" dirty="0">
                <a:latin typeface="Arial" charset="0"/>
              </a:rPr>
              <a:t>within </a:t>
            </a:r>
            <a:r>
              <a:rPr lang="en-US" sz="2000" dirty="0">
                <a:solidFill>
                  <a:schemeClr val="hlink"/>
                </a:solidFill>
                <a:latin typeface="Arial" charset="0"/>
              </a:rPr>
              <a:t>5%</a:t>
            </a:r>
            <a:r>
              <a:rPr lang="en-US" sz="2000" dirty="0">
                <a:latin typeface="Arial" charset="0"/>
              </a:rPr>
              <a:t> of minimum, what is the largest value of </a:t>
            </a:r>
            <a:r>
              <a:rPr lang="en-US" sz="2000" i="1" dirty="0">
                <a:solidFill>
                  <a:schemeClr val="hlink"/>
                </a:solidFill>
                <a:latin typeface="Arial" charset="0"/>
              </a:rPr>
              <a:t>p</a:t>
            </a:r>
            <a:r>
              <a:rPr lang="en-US" sz="2000" dirty="0">
                <a:latin typeface="Arial" charset="0"/>
              </a:rPr>
              <a:t> we can tolerate? </a:t>
            </a:r>
          </a:p>
          <a:p>
            <a:pPr lvl="1">
              <a:lnSpc>
                <a:spcPct val="90000"/>
              </a:lnSpc>
              <a:spcBef>
                <a:spcPct val="30000"/>
              </a:spcBef>
              <a:buFont typeface="Wingdings" charset="0"/>
              <a:buNone/>
            </a:pPr>
            <a:endParaRPr lang="en-US" sz="1000" dirty="0">
              <a:latin typeface="Arial" charset="0"/>
            </a:endParaRPr>
          </a:p>
        </p:txBody>
      </p:sp>
      <p:sp>
        <p:nvSpPr>
          <p:cNvPr id="2" name="Title 1"/>
          <p:cNvSpPr>
            <a:spLocks noGrp="1"/>
          </p:cNvSpPr>
          <p:nvPr>
            <p:ph type="title"/>
          </p:nvPr>
        </p:nvSpPr>
        <p:spPr/>
        <p:txBody>
          <a:bodyPr>
            <a:normAutofit fontScale="90000"/>
          </a:bodyPr>
          <a:lstStyle/>
          <a:p>
            <a:r>
              <a:rPr lang="en-US" dirty="0"/>
              <a:t>Performance Analysis</a:t>
            </a:r>
          </a:p>
        </p:txBody>
      </p:sp>
    </p:spTree>
    <p:extLst>
      <p:ext uri="{BB962C8B-B14F-4D97-AF65-F5344CB8AC3E}">
        <p14:creationId xmlns:p14="http://schemas.microsoft.com/office/powerpoint/2010/main" val="47734347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wipe(up)">
                                      <p:cBhvr>
                                        <p:cTn id="7" dur="500"/>
                                        <p:tgtEl>
                                          <p:spTgt spid="116739">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16739">
                                            <p:txEl>
                                              <p:pRg st="1" end="1"/>
                                            </p:txEl>
                                          </p:spTgt>
                                        </p:tgtEl>
                                        <p:attrNameLst>
                                          <p:attrName>style.visibility</p:attrName>
                                        </p:attrNameLst>
                                      </p:cBhvr>
                                      <p:to>
                                        <p:strVal val="visible"/>
                                      </p:to>
                                    </p:set>
                                    <p:animEffect transition="in" filter="wipe(up)">
                                      <p:cBhvr>
                                        <p:cTn id="10" dur="500"/>
                                        <p:tgtEl>
                                          <p:spTgt spid="11673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16739">
                                            <p:txEl>
                                              <p:pRg st="3" end="3"/>
                                            </p:txEl>
                                          </p:spTgt>
                                        </p:tgtEl>
                                        <p:attrNameLst>
                                          <p:attrName>style.visibility</p:attrName>
                                        </p:attrNameLst>
                                      </p:cBhvr>
                                      <p:to>
                                        <p:strVal val="visible"/>
                                      </p:to>
                                    </p:set>
                                    <p:animEffect transition="in" filter="wipe(up)">
                                      <p:cBhvr>
                                        <p:cTn id="15" dur="500"/>
                                        <p:tgtEl>
                                          <p:spTgt spid="116739">
                                            <p:txEl>
                                              <p:pRg st="3" end="3"/>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16739">
                                            <p:txEl>
                                              <p:pRg st="4" end="4"/>
                                            </p:txEl>
                                          </p:spTgt>
                                        </p:tgtEl>
                                        <p:attrNameLst>
                                          <p:attrName>style.visibility</p:attrName>
                                        </p:attrNameLst>
                                      </p:cBhvr>
                                      <p:to>
                                        <p:strVal val="visible"/>
                                      </p:to>
                                    </p:set>
                                    <p:animEffect transition="in" filter="wipe(up)">
                                      <p:cBhvr>
                                        <p:cTn id="18" dur="500"/>
                                        <p:tgtEl>
                                          <p:spTgt spid="116739">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16739">
                                            <p:txEl>
                                              <p:pRg st="5" end="5"/>
                                            </p:txEl>
                                          </p:spTgt>
                                        </p:tgtEl>
                                        <p:attrNameLst>
                                          <p:attrName>style.visibility</p:attrName>
                                        </p:attrNameLst>
                                      </p:cBhvr>
                                      <p:to>
                                        <p:strVal val="visible"/>
                                      </p:to>
                                    </p:set>
                                    <p:animEffect transition="in" filter="wipe(up)">
                                      <p:cBhvr>
                                        <p:cTn id="21" dur="500"/>
                                        <p:tgtEl>
                                          <p:spTgt spid="116739">
                                            <p:txEl>
                                              <p:pRg st="5" end="5"/>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16739">
                                            <p:txEl>
                                              <p:pRg st="6" end="6"/>
                                            </p:txEl>
                                          </p:spTgt>
                                        </p:tgtEl>
                                        <p:attrNameLst>
                                          <p:attrName>style.visibility</p:attrName>
                                        </p:attrNameLst>
                                      </p:cBhvr>
                                      <p:to>
                                        <p:strVal val="visible"/>
                                      </p:to>
                                    </p:set>
                                    <p:animEffect transition="in" filter="wipe(up)">
                                      <p:cBhvr>
                                        <p:cTn id="24" dur="500"/>
                                        <p:tgtEl>
                                          <p:spTgt spid="116739">
                                            <p:txEl>
                                              <p:pRg st="6" end="6"/>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16739">
                                            <p:txEl>
                                              <p:pRg st="7" end="7"/>
                                            </p:txEl>
                                          </p:spTgt>
                                        </p:tgtEl>
                                        <p:attrNameLst>
                                          <p:attrName>style.visibility</p:attrName>
                                        </p:attrNameLst>
                                      </p:cBhvr>
                                      <p:to>
                                        <p:strVal val="visible"/>
                                      </p:to>
                                    </p:set>
                                    <p:animEffect transition="in" filter="wipe(up)">
                                      <p:cBhvr>
                                        <p:cTn id="27" dur="500"/>
                                        <p:tgtEl>
                                          <p:spTgt spid="116739">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16739">
                                            <p:txEl>
                                              <p:pRg st="9" end="9"/>
                                            </p:txEl>
                                          </p:spTgt>
                                        </p:tgtEl>
                                        <p:attrNameLst>
                                          <p:attrName>style.visibility</p:attrName>
                                        </p:attrNameLst>
                                      </p:cBhvr>
                                      <p:to>
                                        <p:strVal val="visible"/>
                                      </p:to>
                                    </p:set>
                                    <p:animEffect transition="in" filter="wipe(up)">
                                      <p:cBhvr>
                                        <p:cTn id="32" dur="500"/>
                                        <p:tgtEl>
                                          <p:spTgt spid="1167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r>
              <a:rPr lang="en-US">
                <a:latin typeface="Arial" charset="0"/>
              </a:rPr>
              <a:t>Segmentation vs. Paging</a:t>
            </a:r>
          </a:p>
        </p:txBody>
      </p:sp>
      <p:sp>
        <p:nvSpPr>
          <p:cNvPr id="179203" name="Rectangle 3"/>
          <p:cNvSpPr>
            <a:spLocks noGrp="1" noChangeArrowheads="1"/>
          </p:cNvSpPr>
          <p:nvPr>
            <p:ph type="body" idx="1"/>
          </p:nvPr>
        </p:nvSpPr>
        <p:spPr>
          <a:xfrm>
            <a:off x="812800" y="1346200"/>
            <a:ext cx="7772400" cy="4956175"/>
          </a:xfrm>
        </p:spPr>
        <p:txBody>
          <a:bodyPr>
            <a:normAutofit fontScale="92500" lnSpcReduction="10000"/>
          </a:bodyPr>
          <a:lstStyle/>
          <a:p>
            <a:r>
              <a:rPr lang="en-US">
                <a:latin typeface="Arial" charset="0"/>
              </a:rPr>
              <a:t>Segmentation has what advantages over paging?</a:t>
            </a:r>
          </a:p>
          <a:p>
            <a:pPr lvl="1"/>
            <a:r>
              <a:rPr lang="en-US">
                <a:latin typeface="Arial" charset="0"/>
              </a:rPr>
              <a:t>A. Fine-grained protection.</a:t>
            </a:r>
          </a:p>
          <a:p>
            <a:pPr lvl="1"/>
            <a:r>
              <a:rPr lang="en-US">
                <a:latin typeface="Arial" charset="0"/>
              </a:rPr>
              <a:t>B. Easier to manage transfer of segments to/from the disk.</a:t>
            </a:r>
          </a:p>
          <a:p>
            <a:pPr lvl="1"/>
            <a:r>
              <a:rPr lang="en-US">
                <a:latin typeface="Arial" charset="0"/>
              </a:rPr>
              <a:t>C. Requires less hardware support</a:t>
            </a:r>
          </a:p>
          <a:p>
            <a:pPr lvl="1"/>
            <a:r>
              <a:rPr lang="en-US">
                <a:latin typeface="Arial" charset="0"/>
              </a:rPr>
              <a:t>D. No external fragmentation</a:t>
            </a:r>
          </a:p>
          <a:p>
            <a:r>
              <a:rPr lang="en-US">
                <a:latin typeface="Arial" charset="0"/>
              </a:rPr>
              <a:t>Paging has what advantages over segmentation?</a:t>
            </a:r>
          </a:p>
          <a:p>
            <a:pPr lvl="1"/>
            <a:r>
              <a:rPr lang="en-US">
                <a:latin typeface="Arial" charset="0"/>
              </a:rPr>
              <a:t>A. Fine-grained protection.</a:t>
            </a:r>
          </a:p>
          <a:p>
            <a:pPr lvl="1"/>
            <a:r>
              <a:rPr lang="en-US">
                <a:latin typeface="Arial" charset="0"/>
              </a:rPr>
              <a:t>B. Easier to manage transfer of pages to/from the disk.</a:t>
            </a:r>
          </a:p>
          <a:p>
            <a:pPr lvl="1"/>
            <a:r>
              <a:rPr lang="en-US">
                <a:latin typeface="Arial" charset="0"/>
              </a:rPr>
              <a:t>C. Requires less hardware support.</a:t>
            </a:r>
          </a:p>
          <a:p>
            <a:pPr lvl="1"/>
            <a:r>
              <a:rPr lang="en-US">
                <a:latin typeface="Arial" charset="0"/>
              </a:rPr>
              <a:t>D. No external fragmentation.</a:t>
            </a:r>
          </a:p>
        </p:txBody>
      </p:sp>
    </p:spTree>
    <p:extLst>
      <p:ext uri="{BB962C8B-B14F-4D97-AF65-F5344CB8AC3E}">
        <p14:creationId xmlns:p14="http://schemas.microsoft.com/office/powerpoint/2010/main" val="87101361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79203">
                                            <p:txEl>
                                              <p:pRg st="5" end="5"/>
                                            </p:txEl>
                                          </p:spTgt>
                                        </p:tgtEl>
                                        <p:attrNameLst>
                                          <p:attrName>style.visibility</p:attrName>
                                        </p:attrNameLst>
                                      </p:cBhvr>
                                      <p:to>
                                        <p:strVal val="visible"/>
                                      </p:to>
                                    </p:set>
                                    <p:animEffect transition="in" filter="fade">
                                      <p:cBhvr>
                                        <p:cTn id="7" dur="2000"/>
                                        <p:tgtEl>
                                          <p:spTgt spid="17920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9203">
                                            <p:txEl>
                                              <p:pRg st="6" end="6"/>
                                            </p:txEl>
                                          </p:spTgt>
                                        </p:tgtEl>
                                        <p:attrNameLst>
                                          <p:attrName>style.visibility</p:attrName>
                                        </p:attrNameLst>
                                      </p:cBhvr>
                                      <p:to>
                                        <p:strVal val="visible"/>
                                      </p:to>
                                    </p:set>
                                    <p:animEffect transition="in" filter="fade">
                                      <p:cBhvr>
                                        <p:cTn id="10" dur="2000"/>
                                        <p:tgtEl>
                                          <p:spTgt spid="17920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9203">
                                            <p:txEl>
                                              <p:pRg st="7" end="7"/>
                                            </p:txEl>
                                          </p:spTgt>
                                        </p:tgtEl>
                                        <p:attrNameLst>
                                          <p:attrName>style.visibility</p:attrName>
                                        </p:attrNameLst>
                                      </p:cBhvr>
                                      <p:to>
                                        <p:strVal val="visible"/>
                                      </p:to>
                                    </p:set>
                                    <p:animEffect transition="in" filter="fade">
                                      <p:cBhvr>
                                        <p:cTn id="13" dur="2000"/>
                                        <p:tgtEl>
                                          <p:spTgt spid="17920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9203">
                                            <p:txEl>
                                              <p:pRg st="8" end="8"/>
                                            </p:txEl>
                                          </p:spTgt>
                                        </p:tgtEl>
                                        <p:attrNameLst>
                                          <p:attrName>style.visibility</p:attrName>
                                        </p:attrNameLst>
                                      </p:cBhvr>
                                      <p:to>
                                        <p:strVal val="visible"/>
                                      </p:to>
                                    </p:set>
                                    <p:animEffect transition="in" filter="fade">
                                      <p:cBhvr>
                                        <p:cTn id="16" dur="2000"/>
                                        <p:tgtEl>
                                          <p:spTgt spid="179203">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9203">
                                            <p:txEl>
                                              <p:pRg st="9" end="9"/>
                                            </p:txEl>
                                          </p:spTgt>
                                        </p:tgtEl>
                                        <p:attrNameLst>
                                          <p:attrName>style.visibility</p:attrName>
                                        </p:attrNameLst>
                                      </p:cBhvr>
                                      <p:to>
                                        <p:strVal val="visible"/>
                                      </p:to>
                                    </p:set>
                                    <p:animEffect transition="in" filter="fade">
                                      <p:cBhvr>
                                        <p:cTn id="19" dur="2000"/>
                                        <p:tgtEl>
                                          <p:spTgt spid="17920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Meta-Commentary</a:t>
            </a:r>
          </a:p>
        </p:txBody>
      </p:sp>
      <p:sp>
        <p:nvSpPr>
          <p:cNvPr id="3" name="Content Placeholder 2"/>
          <p:cNvSpPr>
            <a:spLocks noGrp="1"/>
          </p:cNvSpPr>
          <p:nvPr>
            <p:ph idx="1"/>
          </p:nvPr>
        </p:nvSpPr>
        <p:spPr/>
        <p:txBody>
          <a:bodyPr/>
          <a:lstStyle/>
          <a:p>
            <a:r>
              <a:rPr lang="en-US" dirty="0"/>
              <a:t>Paging is really efficient when memory is relatively scarce</a:t>
            </a:r>
          </a:p>
          <a:p>
            <a:pPr lvl="1"/>
            <a:r>
              <a:rPr lang="en-US" dirty="0"/>
              <a:t>But comes with higher latency, higher management costs in hardware and software</a:t>
            </a:r>
          </a:p>
          <a:p>
            <a:r>
              <a:rPr lang="en-US" dirty="0"/>
              <a:t>But DRAM is getting more abundant!</a:t>
            </a:r>
          </a:p>
          <a:p>
            <a:pPr lvl="1"/>
            <a:r>
              <a:rPr lang="en-US" dirty="0"/>
              <a:t>Push for larger page granularity (fewer levels of page tables)</a:t>
            </a:r>
          </a:p>
          <a:p>
            <a:pPr lvl="1"/>
            <a:r>
              <a:rPr lang="en-US" dirty="0"/>
              <a:t>Or just go back to segmentation??</a:t>
            </a:r>
          </a:p>
          <a:p>
            <a:pPr lvl="2"/>
            <a:r>
              <a:rPr lang="en-US" dirty="0"/>
              <a:t>If everything fits into memory with space to spare, why not?</a:t>
            </a:r>
          </a:p>
        </p:txBody>
      </p:sp>
      <p:sp>
        <p:nvSpPr>
          <p:cNvPr id="4" name="Slide Number Placeholder 3"/>
          <p:cNvSpPr>
            <a:spLocks noGrp="1"/>
          </p:cNvSpPr>
          <p:nvPr>
            <p:ph type="sldNum" sz="quarter" idx="12"/>
          </p:nvPr>
        </p:nvSpPr>
        <p:spPr/>
        <p:txBody>
          <a:bodyPr/>
          <a:lstStyle/>
          <a:p>
            <a:fld id="{B79A3DA4-3E46-45AF-808A-D7FF9D1D755F}" type="slidenum">
              <a:rPr lang="en-US" smtClean="0"/>
              <a:pPr/>
              <a:t>29</a:t>
            </a:fld>
            <a:endParaRPr lang="en-US"/>
          </a:p>
        </p:txBody>
      </p:sp>
    </p:spTree>
    <p:extLst>
      <p:ext uri="{BB962C8B-B14F-4D97-AF65-F5344CB8AC3E}">
        <p14:creationId xmlns:p14="http://schemas.microsoft.com/office/powerpoint/2010/main" val="127672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type="body" idx="1"/>
          </p:nvPr>
        </p:nvSpPr>
        <p:spPr>
          <a:xfrm>
            <a:off x="467544" y="1346200"/>
            <a:ext cx="8117656" cy="4600575"/>
          </a:xfrm>
          <a:noFill/>
        </p:spPr>
        <p:txBody>
          <a:bodyPr lIns="92075" tIns="46038" rIns="92075" bIns="46038">
            <a:normAutofit lnSpcReduction="10000"/>
          </a:bodyPr>
          <a:lstStyle/>
          <a:p>
            <a:r>
              <a:rPr lang="en-US" sz="2000" dirty="0">
                <a:latin typeface="Arial" charset="0"/>
              </a:rPr>
              <a:t>Program addresses are virtual addresses.</a:t>
            </a:r>
          </a:p>
          <a:p>
            <a:pPr lvl="1"/>
            <a:r>
              <a:rPr lang="en-US" sz="1800" dirty="0">
                <a:latin typeface="Arial" charset="0"/>
              </a:rPr>
              <a:t>Relative offset of program regions can not change during program execution.  E.g., heap can not move further from code.</a:t>
            </a:r>
          </a:p>
          <a:p>
            <a:pPr lvl="1"/>
            <a:r>
              <a:rPr lang="en-US" sz="1800" dirty="0">
                <a:latin typeface="Arial" charset="0"/>
              </a:rPr>
              <a:t>(Virtual address == physical address) is inconvenient.</a:t>
            </a:r>
          </a:p>
          <a:p>
            <a:pPr lvl="2"/>
            <a:r>
              <a:rPr lang="en-US" sz="1600" dirty="0">
                <a:latin typeface="Arial" charset="0"/>
              </a:rPr>
              <a:t>Program location is compiled into the program.</a:t>
            </a:r>
          </a:p>
          <a:p>
            <a:r>
              <a:rPr lang="en-US" sz="2100" dirty="0">
                <a:latin typeface="Arial" charset="0"/>
              </a:rPr>
              <a:t>Segmentation:</a:t>
            </a:r>
          </a:p>
          <a:p>
            <a:pPr lvl="1"/>
            <a:r>
              <a:rPr lang="en-US" sz="1800" dirty="0">
                <a:latin typeface="Arial" charset="0"/>
              </a:rPr>
              <a:t>Simple: two registers (base, offset) sufficient</a:t>
            </a:r>
          </a:p>
          <a:p>
            <a:pPr lvl="1"/>
            <a:r>
              <a:rPr lang="en-US" sz="1800" dirty="0">
                <a:latin typeface="Arial" charset="0"/>
              </a:rPr>
              <a:t>Limited: Virtual address space must be &lt;= physical</a:t>
            </a:r>
          </a:p>
          <a:p>
            <a:pPr lvl="1"/>
            <a:r>
              <a:rPr lang="en-US" sz="1800" dirty="0">
                <a:latin typeface="Arial" charset="0"/>
              </a:rPr>
              <a:t>Push complexity to OS kernel:</a:t>
            </a:r>
          </a:p>
          <a:p>
            <a:pPr lvl="2"/>
            <a:r>
              <a:rPr lang="en-US" sz="1600" dirty="0">
                <a:latin typeface="Arial" charset="0"/>
              </a:rPr>
              <a:t>Must allocate physically contiguous region for segments</a:t>
            </a:r>
          </a:p>
          <a:p>
            <a:pPr lvl="2"/>
            <a:r>
              <a:rPr lang="en-US" sz="1600" dirty="0">
                <a:latin typeface="Arial" charset="0"/>
              </a:rPr>
              <a:t>Must deal with external fragmentation</a:t>
            </a:r>
          </a:p>
          <a:p>
            <a:pPr lvl="2"/>
            <a:r>
              <a:rPr lang="en-US" sz="1600" dirty="0">
                <a:latin typeface="Arial" charset="0"/>
              </a:rPr>
              <a:t>Swapping only at segment granularity</a:t>
            </a:r>
          </a:p>
          <a:p>
            <a:r>
              <a:rPr lang="en-US" sz="2000" dirty="0">
                <a:latin typeface="Arial" charset="0"/>
              </a:rPr>
              <a:t>Key idea for today: Fixed size units (pages) for translation</a:t>
            </a:r>
          </a:p>
          <a:p>
            <a:pPr lvl="2"/>
            <a:r>
              <a:rPr lang="en-US" sz="1600" dirty="0">
                <a:latin typeface="Arial" charset="0"/>
              </a:rPr>
              <a:t>More complex mapping structure</a:t>
            </a:r>
          </a:p>
          <a:p>
            <a:pPr lvl="2"/>
            <a:r>
              <a:rPr lang="en-US" sz="1600" dirty="0">
                <a:latin typeface="Arial" charset="0"/>
              </a:rPr>
              <a:t>Less complex space management</a:t>
            </a:r>
          </a:p>
        </p:txBody>
      </p:sp>
      <p:sp>
        <p:nvSpPr>
          <p:cNvPr id="2" name="Title 1"/>
          <p:cNvSpPr>
            <a:spLocks noGrp="1"/>
          </p:cNvSpPr>
          <p:nvPr>
            <p:ph type="title"/>
          </p:nvPr>
        </p:nvSpPr>
        <p:spPr/>
        <p:txBody>
          <a:bodyPr>
            <a:normAutofit fontScale="90000"/>
          </a:bodyPr>
          <a:lstStyle/>
          <a:p>
            <a:r>
              <a:rPr lang="en-US" dirty="0"/>
              <a:t>Review</a:t>
            </a:r>
          </a:p>
        </p:txBody>
      </p:sp>
    </p:spTree>
    <p:extLst>
      <p:ext uri="{BB962C8B-B14F-4D97-AF65-F5344CB8AC3E}">
        <p14:creationId xmlns:p14="http://schemas.microsoft.com/office/powerpoint/2010/main" val="177835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9987">
                                            <p:txEl>
                                              <p:pRg st="3" end="3"/>
                                            </p:txEl>
                                          </p:spTgt>
                                        </p:tgtEl>
                                        <p:attrNameLst>
                                          <p:attrName>style.visibility</p:attrName>
                                        </p:attrNameLst>
                                      </p:cBhvr>
                                      <p:to>
                                        <p:strVal val="visible"/>
                                      </p:to>
                                    </p:set>
                                    <p:animEffect transition="in" filter="fade">
                                      <p:cBhvr>
                                        <p:cTn id="7" dur="2000"/>
                                        <p:tgtEl>
                                          <p:spTgt spid="16998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987">
                                            <p:txEl>
                                              <p:pRg st="4" end="4"/>
                                            </p:txEl>
                                          </p:spTgt>
                                        </p:tgtEl>
                                        <p:attrNameLst>
                                          <p:attrName>style.visibility</p:attrName>
                                        </p:attrNameLst>
                                      </p:cBhvr>
                                      <p:to>
                                        <p:strVal val="visible"/>
                                      </p:to>
                                    </p:set>
                                    <p:animEffect transition="in" filter="fade">
                                      <p:cBhvr>
                                        <p:cTn id="12" dur="2000"/>
                                        <p:tgtEl>
                                          <p:spTgt spid="16998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9987">
                                            <p:txEl>
                                              <p:pRg st="5" end="5"/>
                                            </p:txEl>
                                          </p:spTgt>
                                        </p:tgtEl>
                                        <p:attrNameLst>
                                          <p:attrName>style.visibility</p:attrName>
                                        </p:attrNameLst>
                                      </p:cBhvr>
                                      <p:to>
                                        <p:strVal val="visible"/>
                                      </p:to>
                                    </p:set>
                                    <p:animEffect transition="in" filter="fade">
                                      <p:cBhvr>
                                        <p:cTn id="17" dur="2000"/>
                                        <p:tgtEl>
                                          <p:spTgt spid="16998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9987">
                                            <p:txEl>
                                              <p:pRg st="6" end="6"/>
                                            </p:txEl>
                                          </p:spTgt>
                                        </p:tgtEl>
                                        <p:attrNameLst>
                                          <p:attrName>style.visibility</p:attrName>
                                        </p:attrNameLst>
                                      </p:cBhvr>
                                      <p:to>
                                        <p:strVal val="visible"/>
                                      </p:to>
                                    </p:set>
                                    <p:animEffect transition="in" filter="fade">
                                      <p:cBhvr>
                                        <p:cTn id="22" dur="2000"/>
                                        <p:tgtEl>
                                          <p:spTgt spid="16998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9987">
                                            <p:txEl>
                                              <p:pRg st="7" end="7"/>
                                            </p:txEl>
                                          </p:spTgt>
                                        </p:tgtEl>
                                        <p:attrNameLst>
                                          <p:attrName>style.visibility</p:attrName>
                                        </p:attrNameLst>
                                      </p:cBhvr>
                                      <p:to>
                                        <p:strVal val="visible"/>
                                      </p:to>
                                    </p:set>
                                    <p:animEffect transition="in" filter="fade">
                                      <p:cBhvr>
                                        <p:cTn id="27" dur="2000"/>
                                        <p:tgtEl>
                                          <p:spTgt spid="16998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9987">
                                            <p:txEl>
                                              <p:pRg st="8" end="8"/>
                                            </p:txEl>
                                          </p:spTgt>
                                        </p:tgtEl>
                                        <p:attrNameLst>
                                          <p:attrName>style.visibility</p:attrName>
                                        </p:attrNameLst>
                                      </p:cBhvr>
                                      <p:to>
                                        <p:strVal val="visible"/>
                                      </p:to>
                                    </p:set>
                                    <p:animEffect transition="in" filter="fade">
                                      <p:cBhvr>
                                        <p:cTn id="32" dur="2000"/>
                                        <p:tgtEl>
                                          <p:spTgt spid="16998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9987">
                                            <p:txEl>
                                              <p:pRg st="9" end="9"/>
                                            </p:txEl>
                                          </p:spTgt>
                                        </p:tgtEl>
                                        <p:attrNameLst>
                                          <p:attrName>style.visibility</p:attrName>
                                        </p:attrNameLst>
                                      </p:cBhvr>
                                      <p:to>
                                        <p:strVal val="visible"/>
                                      </p:to>
                                    </p:set>
                                    <p:animEffect transition="in" filter="fade">
                                      <p:cBhvr>
                                        <p:cTn id="37" dur="2000"/>
                                        <p:tgtEl>
                                          <p:spTgt spid="169987">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69987">
                                            <p:txEl>
                                              <p:pRg st="10" end="10"/>
                                            </p:txEl>
                                          </p:spTgt>
                                        </p:tgtEl>
                                        <p:attrNameLst>
                                          <p:attrName>style.visibility</p:attrName>
                                        </p:attrNameLst>
                                      </p:cBhvr>
                                      <p:to>
                                        <p:strVal val="visible"/>
                                      </p:to>
                                    </p:set>
                                    <p:animEffect transition="in" filter="fade">
                                      <p:cBhvr>
                                        <p:cTn id="42" dur="2000"/>
                                        <p:tgtEl>
                                          <p:spTgt spid="169987">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69987">
                                            <p:txEl>
                                              <p:pRg st="11" end="11"/>
                                            </p:txEl>
                                          </p:spTgt>
                                        </p:tgtEl>
                                        <p:attrNameLst>
                                          <p:attrName>style.visibility</p:attrName>
                                        </p:attrNameLst>
                                      </p:cBhvr>
                                      <p:to>
                                        <p:strVal val="visible"/>
                                      </p:to>
                                    </p:set>
                                    <p:animEffect transition="in" filter="fade">
                                      <p:cBhvr>
                                        <p:cTn id="47" dur="2000"/>
                                        <p:tgtEl>
                                          <p:spTgt spid="169987">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69987">
                                            <p:txEl>
                                              <p:pRg st="12" end="12"/>
                                            </p:txEl>
                                          </p:spTgt>
                                        </p:tgtEl>
                                        <p:attrNameLst>
                                          <p:attrName>style.visibility</p:attrName>
                                        </p:attrNameLst>
                                      </p:cBhvr>
                                      <p:to>
                                        <p:strVal val="visible"/>
                                      </p:to>
                                    </p:set>
                                    <p:animEffect transition="in" filter="fade">
                                      <p:cBhvr>
                                        <p:cTn id="52" dur="2000"/>
                                        <p:tgtEl>
                                          <p:spTgt spid="169987">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69987">
                                            <p:txEl>
                                              <p:pRg st="13" end="13"/>
                                            </p:txEl>
                                          </p:spTgt>
                                        </p:tgtEl>
                                        <p:attrNameLst>
                                          <p:attrName>style.visibility</p:attrName>
                                        </p:attrNameLst>
                                      </p:cBhvr>
                                      <p:to>
                                        <p:strVal val="visible"/>
                                      </p:to>
                                    </p:set>
                                    <p:animEffect transition="in" filter="fade">
                                      <p:cBhvr>
                                        <p:cTn id="57" dur="2000"/>
                                        <p:tgtEl>
                                          <p:spTgt spid="16998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812800" y="1498600"/>
            <a:ext cx="7677150" cy="4114800"/>
          </a:xfrm>
          <a:noFill/>
        </p:spPr>
        <p:txBody>
          <a:bodyPr>
            <a:normAutofit fontScale="85000" lnSpcReduction="10000"/>
          </a:bodyPr>
          <a:lstStyle/>
          <a:p>
            <a:pPr>
              <a:spcBef>
                <a:spcPct val="60000"/>
              </a:spcBef>
            </a:pPr>
            <a:r>
              <a:rPr lang="en-US">
                <a:latin typeface="Arial" charset="0"/>
              </a:rPr>
              <a:t>Physical and virtual memory partitioned into equal size units</a:t>
            </a:r>
          </a:p>
          <a:p>
            <a:pPr>
              <a:spcBef>
                <a:spcPct val="60000"/>
              </a:spcBef>
            </a:pPr>
            <a:r>
              <a:rPr lang="en-US">
                <a:latin typeface="Arial" charset="0"/>
              </a:rPr>
              <a:t>Size of VAS unrelated to size of physical memory</a:t>
            </a:r>
          </a:p>
          <a:p>
            <a:pPr>
              <a:spcBef>
                <a:spcPct val="60000"/>
              </a:spcBef>
            </a:pPr>
            <a:r>
              <a:rPr lang="en-US">
                <a:latin typeface="Arial" charset="0"/>
              </a:rPr>
              <a:t>Virtual </a:t>
            </a:r>
            <a:r>
              <a:rPr lang="en-US" i="1">
                <a:latin typeface="Arial" charset="0"/>
              </a:rPr>
              <a:t>pages</a:t>
            </a:r>
            <a:r>
              <a:rPr lang="en-US">
                <a:latin typeface="Arial" charset="0"/>
              </a:rPr>
              <a:t> are mapped to physical </a:t>
            </a:r>
            <a:r>
              <a:rPr lang="en-US" i="1">
                <a:latin typeface="Arial" charset="0"/>
              </a:rPr>
              <a:t>frames</a:t>
            </a:r>
            <a:endParaRPr lang="en-US">
              <a:latin typeface="Arial" charset="0"/>
            </a:endParaRPr>
          </a:p>
          <a:p>
            <a:pPr>
              <a:spcBef>
                <a:spcPct val="60000"/>
              </a:spcBef>
            </a:pPr>
            <a:r>
              <a:rPr lang="en-US">
                <a:latin typeface="Arial" charset="0"/>
              </a:rPr>
              <a:t>Simple placement strategy</a:t>
            </a:r>
          </a:p>
          <a:p>
            <a:pPr>
              <a:spcBef>
                <a:spcPct val="60000"/>
              </a:spcBef>
            </a:pPr>
            <a:r>
              <a:rPr lang="en-US">
                <a:latin typeface="Arial" charset="0"/>
              </a:rPr>
              <a:t>There is no external fragmentation</a:t>
            </a:r>
          </a:p>
          <a:p>
            <a:pPr>
              <a:spcBef>
                <a:spcPct val="60000"/>
              </a:spcBef>
            </a:pPr>
            <a:r>
              <a:rPr lang="en-US">
                <a:latin typeface="Arial" charset="0"/>
              </a:rPr>
              <a:t>Key to good performance is minimizing page faults</a:t>
            </a:r>
          </a:p>
          <a:p>
            <a:pPr>
              <a:spcBef>
                <a:spcPct val="60000"/>
              </a:spcBef>
            </a:pPr>
            <a:endParaRPr lang="en-US">
              <a:latin typeface="Arial" charset="0"/>
            </a:endParaRPr>
          </a:p>
        </p:txBody>
      </p:sp>
      <p:sp>
        <p:nvSpPr>
          <p:cNvPr id="2" name="Title 1"/>
          <p:cNvSpPr>
            <a:spLocks noGrp="1"/>
          </p:cNvSpPr>
          <p:nvPr>
            <p:ph type="title"/>
          </p:nvPr>
        </p:nvSpPr>
        <p:spPr/>
        <p:txBody>
          <a:bodyPr>
            <a:normAutofit fontScale="90000"/>
          </a:bodyPr>
          <a:lstStyle/>
          <a:p>
            <a:r>
              <a:rPr lang="en-US" dirty="0"/>
              <a:t>Summary</a:t>
            </a:r>
          </a:p>
        </p:txBody>
      </p:sp>
    </p:spTree>
    <p:extLst>
      <p:ext uri="{BB962C8B-B14F-4D97-AF65-F5344CB8AC3E}">
        <p14:creationId xmlns:p14="http://schemas.microsoft.com/office/powerpoint/2010/main" val="105540104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5129" name="Rectangle 3"/>
          <p:cNvSpPr>
            <a:spLocks noGrp="1" noChangeArrowheads="1"/>
          </p:cNvSpPr>
          <p:nvPr>
            <p:ph type="body" idx="1"/>
          </p:nvPr>
        </p:nvSpPr>
        <p:spPr>
          <a:xfrm>
            <a:off x="581025" y="1517277"/>
            <a:ext cx="5575300" cy="4654923"/>
          </a:xfrm>
          <a:noFill/>
        </p:spPr>
        <p:txBody>
          <a:bodyPr>
            <a:normAutofit/>
          </a:bodyPr>
          <a:lstStyle/>
          <a:p>
            <a:r>
              <a:rPr lang="en-US" sz="2200" dirty="0">
                <a:latin typeface="Arial" charset="0"/>
              </a:rPr>
              <a:t>Physical memory partitioned into equal sized </a:t>
            </a:r>
            <a:r>
              <a:rPr lang="en-US" sz="2200" i="1" dirty="0">
                <a:solidFill>
                  <a:srgbClr val="990000"/>
                </a:solidFill>
                <a:latin typeface="Arial" charset="0"/>
              </a:rPr>
              <a:t>page frames</a:t>
            </a:r>
          </a:p>
          <a:p>
            <a:pPr lvl="1"/>
            <a:r>
              <a:rPr lang="en-US" sz="1800" dirty="0">
                <a:latin typeface="Arial" charset="0"/>
              </a:rPr>
              <a:t>Example page size: 4KB</a:t>
            </a:r>
          </a:p>
          <a:p>
            <a:r>
              <a:rPr lang="en-US" sz="2200" dirty="0">
                <a:latin typeface="Arial" charset="0"/>
              </a:rPr>
              <a:t>Memory only allocated in page frame sized increments</a:t>
            </a:r>
            <a:endParaRPr lang="en-US" sz="1800" dirty="0">
              <a:latin typeface="Arial" charset="0"/>
            </a:endParaRPr>
          </a:p>
          <a:p>
            <a:pPr lvl="1"/>
            <a:r>
              <a:rPr lang="en-US" sz="1800" dirty="0">
                <a:latin typeface="Arial" charset="0"/>
              </a:rPr>
              <a:t>No external fragmentation</a:t>
            </a:r>
          </a:p>
          <a:p>
            <a:pPr lvl="1"/>
            <a:r>
              <a:rPr lang="en-US" sz="1800" dirty="0">
                <a:latin typeface="Arial" charset="0"/>
              </a:rPr>
              <a:t>Can have internal fragmentation </a:t>
            </a:r>
            <a:br>
              <a:rPr lang="en-US" sz="1800" dirty="0">
                <a:latin typeface="Arial" charset="0"/>
              </a:rPr>
            </a:br>
            <a:r>
              <a:rPr lang="en-US" sz="1800" dirty="0">
                <a:latin typeface="Arial" charset="0"/>
              </a:rPr>
              <a:t>(rounding up smaller allocations to 1 page)</a:t>
            </a:r>
          </a:p>
          <a:p>
            <a:r>
              <a:rPr lang="en-US" sz="2200" dirty="0">
                <a:latin typeface="Arial" charset="0"/>
              </a:rPr>
              <a:t>Can map any page-aligned virtual address to any physical page frame</a:t>
            </a:r>
          </a:p>
        </p:txBody>
      </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Solution: Paging</a:t>
            </a:r>
          </a:p>
        </p:txBody>
      </p:sp>
    </p:spTree>
    <p:extLst>
      <p:ext uri="{BB962C8B-B14F-4D97-AF65-F5344CB8AC3E}">
        <p14:creationId xmlns:p14="http://schemas.microsoft.com/office/powerpoint/2010/main" val="160215572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grpSp>
        <p:nvGrpSpPr>
          <p:cNvPr id="6" name="Group 106"/>
          <p:cNvGrpSpPr>
            <a:grpSpLocks/>
          </p:cNvGrpSpPr>
          <p:nvPr/>
        </p:nvGrpSpPr>
        <p:grpSpPr bwMode="auto">
          <a:xfrm>
            <a:off x="1030089" y="3136081"/>
            <a:ext cx="4059237" cy="454025"/>
            <a:chOff x="371" y="3123"/>
            <a:chExt cx="2557" cy="286"/>
          </a:xfrm>
        </p:grpSpPr>
        <p:grpSp>
          <p:nvGrpSpPr>
            <p:cNvPr id="5164" name="Group 101"/>
            <p:cNvGrpSpPr>
              <a:grpSpLocks/>
            </p:cNvGrpSpPr>
            <p:nvPr/>
          </p:nvGrpSpPr>
          <p:grpSpPr bwMode="auto">
            <a:xfrm>
              <a:off x="888" y="3144"/>
              <a:ext cx="2040" cy="248"/>
              <a:chOff x="888" y="3144"/>
              <a:chExt cx="2040" cy="248"/>
            </a:xfrm>
          </p:grpSpPr>
          <p:sp>
            <p:nvSpPr>
              <p:cNvPr id="5166" name="Rectangle 6"/>
              <p:cNvSpPr>
                <a:spLocks noChangeArrowheads="1"/>
              </p:cNvSpPr>
              <p:nvPr/>
            </p:nvSpPr>
            <p:spPr bwMode="auto">
              <a:xfrm>
                <a:off x="88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67" name="Rectangle 7"/>
              <p:cNvSpPr>
                <a:spLocks noChangeArrowheads="1"/>
              </p:cNvSpPr>
              <p:nvPr/>
            </p:nvSpPr>
            <p:spPr bwMode="auto">
              <a:xfrm>
                <a:off x="101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68" name="Rectangle 8"/>
              <p:cNvSpPr>
                <a:spLocks noChangeArrowheads="1"/>
              </p:cNvSpPr>
              <p:nvPr/>
            </p:nvSpPr>
            <p:spPr bwMode="auto">
              <a:xfrm>
                <a:off x="114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69" name="Rectangle 9"/>
              <p:cNvSpPr>
                <a:spLocks noChangeArrowheads="1"/>
              </p:cNvSpPr>
              <p:nvPr/>
            </p:nvSpPr>
            <p:spPr bwMode="auto">
              <a:xfrm>
                <a:off x="127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0" name="Rectangle 10"/>
              <p:cNvSpPr>
                <a:spLocks noChangeArrowheads="1"/>
              </p:cNvSpPr>
              <p:nvPr/>
            </p:nvSpPr>
            <p:spPr bwMode="auto">
              <a:xfrm>
                <a:off x="140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1" name="Rectangle 11"/>
              <p:cNvSpPr>
                <a:spLocks noChangeArrowheads="1"/>
              </p:cNvSpPr>
              <p:nvPr/>
            </p:nvSpPr>
            <p:spPr bwMode="auto">
              <a:xfrm>
                <a:off x="152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2" name="Rectangle 12"/>
              <p:cNvSpPr>
                <a:spLocks noChangeArrowheads="1"/>
              </p:cNvSpPr>
              <p:nvPr/>
            </p:nvSpPr>
            <p:spPr bwMode="auto">
              <a:xfrm>
                <a:off x="165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3" name="Rectangle 13"/>
              <p:cNvSpPr>
                <a:spLocks noChangeArrowheads="1"/>
              </p:cNvSpPr>
              <p:nvPr/>
            </p:nvSpPr>
            <p:spPr bwMode="auto">
              <a:xfrm>
                <a:off x="178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4" name="Rectangle 14"/>
              <p:cNvSpPr>
                <a:spLocks noChangeArrowheads="1"/>
              </p:cNvSpPr>
              <p:nvPr/>
            </p:nvSpPr>
            <p:spPr bwMode="auto">
              <a:xfrm>
                <a:off x="191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5" name="Rectangle 15"/>
              <p:cNvSpPr>
                <a:spLocks noChangeArrowheads="1"/>
              </p:cNvSpPr>
              <p:nvPr/>
            </p:nvSpPr>
            <p:spPr bwMode="auto">
              <a:xfrm>
                <a:off x="204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6" name="Rectangle 16"/>
              <p:cNvSpPr>
                <a:spLocks noChangeArrowheads="1"/>
              </p:cNvSpPr>
              <p:nvPr/>
            </p:nvSpPr>
            <p:spPr bwMode="auto">
              <a:xfrm>
                <a:off x="216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7" name="Rectangle 17"/>
              <p:cNvSpPr>
                <a:spLocks noChangeArrowheads="1"/>
              </p:cNvSpPr>
              <p:nvPr/>
            </p:nvSpPr>
            <p:spPr bwMode="auto">
              <a:xfrm>
                <a:off x="229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8" name="Rectangle 18"/>
              <p:cNvSpPr>
                <a:spLocks noChangeArrowheads="1"/>
              </p:cNvSpPr>
              <p:nvPr/>
            </p:nvSpPr>
            <p:spPr bwMode="auto">
              <a:xfrm>
                <a:off x="242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79" name="Rectangle 19"/>
              <p:cNvSpPr>
                <a:spLocks noChangeArrowheads="1"/>
              </p:cNvSpPr>
              <p:nvPr/>
            </p:nvSpPr>
            <p:spPr bwMode="auto">
              <a:xfrm>
                <a:off x="255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80" name="Rectangle 20"/>
              <p:cNvSpPr>
                <a:spLocks noChangeArrowheads="1"/>
              </p:cNvSpPr>
              <p:nvPr/>
            </p:nvSpPr>
            <p:spPr bwMode="auto">
              <a:xfrm>
                <a:off x="268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181" name="Rectangle 21"/>
              <p:cNvSpPr>
                <a:spLocks noChangeArrowheads="1"/>
              </p:cNvSpPr>
              <p:nvPr/>
            </p:nvSpPr>
            <p:spPr bwMode="auto">
              <a:xfrm>
                <a:off x="280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5165" name="Rectangle 24"/>
            <p:cNvSpPr>
              <a:spLocks noChangeArrowheads="1"/>
            </p:cNvSpPr>
            <p:nvPr/>
          </p:nvSpPr>
          <p:spPr bwMode="auto">
            <a:xfrm>
              <a:off x="371" y="3123"/>
              <a:ext cx="413" cy="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a:t>PA:</a:t>
              </a:r>
            </a:p>
          </p:txBody>
        </p:sp>
      </p:grpSp>
      <p:sp>
        <p:nvSpPr>
          <p:cNvPr id="71705" name="Rectangle 25"/>
          <p:cNvSpPr>
            <a:spLocks noChangeArrowheads="1"/>
          </p:cNvSpPr>
          <p:nvPr/>
        </p:nvSpPr>
        <p:spPr bwMode="auto">
          <a:xfrm>
            <a:off x="2338189" y="4343127"/>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f</a:t>
            </a:r>
          </a:p>
        </p:txBody>
      </p:sp>
      <p:sp>
        <p:nvSpPr>
          <p:cNvPr id="71706" name="Rectangle 26"/>
          <p:cNvSpPr>
            <a:spLocks noChangeArrowheads="1"/>
          </p:cNvSpPr>
          <p:nvPr/>
        </p:nvSpPr>
        <p:spPr bwMode="auto">
          <a:xfrm>
            <a:off x="3951089" y="4343127"/>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o</a:t>
            </a:r>
          </a:p>
        </p:txBody>
      </p:sp>
      <p:sp>
        <p:nvSpPr>
          <p:cNvPr id="71719" name="Rectangle 39"/>
          <p:cNvSpPr>
            <a:spLocks noChangeArrowheads="1"/>
          </p:cNvSpPr>
          <p:nvPr/>
        </p:nvSpPr>
        <p:spPr bwMode="auto">
          <a:xfrm>
            <a:off x="6605588" y="2378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71720" name="Line 40"/>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1" name="Line 41"/>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2" name="Rectangle 42"/>
          <p:cNvSpPr>
            <a:spLocks noChangeArrowheads="1"/>
          </p:cNvSpPr>
          <p:nvPr/>
        </p:nvSpPr>
        <p:spPr bwMode="auto">
          <a:xfrm>
            <a:off x="7065963" y="45767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71723" name="Rectangle 43"/>
          <p:cNvSpPr>
            <a:spLocks noChangeArrowheads="1"/>
          </p:cNvSpPr>
          <p:nvPr/>
        </p:nvSpPr>
        <p:spPr bwMode="auto">
          <a:xfrm>
            <a:off x="7065963" y="28495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grpSp>
        <p:nvGrpSpPr>
          <p:cNvPr id="8" name="Group 107"/>
          <p:cNvGrpSpPr>
            <a:grpSpLocks/>
          </p:cNvGrpSpPr>
          <p:nvPr/>
        </p:nvGrpSpPr>
        <p:grpSpPr bwMode="auto">
          <a:xfrm>
            <a:off x="2871589" y="3521843"/>
            <a:ext cx="2276475" cy="452438"/>
            <a:chOff x="1531" y="3366"/>
            <a:chExt cx="1434" cy="285"/>
          </a:xfrm>
        </p:grpSpPr>
        <p:sp>
          <p:nvSpPr>
            <p:cNvPr id="5159" name="Rectangle 22"/>
            <p:cNvSpPr>
              <a:spLocks noChangeArrowheads="1"/>
            </p:cNvSpPr>
            <p:nvPr/>
          </p:nvSpPr>
          <p:spPr bwMode="auto">
            <a:xfrm>
              <a:off x="2779" y="3366"/>
              <a:ext cx="186"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5160" name="Rectangle 23"/>
            <p:cNvSpPr>
              <a:spLocks noChangeArrowheads="1"/>
            </p:cNvSpPr>
            <p:nvPr/>
          </p:nvSpPr>
          <p:spPr bwMode="auto">
            <a:xfrm>
              <a:off x="1531" y="3422"/>
              <a:ext cx="614"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o</a:t>
              </a:r>
              <a:r>
                <a:rPr lang="en-US" sz="1800" i="1" baseline="-25000"/>
                <a:t>max</a:t>
              </a:r>
            </a:p>
          </p:txBody>
        </p:sp>
        <p:grpSp>
          <p:nvGrpSpPr>
            <p:cNvPr id="5161" name="Group 93"/>
            <p:cNvGrpSpPr>
              <a:grpSpLocks/>
            </p:cNvGrpSpPr>
            <p:nvPr/>
          </p:nvGrpSpPr>
          <p:grpSpPr bwMode="auto">
            <a:xfrm>
              <a:off x="1808" y="3400"/>
              <a:ext cx="56" cy="64"/>
              <a:chOff x="1552" y="3400"/>
              <a:chExt cx="56" cy="64"/>
            </a:xfrm>
          </p:grpSpPr>
          <p:sp>
            <p:nvSpPr>
              <p:cNvPr id="5162" name="Line 94"/>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63" name="Line 95"/>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sp>
        <p:nvSpPr>
          <p:cNvPr id="71778" name="AutoShape 98"/>
          <p:cNvSpPr>
            <a:spLocks/>
          </p:cNvSpPr>
          <p:nvPr/>
        </p:nvSpPr>
        <p:spPr bwMode="auto">
          <a:xfrm rot="-5400000">
            <a:off x="4047926" y="3296418"/>
            <a:ext cx="279400" cy="1816100"/>
          </a:xfrm>
          <a:prstGeom prst="leftBrace">
            <a:avLst>
              <a:gd name="adj1" fmla="val 5416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1779" name="AutoShape 99"/>
          <p:cNvSpPr>
            <a:spLocks/>
          </p:cNvSpPr>
          <p:nvPr/>
        </p:nvSpPr>
        <p:spPr bwMode="auto">
          <a:xfrm rot="-5400000">
            <a:off x="2435026" y="3525018"/>
            <a:ext cx="279400" cy="1358900"/>
          </a:xfrm>
          <a:prstGeom prst="leftBrace">
            <a:avLst>
              <a:gd name="adj1" fmla="val 40530"/>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vert="eaVert" wrap="none" anchor="ctr"/>
          <a:lstStyle/>
          <a:p>
            <a:pPr algn="ctr"/>
            <a:endParaRPr lang="en-US"/>
          </a:p>
        </p:txBody>
      </p:sp>
      <p:grpSp>
        <p:nvGrpSpPr>
          <p:cNvPr id="10" name="Group 108"/>
          <p:cNvGrpSpPr>
            <a:grpSpLocks/>
          </p:cNvGrpSpPr>
          <p:nvPr/>
        </p:nvGrpSpPr>
        <p:grpSpPr bwMode="auto">
          <a:xfrm>
            <a:off x="1144389" y="3563118"/>
            <a:ext cx="1665287" cy="411163"/>
            <a:chOff x="443" y="3392"/>
            <a:chExt cx="1049" cy="259"/>
          </a:xfrm>
        </p:grpSpPr>
        <p:sp>
          <p:nvSpPr>
            <p:cNvPr id="5155" name="Rectangle 100"/>
            <p:cNvSpPr>
              <a:spLocks noChangeArrowheads="1"/>
            </p:cNvSpPr>
            <p:nvPr/>
          </p:nvSpPr>
          <p:spPr bwMode="auto">
            <a:xfrm>
              <a:off x="443" y="3422"/>
              <a:ext cx="1049"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f</a:t>
              </a:r>
              <a:r>
                <a:rPr lang="en-US" sz="1800" i="1" baseline="-25000"/>
                <a:t>max </a:t>
              </a:r>
              <a:r>
                <a:rPr lang="en-US" sz="1800">
                  <a:sym typeface="Symbol" charset="0"/>
                </a:rPr>
                <a:t></a:t>
              </a:r>
              <a:r>
                <a:rPr lang="en-US" sz="1800"/>
                <a:t> </a:t>
              </a:r>
              <a:r>
                <a:rPr lang="en-US" sz="1800" i="1"/>
                <a:t>o</a:t>
              </a:r>
              <a:r>
                <a:rPr lang="en-US" sz="1800" i="1" baseline="-25000"/>
                <a:t>max</a:t>
              </a:r>
              <a:r>
                <a:rPr lang="en-US" sz="1800"/>
                <a:t>)</a:t>
              </a:r>
            </a:p>
          </p:txBody>
        </p:sp>
        <p:grpSp>
          <p:nvGrpSpPr>
            <p:cNvPr id="5156" name="Group 102"/>
            <p:cNvGrpSpPr>
              <a:grpSpLocks/>
            </p:cNvGrpSpPr>
            <p:nvPr/>
          </p:nvGrpSpPr>
          <p:grpSpPr bwMode="auto">
            <a:xfrm>
              <a:off x="912" y="3392"/>
              <a:ext cx="56" cy="64"/>
              <a:chOff x="1552" y="3400"/>
              <a:chExt cx="56" cy="64"/>
            </a:xfrm>
          </p:grpSpPr>
          <p:sp>
            <p:nvSpPr>
              <p:cNvPr id="5157" name="Line 103"/>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8" name="Line 104"/>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sp>
        <p:nvSpPr>
          <p:cNvPr id="71785" name="Rectangle 105"/>
          <p:cNvSpPr>
            <a:spLocks noChangeArrowheads="1"/>
          </p:cNvSpPr>
          <p:nvPr/>
        </p:nvSpPr>
        <p:spPr bwMode="auto">
          <a:xfrm>
            <a:off x="609600" y="1692596"/>
            <a:ext cx="5575300" cy="4479603"/>
          </a:xfrm>
          <a:prstGeom prst="rect">
            <a:avLst/>
          </a:prstGeom>
          <a:noFill/>
          <a:ln w="12700">
            <a:noFill/>
            <a:miter lim="800000"/>
            <a:headEnd/>
            <a:tailEnd/>
          </a:ln>
        </p:spPr>
        <p:txBody>
          <a:bodyPr lIns="90487" tIns="44450" rIns="90487" bIns="44450"/>
          <a:lstStyle/>
          <a:p>
            <a:r>
              <a:rPr lang="en-US" sz="2000" dirty="0">
                <a:latin typeface="Arial" charset="0"/>
              </a:rPr>
              <a:t>A physical address can be split into a pair (</a:t>
            </a:r>
            <a:r>
              <a:rPr lang="en-US" sz="2000" i="1" dirty="0">
                <a:solidFill>
                  <a:srgbClr val="990000"/>
                </a:solidFill>
                <a:latin typeface="Arial" charset="0"/>
              </a:rPr>
              <a:t>f</a:t>
            </a:r>
            <a:r>
              <a:rPr lang="en-US" sz="2000" dirty="0">
                <a:solidFill>
                  <a:srgbClr val="990000"/>
                </a:solidFill>
                <a:latin typeface="Arial" charset="0"/>
              </a:rPr>
              <a:t>, </a:t>
            </a:r>
            <a:r>
              <a:rPr lang="en-US" sz="2000" i="1" dirty="0">
                <a:solidFill>
                  <a:srgbClr val="990000"/>
                </a:solidFill>
                <a:latin typeface="Arial" charset="0"/>
              </a:rPr>
              <a:t>o</a:t>
            </a:r>
            <a:r>
              <a:rPr lang="en-US" sz="2000" dirty="0">
                <a:latin typeface="Arial" charset="0"/>
              </a:rPr>
              <a:t>)</a:t>
            </a:r>
          </a:p>
          <a:p>
            <a:pPr lvl="1">
              <a:buFont typeface="Wingdings" charset="0"/>
              <a:buNone/>
            </a:pPr>
            <a:r>
              <a:rPr lang="en-US" sz="1800" i="1" dirty="0">
                <a:solidFill>
                  <a:srgbClr val="990000"/>
                </a:solidFill>
                <a:latin typeface="Arial" charset="0"/>
              </a:rPr>
              <a:t>f</a:t>
            </a:r>
            <a:r>
              <a:rPr lang="en-US" sz="1800" dirty="0">
                <a:solidFill>
                  <a:srgbClr val="D93192"/>
                </a:solidFill>
                <a:latin typeface="Arial" charset="0"/>
              </a:rPr>
              <a:t>	 </a:t>
            </a:r>
            <a:r>
              <a:rPr lang="en-US" sz="1800" dirty="0">
                <a:latin typeface="Arial" charset="0"/>
              </a:rPr>
              <a:t>— frame number (</a:t>
            </a:r>
            <a:r>
              <a:rPr lang="en-US" sz="1800" i="1" dirty="0" err="1">
                <a:latin typeface="Arial" charset="0"/>
              </a:rPr>
              <a:t>f</a:t>
            </a:r>
            <a:r>
              <a:rPr lang="en-US" sz="1800" i="1" baseline="-25000" dirty="0" err="1">
                <a:latin typeface="Arial" charset="0"/>
              </a:rPr>
              <a:t>max</a:t>
            </a:r>
            <a:r>
              <a:rPr lang="en-US" sz="1800" dirty="0">
                <a:latin typeface="Arial" charset="0"/>
              </a:rPr>
              <a:t> frames)</a:t>
            </a:r>
          </a:p>
          <a:p>
            <a:pPr lvl="1">
              <a:buFont typeface="Wingdings" charset="0"/>
              <a:buNone/>
            </a:pPr>
            <a:r>
              <a:rPr lang="en-US" sz="1800" i="1" dirty="0">
                <a:solidFill>
                  <a:srgbClr val="990000"/>
                </a:solidFill>
                <a:latin typeface="Arial" charset="0"/>
              </a:rPr>
              <a:t>o</a:t>
            </a:r>
            <a:r>
              <a:rPr lang="en-US" sz="1800" dirty="0">
                <a:latin typeface="Arial" charset="0"/>
              </a:rPr>
              <a:t>	 — frame offset (</a:t>
            </a:r>
            <a:r>
              <a:rPr lang="en-US" sz="1800" i="1" dirty="0" err="1">
                <a:latin typeface="Arial" charset="0"/>
              </a:rPr>
              <a:t>o</a:t>
            </a:r>
            <a:r>
              <a:rPr lang="en-US" sz="1800" i="1" baseline="-25000" dirty="0" err="1">
                <a:latin typeface="Arial" charset="0"/>
              </a:rPr>
              <a:t>max</a:t>
            </a:r>
            <a:r>
              <a:rPr lang="en-US" sz="1800" dirty="0">
                <a:latin typeface="Arial" charset="0"/>
              </a:rPr>
              <a:t>  bytes/frames)</a:t>
            </a:r>
          </a:p>
          <a:p>
            <a:pPr lvl="1">
              <a:buFont typeface="Wingdings" charset="0"/>
              <a:buNone/>
            </a:pPr>
            <a:r>
              <a:rPr lang="en-US" sz="1800" dirty="0">
                <a:latin typeface="Arial" charset="0"/>
              </a:rPr>
              <a:t>Physical address = </a:t>
            </a:r>
            <a:r>
              <a:rPr lang="en-US" sz="1800" i="1" dirty="0" err="1">
                <a:latin typeface="Arial" charset="0"/>
              </a:rPr>
              <a:t>o</a:t>
            </a:r>
            <a:r>
              <a:rPr lang="en-US" sz="1800" i="1" baseline="-25000" dirty="0" err="1">
                <a:latin typeface="Arial" charset="0"/>
              </a:rPr>
              <a:t>max</a:t>
            </a:r>
            <a:r>
              <a:rPr lang="en-US" sz="1600" dirty="0" err="1">
                <a:latin typeface="Arial" charset="0"/>
                <a:sym typeface="Symbol" charset="0"/>
              </a:rPr>
              <a:t></a:t>
            </a:r>
            <a:r>
              <a:rPr lang="en-US" sz="1800" i="1" dirty="0" err="1">
                <a:latin typeface="Arial" charset="0"/>
              </a:rPr>
              <a:t>f</a:t>
            </a:r>
            <a:r>
              <a:rPr lang="en-US" sz="1800" i="1" dirty="0">
                <a:latin typeface="Arial" charset="0"/>
              </a:rPr>
              <a:t> </a:t>
            </a:r>
            <a:r>
              <a:rPr lang="en-US" sz="1800" dirty="0">
                <a:latin typeface="Arial" charset="0"/>
              </a:rPr>
              <a:t>+</a:t>
            </a:r>
            <a:r>
              <a:rPr lang="en-US" sz="1800" i="1" dirty="0">
                <a:latin typeface="Arial" charset="0"/>
              </a:rPr>
              <a:t> o</a:t>
            </a:r>
            <a:r>
              <a:rPr lang="en-US" sz="1800" dirty="0">
                <a:latin typeface="Arial" charset="0"/>
              </a:rPr>
              <a:t> </a:t>
            </a: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a:buFont typeface="Wingdings" charset="0"/>
              <a:buNone/>
            </a:pPr>
            <a:r>
              <a:rPr lang="en-US" dirty="0">
                <a:latin typeface="Arial" charset="0"/>
              </a:rPr>
              <a:t>As long as a frame size is a power of 2, easy to split address using bitwise shift operations</a:t>
            </a:r>
          </a:p>
          <a:p>
            <a:pPr marL="285750" indent="-285750">
              <a:buFont typeface="Arial" charset="0"/>
              <a:buChar char="•"/>
            </a:pPr>
            <a:r>
              <a:rPr lang="en-US" dirty="0">
                <a:latin typeface="Arial" charset="0"/>
              </a:rPr>
              <a:t>Prepare for lots of power-of-2 arithmetic</a:t>
            </a:r>
            <a:r>
              <a:rPr lang="is-IS" dirty="0">
                <a:latin typeface="Arial" charset="0"/>
              </a:rPr>
              <a:t>…</a:t>
            </a:r>
            <a:endParaRPr lang="en-US" dirty="0">
              <a:latin typeface="Arial" charset="0"/>
            </a:endParaRPr>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Physical Address Decomposition</a:t>
            </a:r>
          </a:p>
        </p:txBody>
      </p:sp>
    </p:spTree>
    <p:extLst>
      <p:ext uri="{BB962C8B-B14F-4D97-AF65-F5344CB8AC3E}">
        <p14:creationId xmlns:p14="http://schemas.microsoft.com/office/powerpoint/2010/main" val="24430638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lide(fromBottom)">
                                      <p:cBhvr>
                                        <p:cTn id="12" dur="500"/>
                                        <p:tgtEl>
                                          <p:spTgt spid="10"/>
                                        </p:tgtEl>
                                      </p:cBhvr>
                                    </p:animEffect>
                                  </p:childTnLst>
                                </p:cTn>
                              </p:par>
                            </p:childTnLst>
                          </p:cTn>
                        </p:par>
                        <p:par>
                          <p:cTn id="13" fill="hold">
                            <p:stCondLst>
                              <p:cond delay="500"/>
                            </p:stCondLst>
                            <p:childTnLst>
                              <p:par>
                                <p:cTn id="14" presetID="12" presetClass="entr" presetSubtype="1" fill="hold" grpId="0" nodeType="afterEffect">
                                  <p:stCondLst>
                                    <p:cond delay="1000"/>
                                  </p:stCondLst>
                                  <p:childTnLst>
                                    <p:set>
                                      <p:cBhvr>
                                        <p:cTn id="15" dur="1" fill="hold">
                                          <p:stCondLst>
                                            <p:cond delay="0"/>
                                          </p:stCondLst>
                                        </p:cTn>
                                        <p:tgtEl>
                                          <p:spTgt spid="71779"/>
                                        </p:tgtEl>
                                        <p:attrNameLst>
                                          <p:attrName>style.visibility</p:attrName>
                                        </p:attrNameLst>
                                      </p:cBhvr>
                                      <p:to>
                                        <p:strVal val="visible"/>
                                      </p:to>
                                    </p:set>
                                    <p:animEffect transition="in" filter="slide(fromTop)">
                                      <p:cBhvr>
                                        <p:cTn id="16" dur="500"/>
                                        <p:tgtEl>
                                          <p:spTgt spid="71779"/>
                                        </p:tgtEl>
                                      </p:cBhvr>
                                    </p:animEffect>
                                  </p:childTnLst>
                                </p:cTn>
                              </p:par>
                            </p:childTnLst>
                          </p:cTn>
                        </p:par>
                        <p:par>
                          <p:cTn id="17" fill="hold">
                            <p:stCondLst>
                              <p:cond delay="2000"/>
                            </p:stCondLst>
                            <p:childTnLst>
                              <p:par>
                                <p:cTn id="18" presetID="12" presetClass="entr" presetSubtype="1" fill="hold" grpId="0" nodeType="afterEffect">
                                  <p:stCondLst>
                                    <p:cond delay="0"/>
                                  </p:stCondLst>
                                  <p:childTnLst>
                                    <p:set>
                                      <p:cBhvr>
                                        <p:cTn id="19" dur="1" fill="hold">
                                          <p:stCondLst>
                                            <p:cond delay="0"/>
                                          </p:stCondLst>
                                        </p:cTn>
                                        <p:tgtEl>
                                          <p:spTgt spid="71705"/>
                                        </p:tgtEl>
                                        <p:attrNameLst>
                                          <p:attrName>style.visibility</p:attrName>
                                        </p:attrNameLst>
                                      </p:cBhvr>
                                      <p:to>
                                        <p:strVal val="visible"/>
                                      </p:to>
                                    </p:set>
                                    <p:animEffect transition="in" filter="slide(fromTop)">
                                      <p:cBhvr>
                                        <p:cTn id="20" dur="500"/>
                                        <p:tgtEl>
                                          <p:spTgt spid="7170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71720"/>
                                        </p:tgtEl>
                                        <p:attrNameLst>
                                          <p:attrName>style.visibility</p:attrName>
                                        </p:attrNameLst>
                                      </p:cBhvr>
                                      <p:to>
                                        <p:strVal val="visible"/>
                                      </p:to>
                                    </p:set>
                                    <p:animEffect transition="in" filter="wipe(down)">
                                      <p:cBhvr>
                                        <p:cTn id="25" dur="500"/>
                                        <p:tgtEl>
                                          <p:spTgt spid="71720"/>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71722"/>
                                        </p:tgtEl>
                                        <p:attrNameLst>
                                          <p:attrName>style.visibility</p:attrName>
                                        </p:attrNameLst>
                                      </p:cBhvr>
                                      <p:to>
                                        <p:strVal val="visible"/>
                                      </p:to>
                                    </p:set>
                                    <p:animEffect transition="in" filter="dissolve">
                                      <p:cBhvr>
                                        <p:cTn id="29" dur="500"/>
                                        <p:tgtEl>
                                          <p:spTgt spid="71722"/>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slide(fromBottom)">
                                      <p:cBhvr>
                                        <p:cTn id="34" dur="500"/>
                                        <p:tgtEl>
                                          <p:spTgt spid="8"/>
                                        </p:tgtEl>
                                      </p:cBhvr>
                                    </p:animEffect>
                                  </p:childTnLst>
                                </p:cTn>
                              </p:par>
                            </p:childTnLst>
                          </p:cTn>
                        </p:par>
                        <p:par>
                          <p:cTn id="35" fill="hold">
                            <p:stCondLst>
                              <p:cond delay="500"/>
                            </p:stCondLst>
                            <p:childTnLst>
                              <p:par>
                                <p:cTn id="36" presetID="12" presetClass="entr" presetSubtype="1" fill="hold" grpId="0" nodeType="afterEffect">
                                  <p:stCondLst>
                                    <p:cond delay="1000"/>
                                  </p:stCondLst>
                                  <p:childTnLst>
                                    <p:set>
                                      <p:cBhvr>
                                        <p:cTn id="37" dur="1" fill="hold">
                                          <p:stCondLst>
                                            <p:cond delay="0"/>
                                          </p:stCondLst>
                                        </p:cTn>
                                        <p:tgtEl>
                                          <p:spTgt spid="71778"/>
                                        </p:tgtEl>
                                        <p:attrNameLst>
                                          <p:attrName>style.visibility</p:attrName>
                                        </p:attrNameLst>
                                      </p:cBhvr>
                                      <p:to>
                                        <p:strVal val="visible"/>
                                      </p:to>
                                    </p:set>
                                    <p:animEffect transition="in" filter="slide(fromTop)">
                                      <p:cBhvr>
                                        <p:cTn id="38" dur="500"/>
                                        <p:tgtEl>
                                          <p:spTgt spid="71778"/>
                                        </p:tgtEl>
                                      </p:cBhvr>
                                    </p:animEffect>
                                  </p:childTnLst>
                                </p:cTn>
                              </p:par>
                            </p:childTnLst>
                          </p:cTn>
                        </p:par>
                        <p:par>
                          <p:cTn id="39" fill="hold">
                            <p:stCondLst>
                              <p:cond delay="2000"/>
                            </p:stCondLst>
                            <p:childTnLst>
                              <p:par>
                                <p:cTn id="40" presetID="12" presetClass="entr" presetSubtype="1" fill="hold" grpId="0" nodeType="afterEffect">
                                  <p:stCondLst>
                                    <p:cond delay="0"/>
                                  </p:stCondLst>
                                  <p:childTnLst>
                                    <p:set>
                                      <p:cBhvr>
                                        <p:cTn id="41" dur="1" fill="hold">
                                          <p:stCondLst>
                                            <p:cond delay="0"/>
                                          </p:stCondLst>
                                        </p:cTn>
                                        <p:tgtEl>
                                          <p:spTgt spid="71706"/>
                                        </p:tgtEl>
                                        <p:attrNameLst>
                                          <p:attrName>style.visibility</p:attrName>
                                        </p:attrNameLst>
                                      </p:cBhvr>
                                      <p:to>
                                        <p:strVal val="visible"/>
                                      </p:to>
                                    </p:set>
                                    <p:animEffect transition="in" filter="slide(fromTop)">
                                      <p:cBhvr>
                                        <p:cTn id="42" dur="500"/>
                                        <p:tgtEl>
                                          <p:spTgt spid="7170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1721"/>
                                        </p:tgtEl>
                                        <p:attrNameLst>
                                          <p:attrName>style.visibility</p:attrName>
                                        </p:attrNameLst>
                                      </p:cBhvr>
                                      <p:to>
                                        <p:strVal val="visible"/>
                                      </p:to>
                                    </p:set>
                                    <p:animEffect transition="in" filter="wipe(down)">
                                      <p:cBhvr>
                                        <p:cTn id="47" dur="500"/>
                                        <p:tgtEl>
                                          <p:spTgt spid="71721"/>
                                        </p:tgtEl>
                                      </p:cBhvr>
                                    </p:animEffect>
                                  </p:childTnLst>
                                </p:cTn>
                              </p:par>
                            </p:childTnLst>
                          </p:cTn>
                        </p:par>
                        <p:par>
                          <p:cTn id="48" fill="hold">
                            <p:stCondLst>
                              <p:cond delay="500"/>
                            </p:stCondLst>
                            <p:childTnLst>
                              <p:par>
                                <p:cTn id="49" presetID="9" presetClass="entr" presetSubtype="0" fill="hold" grpId="0" nodeType="afterEffect">
                                  <p:stCondLst>
                                    <p:cond delay="0"/>
                                  </p:stCondLst>
                                  <p:childTnLst>
                                    <p:set>
                                      <p:cBhvr>
                                        <p:cTn id="50" dur="1" fill="hold">
                                          <p:stCondLst>
                                            <p:cond delay="0"/>
                                          </p:stCondLst>
                                        </p:cTn>
                                        <p:tgtEl>
                                          <p:spTgt spid="71723"/>
                                        </p:tgtEl>
                                        <p:attrNameLst>
                                          <p:attrName>style.visibility</p:attrName>
                                        </p:attrNameLst>
                                      </p:cBhvr>
                                      <p:to>
                                        <p:strVal val="visible"/>
                                      </p:to>
                                    </p:set>
                                    <p:animEffect transition="in" filter="dissolve">
                                      <p:cBhvr>
                                        <p:cTn id="51" dur="500"/>
                                        <p:tgtEl>
                                          <p:spTgt spid="71723"/>
                                        </p:tgtEl>
                                      </p:cBhvr>
                                    </p:animEffect>
                                  </p:childTnLst>
                                </p:cTn>
                              </p:par>
                            </p:childTnLst>
                          </p:cTn>
                        </p:par>
                        <p:par>
                          <p:cTn id="52" fill="hold">
                            <p:stCondLst>
                              <p:cond delay="1000"/>
                            </p:stCondLst>
                            <p:childTnLst>
                              <p:par>
                                <p:cTn id="53" presetID="9" presetClass="entr" presetSubtype="0" fill="hold" grpId="0" nodeType="afterEffect">
                                  <p:stCondLst>
                                    <p:cond delay="0"/>
                                  </p:stCondLst>
                                  <p:childTnLst>
                                    <p:set>
                                      <p:cBhvr>
                                        <p:cTn id="54" dur="1" fill="hold">
                                          <p:stCondLst>
                                            <p:cond delay="0"/>
                                          </p:stCondLst>
                                        </p:cTn>
                                        <p:tgtEl>
                                          <p:spTgt spid="71719"/>
                                        </p:tgtEl>
                                        <p:attrNameLst>
                                          <p:attrName>style.visibility</p:attrName>
                                        </p:attrNameLst>
                                      </p:cBhvr>
                                      <p:to>
                                        <p:strVal val="visible"/>
                                      </p:to>
                                    </p:set>
                                    <p:animEffect transition="in" filter="dissolve">
                                      <p:cBhvr>
                                        <p:cTn id="55" dur="500"/>
                                        <p:tgtEl>
                                          <p:spTgt spid="71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5" grpId="0" autoUpdateAnimBg="0"/>
      <p:bldP spid="71706" grpId="0" autoUpdateAnimBg="0"/>
      <p:bldP spid="71719" grpId="0" autoUpdateAnimBg="0"/>
      <p:bldP spid="71720" grpId="0" animBg="1"/>
      <p:bldP spid="71721" grpId="0" animBg="1"/>
      <p:bldP spid="71722" grpId="0" autoUpdateAnimBg="0"/>
      <p:bldP spid="71723" grpId="0" autoUpdateAnimBg="0"/>
      <p:bldP spid="71778" grpId="0" animBg="1"/>
      <p:bldP spid="71779"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4"/>
          <p:cNvGrpSpPr>
            <a:grpSpLocks/>
          </p:cNvGrpSpPr>
          <p:nvPr/>
        </p:nvGrpSpPr>
        <p:grpSpPr bwMode="auto">
          <a:xfrm>
            <a:off x="1587500" y="4569296"/>
            <a:ext cx="3238500" cy="393700"/>
            <a:chOff x="888" y="3144"/>
            <a:chExt cx="2040" cy="248"/>
          </a:xfrm>
        </p:grpSpPr>
        <p:sp>
          <p:nvSpPr>
            <p:cNvPr id="6227" name="Rectangle 5"/>
            <p:cNvSpPr>
              <a:spLocks noChangeArrowheads="1"/>
            </p:cNvSpPr>
            <p:nvPr/>
          </p:nvSpPr>
          <p:spPr bwMode="auto">
            <a:xfrm>
              <a:off x="88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28" name="Rectangle 6"/>
            <p:cNvSpPr>
              <a:spLocks noChangeArrowheads="1"/>
            </p:cNvSpPr>
            <p:nvPr/>
          </p:nvSpPr>
          <p:spPr bwMode="auto">
            <a:xfrm>
              <a:off x="101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29" name="Rectangle 7"/>
            <p:cNvSpPr>
              <a:spLocks noChangeArrowheads="1"/>
            </p:cNvSpPr>
            <p:nvPr/>
          </p:nvSpPr>
          <p:spPr bwMode="auto">
            <a:xfrm>
              <a:off x="114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0" name="Rectangle 8"/>
            <p:cNvSpPr>
              <a:spLocks noChangeArrowheads="1"/>
            </p:cNvSpPr>
            <p:nvPr/>
          </p:nvSpPr>
          <p:spPr bwMode="auto">
            <a:xfrm>
              <a:off x="127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1" name="Rectangle 9"/>
            <p:cNvSpPr>
              <a:spLocks noChangeArrowheads="1"/>
            </p:cNvSpPr>
            <p:nvPr/>
          </p:nvSpPr>
          <p:spPr bwMode="auto">
            <a:xfrm>
              <a:off x="140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2" name="Rectangle 10"/>
            <p:cNvSpPr>
              <a:spLocks noChangeArrowheads="1"/>
            </p:cNvSpPr>
            <p:nvPr/>
          </p:nvSpPr>
          <p:spPr bwMode="auto">
            <a:xfrm>
              <a:off x="152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3" name="Rectangle 11"/>
            <p:cNvSpPr>
              <a:spLocks noChangeArrowheads="1"/>
            </p:cNvSpPr>
            <p:nvPr/>
          </p:nvSpPr>
          <p:spPr bwMode="auto">
            <a:xfrm>
              <a:off x="165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4" name="Rectangle 12"/>
            <p:cNvSpPr>
              <a:spLocks noChangeArrowheads="1"/>
            </p:cNvSpPr>
            <p:nvPr/>
          </p:nvSpPr>
          <p:spPr bwMode="auto">
            <a:xfrm>
              <a:off x="178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5" name="Rectangle 13"/>
            <p:cNvSpPr>
              <a:spLocks noChangeArrowheads="1"/>
            </p:cNvSpPr>
            <p:nvPr/>
          </p:nvSpPr>
          <p:spPr bwMode="auto">
            <a:xfrm>
              <a:off x="191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6" name="Rectangle 14"/>
            <p:cNvSpPr>
              <a:spLocks noChangeArrowheads="1"/>
            </p:cNvSpPr>
            <p:nvPr/>
          </p:nvSpPr>
          <p:spPr bwMode="auto">
            <a:xfrm>
              <a:off x="204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7" name="Rectangle 15"/>
            <p:cNvSpPr>
              <a:spLocks noChangeArrowheads="1"/>
            </p:cNvSpPr>
            <p:nvPr/>
          </p:nvSpPr>
          <p:spPr bwMode="auto">
            <a:xfrm>
              <a:off x="216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8" name="Rectangle 16"/>
            <p:cNvSpPr>
              <a:spLocks noChangeArrowheads="1"/>
            </p:cNvSpPr>
            <p:nvPr/>
          </p:nvSpPr>
          <p:spPr bwMode="auto">
            <a:xfrm>
              <a:off x="2296"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39" name="Rectangle 17"/>
            <p:cNvSpPr>
              <a:spLocks noChangeArrowheads="1"/>
            </p:cNvSpPr>
            <p:nvPr/>
          </p:nvSpPr>
          <p:spPr bwMode="auto">
            <a:xfrm>
              <a:off x="2424"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40" name="Rectangle 18"/>
            <p:cNvSpPr>
              <a:spLocks noChangeArrowheads="1"/>
            </p:cNvSpPr>
            <p:nvPr/>
          </p:nvSpPr>
          <p:spPr bwMode="auto">
            <a:xfrm>
              <a:off x="2552"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41" name="Rectangle 19"/>
            <p:cNvSpPr>
              <a:spLocks noChangeArrowheads="1"/>
            </p:cNvSpPr>
            <p:nvPr/>
          </p:nvSpPr>
          <p:spPr bwMode="auto">
            <a:xfrm>
              <a:off x="2680"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242" name="Rectangle 20"/>
            <p:cNvSpPr>
              <a:spLocks noChangeArrowheads="1"/>
            </p:cNvSpPr>
            <p:nvPr/>
          </p:nvSpPr>
          <p:spPr bwMode="auto">
            <a:xfrm>
              <a:off x="2808" y="3144"/>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6147" name="Text Box 93"/>
          <p:cNvSpPr txBox="1">
            <a:spLocks noChangeArrowheads="1"/>
          </p:cNvSpPr>
          <p:nvPr/>
        </p:nvSpPr>
        <p:spPr bwMode="auto">
          <a:xfrm>
            <a:off x="455612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49" name="Rectangle 3"/>
          <p:cNvSpPr>
            <a:spLocks noGrp="1" noChangeArrowheads="1"/>
          </p:cNvSpPr>
          <p:nvPr>
            <p:ph type="body" idx="1"/>
          </p:nvPr>
        </p:nvSpPr>
        <p:spPr>
          <a:xfrm>
            <a:off x="615950" y="1472703"/>
            <a:ext cx="5791200" cy="2484935"/>
          </a:xfrm>
        </p:spPr>
        <p:txBody>
          <a:bodyPr>
            <a:normAutofit/>
          </a:bodyPr>
          <a:lstStyle/>
          <a:p>
            <a:pPr>
              <a:lnSpc>
                <a:spcPct val="90000"/>
              </a:lnSpc>
            </a:pPr>
            <a:r>
              <a:rPr lang="en-US" sz="2000" dirty="0">
                <a:latin typeface="Arial" charset="0"/>
              </a:rPr>
              <a:t>Suppose a 16-bit address space with (</a:t>
            </a:r>
            <a:r>
              <a:rPr lang="en-US" sz="2000" i="1" dirty="0" err="1">
                <a:latin typeface="Arial" charset="0"/>
              </a:rPr>
              <a:t>o</a:t>
            </a:r>
            <a:r>
              <a:rPr lang="en-US" sz="2000" i="1" baseline="-25000" dirty="0" err="1">
                <a:latin typeface="Arial" charset="0"/>
              </a:rPr>
              <a:t>max</a:t>
            </a:r>
            <a:r>
              <a:rPr lang="en-US" sz="2000" dirty="0">
                <a:latin typeface="Arial" charset="0"/>
              </a:rPr>
              <a:t> =) 512 byte page frames</a:t>
            </a:r>
          </a:p>
          <a:p>
            <a:pPr lvl="1">
              <a:lnSpc>
                <a:spcPct val="90000"/>
              </a:lnSpc>
            </a:pPr>
            <a:r>
              <a:rPr lang="en-US" sz="1600" dirty="0">
                <a:latin typeface="Arial" charset="0"/>
              </a:rPr>
              <a:t>Reminder: 512 == 2</a:t>
            </a:r>
            <a:r>
              <a:rPr lang="en-US" sz="1600" baseline="30000" dirty="0">
                <a:latin typeface="Arial" charset="0"/>
              </a:rPr>
              <a:t>9</a:t>
            </a:r>
            <a:endParaRPr lang="en-US" sz="1600" dirty="0">
              <a:latin typeface="Arial" charset="0"/>
            </a:endParaRPr>
          </a:p>
          <a:p>
            <a:pPr lvl="1">
              <a:lnSpc>
                <a:spcPct val="90000"/>
              </a:lnSpc>
            </a:pPr>
            <a:r>
              <a:rPr lang="en-US" sz="1800" dirty="0">
                <a:latin typeface="Arial" charset="0"/>
              </a:rPr>
              <a:t>Address 1,542 can be translated to:</a:t>
            </a:r>
          </a:p>
          <a:p>
            <a:pPr lvl="2">
              <a:lnSpc>
                <a:spcPct val="90000"/>
              </a:lnSpc>
            </a:pPr>
            <a:r>
              <a:rPr lang="en-US" sz="1600" dirty="0">
                <a:latin typeface="Arial" charset="0"/>
              </a:rPr>
              <a:t>Frame: 1,542 / 512 == 1,542 &gt;&gt; 9 = 3</a:t>
            </a:r>
          </a:p>
          <a:p>
            <a:pPr lvl="2">
              <a:lnSpc>
                <a:spcPct val="90000"/>
              </a:lnSpc>
            </a:pPr>
            <a:r>
              <a:rPr lang="en-US" sz="1600" dirty="0">
                <a:latin typeface="Arial" charset="0"/>
              </a:rPr>
              <a:t>Offset: 1,542 % 512 == 1,542 &amp; (512-1) == 6</a:t>
            </a:r>
          </a:p>
          <a:p>
            <a:pPr lvl="1">
              <a:lnSpc>
                <a:spcPct val="90000"/>
              </a:lnSpc>
            </a:pPr>
            <a:r>
              <a:rPr lang="en-US" sz="1800" dirty="0">
                <a:latin typeface="Arial" charset="0"/>
              </a:rPr>
              <a:t>More simply: (3,6)</a:t>
            </a:r>
          </a:p>
        </p:txBody>
      </p:sp>
      <p:sp>
        <p:nvSpPr>
          <p:cNvPr id="6150" name="Rectangle 21"/>
          <p:cNvSpPr>
            <a:spLocks noChangeArrowheads="1"/>
          </p:cNvSpPr>
          <p:nvPr/>
        </p:nvSpPr>
        <p:spPr bwMode="auto">
          <a:xfrm>
            <a:off x="4589463" y="4956646"/>
            <a:ext cx="2952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solidFill>
                  <a:schemeClr val="folHlink"/>
                </a:solidFill>
              </a:rPr>
              <a:t>1</a:t>
            </a:r>
          </a:p>
        </p:txBody>
      </p:sp>
      <p:sp>
        <p:nvSpPr>
          <p:cNvPr id="6151" name="Rectangle 22"/>
          <p:cNvSpPr>
            <a:spLocks noChangeArrowheads="1"/>
          </p:cNvSpPr>
          <p:nvPr/>
        </p:nvSpPr>
        <p:spPr bwMode="auto">
          <a:xfrm>
            <a:off x="2976563" y="4956646"/>
            <a:ext cx="2952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9</a:t>
            </a:r>
            <a:endParaRPr lang="en-US" sz="1800" i="1" baseline="-25000">
              <a:solidFill>
                <a:schemeClr val="folHlink"/>
              </a:solidFill>
            </a:endParaRPr>
          </a:p>
        </p:txBody>
      </p:sp>
      <p:sp>
        <p:nvSpPr>
          <p:cNvPr id="6152" name="Rectangle 23"/>
          <p:cNvSpPr>
            <a:spLocks noChangeArrowheads="1"/>
          </p:cNvSpPr>
          <p:nvPr/>
        </p:nvSpPr>
        <p:spPr bwMode="auto">
          <a:xfrm>
            <a:off x="766763" y="4526434"/>
            <a:ext cx="655637"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a:t>PA:</a:t>
            </a:r>
          </a:p>
        </p:txBody>
      </p:sp>
      <p:sp>
        <p:nvSpPr>
          <p:cNvPr id="6153" name="AutoShape 29"/>
          <p:cNvSpPr>
            <a:spLocks/>
          </p:cNvSpPr>
          <p:nvPr/>
        </p:nvSpPr>
        <p:spPr bwMode="auto">
          <a:xfrm rot="5400000" flipV="1">
            <a:off x="3784600" y="3404071"/>
            <a:ext cx="279400" cy="1816100"/>
          </a:xfrm>
          <a:prstGeom prst="leftBrace">
            <a:avLst>
              <a:gd name="adj1" fmla="val 5416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154" name="AutoShape 30"/>
          <p:cNvSpPr>
            <a:spLocks/>
          </p:cNvSpPr>
          <p:nvPr/>
        </p:nvSpPr>
        <p:spPr bwMode="auto">
          <a:xfrm rot="5400000" flipV="1">
            <a:off x="2171700" y="3632671"/>
            <a:ext cx="279400" cy="1358900"/>
          </a:xfrm>
          <a:prstGeom prst="leftBrace">
            <a:avLst>
              <a:gd name="adj1" fmla="val 40530"/>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vert="eaVert" wrap="none" anchor="ctr"/>
          <a:lstStyle/>
          <a:p>
            <a:pPr algn="ctr"/>
            <a:endParaRPr lang="en-US"/>
          </a:p>
        </p:txBody>
      </p:sp>
      <p:sp>
        <p:nvSpPr>
          <p:cNvPr id="6155" name="Rectangle 31"/>
          <p:cNvSpPr>
            <a:spLocks noChangeArrowheads="1"/>
          </p:cNvSpPr>
          <p:nvPr/>
        </p:nvSpPr>
        <p:spPr bwMode="auto">
          <a:xfrm>
            <a:off x="1452563" y="4956646"/>
            <a:ext cx="4095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16</a:t>
            </a:r>
          </a:p>
        </p:txBody>
      </p:sp>
      <p:sp>
        <p:nvSpPr>
          <p:cNvPr id="6156" name="Rectangle 84"/>
          <p:cNvSpPr>
            <a:spLocks noChangeArrowheads="1"/>
          </p:cNvSpPr>
          <p:nvPr/>
        </p:nvSpPr>
        <p:spPr bwMode="auto">
          <a:xfrm>
            <a:off x="5880100" y="6019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6157" name="Rectangle 86"/>
          <p:cNvSpPr>
            <a:spLocks noChangeArrowheads="1"/>
          </p:cNvSpPr>
          <p:nvPr/>
        </p:nvSpPr>
        <p:spPr bwMode="auto">
          <a:xfrm>
            <a:off x="5864225" y="1997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b="1">
                <a:latin typeface="Courier" charset="0"/>
              </a:rPr>
              <a:t>(3,6)</a:t>
            </a:r>
          </a:p>
        </p:txBody>
      </p:sp>
      <p:sp>
        <p:nvSpPr>
          <p:cNvPr id="6158" name="Line 87"/>
          <p:cNvSpPr>
            <a:spLocks noChangeShapeType="1"/>
          </p:cNvSpPr>
          <p:nvPr/>
        </p:nvSpPr>
        <p:spPr bwMode="auto">
          <a:xfrm flipV="1">
            <a:off x="6650038" y="3048000"/>
            <a:ext cx="0" cy="31369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6159" name="Line 88"/>
          <p:cNvSpPr>
            <a:spLocks noChangeShapeType="1"/>
          </p:cNvSpPr>
          <p:nvPr/>
        </p:nvSpPr>
        <p:spPr bwMode="auto">
          <a:xfrm flipV="1">
            <a:off x="6650038" y="2311400"/>
            <a:ext cx="0" cy="7747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6160" name="Rectangle 89"/>
          <p:cNvSpPr>
            <a:spLocks noChangeArrowheads="1"/>
          </p:cNvSpPr>
          <p:nvPr/>
        </p:nvSpPr>
        <p:spPr bwMode="auto">
          <a:xfrm>
            <a:off x="6261100" y="41957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6161" name="Rectangle 90"/>
          <p:cNvSpPr>
            <a:spLocks noChangeArrowheads="1"/>
          </p:cNvSpPr>
          <p:nvPr/>
        </p:nvSpPr>
        <p:spPr bwMode="auto">
          <a:xfrm>
            <a:off x="6261100" y="24685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grpSp>
        <p:nvGrpSpPr>
          <p:cNvPr id="6162" name="Group 116"/>
          <p:cNvGrpSpPr>
            <a:grpSpLocks/>
          </p:cNvGrpSpPr>
          <p:nvPr/>
        </p:nvGrpSpPr>
        <p:grpSpPr bwMode="auto">
          <a:xfrm>
            <a:off x="6734175" y="1993900"/>
            <a:ext cx="1465263" cy="4178300"/>
            <a:chOff x="4749" y="1496"/>
            <a:chExt cx="923" cy="2632"/>
          </a:xfrm>
        </p:grpSpPr>
        <p:sp>
          <p:nvSpPr>
            <p:cNvPr id="120867" name="Rectangle 35"/>
            <p:cNvSpPr>
              <a:spLocks noChangeArrowheads="1"/>
            </p:cNvSpPr>
            <p:nvPr/>
          </p:nvSpPr>
          <p:spPr bwMode="auto">
            <a:xfrm>
              <a:off x="4800" y="1496"/>
              <a:ext cx="792" cy="2632"/>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6188" name="Rectangle 37"/>
            <p:cNvSpPr>
              <a:spLocks noChangeArrowheads="1"/>
            </p:cNvSpPr>
            <p:nvPr/>
          </p:nvSpPr>
          <p:spPr bwMode="auto">
            <a:xfrm>
              <a:off x="4808" y="1496"/>
              <a:ext cx="792" cy="2632"/>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sp>
          <p:nvSpPr>
            <p:cNvPr id="6189" name="Rectangle 38"/>
            <p:cNvSpPr>
              <a:spLocks noChangeArrowheads="1"/>
            </p:cNvSpPr>
            <p:nvPr/>
          </p:nvSpPr>
          <p:spPr bwMode="auto">
            <a:xfrm>
              <a:off x="4800" y="1600"/>
              <a:ext cx="792" cy="8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6190" name="Group 39"/>
            <p:cNvGrpSpPr>
              <a:grpSpLocks/>
            </p:cNvGrpSpPr>
            <p:nvPr/>
          </p:nvGrpSpPr>
          <p:grpSpPr bwMode="auto">
            <a:xfrm>
              <a:off x="4800" y="3472"/>
              <a:ext cx="792" cy="650"/>
              <a:chOff x="4800" y="3472"/>
              <a:chExt cx="792" cy="650"/>
            </a:xfrm>
          </p:grpSpPr>
          <p:sp>
            <p:nvSpPr>
              <p:cNvPr id="6219" name="Rectangle 40"/>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20" name="Line 41"/>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1" name="Line 42"/>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2" name="Line 43"/>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3" name="Line 44"/>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4" name="Line 45"/>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5" name="Line 46"/>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26" name="Line 47"/>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6191" name="Group 48"/>
            <p:cNvGrpSpPr>
              <a:grpSpLocks/>
            </p:cNvGrpSpPr>
            <p:nvPr/>
          </p:nvGrpSpPr>
          <p:grpSpPr bwMode="auto">
            <a:xfrm>
              <a:off x="4800" y="2816"/>
              <a:ext cx="792" cy="650"/>
              <a:chOff x="4800" y="2816"/>
              <a:chExt cx="792" cy="650"/>
            </a:xfrm>
          </p:grpSpPr>
          <p:sp>
            <p:nvSpPr>
              <p:cNvPr id="6211" name="Rectangle 49"/>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12" name="Line 50"/>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3" name="Line 51"/>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4" name="Line 52"/>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5" name="Line 53"/>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6" name="Line 54"/>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7" name="Line 55"/>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8" name="Line 56"/>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6192" name="Group 57"/>
            <p:cNvGrpSpPr>
              <a:grpSpLocks/>
            </p:cNvGrpSpPr>
            <p:nvPr/>
          </p:nvGrpSpPr>
          <p:grpSpPr bwMode="auto">
            <a:xfrm>
              <a:off x="4800" y="2160"/>
              <a:ext cx="792" cy="650"/>
              <a:chOff x="4800" y="2160"/>
              <a:chExt cx="792" cy="650"/>
            </a:xfrm>
          </p:grpSpPr>
          <p:sp>
            <p:nvSpPr>
              <p:cNvPr id="6203" name="Rectangle 58"/>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04" name="Line 59"/>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5" name="Line 60"/>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6" name="Line 61"/>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7" name="Line 62"/>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8" name="Line 63"/>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9" name="Line 64"/>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10" name="Line 65"/>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6193" name="Group 66"/>
            <p:cNvGrpSpPr>
              <a:grpSpLocks/>
            </p:cNvGrpSpPr>
            <p:nvPr/>
          </p:nvGrpSpPr>
          <p:grpSpPr bwMode="auto">
            <a:xfrm>
              <a:off x="4800" y="1504"/>
              <a:ext cx="792" cy="650"/>
              <a:chOff x="4800" y="1504"/>
              <a:chExt cx="792" cy="650"/>
            </a:xfrm>
          </p:grpSpPr>
          <p:sp>
            <p:nvSpPr>
              <p:cNvPr id="6195" name="Rectangle 67"/>
              <p:cNvSpPr>
                <a:spLocks noChangeArrowheads="1"/>
              </p:cNvSpPr>
              <p:nvPr/>
            </p:nvSpPr>
            <p:spPr bwMode="auto">
              <a:xfrm>
                <a:off x="4800" y="1504"/>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196" name="Line 68"/>
              <p:cNvSpPr>
                <a:spLocks noChangeShapeType="1"/>
              </p:cNvSpPr>
              <p:nvPr/>
            </p:nvSpPr>
            <p:spPr bwMode="auto">
              <a:xfrm>
                <a:off x="4812" y="208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197" name="Line 69"/>
              <p:cNvSpPr>
                <a:spLocks noChangeShapeType="1"/>
              </p:cNvSpPr>
              <p:nvPr/>
            </p:nvSpPr>
            <p:spPr bwMode="auto">
              <a:xfrm>
                <a:off x="4812" y="200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198" name="Line 70"/>
              <p:cNvSpPr>
                <a:spLocks noChangeShapeType="1"/>
              </p:cNvSpPr>
              <p:nvPr/>
            </p:nvSpPr>
            <p:spPr bwMode="auto">
              <a:xfrm>
                <a:off x="4812" y="192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199" name="Line 71"/>
              <p:cNvSpPr>
                <a:spLocks noChangeShapeType="1"/>
              </p:cNvSpPr>
              <p:nvPr/>
            </p:nvSpPr>
            <p:spPr bwMode="auto">
              <a:xfrm>
                <a:off x="4812" y="184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0" name="Line 72"/>
              <p:cNvSpPr>
                <a:spLocks noChangeShapeType="1"/>
              </p:cNvSpPr>
              <p:nvPr/>
            </p:nvSpPr>
            <p:spPr bwMode="auto">
              <a:xfrm>
                <a:off x="4812" y="176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1" name="Line 73"/>
              <p:cNvSpPr>
                <a:spLocks noChangeShapeType="1"/>
              </p:cNvSpPr>
              <p:nvPr/>
            </p:nvSpPr>
            <p:spPr bwMode="auto">
              <a:xfrm>
                <a:off x="4812" y="168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202" name="Line 74"/>
              <p:cNvSpPr>
                <a:spLocks noChangeShapeType="1"/>
              </p:cNvSpPr>
              <p:nvPr/>
            </p:nvSpPr>
            <p:spPr bwMode="auto">
              <a:xfrm>
                <a:off x="4812" y="160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6194" name="Rectangle 91"/>
            <p:cNvSpPr>
              <a:spLocks noChangeArrowheads="1"/>
            </p:cNvSpPr>
            <p:nvPr/>
          </p:nvSpPr>
          <p:spPr bwMode="auto">
            <a:xfrm>
              <a:off x="4749" y="2255"/>
              <a:ext cx="923" cy="5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grpSp>
      <p:sp>
        <p:nvSpPr>
          <p:cNvPr id="6163" name="Text Box 92"/>
          <p:cNvSpPr txBox="1">
            <a:spLocks noChangeArrowheads="1"/>
          </p:cNvSpPr>
          <p:nvPr/>
        </p:nvSpPr>
        <p:spPr bwMode="auto">
          <a:xfrm>
            <a:off x="4152900"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4" name="Text Box 95"/>
          <p:cNvSpPr txBox="1">
            <a:spLocks noChangeArrowheads="1"/>
          </p:cNvSpPr>
          <p:nvPr/>
        </p:nvSpPr>
        <p:spPr bwMode="auto">
          <a:xfrm>
            <a:off x="2735263"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5" name="Text Box 96"/>
          <p:cNvSpPr txBox="1">
            <a:spLocks noChangeArrowheads="1"/>
          </p:cNvSpPr>
          <p:nvPr/>
        </p:nvSpPr>
        <p:spPr bwMode="auto">
          <a:xfrm>
            <a:off x="2533650"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6" name="Text Box 102"/>
          <p:cNvSpPr txBox="1">
            <a:spLocks noChangeArrowheads="1"/>
          </p:cNvSpPr>
          <p:nvPr/>
        </p:nvSpPr>
        <p:spPr bwMode="auto">
          <a:xfrm>
            <a:off x="3949700"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67" name="Text Box 103"/>
          <p:cNvSpPr txBox="1">
            <a:spLocks noChangeArrowheads="1"/>
          </p:cNvSpPr>
          <p:nvPr/>
        </p:nvSpPr>
        <p:spPr bwMode="auto">
          <a:xfrm>
            <a:off x="4354513"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8" name="Text Box 104"/>
          <p:cNvSpPr txBox="1">
            <a:spLocks noChangeArrowheads="1"/>
          </p:cNvSpPr>
          <p:nvPr/>
        </p:nvSpPr>
        <p:spPr bwMode="auto">
          <a:xfrm>
            <a:off x="3748088"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69" name="Text Box 105"/>
          <p:cNvSpPr txBox="1">
            <a:spLocks noChangeArrowheads="1"/>
          </p:cNvSpPr>
          <p:nvPr/>
        </p:nvSpPr>
        <p:spPr bwMode="auto">
          <a:xfrm>
            <a:off x="3544888"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0" name="Text Box 106"/>
          <p:cNvSpPr txBox="1">
            <a:spLocks noChangeArrowheads="1"/>
          </p:cNvSpPr>
          <p:nvPr/>
        </p:nvSpPr>
        <p:spPr bwMode="auto">
          <a:xfrm>
            <a:off x="334327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1" name="Text Box 107"/>
          <p:cNvSpPr txBox="1">
            <a:spLocks noChangeArrowheads="1"/>
          </p:cNvSpPr>
          <p:nvPr/>
        </p:nvSpPr>
        <p:spPr bwMode="auto">
          <a:xfrm>
            <a:off x="314007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2" name="Text Box 108"/>
          <p:cNvSpPr txBox="1">
            <a:spLocks noChangeArrowheads="1"/>
          </p:cNvSpPr>
          <p:nvPr/>
        </p:nvSpPr>
        <p:spPr bwMode="auto">
          <a:xfrm>
            <a:off x="2938463"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3" name="Text Box 111"/>
          <p:cNvSpPr txBox="1">
            <a:spLocks noChangeArrowheads="1"/>
          </p:cNvSpPr>
          <p:nvPr/>
        </p:nvSpPr>
        <p:spPr bwMode="auto">
          <a:xfrm>
            <a:off x="2330450"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4" name="Text Box 112"/>
          <p:cNvSpPr txBox="1">
            <a:spLocks noChangeArrowheads="1"/>
          </p:cNvSpPr>
          <p:nvPr/>
        </p:nvSpPr>
        <p:spPr bwMode="auto">
          <a:xfrm>
            <a:off x="2128838"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5" name="Text Box 113"/>
          <p:cNvSpPr txBox="1">
            <a:spLocks noChangeArrowheads="1"/>
          </p:cNvSpPr>
          <p:nvPr/>
        </p:nvSpPr>
        <p:spPr bwMode="auto">
          <a:xfrm>
            <a:off x="1925638"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6" name="Text Box 114"/>
          <p:cNvSpPr txBox="1">
            <a:spLocks noChangeArrowheads="1"/>
          </p:cNvSpPr>
          <p:nvPr/>
        </p:nvSpPr>
        <p:spPr bwMode="auto">
          <a:xfrm>
            <a:off x="172402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7" name="Text Box 115"/>
          <p:cNvSpPr txBox="1">
            <a:spLocks noChangeArrowheads="1"/>
          </p:cNvSpPr>
          <p:nvPr/>
        </p:nvSpPr>
        <p:spPr bwMode="auto">
          <a:xfrm>
            <a:off x="1520825" y="453754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8" name="AutoShape 117"/>
          <p:cNvSpPr>
            <a:spLocks/>
          </p:cNvSpPr>
          <p:nvPr/>
        </p:nvSpPr>
        <p:spPr bwMode="auto">
          <a:xfrm rot="-5400000">
            <a:off x="3060700" y="3823171"/>
            <a:ext cx="241300" cy="3200400"/>
          </a:xfrm>
          <a:prstGeom prst="leftBrace">
            <a:avLst>
              <a:gd name="adj1" fmla="val 5194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6179" name="Text Box 118"/>
          <p:cNvSpPr txBox="1">
            <a:spLocks noChangeArrowheads="1"/>
          </p:cNvSpPr>
          <p:nvPr/>
        </p:nvSpPr>
        <p:spPr bwMode="auto">
          <a:xfrm>
            <a:off x="2143125" y="375649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3</a:t>
            </a:r>
          </a:p>
        </p:txBody>
      </p:sp>
      <p:sp>
        <p:nvSpPr>
          <p:cNvPr id="6180" name="Text Box 119"/>
          <p:cNvSpPr txBox="1">
            <a:spLocks noChangeArrowheads="1"/>
          </p:cNvSpPr>
          <p:nvPr/>
        </p:nvSpPr>
        <p:spPr bwMode="auto">
          <a:xfrm>
            <a:off x="3756025" y="3756496"/>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6</a:t>
            </a:r>
          </a:p>
        </p:txBody>
      </p:sp>
      <p:sp>
        <p:nvSpPr>
          <p:cNvPr id="6181" name="Text Box 120"/>
          <p:cNvSpPr txBox="1">
            <a:spLocks noChangeArrowheads="1"/>
          </p:cNvSpPr>
          <p:nvPr/>
        </p:nvSpPr>
        <p:spPr bwMode="auto">
          <a:xfrm>
            <a:off x="2740025" y="5636096"/>
            <a:ext cx="8699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1,542</a:t>
            </a:r>
          </a:p>
        </p:txBody>
      </p:sp>
      <p:sp>
        <p:nvSpPr>
          <p:cNvPr id="6182" name="Rectangle 121"/>
          <p:cNvSpPr>
            <a:spLocks noChangeArrowheads="1"/>
          </p:cNvSpPr>
          <p:nvPr/>
        </p:nvSpPr>
        <p:spPr bwMode="auto">
          <a:xfrm>
            <a:off x="2640013" y="4956646"/>
            <a:ext cx="4095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10</a:t>
            </a:r>
            <a:endParaRPr lang="en-US" sz="1800" i="1" baseline="-25000">
              <a:solidFill>
                <a:schemeClr val="folHlink"/>
              </a:solidFill>
            </a:endParaRPr>
          </a:p>
        </p:txBody>
      </p:sp>
      <p:sp>
        <p:nvSpPr>
          <p:cNvPr id="6183" name="Line 122"/>
          <p:cNvSpPr>
            <a:spLocks noChangeShapeType="1"/>
          </p:cNvSpPr>
          <p:nvPr/>
        </p:nvSpPr>
        <p:spPr bwMode="auto">
          <a:xfrm flipV="1">
            <a:off x="8275638" y="2311400"/>
            <a:ext cx="0" cy="38481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6184" name="Rectangle 123"/>
          <p:cNvSpPr>
            <a:spLocks noChangeArrowheads="1"/>
          </p:cNvSpPr>
          <p:nvPr/>
        </p:nvSpPr>
        <p:spPr bwMode="auto">
          <a:xfrm>
            <a:off x="8201025" y="1997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2000" b="1">
                <a:latin typeface="Courier" charset="0"/>
              </a:rPr>
              <a:t>1,542</a:t>
            </a:r>
          </a:p>
        </p:txBody>
      </p:sp>
      <p:sp>
        <p:nvSpPr>
          <p:cNvPr id="6185" name="Rectangle 124"/>
          <p:cNvSpPr>
            <a:spLocks noChangeArrowheads="1"/>
          </p:cNvSpPr>
          <p:nvPr/>
        </p:nvSpPr>
        <p:spPr bwMode="auto">
          <a:xfrm>
            <a:off x="8204200" y="6019800"/>
            <a:ext cx="3175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Courier" charset="0"/>
              </a:rPr>
              <a:t>0</a:t>
            </a:r>
          </a:p>
        </p:txBody>
      </p:sp>
      <p:sp>
        <p:nvSpPr>
          <p:cNvPr id="6186" name="Rectangle 125"/>
          <p:cNvSpPr>
            <a:spLocks noChangeArrowheads="1"/>
          </p:cNvSpPr>
          <p:nvPr/>
        </p:nvSpPr>
        <p:spPr bwMode="auto">
          <a:xfrm>
            <a:off x="6826250" y="2159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Physical Addressing Example</a:t>
            </a:r>
          </a:p>
        </p:txBody>
      </p:sp>
    </p:spTree>
    <p:extLst>
      <p:ext uri="{BB962C8B-B14F-4D97-AF65-F5344CB8AC3E}">
        <p14:creationId xmlns:p14="http://schemas.microsoft.com/office/powerpoint/2010/main" val="172069223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7632700" y="1358900"/>
            <a:ext cx="1257300" cy="5194300"/>
          </a:xfrm>
          <a:prstGeom prst="rect">
            <a:avLst/>
          </a:prstGeom>
          <a:solidFill>
            <a:srgbClr val="C0FEF9"/>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8195" name="Rectangle 53"/>
          <p:cNvSpPr>
            <a:spLocks noChangeArrowheads="1"/>
          </p:cNvSpPr>
          <p:nvPr/>
        </p:nvSpPr>
        <p:spPr bwMode="auto">
          <a:xfrm>
            <a:off x="7632700" y="1358900"/>
            <a:ext cx="1257300" cy="5194300"/>
          </a:xfrm>
          <a:prstGeom prst="rect">
            <a:avLst/>
          </a:prstGeom>
          <a:solidFill>
            <a:srgbClr val="C0FEF9"/>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sp>
        <p:nvSpPr>
          <p:cNvPr id="73835" name="Rectangle 107"/>
          <p:cNvSpPr>
            <a:spLocks noChangeArrowheads="1"/>
          </p:cNvSpPr>
          <p:nvPr/>
        </p:nvSpPr>
        <p:spPr bwMode="auto">
          <a:xfrm>
            <a:off x="7607300" y="1358900"/>
            <a:ext cx="1257300" cy="5194300"/>
          </a:xfrm>
          <a:prstGeom prst="rect">
            <a:avLst/>
          </a:prstGeom>
          <a:solidFill>
            <a:schemeClr val="accent1"/>
          </a:solidFill>
          <a:ln w="12700">
            <a:solidFill>
              <a:schemeClr val="tx1"/>
            </a:solidFill>
            <a:miter lim="800000"/>
            <a:headEnd/>
            <a:tailEnd/>
          </a:ln>
          <a:effectLst>
            <a:outerShdw dist="117088" dir="2436078" algn="ctr" rotWithShape="0">
              <a:schemeClr val="bg2"/>
            </a:outerShdw>
          </a:effectLst>
        </p:spPr>
        <p:txBody>
          <a:bodyPr wrap="none" anchor="ctr"/>
          <a:lstStyle/>
          <a:p>
            <a:pPr>
              <a:defRPr/>
            </a:pPr>
            <a:endParaRPr lang="en-US">
              <a:latin typeface="Times"/>
              <a:ea typeface="+mn-ea"/>
            </a:endParaRPr>
          </a:p>
        </p:txBody>
      </p:sp>
      <p:grpSp>
        <p:nvGrpSpPr>
          <p:cNvPr id="8197" name="Group 55"/>
          <p:cNvGrpSpPr>
            <a:grpSpLocks/>
          </p:cNvGrpSpPr>
          <p:nvPr/>
        </p:nvGrpSpPr>
        <p:grpSpPr bwMode="auto">
          <a:xfrm>
            <a:off x="7620000" y="5511800"/>
            <a:ext cx="1257300" cy="1031875"/>
            <a:chOff x="4800" y="3472"/>
            <a:chExt cx="792" cy="650"/>
          </a:xfrm>
        </p:grpSpPr>
        <p:sp>
          <p:nvSpPr>
            <p:cNvPr id="8287" name="Rectangle 56"/>
            <p:cNvSpPr>
              <a:spLocks noChangeArrowheads="1"/>
            </p:cNvSpPr>
            <p:nvPr/>
          </p:nvSpPr>
          <p:spPr bwMode="auto">
            <a:xfrm>
              <a:off x="4800" y="3472"/>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88" name="Line 57"/>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9" name="Line 58"/>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0" name="Line 59"/>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1" name="Line 60"/>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2" name="Line 61"/>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3" name="Line 62"/>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94" name="Line 63"/>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8198" name="Group 64"/>
          <p:cNvGrpSpPr>
            <a:grpSpLocks/>
          </p:cNvGrpSpPr>
          <p:nvPr/>
        </p:nvGrpSpPr>
        <p:grpSpPr bwMode="auto">
          <a:xfrm>
            <a:off x="7620000" y="4470400"/>
            <a:ext cx="1257300" cy="1031875"/>
            <a:chOff x="4800" y="2816"/>
            <a:chExt cx="792" cy="650"/>
          </a:xfrm>
        </p:grpSpPr>
        <p:sp>
          <p:nvSpPr>
            <p:cNvPr id="8279" name="Rectangle 65"/>
            <p:cNvSpPr>
              <a:spLocks noChangeArrowheads="1"/>
            </p:cNvSpPr>
            <p:nvPr/>
          </p:nvSpPr>
          <p:spPr bwMode="auto">
            <a:xfrm>
              <a:off x="4800" y="2816"/>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80" name="Line 66"/>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1" name="Line 67"/>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2" name="Line 68"/>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3" name="Line 69"/>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4" name="Line 70"/>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5" name="Line 71"/>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86" name="Line 72"/>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8199" name="Group 73"/>
          <p:cNvGrpSpPr>
            <a:grpSpLocks/>
          </p:cNvGrpSpPr>
          <p:nvPr/>
        </p:nvGrpSpPr>
        <p:grpSpPr bwMode="auto">
          <a:xfrm>
            <a:off x="7620000" y="3429000"/>
            <a:ext cx="1257300" cy="1031875"/>
            <a:chOff x="4800" y="2160"/>
            <a:chExt cx="792" cy="650"/>
          </a:xfrm>
        </p:grpSpPr>
        <p:sp>
          <p:nvSpPr>
            <p:cNvPr id="8271" name="Rectangle 74"/>
            <p:cNvSpPr>
              <a:spLocks noChangeArrowheads="1"/>
            </p:cNvSpPr>
            <p:nvPr/>
          </p:nvSpPr>
          <p:spPr bwMode="auto">
            <a:xfrm>
              <a:off x="4800" y="2160"/>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72" name="Line 75"/>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3" name="Line 76"/>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4" name="Line 77"/>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5" name="Line 78"/>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6" name="Line 79"/>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7" name="Line 80"/>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8" name="Line 81"/>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8200" name="Group 91"/>
          <p:cNvGrpSpPr>
            <a:grpSpLocks/>
          </p:cNvGrpSpPr>
          <p:nvPr/>
        </p:nvGrpSpPr>
        <p:grpSpPr bwMode="auto">
          <a:xfrm>
            <a:off x="7620000" y="1346200"/>
            <a:ext cx="1257300" cy="1031875"/>
            <a:chOff x="4800" y="848"/>
            <a:chExt cx="792" cy="650"/>
          </a:xfrm>
        </p:grpSpPr>
        <p:sp>
          <p:nvSpPr>
            <p:cNvPr id="8263" name="Rectangle 92"/>
            <p:cNvSpPr>
              <a:spLocks noChangeArrowheads="1"/>
            </p:cNvSpPr>
            <p:nvPr/>
          </p:nvSpPr>
          <p:spPr bwMode="auto">
            <a:xfrm>
              <a:off x="4800" y="848"/>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64" name="Line 93"/>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5" name="Line 94"/>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6" name="Line 95"/>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7" name="Line 96"/>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8" name="Line 97"/>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69" name="Line 98"/>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70" name="Line 99"/>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8202" name="Rectangle 5"/>
          <p:cNvSpPr>
            <a:spLocks noGrp="1" noChangeArrowheads="1"/>
          </p:cNvSpPr>
          <p:nvPr>
            <p:ph type="body" idx="1"/>
          </p:nvPr>
        </p:nvSpPr>
        <p:spPr>
          <a:xfrm>
            <a:off x="590550" y="1431925"/>
            <a:ext cx="5613400" cy="1511300"/>
          </a:xfrm>
          <a:noFill/>
        </p:spPr>
        <p:txBody>
          <a:bodyPr/>
          <a:lstStyle/>
          <a:p>
            <a:r>
              <a:rPr lang="en-US" sz="2000" dirty="0">
                <a:latin typeface="Arial" charset="0"/>
              </a:rPr>
              <a:t>A process</a:t>
            </a:r>
            <a:r>
              <a:rPr lang="ja-JP" altLang="en-US" sz="2000" dirty="0">
                <a:latin typeface="Arial" charset="0"/>
              </a:rPr>
              <a:t>’</a:t>
            </a:r>
            <a:r>
              <a:rPr lang="en-US" sz="2000" dirty="0">
                <a:latin typeface="Arial" charset="0"/>
              </a:rPr>
              <a:t>s virtual address space is partitioned into equal sized </a:t>
            </a:r>
            <a:r>
              <a:rPr lang="en-US" sz="2000" i="1" dirty="0">
                <a:solidFill>
                  <a:schemeClr val="hlink"/>
                </a:solidFill>
                <a:latin typeface="Arial" charset="0"/>
              </a:rPr>
              <a:t>pages</a:t>
            </a:r>
            <a:endParaRPr lang="en-US" sz="2000" i="1" dirty="0">
              <a:solidFill>
                <a:srgbClr val="D93192"/>
              </a:solidFill>
              <a:latin typeface="Arial" charset="0"/>
            </a:endParaRPr>
          </a:p>
          <a:p>
            <a:pPr lvl="1"/>
            <a:r>
              <a:rPr lang="en-US" sz="1800" i="1" dirty="0">
                <a:latin typeface="Arial" charset="0"/>
              </a:rPr>
              <a:t>page</a:t>
            </a:r>
            <a:r>
              <a:rPr lang="en-US" sz="1800" dirty="0">
                <a:latin typeface="Arial" charset="0"/>
              </a:rPr>
              <a:t>  =  </a:t>
            </a:r>
            <a:r>
              <a:rPr lang="en-US" sz="1800" i="1" dirty="0">
                <a:latin typeface="Arial" charset="0"/>
              </a:rPr>
              <a:t>page frame</a:t>
            </a:r>
          </a:p>
        </p:txBody>
      </p:sp>
      <p:sp>
        <p:nvSpPr>
          <p:cNvPr id="73734" name="Rectangle 6"/>
          <p:cNvSpPr>
            <a:spLocks noChangeArrowheads="1"/>
          </p:cNvSpPr>
          <p:nvPr/>
        </p:nvSpPr>
        <p:spPr bwMode="auto">
          <a:xfrm>
            <a:off x="6684963" y="6400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3735" name="Rectangle 7"/>
          <p:cNvSpPr>
            <a:spLocks noChangeArrowheads="1"/>
          </p:cNvSpPr>
          <p:nvPr/>
        </p:nvSpPr>
        <p:spPr bwMode="auto">
          <a:xfrm>
            <a:off x="5722938" y="1206649"/>
            <a:ext cx="1962150" cy="638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r>
              <a:rPr lang="en-US" sz="1800">
                <a:latin typeface="Courier" charset="0"/>
              </a:rPr>
              <a:t>2</a:t>
            </a:r>
            <a:r>
              <a:rPr lang="en-US" sz="1800" i="1" baseline="30000">
                <a:latin typeface="Courier" charset="0"/>
              </a:rPr>
              <a:t>n</a:t>
            </a:r>
            <a:r>
              <a:rPr lang="en-US" sz="1800">
                <a:latin typeface="Courier" charset="0"/>
              </a:rPr>
              <a:t>-1 =</a:t>
            </a:r>
          </a:p>
          <a:p>
            <a:pPr algn="ctr"/>
            <a:r>
              <a:rPr lang="en-US" sz="1800" dirty="0">
                <a:latin typeface="Courier" charset="0"/>
              </a:rPr>
              <a:t>(</a:t>
            </a:r>
            <a:r>
              <a:rPr lang="en-US" sz="1800" i="1" dirty="0">
                <a:latin typeface="Courier" charset="0"/>
              </a:rPr>
              <a:t>p</a:t>
            </a:r>
            <a:r>
              <a:rPr lang="en-US" sz="1800" i="1" baseline="-25000" dirty="0">
                <a:latin typeface="Courier" charset="0"/>
              </a:rPr>
              <a:t>MAX</a:t>
            </a:r>
            <a:r>
              <a:rPr lang="en-US" sz="1800" dirty="0">
                <a:latin typeface="Courier" charset="0"/>
              </a:rPr>
              <a:t>-1,</a:t>
            </a:r>
            <a:r>
              <a:rPr lang="en-US" sz="1800" i="1" dirty="0">
                <a:latin typeface="Courier" charset="0"/>
              </a:rPr>
              <a:t>o</a:t>
            </a:r>
            <a:r>
              <a:rPr lang="en-US" sz="1800" i="1" baseline="-25000" dirty="0">
                <a:latin typeface="Courier" charset="0"/>
              </a:rPr>
              <a:t>MAX</a:t>
            </a:r>
            <a:r>
              <a:rPr lang="en-US" sz="1800" dirty="0">
                <a:latin typeface="Courier" charset="0"/>
              </a:rPr>
              <a:t>-1)</a:t>
            </a:r>
          </a:p>
        </p:txBody>
      </p:sp>
      <p:sp>
        <p:nvSpPr>
          <p:cNvPr id="73754" name="Rectangle 26"/>
          <p:cNvSpPr>
            <a:spLocks noChangeArrowheads="1"/>
          </p:cNvSpPr>
          <p:nvPr/>
        </p:nvSpPr>
        <p:spPr bwMode="auto">
          <a:xfrm>
            <a:off x="2227263" y="5855444"/>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p>
        </p:txBody>
      </p:sp>
      <p:sp>
        <p:nvSpPr>
          <p:cNvPr id="73755" name="Rectangle 27"/>
          <p:cNvSpPr>
            <a:spLocks noChangeArrowheads="1"/>
          </p:cNvSpPr>
          <p:nvPr/>
        </p:nvSpPr>
        <p:spPr bwMode="auto">
          <a:xfrm>
            <a:off x="4221163" y="5855444"/>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73769" name="Rectangle 41"/>
          <p:cNvSpPr>
            <a:spLocks noChangeArrowheads="1"/>
          </p:cNvSpPr>
          <p:nvPr/>
        </p:nvSpPr>
        <p:spPr bwMode="auto">
          <a:xfrm>
            <a:off x="6745288" y="2378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p</a:t>
            </a:r>
            <a:r>
              <a:rPr lang="en-US" sz="2000" b="1">
                <a:latin typeface="Courier" charset="0"/>
              </a:rPr>
              <a:t>,</a:t>
            </a:r>
            <a:r>
              <a:rPr lang="en-US" sz="2000" b="1" i="1">
                <a:latin typeface="Courier" charset="0"/>
              </a:rPr>
              <a:t>o</a:t>
            </a:r>
            <a:r>
              <a:rPr lang="en-US" sz="2000" b="1">
                <a:latin typeface="Courier" charset="0"/>
              </a:rPr>
              <a:t>)</a:t>
            </a:r>
          </a:p>
        </p:txBody>
      </p:sp>
      <p:sp>
        <p:nvSpPr>
          <p:cNvPr id="73770" name="Line 42"/>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771" name="Rectangle 43"/>
          <p:cNvSpPr>
            <a:spLocks noChangeArrowheads="1"/>
          </p:cNvSpPr>
          <p:nvPr/>
        </p:nvSpPr>
        <p:spPr bwMode="auto">
          <a:xfrm>
            <a:off x="7065963" y="45767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p>
        </p:txBody>
      </p:sp>
      <p:sp>
        <p:nvSpPr>
          <p:cNvPr id="8210" name="Line 44"/>
          <p:cNvSpPr>
            <a:spLocks noChangeShapeType="1"/>
          </p:cNvSpPr>
          <p:nvPr/>
        </p:nvSpPr>
        <p:spPr bwMode="auto">
          <a:xfrm>
            <a:off x="1393825" y="2152650"/>
            <a:ext cx="0" cy="368300"/>
          </a:xfrm>
          <a:prstGeom prst="line">
            <a:avLst/>
          </a:prstGeom>
          <a:noFill/>
          <a:ln w="2540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11" name="Line 45"/>
          <p:cNvSpPr>
            <a:spLocks noChangeShapeType="1"/>
          </p:cNvSpPr>
          <p:nvPr/>
        </p:nvSpPr>
        <p:spPr bwMode="auto">
          <a:xfrm>
            <a:off x="1974850" y="2181225"/>
            <a:ext cx="0" cy="368300"/>
          </a:xfrm>
          <a:prstGeom prst="line">
            <a:avLst/>
          </a:prstGeom>
          <a:noFill/>
          <a:ln w="2540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12" name="Line 46"/>
          <p:cNvSpPr>
            <a:spLocks noChangeShapeType="1"/>
          </p:cNvSpPr>
          <p:nvPr/>
        </p:nvSpPr>
        <p:spPr bwMode="auto">
          <a:xfrm>
            <a:off x="2260600" y="2181225"/>
            <a:ext cx="0" cy="368300"/>
          </a:xfrm>
          <a:prstGeom prst="line">
            <a:avLst/>
          </a:prstGeom>
          <a:noFill/>
          <a:ln w="2540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13" name="Line 47"/>
          <p:cNvSpPr>
            <a:spLocks noChangeShapeType="1"/>
          </p:cNvSpPr>
          <p:nvPr/>
        </p:nvSpPr>
        <p:spPr bwMode="auto">
          <a:xfrm>
            <a:off x="3584575" y="2181225"/>
            <a:ext cx="0" cy="368300"/>
          </a:xfrm>
          <a:prstGeom prst="line">
            <a:avLst/>
          </a:prstGeom>
          <a:noFill/>
          <a:ln w="25400">
            <a:solidFill>
              <a:schemeClr val="folHlink"/>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6" name="Group 115"/>
          <p:cNvGrpSpPr>
            <a:grpSpLocks/>
          </p:cNvGrpSpPr>
          <p:nvPr/>
        </p:nvGrpSpPr>
        <p:grpSpPr bwMode="auto">
          <a:xfrm>
            <a:off x="601663" y="4725144"/>
            <a:ext cx="4872037" cy="454025"/>
            <a:chOff x="379" y="3291"/>
            <a:chExt cx="3069" cy="286"/>
          </a:xfrm>
        </p:grpSpPr>
        <p:sp>
          <p:nvSpPr>
            <p:cNvPr id="8242" name="Rectangle 8"/>
            <p:cNvSpPr>
              <a:spLocks noChangeArrowheads="1"/>
            </p:cNvSpPr>
            <p:nvPr/>
          </p:nvSpPr>
          <p:spPr bwMode="auto">
            <a:xfrm>
              <a:off x="896"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3" name="Rectangle 9"/>
            <p:cNvSpPr>
              <a:spLocks noChangeArrowheads="1"/>
            </p:cNvSpPr>
            <p:nvPr/>
          </p:nvSpPr>
          <p:spPr bwMode="auto">
            <a:xfrm>
              <a:off x="1024"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4" name="Rectangle 10"/>
            <p:cNvSpPr>
              <a:spLocks noChangeArrowheads="1"/>
            </p:cNvSpPr>
            <p:nvPr/>
          </p:nvSpPr>
          <p:spPr bwMode="auto">
            <a:xfrm>
              <a:off x="1152"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5" name="Rectangle 11"/>
            <p:cNvSpPr>
              <a:spLocks noChangeArrowheads="1"/>
            </p:cNvSpPr>
            <p:nvPr/>
          </p:nvSpPr>
          <p:spPr bwMode="auto">
            <a:xfrm>
              <a:off x="1280"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6" name="Rectangle 12"/>
            <p:cNvSpPr>
              <a:spLocks noChangeArrowheads="1"/>
            </p:cNvSpPr>
            <p:nvPr/>
          </p:nvSpPr>
          <p:spPr bwMode="auto">
            <a:xfrm>
              <a:off x="1408"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7" name="Rectangle 13"/>
            <p:cNvSpPr>
              <a:spLocks noChangeArrowheads="1"/>
            </p:cNvSpPr>
            <p:nvPr/>
          </p:nvSpPr>
          <p:spPr bwMode="auto">
            <a:xfrm>
              <a:off x="1536"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8" name="Rectangle 14"/>
            <p:cNvSpPr>
              <a:spLocks noChangeArrowheads="1"/>
            </p:cNvSpPr>
            <p:nvPr/>
          </p:nvSpPr>
          <p:spPr bwMode="auto">
            <a:xfrm>
              <a:off x="1664"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49" name="Rectangle 15"/>
            <p:cNvSpPr>
              <a:spLocks noChangeArrowheads="1"/>
            </p:cNvSpPr>
            <p:nvPr/>
          </p:nvSpPr>
          <p:spPr bwMode="auto">
            <a:xfrm>
              <a:off x="1792"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0" name="Rectangle 16"/>
            <p:cNvSpPr>
              <a:spLocks noChangeArrowheads="1"/>
            </p:cNvSpPr>
            <p:nvPr/>
          </p:nvSpPr>
          <p:spPr bwMode="auto">
            <a:xfrm>
              <a:off x="1920"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1" name="Rectangle 17"/>
            <p:cNvSpPr>
              <a:spLocks noChangeArrowheads="1"/>
            </p:cNvSpPr>
            <p:nvPr/>
          </p:nvSpPr>
          <p:spPr bwMode="auto">
            <a:xfrm>
              <a:off x="2048"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2" name="Rectangle 18"/>
            <p:cNvSpPr>
              <a:spLocks noChangeArrowheads="1"/>
            </p:cNvSpPr>
            <p:nvPr/>
          </p:nvSpPr>
          <p:spPr bwMode="auto">
            <a:xfrm>
              <a:off x="2176"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3" name="Rectangle 19"/>
            <p:cNvSpPr>
              <a:spLocks noChangeArrowheads="1"/>
            </p:cNvSpPr>
            <p:nvPr/>
          </p:nvSpPr>
          <p:spPr bwMode="auto">
            <a:xfrm>
              <a:off x="2304"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4" name="Rectangle 20"/>
            <p:cNvSpPr>
              <a:spLocks noChangeArrowheads="1"/>
            </p:cNvSpPr>
            <p:nvPr/>
          </p:nvSpPr>
          <p:spPr bwMode="auto">
            <a:xfrm>
              <a:off x="2432"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5" name="Rectangle 21"/>
            <p:cNvSpPr>
              <a:spLocks noChangeArrowheads="1"/>
            </p:cNvSpPr>
            <p:nvPr/>
          </p:nvSpPr>
          <p:spPr bwMode="auto">
            <a:xfrm>
              <a:off x="2560"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6" name="Rectangle 22"/>
            <p:cNvSpPr>
              <a:spLocks noChangeArrowheads="1"/>
            </p:cNvSpPr>
            <p:nvPr/>
          </p:nvSpPr>
          <p:spPr bwMode="auto">
            <a:xfrm>
              <a:off x="2688"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7" name="Rectangle 23"/>
            <p:cNvSpPr>
              <a:spLocks noChangeArrowheads="1"/>
            </p:cNvSpPr>
            <p:nvPr/>
          </p:nvSpPr>
          <p:spPr bwMode="auto">
            <a:xfrm>
              <a:off x="2816"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58" name="Rectangle 25"/>
            <p:cNvSpPr>
              <a:spLocks noChangeArrowheads="1"/>
            </p:cNvSpPr>
            <p:nvPr/>
          </p:nvSpPr>
          <p:spPr bwMode="auto">
            <a:xfrm>
              <a:off x="379" y="3291"/>
              <a:ext cx="445" cy="2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a:t>VA:</a:t>
              </a:r>
            </a:p>
          </p:txBody>
        </p:sp>
        <p:sp>
          <p:nvSpPr>
            <p:cNvPr id="8259" name="Rectangle 48"/>
            <p:cNvSpPr>
              <a:spLocks noChangeArrowheads="1"/>
            </p:cNvSpPr>
            <p:nvPr/>
          </p:nvSpPr>
          <p:spPr bwMode="auto">
            <a:xfrm>
              <a:off x="2944"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60" name="Rectangle 49"/>
            <p:cNvSpPr>
              <a:spLocks noChangeArrowheads="1"/>
            </p:cNvSpPr>
            <p:nvPr/>
          </p:nvSpPr>
          <p:spPr bwMode="auto">
            <a:xfrm>
              <a:off x="3072"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61" name="Rectangle 50"/>
            <p:cNvSpPr>
              <a:spLocks noChangeArrowheads="1"/>
            </p:cNvSpPr>
            <p:nvPr/>
          </p:nvSpPr>
          <p:spPr bwMode="auto">
            <a:xfrm>
              <a:off x="3200"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62" name="Rectangle 51"/>
            <p:cNvSpPr>
              <a:spLocks noChangeArrowheads="1"/>
            </p:cNvSpPr>
            <p:nvPr/>
          </p:nvSpPr>
          <p:spPr bwMode="auto">
            <a:xfrm>
              <a:off x="3328" y="3312"/>
              <a:ext cx="120" cy="248"/>
            </a:xfrm>
            <a:prstGeom prst="rect">
              <a:avLst/>
            </a:prstGeom>
            <a:noFill/>
            <a:ln w="25400">
              <a:solidFill>
                <a:srgbClr val="618FFD"/>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73828" name="Line 100"/>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3829" name="Rectangle 101"/>
          <p:cNvSpPr>
            <a:spLocks noChangeArrowheads="1"/>
          </p:cNvSpPr>
          <p:nvPr/>
        </p:nvSpPr>
        <p:spPr bwMode="auto">
          <a:xfrm>
            <a:off x="7065963" y="28495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8217" name="Rectangle 102"/>
          <p:cNvSpPr>
            <a:spLocks noChangeArrowheads="1"/>
          </p:cNvSpPr>
          <p:nvPr/>
        </p:nvSpPr>
        <p:spPr bwMode="auto">
          <a:xfrm>
            <a:off x="7526338" y="3341688"/>
            <a:ext cx="1465262"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Virtual</a:t>
            </a:r>
          </a:p>
          <a:p>
            <a:pPr algn="ctr"/>
            <a:r>
              <a:rPr lang="en-US">
                <a:solidFill>
                  <a:schemeClr val="hlink"/>
                </a:solidFill>
              </a:rPr>
              <a:t>Address</a:t>
            </a:r>
          </a:p>
          <a:p>
            <a:pPr algn="ctr"/>
            <a:r>
              <a:rPr lang="en-US">
                <a:solidFill>
                  <a:schemeClr val="hlink"/>
                </a:solidFill>
              </a:rPr>
              <a:t>Space</a:t>
            </a:r>
          </a:p>
        </p:txBody>
      </p:sp>
      <p:grpSp>
        <p:nvGrpSpPr>
          <p:cNvPr id="7" name="Group 116"/>
          <p:cNvGrpSpPr>
            <a:grpSpLocks/>
          </p:cNvGrpSpPr>
          <p:nvPr/>
        </p:nvGrpSpPr>
        <p:grpSpPr bwMode="auto">
          <a:xfrm>
            <a:off x="2849563" y="5110906"/>
            <a:ext cx="2670175" cy="465138"/>
            <a:chOff x="1795" y="3534"/>
            <a:chExt cx="1682" cy="293"/>
          </a:xfrm>
        </p:grpSpPr>
        <p:sp>
          <p:nvSpPr>
            <p:cNvPr id="8237" name="Rectangle 24"/>
            <p:cNvSpPr>
              <a:spLocks noChangeArrowheads="1"/>
            </p:cNvSpPr>
            <p:nvPr/>
          </p:nvSpPr>
          <p:spPr bwMode="auto">
            <a:xfrm>
              <a:off x="3291" y="3534"/>
              <a:ext cx="186"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8238" name="Rectangle 103"/>
            <p:cNvSpPr>
              <a:spLocks noChangeArrowheads="1"/>
            </p:cNvSpPr>
            <p:nvPr/>
          </p:nvSpPr>
          <p:spPr bwMode="auto">
            <a:xfrm>
              <a:off x="1795" y="3598"/>
              <a:ext cx="652"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log</a:t>
              </a:r>
              <a:r>
                <a:rPr lang="en-US" sz="1800" i="1" baseline="-25000"/>
                <a:t>2</a:t>
              </a:r>
              <a:r>
                <a:rPr lang="en-US" sz="1800"/>
                <a:t> o</a:t>
              </a:r>
              <a:r>
                <a:rPr lang="en-US" sz="1800" i="1" baseline="-25000"/>
                <a:t>MAX</a:t>
              </a:r>
            </a:p>
          </p:txBody>
        </p:sp>
        <p:grpSp>
          <p:nvGrpSpPr>
            <p:cNvPr id="8239" name="Group 104"/>
            <p:cNvGrpSpPr>
              <a:grpSpLocks/>
            </p:cNvGrpSpPr>
            <p:nvPr/>
          </p:nvGrpSpPr>
          <p:grpSpPr bwMode="auto">
            <a:xfrm>
              <a:off x="2072" y="3576"/>
              <a:ext cx="56" cy="64"/>
              <a:chOff x="2072" y="3576"/>
              <a:chExt cx="56" cy="64"/>
            </a:xfrm>
          </p:grpSpPr>
          <p:sp>
            <p:nvSpPr>
              <p:cNvPr id="8240" name="Line 105"/>
              <p:cNvSpPr>
                <a:spLocks noChangeShapeType="1"/>
              </p:cNvSpPr>
              <p:nvPr/>
            </p:nvSpPr>
            <p:spPr bwMode="auto">
              <a:xfrm flipH="1">
                <a:off x="2072" y="3576"/>
                <a:ext cx="33"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41" name="Line 106"/>
              <p:cNvSpPr>
                <a:spLocks noChangeShapeType="1"/>
              </p:cNvSpPr>
              <p:nvPr/>
            </p:nvSpPr>
            <p:spPr bwMode="auto">
              <a:xfrm>
                <a:off x="2111" y="3576"/>
                <a:ext cx="17"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sp>
        <p:nvSpPr>
          <p:cNvPr id="73836" name="AutoShape 108"/>
          <p:cNvSpPr>
            <a:spLocks/>
          </p:cNvSpPr>
          <p:nvPr/>
        </p:nvSpPr>
        <p:spPr bwMode="auto">
          <a:xfrm rot="-5400000">
            <a:off x="4292600" y="4720381"/>
            <a:ext cx="279400" cy="2019300"/>
          </a:xfrm>
          <a:prstGeom prst="leftBrace">
            <a:avLst>
              <a:gd name="adj1" fmla="val 6022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3837" name="AutoShape 109"/>
          <p:cNvSpPr>
            <a:spLocks/>
          </p:cNvSpPr>
          <p:nvPr/>
        </p:nvSpPr>
        <p:spPr bwMode="auto">
          <a:xfrm rot="-5400000">
            <a:off x="2260600" y="4720381"/>
            <a:ext cx="279400" cy="2019300"/>
          </a:xfrm>
          <a:prstGeom prst="leftBrace">
            <a:avLst>
              <a:gd name="adj1" fmla="val 60227"/>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9" name="Group 117"/>
          <p:cNvGrpSpPr>
            <a:grpSpLocks/>
          </p:cNvGrpSpPr>
          <p:nvPr/>
        </p:nvGrpSpPr>
        <p:grpSpPr bwMode="auto">
          <a:xfrm>
            <a:off x="728663" y="5164881"/>
            <a:ext cx="1620837" cy="411163"/>
            <a:chOff x="459" y="3568"/>
            <a:chExt cx="1021" cy="259"/>
          </a:xfrm>
        </p:grpSpPr>
        <p:sp>
          <p:nvSpPr>
            <p:cNvPr id="8233" name="Rectangle 110"/>
            <p:cNvSpPr>
              <a:spLocks noChangeArrowheads="1"/>
            </p:cNvSpPr>
            <p:nvPr/>
          </p:nvSpPr>
          <p:spPr bwMode="auto">
            <a:xfrm>
              <a:off x="459" y="3598"/>
              <a:ext cx="1021"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p</a:t>
              </a:r>
              <a:r>
                <a:rPr lang="en-US" sz="1800" i="1" baseline="-25000"/>
                <a:t>max</a:t>
              </a:r>
              <a:r>
                <a:rPr lang="en-US" sz="1800">
                  <a:sym typeface="Symbol" charset="0"/>
                </a:rPr>
                <a:t></a:t>
              </a:r>
              <a:r>
                <a:rPr lang="en-US" sz="1800" i="1"/>
                <a:t>o</a:t>
              </a:r>
              <a:r>
                <a:rPr lang="en-US" sz="1800" i="1" baseline="-25000"/>
                <a:t>max</a:t>
              </a:r>
              <a:r>
                <a:rPr lang="en-US" sz="1800"/>
                <a:t>)</a:t>
              </a:r>
              <a:endParaRPr lang="en-US" sz="1800" i="1" baseline="-25000"/>
            </a:p>
          </p:txBody>
        </p:sp>
        <p:grpSp>
          <p:nvGrpSpPr>
            <p:cNvPr id="8234" name="Group 111"/>
            <p:cNvGrpSpPr>
              <a:grpSpLocks/>
            </p:cNvGrpSpPr>
            <p:nvPr/>
          </p:nvGrpSpPr>
          <p:grpSpPr bwMode="auto">
            <a:xfrm>
              <a:off x="928" y="3568"/>
              <a:ext cx="56" cy="64"/>
              <a:chOff x="1552" y="3400"/>
              <a:chExt cx="56" cy="64"/>
            </a:xfrm>
          </p:grpSpPr>
          <p:sp>
            <p:nvSpPr>
              <p:cNvPr id="8235" name="Line 112"/>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36" name="Line 113"/>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sp>
        <p:nvSpPr>
          <p:cNvPr id="73842" name="Rectangle 114"/>
          <p:cNvSpPr>
            <a:spLocks noChangeArrowheads="1"/>
          </p:cNvSpPr>
          <p:nvPr/>
        </p:nvSpPr>
        <p:spPr bwMode="auto">
          <a:xfrm>
            <a:off x="600075" y="3086100"/>
            <a:ext cx="5613400" cy="1841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r>
              <a:rPr lang="en-US" sz="2000">
                <a:latin typeface="Comic Sans MS" charset="0"/>
              </a:rPr>
              <a:t>A virtual address is a pair (</a:t>
            </a:r>
            <a:r>
              <a:rPr lang="en-US" sz="2000" i="1">
                <a:solidFill>
                  <a:schemeClr val="hlink"/>
                </a:solidFill>
                <a:latin typeface="Comic Sans MS" charset="0"/>
              </a:rPr>
              <a:t>p</a:t>
            </a:r>
            <a:r>
              <a:rPr lang="en-US" sz="2000">
                <a:latin typeface="Comic Sans MS" charset="0"/>
              </a:rPr>
              <a:t>, </a:t>
            </a:r>
            <a:r>
              <a:rPr lang="en-US" sz="2000" i="1">
                <a:solidFill>
                  <a:schemeClr val="hlink"/>
                </a:solidFill>
                <a:latin typeface="Comic Sans MS" charset="0"/>
              </a:rPr>
              <a:t>o</a:t>
            </a:r>
            <a:r>
              <a:rPr lang="en-US" sz="2000">
                <a:latin typeface="Comic Sans MS" charset="0"/>
              </a:rPr>
              <a:t>)</a:t>
            </a:r>
          </a:p>
          <a:p>
            <a:pPr lvl="1"/>
            <a:r>
              <a:rPr lang="en-US" sz="1800" i="1">
                <a:solidFill>
                  <a:schemeClr val="hlink"/>
                </a:solidFill>
                <a:latin typeface="Comic Sans MS" charset="0"/>
              </a:rPr>
              <a:t>p</a:t>
            </a:r>
            <a:r>
              <a:rPr lang="en-US" sz="1800">
                <a:solidFill>
                  <a:srgbClr val="D93192"/>
                </a:solidFill>
                <a:latin typeface="Comic Sans MS" charset="0"/>
              </a:rPr>
              <a:t>	</a:t>
            </a:r>
            <a:r>
              <a:rPr lang="en-US" sz="1800">
                <a:latin typeface="Comic Sans MS" charset="0"/>
              </a:rPr>
              <a:t>— page number (</a:t>
            </a:r>
            <a:r>
              <a:rPr lang="en-US" sz="1800" i="1">
                <a:latin typeface="Comic Sans MS" charset="0"/>
              </a:rPr>
              <a:t>p</a:t>
            </a:r>
            <a:r>
              <a:rPr lang="en-US" sz="1800" i="1" baseline="-25000">
                <a:latin typeface="Comic Sans MS" charset="0"/>
              </a:rPr>
              <a:t>max</a:t>
            </a:r>
            <a:r>
              <a:rPr lang="en-US" sz="1800">
                <a:latin typeface="Comic Sans MS" charset="0"/>
              </a:rPr>
              <a:t> pages)</a:t>
            </a:r>
          </a:p>
          <a:p>
            <a:pPr lvl="1"/>
            <a:r>
              <a:rPr lang="en-US" sz="1800" i="1">
                <a:solidFill>
                  <a:schemeClr val="hlink"/>
                </a:solidFill>
                <a:latin typeface="Comic Sans MS" charset="0"/>
              </a:rPr>
              <a:t>o</a:t>
            </a:r>
            <a:r>
              <a:rPr lang="en-US" sz="1800">
                <a:latin typeface="Comic Sans MS" charset="0"/>
              </a:rPr>
              <a:t>	— page offset (</a:t>
            </a:r>
            <a:r>
              <a:rPr lang="en-US" sz="1800" i="1">
                <a:latin typeface="Comic Sans MS" charset="0"/>
              </a:rPr>
              <a:t>o</a:t>
            </a:r>
            <a:r>
              <a:rPr lang="en-US" sz="1800" i="1" baseline="-25000">
                <a:latin typeface="Comic Sans MS" charset="0"/>
              </a:rPr>
              <a:t>max</a:t>
            </a:r>
            <a:r>
              <a:rPr lang="en-US" sz="1800">
                <a:latin typeface="Comic Sans MS" charset="0"/>
              </a:rPr>
              <a:t> bytes/pages)</a:t>
            </a:r>
          </a:p>
          <a:p>
            <a:pPr lvl="1"/>
            <a:r>
              <a:rPr lang="en-US" sz="1800">
                <a:latin typeface="Comic Sans MS" charset="0"/>
              </a:rPr>
              <a:t>Virtual address = </a:t>
            </a:r>
            <a:r>
              <a:rPr lang="en-US" sz="1800" i="1">
                <a:latin typeface="Comic Sans MS" charset="0"/>
              </a:rPr>
              <a:t>o</a:t>
            </a:r>
            <a:r>
              <a:rPr lang="en-US" sz="1800" i="1" baseline="-25000">
                <a:latin typeface="Comic Sans MS" charset="0"/>
              </a:rPr>
              <a:t>max</a:t>
            </a:r>
            <a:r>
              <a:rPr lang="en-US" sz="1600">
                <a:latin typeface="Comic Sans MS" charset="0"/>
                <a:sym typeface="Symbol" charset="0"/>
              </a:rPr>
              <a:t></a:t>
            </a:r>
            <a:r>
              <a:rPr lang="en-US" sz="1800" i="1">
                <a:latin typeface="Comic Sans MS" charset="0"/>
              </a:rPr>
              <a:t>p </a:t>
            </a:r>
            <a:r>
              <a:rPr lang="en-US" sz="1800">
                <a:latin typeface="Comic Sans MS" charset="0"/>
              </a:rPr>
              <a:t>+</a:t>
            </a:r>
            <a:r>
              <a:rPr lang="en-US" sz="1800" i="1">
                <a:latin typeface="Comic Sans MS" charset="0"/>
              </a:rPr>
              <a:t> o</a:t>
            </a:r>
          </a:p>
        </p:txBody>
      </p:sp>
      <p:sp>
        <p:nvSpPr>
          <p:cNvPr id="73732" name="Rectangle 4"/>
          <p:cNvSpPr>
            <a:spLocks noChangeArrowheads="1"/>
          </p:cNvSpPr>
          <p:nvPr/>
        </p:nvSpPr>
        <p:spPr bwMode="auto">
          <a:xfrm>
            <a:off x="7620000" y="2552700"/>
            <a:ext cx="1257300" cy="101600"/>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8224" name="Group 82"/>
          <p:cNvGrpSpPr>
            <a:grpSpLocks/>
          </p:cNvGrpSpPr>
          <p:nvPr/>
        </p:nvGrpSpPr>
        <p:grpSpPr bwMode="auto">
          <a:xfrm>
            <a:off x="7620000" y="2387600"/>
            <a:ext cx="1257300" cy="1031875"/>
            <a:chOff x="4800" y="1504"/>
            <a:chExt cx="792" cy="650"/>
          </a:xfrm>
        </p:grpSpPr>
        <p:sp>
          <p:nvSpPr>
            <p:cNvPr id="8225" name="Rectangle 83"/>
            <p:cNvSpPr>
              <a:spLocks noChangeArrowheads="1"/>
            </p:cNvSpPr>
            <p:nvPr/>
          </p:nvSpPr>
          <p:spPr bwMode="auto">
            <a:xfrm>
              <a:off x="4800" y="1504"/>
              <a:ext cx="792"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8226" name="Line 84"/>
            <p:cNvSpPr>
              <a:spLocks noChangeShapeType="1"/>
            </p:cNvSpPr>
            <p:nvPr/>
          </p:nvSpPr>
          <p:spPr bwMode="auto">
            <a:xfrm>
              <a:off x="4812" y="208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27" name="Line 85"/>
            <p:cNvSpPr>
              <a:spLocks noChangeShapeType="1"/>
            </p:cNvSpPr>
            <p:nvPr/>
          </p:nvSpPr>
          <p:spPr bwMode="auto">
            <a:xfrm>
              <a:off x="4812" y="200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28" name="Line 86"/>
            <p:cNvSpPr>
              <a:spLocks noChangeShapeType="1"/>
            </p:cNvSpPr>
            <p:nvPr/>
          </p:nvSpPr>
          <p:spPr bwMode="auto">
            <a:xfrm>
              <a:off x="4812" y="192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29" name="Line 87"/>
            <p:cNvSpPr>
              <a:spLocks noChangeShapeType="1"/>
            </p:cNvSpPr>
            <p:nvPr/>
          </p:nvSpPr>
          <p:spPr bwMode="auto">
            <a:xfrm>
              <a:off x="4812" y="184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30" name="Line 88"/>
            <p:cNvSpPr>
              <a:spLocks noChangeShapeType="1"/>
            </p:cNvSpPr>
            <p:nvPr/>
          </p:nvSpPr>
          <p:spPr bwMode="auto">
            <a:xfrm>
              <a:off x="4812" y="176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31" name="Line 89"/>
            <p:cNvSpPr>
              <a:spLocks noChangeShapeType="1"/>
            </p:cNvSpPr>
            <p:nvPr/>
          </p:nvSpPr>
          <p:spPr bwMode="auto">
            <a:xfrm>
              <a:off x="4812" y="168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8232" name="Line 90"/>
            <p:cNvSpPr>
              <a:spLocks noChangeShapeType="1"/>
            </p:cNvSpPr>
            <p:nvPr/>
          </p:nvSpPr>
          <p:spPr bwMode="auto">
            <a:xfrm>
              <a:off x="4812" y="1600"/>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 name="Title 1"/>
          <p:cNvSpPr>
            <a:spLocks noGrp="1"/>
          </p:cNvSpPr>
          <p:nvPr>
            <p:ph type="title"/>
          </p:nvPr>
        </p:nvSpPr>
        <p:spPr/>
        <p:txBody>
          <a:bodyPr>
            <a:normAutofit fontScale="90000"/>
          </a:bodyPr>
          <a:lstStyle/>
          <a:p>
            <a:r>
              <a:rPr lang="en-US" dirty="0"/>
              <a:t>Virtual Page Addresses</a:t>
            </a:r>
          </a:p>
        </p:txBody>
      </p:sp>
    </p:spTree>
    <p:extLst>
      <p:ext uri="{BB962C8B-B14F-4D97-AF65-F5344CB8AC3E}">
        <p14:creationId xmlns:p14="http://schemas.microsoft.com/office/powerpoint/2010/main" val="81877571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3842"/>
                                        </p:tgtEl>
                                        <p:attrNameLst>
                                          <p:attrName>style.visibility</p:attrName>
                                        </p:attrNameLst>
                                      </p:cBhvr>
                                      <p:to>
                                        <p:strVal val="visible"/>
                                      </p:to>
                                    </p:set>
                                    <p:animEffect transition="in" filter="wipe(up)">
                                      <p:cBhvr>
                                        <p:cTn id="7" dur="500"/>
                                        <p:tgtEl>
                                          <p:spTgt spid="73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3734"/>
                                        </p:tgtEl>
                                        <p:attrNameLst>
                                          <p:attrName>style.visibility</p:attrName>
                                        </p:attrNameLst>
                                      </p:cBhvr>
                                      <p:to>
                                        <p:strVal val="visible"/>
                                      </p:to>
                                    </p:set>
                                    <p:animEffect transition="in" filter="slide(fromBottom)">
                                      <p:cBhvr>
                                        <p:cTn id="12" dur="500"/>
                                        <p:tgtEl>
                                          <p:spTgt spid="73734"/>
                                        </p:tgtEl>
                                      </p:cBhvr>
                                    </p:animEffect>
                                  </p:childTnLst>
                                </p:cTn>
                              </p:par>
                            </p:childTnLst>
                          </p:cTn>
                        </p:par>
                        <p:par>
                          <p:cTn id="13" fill="hold" nodeType="afterGroup">
                            <p:stCondLst>
                              <p:cond delay="500"/>
                            </p:stCondLst>
                            <p:childTnLst>
                              <p:par>
                                <p:cTn id="14" presetID="12" presetClass="entr" presetSubtype="1" fill="hold" grpId="0" nodeType="afterEffect">
                                  <p:stCondLst>
                                    <p:cond delay="0"/>
                                  </p:stCondLst>
                                  <p:childTnLst>
                                    <p:set>
                                      <p:cBhvr>
                                        <p:cTn id="15" dur="1" fill="hold">
                                          <p:stCondLst>
                                            <p:cond delay="0"/>
                                          </p:stCondLst>
                                        </p:cTn>
                                        <p:tgtEl>
                                          <p:spTgt spid="73735"/>
                                        </p:tgtEl>
                                        <p:attrNameLst>
                                          <p:attrName>style.visibility</p:attrName>
                                        </p:attrNameLst>
                                      </p:cBhvr>
                                      <p:to>
                                        <p:strVal val="visible"/>
                                      </p:to>
                                    </p:set>
                                    <p:animEffect transition="in" filter="slide(fromTop)">
                                      <p:cBhvr>
                                        <p:cTn id="16" dur="500"/>
                                        <p:tgtEl>
                                          <p:spTgt spid="7373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3732"/>
                                        </p:tgtEl>
                                        <p:attrNameLst>
                                          <p:attrName>style.visibility</p:attrName>
                                        </p:attrNameLst>
                                      </p:cBhvr>
                                      <p:to>
                                        <p:strVal val="visible"/>
                                      </p:to>
                                    </p:set>
                                    <p:animEffect transition="in" filter="dissolve">
                                      <p:cBhvr>
                                        <p:cTn id="21" dur="500"/>
                                        <p:tgtEl>
                                          <p:spTgt spid="7373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3770"/>
                                        </p:tgtEl>
                                        <p:attrNameLst>
                                          <p:attrName>style.visibility</p:attrName>
                                        </p:attrNameLst>
                                      </p:cBhvr>
                                      <p:to>
                                        <p:strVal val="visible"/>
                                      </p:to>
                                    </p:set>
                                    <p:animEffect transition="in" filter="wipe(down)">
                                      <p:cBhvr>
                                        <p:cTn id="26" dur="500"/>
                                        <p:tgtEl>
                                          <p:spTgt spid="73770"/>
                                        </p:tgtEl>
                                      </p:cBhvr>
                                    </p:animEffect>
                                  </p:childTnLst>
                                </p:cTn>
                              </p:par>
                            </p:childTnLst>
                          </p:cTn>
                        </p:par>
                        <p:par>
                          <p:cTn id="27" fill="hold" nodeType="afterGroup">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73771"/>
                                        </p:tgtEl>
                                        <p:attrNameLst>
                                          <p:attrName>style.visibility</p:attrName>
                                        </p:attrNameLst>
                                      </p:cBhvr>
                                      <p:to>
                                        <p:strVal val="visible"/>
                                      </p:to>
                                    </p:set>
                                    <p:animEffect transition="in" filter="dissolve">
                                      <p:cBhvr>
                                        <p:cTn id="30" dur="500"/>
                                        <p:tgtEl>
                                          <p:spTgt spid="73771"/>
                                        </p:tgtEl>
                                      </p:cBhvr>
                                    </p:animEffect>
                                  </p:childTnLst>
                                </p:cTn>
                              </p:par>
                            </p:childTnLst>
                          </p:cTn>
                        </p:par>
                        <p:par>
                          <p:cTn id="31" fill="hold" nodeType="afterGroup">
                            <p:stCondLst>
                              <p:cond delay="1000"/>
                            </p:stCondLst>
                            <p:childTnLst>
                              <p:par>
                                <p:cTn id="32" presetID="22" presetClass="entr" presetSubtype="4" fill="hold" grpId="0" nodeType="afterEffect">
                                  <p:stCondLst>
                                    <p:cond delay="0"/>
                                  </p:stCondLst>
                                  <p:childTnLst>
                                    <p:set>
                                      <p:cBhvr>
                                        <p:cTn id="33" dur="1" fill="hold">
                                          <p:stCondLst>
                                            <p:cond delay="0"/>
                                          </p:stCondLst>
                                        </p:cTn>
                                        <p:tgtEl>
                                          <p:spTgt spid="73828"/>
                                        </p:tgtEl>
                                        <p:attrNameLst>
                                          <p:attrName>style.visibility</p:attrName>
                                        </p:attrNameLst>
                                      </p:cBhvr>
                                      <p:to>
                                        <p:strVal val="visible"/>
                                      </p:to>
                                    </p:set>
                                    <p:animEffect transition="in" filter="wipe(down)">
                                      <p:cBhvr>
                                        <p:cTn id="34" dur="500"/>
                                        <p:tgtEl>
                                          <p:spTgt spid="73828"/>
                                        </p:tgtEl>
                                      </p:cBhvr>
                                    </p:animEffect>
                                  </p:childTnLst>
                                </p:cTn>
                              </p:par>
                            </p:childTnLst>
                          </p:cTn>
                        </p:par>
                        <p:par>
                          <p:cTn id="35" fill="hold" nodeType="afterGroup">
                            <p:stCondLst>
                              <p:cond delay="1500"/>
                            </p:stCondLst>
                            <p:childTnLst>
                              <p:par>
                                <p:cTn id="36" presetID="9" presetClass="entr" presetSubtype="0" fill="hold" grpId="0" nodeType="afterEffect">
                                  <p:stCondLst>
                                    <p:cond delay="0"/>
                                  </p:stCondLst>
                                  <p:childTnLst>
                                    <p:set>
                                      <p:cBhvr>
                                        <p:cTn id="37" dur="1" fill="hold">
                                          <p:stCondLst>
                                            <p:cond delay="0"/>
                                          </p:stCondLst>
                                        </p:cTn>
                                        <p:tgtEl>
                                          <p:spTgt spid="73829"/>
                                        </p:tgtEl>
                                        <p:attrNameLst>
                                          <p:attrName>style.visibility</p:attrName>
                                        </p:attrNameLst>
                                      </p:cBhvr>
                                      <p:to>
                                        <p:strVal val="visible"/>
                                      </p:to>
                                    </p:set>
                                    <p:animEffect transition="in" filter="dissolve">
                                      <p:cBhvr>
                                        <p:cTn id="38" dur="500"/>
                                        <p:tgtEl>
                                          <p:spTgt spid="73829"/>
                                        </p:tgtEl>
                                      </p:cBhvr>
                                    </p:animEffect>
                                  </p:childTnLst>
                                </p:cTn>
                              </p:par>
                            </p:childTnLst>
                          </p:cTn>
                        </p:par>
                        <p:par>
                          <p:cTn id="39" fill="hold" nodeType="afterGroup">
                            <p:stCondLst>
                              <p:cond delay="2000"/>
                            </p:stCondLst>
                            <p:childTnLst>
                              <p:par>
                                <p:cTn id="40" presetID="9" presetClass="entr" presetSubtype="0" fill="hold" grpId="0" nodeType="afterEffect">
                                  <p:stCondLst>
                                    <p:cond delay="0"/>
                                  </p:stCondLst>
                                  <p:childTnLst>
                                    <p:set>
                                      <p:cBhvr>
                                        <p:cTn id="41" dur="1" fill="hold">
                                          <p:stCondLst>
                                            <p:cond delay="0"/>
                                          </p:stCondLst>
                                        </p:cTn>
                                        <p:tgtEl>
                                          <p:spTgt spid="73769"/>
                                        </p:tgtEl>
                                        <p:attrNameLst>
                                          <p:attrName>style.visibility</p:attrName>
                                        </p:attrNameLst>
                                      </p:cBhvr>
                                      <p:to>
                                        <p:strVal val="visible"/>
                                      </p:to>
                                    </p:set>
                                    <p:animEffect transition="in" filter="dissolve">
                                      <p:cBhvr>
                                        <p:cTn id="42" dur="500"/>
                                        <p:tgtEl>
                                          <p:spTgt spid="7376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slide(fromBottom)">
                                      <p:cBhvr>
                                        <p:cTn id="47" dur="500"/>
                                        <p:tgtEl>
                                          <p:spTgt spid="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slide(fromBottom)">
                                      <p:cBhvr>
                                        <p:cTn id="52" dur="500"/>
                                        <p:tgtEl>
                                          <p:spTgt spid="7"/>
                                        </p:tgtEl>
                                      </p:cBhvr>
                                    </p:animEffect>
                                  </p:childTnLst>
                                </p:cTn>
                              </p:par>
                            </p:childTnLst>
                          </p:cTn>
                        </p:par>
                        <p:par>
                          <p:cTn id="53" fill="hold" nodeType="afterGroup">
                            <p:stCondLst>
                              <p:cond delay="500"/>
                            </p:stCondLst>
                            <p:childTnLst>
                              <p:par>
                                <p:cTn id="54" presetID="12" presetClass="entr" presetSubtype="4" fill="hold" grpId="0" nodeType="afterEffect">
                                  <p:stCondLst>
                                    <p:cond delay="0"/>
                                  </p:stCondLst>
                                  <p:childTnLst>
                                    <p:set>
                                      <p:cBhvr>
                                        <p:cTn id="55" dur="1" fill="hold">
                                          <p:stCondLst>
                                            <p:cond delay="0"/>
                                          </p:stCondLst>
                                        </p:cTn>
                                        <p:tgtEl>
                                          <p:spTgt spid="73836"/>
                                        </p:tgtEl>
                                        <p:attrNameLst>
                                          <p:attrName>style.visibility</p:attrName>
                                        </p:attrNameLst>
                                      </p:cBhvr>
                                      <p:to>
                                        <p:strVal val="visible"/>
                                      </p:to>
                                    </p:set>
                                    <p:animEffect transition="in" filter="slide(fromBottom)">
                                      <p:cBhvr>
                                        <p:cTn id="56" dur="500"/>
                                        <p:tgtEl>
                                          <p:spTgt spid="73836"/>
                                        </p:tgtEl>
                                      </p:cBhvr>
                                    </p:animEffect>
                                  </p:childTnLst>
                                </p:cTn>
                              </p:par>
                            </p:childTnLst>
                          </p:cTn>
                        </p:par>
                        <p:par>
                          <p:cTn id="57" fill="hold" nodeType="afterGroup">
                            <p:stCondLst>
                              <p:cond delay="1000"/>
                            </p:stCondLst>
                            <p:childTnLst>
                              <p:par>
                                <p:cTn id="58" presetID="12" presetClass="entr" presetSubtype="4" fill="hold" grpId="0" nodeType="afterEffect">
                                  <p:stCondLst>
                                    <p:cond delay="0"/>
                                  </p:stCondLst>
                                  <p:childTnLst>
                                    <p:set>
                                      <p:cBhvr>
                                        <p:cTn id="59" dur="1" fill="hold">
                                          <p:stCondLst>
                                            <p:cond delay="0"/>
                                          </p:stCondLst>
                                        </p:cTn>
                                        <p:tgtEl>
                                          <p:spTgt spid="73755"/>
                                        </p:tgtEl>
                                        <p:attrNameLst>
                                          <p:attrName>style.visibility</p:attrName>
                                        </p:attrNameLst>
                                      </p:cBhvr>
                                      <p:to>
                                        <p:strVal val="visible"/>
                                      </p:to>
                                    </p:set>
                                    <p:animEffect transition="in" filter="slide(fromBottom)">
                                      <p:cBhvr>
                                        <p:cTn id="60" dur="500"/>
                                        <p:tgtEl>
                                          <p:spTgt spid="7375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slide(fromBottom)">
                                      <p:cBhvr>
                                        <p:cTn id="65" dur="500"/>
                                        <p:tgtEl>
                                          <p:spTgt spid="9"/>
                                        </p:tgtEl>
                                      </p:cBhvr>
                                    </p:animEffect>
                                  </p:childTnLst>
                                </p:cTn>
                              </p:par>
                            </p:childTnLst>
                          </p:cTn>
                        </p:par>
                        <p:par>
                          <p:cTn id="66" fill="hold" nodeType="afterGroup">
                            <p:stCondLst>
                              <p:cond delay="500"/>
                            </p:stCondLst>
                            <p:childTnLst>
                              <p:par>
                                <p:cTn id="67" presetID="12" presetClass="entr" presetSubtype="4" fill="hold" grpId="0" nodeType="afterEffect">
                                  <p:stCondLst>
                                    <p:cond delay="0"/>
                                  </p:stCondLst>
                                  <p:childTnLst>
                                    <p:set>
                                      <p:cBhvr>
                                        <p:cTn id="68" dur="1" fill="hold">
                                          <p:stCondLst>
                                            <p:cond delay="0"/>
                                          </p:stCondLst>
                                        </p:cTn>
                                        <p:tgtEl>
                                          <p:spTgt spid="73837"/>
                                        </p:tgtEl>
                                        <p:attrNameLst>
                                          <p:attrName>style.visibility</p:attrName>
                                        </p:attrNameLst>
                                      </p:cBhvr>
                                      <p:to>
                                        <p:strVal val="visible"/>
                                      </p:to>
                                    </p:set>
                                    <p:animEffect transition="in" filter="slide(fromBottom)">
                                      <p:cBhvr>
                                        <p:cTn id="69" dur="500"/>
                                        <p:tgtEl>
                                          <p:spTgt spid="73837"/>
                                        </p:tgtEl>
                                      </p:cBhvr>
                                    </p:animEffect>
                                  </p:childTnLst>
                                </p:cTn>
                              </p:par>
                            </p:childTnLst>
                          </p:cTn>
                        </p:par>
                        <p:par>
                          <p:cTn id="70" fill="hold" nodeType="afterGroup">
                            <p:stCondLst>
                              <p:cond delay="1000"/>
                            </p:stCondLst>
                            <p:childTnLst>
                              <p:par>
                                <p:cTn id="71" presetID="12" presetClass="entr" presetSubtype="4" fill="hold" grpId="0" nodeType="afterEffect">
                                  <p:stCondLst>
                                    <p:cond delay="0"/>
                                  </p:stCondLst>
                                  <p:childTnLst>
                                    <p:set>
                                      <p:cBhvr>
                                        <p:cTn id="72" dur="1" fill="hold">
                                          <p:stCondLst>
                                            <p:cond delay="0"/>
                                          </p:stCondLst>
                                        </p:cTn>
                                        <p:tgtEl>
                                          <p:spTgt spid="73754"/>
                                        </p:tgtEl>
                                        <p:attrNameLst>
                                          <p:attrName>style.visibility</p:attrName>
                                        </p:attrNameLst>
                                      </p:cBhvr>
                                      <p:to>
                                        <p:strVal val="visible"/>
                                      </p:to>
                                    </p:set>
                                    <p:animEffect transition="in" filter="slide(fromBottom)">
                                      <p:cBhvr>
                                        <p:cTn id="73" dur="500"/>
                                        <p:tgtEl>
                                          <p:spTgt spid="73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4" grpId="0" autoUpdateAnimBg="0"/>
      <p:bldP spid="73735" grpId="0" autoUpdateAnimBg="0"/>
      <p:bldP spid="73754" grpId="0" autoUpdateAnimBg="0"/>
      <p:bldP spid="73755" grpId="0" autoUpdateAnimBg="0"/>
      <p:bldP spid="73769" grpId="0" autoUpdateAnimBg="0"/>
      <p:bldP spid="73770" grpId="0" animBg="1"/>
      <p:bldP spid="73771" grpId="0" autoUpdateAnimBg="0"/>
      <p:bldP spid="73828" grpId="0" animBg="1"/>
      <p:bldP spid="73829" grpId="0" autoUpdateAnimBg="0"/>
      <p:bldP spid="73836" grpId="0" animBg="1"/>
      <p:bldP spid="73837" grpId="0" animBg="1"/>
      <p:bldP spid="73842" grpId="0" autoUpdateAnimBg="0"/>
      <p:bldP spid="73732"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5129" name="Rectangle 3"/>
          <p:cNvSpPr>
            <a:spLocks noGrp="1" noChangeArrowheads="1"/>
          </p:cNvSpPr>
          <p:nvPr>
            <p:ph type="body" idx="1"/>
          </p:nvPr>
        </p:nvSpPr>
        <p:spPr>
          <a:xfrm>
            <a:off x="581025" y="1517278"/>
            <a:ext cx="5575300" cy="4654922"/>
          </a:xfrm>
          <a:noFill/>
        </p:spPr>
        <p:txBody>
          <a:bodyPr>
            <a:normAutofit/>
          </a:bodyPr>
          <a:lstStyle/>
          <a:p>
            <a:pPr marL="0" indent="0">
              <a:buNone/>
            </a:pPr>
            <a:r>
              <a:rPr lang="en-US" sz="2000" dirty="0">
                <a:latin typeface="Arial" charset="0"/>
              </a:rPr>
              <a:t>Abstraction: 1:1 mapping of page-aligned virtual addresses to physical frames</a:t>
            </a:r>
          </a:p>
          <a:p>
            <a:r>
              <a:rPr lang="en-US" sz="2200" dirty="0">
                <a:latin typeface="Arial" charset="0"/>
              </a:rPr>
              <a:t>Imagine a </a:t>
            </a:r>
            <a:r>
              <a:rPr lang="en-US" sz="2200" b="1" i="1" dirty="0">
                <a:latin typeface="Arial" charset="0"/>
              </a:rPr>
              <a:t>big ole’ table</a:t>
            </a:r>
            <a:r>
              <a:rPr lang="en-US" sz="2200" b="1" dirty="0">
                <a:latin typeface="Arial" charset="0"/>
              </a:rPr>
              <a:t> (BOT):</a:t>
            </a:r>
          </a:p>
          <a:p>
            <a:pPr lvl="1"/>
            <a:r>
              <a:rPr lang="en-US" sz="1800" dirty="0">
                <a:latin typeface="Arial" charset="0"/>
              </a:rPr>
              <a:t>The size of virtual memory / the size of a page frame</a:t>
            </a:r>
          </a:p>
          <a:p>
            <a:r>
              <a:rPr lang="en-US" sz="2200" dirty="0">
                <a:latin typeface="Arial" charset="0"/>
              </a:rPr>
              <a:t>Address translation is a 2-step process</a:t>
            </a:r>
          </a:p>
          <a:p>
            <a:pPr marL="800100" lvl="1" indent="-342900">
              <a:buFont typeface="+mj-lt"/>
              <a:buAutoNum type="arabicPeriod"/>
            </a:pPr>
            <a:r>
              <a:rPr lang="en-US" sz="1800" dirty="0">
                <a:latin typeface="Arial" charset="0"/>
              </a:rPr>
              <a:t>Map virtual page onto physical frame (using BOT)</a:t>
            </a:r>
          </a:p>
          <a:p>
            <a:pPr marL="800100" lvl="1" indent="-342900">
              <a:buFont typeface="+mj-lt"/>
              <a:buAutoNum type="arabicPeriod"/>
            </a:pPr>
            <a:r>
              <a:rPr lang="en-US" sz="1800" dirty="0">
                <a:latin typeface="Arial" charset="0"/>
              </a:rPr>
              <a:t>Add offset within the page</a:t>
            </a:r>
          </a:p>
        </p:txBody>
      </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sp>
        <p:nvSpPr>
          <p:cNvPr id="71719" name="Rectangle 39"/>
          <p:cNvSpPr>
            <a:spLocks noChangeArrowheads="1"/>
          </p:cNvSpPr>
          <p:nvPr/>
        </p:nvSpPr>
        <p:spPr bwMode="auto">
          <a:xfrm>
            <a:off x="6605588" y="2378075"/>
            <a:ext cx="942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71720" name="Line 40"/>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1" name="Line 41"/>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1722" name="Rectangle 42"/>
          <p:cNvSpPr>
            <a:spLocks noChangeArrowheads="1"/>
          </p:cNvSpPr>
          <p:nvPr/>
        </p:nvSpPr>
        <p:spPr bwMode="auto">
          <a:xfrm>
            <a:off x="7065963" y="45767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71723" name="Rectangle 43"/>
          <p:cNvSpPr>
            <a:spLocks noChangeArrowheads="1"/>
          </p:cNvSpPr>
          <p:nvPr/>
        </p:nvSpPr>
        <p:spPr bwMode="auto">
          <a:xfrm>
            <a:off x="7065963" y="2849563"/>
            <a:ext cx="469900" cy="454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Page Mapping</a:t>
            </a:r>
          </a:p>
        </p:txBody>
      </p:sp>
    </p:spTree>
    <p:extLst>
      <p:ext uri="{BB962C8B-B14F-4D97-AF65-F5344CB8AC3E}">
        <p14:creationId xmlns:p14="http://schemas.microsoft.com/office/powerpoint/2010/main" val="11288234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slide(fromBottom)">
                                      <p:cBhvr>
                                        <p:cTn id="7" dur="500"/>
                                        <p:tgtEl>
                                          <p:spTgt spid="71684"/>
                                        </p:tgtEl>
                                      </p:cBhvr>
                                    </p:animEffect>
                                  </p:childTnLst>
                                </p:cTn>
                              </p:par>
                            </p:childTnLst>
                          </p:cTn>
                        </p:par>
                        <p:par>
                          <p:cTn id="8" fill="hold" nodeType="afterGroup">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71685"/>
                                        </p:tgtEl>
                                        <p:attrNameLst>
                                          <p:attrName>style.visibility</p:attrName>
                                        </p:attrNameLst>
                                      </p:cBhvr>
                                      <p:to>
                                        <p:strVal val="visible"/>
                                      </p:to>
                                    </p:set>
                                    <p:animEffect transition="in" filter="slide(fromTop)">
                                      <p:cBhvr>
                                        <p:cTn id="11" dur="500"/>
                                        <p:tgtEl>
                                          <p:spTgt spid="7168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1726"/>
                                        </p:tgtEl>
                                        <p:attrNameLst>
                                          <p:attrName>style.visibility</p:attrName>
                                        </p:attrNameLst>
                                      </p:cBhvr>
                                      <p:to>
                                        <p:strVal val="visible"/>
                                      </p:to>
                                    </p:set>
                                    <p:animEffect transition="in" filter="dissolve">
                                      <p:cBhvr>
                                        <p:cTn id="16" dur="500"/>
                                        <p:tgtEl>
                                          <p:spTgt spid="7172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71720"/>
                                        </p:tgtEl>
                                        <p:attrNameLst>
                                          <p:attrName>style.visibility</p:attrName>
                                        </p:attrNameLst>
                                      </p:cBhvr>
                                      <p:to>
                                        <p:strVal val="visible"/>
                                      </p:to>
                                    </p:set>
                                    <p:animEffect transition="in" filter="wipe(down)">
                                      <p:cBhvr>
                                        <p:cTn id="21" dur="500"/>
                                        <p:tgtEl>
                                          <p:spTgt spid="71720"/>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71722"/>
                                        </p:tgtEl>
                                        <p:attrNameLst>
                                          <p:attrName>style.visibility</p:attrName>
                                        </p:attrNameLst>
                                      </p:cBhvr>
                                      <p:to>
                                        <p:strVal val="visible"/>
                                      </p:to>
                                    </p:set>
                                    <p:animEffect transition="in" filter="dissolve">
                                      <p:cBhvr>
                                        <p:cTn id="25" dur="500"/>
                                        <p:tgtEl>
                                          <p:spTgt spid="7172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71721"/>
                                        </p:tgtEl>
                                        <p:attrNameLst>
                                          <p:attrName>style.visibility</p:attrName>
                                        </p:attrNameLst>
                                      </p:cBhvr>
                                      <p:to>
                                        <p:strVal val="visible"/>
                                      </p:to>
                                    </p:set>
                                    <p:animEffect transition="in" filter="wipe(down)">
                                      <p:cBhvr>
                                        <p:cTn id="30" dur="500"/>
                                        <p:tgtEl>
                                          <p:spTgt spid="71721"/>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71723"/>
                                        </p:tgtEl>
                                        <p:attrNameLst>
                                          <p:attrName>style.visibility</p:attrName>
                                        </p:attrNameLst>
                                      </p:cBhvr>
                                      <p:to>
                                        <p:strVal val="visible"/>
                                      </p:to>
                                    </p:set>
                                    <p:animEffect transition="in" filter="dissolve">
                                      <p:cBhvr>
                                        <p:cTn id="34" dur="500"/>
                                        <p:tgtEl>
                                          <p:spTgt spid="71723"/>
                                        </p:tgtEl>
                                      </p:cBhvr>
                                    </p:animEffect>
                                  </p:childTnLst>
                                </p:cTn>
                              </p:par>
                            </p:childTnLst>
                          </p:cTn>
                        </p:par>
                        <p:par>
                          <p:cTn id="35" fill="hold" nodeType="afterGroup">
                            <p:stCondLst>
                              <p:cond delay="1000"/>
                            </p:stCondLst>
                            <p:childTnLst>
                              <p:par>
                                <p:cTn id="36" presetID="9" presetClass="entr" presetSubtype="0" fill="hold" grpId="0" nodeType="afterEffect">
                                  <p:stCondLst>
                                    <p:cond delay="0"/>
                                  </p:stCondLst>
                                  <p:childTnLst>
                                    <p:set>
                                      <p:cBhvr>
                                        <p:cTn id="37" dur="1" fill="hold">
                                          <p:stCondLst>
                                            <p:cond delay="0"/>
                                          </p:stCondLst>
                                        </p:cTn>
                                        <p:tgtEl>
                                          <p:spTgt spid="71719"/>
                                        </p:tgtEl>
                                        <p:attrNameLst>
                                          <p:attrName>style.visibility</p:attrName>
                                        </p:attrNameLst>
                                      </p:cBhvr>
                                      <p:to>
                                        <p:strVal val="visible"/>
                                      </p:to>
                                    </p:set>
                                    <p:animEffect transition="in" filter="dissolve">
                                      <p:cBhvr>
                                        <p:cTn id="38" dur="500"/>
                                        <p:tgtEl>
                                          <p:spTgt spid="71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utoUpdateAnimBg="0"/>
      <p:bldP spid="71685" grpId="0" autoUpdateAnimBg="0"/>
      <p:bldP spid="71719" grpId="0" autoUpdateAnimBg="0"/>
      <p:bldP spid="71720" grpId="0" animBg="1"/>
      <p:bldP spid="71721" grpId="0" animBg="1"/>
      <p:bldP spid="71722" grpId="0" autoUpdateAnimBg="0"/>
      <p:bldP spid="71723" grpId="0" autoUpdateAnimBg="0"/>
      <p:bldP spid="71726"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6" name="Rectangle 100"/>
          <p:cNvSpPr>
            <a:spLocks noChangeArrowheads="1"/>
          </p:cNvSpPr>
          <p:nvPr/>
        </p:nvSpPr>
        <p:spPr bwMode="auto">
          <a:xfrm>
            <a:off x="7399338" y="2439988"/>
            <a:ext cx="1320800" cy="4148137"/>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75875" name="Rectangle 99"/>
          <p:cNvSpPr>
            <a:spLocks noChangeArrowheads="1"/>
          </p:cNvSpPr>
          <p:nvPr/>
        </p:nvSpPr>
        <p:spPr bwMode="auto">
          <a:xfrm>
            <a:off x="439738" y="1404938"/>
            <a:ext cx="13208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20" name="Rectangle 2"/>
          <p:cNvSpPr>
            <a:spLocks noChangeArrowheads="1"/>
          </p:cNvSpPr>
          <p:nvPr/>
        </p:nvSpPr>
        <p:spPr bwMode="auto">
          <a:xfrm>
            <a:off x="446088" y="1409700"/>
            <a:ext cx="1319212" cy="5194300"/>
          </a:xfrm>
          <a:prstGeom prst="rect">
            <a:avLst/>
          </a:prstGeom>
          <a:solidFill>
            <a:srgbClr val="C0FEF9"/>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22" name="Rectangle 13"/>
          <p:cNvSpPr>
            <a:spLocks noGrp="1" noChangeArrowheads="1"/>
          </p:cNvSpPr>
          <p:nvPr>
            <p:ph type="body" idx="1"/>
          </p:nvPr>
        </p:nvSpPr>
        <p:spPr>
          <a:xfrm>
            <a:off x="1992313" y="1532260"/>
            <a:ext cx="5278437" cy="1536700"/>
          </a:xfrm>
          <a:noFill/>
        </p:spPr>
        <p:txBody>
          <a:bodyPr>
            <a:normAutofit lnSpcReduction="10000"/>
          </a:bodyPr>
          <a:lstStyle/>
          <a:p>
            <a:pPr>
              <a:lnSpc>
                <a:spcPct val="90000"/>
              </a:lnSpc>
            </a:pPr>
            <a:r>
              <a:rPr lang="en-US" sz="2000" i="1" dirty="0">
                <a:solidFill>
                  <a:schemeClr val="hlink"/>
                </a:solidFill>
                <a:latin typeface="Arial" charset="0"/>
              </a:rPr>
              <a:t>Pages</a:t>
            </a:r>
            <a:r>
              <a:rPr lang="en-US" sz="2000" dirty="0">
                <a:latin typeface="Arial" charset="0"/>
              </a:rPr>
              <a:t> map to </a:t>
            </a:r>
            <a:r>
              <a:rPr lang="en-US" sz="2000" i="1" dirty="0">
                <a:solidFill>
                  <a:schemeClr val="hlink"/>
                </a:solidFill>
                <a:latin typeface="Arial" charset="0"/>
              </a:rPr>
              <a:t>frames</a:t>
            </a:r>
            <a:endParaRPr lang="en-US" sz="2000" i="1" dirty="0">
              <a:solidFill>
                <a:srgbClr val="D93192"/>
              </a:solidFill>
              <a:latin typeface="Arial" charset="0"/>
            </a:endParaRPr>
          </a:p>
          <a:p>
            <a:pPr>
              <a:lnSpc>
                <a:spcPct val="90000"/>
              </a:lnSpc>
            </a:pPr>
            <a:r>
              <a:rPr lang="en-US" sz="2000" dirty="0">
                <a:latin typeface="Arial" charset="0"/>
              </a:rPr>
              <a:t>Pages are contiguous in a VAS... </a:t>
            </a:r>
          </a:p>
          <a:p>
            <a:pPr lvl="1">
              <a:lnSpc>
                <a:spcPct val="90000"/>
              </a:lnSpc>
            </a:pPr>
            <a:r>
              <a:rPr lang="en-US" sz="1800" dirty="0">
                <a:latin typeface="Arial" charset="0"/>
              </a:rPr>
              <a:t>But pages are arbitrarily located </a:t>
            </a:r>
            <a:br>
              <a:rPr lang="en-US" sz="1800" dirty="0">
                <a:latin typeface="Arial" charset="0"/>
              </a:rPr>
            </a:br>
            <a:r>
              <a:rPr lang="en-US" sz="1800" dirty="0">
                <a:latin typeface="Arial" charset="0"/>
              </a:rPr>
              <a:t>in physical memory, and</a:t>
            </a:r>
          </a:p>
          <a:p>
            <a:pPr lvl="1">
              <a:lnSpc>
                <a:spcPct val="90000"/>
              </a:lnSpc>
            </a:pPr>
            <a:r>
              <a:rPr lang="en-US" sz="1800" dirty="0">
                <a:latin typeface="Arial" charset="0"/>
              </a:rPr>
              <a:t>Not all pages mapped at all times</a:t>
            </a:r>
          </a:p>
        </p:txBody>
      </p:sp>
      <p:grpSp>
        <p:nvGrpSpPr>
          <p:cNvPr id="9223" name="Group 14"/>
          <p:cNvGrpSpPr>
            <a:grpSpLocks/>
          </p:cNvGrpSpPr>
          <p:nvPr/>
        </p:nvGrpSpPr>
        <p:grpSpPr bwMode="auto">
          <a:xfrm>
            <a:off x="444500" y="5562600"/>
            <a:ext cx="1322388" cy="1031875"/>
            <a:chOff x="280" y="3504"/>
            <a:chExt cx="833" cy="650"/>
          </a:xfrm>
        </p:grpSpPr>
        <p:sp>
          <p:nvSpPr>
            <p:cNvPr id="9303" name="Rectangle 15"/>
            <p:cNvSpPr>
              <a:spLocks noChangeArrowheads="1"/>
            </p:cNvSpPr>
            <p:nvPr/>
          </p:nvSpPr>
          <p:spPr bwMode="auto">
            <a:xfrm>
              <a:off x="280" y="3504"/>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304" name="Line 16"/>
            <p:cNvSpPr>
              <a:spLocks noChangeShapeType="1"/>
            </p:cNvSpPr>
            <p:nvPr/>
          </p:nvSpPr>
          <p:spPr bwMode="auto">
            <a:xfrm>
              <a:off x="294" y="406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5" name="Line 17"/>
            <p:cNvSpPr>
              <a:spLocks noChangeShapeType="1"/>
            </p:cNvSpPr>
            <p:nvPr/>
          </p:nvSpPr>
          <p:spPr bwMode="auto">
            <a:xfrm>
              <a:off x="294" y="396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6" name="Line 18"/>
            <p:cNvSpPr>
              <a:spLocks noChangeShapeType="1"/>
            </p:cNvSpPr>
            <p:nvPr/>
          </p:nvSpPr>
          <p:spPr bwMode="auto">
            <a:xfrm>
              <a:off x="294" y="387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7" name="Line 19"/>
            <p:cNvSpPr>
              <a:spLocks noChangeShapeType="1"/>
            </p:cNvSpPr>
            <p:nvPr/>
          </p:nvSpPr>
          <p:spPr bwMode="auto">
            <a:xfrm>
              <a:off x="294" y="377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8" name="Line 20"/>
            <p:cNvSpPr>
              <a:spLocks noChangeShapeType="1"/>
            </p:cNvSpPr>
            <p:nvPr/>
          </p:nvSpPr>
          <p:spPr bwMode="auto">
            <a:xfrm>
              <a:off x="294" y="368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309" name="Line 21"/>
            <p:cNvSpPr>
              <a:spLocks noChangeShapeType="1"/>
            </p:cNvSpPr>
            <p:nvPr/>
          </p:nvSpPr>
          <p:spPr bwMode="auto">
            <a:xfrm>
              <a:off x="294" y="358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9224" name="Rectangle 22"/>
          <p:cNvSpPr>
            <a:spLocks noChangeArrowheads="1"/>
          </p:cNvSpPr>
          <p:nvPr/>
        </p:nvSpPr>
        <p:spPr bwMode="auto">
          <a:xfrm>
            <a:off x="433388" y="2030413"/>
            <a:ext cx="1370012"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Virtual</a:t>
            </a:r>
          </a:p>
          <a:p>
            <a:pPr algn="ctr"/>
            <a:r>
              <a:rPr lang="en-US">
                <a:solidFill>
                  <a:schemeClr val="hlink"/>
                </a:solidFill>
              </a:rPr>
              <a:t>Address</a:t>
            </a:r>
          </a:p>
          <a:p>
            <a:pPr algn="ctr"/>
            <a:r>
              <a:rPr lang="en-US">
                <a:solidFill>
                  <a:schemeClr val="hlink"/>
                </a:solidFill>
              </a:rPr>
              <a:t>Space</a:t>
            </a:r>
            <a:endParaRPr lang="en-US" b="1"/>
          </a:p>
        </p:txBody>
      </p:sp>
      <p:sp>
        <p:nvSpPr>
          <p:cNvPr id="9225" name="Line 23"/>
          <p:cNvSpPr>
            <a:spLocks noChangeShapeType="1"/>
          </p:cNvSpPr>
          <p:nvPr/>
        </p:nvSpPr>
        <p:spPr bwMode="auto">
          <a:xfrm>
            <a:off x="465138" y="3335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26" name="Line 24"/>
          <p:cNvSpPr>
            <a:spLocks noChangeShapeType="1"/>
          </p:cNvSpPr>
          <p:nvPr/>
        </p:nvSpPr>
        <p:spPr bwMode="auto">
          <a:xfrm>
            <a:off x="465138" y="31829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27" name="Line 25"/>
          <p:cNvSpPr>
            <a:spLocks noChangeShapeType="1"/>
          </p:cNvSpPr>
          <p:nvPr/>
        </p:nvSpPr>
        <p:spPr bwMode="auto">
          <a:xfrm>
            <a:off x="465138" y="30305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28" name="Line 26"/>
          <p:cNvSpPr>
            <a:spLocks noChangeShapeType="1"/>
          </p:cNvSpPr>
          <p:nvPr/>
        </p:nvSpPr>
        <p:spPr bwMode="auto">
          <a:xfrm>
            <a:off x="465138" y="2573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29" name="Line 28"/>
          <p:cNvSpPr>
            <a:spLocks noChangeShapeType="1"/>
          </p:cNvSpPr>
          <p:nvPr/>
        </p:nvSpPr>
        <p:spPr bwMode="auto">
          <a:xfrm>
            <a:off x="465138" y="28781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0" name="Line 29"/>
          <p:cNvSpPr>
            <a:spLocks noChangeShapeType="1"/>
          </p:cNvSpPr>
          <p:nvPr/>
        </p:nvSpPr>
        <p:spPr bwMode="auto">
          <a:xfrm>
            <a:off x="465138" y="27257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1" name="Rectangle 31"/>
          <p:cNvSpPr>
            <a:spLocks noChangeArrowheads="1"/>
          </p:cNvSpPr>
          <p:nvPr/>
        </p:nvSpPr>
        <p:spPr bwMode="auto">
          <a:xfrm>
            <a:off x="444500" y="2438400"/>
            <a:ext cx="1322388"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2" name="Line 32"/>
          <p:cNvSpPr>
            <a:spLocks noChangeShapeType="1"/>
          </p:cNvSpPr>
          <p:nvPr/>
        </p:nvSpPr>
        <p:spPr bwMode="auto">
          <a:xfrm>
            <a:off x="465138" y="22939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3" name="Line 33"/>
          <p:cNvSpPr>
            <a:spLocks noChangeShapeType="1"/>
          </p:cNvSpPr>
          <p:nvPr/>
        </p:nvSpPr>
        <p:spPr bwMode="auto">
          <a:xfrm>
            <a:off x="465138" y="21415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4" name="Line 34"/>
          <p:cNvSpPr>
            <a:spLocks noChangeShapeType="1"/>
          </p:cNvSpPr>
          <p:nvPr/>
        </p:nvSpPr>
        <p:spPr bwMode="auto">
          <a:xfrm>
            <a:off x="465138" y="19891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5" name="Line 35"/>
          <p:cNvSpPr>
            <a:spLocks noChangeShapeType="1"/>
          </p:cNvSpPr>
          <p:nvPr/>
        </p:nvSpPr>
        <p:spPr bwMode="auto">
          <a:xfrm>
            <a:off x="465138" y="15319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6" name="Line 36"/>
          <p:cNvSpPr>
            <a:spLocks noChangeShapeType="1"/>
          </p:cNvSpPr>
          <p:nvPr/>
        </p:nvSpPr>
        <p:spPr bwMode="auto">
          <a:xfrm>
            <a:off x="465138" y="18367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7" name="Line 37"/>
          <p:cNvSpPr>
            <a:spLocks noChangeShapeType="1"/>
          </p:cNvSpPr>
          <p:nvPr/>
        </p:nvSpPr>
        <p:spPr bwMode="auto">
          <a:xfrm>
            <a:off x="465138" y="1684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38" name="Rectangle 38"/>
          <p:cNvSpPr>
            <a:spLocks noChangeArrowheads="1"/>
          </p:cNvSpPr>
          <p:nvPr/>
        </p:nvSpPr>
        <p:spPr bwMode="auto">
          <a:xfrm>
            <a:off x="444500" y="1397000"/>
            <a:ext cx="1322388"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39" name="Line 40"/>
          <p:cNvSpPr>
            <a:spLocks noChangeShapeType="1"/>
          </p:cNvSpPr>
          <p:nvPr/>
        </p:nvSpPr>
        <p:spPr bwMode="auto">
          <a:xfrm>
            <a:off x="466725" y="54102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40" name="Line 41"/>
          <p:cNvSpPr>
            <a:spLocks noChangeShapeType="1"/>
          </p:cNvSpPr>
          <p:nvPr/>
        </p:nvSpPr>
        <p:spPr bwMode="auto">
          <a:xfrm>
            <a:off x="466725" y="52578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41" name="Line 42"/>
          <p:cNvSpPr>
            <a:spLocks noChangeShapeType="1"/>
          </p:cNvSpPr>
          <p:nvPr/>
        </p:nvSpPr>
        <p:spPr bwMode="auto">
          <a:xfrm>
            <a:off x="466725" y="51054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3" name="Group 107"/>
          <p:cNvGrpSpPr>
            <a:grpSpLocks/>
          </p:cNvGrpSpPr>
          <p:nvPr/>
        </p:nvGrpSpPr>
        <p:grpSpPr bwMode="auto">
          <a:xfrm>
            <a:off x="458788" y="4646613"/>
            <a:ext cx="1376362" cy="393700"/>
            <a:chOff x="289" y="2927"/>
            <a:chExt cx="867" cy="248"/>
          </a:xfrm>
        </p:grpSpPr>
        <p:sp>
          <p:nvSpPr>
            <p:cNvPr id="9301" name="Rectangle 27"/>
            <p:cNvSpPr>
              <a:spLocks noChangeArrowheads="1"/>
            </p:cNvSpPr>
            <p:nvPr/>
          </p:nvSpPr>
          <p:spPr bwMode="auto">
            <a:xfrm>
              <a:off x="289" y="3021"/>
              <a:ext cx="831" cy="96"/>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p:txBody>
        </p:sp>
        <p:sp>
          <p:nvSpPr>
            <p:cNvPr id="9302" name="Rectangle 30"/>
            <p:cNvSpPr>
              <a:spLocks noChangeArrowheads="1"/>
            </p:cNvSpPr>
            <p:nvPr/>
          </p:nvSpPr>
          <p:spPr bwMode="auto">
            <a:xfrm>
              <a:off x="317" y="2927"/>
              <a:ext cx="839"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p</a:t>
              </a:r>
              <a:r>
                <a:rPr lang="en-US" sz="2000" b="1" baseline="-25000">
                  <a:latin typeface="Courier" charset="0"/>
                </a:rPr>
                <a:t>1</a:t>
              </a:r>
              <a:r>
                <a:rPr lang="en-US" sz="2000" b="1">
                  <a:latin typeface="Courier" charset="0"/>
                </a:rPr>
                <a:t>,</a:t>
              </a:r>
              <a:r>
                <a:rPr lang="en-US" sz="2000" b="1" i="1">
                  <a:latin typeface="Courier" charset="0"/>
                </a:rPr>
                <a:t>o</a:t>
              </a:r>
              <a:r>
                <a:rPr lang="en-US" sz="2000" b="1" baseline="-25000">
                  <a:latin typeface="Courier" charset="0"/>
                </a:rPr>
                <a:t>1</a:t>
              </a:r>
              <a:r>
                <a:rPr lang="en-US" sz="2000" b="1">
                  <a:latin typeface="Courier" charset="0"/>
                </a:rPr>
                <a:t>)</a:t>
              </a:r>
            </a:p>
          </p:txBody>
        </p:sp>
      </p:grpSp>
      <p:sp>
        <p:nvSpPr>
          <p:cNvPr id="9243" name="Line 43"/>
          <p:cNvSpPr>
            <a:spLocks noChangeShapeType="1"/>
          </p:cNvSpPr>
          <p:nvPr/>
        </p:nvSpPr>
        <p:spPr bwMode="auto">
          <a:xfrm>
            <a:off x="466725" y="49530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44" name="Line 44"/>
          <p:cNvSpPr>
            <a:spLocks noChangeShapeType="1"/>
          </p:cNvSpPr>
          <p:nvPr/>
        </p:nvSpPr>
        <p:spPr bwMode="auto">
          <a:xfrm>
            <a:off x="466725" y="48006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45" name="Line 45"/>
          <p:cNvSpPr>
            <a:spLocks noChangeShapeType="1"/>
          </p:cNvSpPr>
          <p:nvPr/>
        </p:nvSpPr>
        <p:spPr bwMode="auto">
          <a:xfrm>
            <a:off x="466725" y="4648200"/>
            <a:ext cx="127793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75822" name="Line 46"/>
          <p:cNvSpPr>
            <a:spLocks noChangeShapeType="1"/>
          </p:cNvSpPr>
          <p:nvPr/>
        </p:nvSpPr>
        <p:spPr bwMode="auto">
          <a:xfrm flipV="1">
            <a:off x="2152650" y="3330575"/>
            <a:ext cx="5176838" cy="1698625"/>
          </a:xfrm>
          <a:prstGeom prst="line">
            <a:avLst/>
          </a:prstGeom>
          <a:noFill/>
          <a:ln w="127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75835" name="Line 59"/>
          <p:cNvSpPr>
            <a:spLocks noChangeShapeType="1"/>
          </p:cNvSpPr>
          <p:nvPr/>
        </p:nvSpPr>
        <p:spPr bwMode="auto">
          <a:xfrm>
            <a:off x="2165350" y="3994150"/>
            <a:ext cx="5146675" cy="706438"/>
          </a:xfrm>
          <a:prstGeom prst="line">
            <a:avLst/>
          </a:prstGeom>
          <a:noFill/>
          <a:ln w="1270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4" name="Group 103"/>
          <p:cNvGrpSpPr>
            <a:grpSpLocks/>
          </p:cNvGrpSpPr>
          <p:nvPr/>
        </p:nvGrpSpPr>
        <p:grpSpPr bwMode="auto">
          <a:xfrm>
            <a:off x="458788" y="3910013"/>
            <a:ext cx="1376362" cy="393700"/>
            <a:chOff x="289" y="2463"/>
            <a:chExt cx="867" cy="248"/>
          </a:xfrm>
        </p:grpSpPr>
        <p:sp>
          <p:nvSpPr>
            <p:cNvPr id="9299" name="Rectangle 3"/>
            <p:cNvSpPr>
              <a:spLocks noChangeArrowheads="1"/>
            </p:cNvSpPr>
            <p:nvPr/>
          </p:nvSpPr>
          <p:spPr bwMode="auto">
            <a:xfrm>
              <a:off x="289" y="2557"/>
              <a:ext cx="831" cy="96"/>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300" name="Rectangle 60"/>
            <p:cNvSpPr>
              <a:spLocks noChangeArrowheads="1"/>
            </p:cNvSpPr>
            <p:nvPr/>
          </p:nvSpPr>
          <p:spPr bwMode="auto">
            <a:xfrm>
              <a:off x="317" y="2463"/>
              <a:ext cx="839"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p</a:t>
              </a:r>
              <a:r>
                <a:rPr lang="en-US" sz="2000" b="1" baseline="-25000">
                  <a:latin typeface="Courier" charset="0"/>
                </a:rPr>
                <a:t>2</a:t>
              </a:r>
              <a:r>
                <a:rPr lang="en-US" sz="2000" b="1">
                  <a:latin typeface="Courier" charset="0"/>
                </a:rPr>
                <a:t>,</a:t>
              </a:r>
              <a:r>
                <a:rPr lang="en-US" sz="2000" b="1" i="1">
                  <a:latin typeface="Courier" charset="0"/>
                </a:rPr>
                <a:t>o</a:t>
              </a:r>
              <a:r>
                <a:rPr lang="en-US" sz="2000" b="1" baseline="-25000">
                  <a:latin typeface="Courier" charset="0"/>
                </a:rPr>
                <a:t>2</a:t>
              </a:r>
              <a:r>
                <a:rPr lang="en-US" sz="2000" b="1">
                  <a:latin typeface="Courier" charset="0"/>
                </a:rPr>
                <a:t>)</a:t>
              </a:r>
            </a:p>
          </p:txBody>
        </p:sp>
      </p:grpSp>
      <p:sp>
        <p:nvSpPr>
          <p:cNvPr id="9249" name="Rectangle 62"/>
          <p:cNvSpPr>
            <a:spLocks noChangeArrowheads="1"/>
          </p:cNvSpPr>
          <p:nvPr/>
        </p:nvSpPr>
        <p:spPr bwMode="auto">
          <a:xfrm>
            <a:off x="7405688" y="2425700"/>
            <a:ext cx="1319212" cy="4178300"/>
          </a:xfrm>
          <a:prstGeom prst="rect">
            <a:avLst/>
          </a:prstGeom>
          <a:solidFill>
            <a:schemeClr val="tx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9250" name="Group 64"/>
          <p:cNvGrpSpPr>
            <a:grpSpLocks/>
          </p:cNvGrpSpPr>
          <p:nvPr/>
        </p:nvGrpSpPr>
        <p:grpSpPr bwMode="auto">
          <a:xfrm>
            <a:off x="7404100" y="5562600"/>
            <a:ext cx="1322388" cy="1031875"/>
            <a:chOff x="4664" y="3504"/>
            <a:chExt cx="833" cy="650"/>
          </a:xfrm>
        </p:grpSpPr>
        <p:sp>
          <p:nvSpPr>
            <p:cNvPr id="9292" name="Rectangle 65"/>
            <p:cNvSpPr>
              <a:spLocks noChangeArrowheads="1"/>
            </p:cNvSpPr>
            <p:nvPr/>
          </p:nvSpPr>
          <p:spPr bwMode="auto">
            <a:xfrm>
              <a:off x="4664" y="3504"/>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93" name="Line 66"/>
            <p:cNvSpPr>
              <a:spLocks noChangeShapeType="1"/>
            </p:cNvSpPr>
            <p:nvPr/>
          </p:nvSpPr>
          <p:spPr bwMode="auto">
            <a:xfrm>
              <a:off x="4678" y="406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4" name="Line 67"/>
            <p:cNvSpPr>
              <a:spLocks noChangeShapeType="1"/>
            </p:cNvSpPr>
            <p:nvPr/>
          </p:nvSpPr>
          <p:spPr bwMode="auto">
            <a:xfrm>
              <a:off x="4678" y="396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5" name="Line 68"/>
            <p:cNvSpPr>
              <a:spLocks noChangeShapeType="1"/>
            </p:cNvSpPr>
            <p:nvPr/>
          </p:nvSpPr>
          <p:spPr bwMode="auto">
            <a:xfrm>
              <a:off x="4678" y="387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6" name="Line 69"/>
            <p:cNvSpPr>
              <a:spLocks noChangeShapeType="1"/>
            </p:cNvSpPr>
            <p:nvPr/>
          </p:nvSpPr>
          <p:spPr bwMode="auto">
            <a:xfrm>
              <a:off x="4678" y="377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7" name="Line 70"/>
            <p:cNvSpPr>
              <a:spLocks noChangeShapeType="1"/>
            </p:cNvSpPr>
            <p:nvPr/>
          </p:nvSpPr>
          <p:spPr bwMode="auto">
            <a:xfrm>
              <a:off x="4678" y="368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8" name="Line 71"/>
            <p:cNvSpPr>
              <a:spLocks noChangeShapeType="1"/>
            </p:cNvSpPr>
            <p:nvPr/>
          </p:nvSpPr>
          <p:spPr bwMode="auto">
            <a:xfrm>
              <a:off x="4678" y="358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9251" name="Group 80"/>
          <p:cNvGrpSpPr>
            <a:grpSpLocks/>
          </p:cNvGrpSpPr>
          <p:nvPr/>
        </p:nvGrpSpPr>
        <p:grpSpPr bwMode="auto">
          <a:xfrm>
            <a:off x="7404100" y="3479800"/>
            <a:ext cx="1322388" cy="1031875"/>
            <a:chOff x="4664" y="2192"/>
            <a:chExt cx="833" cy="650"/>
          </a:xfrm>
        </p:grpSpPr>
        <p:sp>
          <p:nvSpPr>
            <p:cNvPr id="9285" name="Rectangle 81"/>
            <p:cNvSpPr>
              <a:spLocks noChangeArrowheads="1"/>
            </p:cNvSpPr>
            <p:nvPr/>
          </p:nvSpPr>
          <p:spPr bwMode="auto">
            <a:xfrm>
              <a:off x="4664" y="2192"/>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86" name="Line 82"/>
            <p:cNvSpPr>
              <a:spLocks noChangeShapeType="1"/>
            </p:cNvSpPr>
            <p:nvPr/>
          </p:nvSpPr>
          <p:spPr bwMode="auto">
            <a:xfrm>
              <a:off x="4678" y="275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87" name="Line 83"/>
            <p:cNvSpPr>
              <a:spLocks noChangeShapeType="1"/>
            </p:cNvSpPr>
            <p:nvPr/>
          </p:nvSpPr>
          <p:spPr bwMode="auto">
            <a:xfrm>
              <a:off x="4678" y="265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88" name="Line 84"/>
            <p:cNvSpPr>
              <a:spLocks noChangeShapeType="1"/>
            </p:cNvSpPr>
            <p:nvPr/>
          </p:nvSpPr>
          <p:spPr bwMode="auto">
            <a:xfrm>
              <a:off x="4678" y="256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89" name="Line 85"/>
            <p:cNvSpPr>
              <a:spLocks noChangeShapeType="1"/>
            </p:cNvSpPr>
            <p:nvPr/>
          </p:nvSpPr>
          <p:spPr bwMode="auto">
            <a:xfrm>
              <a:off x="4678" y="246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0" name="Line 86"/>
            <p:cNvSpPr>
              <a:spLocks noChangeShapeType="1"/>
            </p:cNvSpPr>
            <p:nvPr/>
          </p:nvSpPr>
          <p:spPr bwMode="auto">
            <a:xfrm>
              <a:off x="4678" y="236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91" name="Line 87"/>
            <p:cNvSpPr>
              <a:spLocks noChangeShapeType="1"/>
            </p:cNvSpPr>
            <p:nvPr/>
          </p:nvSpPr>
          <p:spPr bwMode="auto">
            <a:xfrm>
              <a:off x="4678" y="227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9252" name="Rectangle 88"/>
          <p:cNvSpPr>
            <a:spLocks noChangeArrowheads="1"/>
          </p:cNvSpPr>
          <p:nvPr/>
        </p:nvSpPr>
        <p:spPr bwMode="auto">
          <a:xfrm>
            <a:off x="7380288" y="3579813"/>
            <a:ext cx="1370012" cy="81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9253" name="Line 89"/>
          <p:cNvSpPr>
            <a:spLocks noChangeShapeType="1"/>
          </p:cNvSpPr>
          <p:nvPr/>
        </p:nvSpPr>
        <p:spPr bwMode="auto">
          <a:xfrm>
            <a:off x="7424738" y="3335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54" name="Line 90"/>
          <p:cNvSpPr>
            <a:spLocks noChangeShapeType="1"/>
          </p:cNvSpPr>
          <p:nvPr/>
        </p:nvSpPr>
        <p:spPr bwMode="auto">
          <a:xfrm>
            <a:off x="7424738" y="31829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55" name="Line 91"/>
          <p:cNvSpPr>
            <a:spLocks noChangeShapeType="1"/>
          </p:cNvSpPr>
          <p:nvPr/>
        </p:nvSpPr>
        <p:spPr bwMode="auto">
          <a:xfrm>
            <a:off x="7424738" y="30305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56" name="Line 92"/>
          <p:cNvSpPr>
            <a:spLocks noChangeShapeType="1"/>
          </p:cNvSpPr>
          <p:nvPr/>
        </p:nvSpPr>
        <p:spPr bwMode="auto">
          <a:xfrm>
            <a:off x="7424738" y="25733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57" name="Line 94"/>
          <p:cNvSpPr>
            <a:spLocks noChangeShapeType="1"/>
          </p:cNvSpPr>
          <p:nvPr/>
        </p:nvSpPr>
        <p:spPr bwMode="auto">
          <a:xfrm>
            <a:off x="7424738" y="28781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7" name="Group 109"/>
          <p:cNvGrpSpPr>
            <a:grpSpLocks/>
          </p:cNvGrpSpPr>
          <p:nvPr/>
        </p:nvGrpSpPr>
        <p:grpSpPr bwMode="auto">
          <a:xfrm>
            <a:off x="7405688" y="2589213"/>
            <a:ext cx="1414462" cy="393700"/>
            <a:chOff x="4665" y="1631"/>
            <a:chExt cx="891" cy="248"/>
          </a:xfrm>
        </p:grpSpPr>
        <p:sp>
          <p:nvSpPr>
            <p:cNvPr id="9283" name="Rectangle 93"/>
            <p:cNvSpPr>
              <a:spLocks noChangeArrowheads="1"/>
            </p:cNvSpPr>
            <p:nvPr/>
          </p:nvSpPr>
          <p:spPr bwMode="auto">
            <a:xfrm>
              <a:off x="4665" y="1717"/>
              <a:ext cx="831" cy="96"/>
            </a:xfrm>
            <a:prstGeom prst="rect">
              <a:avLst/>
            </a:prstGeom>
            <a:solidFill>
              <a:schemeClr val="accent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84" name="Rectangle 97"/>
            <p:cNvSpPr>
              <a:spLocks noChangeArrowheads="1"/>
            </p:cNvSpPr>
            <p:nvPr/>
          </p:nvSpPr>
          <p:spPr bwMode="auto">
            <a:xfrm>
              <a:off x="4717" y="1631"/>
              <a:ext cx="839"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f</a:t>
              </a:r>
              <a:r>
                <a:rPr lang="en-US" sz="2000" b="1" baseline="-25000">
                  <a:latin typeface="Courier" charset="0"/>
                </a:rPr>
                <a:t>1</a:t>
              </a:r>
              <a:r>
                <a:rPr lang="en-US" sz="2000" b="1">
                  <a:latin typeface="Courier" charset="0"/>
                </a:rPr>
                <a:t>,</a:t>
              </a:r>
              <a:r>
                <a:rPr lang="en-US" sz="2000" b="1" i="1">
                  <a:latin typeface="Courier" charset="0"/>
                </a:rPr>
                <a:t>o</a:t>
              </a:r>
              <a:r>
                <a:rPr lang="en-US" sz="2000" b="1" baseline="-25000">
                  <a:latin typeface="Courier" charset="0"/>
                </a:rPr>
                <a:t>1</a:t>
              </a:r>
              <a:r>
                <a:rPr lang="en-US" sz="2000" b="1">
                  <a:latin typeface="Courier" charset="0"/>
                </a:rPr>
                <a:t>)</a:t>
              </a:r>
            </a:p>
          </p:txBody>
        </p:sp>
      </p:grpSp>
      <p:grpSp>
        <p:nvGrpSpPr>
          <p:cNvPr id="8" name="Group 108"/>
          <p:cNvGrpSpPr>
            <a:grpSpLocks/>
          </p:cNvGrpSpPr>
          <p:nvPr/>
        </p:nvGrpSpPr>
        <p:grpSpPr bwMode="auto">
          <a:xfrm>
            <a:off x="7418388" y="4964113"/>
            <a:ext cx="1414462" cy="393700"/>
            <a:chOff x="4673" y="3127"/>
            <a:chExt cx="891" cy="248"/>
          </a:xfrm>
        </p:grpSpPr>
        <p:sp>
          <p:nvSpPr>
            <p:cNvPr id="9281" name="Rectangle 63"/>
            <p:cNvSpPr>
              <a:spLocks noChangeArrowheads="1"/>
            </p:cNvSpPr>
            <p:nvPr/>
          </p:nvSpPr>
          <p:spPr bwMode="auto">
            <a:xfrm>
              <a:off x="4673" y="3213"/>
              <a:ext cx="831" cy="96"/>
            </a:xfrm>
            <a:prstGeom prst="rect">
              <a:avLst/>
            </a:prstGeom>
            <a:solidFill>
              <a:schemeClr val="accent2"/>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82" name="Rectangle 98"/>
            <p:cNvSpPr>
              <a:spLocks noChangeArrowheads="1"/>
            </p:cNvSpPr>
            <p:nvPr/>
          </p:nvSpPr>
          <p:spPr bwMode="auto">
            <a:xfrm>
              <a:off x="4725" y="3127"/>
              <a:ext cx="839" cy="2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f</a:t>
              </a:r>
              <a:r>
                <a:rPr lang="en-US" sz="2000" b="1" baseline="-25000">
                  <a:latin typeface="Courier" charset="0"/>
                </a:rPr>
                <a:t>2</a:t>
              </a:r>
              <a:r>
                <a:rPr lang="en-US" sz="2000" b="1">
                  <a:latin typeface="Courier" charset="0"/>
                </a:rPr>
                <a:t>,</a:t>
              </a:r>
              <a:r>
                <a:rPr lang="en-US" sz="2000" b="1" i="1">
                  <a:latin typeface="Courier" charset="0"/>
                </a:rPr>
                <a:t>o</a:t>
              </a:r>
              <a:r>
                <a:rPr lang="en-US" sz="2000" b="1" baseline="-25000">
                  <a:latin typeface="Courier" charset="0"/>
                </a:rPr>
                <a:t>2</a:t>
              </a:r>
              <a:r>
                <a:rPr lang="en-US" sz="2000" b="1">
                  <a:latin typeface="Courier" charset="0"/>
                </a:rPr>
                <a:t>)</a:t>
              </a:r>
            </a:p>
          </p:txBody>
        </p:sp>
      </p:grpSp>
      <p:sp>
        <p:nvSpPr>
          <p:cNvPr id="75877" name="AutoShape 101"/>
          <p:cNvSpPr>
            <a:spLocks/>
          </p:cNvSpPr>
          <p:nvPr/>
        </p:nvSpPr>
        <p:spPr bwMode="auto">
          <a:xfrm>
            <a:off x="1917700" y="4521200"/>
            <a:ext cx="279400" cy="1016000"/>
          </a:xfrm>
          <a:prstGeom prst="rightBrace">
            <a:avLst>
              <a:gd name="adj1" fmla="val 30303"/>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75878" name="AutoShape 102"/>
          <p:cNvSpPr>
            <a:spLocks/>
          </p:cNvSpPr>
          <p:nvPr/>
        </p:nvSpPr>
        <p:spPr bwMode="auto">
          <a:xfrm>
            <a:off x="1917700" y="3479800"/>
            <a:ext cx="279400" cy="1016000"/>
          </a:xfrm>
          <a:prstGeom prst="rightBrace">
            <a:avLst>
              <a:gd name="adj1" fmla="val 30303"/>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9262" name="Group 4"/>
          <p:cNvGrpSpPr>
            <a:grpSpLocks/>
          </p:cNvGrpSpPr>
          <p:nvPr/>
        </p:nvGrpSpPr>
        <p:grpSpPr bwMode="auto">
          <a:xfrm>
            <a:off x="444500" y="3479800"/>
            <a:ext cx="1322388" cy="1031875"/>
            <a:chOff x="280" y="2192"/>
            <a:chExt cx="833" cy="650"/>
          </a:xfrm>
        </p:grpSpPr>
        <p:sp>
          <p:nvSpPr>
            <p:cNvPr id="9274" name="Rectangle 5"/>
            <p:cNvSpPr>
              <a:spLocks noChangeArrowheads="1"/>
            </p:cNvSpPr>
            <p:nvPr/>
          </p:nvSpPr>
          <p:spPr bwMode="auto">
            <a:xfrm>
              <a:off x="280" y="2192"/>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75" name="Line 6"/>
            <p:cNvSpPr>
              <a:spLocks noChangeShapeType="1"/>
            </p:cNvSpPr>
            <p:nvPr/>
          </p:nvSpPr>
          <p:spPr bwMode="auto">
            <a:xfrm>
              <a:off x="294" y="275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6" name="Line 7"/>
            <p:cNvSpPr>
              <a:spLocks noChangeShapeType="1"/>
            </p:cNvSpPr>
            <p:nvPr/>
          </p:nvSpPr>
          <p:spPr bwMode="auto">
            <a:xfrm>
              <a:off x="294" y="265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7" name="Line 8"/>
            <p:cNvSpPr>
              <a:spLocks noChangeShapeType="1"/>
            </p:cNvSpPr>
            <p:nvPr/>
          </p:nvSpPr>
          <p:spPr bwMode="auto">
            <a:xfrm>
              <a:off x="294" y="256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8" name="Line 9"/>
            <p:cNvSpPr>
              <a:spLocks noChangeShapeType="1"/>
            </p:cNvSpPr>
            <p:nvPr/>
          </p:nvSpPr>
          <p:spPr bwMode="auto">
            <a:xfrm>
              <a:off x="294" y="246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9" name="Line 10"/>
            <p:cNvSpPr>
              <a:spLocks noChangeShapeType="1"/>
            </p:cNvSpPr>
            <p:nvPr/>
          </p:nvSpPr>
          <p:spPr bwMode="auto">
            <a:xfrm>
              <a:off x="294" y="236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80" name="Line 11"/>
            <p:cNvSpPr>
              <a:spLocks noChangeShapeType="1"/>
            </p:cNvSpPr>
            <p:nvPr/>
          </p:nvSpPr>
          <p:spPr bwMode="auto">
            <a:xfrm>
              <a:off x="294" y="227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9263" name="Rectangle 39"/>
          <p:cNvSpPr>
            <a:spLocks noChangeArrowheads="1"/>
          </p:cNvSpPr>
          <p:nvPr/>
        </p:nvSpPr>
        <p:spPr bwMode="auto">
          <a:xfrm>
            <a:off x="444500" y="4521200"/>
            <a:ext cx="1322388"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9264" name="Group 72"/>
          <p:cNvGrpSpPr>
            <a:grpSpLocks/>
          </p:cNvGrpSpPr>
          <p:nvPr/>
        </p:nvGrpSpPr>
        <p:grpSpPr bwMode="auto">
          <a:xfrm>
            <a:off x="7404100" y="4521200"/>
            <a:ext cx="1322388" cy="1031875"/>
            <a:chOff x="4664" y="2848"/>
            <a:chExt cx="833" cy="650"/>
          </a:xfrm>
        </p:grpSpPr>
        <p:sp>
          <p:nvSpPr>
            <p:cNvPr id="9267" name="Rectangle 73"/>
            <p:cNvSpPr>
              <a:spLocks noChangeArrowheads="1"/>
            </p:cNvSpPr>
            <p:nvPr/>
          </p:nvSpPr>
          <p:spPr bwMode="auto">
            <a:xfrm>
              <a:off x="4664" y="2848"/>
              <a:ext cx="833" cy="650"/>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68" name="Line 74"/>
            <p:cNvSpPr>
              <a:spLocks noChangeShapeType="1"/>
            </p:cNvSpPr>
            <p:nvPr/>
          </p:nvSpPr>
          <p:spPr bwMode="auto">
            <a:xfrm>
              <a:off x="4678" y="340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69" name="Line 75"/>
            <p:cNvSpPr>
              <a:spLocks noChangeShapeType="1"/>
            </p:cNvSpPr>
            <p:nvPr/>
          </p:nvSpPr>
          <p:spPr bwMode="auto">
            <a:xfrm>
              <a:off x="4678" y="3312"/>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0" name="Line 76"/>
            <p:cNvSpPr>
              <a:spLocks noChangeShapeType="1"/>
            </p:cNvSpPr>
            <p:nvPr/>
          </p:nvSpPr>
          <p:spPr bwMode="auto">
            <a:xfrm>
              <a:off x="4678" y="3216"/>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1" name="Line 77"/>
            <p:cNvSpPr>
              <a:spLocks noChangeShapeType="1"/>
            </p:cNvSpPr>
            <p:nvPr/>
          </p:nvSpPr>
          <p:spPr bwMode="auto">
            <a:xfrm>
              <a:off x="4678" y="3120"/>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2" name="Line 78"/>
            <p:cNvSpPr>
              <a:spLocks noChangeShapeType="1"/>
            </p:cNvSpPr>
            <p:nvPr/>
          </p:nvSpPr>
          <p:spPr bwMode="auto">
            <a:xfrm>
              <a:off x="4678" y="3024"/>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9273" name="Line 79"/>
            <p:cNvSpPr>
              <a:spLocks noChangeShapeType="1"/>
            </p:cNvSpPr>
            <p:nvPr/>
          </p:nvSpPr>
          <p:spPr bwMode="auto">
            <a:xfrm>
              <a:off x="4678" y="2928"/>
              <a:ext cx="80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9265" name="Rectangle 96"/>
          <p:cNvSpPr>
            <a:spLocks noChangeArrowheads="1"/>
          </p:cNvSpPr>
          <p:nvPr/>
        </p:nvSpPr>
        <p:spPr bwMode="auto">
          <a:xfrm>
            <a:off x="7404100" y="2438400"/>
            <a:ext cx="1322388" cy="1031875"/>
          </a:xfrm>
          <a:prstGeom prst="rect">
            <a:avLst/>
          </a:prstGeom>
          <a:noFill/>
          <a:ln w="50800">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9266" name="Line 95"/>
          <p:cNvSpPr>
            <a:spLocks noChangeShapeType="1"/>
          </p:cNvSpPr>
          <p:nvPr/>
        </p:nvSpPr>
        <p:spPr bwMode="auto">
          <a:xfrm>
            <a:off x="7424738" y="2725738"/>
            <a:ext cx="127952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5" name="Title 4"/>
          <p:cNvSpPr>
            <a:spLocks noGrp="1"/>
          </p:cNvSpPr>
          <p:nvPr>
            <p:ph type="title"/>
          </p:nvPr>
        </p:nvSpPr>
        <p:spPr/>
        <p:txBody>
          <a:bodyPr>
            <a:normAutofit fontScale="90000"/>
          </a:bodyPr>
          <a:lstStyle/>
          <a:p>
            <a:r>
              <a:rPr lang="en-US" dirty="0"/>
              <a:t>Page mapping</a:t>
            </a:r>
          </a:p>
        </p:txBody>
      </p:sp>
    </p:spTree>
    <p:extLst>
      <p:ext uri="{BB962C8B-B14F-4D97-AF65-F5344CB8AC3E}">
        <p14:creationId xmlns:p14="http://schemas.microsoft.com/office/powerpoint/2010/main" val="2209397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17" presetClass="entr" presetSubtype="8" fill="hold" grpId="0" nodeType="afterEffect">
                                  <p:stCondLst>
                                    <p:cond delay="2000"/>
                                  </p:stCondLst>
                                  <p:childTnLst>
                                    <p:set>
                                      <p:cBhvr>
                                        <p:cTn id="10" dur="1" fill="hold">
                                          <p:stCondLst>
                                            <p:cond delay="0"/>
                                          </p:stCondLst>
                                        </p:cTn>
                                        <p:tgtEl>
                                          <p:spTgt spid="75878"/>
                                        </p:tgtEl>
                                        <p:attrNameLst>
                                          <p:attrName>style.visibility</p:attrName>
                                        </p:attrNameLst>
                                      </p:cBhvr>
                                      <p:to>
                                        <p:strVal val="visible"/>
                                      </p:to>
                                    </p:set>
                                    <p:anim calcmode="lin" valueType="num">
                                      <p:cBhvr>
                                        <p:cTn id="11" dur="500" fill="hold"/>
                                        <p:tgtEl>
                                          <p:spTgt spid="75878"/>
                                        </p:tgtEl>
                                        <p:attrNameLst>
                                          <p:attrName>ppt_x</p:attrName>
                                        </p:attrNameLst>
                                      </p:cBhvr>
                                      <p:tavLst>
                                        <p:tav tm="0">
                                          <p:val>
                                            <p:strVal val="#ppt_x-#ppt_w/2"/>
                                          </p:val>
                                        </p:tav>
                                        <p:tav tm="100000">
                                          <p:val>
                                            <p:strVal val="#ppt_x"/>
                                          </p:val>
                                        </p:tav>
                                      </p:tavLst>
                                    </p:anim>
                                    <p:anim calcmode="lin" valueType="num">
                                      <p:cBhvr>
                                        <p:cTn id="12" dur="500" fill="hold"/>
                                        <p:tgtEl>
                                          <p:spTgt spid="75878"/>
                                        </p:tgtEl>
                                        <p:attrNameLst>
                                          <p:attrName>ppt_y</p:attrName>
                                        </p:attrNameLst>
                                      </p:cBhvr>
                                      <p:tavLst>
                                        <p:tav tm="0">
                                          <p:val>
                                            <p:strVal val="#ppt_y"/>
                                          </p:val>
                                        </p:tav>
                                        <p:tav tm="100000">
                                          <p:val>
                                            <p:strVal val="#ppt_y"/>
                                          </p:val>
                                        </p:tav>
                                      </p:tavLst>
                                    </p:anim>
                                    <p:anim calcmode="lin" valueType="num">
                                      <p:cBhvr>
                                        <p:cTn id="13" dur="500" fill="hold"/>
                                        <p:tgtEl>
                                          <p:spTgt spid="75878"/>
                                        </p:tgtEl>
                                        <p:attrNameLst>
                                          <p:attrName>ppt_w</p:attrName>
                                        </p:attrNameLst>
                                      </p:cBhvr>
                                      <p:tavLst>
                                        <p:tav tm="0">
                                          <p:val>
                                            <p:fltVal val="0"/>
                                          </p:val>
                                        </p:tav>
                                        <p:tav tm="100000">
                                          <p:val>
                                            <p:strVal val="#ppt_w"/>
                                          </p:val>
                                        </p:tav>
                                      </p:tavLst>
                                    </p:anim>
                                    <p:anim calcmode="lin" valueType="num">
                                      <p:cBhvr>
                                        <p:cTn id="14" dur="500" fill="hold"/>
                                        <p:tgtEl>
                                          <p:spTgt spid="75878"/>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3000"/>
                            </p:stCondLst>
                            <p:childTnLst>
                              <p:par>
                                <p:cTn id="16" presetID="22" presetClass="entr" presetSubtype="8" fill="hold" grpId="0" nodeType="afterEffect">
                                  <p:stCondLst>
                                    <p:cond delay="0"/>
                                  </p:stCondLst>
                                  <p:childTnLst>
                                    <p:set>
                                      <p:cBhvr>
                                        <p:cTn id="17" dur="1" fill="hold">
                                          <p:stCondLst>
                                            <p:cond delay="0"/>
                                          </p:stCondLst>
                                        </p:cTn>
                                        <p:tgtEl>
                                          <p:spTgt spid="75835"/>
                                        </p:tgtEl>
                                        <p:attrNameLst>
                                          <p:attrName>style.visibility</p:attrName>
                                        </p:attrNameLst>
                                      </p:cBhvr>
                                      <p:to>
                                        <p:strVal val="visible"/>
                                      </p:to>
                                    </p:set>
                                    <p:animEffect transition="in" filter="wipe(left)">
                                      <p:cBhvr>
                                        <p:cTn id="18" dur="500"/>
                                        <p:tgtEl>
                                          <p:spTgt spid="75835"/>
                                        </p:tgtEl>
                                      </p:cBhvr>
                                    </p:animEffect>
                                  </p:childTnLst>
                                </p:cTn>
                              </p:par>
                            </p:childTnLst>
                          </p:cTn>
                        </p:par>
                        <p:par>
                          <p:cTn id="19" fill="hold" nodeType="afterGroup">
                            <p:stCondLst>
                              <p:cond delay="3500"/>
                            </p:stCondLst>
                            <p:childTnLst>
                              <p:par>
                                <p:cTn id="20" presetID="9"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par>
                          <p:cTn id="28" fill="hold" nodeType="afterGroup">
                            <p:stCondLst>
                              <p:cond delay="500"/>
                            </p:stCondLst>
                            <p:childTnLst>
                              <p:par>
                                <p:cTn id="29" presetID="17" presetClass="entr" presetSubtype="8" fill="hold" grpId="0" nodeType="afterEffect">
                                  <p:stCondLst>
                                    <p:cond delay="0"/>
                                  </p:stCondLst>
                                  <p:childTnLst>
                                    <p:set>
                                      <p:cBhvr>
                                        <p:cTn id="30" dur="1" fill="hold">
                                          <p:stCondLst>
                                            <p:cond delay="0"/>
                                          </p:stCondLst>
                                        </p:cTn>
                                        <p:tgtEl>
                                          <p:spTgt spid="75877"/>
                                        </p:tgtEl>
                                        <p:attrNameLst>
                                          <p:attrName>style.visibility</p:attrName>
                                        </p:attrNameLst>
                                      </p:cBhvr>
                                      <p:to>
                                        <p:strVal val="visible"/>
                                      </p:to>
                                    </p:set>
                                    <p:anim calcmode="lin" valueType="num">
                                      <p:cBhvr>
                                        <p:cTn id="31" dur="500" fill="hold"/>
                                        <p:tgtEl>
                                          <p:spTgt spid="75877"/>
                                        </p:tgtEl>
                                        <p:attrNameLst>
                                          <p:attrName>ppt_x</p:attrName>
                                        </p:attrNameLst>
                                      </p:cBhvr>
                                      <p:tavLst>
                                        <p:tav tm="0">
                                          <p:val>
                                            <p:strVal val="#ppt_x-#ppt_w/2"/>
                                          </p:val>
                                        </p:tav>
                                        <p:tav tm="100000">
                                          <p:val>
                                            <p:strVal val="#ppt_x"/>
                                          </p:val>
                                        </p:tav>
                                      </p:tavLst>
                                    </p:anim>
                                    <p:anim calcmode="lin" valueType="num">
                                      <p:cBhvr>
                                        <p:cTn id="32" dur="500" fill="hold"/>
                                        <p:tgtEl>
                                          <p:spTgt spid="75877"/>
                                        </p:tgtEl>
                                        <p:attrNameLst>
                                          <p:attrName>ppt_y</p:attrName>
                                        </p:attrNameLst>
                                      </p:cBhvr>
                                      <p:tavLst>
                                        <p:tav tm="0">
                                          <p:val>
                                            <p:strVal val="#ppt_y"/>
                                          </p:val>
                                        </p:tav>
                                        <p:tav tm="100000">
                                          <p:val>
                                            <p:strVal val="#ppt_y"/>
                                          </p:val>
                                        </p:tav>
                                      </p:tavLst>
                                    </p:anim>
                                    <p:anim calcmode="lin" valueType="num">
                                      <p:cBhvr>
                                        <p:cTn id="33" dur="500" fill="hold"/>
                                        <p:tgtEl>
                                          <p:spTgt spid="75877"/>
                                        </p:tgtEl>
                                        <p:attrNameLst>
                                          <p:attrName>ppt_w</p:attrName>
                                        </p:attrNameLst>
                                      </p:cBhvr>
                                      <p:tavLst>
                                        <p:tav tm="0">
                                          <p:val>
                                            <p:fltVal val="0"/>
                                          </p:val>
                                        </p:tav>
                                        <p:tav tm="100000">
                                          <p:val>
                                            <p:strVal val="#ppt_w"/>
                                          </p:val>
                                        </p:tav>
                                      </p:tavLst>
                                    </p:anim>
                                    <p:anim calcmode="lin" valueType="num">
                                      <p:cBhvr>
                                        <p:cTn id="34" dur="500" fill="hold"/>
                                        <p:tgtEl>
                                          <p:spTgt spid="75877"/>
                                        </p:tgtEl>
                                        <p:attrNameLst>
                                          <p:attrName>ppt_h</p:attrName>
                                        </p:attrNameLst>
                                      </p:cBhvr>
                                      <p:tavLst>
                                        <p:tav tm="0">
                                          <p:val>
                                            <p:strVal val="#ppt_h"/>
                                          </p:val>
                                        </p:tav>
                                        <p:tav tm="100000">
                                          <p:val>
                                            <p:strVal val="#ppt_h"/>
                                          </p:val>
                                        </p:tav>
                                      </p:tavLst>
                                    </p:anim>
                                  </p:childTnLst>
                                </p:cTn>
                              </p:par>
                            </p:childTnLst>
                          </p:cTn>
                        </p:par>
                        <p:par>
                          <p:cTn id="35" fill="hold" nodeType="afterGroup">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75822"/>
                                        </p:tgtEl>
                                        <p:attrNameLst>
                                          <p:attrName>style.visibility</p:attrName>
                                        </p:attrNameLst>
                                      </p:cBhvr>
                                      <p:to>
                                        <p:strVal val="visible"/>
                                      </p:to>
                                    </p:set>
                                    <p:animEffect transition="in" filter="wipe(left)">
                                      <p:cBhvr>
                                        <p:cTn id="38" dur="500"/>
                                        <p:tgtEl>
                                          <p:spTgt spid="75822"/>
                                        </p:tgtEl>
                                      </p:cBhvr>
                                    </p:animEffect>
                                  </p:childTnLst>
                                </p:cTn>
                              </p:par>
                            </p:childTnLst>
                          </p:cTn>
                        </p:par>
                        <p:par>
                          <p:cTn id="39" fill="hold" nodeType="afterGroup">
                            <p:stCondLst>
                              <p:cond delay="1500"/>
                            </p:stCondLst>
                            <p:childTnLst>
                              <p:par>
                                <p:cTn id="40" presetID="9" presetClass="entr" presetSubtype="0"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dissolve">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22" grpId="0" animBg="1"/>
      <p:bldP spid="75835" grpId="0" animBg="1"/>
      <p:bldP spid="75877" grpId="0" animBg="1"/>
      <p:bldP spid="7587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23144</TotalTime>
  <Words>4115</Words>
  <Application>Microsoft Macintosh PowerPoint</Application>
  <PresentationFormat>On-screen Show (4:3)</PresentationFormat>
  <Paragraphs>685</Paragraphs>
  <Slides>30</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Comic Sans MS</vt:lpstr>
      <vt:lpstr>Courier</vt:lpstr>
      <vt:lpstr>Helvetica</vt:lpstr>
      <vt:lpstr>Monotype Sorts</vt:lpstr>
      <vt:lpstr>Times</vt:lpstr>
      <vt:lpstr>Wingdings</vt:lpstr>
      <vt:lpstr>Office Theme</vt:lpstr>
      <vt:lpstr>Virtual Memory: Paging</vt:lpstr>
      <vt:lpstr>Reminder: Reading for next class</vt:lpstr>
      <vt:lpstr>Review</vt:lpstr>
      <vt:lpstr>Solution: Paging</vt:lpstr>
      <vt:lpstr>Physical Address Decomposition</vt:lpstr>
      <vt:lpstr>Physical Addressing Example</vt:lpstr>
      <vt:lpstr>Virtual Page Addresses</vt:lpstr>
      <vt:lpstr>Page Mapping</vt:lpstr>
      <vt:lpstr>Page mapping</vt:lpstr>
      <vt:lpstr>Questions</vt:lpstr>
      <vt:lpstr>Page Tables (aka Big Ole’ Table)</vt:lpstr>
      <vt:lpstr>Page Table Details</vt:lpstr>
      <vt:lpstr>Example</vt:lpstr>
      <vt:lpstr>Performance Issues with Paging</vt:lpstr>
      <vt:lpstr>Using a TLB to Cache Translations</vt:lpstr>
      <vt:lpstr>Dealing with Large Tables</vt:lpstr>
      <vt:lpstr>Dealing with Large Tables</vt:lpstr>
      <vt:lpstr>Frames and pages</vt:lpstr>
      <vt:lpstr>Large Virtual Address Spaces</vt:lpstr>
      <vt:lpstr>Hashed/Inverted Page Tables</vt:lpstr>
      <vt:lpstr>Inverted Page Table Lookup</vt:lpstr>
      <vt:lpstr>Searching Inverted Page Tables</vt:lpstr>
      <vt:lpstr>Observation</vt:lpstr>
      <vt:lpstr>Questions</vt:lpstr>
      <vt:lpstr>Swapping</vt:lpstr>
      <vt:lpstr>Page Fault Handling</vt:lpstr>
      <vt:lpstr>Performance Analysis</vt:lpstr>
      <vt:lpstr>Segmentation vs. Paging</vt:lpstr>
      <vt:lpstr>Meta-Commentary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 What is it, and how is it related to Computer Science anyway?</dc:title>
  <dc:creator>mike</dc:creator>
  <cp:lastModifiedBy>Porter, Donald</cp:lastModifiedBy>
  <cp:revision>259</cp:revision>
  <dcterms:created xsi:type="dcterms:W3CDTF">2012-09-21T01:57:31Z</dcterms:created>
  <dcterms:modified xsi:type="dcterms:W3CDTF">2022-09-21T21:05:36Z</dcterms:modified>
</cp:coreProperties>
</file>