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9" r:id="rId32"/>
    <p:sldId id="29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2565" autoAdjust="0"/>
  </p:normalViewPr>
  <p:slideViewPr>
    <p:cSldViewPr>
      <p:cViewPr varScale="1">
        <p:scale>
          <a:sx n="92" d="100"/>
          <a:sy n="92" d="100"/>
        </p:scale>
        <p:origin x="156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10/8/20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10/8/20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21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42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10/8/20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10/8/20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10/8/20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10/8/20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10/8/20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10/8/20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10/8/20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10/8/20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10/8/20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10/8/20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10/8/20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10/8/20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10/8/20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Scheduling in Linux (2.6)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</a:rPr>
              <a:t>Don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O(1) Bookkeeping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runqueue</a:t>
            </a:r>
            <a:r>
              <a:rPr lang="en-US" dirty="0"/>
              <a:t>: a list of runnable tasks</a:t>
            </a:r>
          </a:p>
          <a:p>
            <a:pPr lvl="1"/>
            <a:r>
              <a:rPr lang="en-US" dirty="0"/>
              <a:t>Blocked processes are not on any </a:t>
            </a:r>
            <a:r>
              <a:rPr lang="en-US" dirty="0" err="1"/>
              <a:t>runqueue</a:t>
            </a:r>
            <a:endParaRPr lang="en-US" dirty="0"/>
          </a:p>
          <a:p>
            <a:pPr lvl="1"/>
            <a:r>
              <a:rPr lang="en-US" dirty="0"/>
              <a:t>A </a:t>
            </a:r>
            <a:r>
              <a:rPr lang="en-US" dirty="0" err="1"/>
              <a:t>runqueue</a:t>
            </a:r>
            <a:r>
              <a:rPr lang="en-US" dirty="0"/>
              <a:t> belongs to a specific CPU</a:t>
            </a:r>
          </a:p>
          <a:p>
            <a:pPr lvl="1"/>
            <a:r>
              <a:rPr lang="en-US" dirty="0"/>
              <a:t>Each task is on exactly one </a:t>
            </a:r>
            <a:r>
              <a:rPr lang="en-US" dirty="0" err="1"/>
              <a:t>runqueue</a:t>
            </a:r>
            <a:endParaRPr lang="en-US" dirty="0"/>
          </a:p>
          <a:p>
            <a:pPr lvl="2"/>
            <a:r>
              <a:rPr lang="en-US" dirty="0"/>
              <a:t>Task only scheduled on </a:t>
            </a:r>
            <a:r>
              <a:rPr lang="en-US" dirty="0" err="1"/>
              <a:t>runqueue’s</a:t>
            </a:r>
            <a:r>
              <a:rPr lang="en-US" dirty="0"/>
              <a:t> CPU unless migrated</a:t>
            </a:r>
          </a:p>
          <a:p>
            <a:r>
              <a:rPr lang="en-US" dirty="0"/>
              <a:t>2 *40 * #CPUs </a:t>
            </a:r>
            <a:r>
              <a:rPr lang="en-US" dirty="0" err="1"/>
              <a:t>runqueues</a:t>
            </a:r>
            <a:endParaRPr lang="en-US" dirty="0"/>
          </a:p>
          <a:p>
            <a:pPr lvl="1"/>
            <a:r>
              <a:rPr lang="en-US" dirty="0"/>
              <a:t>40 dynamic priority levels (more later)</a:t>
            </a:r>
          </a:p>
          <a:p>
            <a:pPr lvl="1"/>
            <a:r>
              <a:rPr lang="en-US" dirty="0"/>
              <a:t>2 sets of </a:t>
            </a:r>
            <a:r>
              <a:rPr lang="en-US" dirty="0" err="1"/>
              <a:t>runqueues</a:t>
            </a:r>
            <a:r>
              <a:rPr lang="en-US" dirty="0"/>
              <a:t> – one active and one expired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234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O(1) Data Structures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500" y="1590659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Active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7733" y="1556792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Expired</a:t>
            </a:r>
          </a:p>
        </p:txBody>
      </p:sp>
      <p:sp>
        <p:nvSpPr>
          <p:cNvPr id="6" name="Rectangle 5"/>
          <p:cNvSpPr/>
          <p:nvPr/>
        </p:nvSpPr>
        <p:spPr>
          <a:xfrm>
            <a:off x="723897" y="2301858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23897" y="291145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3897" y="3436391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3897" y="2314326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897" y="2911458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3897" y="3445322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137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723897" y="3957786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0830" y="5684060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3897" y="5151124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101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723897" y="566358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0830" y="513511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3227" y="3840183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295900" y="2230587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5295900" y="284018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95900" y="336512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295900" y="2243055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139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95900" y="2840187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95900" y="3374051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137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295900" y="3886515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12833" y="5612789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95900" y="5079853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101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5295900" y="559231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12833" y="506384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65230" y="3768912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490130" y="2572792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gular Pentagon 34"/>
          <p:cNvSpPr/>
          <p:nvPr/>
        </p:nvSpPr>
        <p:spPr>
          <a:xfrm>
            <a:off x="2150533" y="2314326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760131" y="2521993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gular Pentagon 36"/>
          <p:cNvSpPr/>
          <p:nvPr/>
        </p:nvSpPr>
        <p:spPr>
          <a:xfrm>
            <a:off x="3420534" y="234195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490130" y="3606653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gular Pentagon 38"/>
          <p:cNvSpPr/>
          <p:nvPr/>
        </p:nvSpPr>
        <p:spPr>
          <a:xfrm>
            <a:off x="2150533" y="3348187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490130" y="5444383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gular Pentagon 43"/>
          <p:cNvSpPr/>
          <p:nvPr/>
        </p:nvSpPr>
        <p:spPr>
          <a:xfrm>
            <a:off x="2150533" y="5185917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760131" y="539358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gular Pentagon 45"/>
          <p:cNvSpPr/>
          <p:nvPr/>
        </p:nvSpPr>
        <p:spPr>
          <a:xfrm>
            <a:off x="3420534" y="518852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4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O(1) Intuition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Take the first task off the lowest-numbered </a:t>
            </a:r>
            <a:r>
              <a:rPr lang="en-US" dirty="0" err="1"/>
              <a:t>runqueue</a:t>
            </a:r>
            <a:r>
              <a:rPr lang="en-US" dirty="0"/>
              <a:t> on active set</a:t>
            </a:r>
          </a:p>
          <a:p>
            <a:pPr lvl="1"/>
            <a:r>
              <a:rPr lang="en-US" dirty="0"/>
              <a:t>Confusingly: a lower priority value means higher priority</a:t>
            </a:r>
          </a:p>
          <a:p>
            <a:r>
              <a:rPr lang="en-US" dirty="0"/>
              <a:t>When done, put it on appropriate </a:t>
            </a:r>
            <a:r>
              <a:rPr lang="en-US" dirty="0" err="1"/>
              <a:t>runqueue</a:t>
            </a:r>
            <a:r>
              <a:rPr lang="en-US" dirty="0"/>
              <a:t> on expired set</a:t>
            </a:r>
          </a:p>
          <a:p>
            <a:r>
              <a:rPr lang="en-US" dirty="0"/>
              <a:t>Once active is completely empty, swap which set of </a:t>
            </a:r>
            <a:r>
              <a:rPr lang="en-US" dirty="0" err="1"/>
              <a:t>runqueues</a:t>
            </a:r>
            <a:r>
              <a:rPr lang="en-US" dirty="0"/>
              <a:t> is active and expired</a:t>
            </a:r>
          </a:p>
          <a:p>
            <a:r>
              <a:rPr lang="en-US" dirty="0"/>
              <a:t>“Constant time”, since fixed number of queues to check; only take first item from non-empty queue</a:t>
            </a:r>
          </a:p>
        </p:txBody>
      </p:sp>
    </p:spTree>
    <p:extLst>
      <p:ext uri="{BB962C8B-B14F-4D97-AF65-F5344CB8AC3E}">
        <p14:creationId xmlns:p14="http://schemas.microsoft.com/office/powerpoint/2010/main" val="2077221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O(1) 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500" y="1518651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Active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7733" y="1484784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Expired</a:t>
            </a:r>
          </a:p>
        </p:txBody>
      </p:sp>
      <p:sp>
        <p:nvSpPr>
          <p:cNvPr id="6" name="Rectangle 5"/>
          <p:cNvSpPr/>
          <p:nvPr/>
        </p:nvSpPr>
        <p:spPr>
          <a:xfrm>
            <a:off x="723897" y="2229850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23897" y="283945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3897" y="3364383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3897" y="2242318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897" y="2839450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3897" y="3373314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137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723897" y="388577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0830" y="5612052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3897" y="5079116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101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723897" y="559158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0830" y="506311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3227" y="3768175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295900" y="2158579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5295900" y="276817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95900" y="3293112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295900" y="2171047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139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95900" y="2768179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95900" y="3302043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137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295900" y="381450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12833" y="5540781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95900" y="5007845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101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5295900" y="552030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12833" y="499183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65230" y="3696904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490130" y="250078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gular Pentagon 34"/>
          <p:cNvSpPr/>
          <p:nvPr/>
        </p:nvSpPr>
        <p:spPr>
          <a:xfrm>
            <a:off x="2150533" y="2242318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760131" y="244998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gular Pentagon 36"/>
          <p:cNvSpPr/>
          <p:nvPr/>
        </p:nvSpPr>
        <p:spPr>
          <a:xfrm>
            <a:off x="3420534" y="226995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490130" y="353464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gular Pentagon 38"/>
          <p:cNvSpPr/>
          <p:nvPr/>
        </p:nvSpPr>
        <p:spPr>
          <a:xfrm>
            <a:off x="2150533" y="327617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490130" y="537237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gular Pentagon 43"/>
          <p:cNvSpPr/>
          <p:nvPr/>
        </p:nvSpPr>
        <p:spPr>
          <a:xfrm>
            <a:off x="2150533" y="511390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760131" y="5321576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gular Pentagon 45"/>
          <p:cNvSpPr/>
          <p:nvPr/>
        </p:nvSpPr>
        <p:spPr>
          <a:xfrm>
            <a:off x="3420534" y="511652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Callout 2"/>
          <p:cNvSpPr/>
          <p:nvPr/>
        </p:nvSpPr>
        <p:spPr>
          <a:xfrm>
            <a:off x="2442634" y="3348378"/>
            <a:ext cx="2705099" cy="1498224"/>
          </a:xfrm>
          <a:prstGeom prst="wedgeEllipseCallout">
            <a:avLst>
              <a:gd name="adj1" fmla="val -40864"/>
              <a:gd name="adj2" fmla="val 7154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Pick first, highest priority task to run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146798" y="5259150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gular Pentagon 40"/>
          <p:cNvSpPr/>
          <p:nvPr/>
        </p:nvSpPr>
        <p:spPr>
          <a:xfrm>
            <a:off x="6807201" y="5079116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Callout 41"/>
          <p:cNvSpPr/>
          <p:nvPr/>
        </p:nvSpPr>
        <p:spPr>
          <a:xfrm>
            <a:off x="5909733" y="3014596"/>
            <a:ext cx="3162299" cy="1498224"/>
          </a:xfrm>
          <a:prstGeom prst="wedgeEllipseCallout">
            <a:avLst>
              <a:gd name="adj1" fmla="val -14581"/>
              <a:gd name="adj2" fmla="val 8962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Move to expired queue when quantum expires</a:t>
            </a:r>
          </a:p>
        </p:txBody>
      </p:sp>
    </p:spTree>
    <p:extLst>
      <p:ext uri="{BB962C8B-B14F-4D97-AF65-F5344CB8AC3E}">
        <p14:creationId xmlns:p14="http://schemas.microsoft.com/office/powerpoint/2010/main" val="21529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2.59259E-6 L -0.14253 0.00255 " pathEditMode="relative" ptsTypes="AA">
                                      <p:cBhvr>
                                        <p:cTn id="1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3" grpId="0" animBg="1"/>
      <p:bldP spid="41" grpId="0" animBg="1"/>
      <p:bldP spid="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now?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500" y="1518651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Active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7733" y="1484784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Expired</a:t>
            </a:r>
          </a:p>
        </p:txBody>
      </p:sp>
      <p:sp>
        <p:nvSpPr>
          <p:cNvPr id="6" name="Rectangle 5"/>
          <p:cNvSpPr/>
          <p:nvPr/>
        </p:nvSpPr>
        <p:spPr>
          <a:xfrm>
            <a:off x="723897" y="2229850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23897" y="283945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3897" y="3364383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3897" y="2242318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897" y="2839450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3897" y="3373314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137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723897" y="388577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0830" y="5612052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3897" y="5079116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101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723897" y="559158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0830" y="506311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3227" y="3768175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295900" y="2158579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5295900" y="276817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95900" y="3293112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295900" y="2171047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139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95900" y="2768179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95900" y="3302043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137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295900" y="381450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12833" y="5540781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95900" y="5007845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101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5295900" y="552030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12833" y="499183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65230" y="3696904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078973" y="250078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gular Pentagon 34"/>
          <p:cNvSpPr/>
          <p:nvPr/>
        </p:nvSpPr>
        <p:spPr>
          <a:xfrm>
            <a:off x="6739376" y="2242318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348974" y="244998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gular Pentagon 36"/>
          <p:cNvSpPr/>
          <p:nvPr/>
        </p:nvSpPr>
        <p:spPr>
          <a:xfrm>
            <a:off x="8009377" y="226995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6078973" y="353464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gular Pentagon 38"/>
          <p:cNvSpPr/>
          <p:nvPr/>
        </p:nvSpPr>
        <p:spPr>
          <a:xfrm>
            <a:off x="6739376" y="327617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78973" y="537237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gular Pentagon 43"/>
          <p:cNvSpPr/>
          <p:nvPr/>
        </p:nvSpPr>
        <p:spPr>
          <a:xfrm>
            <a:off x="6739376" y="511390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7348974" y="5321576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gular Pentagon 45"/>
          <p:cNvSpPr/>
          <p:nvPr/>
        </p:nvSpPr>
        <p:spPr>
          <a:xfrm>
            <a:off x="8009377" y="511652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3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2.22222E-6 L 0.51666 -0.0051 " pathEditMode="relative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C -0.03784 0.00533 -0.06614 0.01227 -0.0993 0.03125 C -0.09948 0.03125 -0.11267 0.03912 -0.11441 0.04097 C -0.12326 0.04931 -0.1276 0.05903 -0.13854 0.06273 C -0.14184 0.07222 -0.1493 0.07847 -0.15538 0.08634 C -0.15711 0.08796 -0.15764 0.09051 -0.15937 0.09213 C -0.16093 0.09352 -0.16319 0.09352 -0.16493 0.09421 C -0.17343 0.10278 -0.18402 0.10695 -0.19305 0.11389 C -0.20468 0.12269 -0.19201 0.11783 -0.20607 0.12153 C -0.22031 0.13195 -0.22552 0.12685 -0.24722 0.1257 C -0.25555 0.11621 -0.2658 0.1125 -0.27534 0.10579 C -0.28177 0.09213 -0.28229 0.09815 -0.28472 0.08033 C -0.28003 0.07315 -0.27569 0.07153 -0.26788 0.06852 C -0.25659 0.07037 -0.24531 0.07107 -0.2342 0.07454 C -0.22205 0.07824 -0.21198 0.08681 -0.20052 0.09213 C -0.18264 0.11065 -0.20538 0.08866 -0.18923 0.10023 C -0.18142 0.10556 -0.1776 0.11482 -0.1743 0.12361 C -0.17291 0.1338 -0.16736 0.15417 -0.17812 0.16111 C -0.18211 0.16343 -0.1868 0.16458 -0.19114 0.16713 C -0.21354 0.16621 -0.23628 0.16644 -0.2585 0.16505 C -0.28055 0.1632 -0.3033 0.15046 -0.32395 0.14329 C -0.33038 0.13843 -0.33385 0.1338 -0.3408 0.13148 C -0.34496 0.11921 -0.33993 0.13171 -0.34826 0.11968 C -0.35399 0.11181 -0.35625 0.10301 -0.35955 0.09421 C -0.35764 0.06574 -0.35798 0.04769 -0.35208 0.02361 C -0.35468 -0.00856 -0.34791 0.00278 -0.36892 -0.00393 C -0.37864 -0.01088 -0.39305 -0.01134 -0.40451 -0.0118 C -0.43698 -0.01366 -0.50191 -0.01574 -0.50191 -0.01551 C -0.51441 -0.02014 -0.5092 -0.01991 -0.51666 -0.01991 " pathEditMode="relative" rAng="0" ptsTypes="ffffffffffffffffffffffffffff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833" y="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Blocked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a program blocks on I/O, say for the disk?</a:t>
            </a:r>
          </a:p>
          <a:p>
            <a:pPr lvl="1"/>
            <a:r>
              <a:rPr lang="en-US" dirty="0"/>
              <a:t>It still has part of its quantum left</a:t>
            </a:r>
          </a:p>
          <a:p>
            <a:pPr lvl="1"/>
            <a:r>
              <a:rPr lang="en-US" dirty="0"/>
              <a:t>Not runnable, so don’t waste time putting it on the active or expired </a:t>
            </a:r>
            <a:r>
              <a:rPr lang="en-US" dirty="0" err="1"/>
              <a:t>runqueues</a:t>
            </a:r>
            <a:endParaRPr lang="en-US" dirty="0"/>
          </a:p>
          <a:p>
            <a:r>
              <a:rPr lang="en-US" dirty="0"/>
              <a:t>We need a “wait queue” associated with each </a:t>
            </a:r>
            <a:r>
              <a:rPr lang="en-US" dirty="0" err="1"/>
              <a:t>blockable</a:t>
            </a:r>
            <a:r>
              <a:rPr lang="en-US" dirty="0"/>
              <a:t> event</a:t>
            </a:r>
          </a:p>
          <a:p>
            <a:pPr lvl="1"/>
            <a:r>
              <a:rPr lang="en-US" dirty="0"/>
              <a:t>Disk, lock, pipe, network socket, etc.</a:t>
            </a:r>
          </a:p>
        </p:txBody>
      </p:sp>
    </p:spTree>
    <p:extLst>
      <p:ext uri="{BB962C8B-B14F-4D97-AF65-F5344CB8AC3E}">
        <p14:creationId xmlns:p14="http://schemas.microsoft.com/office/powerpoint/2010/main" val="1449182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Blocking Example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500" y="1518651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Active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7733" y="1484784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Expired</a:t>
            </a:r>
          </a:p>
        </p:txBody>
      </p:sp>
      <p:sp>
        <p:nvSpPr>
          <p:cNvPr id="6" name="Rectangle 5"/>
          <p:cNvSpPr/>
          <p:nvPr/>
        </p:nvSpPr>
        <p:spPr>
          <a:xfrm>
            <a:off x="723897" y="2229850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23897" y="283945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3897" y="3364383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3897" y="2242318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897" y="2839450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3897" y="3373314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137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723897" y="388577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0830" y="5612052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3897" y="5079116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101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723897" y="559158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0830" y="506311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3227" y="3768175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295900" y="2158579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5295900" y="276817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95900" y="3293112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295900" y="2171047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139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95900" y="2768179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95900" y="3302043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137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5295900" y="381450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12833" y="5540781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95900" y="5007845"/>
            <a:ext cx="76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101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5295900" y="552030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12833" y="499183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65230" y="3696904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490130" y="250078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gular Pentagon 34"/>
          <p:cNvSpPr/>
          <p:nvPr/>
        </p:nvSpPr>
        <p:spPr>
          <a:xfrm>
            <a:off x="2150533" y="2242318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760131" y="244998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gular Pentagon 36"/>
          <p:cNvSpPr/>
          <p:nvPr/>
        </p:nvSpPr>
        <p:spPr>
          <a:xfrm>
            <a:off x="3420534" y="226995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490130" y="353464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gular Pentagon 38"/>
          <p:cNvSpPr/>
          <p:nvPr/>
        </p:nvSpPr>
        <p:spPr>
          <a:xfrm>
            <a:off x="2150533" y="327617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490130" y="537237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gular Pentagon 43"/>
          <p:cNvSpPr/>
          <p:nvPr/>
        </p:nvSpPr>
        <p:spPr>
          <a:xfrm>
            <a:off x="2150533" y="511390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760131" y="5321576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gular Pentagon 45"/>
          <p:cNvSpPr/>
          <p:nvPr/>
        </p:nvSpPr>
        <p:spPr>
          <a:xfrm>
            <a:off x="3420534" y="511652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6858000" y="778933"/>
            <a:ext cx="1151467" cy="1083734"/>
          </a:xfrm>
          <a:prstGeom prst="ca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Disk</a:t>
            </a:r>
          </a:p>
        </p:txBody>
      </p:sp>
      <p:sp>
        <p:nvSpPr>
          <p:cNvPr id="17" name="Explosion 1 16"/>
          <p:cNvSpPr/>
          <p:nvPr/>
        </p:nvSpPr>
        <p:spPr>
          <a:xfrm>
            <a:off x="1947333" y="1518651"/>
            <a:ext cx="2692400" cy="3014133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Block on disk!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7408333" y="1744133"/>
            <a:ext cx="1" cy="713896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gular Pentagon 47"/>
          <p:cNvSpPr/>
          <p:nvPr/>
        </p:nvSpPr>
        <p:spPr>
          <a:xfrm>
            <a:off x="7382933" y="2308747"/>
            <a:ext cx="626534" cy="455430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Callout 48"/>
          <p:cNvSpPr/>
          <p:nvPr/>
        </p:nvSpPr>
        <p:spPr>
          <a:xfrm>
            <a:off x="6231463" y="3217332"/>
            <a:ext cx="2743204" cy="2152389"/>
          </a:xfrm>
          <a:prstGeom prst="wedgeEllipseCallout">
            <a:avLst>
              <a:gd name="adj1" fmla="val -8782"/>
              <a:gd name="adj2" fmla="val -7314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Process goes on disk wait queue</a:t>
            </a:r>
          </a:p>
        </p:txBody>
      </p:sp>
    </p:spTree>
    <p:extLst>
      <p:ext uri="{BB962C8B-B14F-4D97-AF65-F5344CB8AC3E}">
        <p14:creationId xmlns:p14="http://schemas.microsoft.com/office/powerpoint/2010/main" val="179376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2.59259E-6 L -0.14253 0.00255 " pathEditMode="relative" ptsTypes="AA">
                                      <p:cBhvr>
                                        <p:cTn id="1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  <p:bldP spid="7" grpId="0" animBg="1"/>
      <p:bldP spid="17" grpId="0" animBg="1"/>
      <p:bldP spid="48" grpId="0" animBg="1"/>
      <p:bldP spid="4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Blocked Tasks,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blocked task is moved to a wait queue until the expected event happens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No longer on any active or expired queue!</a:t>
            </a:r>
          </a:p>
          <a:p>
            <a:r>
              <a:rPr lang="en-US" dirty="0"/>
              <a:t>Disk example:</a:t>
            </a:r>
          </a:p>
          <a:p>
            <a:pPr lvl="1"/>
            <a:r>
              <a:rPr lang="en-US" dirty="0"/>
              <a:t>After I/O completes, interrupt handler moves task back to active </a:t>
            </a:r>
            <a:r>
              <a:rPr lang="en-US" dirty="0" err="1"/>
              <a:t>runqueue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271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Time slice tracking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a process blocks and then becomes runnable, how do we know how much time it had left?</a:t>
            </a:r>
          </a:p>
          <a:p>
            <a:r>
              <a:rPr lang="en-US" dirty="0"/>
              <a:t>Each task tracks ticks left in ‘</a:t>
            </a:r>
            <a:r>
              <a:rPr lang="en-US" dirty="0" err="1"/>
              <a:t>time_slice</a:t>
            </a:r>
            <a:r>
              <a:rPr lang="en-US" dirty="0"/>
              <a:t>’ field</a:t>
            </a:r>
          </a:p>
          <a:p>
            <a:pPr lvl="1"/>
            <a:r>
              <a:rPr lang="en-US" dirty="0"/>
              <a:t>On each clock tick: </a:t>
            </a:r>
            <a:r>
              <a:rPr lang="en-US" dirty="0">
                <a:latin typeface="Courier"/>
                <a:cs typeface="Courier"/>
              </a:rPr>
              <a:t>current-&gt;</a:t>
            </a:r>
            <a:r>
              <a:rPr lang="en-US" dirty="0" err="1">
                <a:latin typeface="Courier"/>
                <a:cs typeface="Courier"/>
              </a:rPr>
              <a:t>time_slice</a:t>
            </a:r>
            <a:r>
              <a:rPr lang="en-US" dirty="0">
                <a:latin typeface="Courier"/>
                <a:cs typeface="Courier"/>
              </a:rPr>
              <a:t>--</a:t>
            </a:r>
          </a:p>
          <a:p>
            <a:pPr lvl="1"/>
            <a:r>
              <a:rPr lang="en-US" dirty="0"/>
              <a:t>If time slice goes to zero, move to expired queue</a:t>
            </a:r>
          </a:p>
          <a:p>
            <a:pPr lvl="2"/>
            <a:r>
              <a:rPr lang="en-US" dirty="0"/>
              <a:t>Refill time slice</a:t>
            </a:r>
          </a:p>
          <a:p>
            <a:pPr lvl="2"/>
            <a:r>
              <a:rPr lang="en-US" dirty="0"/>
              <a:t>Schedule someone else</a:t>
            </a:r>
          </a:p>
          <a:p>
            <a:pPr lvl="1"/>
            <a:r>
              <a:rPr lang="en-US" dirty="0"/>
              <a:t>An unblocked task can use balance of time slice</a:t>
            </a:r>
          </a:p>
          <a:p>
            <a:pPr lvl="1"/>
            <a:r>
              <a:rPr lang="en-US" dirty="0"/>
              <a:t>Forking halves time slice with child</a:t>
            </a:r>
          </a:p>
        </p:txBody>
      </p:sp>
    </p:spTree>
    <p:extLst>
      <p:ext uri="{BB962C8B-B14F-4D97-AF65-F5344CB8AC3E}">
        <p14:creationId xmlns:p14="http://schemas.microsoft.com/office/powerpoint/2010/main" val="1805793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More on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100 = highest priority</a:t>
            </a:r>
          </a:p>
          <a:p>
            <a:r>
              <a:rPr lang="en-US" dirty="0"/>
              <a:t>139 = lowest priority</a:t>
            </a:r>
          </a:p>
          <a:p>
            <a:r>
              <a:rPr lang="en-US" dirty="0"/>
              <a:t>120 = base priority</a:t>
            </a:r>
          </a:p>
          <a:p>
            <a:pPr lvl="1"/>
            <a:r>
              <a:rPr lang="en-US" dirty="0"/>
              <a:t>“nice” value: user-specified adjustment to base priority</a:t>
            </a:r>
          </a:p>
          <a:p>
            <a:pPr lvl="1"/>
            <a:r>
              <a:rPr lang="en-US" dirty="0"/>
              <a:t>Selfish (not nice) = -20 (I want to go first)</a:t>
            </a:r>
          </a:p>
          <a:p>
            <a:pPr lvl="1"/>
            <a:r>
              <a:rPr lang="en-US" dirty="0"/>
              <a:t>Really nice = +19 (I will go last)</a:t>
            </a:r>
          </a:p>
        </p:txBody>
      </p:sp>
    </p:spTree>
    <p:extLst>
      <p:ext uri="{BB962C8B-B14F-4D97-AF65-F5344CB8AC3E}">
        <p14:creationId xmlns:p14="http://schemas.microsoft.com/office/powerpoint/2010/main" val="1729194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went through the high-level theory of scheduling algorithms</a:t>
            </a:r>
          </a:p>
          <a:p>
            <a:pPr lvl="1"/>
            <a:r>
              <a:rPr lang="en-US" dirty="0"/>
              <a:t>One approach was a multi-level feedback queue</a:t>
            </a:r>
          </a:p>
          <a:p>
            <a:r>
              <a:rPr lang="en-US" dirty="0"/>
              <a:t>Today: View into how Linux makes its scheduling decisions</a:t>
            </a:r>
          </a:p>
          <a:p>
            <a:pPr lvl="1"/>
            <a:r>
              <a:rPr lang="en-US" dirty="0"/>
              <a:t>Note: a bit dated </a:t>
            </a:r>
            <a:r>
              <a:rPr lang="mr-IN" dirty="0"/>
              <a:t>–</a:t>
            </a:r>
            <a:r>
              <a:rPr lang="en-US" dirty="0"/>
              <a:t> this is from v2.6, but I think still pedagogically useful and more accessible than the new approach</a:t>
            </a:r>
          </a:p>
        </p:txBody>
      </p:sp>
    </p:spTree>
    <p:extLst>
      <p:ext uri="{BB962C8B-B14F-4D97-AF65-F5344CB8AC3E}">
        <p14:creationId xmlns:p14="http://schemas.microsoft.com/office/powerpoint/2010/main" val="288617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Base time slice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“Higher” priority tasks get longer time slices</a:t>
            </a:r>
          </a:p>
          <a:p>
            <a:pPr lvl="1"/>
            <a:r>
              <a:rPr lang="en-US" dirty="0"/>
              <a:t>And run first</a:t>
            </a:r>
          </a:p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5652279"/>
              </p:ext>
            </p:extLst>
          </p:nvPr>
        </p:nvGraphicFramePr>
        <p:xfrm>
          <a:off x="571500" y="1340768"/>
          <a:ext cx="7675033" cy="2104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2730500" imgH="749300" progId="Equation.3">
                  <p:embed/>
                </p:oleObj>
              </mc:Choice>
              <mc:Fallback>
                <p:oleObj name="Equation" r:id="rId3" imgW="2730500" imgH="749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1500" y="1340768"/>
                        <a:ext cx="7675033" cy="21048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Don’t worry about memorizing these formulae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6764053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Goal: Responsive UIs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GUI programs are I/O bound on the user</a:t>
            </a:r>
          </a:p>
          <a:p>
            <a:pPr lvl="1"/>
            <a:r>
              <a:rPr lang="en-US" dirty="0"/>
              <a:t>Unlikely to use entire time slice</a:t>
            </a:r>
          </a:p>
          <a:p>
            <a:r>
              <a:rPr lang="en-US" dirty="0"/>
              <a:t>Users get annoyed when they type a key and it takes a long time to appear</a:t>
            </a:r>
          </a:p>
          <a:p>
            <a:r>
              <a:rPr lang="en-US" dirty="0"/>
              <a:t>Idea: give UI programs a priority boost </a:t>
            </a:r>
          </a:p>
          <a:p>
            <a:pPr lvl="1"/>
            <a:r>
              <a:rPr lang="en-US" dirty="0"/>
              <a:t>Go to front of line, run briefly, block on I/O again</a:t>
            </a:r>
          </a:p>
          <a:p>
            <a:r>
              <a:rPr lang="en-US" dirty="0"/>
              <a:t>Which ones are the UI programs?</a:t>
            </a:r>
          </a:p>
        </p:txBody>
      </p:sp>
    </p:spTree>
    <p:extLst>
      <p:ext uri="{BB962C8B-B14F-4D97-AF65-F5344CB8AC3E}">
        <p14:creationId xmlns:p14="http://schemas.microsoft.com/office/powerpoint/2010/main" val="1713185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Idea: Infer from sleep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definition, I/O bound applications spend most of their time waiting on I/O</a:t>
            </a:r>
          </a:p>
          <a:p>
            <a:r>
              <a:rPr lang="en-US" dirty="0"/>
              <a:t>We can monitor I/O wait time and infer which programs are GUI (and disk intensive)</a:t>
            </a:r>
          </a:p>
          <a:p>
            <a:r>
              <a:rPr lang="en-US" dirty="0"/>
              <a:t>Give these applications a priority boost</a:t>
            </a:r>
          </a:p>
          <a:p>
            <a:r>
              <a:rPr lang="en-US" dirty="0"/>
              <a:t>Note that this behavior can be dynamic</a:t>
            </a:r>
          </a:p>
          <a:p>
            <a:pPr lvl="1"/>
            <a:r>
              <a:rPr lang="en-US" dirty="0"/>
              <a:t>Ex: GUI configures DVD ripping, then it is CPU-bound</a:t>
            </a:r>
          </a:p>
          <a:p>
            <a:pPr lvl="1"/>
            <a:r>
              <a:rPr lang="en-US" dirty="0"/>
              <a:t>Scheduling should match program phases</a:t>
            </a:r>
          </a:p>
        </p:txBody>
      </p:sp>
    </p:spTree>
    <p:extLst>
      <p:ext uri="{BB962C8B-B14F-4D97-AF65-F5344CB8AC3E}">
        <p14:creationId xmlns:p14="http://schemas.microsoft.com/office/powerpoint/2010/main" val="502116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priority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dynamic priority </a:t>
            </a:r>
            <a:r>
              <a:rPr lang="en-US" dirty="0"/>
              <a:t>= max ( 100, min ( </a:t>
            </a:r>
            <a:r>
              <a:rPr lang="en-US" i="1" dirty="0"/>
              <a:t>static priority </a:t>
            </a:r>
            <a:r>
              <a:rPr lang="en-US" dirty="0"/>
              <a:t>− </a:t>
            </a:r>
            <a:r>
              <a:rPr lang="en-US" i="1" dirty="0"/>
              <a:t>bonus </a:t>
            </a:r>
            <a:r>
              <a:rPr lang="en-US" dirty="0"/>
              <a:t>+ 5, 139 ) ) </a:t>
            </a:r>
          </a:p>
          <a:p>
            <a:r>
              <a:rPr lang="en-US" dirty="0"/>
              <a:t>Bonus is calculated based on sleep time</a:t>
            </a:r>
          </a:p>
          <a:p>
            <a:r>
              <a:rPr lang="en-US" dirty="0"/>
              <a:t>Dynamic priority determines a tasks’ </a:t>
            </a:r>
            <a:r>
              <a:rPr lang="en-US" dirty="0" err="1"/>
              <a:t>runqueue</a:t>
            </a:r>
            <a:endParaRPr lang="en-US" dirty="0"/>
          </a:p>
          <a:p>
            <a:r>
              <a:rPr lang="en-US" dirty="0"/>
              <a:t>This is a heuristic to balance competing goals of CPU throughput and latency in dealing with infrequent I/O</a:t>
            </a:r>
          </a:p>
          <a:p>
            <a:pPr lvl="1"/>
            <a:r>
              <a:rPr lang="en-US" dirty="0"/>
              <a:t>May not be optimal</a:t>
            </a:r>
          </a:p>
        </p:txBody>
      </p:sp>
    </p:spTree>
    <p:extLst>
      <p:ext uri="{BB962C8B-B14F-4D97-AF65-F5344CB8AC3E}">
        <p14:creationId xmlns:p14="http://schemas.microsoft.com/office/powerpoint/2010/main" val="2093813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 Priority in O(1) Scheduler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Important: The </a:t>
            </a:r>
            <a:r>
              <a:rPr lang="en-US" dirty="0" err="1"/>
              <a:t>runqueue</a:t>
            </a:r>
            <a:r>
              <a:rPr lang="en-US" dirty="0"/>
              <a:t> a process goes in is determined by the </a:t>
            </a:r>
            <a:r>
              <a:rPr lang="en-US" b="1" dirty="0">
                <a:solidFill>
                  <a:srgbClr val="FF0000"/>
                </a:solidFill>
              </a:rPr>
              <a:t>dynamic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priority, not the static priority</a:t>
            </a:r>
          </a:p>
          <a:p>
            <a:pPr lvl="1"/>
            <a:r>
              <a:rPr lang="en-US" dirty="0"/>
              <a:t>Dynamic priority is mostly determined by time spent waiting, to boost UI responsiveness</a:t>
            </a:r>
          </a:p>
          <a:p>
            <a:r>
              <a:rPr lang="en-US" dirty="0"/>
              <a:t>Nice values influence </a:t>
            </a:r>
            <a:r>
              <a:rPr lang="en-US" b="1" dirty="0">
                <a:solidFill>
                  <a:srgbClr val="FF0000"/>
                </a:solidFill>
              </a:rPr>
              <a:t>static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priority</a:t>
            </a:r>
          </a:p>
          <a:p>
            <a:pPr lvl="1"/>
            <a:r>
              <a:rPr lang="en-US" dirty="0"/>
              <a:t>No matter how “nice” you are (or </a:t>
            </a:r>
            <a:r>
              <a:rPr lang="en-US" dirty="0" err="1"/>
              <a:t>aren</a:t>
            </a:r>
            <a:r>
              <a:rPr lang="fr-FR" dirty="0"/>
              <a:t>’</a:t>
            </a:r>
            <a:r>
              <a:rPr lang="en-US"/>
              <a:t>t), </a:t>
            </a:r>
            <a:r>
              <a:rPr lang="en-US" dirty="0"/>
              <a:t>you can’t boost your dynamic priority without blocking </a:t>
            </a:r>
            <a:r>
              <a:rPr lang="en-US"/>
              <a:t>on a wait queue!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303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Rebalancing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described, once a task ends up in one CPU’s </a:t>
            </a:r>
            <a:r>
              <a:rPr lang="en-US" dirty="0" err="1"/>
              <a:t>runqueue</a:t>
            </a:r>
            <a:r>
              <a:rPr lang="en-US" dirty="0"/>
              <a:t>, it stays on that CPU forever</a:t>
            </a:r>
          </a:p>
        </p:txBody>
      </p:sp>
    </p:spTree>
    <p:extLst>
      <p:ext uri="{BB962C8B-B14F-4D97-AF65-F5344CB8AC3E}">
        <p14:creationId xmlns:p14="http://schemas.microsoft.com/office/powerpoint/2010/main" val="93325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Rebalancing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500" y="1518651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CPU 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47733" y="1484784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CPU 1</a:t>
            </a:r>
          </a:p>
        </p:txBody>
      </p:sp>
      <p:sp>
        <p:nvSpPr>
          <p:cNvPr id="6" name="Rectangle 5"/>
          <p:cNvSpPr/>
          <p:nvPr/>
        </p:nvSpPr>
        <p:spPr>
          <a:xfrm>
            <a:off x="723897" y="2229850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723897" y="283945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23897" y="3364383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23897" y="3885778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23897" y="559158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0830" y="5063110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93227" y="3768175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295900" y="2158579"/>
            <a:ext cx="867833" cy="3843867"/>
          </a:xfrm>
          <a:prstGeom prst="rect">
            <a:avLst/>
          </a:prstGeom>
          <a:noFill/>
          <a:ln w="76200" cmpd="sng">
            <a:solidFill>
              <a:srgbClr val="B74D2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5295900" y="276817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95900" y="3293112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295900" y="3814507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295900" y="552030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12833" y="4991839"/>
            <a:ext cx="867833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65230" y="3696904"/>
            <a:ext cx="766233" cy="1310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  <a:p>
            <a:pPr>
              <a:lnSpc>
                <a:spcPct val="50000"/>
              </a:lnSpc>
            </a:pPr>
            <a:r>
              <a:rPr lang="en-US" sz="5000" dirty="0"/>
              <a:t>.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490130" y="250078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gular Pentagon 34"/>
          <p:cNvSpPr/>
          <p:nvPr/>
        </p:nvSpPr>
        <p:spPr>
          <a:xfrm>
            <a:off x="2150533" y="2242318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760131" y="244998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gular Pentagon 36"/>
          <p:cNvSpPr/>
          <p:nvPr/>
        </p:nvSpPr>
        <p:spPr>
          <a:xfrm>
            <a:off x="3420534" y="226995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490130" y="353464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gular Pentagon 38"/>
          <p:cNvSpPr/>
          <p:nvPr/>
        </p:nvSpPr>
        <p:spPr>
          <a:xfrm>
            <a:off x="2150533" y="327617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490130" y="537237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gular Pentagon 43"/>
          <p:cNvSpPr/>
          <p:nvPr/>
        </p:nvSpPr>
        <p:spPr>
          <a:xfrm>
            <a:off x="2150533" y="5113909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760131" y="5321576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gular Pentagon 45"/>
          <p:cNvSpPr/>
          <p:nvPr/>
        </p:nvSpPr>
        <p:spPr>
          <a:xfrm>
            <a:off x="3420534" y="5116521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6083293" y="347230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gular Pentagon 54"/>
          <p:cNvSpPr/>
          <p:nvPr/>
        </p:nvSpPr>
        <p:spPr>
          <a:xfrm>
            <a:off x="6743696" y="3213838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6083293" y="5310034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Regular Pentagon 56"/>
          <p:cNvSpPr/>
          <p:nvPr/>
        </p:nvSpPr>
        <p:spPr>
          <a:xfrm>
            <a:off x="6743696" y="5051568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7353294" y="5259235"/>
            <a:ext cx="660403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gular Pentagon 58"/>
          <p:cNvSpPr/>
          <p:nvPr/>
        </p:nvSpPr>
        <p:spPr>
          <a:xfrm>
            <a:off x="8013697" y="5054180"/>
            <a:ext cx="626534" cy="461665"/>
          </a:xfrm>
          <a:prstGeom prst="pentagon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xplosion 1 2"/>
          <p:cNvSpPr/>
          <p:nvPr/>
        </p:nvSpPr>
        <p:spPr>
          <a:xfrm>
            <a:off x="5689600" y="1518651"/>
            <a:ext cx="3708399" cy="3234266"/>
          </a:xfrm>
          <a:prstGeom prst="irregularSeal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CPU 1 Needs More Work!</a:t>
            </a:r>
          </a:p>
        </p:txBody>
      </p:sp>
    </p:spTree>
    <p:extLst>
      <p:ext uri="{BB962C8B-B14F-4D97-AF65-F5344CB8AC3E}">
        <p14:creationId xmlns:p14="http://schemas.microsoft.com/office/powerpoint/2010/main" val="85984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6" grpId="0" animBg="1"/>
      <p:bldP spid="55" grpId="0" animBg="1"/>
      <p:bldP spid="57" grpId="0" animBg="1"/>
      <p:bldP spid="59" grpId="0" animBg="1"/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Rebalancing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described, once a task ends up in one CPU’s </a:t>
            </a:r>
            <a:r>
              <a:rPr lang="en-US" dirty="0" err="1"/>
              <a:t>runqueue</a:t>
            </a:r>
            <a:r>
              <a:rPr lang="en-US" dirty="0"/>
              <a:t>, it stays on that CPU forever</a:t>
            </a:r>
          </a:p>
          <a:p>
            <a:r>
              <a:rPr lang="en-US" dirty="0"/>
              <a:t>What if all the processes on CPU 0 exit, and all of the processes on CPU 1 fork more children?</a:t>
            </a:r>
          </a:p>
          <a:p>
            <a:r>
              <a:rPr lang="en-US" dirty="0"/>
              <a:t>We need to periodically rebalance</a:t>
            </a:r>
          </a:p>
          <a:p>
            <a:r>
              <a:rPr lang="en-US" dirty="0"/>
              <a:t>Balance overheads against benefits</a:t>
            </a:r>
          </a:p>
          <a:p>
            <a:pPr lvl="1"/>
            <a:r>
              <a:rPr lang="en-US" dirty="0"/>
              <a:t>Figuring out where to move tasks isn’t free</a:t>
            </a:r>
          </a:p>
        </p:txBody>
      </p:sp>
    </p:spTree>
    <p:extLst>
      <p:ext uri="{BB962C8B-B14F-4D97-AF65-F5344CB8AC3E}">
        <p14:creationId xmlns:p14="http://schemas.microsoft.com/office/powerpoint/2010/main" val="9655378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Idea: Idle CPUs rebalance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CPU is out of runnable tasks, it should take load from busy CPUs</a:t>
            </a:r>
          </a:p>
          <a:p>
            <a:pPr lvl="1"/>
            <a:r>
              <a:rPr lang="en-US" dirty="0"/>
              <a:t>Busy CPUs shouldn’t lose time finding idle CPUs to take their work if possible</a:t>
            </a:r>
          </a:p>
          <a:p>
            <a:r>
              <a:rPr lang="en-US" dirty="0"/>
              <a:t>There may not be any idle CPUs</a:t>
            </a:r>
          </a:p>
          <a:p>
            <a:pPr lvl="1"/>
            <a:r>
              <a:rPr lang="en-US" dirty="0"/>
              <a:t>Overhead to figure out whether other idle CPUs exist</a:t>
            </a:r>
          </a:p>
          <a:p>
            <a:pPr lvl="1"/>
            <a:r>
              <a:rPr lang="en-US" dirty="0"/>
              <a:t>Just have busy CPUs rebalance much less frequently</a:t>
            </a:r>
          </a:p>
        </p:txBody>
      </p:sp>
    </p:spTree>
    <p:extLst>
      <p:ext uri="{BB962C8B-B14F-4D97-AF65-F5344CB8AC3E}">
        <p14:creationId xmlns:p14="http://schemas.microsoft.com/office/powerpoint/2010/main" val="14081073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Average 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measure how busy a CPU is?</a:t>
            </a:r>
          </a:p>
          <a:p>
            <a:r>
              <a:rPr lang="en-US" dirty="0"/>
              <a:t>Average number of runnable tasks over time</a:t>
            </a:r>
          </a:p>
          <a:p>
            <a:r>
              <a:rPr lang="en-US" dirty="0"/>
              <a:t>Available in /</a:t>
            </a:r>
            <a:r>
              <a:rPr lang="en-US" dirty="0" err="1"/>
              <a:t>proc</a:t>
            </a:r>
            <a:r>
              <a:rPr lang="en-US" dirty="0"/>
              <a:t>/</a:t>
            </a:r>
            <a:r>
              <a:rPr lang="en-US" dirty="0" err="1"/>
              <a:t>loadavg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087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low-level building blocks of a scheduler</a:t>
            </a:r>
          </a:p>
          <a:p>
            <a:r>
              <a:rPr lang="en-US" dirty="0"/>
              <a:t>Understand competing policy goals</a:t>
            </a:r>
          </a:p>
          <a:p>
            <a:r>
              <a:rPr lang="en-US" dirty="0"/>
              <a:t>Understand the O(1) scheduler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919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Rebalancing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</a:t>
            </a:r>
            <a:r>
              <a:rPr lang="en-US" dirty="0" err="1"/>
              <a:t>loadavg</a:t>
            </a:r>
            <a:r>
              <a:rPr lang="en-US" dirty="0"/>
              <a:t> of each CPU</a:t>
            </a:r>
          </a:p>
          <a:p>
            <a:r>
              <a:rPr lang="en-US" dirty="0"/>
              <a:t>Find the one with the highest </a:t>
            </a:r>
            <a:r>
              <a:rPr lang="en-US" dirty="0" err="1"/>
              <a:t>loadavg</a:t>
            </a:r>
            <a:endParaRPr lang="en-US" dirty="0"/>
          </a:p>
          <a:p>
            <a:r>
              <a:rPr lang="en-US" dirty="0"/>
              <a:t>(Hand waving) Figure out how many tasks we could take</a:t>
            </a:r>
          </a:p>
          <a:p>
            <a:pPr lvl="1"/>
            <a:r>
              <a:rPr lang="en-US" dirty="0"/>
              <a:t>If worth it, lock the CPU’s </a:t>
            </a:r>
            <a:r>
              <a:rPr lang="en-US" dirty="0" err="1"/>
              <a:t>runqueues</a:t>
            </a:r>
            <a:r>
              <a:rPr lang="en-US" dirty="0"/>
              <a:t> and take them</a:t>
            </a:r>
          </a:p>
          <a:p>
            <a:pPr lvl="1"/>
            <a:r>
              <a:rPr lang="en-US" dirty="0"/>
              <a:t>If not, try again later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5237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Editorial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O(1) scheduler is not constant time if you consider rebalancing costs</a:t>
            </a:r>
          </a:p>
          <a:p>
            <a:pPr lvl="1"/>
            <a:r>
              <a:rPr lang="en-US" dirty="0"/>
              <a:t>But </a:t>
            </a:r>
            <a:r>
              <a:rPr lang="en-US" dirty="0" err="1"/>
              <a:t>whatevs</a:t>
            </a:r>
            <a:r>
              <a:rPr lang="en-US" dirty="0"/>
              <a:t>: Execution time to pick next process is one of only several criteria for selecting a scheduling algorithm</a:t>
            </a:r>
          </a:p>
          <a:p>
            <a:pPr lvl="1"/>
            <a:r>
              <a:rPr lang="en-US" dirty="0"/>
              <a:t>O(1) was later replaced by a logarithmic time algorithm (Completely Fair Scheduler), that was much simpler</a:t>
            </a:r>
          </a:p>
          <a:p>
            <a:pPr lvl="2"/>
            <a:r>
              <a:rPr lang="en-US" dirty="0"/>
              <a:t>More elegantly captured these policy goals</a:t>
            </a:r>
          </a:p>
          <a:p>
            <a:pPr lvl="2"/>
            <a:r>
              <a:rPr lang="en-US" dirty="0"/>
              <a:t>Amusingly, </a:t>
            </a:r>
            <a:r>
              <a:rPr lang="en-US"/>
              <a:t>not “completely fair” in practice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577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competing scheduling goals</a:t>
            </a:r>
          </a:p>
          <a:p>
            <a:r>
              <a:rPr lang="en-US" dirty="0"/>
              <a:t>Understand O(1) scheduler + rebalancing</a:t>
            </a:r>
          </a:p>
        </p:txBody>
      </p:sp>
    </p:spTree>
    <p:extLst>
      <p:ext uri="{BB962C8B-B14F-4D97-AF65-F5344CB8AC3E}">
        <p14:creationId xmlns:p14="http://schemas.microsoft.com/office/powerpoint/2010/main" val="19908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(Linux) Terminology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task – a Linux PCB </a:t>
            </a:r>
          </a:p>
          <a:p>
            <a:pPr lvl="1"/>
            <a:r>
              <a:rPr lang="en-US" dirty="0"/>
              <a:t>Really represents a thread in the kernel </a:t>
            </a:r>
          </a:p>
          <a:p>
            <a:pPr lvl="2"/>
            <a:r>
              <a:rPr lang="en-US" dirty="0"/>
              <a:t>(more on threads next lecture)</a:t>
            </a:r>
          </a:p>
          <a:p>
            <a:r>
              <a:rPr lang="en-US" dirty="0"/>
              <a:t>Quantum – CPU </a:t>
            </a:r>
            <a:r>
              <a:rPr lang="en-US" dirty="0" err="1"/>
              <a:t>timeslice</a:t>
            </a:r>
            <a:endParaRPr lang="en-US" dirty="0"/>
          </a:p>
          <a:p>
            <a:pPr lvl="1"/>
            <a:r>
              <a:rPr lang="en-US" dirty="0"/>
              <a:t>“Quanta” is plural, for those whose Latin is dusty</a:t>
            </a:r>
          </a:p>
        </p:txBody>
      </p:sp>
    </p:spTree>
    <p:extLst>
      <p:ext uri="{BB962C8B-B14F-4D97-AF65-F5344CB8AC3E}">
        <p14:creationId xmlns:p14="http://schemas.microsoft.com/office/powerpoint/2010/main" val="1696323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Policy goals (review)</a:t>
            </a:r>
          </a:p>
          <a:p>
            <a:r>
              <a:rPr lang="en-US" dirty="0"/>
              <a:t>O(1) Scheduler</a:t>
            </a:r>
          </a:p>
        </p:txBody>
      </p:sp>
    </p:spTree>
    <p:extLst>
      <p:ext uri="{BB962C8B-B14F-4D97-AF65-F5344CB8AC3E}">
        <p14:creationId xmlns:p14="http://schemas.microsoft.com/office/powerpoint/2010/main" val="115830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Policy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Fairness – everything gets a fair share of the CPU</a:t>
            </a:r>
          </a:p>
          <a:p>
            <a:r>
              <a:rPr lang="en-US" dirty="0"/>
              <a:t>Real-time deadlines</a:t>
            </a:r>
          </a:p>
          <a:p>
            <a:pPr lvl="1"/>
            <a:r>
              <a:rPr lang="en-US" dirty="0"/>
              <a:t>CPU time before a deadline more valuable than time after</a:t>
            </a:r>
          </a:p>
          <a:p>
            <a:r>
              <a:rPr lang="en-US" dirty="0"/>
              <a:t>Latency vs. Throughput: </a:t>
            </a:r>
            <a:r>
              <a:rPr lang="en-US" dirty="0" err="1"/>
              <a:t>Timeslice</a:t>
            </a:r>
            <a:r>
              <a:rPr lang="en-US" dirty="0"/>
              <a:t> length matters!</a:t>
            </a:r>
          </a:p>
          <a:p>
            <a:pPr lvl="1"/>
            <a:r>
              <a:rPr lang="en-US" dirty="0"/>
              <a:t>GUI programs should feel responsive</a:t>
            </a:r>
          </a:p>
          <a:p>
            <a:pPr lvl="1"/>
            <a:r>
              <a:rPr lang="en-US" dirty="0"/>
              <a:t>CPU-bound jobs want long </a:t>
            </a:r>
            <a:r>
              <a:rPr lang="en-US" dirty="0" err="1"/>
              <a:t>timeslices</a:t>
            </a:r>
            <a:r>
              <a:rPr lang="en-US" dirty="0"/>
              <a:t>, better throughput</a:t>
            </a:r>
          </a:p>
          <a:p>
            <a:r>
              <a:rPr lang="en-US" dirty="0"/>
              <a:t>User priorities</a:t>
            </a:r>
          </a:p>
          <a:p>
            <a:pPr lvl="1"/>
            <a:r>
              <a:rPr lang="en-US" dirty="0"/>
              <a:t>Virus scanning is nice, but I don’t want it slowing things down</a:t>
            </a:r>
          </a:p>
        </p:txBody>
      </p:sp>
    </p:spTree>
    <p:extLst>
      <p:ext uri="{BB962C8B-B14F-4D97-AF65-F5344CB8AC3E}">
        <p14:creationId xmlns:p14="http://schemas.microsoft.com/office/powerpoint/2010/main" val="1147869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 perfect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Optimizing multiple variables</a:t>
            </a:r>
          </a:p>
          <a:p>
            <a:r>
              <a:rPr lang="en-US" dirty="0"/>
              <a:t>Like memory allocation, this is best-effort</a:t>
            </a:r>
          </a:p>
          <a:p>
            <a:pPr lvl="1"/>
            <a:r>
              <a:rPr lang="en-US" dirty="0"/>
              <a:t>Some workloads prefer some scheduling strategies</a:t>
            </a:r>
          </a:p>
          <a:p>
            <a:r>
              <a:rPr lang="en-US" dirty="0"/>
              <a:t>Nonetheless, some solutions are generally better than others</a:t>
            </a:r>
          </a:p>
        </p:txBody>
      </p:sp>
    </p:spTree>
    <p:extLst>
      <p:ext uri="{BB962C8B-B14F-4D97-AF65-F5344CB8AC3E}">
        <p14:creationId xmlns:p14="http://schemas.microsoft.com/office/powerpoint/2010/main" val="1401018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Policy goals</a:t>
            </a:r>
          </a:p>
          <a:p>
            <a:r>
              <a:rPr lang="en-US" dirty="0"/>
              <a:t>O(1) Scheduler</a:t>
            </a:r>
          </a:p>
        </p:txBody>
      </p:sp>
    </p:spTree>
    <p:extLst>
      <p:ext uri="{BB962C8B-B14F-4D97-AF65-F5344CB8AC3E}">
        <p14:creationId xmlns:p14="http://schemas.microsoft.com/office/powerpoint/2010/main" val="1904484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O(1) scheduler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decide who to run next, independent of number of processes in system</a:t>
            </a:r>
          </a:p>
          <a:p>
            <a:pPr lvl="1"/>
            <a:r>
              <a:rPr lang="en-US" dirty="0"/>
              <a:t>Still maintain ability to prioritize tasks, handle partially unused quanta,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48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11526</TotalTime>
  <Words>1361</Words>
  <Application>Microsoft Macintosh PowerPoint</Application>
  <PresentationFormat>On-screen Show (4:3)</PresentationFormat>
  <Paragraphs>247</Paragraphs>
  <Slides>32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Courier</vt:lpstr>
      <vt:lpstr>Office Theme</vt:lpstr>
      <vt:lpstr>Equation</vt:lpstr>
      <vt:lpstr>Scheduling in Linux (2.6)</vt:lpstr>
      <vt:lpstr>Last time</vt:lpstr>
      <vt:lpstr>Lecture goals</vt:lpstr>
      <vt:lpstr>(Linux) Terminology Map</vt:lpstr>
      <vt:lpstr>Outline</vt:lpstr>
      <vt:lpstr>Policy goals</vt:lpstr>
      <vt:lpstr>No perfect solution</vt:lpstr>
      <vt:lpstr>Outline</vt:lpstr>
      <vt:lpstr>O(1) scheduler</vt:lpstr>
      <vt:lpstr>O(1) Bookkeeping</vt:lpstr>
      <vt:lpstr>O(1) Data Structures</vt:lpstr>
      <vt:lpstr>O(1) Intuition</vt:lpstr>
      <vt:lpstr>O(1) Example</vt:lpstr>
      <vt:lpstr>What now?</vt:lpstr>
      <vt:lpstr>Blocked Tasks</vt:lpstr>
      <vt:lpstr>Blocking Example</vt:lpstr>
      <vt:lpstr>Blocked Tasks, cont.</vt:lpstr>
      <vt:lpstr>Time slice tracking</vt:lpstr>
      <vt:lpstr>More on priorities</vt:lpstr>
      <vt:lpstr>Base time slice</vt:lpstr>
      <vt:lpstr>Goal: Responsive UIs</vt:lpstr>
      <vt:lpstr>Idea: Infer from sleep time</vt:lpstr>
      <vt:lpstr>Dynamic priority</vt:lpstr>
      <vt:lpstr>Dynamic Priority in O(1) Scheduler</vt:lpstr>
      <vt:lpstr>Rebalancing tasks</vt:lpstr>
      <vt:lpstr>Rebalancing</vt:lpstr>
      <vt:lpstr>Rebalancing tasks</vt:lpstr>
      <vt:lpstr>Idea: Idle CPUs rebalance</vt:lpstr>
      <vt:lpstr>Average load</vt:lpstr>
      <vt:lpstr>Rebalancing strategy</vt:lpstr>
      <vt:lpstr>Editorial Note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209</cp:revision>
  <dcterms:created xsi:type="dcterms:W3CDTF">2012-09-21T01:57:31Z</dcterms:created>
  <dcterms:modified xsi:type="dcterms:W3CDTF">2020-10-08T18:33:51Z</dcterms:modified>
</cp:coreProperties>
</file>