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8" autoAdjust="0"/>
    <p:restoredTop sz="73521" autoAdjust="0"/>
  </p:normalViewPr>
  <p:slideViewPr>
    <p:cSldViewPr>
      <p:cViewPr varScale="1">
        <p:scale>
          <a:sx n="89" d="100"/>
          <a:sy n="89" d="100"/>
        </p:scale>
        <p:origin x="1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heuristic that is frequently used to approximate clairvoyant resource allocation policies is to use the past to predict the future.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You can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look forward in time so you look backwards and use the recent past to predict the near future.</a:t>
            </a:r>
          </a:p>
          <a:p>
            <a:pPr lvl="1"/>
            <a:r>
              <a:rPr lang="en-US" sz="1800">
                <a:latin typeface="Times" charset="0"/>
              </a:rPr>
              <a:t>	(The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back to the future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heuristic!)</a:t>
            </a:r>
          </a:p>
          <a:p>
            <a:pPr lvl="1"/>
            <a:r>
              <a:rPr lang="en-US" sz="1800">
                <a:latin typeface="Times" charset="0"/>
              </a:rPr>
              <a:t>—	This is similar in concept to the SJF computation time estimation heuristic used in CPU scheduling.</a:t>
            </a:r>
          </a:p>
          <a:p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Note that this </a:t>
            </a:r>
            <a:r>
              <a:rPr lang="en-US" sz="1800" i="1">
                <a:latin typeface="Times" charset="0"/>
              </a:rPr>
              <a:t>is</a:t>
            </a:r>
            <a:r>
              <a:rPr lang="en-US" sz="1800">
                <a:latin typeface="Times" charset="0"/>
              </a:rPr>
              <a:t> just a heuristic.  We do a bad job of page replacement at time 9.</a:t>
            </a:r>
          </a:p>
          <a:p>
            <a:pPr lvl="1"/>
            <a:r>
              <a:rPr lang="en-US" sz="1800">
                <a:latin typeface="Times" charset="0"/>
              </a:rPr>
              <a:t>—	We replace a page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just going to reference 1 (virtual) time unit later.</a:t>
            </a:r>
          </a:p>
        </p:txBody>
      </p:sp>
    </p:spTree>
    <p:extLst>
      <p:ext uri="{BB962C8B-B14F-4D97-AF65-F5344CB8AC3E}">
        <p14:creationId xmlns:p14="http://schemas.microsoft.com/office/powerpoint/2010/main" val="2141499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Hand this slide out to students.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90737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67250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Doing pure LRU requires the OS to keep too much state (record too much history).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more practical method is to use a stack to keep a bounded space (variable duration) history.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We push new page references onto the stack.</a:t>
            </a:r>
          </a:p>
          <a:p>
            <a:pPr lvl="1"/>
            <a:r>
              <a:rPr lang="en-US" sz="1800">
                <a:latin typeface="Times" charset="0"/>
              </a:rPr>
              <a:t>—	The oldest, least recently used page is always at the bottom of the stack.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More evidence that OS folks have no clue what data structures really are!  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stack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using here is really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queue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(with funky dequeue operations).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scheme is too hard to implement in practice.</a:t>
            </a:r>
          </a:p>
          <a:p>
            <a:pPr lvl="1"/>
            <a:r>
              <a:rPr lang="en-US" sz="1800">
                <a:latin typeface="Times" charset="0"/>
              </a:rPr>
              <a:t>—	Requires specialized and complex hardware (stack size depends on number of frames allocated to the process).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96761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2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An approximation to an approximation to an optimal algorithm!</a:t>
            </a:r>
          </a:p>
          <a:p>
            <a:pPr lvl="1"/>
            <a:r>
              <a:rPr lang="en-US" sz="1800">
                <a:latin typeface="Times" charset="0"/>
              </a:rPr>
              <a:t>—	But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popular approximation — something very close to this is used in the Macintosh VM system.</a:t>
            </a:r>
          </a:p>
          <a:p>
            <a:r>
              <a:rPr lang="en-US" sz="1800">
                <a:latin typeface="Times" charset="0"/>
              </a:rPr>
              <a:t>Algorithm is run every time a page fault occurs.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the circularly-linked-list is implemented in the page table. 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circular list of all resident pages.</a:t>
            </a:r>
          </a:p>
          <a:p>
            <a:pPr lvl="1"/>
            <a:r>
              <a:rPr lang="en-US" sz="1800">
                <a:latin typeface="Times" charset="0"/>
              </a:rPr>
              <a:t>—	The figure shows rows in the page table.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en-US" sz="1800" i="1">
                <a:latin typeface="Times" charset="0"/>
              </a:rPr>
              <a:t>used</a:t>
            </a:r>
            <a:r>
              <a:rPr lang="en-US" sz="1800">
                <a:latin typeface="Times" charset="0"/>
              </a:rPr>
              <a:t>/</a:t>
            </a:r>
            <a:r>
              <a:rPr lang="en-US" sz="1800" i="1">
                <a:latin typeface="Times" charset="0"/>
              </a:rPr>
              <a:t>clock</a:t>
            </a:r>
            <a:r>
              <a:rPr lang="en-US" sz="1800">
                <a:latin typeface="Times" charset="0"/>
              </a:rPr>
              <a:t> bit is part of a page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page table entry.</a:t>
            </a:r>
          </a:p>
          <a:p>
            <a:pPr lvl="1"/>
            <a:r>
              <a:rPr lang="en-US" sz="1800">
                <a:latin typeface="Times" charset="0"/>
              </a:rPr>
              <a:t>—	The search can start with the first valid entry in the page table and there-after continue where it left off last time.   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03351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63336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latin typeface="Times" charset="0"/>
              </a:rPr>
              <a:t>Here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re showing a page list similar to the one we used in FIFO page replacement.</a:t>
            </a:r>
          </a:p>
          <a:p>
            <a:pPr lvl="1"/>
            <a:r>
              <a:rPr lang="en-US" sz="1800" dirty="0">
                <a:latin typeface="Times" charset="0"/>
              </a:rPr>
              <a:t>—	Each entry in the list that contains the </a:t>
            </a:r>
            <a:r>
              <a:rPr lang="en-US" sz="1800" i="1" dirty="0">
                <a:latin typeface="Times" charset="0"/>
              </a:rPr>
              <a:t>clock</a:t>
            </a:r>
            <a:r>
              <a:rPr lang="en-US" sz="1800" dirty="0">
                <a:latin typeface="Times" charset="0"/>
              </a:rPr>
              <a:t>/</a:t>
            </a:r>
            <a:r>
              <a:rPr lang="en-US" sz="1800" i="1" dirty="0">
                <a:latin typeface="Times" charset="0"/>
              </a:rPr>
              <a:t>used</a:t>
            </a:r>
            <a:r>
              <a:rPr lang="en-US" sz="1800" dirty="0">
                <a:latin typeface="Times" charset="0"/>
              </a:rPr>
              <a:t> bit and the name of the virtual page.</a:t>
            </a:r>
          </a:p>
          <a:p>
            <a:pPr lvl="1"/>
            <a:r>
              <a:rPr lang="en-US" sz="1800">
                <a:latin typeface="Times" charset="0"/>
              </a:rPr>
              <a:t>—	In practice the clock algorithm is implemented directly in the page table.</a:t>
            </a:r>
          </a:p>
          <a:p>
            <a:pPr lvl="1"/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Note that at time 5 page </a:t>
            </a:r>
            <a:r>
              <a:rPr lang="en-US" sz="1800" i="1" dirty="0">
                <a:latin typeface="Times" charset="0"/>
              </a:rPr>
              <a:t>a</a:t>
            </a:r>
            <a:r>
              <a:rPr lang="en-US" sz="1800" dirty="0">
                <a:latin typeface="Times" charset="0"/>
              </a:rPr>
              <a:t> is replaced and yet page </a:t>
            </a:r>
            <a:r>
              <a:rPr lang="en-US" sz="1800" i="1" dirty="0">
                <a:latin typeface="Times" charset="0"/>
              </a:rPr>
              <a:t>c</a:t>
            </a:r>
            <a:r>
              <a:rPr lang="en-US" sz="1800" dirty="0">
                <a:latin typeface="Times" charset="0"/>
              </a:rPr>
              <a:t> was the LRU page.</a:t>
            </a:r>
          </a:p>
          <a:p>
            <a:pPr lvl="1"/>
            <a:r>
              <a:rPr lang="en-US" sz="1800" dirty="0">
                <a:latin typeface="Times" charset="0"/>
              </a:rPr>
              <a:t>—	That page </a:t>
            </a:r>
            <a:r>
              <a:rPr lang="en-US" sz="1800" i="1" dirty="0">
                <a:latin typeface="Times" charset="0"/>
              </a:rPr>
              <a:t>a</a:t>
            </a:r>
            <a:r>
              <a:rPr lang="en-US" sz="1800" dirty="0">
                <a:latin typeface="Times" charset="0"/>
              </a:rPr>
              <a:t> was replaced is a function of the initial value of the clock pointer.  Over time we would expect a closer fit to LRU behavior.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23350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If </a:t>
            </a:r>
            <a:r>
              <a:rPr lang="en-US" sz="1800" dirty="0">
                <a:latin typeface="Times" charset="0"/>
              </a:rPr>
              <a:t>we can replace a clean page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have to worry about saving its contents.</a:t>
            </a:r>
          </a:p>
          <a:p>
            <a:pPr lvl="1"/>
            <a:r>
              <a:rPr lang="en-US" sz="1800" dirty="0">
                <a:latin typeface="Times" charset="0"/>
              </a:rPr>
              <a:t>—	We assume the contents of the page are already stored in some executable file (</a:t>
            </a:r>
            <a:r>
              <a:rPr lang="en-US" sz="1800" i="1" dirty="0">
                <a:latin typeface="Times" charset="0"/>
              </a:rPr>
              <a:t>e.g.</a:t>
            </a:r>
            <a:r>
              <a:rPr lang="en-US" sz="1800" dirty="0">
                <a:latin typeface="Times" charset="0"/>
              </a:rPr>
              <a:t>, an </a:t>
            </a:r>
            <a:r>
              <a:rPr lang="en-US" sz="1800" i="1" dirty="0" err="1">
                <a:latin typeface="Times" charset="0"/>
              </a:rPr>
              <a:t>a.out</a:t>
            </a:r>
            <a:r>
              <a:rPr lang="en-US" sz="1800" dirty="0">
                <a:latin typeface="Times" charset="0"/>
              </a:rPr>
              <a:t> file) on disk.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As before, when a page is referenced, the </a:t>
            </a:r>
            <a:r>
              <a:rPr lang="en-US" sz="1800" i="1" dirty="0">
                <a:latin typeface="Times" charset="0"/>
              </a:rPr>
              <a:t>reference/clock/used bit</a:t>
            </a:r>
            <a:r>
              <a:rPr lang="en-US" sz="1800" dirty="0">
                <a:latin typeface="Times" charset="0"/>
              </a:rPr>
              <a:t> is set.</a:t>
            </a:r>
          </a:p>
          <a:p>
            <a:pPr lvl="1"/>
            <a:r>
              <a:rPr lang="en-US" sz="1800" dirty="0">
                <a:latin typeface="Times" charset="0"/>
              </a:rPr>
              <a:t>—	If the reference is a </a:t>
            </a:r>
            <a:r>
              <a:rPr lang="en-US" sz="1800" i="1" dirty="0">
                <a:latin typeface="Times" charset="0"/>
              </a:rPr>
              <a:t>write</a:t>
            </a:r>
            <a:r>
              <a:rPr lang="en-US" sz="1800" dirty="0">
                <a:latin typeface="Times" charset="0"/>
              </a:rPr>
              <a:t> then the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bit</a:t>
            </a:r>
            <a:r>
              <a:rPr lang="en-US" sz="1800" dirty="0">
                <a:latin typeface="Times" charset="0"/>
              </a:rPr>
              <a:t> is also set.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When the clock hand sweeps over a dirty page the </a:t>
            </a:r>
            <a:r>
              <a:rPr lang="en-US" sz="1800" i="1" dirty="0">
                <a:latin typeface="Times" charset="0"/>
              </a:rPr>
              <a:t>used bit</a:t>
            </a:r>
            <a:r>
              <a:rPr lang="en-US" sz="1800" dirty="0">
                <a:latin typeface="Times" charset="0"/>
              </a:rPr>
              <a:t> is reset.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When the clock next sweeps over the page the </a:t>
            </a:r>
            <a:r>
              <a:rPr lang="en-US" sz="1800" i="1" dirty="0">
                <a:latin typeface="Times" charset="0"/>
              </a:rPr>
              <a:t>dirty bit</a:t>
            </a:r>
            <a:r>
              <a:rPr lang="en-US" sz="1800" dirty="0">
                <a:latin typeface="Times" charset="0"/>
              </a:rPr>
              <a:t> is reset (and we assume the OS somehow remembers that the page is actually dirty).</a:t>
            </a:r>
          </a:p>
          <a:p>
            <a:pPr lvl="1"/>
            <a:r>
              <a:rPr lang="en-US" sz="1800" dirty="0">
                <a:latin typeface="Times" charset="0"/>
              </a:rPr>
              <a:t>—	Only pages with </a:t>
            </a:r>
            <a:r>
              <a:rPr lang="en-US" sz="1800" i="1" dirty="0">
                <a:latin typeface="Times" charset="0"/>
              </a:rPr>
              <a:t>used</a:t>
            </a:r>
            <a:r>
              <a:rPr lang="en-US" sz="1800" dirty="0">
                <a:latin typeface="Times" charset="0"/>
              </a:rPr>
              <a:t> and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bits equal to 0 are replaced.</a:t>
            </a:r>
          </a:p>
          <a:p>
            <a:r>
              <a:rPr lang="en-US" sz="1800" dirty="0">
                <a:latin typeface="Times" charset="0"/>
              </a:rPr>
              <a:t>Thus it will take at least two sweeps of the clock to remove a dirty page.</a:t>
            </a:r>
          </a:p>
        </p:txBody>
      </p:sp>
    </p:spTree>
    <p:extLst>
      <p:ext uri="{BB962C8B-B14F-4D97-AF65-F5344CB8AC3E}">
        <p14:creationId xmlns:p14="http://schemas.microsoft.com/office/powerpoint/2010/main" val="137184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033513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have to augment our trace with an indication of which references are </a:t>
            </a:r>
            <a:r>
              <a:rPr lang="en-US" sz="1800" i="1">
                <a:latin typeface="Times" charset="0"/>
              </a:rPr>
              <a:t>reads</a:t>
            </a:r>
            <a:r>
              <a:rPr lang="en-US" sz="1800">
                <a:latin typeface="Times" charset="0"/>
              </a:rPr>
              <a:t> and which are </a:t>
            </a:r>
            <a:r>
              <a:rPr lang="en-US" sz="1800" i="1">
                <a:latin typeface="Times" charset="0"/>
              </a:rPr>
              <a:t>writes</a:t>
            </a:r>
            <a:r>
              <a:rPr lang="en-US" sz="1800">
                <a:latin typeface="Times" charset="0"/>
              </a:rPr>
              <a:t>.</a:t>
            </a:r>
          </a:p>
          <a:p>
            <a:r>
              <a:rPr lang="en-US" sz="1800">
                <a:latin typeface="Times" charset="0"/>
              </a:rPr>
              <a:t>Each entry in the partial page table entry shows the </a:t>
            </a:r>
            <a:r>
              <a:rPr lang="en-US" sz="1800" i="1">
                <a:latin typeface="Times" charset="0"/>
              </a:rPr>
              <a:t>clock/used</a:t>
            </a:r>
            <a:r>
              <a:rPr lang="en-US" sz="1800">
                <a:latin typeface="Times" charset="0"/>
              </a:rPr>
              <a:t> bit and the </a:t>
            </a:r>
            <a:r>
              <a:rPr lang="en-US" sz="1800" i="1">
                <a:latin typeface="Times" charset="0"/>
              </a:rPr>
              <a:t>dirty</a:t>
            </a:r>
            <a:r>
              <a:rPr lang="en-US" sz="1800">
                <a:latin typeface="Times" charset="0"/>
              </a:rPr>
              <a:t> bit for each resident page.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time at times 5 and 9 we in fact replace the LRU page.</a:t>
            </a:r>
          </a:p>
          <a:p>
            <a:pPr lvl="1"/>
            <a:r>
              <a:rPr lang="en-US" sz="1800">
                <a:latin typeface="Times" charset="0"/>
              </a:rPr>
              <a:t>—	However, this is just dumb luck in this case.</a:t>
            </a:r>
          </a:p>
          <a:p>
            <a:r>
              <a:rPr lang="en-US" sz="1800">
                <a:latin typeface="Times" charset="0"/>
              </a:rPr>
              <a:t>Note that at time 10 we replace page </a:t>
            </a:r>
            <a:r>
              <a:rPr lang="en-US" sz="1800" i="1">
                <a:latin typeface="Times" charset="0"/>
              </a:rPr>
              <a:t>b</a:t>
            </a:r>
            <a:r>
              <a:rPr lang="en-US" sz="1800">
                <a:latin typeface="Times" charset="0"/>
              </a:rPr>
              <a:t> even though page </a:t>
            </a:r>
            <a:r>
              <a:rPr lang="en-US" sz="1800" i="1">
                <a:latin typeface="Times" charset="0"/>
              </a:rPr>
              <a:t>e</a:t>
            </a:r>
            <a:r>
              <a:rPr lang="en-US" sz="1800">
                <a:latin typeface="Times" charset="0"/>
              </a:rPr>
              <a:t> is a significantly more LRU page. 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3405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Although we didn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deal with these issues explicitly, they all apply to the partitioning schemes we looked at previously.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on load control: </a:t>
            </a:r>
          </a:p>
          <a:p>
            <a:pPr lvl="1"/>
            <a:r>
              <a:rPr lang="en-US" sz="1800">
                <a:latin typeface="Times" charset="0"/>
              </a:rPr>
              <a:t>—	Load control in the small (when to load pages), and </a:t>
            </a:r>
          </a:p>
          <a:p>
            <a:pPr lvl="1"/>
            <a:r>
              <a:rPr lang="en-US" sz="1800">
                <a:latin typeface="Times" charset="0"/>
              </a:rPr>
              <a:t>—	Load control in the large (when to load processes).</a:t>
            </a:r>
          </a:p>
          <a:p>
            <a:r>
              <a:rPr lang="en-US" sz="1800">
                <a:latin typeface="Times" charset="0"/>
              </a:rPr>
              <a:t>The latter is the same as medium/long-term scheduling.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95435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9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latin typeface="Times" charset="0"/>
              </a:rPr>
              <a:t>We now turn to the issue of local </a:t>
            </a:r>
            <a:r>
              <a:rPr lang="en-US" sz="1800" i="1" dirty="0">
                <a:latin typeface="Times" charset="0"/>
              </a:rPr>
              <a:t>v</a:t>
            </a:r>
            <a:r>
              <a:rPr lang="en-US" sz="1800" dirty="0">
                <a:latin typeface="Times" charset="0"/>
              </a:rPr>
              <a:t>. global page replacement algorithms.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ve</a:t>
            </a:r>
            <a:r>
              <a:rPr lang="en-US" sz="1800" dirty="0">
                <a:latin typeface="Times" charset="0"/>
              </a:rPr>
              <a:t> been looking at local replacement algorithms.</a:t>
            </a:r>
          </a:p>
          <a:p>
            <a:pPr lvl="1"/>
            <a:r>
              <a:rPr lang="en-US" sz="1800" dirty="0">
                <a:latin typeface="Times" charset="0"/>
              </a:rPr>
              <a:t>—	This assumes a process has a fixed number of frames allocated to each process.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But how do we determine how many frames to allocate to a process?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What happens if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allocate enough? </a:t>
            </a:r>
          </a:p>
          <a:p>
            <a:pPr lvl="1"/>
            <a:r>
              <a:rPr lang="en-US" sz="1800" dirty="0">
                <a:latin typeface="Times" charset="0"/>
              </a:rPr>
              <a:t>—	Things can go very bad!</a:t>
            </a:r>
          </a:p>
          <a:p>
            <a:r>
              <a:rPr lang="en-US" sz="1800" dirty="0">
                <a:latin typeface="Times" charset="0"/>
              </a:rPr>
              <a:t>This example assumes FIFO page replacement.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One</a:t>
            </a:r>
            <a:r>
              <a:rPr lang="en-US" sz="1800" baseline="0" dirty="0">
                <a:latin typeface="Times" charset="0"/>
              </a:rPr>
              <a:t> page makes a huge difference</a:t>
            </a:r>
            <a:endParaRPr lang="en-US" sz="1800" dirty="0">
              <a:latin typeface="Times" charset="0"/>
            </a:endParaRPr>
          </a:p>
          <a:p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Is this a contrived example?  Would a real program ever access memory in this way?</a:t>
            </a:r>
          </a:p>
          <a:p>
            <a:pPr lvl="1"/>
            <a:r>
              <a:rPr lang="en-US" sz="1800" dirty="0">
                <a:latin typeface="Times" charset="0"/>
              </a:rPr>
              <a:t>—	Absolutely!  Consider a program that is sequentially accessing elements of a very large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720359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latin typeface="Times" charset="0"/>
              </a:rPr>
              <a:t>What we really want to do is to age pages based on when they will be used next (the clairvoyant policy).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 can do this better if we allow the number of frames allocated to a process to vary dynamically.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The idea </a:t>
            </a:r>
            <a:r>
              <a:rPr lang="en-US" sz="1800" dirty="0" err="1">
                <a:latin typeface="Times" charset="0"/>
              </a:rPr>
              <a:t>isn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so much to take frames away from other processes but rather to allow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memory allocation to grow (and shrink) over time.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	Programs need different amounts of memory at different times.</a:t>
            </a:r>
          </a:p>
          <a:p>
            <a:pPr lvl="1"/>
            <a:r>
              <a:rPr lang="en-US" sz="1800" dirty="0">
                <a:latin typeface="Times" charset="0"/>
              </a:rPr>
              <a:t>—	(And if memory is full this means taking memory away from another process.)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principle of locality argues that a fixed number of frames should work well (over short intervals).</a:t>
            </a:r>
          </a:p>
          <a:p>
            <a:pPr lvl="1"/>
            <a:r>
              <a:rPr lang="en-US" sz="1800" dirty="0">
                <a:latin typeface="Times" charset="0"/>
              </a:rPr>
              <a:t>—	We can also use this principle to determine what this number of frames is (what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ll</a:t>
            </a:r>
            <a:r>
              <a:rPr lang="en-US" sz="1800" dirty="0">
                <a:latin typeface="Times" charset="0"/>
              </a:rPr>
              <a:t> later call the </a:t>
            </a:r>
            <a:r>
              <a:rPr lang="ja-JP" altLang="en-US" sz="1800" dirty="0">
                <a:latin typeface="Times" charset="0"/>
              </a:rPr>
              <a:t>“</a:t>
            </a:r>
            <a:r>
              <a:rPr lang="en-US" sz="1800" dirty="0">
                <a:latin typeface="Times" charset="0"/>
              </a:rPr>
              <a:t>working set</a:t>
            </a:r>
            <a:r>
              <a:rPr lang="ja-JP" altLang="en-US" sz="1800" dirty="0">
                <a:latin typeface="Times" charset="0"/>
              </a:rPr>
              <a:t>”</a:t>
            </a:r>
            <a:r>
              <a:rPr lang="en-US" sz="1800" dirty="0">
                <a:latin typeface="Times" charset="0"/>
              </a:rPr>
              <a:t>).</a:t>
            </a:r>
          </a:p>
          <a:p>
            <a:r>
              <a:rPr lang="en-US" sz="1800" dirty="0">
                <a:latin typeface="Times" charset="0"/>
              </a:rPr>
              <a:t>Note that we often apply the concept of locality separately to code pages (bullet 2 above) and data pages (bullet 3).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43911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 22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Hand this slide out to students.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55793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27563"/>
            <a:ext cx="7315200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How good is the working set policy?</a:t>
            </a:r>
          </a:p>
          <a:p>
            <a:pPr lvl="1"/>
            <a:r>
              <a:rPr lang="en-US" sz="1800" dirty="0">
                <a:latin typeface="Times" charset="0"/>
              </a:rPr>
              <a:t>—	What fault rate would an optimal policy have given (and what would such an optimal (global replacement) policy look like)?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in </a:t>
            </a:r>
            <a:r>
              <a:rPr lang="en-US" sz="1800" i="1" dirty="0">
                <a:latin typeface="Times" charset="0"/>
              </a:rPr>
              <a:t>VMIN</a:t>
            </a:r>
            <a:r>
              <a:rPr lang="en-US" sz="1800" dirty="0">
                <a:latin typeface="Times" charset="0"/>
              </a:rPr>
              <a:t> the forward looking window is only used to determine which pages should be </a:t>
            </a:r>
            <a:r>
              <a:rPr lang="en-US" sz="1800" i="1" dirty="0">
                <a:latin typeface="Times" charset="0"/>
              </a:rPr>
              <a:t>removed</a:t>
            </a:r>
            <a:r>
              <a:rPr lang="en-US" sz="1800" dirty="0">
                <a:latin typeface="Times" charset="0"/>
              </a:rPr>
              <a:t> from the working 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Pages are only added to the working set when they are referenced.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Thus, for example, page </a:t>
            </a:r>
            <a:r>
              <a:rPr lang="en-US" sz="1800" i="1" dirty="0">
                <a:latin typeface="Times" charset="0"/>
              </a:rPr>
              <a:t>a</a:t>
            </a:r>
            <a:r>
              <a:rPr lang="en-US" sz="1800" dirty="0">
                <a:latin typeface="Times" charset="0"/>
              </a:rPr>
              <a:t> is removed at time 1 because it won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be used soon enough in the future, but page </a:t>
            </a:r>
            <a:r>
              <a:rPr lang="en-US" sz="1800" i="1" dirty="0">
                <a:latin typeface="Times" charset="0"/>
              </a:rPr>
              <a:t>b</a:t>
            </a:r>
            <a:r>
              <a:rPr lang="en-US" sz="1800" dirty="0">
                <a:latin typeface="Times" charset="0"/>
              </a:rPr>
              <a:t> is not added, even though it will be used soon.  </a:t>
            </a:r>
          </a:p>
          <a:p>
            <a:pPr lvl="1"/>
            <a:r>
              <a:rPr lang="en-US" sz="1800" dirty="0">
                <a:latin typeface="Times" charset="0"/>
              </a:rPr>
              <a:t>	It is not added because it is not referenced at time 1.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we </a:t>
            </a:r>
            <a:r>
              <a:rPr lang="en-US" sz="1800" dirty="0" err="1">
                <a:latin typeface="Times" charset="0"/>
              </a:rPr>
              <a:t>aren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considering the removal of a page as a page fault even though it may require as much work as a page fault (if the removed page is dirty).</a:t>
            </a:r>
          </a:p>
          <a:p>
            <a:pPr lvl="1"/>
            <a:r>
              <a:rPr lang="en-US" sz="1800" dirty="0">
                <a:latin typeface="Times" charset="0"/>
              </a:rPr>
              <a:t>—	Removing a page can be done in the background and in any event it does not require that the owning process stop execution.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09340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This policy:</a:t>
            </a:r>
          </a:p>
          <a:p>
            <a:pPr lvl="1"/>
            <a:r>
              <a:rPr lang="en-US" sz="1800">
                <a:latin typeface="Times" charset="0"/>
              </a:rPr>
              <a:t>1.	Allocates a variable number of frames to processes, and</a:t>
            </a:r>
          </a:p>
          <a:p>
            <a:pPr lvl="1"/>
            <a:r>
              <a:rPr lang="en-US" sz="1800">
                <a:latin typeface="Times" charset="0"/>
              </a:rPr>
              <a:t>2.	Does implicit load control.</a:t>
            </a:r>
          </a:p>
          <a:p>
            <a:pPr lvl="2"/>
            <a:r>
              <a:rPr lang="en-US" sz="1800">
                <a:latin typeface="Times" charset="0"/>
              </a:rPr>
              <a:t>—	Doesn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eliminate the need for load control.  It just simplifies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	the process.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119870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</p:spTree>
    <p:extLst>
      <p:ext uri="{BB962C8B-B14F-4D97-AF65-F5344CB8AC3E}">
        <p14:creationId xmlns:p14="http://schemas.microsoft.com/office/powerpoint/2010/main" val="802676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Point: size of t matters for page fault frequency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 are now using a different notation.</a:t>
            </a:r>
          </a:p>
          <a:p>
            <a:pPr lvl="1"/>
            <a:r>
              <a:rPr lang="en-US" sz="1800" dirty="0">
                <a:latin typeface="Times" charset="0"/>
              </a:rPr>
              <a:t>—	Previously we listed the contents of each frame allocated to the process.</a:t>
            </a:r>
          </a:p>
          <a:p>
            <a:pPr lvl="1"/>
            <a:r>
              <a:rPr lang="en-US" sz="1800" dirty="0">
                <a:latin typeface="Times" charset="0"/>
              </a:rPr>
              <a:t>—	Now we are only indicating whether a virtual page is in memory or not (and where the page is in physical memory </a:t>
            </a:r>
            <a:r>
              <a:rPr lang="en-US" sz="1800" dirty="0" err="1">
                <a:latin typeface="Times" charset="0"/>
              </a:rPr>
              <a:t>doesn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matter).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pages in memory are the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The window size defines the working set.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challenge is to efficiently decrease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When should the working set size be decreased?</a:t>
            </a:r>
          </a:p>
          <a:p>
            <a:pPr lvl="1"/>
            <a:r>
              <a:rPr lang="en-US" sz="1800" dirty="0">
                <a:latin typeface="Times" charset="0"/>
              </a:rPr>
              <a:t>—	Ideally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like to tie this computation to an (already expensive) event like a page fault.</a:t>
            </a:r>
          </a:p>
        </p:txBody>
      </p:sp>
    </p:spTree>
    <p:extLst>
      <p:ext uri="{BB962C8B-B14F-4D97-AF65-F5344CB8AC3E}">
        <p14:creationId xmlns:p14="http://schemas.microsoft.com/office/powerpoint/2010/main" val="786563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START HERE 2020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The PFF algorithm uses a window size parameter just as the direct</a:t>
            </a:r>
            <a:r>
              <a:rPr lang="en-US" sz="1800" i="1" dirty="0">
                <a:latin typeface="Times" charset="0"/>
              </a:rPr>
              <a:t> </a:t>
            </a:r>
            <a:r>
              <a:rPr lang="en-US" sz="1800" dirty="0">
                <a:latin typeface="Times" charset="0"/>
              </a:rPr>
              <a:t>WS replacement</a:t>
            </a:r>
            <a:r>
              <a:rPr lang="en-US" sz="1800" i="1" dirty="0">
                <a:latin typeface="Times" charset="0"/>
              </a:rPr>
              <a:t> </a:t>
            </a:r>
            <a:r>
              <a:rPr lang="en-US" sz="1800" dirty="0">
                <a:latin typeface="Times" charset="0"/>
              </a:rPr>
              <a:t>policy.</a:t>
            </a:r>
          </a:p>
          <a:p>
            <a:r>
              <a:rPr lang="en-US" sz="1800" dirty="0">
                <a:latin typeface="Times" charset="0"/>
              </a:rPr>
              <a:t>Here the only state that must be maintained is the time that each process last faulted.</a:t>
            </a:r>
          </a:p>
          <a:p>
            <a:pPr lvl="1"/>
            <a:r>
              <a:rPr lang="en-US" sz="1800" dirty="0">
                <a:latin typeface="Times" charset="0"/>
              </a:rPr>
              <a:t>—	Where time here is a per process virtual time value measured in units of process memory references.</a:t>
            </a:r>
          </a:p>
          <a:p>
            <a:pPr lvl="1"/>
            <a:r>
              <a:rPr lang="en-US" sz="1800" dirty="0">
                <a:latin typeface="Times" charset="0"/>
              </a:rPr>
              <a:t>—	Thus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re computing the number of memory references made by this process since the last time this process faulted.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Note that in all cases when a page fault occurs, the faulting page is always added to the working set.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Again, this algorithm only runs when a page fault occurs.</a:t>
            </a: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17839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79539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4238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Idea: Now we have lots of programs in memory — more than will fully fit into memory in their entirety.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When a fault occurs, which page should be replaced?</a:t>
            </a:r>
          </a:p>
          <a:p>
            <a:pPr lvl="1"/>
            <a:r>
              <a:rPr lang="en-US" sz="1800">
                <a:latin typeface="Times" charset="0"/>
              </a:rPr>
              <a:t>—	The fact that swapping out a page increases fault handling time argues for considering only clean pages. 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(However, what if that page is needed immediately?)</a:t>
            </a:r>
          </a:p>
          <a:p>
            <a:pPr lvl="1"/>
            <a:r>
              <a:rPr lang="en-US" sz="1800">
                <a:latin typeface="Times" charset="0"/>
              </a:rPr>
              <a:t>—	How about applying CPU scheduling policies?  FIFO? (Replace oldest page.)  SJF? (Except all pages have the same size.)  </a:t>
            </a:r>
          </a:p>
          <a:p>
            <a:r>
              <a:rPr lang="en-US" sz="1800">
                <a:latin typeface="Times" charset="0"/>
              </a:rPr>
              <a:t>Local replacement implies that processes are allocated a fixed number of page frames.</a:t>
            </a:r>
          </a:p>
          <a:p>
            <a:r>
              <a:rPr lang="en-US" sz="1800">
                <a:latin typeface="Times" charset="0"/>
              </a:rPr>
              <a:t>Global replacement implies a variable number of frames are allocated to each process.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Digression: How do we decide which of two schemes is better?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97441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latin typeface="Times" charset="0"/>
              </a:rPr>
              <a:t>The times are the times of faults.  Why improved – only computes WS</a:t>
            </a:r>
            <a:r>
              <a:rPr lang="en-US" sz="1800" baseline="0" dirty="0">
                <a:latin typeface="Times" charset="0"/>
              </a:rPr>
              <a:t> on faults.  Still need to set window size properly---no magic</a:t>
            </a:r>
            <a:endParaRPr lang="en-US" sz="1800" dirty="0">
              <a:latin typeface="Times" charset="0"/>
            </a:endParaRP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Note that at times 6 and 10 the page fault frequency is too low and thus no page is removed from memory.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Why is this algorithm inherently more desirable than WS?</a:t>
            </a:r>
          </a:p>
          <a:p>
            <a:pPr lvl="1"/>
            <a:r>
              <a:rPr lang="en-US" sz="1800" dirty="0">
                <a:latin typeface="Times" charset="0"/>
              </a:rPr>
              <a:t>— Because it only computes the working set (an expensive operation) when a page faults occurs, </a:t>
            </a:r>
            <a:r>
              <a:rPr lang="en-US" sz="1800" i="1" dirty="0">
                <a:latin typeface="Times" charset="0"/>
              </a:rPr>
              <a:t>i.e.</a:t>
            </a:r>
            <a:r>
              <a:rPr lang="en-US" sz="1800" dirty="0">
                <a:latin typeface="Times" charset="0"/>
              </a:rPr>
              <a:t>, when the OS is already doing an expensive operation.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586382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4031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What is the largest the MPL can (reasonably) be?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For example, what is the minimum number of pages that must be in memory in order for a process to execute?  </a:t>
            </a:r>
            <a:r>
              <a:rPr lang="en-US" sz="180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>
              <a:latin typeface="Times" charset="0"/>
            </a:endParaRPr>
          </a:p>
          <a:p>
            <a:pPr lvl="1"/>
            <a:r>
              <a:rPr lang="en-US" sz="1800">
                <a:latin typeface="Times" charset="0"/>
              </a:rPr>
              <a:t>—	Depends on the architecture of the machine, in particular, the number of memory locations that a single instruction can touch.</a:t>
            </a:r>
          </a:p>
          <a:p>
            <a:pPr lvl="1"/>
            <a:r>
              <a:rPr lang="en-US" sz="1800">
                <a:latin typeface="Times" charset="0"/>
              </a:rPr>
              <a:t>	For example, it takes at least one page to hold the instruction, one page for data (likely a different page if text and data are in separate segments), and possibly other pages if indirect addressing modes are supported.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might the multiprogramming level be reduced?</a:t>
            </a:r>
          </a:p>
          <a:p>
            <a:pPr lvl="1"/>
            <a:r>
              <a:rPr lang="en-US" sz="1800">
                <a:latin typeface="Times" charset="0"/>
              </a:rPr>
              <a:t>—	There is a fundamental tradeoff between having a high MPL (having high utilization) and having low overhead due to page faults.</a:t>
            </a: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3138206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106988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CPU utilization falls.  Why?</a:t>
            </a:r>
          </a:p>
          <a:p>
            <a:pPr lvl="1"/>
            <a:r>
              <a:rPr lang="en-US" sz="1800">
                <a:latin typeface="Times" charset="0"/>
              </a:rPr>
              <a:t>— More processes are doing I/O for paging and hence are spending more time away from the CPU than they otherwise would. </a:t>
            </a:r>
          </a:p>
          <a:p>
            <a:pPr lvl="1"/>
            <a:r>
              <a:rPr lang="en-US" sz="1800">
                <a:latin typeface="Times" charset="0"/>
              </a:rPr>
              <a:t>	Processes aren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doing useful (disk) I/O. Instead they are incurring overhead?</a:t>
            </a:r>
          </a:p>
          <a:p>
            <a:r>
              <a:rPr lang="en-US" sz="1800">
                <a:latin typeface="Times" charset="0"/>
              </a:rPr>
              <a:t>What to do when CPU utilization falls?</a:t>
            </a:r>
          </a:p>
          <a:p>
            <a:pPr lvl="1"/>
            <a:r>
              <a:rPr lang="en-US" sz="1800">
                <a:latin typeface="Times" charset="0"/>
              </a:rPr>
              <a:t>—	Give the CPU more work to do by admitting more processes into the system!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The problem is that faults are occurring because processes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enough memory relative to their locus of execution.</a:t>
            </a: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671758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00625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does local replacement work?</a:t>
            </a:r>
          </a:p>
          <a:p>
            <a:pPr lvl="1"/>
            <a:r>
              <a:rPr lang="en-US" sz="1800">
                <a:latin typeface="Times" charset="0"/>
              </a:rPr>
              <a:t>—	One process cannot impact another process because it cannot take memory away from that process.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Can a single process now thrash?</a:t>
            </a:r>
          </a:p>
          <a:p>
            <a:pPr lvl="1"/>
            <a:r>
              <a:rPr lang="en-US" sz="1800">
                <a:latin typeface="Times" charset="0"/>
              </a:rPr>
              <a:t>— Yes!  A process with poor locality can thrash.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The idea behind the </a:t>
            </a:r>
            <a:r>
              <a:rPr lang="en-US" sz="1800" i="1">
                <a:latin typeface="Times" charset="0"/>
              </a:rPr>
              <a:t>MTBPF/PFST </a:t>
            </a:r>
            <a:r>
              <a:rPr lang="en-US" sz="1800">
                <a:latin typeface="Times" charset="0"/>
              </a:rPr>
              <a:t>ratio is to balance the paging I/O-CPU load.</a:t>
            </a:r>
          </a:p>
          <a:p>
            <a:pPr lvl="1"/>
            <a:r>
              <a:rPr lang="en-US" sz="1800">
                <a:latin typeface="Times" charset="0"/>
              </a:rPr>
              <a:t>— To eliminate queuing at the paging device.</a:t>
            </a:r>
          </a:p>
          <a:p>
            <a:pPr lvl="1"/>
            <a:r>
              <a:rPr lang="en-US" sz="1800">
                <a:latin typeface="Times" charset="0"/>
              </a:rPr>
              <a:t>	(</a:t>
            </a:r>
            <a:r>
              <a:rPr lang="en-US" sz="1800" i="1">
                <a:latin typeface="Times" charset="0"/>
              </a:rPr>
              <a:t>PFST</a:t>
            </a:r>
            <a:r>
              <a:rPr lang="en-US" sz="1800">
                <a:latin typeface="Times" charset="0"/>
              </a:rPr>
              <a:t> is assumed to be a constant.)  </a:t>
            </a:r>
          </a:p>
          <a:p>
            <a:pPr lvl="1"/>
            <a:endParaRPr lang="en-US" sz="6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Empirical studies suggest it provides close to optimal performance.  </a:t>
            </a:r>
          </a:p>
          <a:p>
            <a:pPr lvl="1"/>
            <a:r>
              <a:rPr lang="en-US" sz="1800">
                <a:latin typeface="Times" charset="0"/>
              </a:rPr>
              <a:t>—	An alternate policy is to keep the paging device at approximately 50% utilization.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235999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46650"/>
            <a:ext cx="7288213" cy="40147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61" tIns="48331" rIns="96661" bIns="48331"/>
          <a:lstStyle/>
          <a:p>
            <a:r>
              <a:rPr lang="en-US" sz="1800" dirty="0">
                <a:latin typeface="Times" charset="0"/>
              </a:rPr>
              <a:t>When we decrease the multiprogramming level we swap out an entire process and release all of its memory.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Who should be swapped out?  No universal rules!  </a:t>
            </a:r>
            <a:r>
              <a:rPr lang="en-US" sz="1800" dirty="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Lowest priority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(Base the decision on importance.)</a:t>
            </a:r>
          </a:p>
          <a:p>
            <a:pPr lvl="1"/>
            <a:r>
              <a:rPr lang="en-US" sz="1800" dirty="0">
                <a:latin typeface="Times" charset="0"/>
              </a:rPr>
              <a:t>—	Smallest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(Maximize memory utilization by freeing up the minimal amount of space. This also minimizes the swapping cost.)</a:t>
            </a:r>
          </a:p>
          <a:p>
            <a:pPr lvl="1"/>
            <a:r>
              <a:rPr lang="en-US" sz="1800" dirty="0">
                <a:latin typeface="Times" charset="0"/>
              </a:rPr>
              <a:t>—	Largest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(Minimize the frequency with which we have to perform (the expensive process of) swapping.)</a:t>
            </a:r>
          </a:p>
          <a:p>
            <a:pPr lvl="1"/>
            <a:r>
              <a:rPr lang="en-US" sz="1800" dirty="0">
                <a:latin typeface="Times" charset="0"/>
              </a:rPr>
              <a:t>—	Oldest process? 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(Get rid of the least interactive process.)</a:t>
            </a:r>
          </a:p>
          <a:p>
            <a:r>
              <a:rPr lang="en-US" sz="1800" dirty="0">
                <a:latin typeface="Times" charset="0"/>
              </a:rPr>
              <a:t>It depends on a number of factors such as scheduling, ...</a:t>
            </a:r>
          </a:p>
        </p:txBody>
      </p:sp>
    </p:spTree>
    <p:extLst>
      <p:ext uri="{BB962C8B-B14F-4D97-AF65-F5344CB8AC3E}">
        <p14:creationId xmlns:p14="http://schemas.microsoft.com/office/powerpoint/2010/main" val="180501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 18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We are recording only which </a:t>
            </a:r>
            <a:r>
              <a:rPr lang="en-US" sz="1800" i="1" dirty="0">
                <a:latin typeface="Times" charset="0"/>
              </a:rPr>
              <a:t>page</a:t>
            </a:r>
            <a:r>
              <a:rPr lang="en-US" sz="1800" dirty="0">
                <a:latin typeface="Times" charset="0"/>
              </a:rPr>
              <a:t> is accessed.  Not which </a:t>
            </a:r>
            <a:r>
              <a:rPr lang="en-US" sz="1800" i="1" dirty="0">
                <a:latin typeface="Times" charset="0"/>
              </a:rPr>
              <a:t>memory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address</a:t>
            </a:r>
            <a:r>
              <a:rPr lang="en-US" sz="1800" dirty="0">
                <a:latin typeface="Times" charset="0"/>
              </a:rPr>
              <a:t> is being accessed.</a:t>
            </a:r>
          </a:p>
          <a:p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care which location within a page is being accessed.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This trace is rather bogus as the page changes with each new address generated. </a:t>
            </a:r>
          </a:p>
          <a:p>
            <a:pPr lvl="1"/>
            <a:r>
              <a:rPr lang="en-US" sz="1800" dirty="0">
                <a:latin typeface="Times" charset="0"/>
              </a:rPr>
              <a:t>	(Normally you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expect to see a large number of consecutive references to the same page.)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To avoid confusion with physical frame numbers, we will represent virtual page numbers with letters.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3954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4685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For this trace and this initial placement of pages, the optimal page replacement strategy results in 2 page faults.</a:t>
            </a:r>
          </a:p>
          <a:p>
            <a:r>
              <a:rPr lang="en-US" sz="1800">
                <a:latin typeface="Times" charset="0"/>
              </a:rPr>
              <a:t>Note that the choice of which page to replace at time 10 is arbitrary (or at least is not supported by this trace).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4444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Explain the notation...</a:t>
            </a: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57814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>
                <a:latin typeface="Times" charset="0"/>
              </a:rPr>
              <a:t>For local replacement we assume processes have a fixed number of page frames allocated to them.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We start with CPU-like scheduling policies. 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Try FIFO (FIFO in terms of when page was allocated).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Assume the OS maintains a list (similar to the page table) of frames allocated to the process.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Pages placed in this list when a page fault occurs.</a:t>
            </a:r>
          </a:p>
          <a:p>
            <a:pPr lvl="1"/>
            <a:r>
              <a:rPr lang="en-US" sz="1800">
                <a:latin typeface="Times" charset="0"/>
              </a:rPr>
              <a:t>—	The pointer into the table always points to the oldest page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In the chart, virtual time (measured in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new pages accessed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) goes across the </a:t>
            </a:r>
            <a:r>
              <a:rPr lang="en-US" sz="1800" i="1">
                <a:latin typeface="Times" charset="0"/>
              </a:rPr>
              <a:t>x</a:t>
            </a:r>
            <a:r>
              <a:rPr lang="en-US" sz="1800">
                <a:latin typeface="Times" charset="0"/>
              </a:rPr>
              <a:t>-axis.</a:t>
            </a:r>
          </a:p>
          <a:p>
            <a:pPr lvl="1"/>
            <a:r>
              <a:rPr lang="en-US" sz="1800">
                <a:latin typeface="Times" charset="0"/>
              </a:rPr>
              <a:t>—	Indices in yellow table are not actual frame addresses but are indices into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frame list.</a:t>
            </a:r>
            <a:r>
              <a:rPr lang="ja-JP" altLang="en-US" sz="1800">
                <a:latin typeface="Times" charset="0"/>
              </a:rPr>
              <a:t>”</a:t>
            </a:r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As in CPU scheduling, what is an optimal policy?</a:t>
            </a:r>
          </a:p>
          <a:p>
            <a:pPr lvl="1"/>
            <a:r>
              <a:rPr lang="en-US" sz="1800">
                <a:latin typeface="Times" charset="0"/>
              </a:rPr>
              <a:t>—	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different problem than scheduling. 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not trying to to determine a good ordering, just minimize overhead.</a:t>
            </a: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68012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Page Replacement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67000" y="3378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a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7000" y="3771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67000" y="41656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713038" y="49577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84463" y="4559300"/>
            <a:ext cx="5459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c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2084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2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4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c</a:t>
            </a:r>
            <a:r>
              <a:rPr lang="en-US" sz="1800">
                <a:solidFill>
                  <a:schemeClr val="hlink"/>
                </a:solidFill>
              </a:rPr>
              <a:t> = 1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3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456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/>
              <a:t>e</a:t>
            </a:r>
            <a:r>
              <a:rPr lang="en-US" sz="1800"/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3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7218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e</a:t>
            </a:r>
            <a:r>
              <a:rPr lang="en-US" sz="1800">
                <a:solidFill>
                  <a:schemeClr val="hlink"/>
                </a:solidFill>
              </a:rPr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861300" y="4191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7226300" y="4610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4914900" y="4216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Least Recently Used (LRU) Replacement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679450" y="1228725"/>
            <a:ext cx="8216900" cy="1041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Arial" charset="0"/>
              </a:rPr>
              <a:t>Use the recent past as a predictor of the near future</a:t>
            </a:r>
          </a:p>
          <a:p>
            <a:r>
              <a:rPr lang="en-US" sz="2000">
                <a:latin typeface="Arial" charset="0"/>
              </a:rPr>
              <a:t>Replace the page that hasn’t been referenced for the longest time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137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3" name="Rectangle 99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196752"/>
            <a:ext cx="7772400" cy="723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4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2314" name="Rectangle 25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7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2317" name="Rectangle 28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2318" name="Line 29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8" name="Rectangle 44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1" name="Rectangle 47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4" name="Rectangle 50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7" name="Rectangle 53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8" name="Rectangle 54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1" name="Rectangle 67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2" name="Rectangle 68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7" name="Rectangle 73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9" name="Rectangle 75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59" name="Rectangle 85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2360" name="Rectangle 87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2361" name="Line 88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5" name="Rectangle 91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6" name="Rectangle 92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8" name="Rectangle 94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9" name="Rectangle 95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0" name="Rectangle 96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1" name="Rectangle 97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2" name="Rectangle 98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72" name="Oval 100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Oval 101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Oval 102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AutoShape 10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Implement LRU?</a:t>
            </a:r>
          </a:p>
        </p:txBody>
      </p:sp>
    </p:spTree>
    <p:extLst>
      <p:ext uri="{BB962C8B-B14F-4D97-AF65-F5344CB8AC3E}">
        <p14:creationId xmlns:p14="http://schemas.microsoft.com/office/powerpoint/2010/main" val="35672741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0040" y="1192932"/>
            <a:ext cx="7772400" cy="723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80" name="Rectangle 68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82" name="Rectangle 70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 flipV="1">
            <a:off x="5378450" y="4781550"/>
            <a:ext cx="203200" cy="3429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 flipV="1">
            <a:off x="6508750" y="4857750"/>
            <a:ext cx="215900" cy="2667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5937250" y="4845050"/>
            <a:ext cx="203200" cy="9525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3388" name="Line 76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5" name="Rectangle 83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6" name="Rectangle 84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7" name="Rectangle 85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98" name="Rectangle 86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Oval 88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Implement LRU?</a:t>
            </a:r>
          </a:p>
        </p:txBody>
      </p:sp>
    </p:spTree>
    <p:extLst>
      <p:ext uri="{BB962C8B-B14F-4D97-AF65-F5344CB8AC3E}">
        <p14:creationId xmlns:p14="http://schemas.microsoft.com/office/powerpoint/2010/main" val="131636064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What is the goal of a page replacement algorithm?</a:t>
            </a:r>
          </a:p>
          <a:p>
            <a:pPr lvl="1"/>
            <a:r>
              <a:rPr lang="en-US" dirty="0">
                <a:latin typeface="Arial" charset="0"/>
              </a:rPr>
              <a:t>A. Make life easier for OS implementer</a:t>
            </a:r>
          </a:p>
          <a:p>
            <a:pPr lvl="1"/>
            <a:r>
              <a:rPr lang="en-US" dirty="0">
                <a:latin typeface="Arial" charset="0"/>
              </a:rPr>
              <a:t>B. Reduce the number of page faults</a:t>
            </a:r>
          </a:p>
          <a:p>
            <a:pPr lvl="1"/>
            <a:r>
              <a:rPr lang="en-US" dirty="0">
                <a:latin typeface="Arial" charset="0"/>
              </a:rPr>
              <a:t>C. Reduce the penalty for page faults when they occur</a:t>
            </a:r>
          </a:p>
          <a:p>
            <a:pPr lvl="1"/>
            <a:r>
              <a:rPr lang="en-US" dirty="0">
                <a:latin typeface="Arial" charset="0"/>
              </a:rPr>
              <a:t>D. Minimize CPU time of algorithm</a:t>
            </a:r>
          </a:p>
          <a:p>
            <a:pPr lvl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856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800600" y="3556000"/>
            <a:ext cx="4178300" cy="27813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1316608"/>
            <a:ext cx="8470900" cy="2184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Maintain a circular list of pages resident in memory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Use a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clock</a:t>
            </a:r>
            <a:r>
              <a:rPr lang="en-US" sz="1800" dirty="0">
                <a:latin typeface="Arial" charset="0"/>
              </a:rPr>
              <a:t> (or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used/referenced</a:t>
            </a:r>
            <a:r>
              <a:rPr lang="en-US" sz="1800" dirty="0">
                <a:latin typeface="Arial" charset="0"/>
              </a:rPr>
              <a:t>) bit to track how often a page is accessed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The bit is set whenever a page is referenced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Clock hand sweeps over pages looking for one with </a:t>
            </a:r>
            <a:r>
              <a:rPr lang="en-US" sz="2000" i="1" dirty="0">
                <a:latin typeface="Arial" charset="0"/>
              </a:rPr>
              <a:t>used</a:t>
            </a:r>
            <a:r>
              <a:rPr lang="en-US" sz="2000" dirty="0">
                <a:latin typeface="Arial" charset="0"/>
              </a:rPr>
              <a:t> bit = 0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Replace pages that haven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t been referenced for one complete revolution of the clock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91075" y="3522663"/>
            <a:ext cx="4159250" cy="2778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" charset="0"/>
              </a:rPr>
              <a:t>func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begin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600" b="1" dirty="0">
                <a:latin typeface="Courier" charset="0"/>
              </a:rPr>
              <a:t>while (</a:t>
            </a:r>
            <a:r>
              <a:rPr lang="en-US" sz="1600" b="1" i="1" dirty="0"/>
              <a:t>victim page not found</a:t>
            </a:r>
            <a:r>
              <a:rPr lang="en-US" sz="1600" b="1" dirty="0">
                <a:latin typeface="Courier" charset="0"/>
              </a:rPr>
              <a:t>) do</a:t>
            </a:r>
            <a:endParaRPr lang="en-US" sz="10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if(</a:t>
            </a:r>
            <a:r>
              <a:rPr lang="en-US" sz="1600" b="1" i="1" dirty="0">
                <a:solidFill>
                  <a:schemeClr val="folHlink"/>
                </a:solidFill>
              </a:rPr>
              <a:t>used bit for current page = </a:t>
            </a:r>
            <a:r>
              <a:rPr lang="en-US" sz="1600" b="1" dirty="0">
                <a:solidFill>
                  <a:schemeClr val="folHlink"/>
                </a:solidFill>
              </a:rPr>
              <a:t>0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) then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replace current page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else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reset used bit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end if</a:t>
            </a: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i="1" dirty="0"/>
              <a:t>advance clock pointer</a:t>
            </a:r>
            <a:endParaRPr lang="en-US" sz="16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end while</a:t>
            </a:r>
            <a:br>
              <a:rPr lang="en-US" sz="1600" b="1" dirty="0">
                <a:latin typeface="Courier" charset="0"/>
              </a:rPr>
            </a:b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end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774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336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747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92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113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2700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111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0287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1148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873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8146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6322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6449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3403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2357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1623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19050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6637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6048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14224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Approximate LRU: The </a:t>
            </a:r>
            <a:r>
              <a:rPr lang="en-US"/>
              <a:t>Clock Algorithm</a:t>
            </a:r>
          </a:p>
        </p:txBody>
      </p:sp>
    </p:spTree>
    <p:extLst>
      <p:ext uri="{BB962C8B-B14F-4D97-AF65-F5344CB8AC3E}">
        <p14:creationId xmlns:p14="http://schemas.microsoft.com/office/powerpoint/2010/main" val="5748072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2" name="Rectangle 262"/>
          <p:cNvSpPr>
            <a:spLocks noChangeArrowheads="1"/>
          </p:cNvSpPr>
          <p:nvPr/>
        </p:nvSpPr>
        <p:spPr bwMode="auto">
          <a:xfrm>
            <a:off x="165100" y="4988768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152400" y="1356568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6388" name="Rectangle 151"/>
          <p:cNvSpPr>
            <a:spLocks noChangeArrowheads="1"/>
          </p:cNvSpPr>
          <p:nvPr/>
        </p:nvSpPr>
        <p:spPr bwMode="auto">
          <a:xfrm>
            <a:off x="2112963" y="3863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6389" name="Rectangle 139"/>
          <p:cNvSpPr>
            <a:spLocks noChangeArrowheads="1"/>
          </p:cNvSpPr>
          <p:nvPr/>
        </p:nvSpPr>
        <p:spPr bwMode="auto">
          <a:xfrm>
            <a:off x="2095500" y="34187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0" name="Rectangle 127"/>
          <p:cNvSpPr>
            <a:spLocks noChangeArrowheads="1"/>
          </p:cNvSpPr>
          <p:nvPr/>
        </p:nvSpPr>
        <p:spPr bwMode="auto">
          <a:xfrm>
            <a:off x="2095500" y="2974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6391" name="Rectangle 116"/>
          <p:cNvSpPr>
            <a:spLocks noChangeArrowheads="1"/>
          </p:cNvSpPr>
          <p:nvPr/>
        </p:nvSpPr>
        <p:spPr bwMode="auto">
          <a:xfrm>
            <a:off x="2095500" y="25297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6392" name="Rectangle 105"/>
          <p:cNvSpPr>
            <a:spLocks noChangeArrowheads="1"/>
          </p:cNvSpPr>
          <p:nvPr/>
        </p:nvSpPr>
        <p:spPr bwMode="auto">
          <a:xfrm>
            <a:off x="2095500" y="19074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4" name="Line 3"/>
          <p:cNvSpPr>
            <a:spLocks noChangeShapeType="1"/>
          </p:cNvSpPr>
          <p:nvPr/>
        </p:nvSpPr>
        <p:spPr bwMode="auto">
          <a:xfrm>
            <a:off x="279400" y="2451943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74638" y="4371231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304800" y="4331543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 rot="-5400000">
            <a:off x="13495" y="3089324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6398" name="Group 13"/>
          <p:cNvGrpSpPr>
            <a:grpSpLocks/>
          </p:cNvGrpSpPr>
          <p:nvPr/>
        </p:nvGrpSpPr>
        <p:grpSpPr bwMode="auto">
          <a:xfrm>
            <a:off x="892175" y="2532906"/>
            <a:ext cx="333375" cy="1787525"/>
            <a:chOff x="930" y="1917"/>
            <a:chExt cx="210" cy="1126"/>
          </a:xfrm>
        </p:grpSpPr>
        <p:sp>
          <p:nvSpPr>
            <p:cNvPr id="16510" name="Rectangle 14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6511" name="Rectangle 15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2" name="Rectangle 16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513" name="Rectangle 17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6399" name="Group 18"/>
          <p:cNvGrpSpPr>
            <a:grpSpLocks/>
          </p:cNvGrpSpPr>
          <p:nvPr/>
        </p:nvGrpSpPr>
        <p:grpSpPr bwMode="auto">
          <a:xfrm>
            <a:off x="1476375" y="2532906"/>
            <a:ext cx="333375" cy="1787525"/>
            <a:chOff x="1298" y="1917"/>
            <a:chExt cx="210" cy="1126"/>
          </a:xfrm>
        </p:grpSpPr>
        <p:sp>
          <p:nvSpPr>
            <p:cNvPr id="16506" name="Rectangle 19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6507" name="Rectangle 20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6508" name="Rectangle 21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6509" name="Rectangle 22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6400" name="Line 23"/>
          <p:cNvSpPr>
            <a:spLocks noChangeShapeType="1"/>
          </p:cNvSpPr>
          <p:nvPr/>
        </p:nvSpPr>
        <p:spPr bwMode="auto">
          <a:xfrm>
            <a:off x="2019300" y="1474043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5"/>
          <p:cNvSpPr>
            <a:spLocks noChangeArrowheads="1"/>
          </p:cNvSpPr>
          <p:nvPr/>
        </p:nvSpPr>
        <p:spPr bwMode="auto">
          <a:xfrm>
            <a:off x="1501775" y="1478806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>
            <a:off x="273050" y="1918543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27"/>
          <p:cNvSpPr>
            <a:spLocks noChangeArrowheads="1"/>
          </p:cNvSpPr>
          <p:nvPr/>
        </p:nvSpPr>
        <p:spPr bwMode="auto">
          <a:xfrm>
            <a:off x="274638" y="1982043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6404" name="Rectangle 28"/>
          <p:cNvSpPr>
            <a:spLocks noChangeArrowheads="1"/>
          </p:cNvSpPr>
          <p:nvPr/>
        </p:nvSpPr>
        <p:spPr bwMode="auto">
          <a:xfrm>
            <a:off x="274638" y="1539131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>
            <a:off x="1384300" y="2464643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Rectangle 90"/>
          <p:cNvSpPr>
            <a:spLocks noChangeArrowheads="1"/>
          </p:cNvSpPr>
          <p:nvPr/>
        </p:nvSpPr>
        <p:spPr bwMode="auto">
          <a:xfrm>
            <a:off x="252413" y="5374531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6407" name="Rectangle 92"/>
          <p:cNvSpPr>
            <a:spLocks noChangeArrowheads="1"/>
          </p:cNvSpPr>
          <p:nvPr/>
        </p:nvSpPr>
        <p:spPr bwMode="auto">
          <a:xfrm>
            <a:off x="2095500" y="14756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6408" name="Rectangle 163"/>
          <p:cNvSpPr>
            <a:spLocks noChangeArrowheads="1"/>
          </p:cNvSpPr>
          <p:nvPr/>
        </p:nvSpPr>
        <p:spPr bwMode="auto">
          <a:xfrm>
            <a:off x="2141538" y="4307731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09" name="Text Box 152"/>
          <p:cNvSpPr txBox="1">
            <a:spLocks noChangeArrowheads="1"/>
          </p:cNvSpPr>
          <p:nvPr/>
        </p:nvSpPr>
        <p:spPr bwMode="auto">
          <a:xfrm>
            <a:off x="254317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0" name="Text Box 140"/>
          <p:cNvSpPr txBox="1">
            <a:spLocks noChangeArrowheads="1"/>
          </p:cNvSpPr>
          <p:nvPr/>
        </p:nvSpPr>
        <p:spPr bwMode="auto">
          <a:xfrm>
            <a:off x="252571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1" name="Text Box 128"/>
          <p:cNvSpPr txBox="1">
            <a:spLocks noChangeArrowheads="1"/>
          </p:cNvSpPr>
          <p:nvPr/>
        </p:nvSpPr>
        <p:spPr bwMode="auto">
          <a:xfrm>
            <a:off x="252571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2" name="Text Box 117"/>
          <p:cNvSpPr txBox="1">
            <a:spLocks noChangeArrowheads="1"/>
          </p:cNvSpPr>
          <p:nvPr/>
        </p:nvSpPr>
        <p:spPr bwMode="auto">
          <a:xfrm>
            <a:off x="252571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3" name="Text Box 106"/>
          <p:cNvSpPr txBox="1">
            <a:spLocks noChangeArrowheads="1"/>
          </p:cNvSpPr>
          <p:nvPr/>
        </p:nvSpPr>
        <p:spPr bwMode="auto">
          <a:xfrm>
            <a:off x="25257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4" name="Text Box 93"/>
          <p:cNvSpPr txBox="1">
            <a:spLocks noChangeArrowheads="1"/>
          </p:cNvSpPr>
          <p:nvPr/>
        </p:nvSpPr>
        <p:spPr bwMode="auto">
          <a:xfrm>
            <a:off x="25257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6415" name="Text Box 164"/>
          <p:cNvSpPr txBox="1">
            <a:spLocks noChangeArrowheads="1"/>
          </p:cNvSpPr>
          <p:nvPr/>
        </p:nvSpPr>
        <p:spPr bwMode="auto">
          <a:xfrm>
            <a:off x="257175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16" name="Text Box 153"/>
          <p:cNvSpPr txBox="1">
            <a:spLocks noChangeArrowheads="1"/>
          </p:cNvSpPr>
          <p:nvPr/>
        </p:nvSpPr>
        <p:spPr bwMode="auto">
          <a:xfrm>
            <a:off x="3041650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7" name="Text Box 141"/>
          <p:cNvSpPr txBox="1">
            <a:spLocks noChangeArrowheads="1"/>
          </p:cNvSpPr>
          <p:nvPr/>
        </p:nvSpPr>
        <p:spPr bwMode="auto">
          <a:xfrm>
            <a:off x="3024188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8" name="Text Box 129"/>
          <p:cNvSpPr txBox="1">
            <a:spLocks noChangeArrowheads="1"/>
          </p:cNvSpPr>
          <p:nvPr/>
        </p:nvSpPr>
        <p:spPr bwMode="auto">
          <a:xfrm>
            <a:off x="3024188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9" name="Text Box 118"/>
          <p:cNvSpPr txBox="1">
            <a:spLocks noChangeArrowheads="1"/>
          </p:cNvSpPr>
          <p:nvPr/>
        </p:nvSpPr>
        <p:spPr bwMode="auto">
          <a:xfrm>
            <a:off x="3024188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0" name="Text Box 107"/>
          <p:cNvSpPr txBox="1">
            <a:spLocks noChangeArrowheads="1"/>
          </p:cNvSpPr>
          <p:nvPr/>
        </p:nvSpPr>
        <p:spPr bwMode="auto">
          <a:xfrm>
            <a:off x="302418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1" name="Text Box 94"/>
          <p:cNvSpPr txBox="1">
            <a:spLocks noChangeArrowheads="1"/>
          </p:cNvSpPr>
          <p:nvPr/>
        </p:nvSpPr>
        <p:spPr bwMode="auto">
          <a:xfrm>
            <a:off x="302418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6422" name="Text Box 165"/>
          <p:cNvSpPr txBox="1">
            <a:spLocks noChangeArrowheads="1"/>
          </p:cNvSpPr>
          <p:nvPr/>
        </p:nvSpPr>
        <p:spPr bwMode="auto">
          <a:xfrm>
            <a:off x="3070225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23" name="Text Box 154"/>
          <p:cNvSpPr txBox="1">
            <a:spLocks noChangeArrowheads="1"/>
          </p:cNvSpPr>
          <p:nvPr/>
        </p:nvSpPr>
        <p:spPr bwMode="auto">
          <a:xfrm>
            <a:off x="354012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4" name="Text Box 142"/>
          <p:cNvSpPr txBox="1">
            <a:spLocks noChangeArrowheads="1"/>
          </p:cNvSpPr>
          <p:nvPr/>
        </p:nvSpPr>
        <p:spPr bwMode="auto">
          <a:xfrm>
            <a:off x="352266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25" name="Text Box 130"/>
          <p:cNvSpPr txBox="1">
            <a:spLocks noChangeArrowheads="1"/>
          </p:cNvSpPr>
          <p:nvPr/>
        </p:nvSpPr>
        <p:spPr bwMode="auto">
          <a:xfrm>
            <a:off x="352266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6" name="Text Box 119"/>
          <p:cNvSpPr txBox="1">
            <a:spLocks noChangeArrowheads="1"/>
          </p:cNvSpPr>
          <p:nvPr/>
        </p:nvSpPr>
        <p:spPr bwMode="auto">
          <a:xfrm>
            <a:off x="352266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7" name="Text Box 108"/>
          <p:cNvSpPr txBox="1">
            <a:spLocks noChangeArrowheads="1"/>
          </p:cNvSpPr>
          <p:nvPr/>
        </p:nvSpPr>
        <p:spPr bwMode="auto">
          <a:xfrm>
            <a:off x="352266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8" name="Text Box 95"/>
          <p:cNvSpPr txBox="1">
            <a:spLocks noChangeArrowheads="1"/>
          </p:cNvSpPr>
          <p:nvPr/>
        </p:nvSpPr>
        <p:spPr bwMode="auto">
          <a:xfrm>
            <a:off x="352266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6429" name="Text Box 166"/>
          <p:cNvSpPr txBox="1">
            <a:spLocks noChangeArrowheads="1"/>
          </p:cNvSpPr>
          <p:nvPr/>
        </p:nvSpPr>
        <p:spPr bwMode="auto">
          <a:xfrm>
            <a:off x="356870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6430" name="Text Box 109"/>
          <p:cNvSpPr txBox="1">
            <a:spLocks noChangeArrowheads="1"/>
          </p:cNvSpPr>
          <p:nvPr/>
        </p:nvSpPr>
        <p:spPr bwMode="auto">
          <a:xfrm>
            <a:off x="4211638" y="19074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6431" name="Text Box 96"/>
          <p:cNvSpPr txBox="1">
            <a:spLocks noChangeArrowheads="1"/>
          </p:cNvSpPr>
          <p:nvPr/>
        </p:nvSpPr>
        <p:spPr bwMode="auto">
          <a:xfrm>
            <a:off x="42116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6432" name="Text Box 110"/>
          <p:cNvSpPr txBox="1">
            <a:spLocks noChangeArrowheads="1"/>
          </p:cNvSpPr>
          <p:nvPr/>
        </p:nvSpPr>
        <p:spPr bwMode="auto">
          <a:xfrm>
            <a:off x="504983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3" name="Text Box 97"/>
          <p:cNvSpPr txBox="1">
            <a:spLocks noChangeArrowheads="1"/>
          </p:cNvSpPr>
          <p:nvPr/>
        </p:nvSpPr>
        <p:spPr bwMode="auto">
          <a:xfrm>
            <a:off x="50498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6434" name="Text Box 111"/>
          <p:cNvSpPr txBox="1">
            <a:spLocks noChangeArrowheads="1"/>
          </p:cNvSpPr>
          <p:nvPr/>
        </p:nvSpPr>
        <p:spPr bwMode="auto">
          <a:xfrm>
            <a:off x="58896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35" name="Text Box 98"/>
          <p:cNvSpPr txBox="1">
            <a:spLocks noChangeArrowheads="1"/>
          </p:cNvSpPr>
          <p:nvPr/>
        </p:nvSpPr>
        <p:spPr bwMode="auto">
          <a:xfrm>
            <a:off x="5889625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6436" name="Text Box 112"/>
          <p:cNvSpPr txBox="1">
            <a:spLocks noChangeArrowheads="1"/>
          </p:cNvSpPr>
          <p:nvPr/>
        </p:nvSpPr>
        <p:spPr bwMode="auto">
          <a:xfrm>
            <a:off x="67294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7" name="Text Box 99"/>
          <p:cNvSpPr txBox="1">
            <a:spLocks noChangeArrowheads="1"/>
          </p:cNvSpPr>
          <p:nvPr/>
        </p:nvSpPr>
        <p:spPr bwMode="auto">
          <a:xfrm>
            <a:off x="67294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6438" name="Text Box 113"/>
          <p:cNvSpPr txBox="1">
            <a:spLocks noChangeArrowheads="1"/>
          </p:cNvSpPr>
          <p:nvPr/>
        </p:nvSpPr>
        <p:spPr bwMode="auto">
          <a:xfrm>
            <a:off x="7569200" y="1907431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39" name="Text Box 100"/>
          <p:cNvSpPr txBox="1">
            <a:spLocks noChangeArrowheads="1"/>
          </p:cNvSpPr>
          <p:nvPr/>
        </p:nvSpPr>
        <p:spPr bwMode="auto">
          <a:xfrm>
            <a:off x="7569200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6440" name="Text Box 114"/>
          <p:cNvSpPr txBox="1">
            <a:spLocks noChangeArrowheads="1"/>
          </p:cNvSpPr>
          <p:nvPr/>
        </p:nvSpPr>
        <p:spPr bwMode="auto">
          <a:xfrm>
            <a:off x="83915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41" name="Text Box 101"/>
          <p:cNvSpPr txBox="1">
            <a:spLocks noChangeArrowheads="1"/>
          </p:cNvSpPr>
          <p:nvPr/>
        </p:nvSpPr>
        <p:spPr bwMode="auto">
          <a:xfrm>
            <a:off x="8391525" y="1475631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grpSp>
        <p:nvGrpSpPr>
          <p:cNvPr id="16442" name="Group 294"/>
          <p:cNvGrpSpPr>
            <a:grpSpLocks/>
          </p:cNvGrpSpPr>
          <p:nvPr/>
        </p:nvGrpSpPr>
        <p:grpSpPr bwMode="auto">
          <a:xfrm>
            <a:off x="4051300" y="5115768"/>
            <a:ext cx="660400" cy="1524000"/>
            <a:chOff x="2552" y="3200"/>
            <a:chExt cx="416" cy="960"/>
          </a:xfrm>
        </p:grpSpPr>
        <p:sp>
          <p:nvSpPr>
            <p:cNvPr id="82127" name="Rectangle 207"/>
            <p:cNvSpPr>
              <a:spLocks noChangeArrowheads="1"/>
            </p:cNvSpPr>
            <p:nvPr/>
          </p:nvSpPr>
          <p:spPr bwMode="auto">
            <a:xfrm>
              <a:off x="255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29" name="Rectangle 209"/>
            <p:cNvSpPr>
              <a:spLocks noChangeArrowheads="1"/>
            </p:cNvSpPr>
            <p:nvPr/>
          </p:nvSpPr>
          <p:spPr bwMode="auto">
            <a:xfrm>
              <a:off x="255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0" name="Rectangle 210"/>
            <p:cNvSpPr>
              <a:spLocks noChangeArrowheads="1"/>
            </p:cNvSpPr>
            <p:nvPr/>
          </p:nvSpPr>
          <p:spPr bwMode="auto">
            <a:xfrm>
              <a:off x="255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1" name="Rectangle 211"/>
            <p:cNvSpPr>
              <a:spLocks noChangeArrowheads="1"/>
            </p:cNvSpPr>
            <p:nvPr/>
          </p:nvSpPr>
          <p:spPr bwMode="auto">
            <a:xfrm>
              <a:off x="255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2" name="Rectangle 212"/>
            <p:cNvSpPr>
              <a:spLocks noChangeArrowheads="1"/>
            </p:cNvSpPr>
            <p:nvPr/>
          </p:nvSpPr>
          <p:spPr bwMode="auto">
            <a:xfrm>
              <a:off x="276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3" name="Rectangle 213"/>
            <p:cNvSpPr>
              <a:spLocks noChangeArrowheads="1"/>
            </p:cNvSpPr>
            <p:nvPr/>
          </p:nvSpPr>
          <p:spPr bwMode="auto">
            <a:xfrm>
              <a:off x="276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4" name="Rectangle 214"/>
            <p:cNvSpPr>
              <a:spLocks noChangeArrowheads="1"/>
            </p:cNvSpPr>
            <p:nvPr/>
          </p:nvSpPr>
          <p:spPr bwMode="auto">
            <a:xfrm>
              <a:off x="276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5" name="Rectangle 215"/>
            <p:cNvSpPr>
              <a:spLocks noChangeArrowheads="1"/>
            </p:cNvSpPr>
            <p:nvPr/>
          </p:nvSpPr>
          <p:spPr bwMode="auto">
            <a:xfrm>
              <a:off x="276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3" name="Group 295"/>
          <p:cNvGrpSpPr>
            <a:grpSpLocks/>
          </p:cNvGrpSpPr>
          <p:nvPr/>
        </p:nvGrpSpPr>
        <p:grpSpPr bwMode="auto">
          <a:xfrm>
            <a:off x="4889500" y="5115768"/>
            <a:ext cx="660400" cy="1524000"/>
            <a:chOff x="3080" y="3200"/>
            <a:chExt cx="416" cy="960"/>
          </a:xfrm>
        </p:grpSpPr>
        <p:sp>
          <p:nvSpPr>
            <p:cNvPr id="82136" name="Rectangle 216"/>
            <p:cNvSpPr>
              <a:spLocks noChangeArrowheads="1"/>
            </p:cNvSpPr>
            <p:nvPr/>
          </p:nvSpPr>
          <p:spPr bwMode="auto">
            <a:xfrm>
              <a:off x="30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7" name="Rectangle 217"/>
            <p:cNvSpPr>
              <a:spLocks noChangeArrowheads="1"/>
            </p:cNvSpPr>
            <p:nvPr/>
          </p:nvSpPr>
          <p:spPr bwMode="auto">
            <a:xfrm>
              <a:off x="30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8" name="Rectangle 218"/>
            <p:cNvSpPr>
              <a:spLocks noChangeArrowheads="1"/>
            </p:cNvSpPr>
            <p:nvPr/>
          </p:nvSpPr>
          <p:spPr bwMode="auto">
            <a:xfrm>
              <a:off x="30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9" name="Rectangle 219"/>
            <p:cNvSpPr>
              <a:spLocks noChangeArrowheads="1"/>
            </p:cNvSpPr>
            <p:nvPr/>
          </p:nvSpPr>
          <p:spPr bwMode="auto">
            <a:xfrm>
              <a:off x="30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0" name="Rectangle 220"/>
            <p:cNvSpPr>
              <a:spLocks noChangeArrowheads="1"/>
            </p:cNvSpPr>
            <p:nvPr/>
          </p:nvSpPr>
          <p:spPr bwMode="auto">
            <a:xfrm>
              <a:off x="32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1" name="Rectangle 221"/>
            <p:cNvSpPr>
              <a:spLocks noChangeArrowheads="1"/>
            </p:cNvSpPr>
            <p:nvPr/>
          </p:nvSpPr>
          <p:spPr bwMode="auto">
            <a:xfrm>
              <a:off x="32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2" name="Rectangle 222"/>
            <p:cNvSpPr>
              <a:spLocks noChangeArrowheads="1"/>
            </p:cNvSpPr>
            <p:nvPr/>
          </p:nvSpPr>
          <p:spPr bwMode="auto">
            <a:xfrm>
              <a:off x="32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3" name="Rectangle 223"/>
            <p:cNvSpPr>
              <a:spLocks noChangeArrowheads="1"/>
            </p:cNvSpPr>
            <p:nvPr/>
          </p:nvSpPr>
          <p:spPr bwMode="auto">
            <a:xfrm>
              <a:off x="32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4" name="Group 296"/>
          <p:cNvGrpSpPr>
            <a:grpSpLocks/>
          </p:cNvGrpSpPr>
          <p:nvPr/>
        </p:nvGrpSpPr>
        <p:grpSpPr bwMode="auto">
          <a:xfrm>
            <a:off x="5727700" y="5115768"/>
            <a:ext cx="660400" cy="1524000"/>
            <a:chOff x="3608" y="3200"/>
            <a:chExt cx="416" cy="960"/>
          </a:xfrm>
        </p:grpSpPr>
        <p:sp>
          <p:nvSpPr>
            <p:cNvPr id="82144" name="Rectangle 224"/>
            <p:cNvSpPr>
              <a:spLocks noChangeArrowheads="1"/>
            </p:cNvSpPr>
            <p:nvPr/>
          </p:nvSpPr>
          <p:spPr bwMode="auto">
            <a:xfrm>
              <a:off x="360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5" name="Rectangle 225"/>
            <p:cNvSpPr>
              <a:spLocks noChangeArrowheads="1"/>
            </p:cNvSpPr>
            <p:nvPr/>
          </p:nvSpPr>
          <p:spPr bwMode="auto">
            <a:xfrm>
              <a:off x="360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6" name="Rectangle 226"/>
            <p:cNvSpPr>
              <a:spLocks noChangeArrowheads="1"/>
            </p:cNvSpPr>
            <p:nvPr/>
          </p:nvSpPr>
          <p:spPr bwMode="auto">
            <a:xfrm>
              <a:off x="360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7" name="Rectangle 227"/>
            <p:cNvSpPr>
              <a:spLocks noChangeArrowheads="1"/>
            </p:cNvSpPr>
            <p:nvPr/>
          </p:nvSpPr>
          <p:spPr bwMode="auto">
            <a:xfrm>
              <a:off x="360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8" name="Rectangle 228"/>
            <p:cNvSpPr>
              <a:spLocks noChangeArrowheads="1"/>
            </p:cNvSpPr>
            <p:nvPr/>
          </p:nvSpPr>
          <p:spPr bwMode="auto">
            <a:xfrm>
              <a:off x="381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9" name="Rectangle 229"/>
            <p:cNvSpPr>
              <a:spLocks noChangeArrowheads="1"/>
            </p:cNvSpPr>
            <p:nvPr/>
          </p:nvSpPr>
          <p:spPr bwMode="auto">
            <a:xfrm>
              <a:off x="381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0" name="Rectangle 230"/>
            <p:cNvSpPr>
              <a:spLocks noChangeArrowheads="1"/>
            </p:cNvSpPr>
            <p:nvPr/>
          </p:nvSpPr>
          <p:spPr bwMode="auto">
            <a:xfrm>
              <a:off x="381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1" name="Rectangle 231"/>
            <p:cNvSpPr>
              <a:spLocks noChangeArrowheads="1"/>
            </p:cNvSpPr>
            <p:nvPr/>
          </p:nvSpPr>
          <p:spPr bwMode="auto">
            <a:xfrm>
              <a:off x="381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5" name="Group 297"/>
          <p:cNvGrpSpPr>
            <a:grpSpLocks/>
          </p:cNvGrpSpPr>
          <p:nvPr/>
        </p:nvGrpSpPr>
        <p:grpSpPr bwMode="auto">
          <a:xfrm>
            <a:off x="6565900" y="5115768"/>
            <a:ext cx="660400" cy="1524000"/>
            <a:chOff x="4136" y="3200"/>
            <a:chExt cx="416" cy="960"/>
          </a:xfrm>
        </p:grpSpPr>
        <p:sp>
          <p:nvSpPr>
            <p:cNvPr id="82152" name="Rectangle 232"/>
            <p:cNvSpPr>
              <a:spLocks noChangeArrowheads="1"/>
            </p:cNvSpPr>
            <p:nvPr/>
          </p:nvSpPr>
          <p:spPr bwMode="auto">
            <a:xfrm>
              <a:off x="413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3" name="Rectangle 233"/>
            <p:cNvSpPr>
              <a:spLocks noChangeArrowheads="1"/>
            </p:cNvSpPr>
            <p:nvPr/>
          </p:nvSpPr>
          <p:spPr bwMode="auto">
            <a:xfrm>
              <a:off x="413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4" name="Rectangle 234"/>
            <p:cNvSpPr>
              <a:spLocks noChangeArrowheads="1"/>
            </p:cNvSpPr>
            <p:nvPr/>
          </p:nvSpPr>
          <p:spPr bwMode="auto">
            <a:xfrm>
              <a:off x="413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5" name="Rectangle 235"/>
            <p:cNvSpPr>
              <a:spLocks noChangeArrowheads="1"/>
            </p:cNvSpPr>
            <p:nvPr/>
          </p:nvSpPr>
          <p:spPr bwMode="auto">
            <a:xfrm>
              <a:off x="413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6" name="Rectangle 236"/>
            <p:cNvSpPr>
              <a:spLocks noChangeArrowheads="1"/>
            </p:cNvSpPr>
            <p:nvPr/>
          </p:nvSpPr>
          <p:spPr bwMode="auto">
            <a:xfrm>
              <a:off x="434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7" name="Rectangle 237"/>
            <p:cNvSpPr>
              <a:spLocks noChangeArrowheads="1"/>
            </p:cNvSpPr>
            <p:nvPr/>
          </p:nvSpPr>
          <p:spPr bwMode="auto">
            <a:xfrm>
              <a:off x="434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8" name="Rectangle 238"/>
            <p:cNvSpPr>
              <a:spLocks noChangeArrowheads="1"/>
            </p:cNvSpPr>
            <p:nvPr/>
          </p:nvSpPr>
          <p:spPr bwMode="auto">
            <a:xfrm>
              <a:off x="434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9" name="Rectangle 239"/>
            <p:cNvSpPr>
              <a:spLocks noChangeArrowheads="1"/>
            </p:cNvSpPr>
            <p:nvPr/>
          </p:nvSpPr>
          <p:spPr bwMode="auto">
            <a:xfrm>
              <a:off x="434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6" name="Group 298"/>
          <p:cNvGrpSpPr>
            <a:grpSpLocks/>
          </p:cNvGrpSpPr>
          <p:nvPr/>
        </p:nvGrpSpPr>
        <p:grpSpPr bwMode="auto">
          <a:xfrm>
            <a:off x="7404100" y="5115768"/>
            <a:ext cx="660400" cy="1524000"/>
            <a:chOff x="4664" y="3200"/>
            <a:chExt cx="416" cy="960"/>
          </a:xfrm>
        </p:grpSpPr>
        <p:sp>
          <p:nvSpPr>
            <p:cNvPr id="82160" name="Rectangle 240"/>
            <p:cNvSpPr>
              <a:spLocks noChangeArrowheads="1"/>
            </p:cNvSpPr>
            <p:nvPr/>
          </p:nvSpPr>
          <p:spPr bwMode="auto">
            <a:xfrm>
              <a:off x="466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1" name="Rectangle 241"/>
            <p:cNvSpPr>
              <a:spLocks noChangeArrowheads="1"/>
            </p:cNvSpPr>
            <p:nvPr/>
          </p:nvSpPr>
          <p:spPr bwMode="auto">
            <a:xfrm>
              <a:off x="466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2" name="Rectangle 242"/>
            <p:cNvSpPr>
              <a:spLocks noChangeArrowheads="1"/>
            </p:cNvSpPr>
            <p:nvPr/>
          </p:nvSpPr>
          <p:spPr bwMode="auto">
            <a:xfrm>
              <a:off x="466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3" name="Rectangle 243"/>
            <p:cNvSpPr>
              <a:spLocks noChangeArrowheads="1"/>
            </p:cNvSpPr>
            <p:nvPr/>
          </p:nvSpPr>
          <p:spPr bwMode="auto">
            <a:xfrm>
              <a:off x="466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4" name="Rectangle 244"/>
            <p:cNvSpPr>
              <a:spLocks noChangeArrowheads="1"/>
            </p:cNvSpPr>
            <p:nvPr/>
          </p:nvSpPr>
          <p:spPr bwMode="auto">
            <a:xfrm>
              <a:off x="487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5" name="Rectangle 245"/>
            <p:cNvSpPr>
              <a:spLocks noChangeArrowheads="1"/>
            </p:cNvSpPr>
            <p:nvPr/>
          </p:nvSpPr>
          <p:spPr bwMode="auto">
            <a:xfrm>
              <a:off x="487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6" name="Rectangle 246"/>
            <p:cNvSpPr>
              <a:spLocks noChangeArrowheads="1"/>
            </p:cNvSpPr>
            <p:nvPr/>
          </p:nvSpPr>
          <p:spPr bwMode="auto">
            <a:xfrm>
              <a:off x="487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7" name="Rectangle 247"/>
            <p:cNvSpPr>
              <a:spLocks noChangeArrowheads="1"/>
            </p:cNvSpPr>
            <p:nvPr/>
          </p:nvSpPr>
          <p:spPr bwMode="auto">
            <a:xfrm>
              <a:off x="487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7" name="Group 299"/>
          <p:cNvGrpSpPr>
            <a:grpSpLocks/>
          </p:cNvGrpSpPr>
          <p:nvPr/>
        </p:nvGrpSpPr>
        <p:grpSpPr bwMode="auto">
          <a:xfrm>
            <a:off x="8242300" y="5115768"/>
            <a:ext cx="660400" cy="1524000"/>
            <a:chOff x="5192" y="3200"/>
            <a:chExt cx="416" cy="960"/>
          </a:xfrm>
        </p:grpSpPr>
        <p:sp>
          <p:nvSpPr>
            <p:cNvPr id="82168" name="Rectangle 248"/>
            <p:cNvSpPr>
              <a:spLocks noChangeArrowheads="1"/>
            </p:cNvSpPr>
            <p:nvPr/>
          </p:nvSpPr>
          <p:spPr bwMode="auto">
            <a:xfrm>
              <a:off x="519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9" name="Rectangle 249"/>
            <p:cNvSpPr>
              <a:spLocks noChangeArrowheads="1"/>
            </p:cNvSpPr>
            <p:nvPr/>
          </p:nvSpPr>
          <p:spPr bwMode="auto">
            <a:xfrm>
              <a:off x="519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0" name="Rectangle 250"/>
            <p:cNvSpPr>
              <a:spLocks noChangeArrowheads="1"/>
            </p:cNvSpPr>
            <p:nvPr/>
          </p:nvSpPr>
          <p:spPr bwMode="auto">
            <a:xfrm>
              <a:off x="519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1" name="Rectangle 251"/>
            <p:cNvSpPr>
              <a:spLocks noChangeArrowheads="1"/>
            </p:cNvSpPr>
            <p:nvPr/>
          </p:nvSpPr>
          <p:spPr bwMode="auto">
            <a:xfrm>
              <a:off x="519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2" name="Rectangle 252"/>
            <p:cNvSpPr>
              <a:spLocks noChangeArrowheads="1"/>
            </p:cNvSpPr>
            <p:nvPr/>
          </p:nvSpPr>
          <p:spPr bwMode="auto">
            <a:xfrm>
              <a:off x="540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3" name="Rectangle 253"/>
            <p:cNvSpPr>
              <a:spLocks noChangeArrowheads="1"/>
            </p:cNvSpPr>
            <p:nvPr/>
          </p:nvSpPr>
          <p:spPr bwMode="auto">
            <a:xfrm>
              <a:off x="540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4" name="Rectangle 254"/>
            <p:cNvSpPr>
              <a:spLocks noChangeArrowheads="1"/>
            </p:cNvSpPr>
            <p:nvPr/>
          </p:nvSpPr>
          <p:spPr bwMode="auto">
            <a:xfrm>
              <a:off x="540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5" name="Rectangle 255"/>
            <p:cNvSpPr>
              <a:spLocks noChangeArrowheads="1"/>
            </p:cNvSpPr>
            <p:nvPr/>
          </p:nvSpPr>
          <p:spPr bwMode="auto">
            <a:xfrm>
              <a:off x="540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8" name="Group 293"/>
          <p:cNvGrpSpPr>
            <a:grpSpLocks/>
          </p:cNvGrpSpPr>
          <p:nvPr/>
        </p:nvGrpSpPr>
        <p:grpSpPr bwMode="auto">
          <a:xfrm>
            <a:off x="2349500" y="5115768"/>
            <a:ext cx="660400" cy="1524000"/>
            <a:chOff x="1480" y="3200"/>
            <a:chExt cx="416" cy="960"/>
          </a:xfrm>
        </p:grpSpPr>
        <p:sp>
          <p:nvSpPr>
            <p:cNvPr id="82203" name="Rectangle 283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4" name="Rectangle 284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5" name="Rectangle 285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6" name="Rectangle 286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7" name="Rectangle 287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82208" name="Rectangle 288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82209" name="Rectangle 289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82210" name="Rectangle 290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sp>
        <p:nvSpPr>
          <p:cNvPr id="16449" name="AutoShape 30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41300" y="6360368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Clock Example</a:t>
            </a:r>
          </a:p>
        </p:txBody>
      </p:sp>
    </p:spTree>
    <p:extLst>
      <p:ext uri="{BB962C8B-B14F-4D97-AF65-F5344CB8AC3E}">
        <p14:creationId xmlns:p14="http://schemas.microsoft.com/office/powerpoint/2010/main" val="30855529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65100" y="4953000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524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129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0955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0955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955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0955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794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746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48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 rot="-5400000">
            <a:off x="1349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892175" y="2497138"/>
            <a:ext cx="333375" cy="1787525"/>
            <a:chOff x="930" y="1917"/>
            <a:chExt cx="210" cy="1126"/>
          </a:xfrm>
        </p:grpSpPr>
        <p:sp>
          <p:nvSpPr>
            <p:cNvPr id="17566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7567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7568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7569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7423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17562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7563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7564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7565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7424" name="Line 24"/>
          <p:cNvSpPr>
            <a:spLocks noChangeShapeType="1"/>
          </p:cNvSpPr>
          <p:nvPr/>
        </p:nvSpPr>
        <p:spPr bwMode="auto">
          <a:xfrm>
            <a:off x="20193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25"/>
          <p:cNvSpPr>
            <a:spLocks noChangeArrowheads="1"/>
          </p:cNvSpPr>
          <p:nvPr/>
        </p:nvSpPr>
        <p:spPr bwMode="auto">
          <a:xfrm>
            <a:off x="15017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2730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27"/>
          <p:cNvSpPr>
            <a:spLocks noChangeArrowheads="1"/>
          </p:cNvSpPr>
          <p:nvPr/>
        </p:nvSpPr>
        <p:spPr bwMode="auto">
          <a:xfrm>
            <a:off x="2746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7428" name="Rectangle 28"/>
          <p:cNvSpPr>
            <a:spLocks noChangeArrowheads="1"/>
          </p:cNvSpPr>
          <p:nvPr/>
        </p:nvSpPr>
        <p:spPr bwMode="auto">
          <a:xfrm>
            <a:off x="2746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3843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30"/>
          <p:cNvSpPr>
            <a:spLocks noChangeArrowheads="1"/>
          </p:cNvSpPr>
          <p:nvPr/>
        </p:nvSpPr>
        <p:spPr bwMode="auto">
          <a:xfrm>
            <a:off x="252413" y="5338763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7431" name="Rectangle 31"/>
          <p:cNvSpPr>
            <a:spLocks noChangeArrowheads="1"/>
          </p:cNvSpPr>
          <p:nvPr/>
        </p:nvSpPr>
        <p:spPr bwMode="auto">
          <a:xfrm>
            <a:off x="20955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7432" name="Rectangle 32"/>
          <p:cNvSpPr>
            <a:spLocks noChangeArrowheads="1"/>
          </p:cNvSpPr>
          <p:nvPr/>
        </p:nvSpPr>
        <p:spPr bwMode="auto">
          <a:xfrm>
            <a:off x="21415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33" name="Text Box 33"/>
          <p:cNvSpPr txBox="1">
            <a:spLocks noChangeArrowheads="1"/>
          </p:cNvSpPr>
          <p:nvPr/>
        </p:nvSpPr>
        <p:spPr bwMode="auto">
          <a:xfrm>
            <a:off x="25431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34" name="Text Box 34"/>
          <p:cNvSpPr txBox="1">
            <a:spLocks noChangeArrowheads="1"/>
          </p:cNvSpPr>
          <p:nvPr/>
        </p:nvSpPr>
        <p:spPr bwMode="auto">
          <a:xfrm>
            <a:off x="25257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35" name="Text Box 35"/>
          <p:cNvSpPr txBox="1">
            <a:spLocks noChangeArrowheads="1"/>
          </p:cNvSpPr>
          <p:nvPr/>
        </p:nvSpPr>
        <p:spPr bwMode="auto">
          <a:xfrm>
            <a:off x="25257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36" name="Text Box 36"/>
          <p:cNvSpPr txBox="1">
            <a:spLocks noChangeArrowheads="1"/>
          </p:cNvSpPr>
          <p:nvPr/>
        </p:nvSpPr>
        <p:spPr bwMode="auto">
          <a:xfrm>
            <a:off x="25257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7" name="Text Box 37"/>
          <p:cNvSpPr txBox="1">
            <a:spLocks noChangeArrowheads="1"/>
          </p:cNvSpPr>
          <p:nvPr/>
        </p:nvSpPr>
        <p:spPr bwMode="auto">
          <a:xfrm>
            <a:off x="252571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8" name="Text Box 38"/>
          <p:cNvSpPr txBox="1">
            <a:spLocks noChangeArrowheads="1"/>
          </p:cNvSpPr>
          <p:nvPr/>
        </p:nvSpPr>
        <p:spPr bwMode="auto">
          <a:xfrm>
            <a:off x="25257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7439" name="Text Box 39"/>
          <p:cNvSpPr txBox="1">
            <a:spLocks noChangeArrowheads="1"/>
          </p:cNvSpPr>
          <p:nvPr/>
        </p:nvSpPr>
        <p:spPr bwMode="auto">
          <a:xfrm>
            <a:off x="25717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0" name="Text Box 40"/>
          <p:cNvSpPr txBox="1">
            <a:spLocks noChangeArrowheads="1"/>
          </p:cNvSpPr>
          <p:nvPr/>
        </p:nvSpPr>
        <p:spPr bwMode="auto">
          <a:xfrm>
            <a:off x="30416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1" name="Text Box 41"/>
          <p:cNvSpPr txBox="1">
            <a:spLocks noChangeArrowheads="1"/>
          </p:cNvSpPr>
          <p:nvPr/>
        </p:nvSpPr>
        <p:spPr bwMode="auto">
          <a:xfrm>
            <a:off x="30241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2" name="Text Box 42"/>
          <p:cNvSpPr txBox="1">
            <a:spLocks noChangeArrowheads="1"/>
          </p:cNvSpPr>
          <p:nvPr/>
        </p:nvSpPr>
        <p:spPr bwMode="auto">
          <a:xfrm>
            <a:off x="30241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43" name="Text Box 43"/>
          <p:cNvSpPr txBox="1">
            <a:spLocks noChangeArrowheads="1"/>
          </p:cNvSpPr>
          <p:nvPr/>
        </p:nvSpPr>
        <p:spPr bwMode="auto">
          <a:xfrm>
            <a:off x="30241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44" name="Text Box 44"/>
          <p:cNvSpPr txBox="1">
            <a:spLocks noChangeArrowheads="1"/>
          </p:cNvSpPr>
          <p:nvPr/>
        </p:nvSpPr>
        <p:spPr bwMode="auto">
          <a:xfrm>
            <a:off x="30241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5" name="Text Box 45"/>
          <p:cNvSpPr txBox="1">
            <a:spLocks noChangeArrowheads="1"/>
          </p:cNvSpPr>
          <p:nvPr/>
        </p:nvSpPr>
        <p:spPr bwMode="auto">
          <a:xfrm>
            <a:off x="30241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7446" name="Text Box 46"/>
          <p:cNvSpPr txBox="1">
            <a:spLocks noChangeArrowheads="1"/>
          </p:cNvSpPr>
          <p:nvPr/>
        </p:nvSpPr>
        <p:spPr bwMode="auto">
          <a:xfrm>
            <a:off x="30702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7" name="Text Box 47"/>
          <p:cNvSpPr txBox="1">
            <a:spLocks noChangeArrowheads="1"/>
          </p:cNvSpPr>
          <p:nvPr/>
        </p:nvSpPr>
        <p:spPr bwMode="auto">
          <a:xfrm>
            <a:off x="35401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8" name="Text Box 48"/>
          <p:cNvSpPr txBox="1">
            <a:spLocks noChangeArrowheads="1"/>
          </p:cNvSpPr>
          <p:nvPr/>
        </p:nvSpPr>
        <p:spPr bwMode="auto">
          <a:xfrm>
            <a:off x="35226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9" name="Text Box 49"/>
          <p:cNvSpPr txBox="1">
            <a:spLocks noChangeArrowheads="1"/>
          </p:cNvSpPr>
          <p:nvPr/>
        </p:nvSpPr>
        <p:spPr bwMode="auto">
          <a:xfrm>
            <a:off x="35226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0" name="Text Box 50"/>
          <p:cNvSpPr txBox="1">
            <a:spLocks noChangeArrowheads="1"/>
          </p:cNvSpPr>
          <p:nvPr/>
        </p:nvSpPr>
        <p:spPr bwMode="auto">
          <a:xfrm>
            <a:off x="35226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51" name="Text Box 51"/>
          <p:cNvSpPr txBox="1">
            <a:spLocks noChangeArrowheads="1"/>
          </p:cNvSpPr>
          <p:nvPr/>
        </p:nvSpPr>
        <p:spPr bwMode="auto">
          <a:xfrm>
            <a:off x="352266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2" name="Text Box 52"/>
          <p:cNvSpPr txBox="1">
            <a:spLocks noChangeArrowheads="1"/>
          </p:cNvSpPr>
          <p:nvPr/>
        </p:nvSpPr>
        <p:spPr bwMode="auto">
          <a:xfrm>
            <a:off x="35226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7453" name="Text Box 53"/>
          <p:cNvSpPr txBox="1">
            <a:spLocks noChangeArrowheads="1"/>
          </p:cNvSpPr>
          <p:nvPr/>
        </p:nvSpPr>
        <p:spPr bwMode="auto">
          <a:xfrm>
            <a:off x="35687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17454" name="Group 54"/>
          <p:cNvGrpSpPr>
            <a:grpSpLocks/>
          </p:cNvGrpSpPr>
          <p:nvPr/>
        </p:nvGrpSpPr>
        <p:grpSpPr bwMode="auto">
          <a:xfrm>
            <a:off x="4211638" y="1439863"/>
            <a:ext cx="354012" cy="3289300"/>
            <a:chOff x="2653" y="971"/>
            <a:chExt cx="223" cy="2072"/>
          </a:xfrm>
        </p:grpSpPr>
        <p:sp>
          <p:nvSpPr>
            <p:cNvPr id="17555" name="Text Box 55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56" name="Text Box 56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7" name="Text Box 57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8" name="Text Box 58"/>
            <p:cNvSpPr txBox="1">
              <a:spLocks noChangeArrowheads="1"/>
            </p:cNvSpPr>
            <p:nvPr/>
          </p:nvSpPr>
          <p:spPr bwMode="auto">
            <a:xfrm>
              <a:off x="2653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59" name="Text Box 59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60" name="Text Box 60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17561" name="Text Box 61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5" name="Group 62"/>
          <p:cNvGrpSpPr>
            <a:grpSpLocks/>
          </p:cNvGrpSpPr>
          <p:nvPr/>
        </p:nvGrpSpPr>
        <p:grpSpPr bwMode="auto">
          <a:xfrm>
            <a:off x="5049838" y="1439863"/>
            <a:ext cx="354012" cy="3289300"/>
            <a:chOff x="3086" y="971"/>
            <a:chExt cx="223" cy="2072"/>
          </a:xfrm>
        </p:grpSpPr>
        <p:sp>
          <p:nvSpPr>
            <p:cNvPr id="17548" name="Text Box 63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9" name="Text Box 64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0" name="Text Box 65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1" name="Text Box 66"/>
            <p:cNvSpPr txBox="1">
              <a:spLocks noChangeArrowheads="1"/>
            </p:cNvSpPr>
            <p:nvPr/>
          </p:nvSpPr>
          <p:spPr bwMode="auto">
            <a:xfrm>
              <a:off x="3086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52" name="Text Box 67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3" name="Text Box 68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17554" name="Text Box 69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6" name="Group 70"/>
          <p:cNvGrpSpPr>
            <a:grpSpLocks/>
          </p:cNvGrpSpPr>
          <p:nvPr/>
        </p:nvGrpSpPr>
        <p:grpSpPr bwMode="auto">
          <a:xfrm>
            <a:off x="5889625" y="1439863"/>
            <a:ext cx="354013" cy="3289300"/>
            <a:chOff x="3520" y="971"/>
            <a:chExt cx="223" cy="2072"/>
          </a:xfrm>
        </p:grpSpPr>
        <p:sp>
          <p:nvSpPr>
            <p:cNvPr id="17541" name="Text Box 71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2" name="Text Box 72"/>
            <p:cNvSpPr txBox="1">
              <a:spLocks noChangeArrowheads="1"/>
            </p:cNvSpPr>
            <p:nvPr/>
          </p:nvSpPr>
          <p:spPr bwMode="auto">
            <a:xfrm>
              <a:off x="3520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43" name="Text Box 73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44" name="Text Box 74"/>
            <p:cNvSpPr txBox="1">
              <a:spLocks noChangeArrowheads="1"/>
            </p:cNvSpPr>
            <p:nvPr/>
          </p:nvSpPr>
          <p:spPr bwMode="auto">
            <a:xfrm>
              <a:off x="3520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45" name="Text Box 75"/>
            <p:cNvSpPr txBox="1">
              <a:spLocks noChangeArrowheads="1"/>
            </p:cNvSpPr>
            <p:nvPr/>
          </p:nvSpPr>
          <p:spPr bwMode="auto">
            <a:xfrm>
              <a:off x="3520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46" name="Text Box 76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17547" name="Text Box 77"/>
            <p:cNvSpPr txBox="1">
              <a:spLocks noChangeArrowheads="1"/>
            </p:cNvSpPr>
            <p:nvPr/>
          </p:nvSpPr>
          <p:spPr bwMode="auto">
            <a:xfrm>
              <a:off x="3549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7" name="Group 78"/>
          <p:cNvGrpSpPr>
            <a:grpSpLocks/>
          </p:cNvGrpSpPr>
          <p:nvPr/>
        </p:nvGrpSpPr>
        <p:grpSpPr bwMode="auto">
          <a:xfrm>
            <a:off x="6729413" y="1439863"/>
            <a:ext cx="354012" cy="3289300"/>
            <a:chOff x="3954" y="971"/>
            <a:chExt cx="223" cy="2072"/>
          </a:xfrm>
        </p:grpSpPr>
        <p:sp>
          <p:nvSpPr>
            <p:cNvPr id="17534" name="Text Box 79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35" name="Text Box 80"/>
            <p:cNvSpPr txBox="1">
              <a:spLocks noChangeArrowheads="1"/>
            </p:cNvSpPr>
            <p:nvPr/>
          </p:nvSpPr>
          <p:spPr bwMode="auto">
            <a:xfrm>
              <a:off x="395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36" name="Text Box 81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7" name="Text Box 82"/>
            <p:cNvSpPr txBox="1">
              <a:spLocks noChangeArrowheads="1"/>
            </p:cNvSpPr>
            <p:nvPr/>
          </p:nvSpPr>
          <p:spPr bwMode="auto">
            <a:xfrm>
              <a:off x="3954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8" name="Text Box 83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9" name="Text Box 84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17540" name="Text Box 85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8" name="Group 86"/>
          <p:cNvGrpSpPr>
            <a:grpSpLocks/>
          </p:cNvGrpSpPr>
          <p:nvPr/>
        </p:nvGrpSpPr>
        <p:grpSpPr bwMode="auto">
          <a:xfrm>
            <a:off x="7569200" y="1439863"/>
            <a:ext cx="336550" cy="3289300"/>
            <a:chOff x="4388" y="971"/>
            <a:chExt cx="212" cy="2072"/>
          </a:xfrm>
        </p:grpSpPr>
        <p:sp>
          <p:nvSpPr>
            <p:cNvPr id="17527" name="Text Box 87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8" name="Text Box 88"/>
            <p:cNvSpPr txBox="1">
              <a:spLocks noChangeArrowheads="1"/>
            </p:cNvSpPr>
            <p:nvPr/>
          </p:nvSpPr>
          <p:spPr bwMode="auto">
            <a:xfrm>
              <a:off x="4388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9" name="Text Box 89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0" name="Text Box 90"/>
            <p:cNvSpPr txBox="1">
              <a:spLocks noChangeArrowheads="1"/>
            </p:cNvSpPr>
            <p:nvPr/>
          </p:nvSpPr>
          <p:spPr bwMode="auto">
            <a:xfrm>
              <a:off x="4388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1" name="Text Box 91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32" name="Text Box 92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17533" name="Text Box 93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9" name="Group 94"/>
          <p:cNvGrpSpPr>
            <a:grpSpLocks/>
          </p:cNvGrpSpPr>
          <p:nvPr/>
        </p:nvGrpSpPr>
        <p:grpSpPr bwMode="auto">
          <a:xfrm>
            <a:off x="8391525" y="1439863"/>
            <a:ext cx="488950" cy="3289300"/>
            <a:chOff x="4774" y="971"/>
            <a:chExt cx="308" cy="2072"/>
          </a:xfrm>
        </p:grpSpPr>
        <p:sp>
          <p:nvSpPr>
            <p:cNvPr id="17520" name="Text Box 95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21" name="Text Box 96"/>
            <p:cNvSpPr txBox="1">
              <a:spLocks noChangeArrowheads="1"/>
            </p:cNvSpPr>
            <p:nvPr/>
          </p:nvSpPr>
          <p:spPr bwMode="auto">
            <a:xfrm>
              <a:off x="477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2" name="Text Box 97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23" name="Text Box 98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4" name="Text Box 99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25" name="Text Box 100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17526" name="Text Box 101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116839" name="Rectangle 103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0" name="Rectangle 104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1" name="Rectangle 105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2" name="Rectangle 106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3" name="Rectangle 107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44" name="Rectangle 108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45" name="Rectangle 109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46" name="Rectangle 110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48" name="Rectangle 112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9" name="Rectangle 113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0" name="Rectangle 114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1" name="Rectangle 115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2" name="Rectangle 116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53" name="Rectangle 117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54" name="Rectangle 118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55" name="Rectangle 119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57" name="Rectangle 121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8" name="Rectangle 122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"/>
              </a:rPr>
              <a:t>1</a:t>
            </a:r>
            <a:endParaRPr lang="en-US" sz="2400" dirty="0">
              <a:latin typeface="Times"/>
              <a:ea typeface="+mn-ea"/>
            </a:endParaRPr>
          </a:p>
        </p:txBody>
      </p:sp>
      <p:sp>
        <p:nvSpPr>
          <p:cNvPr id="116859" name="Rectangle 123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0" name="Rectangle 124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61" name="Rectangle 125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62" name="Rectangle 126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63" name="Rectangle 127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64" name="Rectangle 128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66" name="Rectangle 130"/>
          <p:cNvSpPr>
            <a:spLocks noChangeArrowheads="1"/>
          </p:cNvSpPr>
          <p:nvPr/>
        </p:nvSpPr>
        <p:spPr bwMode="auto">
          <a:xfrm>
            <a:off x="6565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7" name="Rectangle 131"/>
          <p:cNvSpPr>
            <a:spLocks noChangeArrowheads="1"/>
          </p:cNvSpPr>
          <p:nvPr/>
        </p:nvSpPr>
        <p:spPr bwMode="auto">
          <a:xfrm>
            <a:off x="6565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8" name="Rectangle 132"/>
          <p:cNvSpPr>
            <a:spLocks noChangeArrowheads="1"/>
          </p:cNvSpPr>
          <p:nvPr/>
        </p:nvSpPr>
        <p:spPr bwMode="auto">
          <a:xfrm>
            <a:off x="6565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9" name="Rectangle 133"/>
          <p:cNvSpPr>
            <a:spLocks noChangeArrowheads="1"/>
          </p:cNvSpPr>
          <p:nvPr/>
        </p:nvSpPr>
        <p:spPr bwMode="auto">
          <a:xfrm>
            <a:off x="6565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70" name="Rectangle 134"/>
          <p:cNvSpPr>
            <a:spLocks noChangeArrowheads="1"/>
          </p:cNvSpPr>
          <p:nvPr/>
        </p:nvSpPr>
        <p:spPr bwMode="auto">
          <a:xfrm>
            <a:off x="68961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71" name="Rectangle 135"/>
          <p:cNvSpPr>
            <a:spLocks noChangeArrowheads="1"/>
          </p:cNvSpPr>
          <p:nvPr/>
        </p:nvSpPr>
        <p:spPr bwMode="auto">
          <a:xfrm>
            <a:off x="6896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72" name="Rectangle 136"/>
          <p:cNvSpPr>
            <a:spLocks noChangeArrowheads="1"/>
          </p:cNvSpPr>
          <p:nvPr/>
        </p:nvSpPr>
        <p:spPr bwMode="auto">
          <a:xfrm>
            <a:off x="6896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73" name="Rectangle 137"/>
          <p:cNvSpPr>
            <a:spLocks noChangeArrowheads="1"/>
          </p:cNvSpPr>
          <p:nvPr/>
        </p:nvSpPr>
        <p:spPr bwMode="auto">
          <a:xfrm>
            <a:off x="68961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75" name="Rectangle 139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6" name="Rectangle 140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7" name="Rectangle 141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8" name="Rectangle 142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9" name="Rectangle 143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80" name="Rectangle 144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81" name="Rectangle 145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82" name="Rectangle 146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84" name="Rectangle 148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85" name="Rectangle 149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6" name="Rectangle 150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7" name="Rectangle 151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8" name="Rectangle 152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89" name="Rectangle 153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90" name="Rectangle 154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91" name="Rectangle 155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93" name="Rectangle 157"/>
          <p:cNvSpPr>
            <a:spLocks noChangeArrowheads="1"/>
          </p:cNvSpPr>
          <p:nvPr/>
        </p:nvSpPr>
        <p:spPr bwMode="auto">
          <a:xfrm>
            <a:off x="23495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4" name="Rectangle 158"/>
          <p:cNvSpPr>
            <a:spLocks noChangeArrowheads="1"/>
          </p:cNvSpPr>
          <p:nvPr/>
        </p:nvSpPr>
        <p:spPr bwMode="auto">
          <a:xfrm>
            <a:off x="234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5" name="Rectangle 159"/>
          <p:cNvSpPr>
            <a:spLocks noChangeArrowheads="1"/>
          </p:cNvSpPr>
          <p:nvPr/>
        </p:nvSpPr>
        <p:spPr bwMode="auto">
          <a:xfrm>
            <a:off x="234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6" name="Rectangle 160"/>
          <p:cNvSpPr>
            <a:spLocks noChangeArrowheads="1"/>
          </p:cNvSpPr>
          <p:nvPr/>
        </p:nvSpPr>
        <p:spPr bwMode="auto">
          <a:xfrm>
            <a:off x="234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7" name="Rectangle 161"/>
          <p:cNvSpPr>
            <a:spLocks noChangeArrowheads="1"/>
          </p:cNvSpPr>
          <p:nvPr/>
        </p:nvSpPr>
        <p:spPr bwMode="auto">
          <a:xfrm>
            <a:off x="26797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a</a:t>
            </a:r>
          </a:p>
        </p:txBody>
      </p:sp>
      <p:sp>
        <p:nvSpPr>
          <p:cNvPr id="116898" name="Rectangle 162"/>
          <p:cNvSpPr>
            <a:spLocks noChangeArrowheads="1"/>
          </p:cNvSpPr>
          <p:nvPr/>
        </p:nvSpPr>
        <p:spPr bwMode="auto">
          <a:xfrm>
            <a:off x="267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b</a:t>
            </a:r>
          </a:p>
        </p:txBody>
      </p:sp>
      <p:sp>
        <p:nvSpPr>
          <p:cNvPr id="116899" name="Rectangle 163"/>
          <p:cNvSpPr>
            <a:spLocks noChangeArrowheads="1"/>
          </p:cNvSpPr>
          <p:nvPr/>
        </p:nvSpPr>
        <p:spPr bwMode="auto">
          <a:xfrm>
            <a:off x="267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c</a:t>
            </a:r>
          </a:p>
        </p:txBody>
      </p:sp>
      <p:sp>
        <p:nvSpPr>
          <p:cNvPr id="116900" name="Rectangle 164"/>
          <p:cNvSpPr>
            <a:spLocks noChangeArrowheads="1"/>
          </p:cNvSpPr>
          <p:nvPr/>
        </p:nvSpPr>
        <p:spPr bwMode="auto">
          <a:xfrm>
            <a:off x="267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d</a:t>
            </a:r>
          </a:p>
        </p:txBody>
      </p:sp>
      <p:sp>
        <p:nvSpPr>
          <p:cNvPr id="17516" name="Oval 165"/>
          <p:cNvSpPr>
            <a:spLocks noChangeArrowheads="1"/>
          </p:cNvSpPr>
          <p:nvPr/>
        </p:nvSpPr>
        <p:spPr bwMode="auto">
          <a:xfrm>
            <a:off x="8369300" y="2527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7" name="Oval 166"/>
          <p:cNvSpPr>
            <a:spLocks noChangeArrowheads="1"/>
          </p:cNvSpPr>
          <p:nvPr/>
        </p:nvSpPr>
        <p:spPr bwMode="auto">
          <a:xfrm>
            <a:off x="58420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8" name="Oval 167"/>
          <p:cNvSpPr>
            <a:spLocks noChangeArrowheads="1"/>
          </p:cNvSpPr>
          <p:nvPr/>
        </p:nvSpPr>
        <p:spPr bwMode="auto">
          <a:xfrm>
            <a:off x="4178300" y="2565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Oval 168"/>
          <p:cNvSpPr>
            <a:spLocks noChangeArrowheads="1"/>
          </p:cNvSpPr>
          <p:nvPr/>
        </p:nvSpPr>
        <p:spPr bwMode="auto">
          <a:xfrm>
            <a:off x="7543800" y="388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Clock Example</a:t>
            </a:r>
          </a:p>
        </p:txBody>
      </p:sp>
    </p:spTree>
    <p:extLst>
      <p:ext uri="{BB962C8B-B14F-4D97-AF65-F5344CB8AC3E}">
        <p14:creationId xmlns:p14="http://schemas.microsoft.com/office/powerpoint/2010/main" val="33436309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448300" y="3441700"/>
            <a:ext cx="3543300" cy="30607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9322" name="Rectangle 58"/>
          <p:cNvSpPr>
            <a:spLocks noChangeArrowheads="1"/>
          </p:cNvSpPr>
          <p:nvPr/>
        </p:nvSpPr>
        <p:spPr bwMode="auto">
          <a:xfrm>
            <a:off x="5842000" y="4533900"/>
            <a:ext cx="12192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484784"/>
            <a:ext cx="8382000" cy="162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There is a significant cost to replacing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dirty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pages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600" dirty="0">
                <a:latin typeface="Arial" charset="0"/>
              </a:rPr>
              <a:t>Why?  </a:t>
            </a:r>
          </a:p>
          <a:p>
            <a:pPr lvl="2">
              <a:lnSpc>
                <a:spcPct val="80000"/>
              </a:lnSpc>
              <a:spcBef>
                <a:spcPct val="35000"/>
              </a:spcBef>
            </a:pPr>
            <a:r>
              <a:rPr lang="en-US" dirty="0">
                <a:latin typeface="Arial" charset="0"/>
              </a:rPr>
              <a:t>Must write back contents to disk before freeing!</a:t>
            </a:r>
            <a:endParaRPr lang="en-US" sz="1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Modify the Clock algorithm to allow dirty pages to always survive one sweep of the clock hand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800" dirty="0">
                <a:latin typeface="Arial" charset="0"/>
              </a:rPr>
              <a:t>Use both the </a:t>
            </a:r>
            <a:r>
              <a:rPr lang="en-US" sz="1800" i="1" dirty="0">
                <a:latin typeface="Arial" charset="0"/>
              </a:rPr>
              <a:t>dirty bit</a:t>
            </a:r>
            <a:r>
              <a:rPr lang="en-US" sz="1800" dirty="0">
                <a:latin typeface="Arial" charset="0"/>
              </a:rPr>
              <a:t> and the </a:t>
            </a:r>
            <a:r>
              <a:rPr lang="en-US" sz="1800" i="1" dirty="0">
                <a:latin typeface="Arial" charset="0"/>
              </a:rPr>
              <a:t>used bit</a:t>
            </a:r>
            <a:r>
              <a:rPr lang="en-US" sz="1800" dirty="0">
                <a:latin typeface="Arial" charset="0"/>
              </a:rPr>
              <a:t> to drive replacement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901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4447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3985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2161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637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206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03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977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2291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771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27257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5433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987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530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4590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302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955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9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498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52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70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673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4000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759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14351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727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638800" y="3997325"/>
            <a:ext cx="1487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Before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405688" y="3997325"/>
            <a:ext cx="1331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After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5815013" y="458628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used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6362700" y="4586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dirty</a:t>
            </a:r>
          </a:p>
        </p:txBody>
      </p:sp>
      <p:sp>
        <p:nvSpPr>
          <p:cNvPr id="18477" name="Text Box 46"/>
          <p:cNvSpPr txBox="1">
            <a:spLocks noChangeArrowheads="1"/>
          </p:cNvSpPr>
          <p:nvPr/>
        </p:nvSpPr>
        <p:spPr bwMode="auto">
          <a:xfrm>
            <a:off x="5961063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1</a:t>
            </a:r>
          </a:p>
        </p:txBody>
      </p:sp>
      <p:sp>
        <p:nvSpPr>
          <p:cNvPr id="18478" name="Text Box 47"/>
          <p:cNvSpPr txBox="1">
            <a:spLocks noChangeArrowheads="1"/>
          </p:cNvSpPr>
          <p:nvPr/>
        </p:nvSpPr>
        <p:spPr bwMode="auto">
          <a:xfrm>
            <a:off x="6515100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</p:txBody>
      </p:sp>
      <p:sp>
        <p:nvSpPr>
          <p:cNvPr id="18479" name="Line 55"/>
          <p:cNvSpPr>
            <a:spLocks noChangeShapeType="1"/>
          </p:cNvSpPr>
          <p:nvPr/>
        </p:nvSpPr>
        <p:spPr bwMode="auto">
          <a:xfrm>
            <a:off x="5892800" y="49276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323" name="Rectangle 59"/>
          <p:cNvSpPr>
            <a:spLocks noChangeArrowheads="1"/>
          </p:cNvSpPr>
          <p:nvPr/>
        </p:nvSpPr>
        <p:spPr bwMode="auto">
          <a:xfrm>
            <a:off x="7437438" y="4533900"/>
            <a:ext cx="12827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grpSp>
        <p:nvGrpSpPr>
          <p:cNvPr id="18481" name="Group 60"/>
          <p:cNvGrpSpPr>
            <a:grpSpLocks/>
          </p:cNvGrpSpPr>
          <p:nvPr/>
        </p:nvGrpSpPr>
        <p:grpSpPr bwMode="auto">
          <a:xfrm>
            <a:off x="7446963" y="4586288"/>
            <a:ext cx="1163637" cy="366712"/>
            <a:chOff x="4743" y="2889"/>
            <a:chExt cx="733" cy="231"/>
          </a:xfrm>
        </p:grpSpPr>
        <p:sp>
          <p:nvSpPr>
            <p:cNvPr id="18488" name="Text Box 50"/>
            <p:cNvSpPr txBox="1">
              <a:spLocks noChangeArrowheads="1"/>
            </p:cNvSpPr>
            <p:nvPr/>
          </p:nvSpPr>
          <p:spPr bwMode="auto">
            <a:xfrm>
              <a:off x="4743" y="2889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used</a:t>
              </a:r>
            </a:p>
          </p:txBody>
        </p:sp>
        <p:sp>
          <p:nvSpPr>
            <p:cNvPr id="18489" name="Text Box 51"/>
            <p:cNvSpPr txBox="1">
              <a:spLocks noChangeArrowheads="1"/>
            </p:cNvSpPr>
            <p:nvPr/>
          </p:nvSpPr>
          <p:spPr bwMode="auto">
            <a:xfrm>
              <a:off x="5088" y="288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dirty</a:t>
              </a:r>
            </a:p>
          </p:txBody>
        </p:sp>
      </p:grpSp>
      <p:grpSp>
        <p:nvGrpSpPr>
          <p:cNvPr id="18482" name="Group 61"/>
          <p:cNvGrpSpPr>
            <a:grpSpLocks/>
          </p:cNvGrpSpPr>
          <p:nvPr/>
        </p:nvGrpSpPr>
        <p:grpSpPr bwMode="auto">
          <a:xfrm>
            <a:off x="7637463" y="5287963"/>
            <a:ext cx="865187" cy="1006475"/>
            <a:chOff x="4835" y="3331"/>
            <a:chExt cx="545" cy="634"/>
          </a:xfrm>
        </p:grpSpPr>
        <p:sp>
          <p:nvSpPr>
            <p:cNvPr id="18486" name="Text Box 52"/>
            <p:cNvSpPr txBox="1">
              <a:spLocks noChangeArrowheads="1"/>
            </p:cNvSpPr>
            <p:nvPr/>
          </p:nvSpPr>
          <p:spPr bwMode="auto">
            <a:xfrm>
              <a:off x="4835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</p:txBody>
        </p:sp>
        <p:sp>
          <p:nvSpPr>
            <p:cNvPr id="18487" name="Text Box 53"/>
            <p:cNvSpPr txBox="1">
              <a:spLocks noChangeArrowheads="1"/>
            </p:cNvSpPr>
            <p:nvPr/>
          </p:nvSpPr>
          <p:spPr bwMode="auto">
            <a:xfrm>
              <a:off x="5184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1</a:t>
              </a:r>
            </a:p>
          </p:txBody>
        </p:sp>
      </p:grpSp>
      <p:sp>
        <p:nvSpPr>
          <p:cNvPr id="18483" name="Text Box 54"/>
          <p:cNvSpPr txBox="1">
            <a:spLocks noChangeArrowheads="1"/>
          </p:cNvSpPr>
          <p:nvPr/>
        </p:nvSpPr>
        <p:spPr bwMode="auto">
          <a:xfrm>
            <a:off x="7383463" y="49164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folHlink"/>
                </a:solidFill>
              </a:rPr>
              <a:t>replace page</a:t>
            </a:r>
          </a:p>
        </p:txBody>
      </p:sp>
      <p:sp>
        <p:nvSpPr>
          <p:cNvPr id="18484" name="Line 56"/>
          <p:cNvSpPr>
            <a:spLocks noChangeShapeType="1"/>
          </p:cNvSpPr>
          <p:nvPr/>
        </p:nvSpPr>
        <p:spPr bwMode="auto">
          <a:xfrm>
            <a:off x="7516813" y="49403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Text Box 57"/>
          <p:cNvSpPr txBox="1">
            <a:spLocks noChangeArrowheads="1"/>
          </p:cNvSpPr>
          <p:nvPr/>
        </p:nvSpPr>
        <p:spPr bwMode="auto">
          <a:xfrm>
            <a:off x="5513388" y="3489325"/>
            <a:ext cx="341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Second Chance Algorithm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Optimization: Second Chance Algorithm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6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9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50800" y="491676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88900" y="128456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49463" y="3791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32000" y="33467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032000" y="2902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032000" y="24577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032000" y="18354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15900" y="237993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1138" y="429922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41300" y="425953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 rot="-5400000">
            <a:off x="-50005" y="301731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828675" y="2460898"/>
            <a:ext cx="333375" cy="1787525"/>
            <a:chOff x="930" y="1917"/>
            <a:chExt cx="210" cy="1126"/>
          </a:xfrm>
        </p:grpSpPr>
        <p:sp>
          <p:nvSpPr>
            <p:cNvPr id="19577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9578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9579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9580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9471" name="Group 19"/>
          <p:cNvGrpSpPr>
            <a:grpSpLocks/>
          </p:cNvGrpSpPr>
          <p:nvPr/>
        </p:nvGrpSpPr>
        <p:grpSpPr bwMode="auto">
          <a:xfrm>
            <a:off x="1476375" y="2460898"/>
            <a:ext cx="333375" cy="1787525"/>
            <a:chOff x="1298" y="1917"/>
            <a:chExt cx="210" cy="1126"/>
          </a:xfrm>
        </p:grpSpPr>
        <p:sp>
          <p:nvSpPr>
            <p:cNvPr id="19573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9574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9575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9576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9472" name="Line 24"/>
          <p:cNvSpPr>
            <a:spLocks noChangeShapeType="1"/>
          </p:cNvSpPr>
          <p:nvPr/>
        </p:nvSpPr>
        <p:spPr bwMode="auto">
          <a:xfrm>
            <a:off x="1955800" y="140203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5"/>
          <p:cNvSpPr>
            <a:spLocks noChangeArrowheads="1"/>
          </p:cNvSpPr>
          <p:nvPr/>
        </p:nvSpPr>
        <p:spPr bwMode="auto">
          <a:xfrm>
            <a:off x="1438275" y="140679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>
            <a:off x="209550" y="184653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7"/>
          <p:cNvSpPr>
            <a:spLocks noChangeArrowheads="1"/>
          </p:cNvSpPr>
          <p:nvPr/>
        </p:nvSpPr>
        <p:spPr bwMode="auto">
          <a:xfrm>
            <a:off x="211138" y="191003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9476" name="Rectangle 28"/>
          <p:cNvSpPr>
            <a:spLocks noChangeArrowheads="1"/>
          </p:cNvSpPr>
          <p:nvPr/>
        </p:nvSpPr>
        <p:spPr bwMode="auto">
          <a:xfrm>
            <a:off x="211138" y="146712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>
            <a:off x="1320800" y="239263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30"/>
          <p:cNvSpPr>
            <a:spLocks noChangeArrowheads="1"/>
          </p:cNvSpPr>
          <p:nvPr/>
        </p:nvSpPr>
        <p:spPr bwMode="auto">
          <a:xfrm>
            <a:off x="-12700" y="5302523"/>
            <a:ext cx="139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</a:t>
            </a:r>
          </a:p>
          <a:p>
            <a:pPr algn="r">
              <a:lnSpc>
                <a:spcPct val="80000"/>
              </a:lnSpc>
            </a:pPr>
            <a:r>
              <a:rPr lang="en-US"/>
              <a:t>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9479" name="Rectangle 31"/>
          <p:cNvSpPr>
            <a:spLocks noChangeArrowheads="1"/>
          </p:cNvSpPr>
          <p:nvPr/>
        </p:nvSpPr>
        <p:spPr bwMode="auto">
          <a:xfrm>
            <a:off x="2032000" y="14036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9480" name="Rectangle 32"/>
          <p:cNvSpPr>
            <a:spLocks noChangeArrowheads="1"/>
          </p:cNvSpPr>
          <p:nvPr/>
        </p:nvSpPr>
        <p:spPr bwMode="auto">
          <a:xfrm>
            <a:off x="2078038" y="423572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247967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246221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246221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246221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2462213" y="183542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24622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250825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2978150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2960688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2960688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2960688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296068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296068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3006725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347662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345916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345916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8" name="Text Box 50"/>
          <p:cNvSpPr txBox="1">
            <a:spLocks noChangeArrowheads="1"/>
          </p:cNvSpPr>
          <p:nvPr/>
        </p:nvSpPr>
        <p:spPr bwMode="auto">
          <a:xfrm>
            <a:off x="345916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9" name="Text Box 51"/>
          <p:cNvSpPr txBox="1">
            <a:spLocks noChangeArrowheads="1"/>
          </p:cNvSpPr>
          <p:nvPr/>
        </p:nvSpPr>
        <p:spPr bwMode="auto">
          <a:xfrm>
            <a:off x="3459163" y="183542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0" name="Text Box 52"/>
          <p:cNvSpPr txBox="1">
            <a:spLocks noChangeArrowheads="1"/>
          </p:cNvSpPr>
          <p:nvPr/>
        </p:nvSpPr>
        <p:spPr bwMode="auto">
          <a:xfrm>
            <a:off x="345916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9501" name="Text Box 53"/>
          <p:cNvSpPr txBox="1">
            <a:spLocks noChangeArrowheads="1"/>
          </p:cNvSpPr>
          <p:nvPr/>
        </p:nvSpPr>
        <p:spPr bwMode="auto">
          <a:xfrm>
            <a:off x="350520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9502" name="Text Box 67"/>
          <p:cNvSpPr txBox="1">
            <a:spLocks noChangeArrowheads="1"/>
          </p:cNvSpPr>
          <p:nvPr/>
        </p:nvSpPr>
        <p:spPr bwMode="auto">
          <a:xfrm>
            <a:off x="498633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3" name="Text Box 68"/>
          <p:cNvSpPr txBox="1">
            <a:spLocks noChangeArrowheads="1"/>
          </p:cNvSpPr>
          <p:nvPr/>
        </p:nvSpPr>
        <p:spPr bwMode="auto">
          <a:xfrm>
            <a:off x="49863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9504" name="Text Box 75"/>
          <p:cNvSpPr txBox="1">
            <a:spLocks noChangeArrowheads="1"/>
          </p:cNvSpPr>
          <p:nvPr/>
        </p:nvSpPr>
        <p:spPr bwMode="auto">
          <a:xfrm>
            <a:off x="5826125" y="1835423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5" name="Text Box 76"/>
          <p:cNvSpPr txBox="1">
            <a:spLocks noChangeArrowheads="1"/>
          </p:cNvSpPr>
          <p:nvPr/>
        </p:nvSpPr>
        <p:spPr bwMode="auto">
          <a:xfrm>
            <a:off x="5826125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9506" name="Text Box 83"/>
          <p:cNvSpPr txBox="1">
            <a:spLocks noChangeArrowheads="1"/>
          </p:cNvSpPr>
          <p:nvPr/>
        </p:nvSpPr>
        <p:spPr bwMode="auto">
          <a:xfrm>
            <a:off x="6665913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7" name="Text Box 84"/>
          <p:cNvSpPr txBox="1">
            <a:spLocks noChangeArrowheads="1"/>
          </p:cNvSpPr>
          <p:nvPr/>
        </p:nvSpPr>
        <p:spPr bwMode="auto">
          <a:xfrm>
            <a:off x="66659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37318" name="Rectangle 102"/>
          <p:cNvSpPr>
            <a:spLocks noChangeArrowheads="1"/>
          </p:cNvSpPr>
          <p:nvPr/>
        </p:nvSpPr>
        <p:spPr bwMode="auto">
          <a:xfrm>
            <a:off x="4051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19" name="Rectangle 103"/>
          <p:cNvSpPr>
            <a:spLocks noChangeArrowheads="1"/>
          </p:cNvSpPr>
          <p:nvPr/>
        </p:nvSpPr>
        <p:spPr bwMode="auto">
          <a:xfrm>
            <a:off x="4051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0" name="Rectangle 104"/>
          <p:cNvSpPr>
            <a:spLocks noChangeArrowheads="1"/>
          </p:cNvSpPr>
          <p:nvPr/>
        </p:nvSpPr>
        <p:spPr bwMode="auto">
          <a:xfrm>
            <a:off x="4051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1" name="Rectangle 105"/>
          <p:cNvSpPr>
            <a:spLocks noChangeArrowheads="1"/>
          </p:cNvSpPr>
          <p:nvPr/>
        </p:nvSpPr>
        <p:spPr bwMode="auto">
          <a:xfrm>
            <a:off x="4051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2" name="Rectangle 106"/>
          <p:cNvSpPr>
            <a:spLocks noChangeArrowheads="1"/>
          </p:cNvSpPr>
          <p:nvPr/>
        </p:nvSpPr>
        <p:spPr bwMode="auto">
          <a:xfrm>
            <a:off x="4381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3" name="Rectangle 107"/>
          <p:cNvSpPr>
            <a:spLocks noChangeArrowheads="1"/>
          </p:cNvSpPr>
          <p:nvPr/>
        </p:nvSpPr>
        <p:spPr bwMode="auto">
          <a:xfrm>
            <a:off x="4381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4" name="Rectangle 108"/>
          <p:cNvSpPr>
            <a:spLocks noChangeArrowheads="1"/>
          </p:cNvSpPr>
          <p:nvPr/>
        </p:nvSpPr>
        <p:spPr bwMode="auto">
          <a:xfrm>
            <a:off x="4381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5" name="Rectangle 109"/>
          <p:cNvSpPr>
            <a:spLocks noChangeArrowheads="1"/>
          </p:cNvSpPr>
          <p:nvPr/>
        </p:nvSpPr>
        <p:spPr bwMode="auto">
          <a:xfrm>
            <a:off x="4381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6" name="Rectangle 110"/>
          <p:cNvSpPr>
            <a:spLocks noChangeArrowheads="1"/>
          </p:cNvSpPr>
          <p:nvPr/>
        </p:nvSpPr>
        <p:spPr bwMode="auto">
          <a:xfrm>
            <a:off x="4889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7" name="Rectangle 111"/>
          <p:cNvSpPr>
            <a:spLocks noChangeArrowheads="1"/>
          </p:cNvSpPr>
          <p:nvPr/>
        </p:nvSpPr>
        <p:spPr bwMode="auto">
          <a:xfrm>
            <a:off x="4889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8" name="Rectangle 112"/>
          <p:cNvSpPr>
            <a:spLocks noChangeArrowheads="1"/>
          </p:cNvSpPr>
          <p:nvPr/>
        </p:nvSpPr>
        <p:spPr bwMode="auto">
          <a:xfrm>
            <a:off x="4889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9" name="Rectangle 113"/>
          <p:cNvSpPr>
            <a:spLocks noChangeArrowheads="1"/>
          </p:cNvSpPr>
          <p:nvPr/>
        </p:nvSpPr>
        <p:spPr bwMode="auto">
          <a:xfrm>
            <a:off x="4889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0" name="Rectangle 114"/>
          <p:cNvSpPr>
            <a:spLocks noChangeArrowheads="1"/>
          </p:cNvSpPr>
          <p:nvPr/>
        </p:nvSpPr>
        <p:spPr bwMode="auto">
          <a:xfrm>
            <a:off x="5219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1" name="Rectangle 115"/>
          <p:cNvSpPr>
            <a:spLocks noChangeArrowheads="1"/>
          </p:cNvSpPr>
          <p:nvPr/>
        </p:nvSpPr>
        <p:spPr bwMode="auto">
          <a:xfrm>
            <a:off x="5219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2" name="Rectangle 116"/>
          <p:cNvSpPr>
            <a:spLocks noChangeArrowheads="1"/>
          </p:cNvSpPr>
          <p:nvPr/>
        </p:nvSpPr>
        <p:spPr bwMode="auto">
          <a:xfrm>
            <a:off x="5219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3" name="Rectangle 117"/>
          <p:cNvSpPr>
            <a:spLocks noChangeArrowheads="1"/>
          </p:cNvSpPr>
          <p:nvPr/>
        </p:nvSpPr>
        <p:spPr bwMode="auto">
          <a:xfrm>
            <a:off x="5219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4" name="Rectangle 118"/>
          <p:cNvSpPr>
            <a:spLocks noChangeArrowheads="1"/>
          </p:cNvSpPr>
          <p:nvPr/>
        </p:nvSpPr>
        <p:spPr bwMode="auto">
          <a:xfrm>
            <a:off x="5727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5" name="Rectangle 119"/>
          <p:cNvSpPr>
            <a:spLocks noChangeArrowheads="1"/>
          </p:cNvSpPr>
          <p:nvPr/>
        </p:nvSpPr>
        <p:spPr bwMode="auto">
          <a:xfrm>
            <a:off x="5727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6" name="Rectangle 120"/>
          <p:cNvSpPr>
            <a:spLocks noChangeArrowheads="1"/>
          </p:cNvSpPr>
          <p:nvPr/>
        </p:nvSpPr>
        <p:spPr bwMode="auto">
          <a:xfrm>
            <a:off x="5727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7" name="Rectangle 121"/>
          <p:cNvSpPr>
            <a:spLocks noChangeArrowheads="1"/>
          </p:cNvSpPr>
          <p:nvPr/>
        </p:nvSpPr>
        <p:spPr bwMode="auto">
          <a:xfrm>
            <a:off x="5727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8" name="Rectangle 122"/>
          <p:cNvSpPr>
            <a:spLocks noChangeArrowheads="1"/>
          </p:cNvSpPr>
          <p:nvPr/>
        </p:nvSpPr>
        <p:spPr bwMode="auto">
          <a:xfrm>
            <a:off x="60579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9" name="Rectangle 123"/>
          <p:cNvSpPr>
            <a:spLocks noChangeArrowheads="1"/>
          </p:cNvSpPr>
          <p:nvPr/>
        </p:nvSpPr>
        <p:spPr bwMode="auto">
          <a:xfrm>
            <a:off x="60579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0" name="Rectangle 124"/>
          <p:cNvSpPr>
            <a:spLocks noChangeArrowheads="1"/>
          </p:cNvSpPr>
          <p:nvPr/>
        </p:nvSpPr>
        <p:spPr bwMode="auto">
          <a:xfrm>
            <a:off x="60579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1" name="Rectangle 125"/>
          <p:cNvSpPr>
            <a:spLocks noChangeArrowheads="1"/>
          </p:cNvSpPr>
          <p:nvPr/>
        </p:nvSpPr>
        <p:spPr bwMode="auto">
          <a:xfrm>
            <a:off x="60579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0" name="Rectangle 134"/>
          <p:cNvSpPr>
            <a:spLocks noChangeArrowheads="1"/>
          </p:cNvSpPr>
          <p:nvPr/>
        </p:nvSpPr>
        <p:spPr bwMode="auto">
          <a:xfrm>
            <a:off x="74041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1" name="Rectangle 135"/>
          <p:cNvSpPr>
            <a:spLocks noChangeArrowheads="1"/>
          </p:cNvSpPr>
          <p:nvPr/>
        </p:nvSpPr>
        <p:spPr bwMode="auto">
          <a:xfrm>
            <a:off x="74041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2" name="Rectangle 136"/>
          <p:cNvSpPr>
            <a:spLocks noChangeArrowheads="1"/>
          </p:cNvSpPr>
          <p:nvPr/>
        </p:nvSpPr>
        <p:spPr bwMode="auto">
          <a:xfrm>
            <a:off x="74041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3" name="Rectangle 137"/>
          <p:cNvSpPr>
            <a:spLocks noChangeArrowheads="1"/>
          </p:cNvSpPr>
          <p:nvPr/>
        </p:nvSpPr>
        <p:spPr bwMode="auto">
          <a:xfrm>
            <a:off x="74041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4" name="Rectangle 138"/>
          <p:cNvSpPr>
            <a:spLocks noChangeArrowheads="1"/>
          </p:cNvSpPr>
          <p:nvPr/>
        </p:nvSpPr>
        <p:spPr bwMode="auto">
          <a:xfrm>
            <a:off x="7734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5" name="Rectangle 139"/>
          <p:cNvSpPr>
            <a:spLocks noChangeArrowheads="1"/>
          </p:cNvSpPr>
          <p:nvPr/>
        </p:nvSpPr>
        <p:spPr bwMode="auto">
          <a:xfrm>
            <a:off x="7734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6" name="Rectangle 140"/>
          <p:cNvSpPr>
            <a:spLocks noChangeArrowheads="1"/>
          </p:cNvSpPr>
          <p:nvPr/>
        </p:nvSpPr>
        <p:spPr bwMode="auto">
          <a:xfrm>
            <a:off x="7734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7" name="Rectangle 141"/>
          <p:cNvSpPr>
            <a:spLocks noChangeArrowheads="1"/>
          </p:cNvSpPr>
          <p:nvPr/>
        </p:nvSpPr>
        <p:spPr bwMode="auto">
          <a:xfrm>
            <a:off x="7734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8" name="Rectangle 142"/>
          <p:cNvSpPr>
            <a:spLocks noChangeArrowheads="1"/>
          </p:cNvSpPr>
          <p:nvPr/>
        </p:nvSpPr>
        <p:spPr bwMode="auto">
          <a:xfrm>
            <a:off x="8242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9" name="Rectangle 143"/>
          <p:cNvSpPr>
            <a:spLocks noChangeArrowheads="1"/>
          </p:cNvSpPr>
          <p:nvPr/>
        </p:nvSpPr>
        <p:spPr bwMode="auto">
          <a:xfrm>
            <a:off x="8242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0" name="Rectangle 144"/>
          <p:cNvSpPr>
            <a:spLocks noChangeArrowheads="1"/>
          </p:cNvSpPr>
          <p:nvPr/>
        </p:nvSpPr>
        <p:spPr bwMode="auto">
          <a:xfrm>
            <a:off x="8242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1" name="Rectangle 145"/>
          <p:cNvSpPr>
            <a:spLocks noChangeArrowheads="1"/>
          </p:cNvSpPr>
          <p:nvPr/>
        </p:nvSpPr>
        <p:spPr bwMode="auto">
          <a:xfrm>
            <a:off x="8242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2" name="Rectangle 146"/>
          <p:cNvSpPr>
            <a:spLocks noChangeArrowheads="1"/>
          </p:cNvSpPr>
          <p:nvPr/>
        </p:nvSpPr>
        <p:spPr bwMode="auto">
          <a:xfrm>
            <a:off x="8572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3" name="Rectangle 147"/>
          <p:cNvSpPr>
            <a:spLocks noChangeArrowheads="1"/>
          </p:cNvSpPr>
          <p:nvPr/>
        </p:nvSpPr>
        <p:spPr bwMode="auto">
          <a:xfrm>
            <a:off x="8572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4" name="Rectangle 148"/>
          <p:cNvSpPr>
            <a:spLocks noChangeArrowheads="1"/>
          </p:cNvSpPr>
          <p:nvPr/>
        </p:nvSpPr>
        <p:spPr bwMode="auto">
          <a:xfrm>
            <a:off x="8572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5" name="Rectangle 149"/>
          <p:cNvSpPr>
            <a:spLocks noChangeArrowheads="1"/>
          </p:cNvSpPr>
          <p:nvPr/>
        </p:nvSpPr>
        <p:spPr bwMode="auto">
          <a:xfrm>
            <a:off x="8572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grpSp>
        <p:nvGrpSpPr>
          <p:cNvPr id="19548" name="Group 158"/>
          <p:cNvGrpSpPr>
            <a:grpSpLocks/>
          </p:cNvGrpSpPr>
          <p:nvPr/>
        </p:nvGrpSpPr>
        <p:grpSpPr bwMode="auto">
          <a:xfrm>
            <a:off x="1397000" y="5043760"/>
            <a:ext cx="660400" cy="1524000"/>
            <a:chOff x="1480" y="3200"/>
            <a:chExt cx="416" cy="960"/>
          </a:xfrm>
        </p:grpSpPr>
        <p:sp>
          <p:nvSpPr>
            <p:cNvPr id="137366" name="Rectangle 15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7" name="Rectangle 15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8" name="Rectangle 15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9" name="Rectangle 15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70" name="Rectangle 15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37371" name="Rectangle 15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37372" name="Rectangle 15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37373" name="Rectangle 15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19549" name="Group 169"/>
          <p:cNvGrpSpPr>
            <a:grpSpLocks/>
          </p:cNvGrpSpPr>
          <p:nvPr/>
        </p:nvGrpSpPr>
        <p:grpSpPr bwMode="auto">
          <a:xfrm>
            <a:off x="3251200" y="5043760"/>
            <a:ext cx="660400" cy="1524000"/>
            <a:chOff x="1480" y="3200"/>
            <a:chExt cx="416" cy="960"/>
          </a:xfrm>
        </p:grpSpPr>
        <p:sp>
          <p:nvSpPr>
            <p:cNvPr id="137386" name="Rectangle 17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7" name="Rectangle 17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8" name="Rectangle 17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9" name="Rectangle 17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0" name="Rectangle 17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1" name="Rectangle 17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2" name="Rectangle 17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3" name="Rectangle 17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sp>
        <p:nvSpPr>
          <p:cNvPr id="19550" name="Text Box 59"/>
          <p:cNvSpPr txBox="1">
            <a:spLocks noChangeArrowheads="1"/>
          </p:cNvSpPr>
          <p:nvPr/>
        </p:nvSpPr>
        <p:spPr bwMode="auto">
          <a:xfrm>
            <a:off x="4148138" y="18354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9551" name="Text Box 60"/>
          <p:cNvSpPr txBox="1">
            <a:spLocks noChangeArrowheads="1"/>
          </p:cNvSpPr>
          <p:nvPr/>
        </p:nvSpPr>
        <p:spPr bwMode="auto">
          <a:xfrm>
            <a:off x="41481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9552" name="Text Box 91"/>
          <p:cNvSpPr txBox="1">
            <a:spLocks noChangeArrowheads="1"/>
          </p:cNvSpPr>
          <p:nvPr/>
        </p:nvSpPr>
        <p:spPr bwMode="auto">
          <a:xfrm>
            <a:off x="7505700" y="183542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553" name="Text Box 92"/>
          <p:cNvSpPr txBox="1">
            <a:spLocks noChangeArrowheads="1"/>
          </p:cNvSpPr>
          <p:nvPr/>
        </p:nvSpPr>
        <p:spPr bwMode="auto">
          <a:xfrm>
            <a:off x="7505700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9554" name="Text Box 99"/>
          <p:cNvSpPr txBox="1">
            <a:spLocks noChangeArrowheads="1"/>
          </p:cNvSpPr>
          <p:nvPr/>
        </p:nvSpPr>
        <p:spPr bwMode="auto">
          <a:xfrm>
            <a:off x="8328025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555" name="Text Box 100"/>
          <p:cNvSpPr txBox="1">
            <a:spLocks noChangeArrowheads="1"/>
          </p:cNvSpPr>
          <p:nvPr/>
        </p:nvSpPr>
        <p:spPr bwMode="auto">
          <a:xfrm>
            <a:off x="8328025" y="140362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sp>
        <p:nvSpPr>
          <p:cNvPr id="19556" name="AutoShape 1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300" y="628836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Chance Example</a:t>
            </a:r>
          </a:p>
        </p:txBody>
      </p:sp>
    </p:spTree>
    <p:extLst>
      <p:ext uri="{BB962C8B-B14F-4D97-AF65-F5344CB8AC3E}">
        <p14:creationId xmlns:p14="http://schemas.microsoft.com/office/powerpoint/2010/main" val="117979116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50800" y="495300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89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494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320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320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320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0320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159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111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13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 rot="-5400000">
            <a:off x="-5000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828675" y="2497138"/>
            <a:ext cx="333375" cy="1787525"/>
            <a:chOff x="930" y="1917"/>
            <a:chExt cx="210" cy="1126"/>
          </a:xfrm>
        </p:grpSpPr>
        <p:sp>
          <p:nvSpPr>
            <p:cNvPr id="20639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0640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0641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0642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20495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20635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20636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20637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20638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20496" name="Line 24"/>
          <p:cNvSpPr>
            <a:spLocks noChangeShapeType="1"/>
          </p:cNvSpPr>
          <p:nvPr/>
        </p:nvSpPr>
        <p:spPr bwMode="auto">
          <a:xfrm>
            <a:off x="19558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25"/>
          <p:cNvSpPr>
            <a:spLocks noChangeArrowheads="1"/>
          </p:cNvSpPr>
          <p:nvPr/>
        </p:nvSpPr>
        <p:spPr bwMode="auto">
          <a:xfrm>
            <a:off x="14382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20498" name="Line 26"/>
          <p:cNvSpPr>
            <a:spLocks noChangeShapeType="1"/>
          </p:cNvSpPr>
          <p:nvPr/>
        </p:nvSpPr>
        <p:spPr bwMode="auto">
          <a:xfrm>
            <a:off x="2095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27"/>
          <p:cNvSpPr>
            <a:spLocks noChangeArrowheads="1"/>
          </p:cNvSpPr>
          <p:nvPr/>
        </p:nvSpPr>
        <p:spPr bwMode="auto">
          <a:xfrm>
            <a:off x="2111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0500" name="Rectangle 28"/>
          <p:cNvSpPr>
            <a:spLocks noChangeArrowheads="1"/>
          </p:cNvSpPr>
          <p:nvPr/>
        </p:nvSpPr>
        <p:spPr bwMode="auto">
          <a:xfrm>
            <a:off x="2111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0501" name="Line 29"/>
          <p:cNvSpPr>
            <a:spLocks noChangeShapeType="1"/>
          </p:cNvSpPr>
          <p:nvPr/>
        </p:nvSpPr>
        <p:spPr bwMode="auto">
          <a:xfrm>
            <a:off x="13208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30"/>
          <p:cNvSpPr>
            <a:spLocks noChangeArrowheads="1"/>
          </p:cNvSpPr>
          <p:nvPr/>
        </p:nvSpPr>
        <p:spPr bwMode="auto">
          <a:xfrm>
            <a:off x="0" y="5053013"/>
            <a:ext cx="1392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 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0503" name="Rectangle 31"/>
          <p:cNvSpPr>
            <a:spLocks noChangeArrowheads="1"/>
          </p:cNvSpPr>
          <p:nvPr/>
        </p:nvSpPr>
        <p:spPr bwMode="auto">
          <a:xfrm>
            <a:off x="20320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20780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24796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24622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24622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24622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2462213" y="187166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10" name="Text Box 38"/>
          <p:cNvSpPr txBox="1">
            <a:spLocks noChangeArrowheads="1"/>
          </p:cNvSpPr>
          <p:nvPr/>
        </p:nvSpPr>
        <p:spPr bwMode="auto">
          <a:xfrm>
            <a:off x="24622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/>
              <a:t>2</a:t>
            </a:r>
          </a:p>
        </p:txBody>
      </p:sp>
      <p:sp>
        <p:nvSpPr>
          <p:cNvPr id="20511" name="Text Box 39"/>
          <p:cNvSpPr txBox="1">
            <a:spLocks noChangeArrowheads="1"/>
          </p:cNvSpPr>
          <p:nvPr/>
        </p:nvSpPr>
        <p:spPr bwMode="auto">
          <a:xfrm>
            <a:off x="25082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2" name="Text Box 40"/>
          <p:cNvSpPr txBox="1">
            <a:spLocks noChangeArrowheads="1"/>
          </p:cNvSpPr>
          <p:nvPr/>
        </p:nvSpPr>
        <p:spPr bwMode="auto">
          <a:xfrm>
            <a:off x="29781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3" name="Text Box 41"/>
          <p:cNvSpPr txBox="1">
            <a:spLocks noChangeArrowheads="1"/>
          </p:cNvSpPr>
          <p:nvPr/>
        </p:nvSpPr>
        <p:spPr bwMode="auto">
          <a:xfrm>
            <a:off x="29606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14" name="Text Box 42"/>
          <p:cNvSpPr txBox="1">
            <a:spLocks noChangeArrowheads="1"/>
          </p:cNvSpPr>
          <p:nvPr/>
        </p:nvSpPr>
        <p:spPr bwMode="auto">
          <a:xfrm>
            <a:off x="29606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15" name="Text Box 43"/>
          <p:cNvSpPr txBox="1">
            <a:spLocks noChangeArrowheads="1"/>
          </p:cNvSpPr>
          <p:nvPr/>
        </p:nvSpPr>
        <p:spPr bwMode="auto">
          <a:xfrm>
            <a:off x="29606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16" name="Text Box 44"/>
          <p:cNvSpPr txBox="1">
            <a:spLocks noChangeArrowheads="1"/>
          </p:cNvSpPr>
          <p:nvPr/>
        </p:nvSpPr>
        <p:spPr bwMode="auto">
          <a:xfrm>
            <a:off x="29606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7" name="Text Box 45"/>
          <p:cNvSpPr txBox="1">
            <a:spLocks noChangeArrowheads="1"/>
          </p:cNvSpPr>
          <p:nvPr/>
        </p:nvSpPr>
        <p:spPr bwMode="auto">
          <a:xfrm>
            <a:off x="29606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20518" name="Text Box 46"/>
          <p:cNvSpPr txBox="1">
            <a:spLocks noChangeArrowheads="1"/>
          </p:cNvSpPr>
          <p:nvPr/>
        </p:nvSpPr>
        <p:spPr bwMode="auto">
          <a:xfrm>
            <a:off x="30067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9" name="Text Box 47"/>
          <p:cNvSpPr txBox="1">
            <a:spLocks noChangeArrowheads="1"/>
          </p:cNvSpPr>
          <p:nvPr/>
        </p:nvSpPr>
        <p:spPr bwMode="auto">
          <a:xfrm>
            <a:off x="34766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20" name="Text Box 48"/>
          <p:cNvSpPr txBox="1">
            <a:spLocks noChangeArrowheads="1"/>
          </p:cNvSpPr>
          <p:nvPr/>
        </p:nvSpPr>
        <p:spPr bwMode="auto">
          <a:xfrm>
            <a:off x="34591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21" name="Text Box 49"/>
          <p:cNvSpPr txBox="1">
            <a:spLocks noChangeArrowheads="1"/>
          </p:cNvSpPr>
          <p:nvPr/>
        </p:nvSpPr>
        <p:spPr bwMode="auto">
          <a:xfrm>
            <a:off x="34591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22" name="Text Box 50"/>
          <p:cNvSpPr txBox="1">
            <a:spLocks noChangeArrowheads="1"/>
          </p:cNvSpPr>
          <p:nvPr/>
        </p:nvSpPr>
        <p:spPr bwMode="auto">
          <a:xfrm>
            <a:off x="34591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23" name="Text Box 51"/>
          <p:cNvSpPr txBox="1">
            <a:spLocks noChangeArrowheads="1"/>
          </p:cNvSpPr>
          <p:nvPr/>
        </p:nvSpPr>
        <p:spPr bwMode="auto">
          <a:xfrm>
            <a:off x="3459163" y="187166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24" name="Text Box 52"/>
          <p:cNvSpPr txBox="1">
            <a:spLocks noChangeArrowheads="1"/>
          </p:cNvSpPr>
          <p:nvPr/>
        </p:nvSpPr>
        <p:spPr bwMode="auto">
          <a:xfrm>
            <a:off x="34591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20525" name="Text Box 53"/>
          <p:cNvSpPr txBox="1">
            <a:spLocks noChangeArrowheads="1"/>
          </p:cNvSpPr>
          <p:nvPr/>
        </p:nvSpPr>
        <p:spPr bwMode="auto">
          <a:xfrm>
            <a:off x="35052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20526" name="Group 54"/>
          <p:cNvGrpSpPr>
            <a:grpSpLocks/>
          </p:cNvGrpSpPr>
          <p:nvPr/>
        </p:nvGrpSpPr>
        <p:grpSpPr bwMode="auto">
          <a:xfrm>
            <a:off x="4986338" y="1439863"/>
            <a:ext cx="354012" cy="3289300"/>
            <a:chOff x="3086" y="971"/>
            <a:chExt cx="223" cy="2072"/>
          </a:xfrm>
        </p:grpSpPr>
        <p:sp>
          <p:nvSpPr>
            <p:cNvPr id="20628" name="Text Box 55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9" name="Text Box 56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30" name="Text Box 57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1" name="Text Box 58"/>
            <p:cNvSpPr txBox="1">
              <a:spLocks noChangeArrowheads="1"/>
            </p:cNvSpPr>
            <p:nvPr/>
          </p:nvSpPr>
          <p:spPr bwMode="auto">
            <a:xfrm>
              <a:off x="3086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32" name="Text Box 59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3" name="Text Box 60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20634" name="Text Box 61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7" name="Group 62"/>
          <p:cNvGrpSpPr>
            <a:grpSpLocks/>
          </p:cNvGrpSpPr>
          <p:nvPr/>
        </p:nvGrpSpPr>
        <p:grpSpPr bwMode="auto">
          <a:xfrm>
            <a:off x="5826125" y="1439863"/>
            <a:ext cx="471488" cy="3289300"/>
            <a:chOff x="3520" y="971"/>
            <a:chExt cx="297" cy="2072"/>
          </a:xfrm>
        </p:grpSpPr>
        <p:sp>
          <p:nvSpPr>
            <p:cNvPr id="20621" name="Text Box 63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2" name="Text Box 64"/>
            <p:cNvSpPr txBox="1">
              <a:spLocks noChangeArrowheads="1"/>
            </p:cNvSpPr>
            <p:nvPr/>
          </p:nvSpPr>
          <p:spPr bwMode="auto">
            <a:xfrm>
              <a:off x="3520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623" name="Text Box 65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24" name="Text Box 66"/>
            <p:cNvSpPr txBox="1">
              <a:spLocks noChangeArrowheads="1"/>
            </p:cNvSpPr>
            <p:nvPr/>
          </p:nvSpPr>
          <p:spPr bwMode="auto">
            <a:xfrm>
              <a:off x="3520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25" name="Text Box 67"/>
            <p:cNvSpPr txBox="1">
              <a:spLocks noChangeArrowheads="1"/>
            </p:cNvSpPr>
            <p:nvPr/>
          </p:nvSpPr>
          <p:spPr bwMode="auto">
            <a:xfrm>
              <a:off x="3520" y="1243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r>
                <a:rPr lang="en-US" sz="2400" i="1" baseline="30000"/>
                <a:t>w</a:t>
              </a:r>
              <a:endParaRPr lang="en-US" sz="2400" i="1"/>
            </a:p>
          </p:txBody>
        </p:sp>
        <p:sp>
          <p:nvSpPr>
            <p:cNvPr id="20626" name="Text Box 68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20627" name="Text Box 69"/>
            <p:cNvSpPr txBox="1">
              <a:spLocks noChangeArrowheads="1"/>
            </p:cNvSpPr>
            <p:nvPr/>
          </p:nvSpPr>
          <p:spPr bwMode="auto">
            <a:xfrm>
              <a:off x="3549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8" name="Group 70"/>
          <p:cNvGrpSpPr>
            <a:grpSpLocks/>
          </p:cNvGrpSpPr>
          <p:nvPr/>
        </p:nvGrpSpPr>
        <p:grpSpPr bwMode="auto">
          <a:xfrm>
            <a:off x="6665913" y="1439863"/>
            <a:ext cx="354012" cy="3289300"/>
            <a:chOff x="3954" y="971"/>
            <a:chExt cx="223" cy="2072"/>
          </a:xfrm>
        </p:grpSpPr>
        <p:sp>
          <p:nvSpPr>
            <p:cNvPr id="20614" name="Text Box 71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15" name="Text Box 72"/>
            <p:cNvSpPr txBox="1">
              <a:spLocks noChangeArrowheads="1"/>
            </p:cNvSpPr>
            <p:nvPr/>
          </p:nvSpPr>
          <p:spPr bwMode="auto">
            <a:xfrm>
              <a:off x="395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16" name="Text Box 73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7" name="Text Box 74"/>
            <p:cNvSpPr txBox="1">
              <a:spLocks noChangeArrowheads="1"/>
            </p:cNvSpPr>
            <p:nvPr/>
          </p:nvSpPr>
          <p:spPr bwMode="auto">
            <a:xfrm>
              <a:off x="395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18" name="Text Box 75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9" name="Text Box 76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20620" name="Text Box 77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sp>
        <p:nvSpPr>
          <p:cNvPr id="141390" name="Rectangle 78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1" name="Rectangle 79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2" name="Rectangle 80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393" name="Rectangle 81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4" name="Rectangle 82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5" name="Rectangle 83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6" name="Rectangle 84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397" name="Rectangle 85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398" name="Rectangle 86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9" name="Rectangle 87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0" name="Rectangle 88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1" name="Rectangle 89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02" name="Rectangle 90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03" name="Rectangle 91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04" name="Rectangle 92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05" name="Rectangle 93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06" name="Rectangle 94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8" name="Rectangle 96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9" name="Rectangle 97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10" name="Rectangle 98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1" name="Rectangle 99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12" name="Rectangle 100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13" name="Rectangle 101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14" name="Rectangle 102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15" name="Rectangle 103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6" name="Rectangle 104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7" name="Rectangle 105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8" name="Rectangle 106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9" name="Rectangle 107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20" name="Rectangle 108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1" name="Rectangle 109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3" name="Rectangle 111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24" name="Rectangle 112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5" name="Rectangle 113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6" name="Rectangle 114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  <a:endParaRPr lang="en-US" sz="2400" i="1">
              <a:latin typeface="Times"/>
              <a:ea typeface="+mn-ea"/>
            </a:endParaRPr>
          </a:p>
        </p:txBody>
      </p:sp>
      <p:sp>
        <p:nvSpPr>
          <p:cNvPr id="141427" name="Rectangle 115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28" name="Rectangle 116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9" name="Rectangle 117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grpSp>
        <p:nvGrpSpPr>
          <p:cNvPr id="20569" name="Group 118"/>
          <p:cNvGrpSpPr>
            <a:grpSpLocks/>
          </p:cNvGrpSpPr>
          <p:nvPr/>
        </p:nvGrpSpPr>
        <p:grpSpPr bwMode="auto">
          <a:xfrm>
            <a:off x="1397000" y="5080000"/>
            <a:ext cx="660400" cy="1524000"/>
            <a:chOff x="1480" y="3200"/>
            <a:chExt cx="416" cy="960"/>
          </a:xfrm>
        </p:grpSpPr>
        <p:sp>
          <p:nvSpPr>
            <p:cNvPr id="141431" name="Rectangle 119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2" name="Rectangle 120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3" name="Rectangle 121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4" name="Rectangle 122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5" name="Rectangle 123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36" name="Rectangle 124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37" name="Rectangle 125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38" name="Rectangle 126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0" name="Group 127"/>
          <p:cNvGrpSpPr>
            <a:grpSpLocks/>
          </p:cNvGrpSpPr>
          <p:nvPr/>
        </p:nvGrpSpPr>
        <p:grpSpPr bwMode="auto">
          <a:xfrm>
            <a:off x="3251200" y="5080000"/>
            <a:ext cx="660400" cy="1524000"/>
            <a:chOff x="1480" y="3200"/>
            <a:chExt cx="416" cy="960"/>
          </a:xfrm>
        </p:grpSpPr>
        <p:sp>
          <p:nvSpPr>
            <p:cNvPr id="141440" name="Rectangle 128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1" name="Rectangle 129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2" name="Rectangle 130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3" name="Rectangle 131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4" name="Rectangle 132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45" name="Rectangle 133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46" name="Rectangle 134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47" name="Rectangle 135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1" name="Group 139"/>
          <p:cNvGrpSpPr>
            <a:grpSpLocks/>
          </p:cNvGrpSpPr>
          <p:nvPr/>
        </p:nvGrpSpPr>
        <p:grpSpPr bwMode="auto">
          <a:xfrm>
            <a:off x="4148138" y="1439863"/>
            <a:ext cx="354012" cy="3289300"/>
            <a:chOff x="2653" y="971"/>
            <a:chExt cx="223" cy="2072"/>
          </a:xfrm>
        </p:grpSpPr>
        <p:sp>
          <p:nvSpPr>
            <p:cNvPr id="20591" name="Text Box 140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92" name="Text Box 141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/>
            </a:p>
          </p:txBody>
        </p:sp>
        <p:sp>
          <p:nvSpPr>
            <p:cNvPr id="20593" name="Text Box 142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94" name="Text Box 143"/>
            <p:cNvSpPr txBox="1">
              <a:spLocks noChangeArrowheads="1"/>
            </p:cNvSpPr>
            <p:nvPr/>
          </p:nvSpPr>
          <p:spPr bwMode="auto">
            <a:xfrm>
              <a:off x="2653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95" name="Text Box 144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96" name="Text Box 145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20597" name="Text Box 146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2" name="Group 147"/>
          <p:cNvGrpSpPr>
            <a:grpSpLocks/>
          </p:cNvGrpSpPr>
          <p:nvPr/>
        </p:nvGrpSpPr>
        <p:grpSpPr bwMode="auto">
          <a:xfrm>
            <a:off x="7505700" y="1439863"/>
            <a:ext cx="336550" cy="3289300"/>
            <a:chOff x="4388" y="971"/>
            <a:chExt cx="212" cy="2072"/>
          </a:xfrm>
        </p:grpSpPr>
        <p:sp>
          <p:nvSpPr>
            <p:cNvPr id="20584" name="Text Box 148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5" name="Text Box 149"/>
            <p:cNvSpPr txBox="1">
              <a:spLocks noChangeArrowheads="1"/>
            </p:cNvSpPr>
            <p:nvPr/>
          </p:nvSpPr>
          <p:spPr bwMode="auto">
            <a:xfrm>
              <a:off x="4388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86" name="Text Box 150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87" name="Text Box 151"/>
            <p:cNvSpPr txBox="1">
              <a:spLocks noChangeArrowheads="1"/>
            </p:cNvSpPr>
            <p:nvPr/>
          </p:nvSpPr>
          <p:spPr bwMode="auto">
            <a:xfrm>
              <a:off x="4388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588" name="Text Box 152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89" name="Text Box 153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20590" name="Text Box 154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3" name="Group 155"/>
          <p:cNvGrpSpPr>
            <a:grpSpLocks/>
          </p:cNvGrpSpPr>
          <p:nvPr/>
        </p:nvGrpSpPr>
        <p:grpSpPr bwMode="auto">
          <a:xfrm>
            <a:off x="8328025" y="1439863"/>
            <a:ext cx="488950" cy="3289300"/>
            <a:chOff x="4774" y="971"/>
            <a:chExt cx="308" cy="2072"/>
          </a:xfrm>
        </p:grpSpPr>
        <p:sp>
          <p:nvSpPr>
            <p:cNvPr id="20577" name="Text Box 156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78" name="Text Box 157"/>
            <p:cNvSpPr txBox="1">
              <a:spLocks noChangeArrowheads="1"/>
            </p:cNvSpPr>
            <p:nvPr/>
          </p:nvSpPr>
          <p:spPr bwMode="auto">
            <a:xfrm>
              <a:off x="477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79" name="Text Box 158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/>
            </a:p>
          </p:txBody>
        </p:sp>
        <p:sp>
          <p:nvSpPr>
            <p:cNvPr id="20580" name="Text Box 159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1" name="Text Box 160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82" name="Text Box 161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20583" name="Text Box 162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20574" name="Oval 163"/>
          <p:cNvSpPr>
            <a:spLocks noChangeArrowheads="1"/>
          </p:cNvSpPr>
          <p:nvPr/>
        </p:nvSpPr>
        <p:spPr bwMode="auto">
          <a:xfrm>
            <a:off x="8305800" y="297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Oval 164"/>
          <p:cNvSpPr>
            <a:spLocks noChangeArrowheads="1"/>
          </p:cNvSpPr>
          <p:nvPr/>
        </p:nvSpPr>
        <p:spPr bwMode="auto">
          <a:xfrm>
            <a:off x="7505700" y="3860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6" name="Oval 165"/>
          <p:cNvSpPr>
            <a:spLocks noChangeArrowheads="1"/>
          </p:cNvSpPr>
          <p:nvPr/>
        </p:nvSpPr>
        <p:spPr bwMode="auto">
          <a:xfrm>
            <a:off x="4114800" y="3441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Chance Example</a:t>
            </a:r>
          </a:p>
        </p:txBody>
      </p:sp>
    </p:spTree>
    <p:extLst>
      <p:ext uri="{BB962C8B-B14F-4D97-AF65-F5344CB8AC3E}">
        <p14:creationId xmlns:p14="http://schemas.microsoft.com/office/powerpoint/2010/main" val="14114558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5194300" cy="471805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Key concept: Demand paging </a:t>
            </a:r>
          </a:p>
          <a:p>
            <a:pPr lvl="1"/>
            <a:r>
              <a:rPr lang="en-US" sz="1800" dirty="0">
                <a:latin typeface="Arial" charset="0"/>
              </a:rPr>
              <a:t>Load pages into memory only when a page fault occurs </a:t>
            </a:r>
            <a:endParaRPr lang="en-US" dirty="0">
              <a:latin typeface="Arial" charset="0"/>
            </a:endParaRP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Issues:</a:t>
            </a:r>
          </a:p>
          <a:p>
            <a:pPr lvl="1"/>
            <a:r>
              <a:rPr lang="en-US" sz="1800" dirty="0">
                <a:latin typeface="Arial" charset="0"/>
              </a:rPr>
              <a:t>Placement strategies</a:t>
            </a:r>
          </a:p>
          <a:p>
            <a:pPr lvl="2"/>
            <a:r>
              <a:rPr lang="en-US" sz="1600" dirty="0">
                <a:latin typeface="Arial" charset="0"/>
              </a:rPr>
              <a:t>Place pages anywhere – no placement policy required </a:t>
            </a:r>
          </a:p>
          <a:p>
            <a:pPr lvl="2"/>
            <a:endParaRPr lang="en-US" sz="9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Replacement strategies</a:t>
            </a:r>
          </a:p>
          <a:p>
            <a:pPr lvl="2"/>
            <a:r>
              <a:rPr lang="en-US" sz="1600" dirty="0">
                <a:latin typeface="Arial" charset="0"/>
              </a:rPr>
              <a:t>What to do when there exist more jobs than can fit in memory</a:t>
            </a:r>
          </a:p>
          <a:p>
            <a:pPr lvl="1"/>
            <a:endParaRPr lang="en-US" sz="1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Load control strategies</a:t>
            </a:r>
          </a:p>
          <a:p>
            <a:pPr lvl="2"/>
            <a:r>
              <a:rPr lang="en-US" sz="1600" dirty="0">
                <a:latin typeface="Arial" charset="0"/>
              </a:rPr>
              <a:t>Determining how many jobs can be 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in memory at one time</a:t>
            </a:r>
          </a:p>
        </p:txBody>
      </p:sp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6337300" y="1397000"/>
            <a:ext cx="2400300" cy="4416425"/>
            <a:chOff x="3992" y="880"/>
            <a:chExt cx="1512" cy="2782"/>
          </a:xfrm>
        </p:grpSpPr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992" y="880"/>
              <a:ext cx="1512" cy="23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116" y="2814"/>
              <a:ext cx="1248" cy="330"/>
            </a:xfrm>
            <a:prstGeom prst="rect">
              <a:avLst/>
            </a:prstGeom>
            <a:solidFill>
              <a:srgbClr val="A2C1FE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Operating System</a:t>
              </a: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4116" y="2096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1</a:t>
              </a: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4116" y="1008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</a:t>
              </a:r>
              <a:r>
                <a:rPr lang="en-US" i="1">
                  <a:latin typeface="Times"/>
                  <a:ea typeface="+mn-ea"/>
                </a:rPr>
                <a:t>n</a:t>
              </a: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083" name="Text Box 16"/>
            <p:cNvSpPr txBox="1">
              <a:spLocks noChangeArrowheads="1"/>
            </p:cNvSpPr>
            <p:nvPr/>
          </p:nvSpPr>
          <p:spPr bwMode="auto">
            <a:xfrm rot="-5400000">
              <a:off x="4502" y="1303"/>
              <a:ext cx="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600" b="1"/>
                <a:t>...</a:t>
              </a:r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4334" y="3374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Memory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 Memory Management: Recap</a:t>
            </a:r>
          </a:p>
        </p:txBody>
      </p:sp>
    </p:spTree>
    <p:extLst>
      <p:ext uri="{BB962C8B-B14F-4D97-AF65-F5344CB8AC3E}">
        <p14:creationId xmlns:p14="http://schemas.microsoft.com/office/powerpoint/2010/main" val="147586312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800" y="64643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1527" name="Rectangle 27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30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30" name="Rectangle 31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1" name="Rectangle 32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2" name="Rectangle 33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33" name="Rectangle 34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34" name="Rectangle 35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35" name="Rectangle 36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Rectangle 38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1538" name="Rectangle 39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9" name="Line 40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Rectangle 41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1541" name="Rectangle 42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44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 and Memory Sensitivity</a:t>
            </a:r>
          </a:p>
        </p:txBody>
      </p:sp>
    </p:spTree>
    <p:extLst>
      <p:ext uri="{BB962C8B-B14F-4D97-AF65-F5344CB8AC3E}">
        <p14:creationId xmlns:p14="http://schemas.microsoft.com/office/powerpoint/2010/main" val="37821324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2032000" y="26162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	c	 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</a:t>
            </a:r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2032000" y="30099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 d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</a:t>
            </a: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2032000" y="34036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 a	a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endParaRPr lang="en-US" i="1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54" name="Rectangle 27"/>
          <p:cNvSpPr>
            <a:spLocks noChangeArrowheads="1"/>
          </p:cNvSpPr>
          <p:nvPr/>
        </p:nvSpPr>
        <p:spPr bwMode="auto">
          <a:xfrm>
            <a:off x="2078038" y="3802063"/>
            <a:ext cx="6650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	•	•	•	• 	• 	 •	•	• </a:t>
            </a:r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9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57" name="Rectangle 30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8" name="Rectangle 31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59" name="Rectangle 32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60" name="Rectangle 33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61" name="Rectangle 34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62" name="Rectangle 35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7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2565" name="Rectangle 38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40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2568" name="Rectangle 41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2569" name="Line 42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3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2571" name="Rectangle 44"/>
          <p:cNvSpPr>
            <a:spLocks noChangeArrowheads="1"/>
          </p:cNvSpPr>
          <p:nvPr/>
        </p:nvSpPr>
        <p:spPr bwMode="auto">
          <a:xfrm>
            <a:off x="2032000" y="46228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	a	a</a:t>
            </a:r>
          </a:p>
        </p:txBody>
      </p:sp>
      <p:sp>
        <p:nvSpPr>
          <p:cNvPr id="22572" name="Rectangle 45"/>
          <p:cNvSpPr>
            <a:spLocks noChangeArrowheads="1"/>
          </p:cNvSpPr>
          <p:nvPr/>
        </p:nvSpPr>
        <p:spPr bwMode="auto">
          <a:xfrm>
            <a:off x="2032000" y="5016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  <a:r>
              <a:rPr lang="en-US" b="1" i="1"/>
              <a:t>	</a:t>
            </a:r>
            <a:r>
              <a:rPr lang="en-US" i="1"/>
              <a:t>b	b</a:t>
            </a:r>
          </a:p>
        </p:txBody>
      </p:sp>
      <p:sp>
        <p:nvSpPr>
          <p:cNvPr id="22573" name="Rectangle 46"/>
          <p:cNvSpPr>
            <a:spLocks noChangeArrowheads="1"/>
          </p:cNvSpPr>
          <p:nvPr/>
        </p:nvSpPr>
        <p:spPr bwMode="auto">
          <a:xfrm>
            <a:off x="2032000" y="54102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c	c	c	c	 c	c</a:t>
            </a:r>
            <a:r>
              <a:rPr lang="en-US" b="1" i="1"/>
              <a:t>	</a:t>
            </a:r>
            <a:r>
              <a:rPr lang="en-US" i="1"/>
              <a:t>c</a:t>
            </a:r>
          </a:p>
        </p:txBody>
      </p:sp>
      <p:sp>
        <p:nvSpPr>
          <p:cNvPr id="22574" name="Rectangle 47"/>
          <p:cNvSpPr>
            <a:spLocks noChangeArrowheads="1"/>
          </p:cNvSpPr>
          <p:nvPr/>
        </p:nvSpPr>
        <p:spPr bwMode="auto">
          <a:xfrm>
            <a:off x="2032000" y="5778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 	 	 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d	d	d	 d	d</a:t>
            </a:r>
            <a:r>
              <a:rPr lang="en-US" b="1" i="1"/>
              <a:t>	</a:t>
            </a:r>
            <a:r>
              <a:rPr lang="en-US" i="1"/>
              <a:t>d</a:t>
            </a:r>
          </a:p>
        </p:txBody>
      </p:sp>
      <p:sp>
        <p:nvSpPr>
          <p:cNvPr id="22575" name="Rectangle 48"/>
          <p:cNvSpPr>
            <a:spLocks noChangeArrowheads="1"/>
          </p:cNvSpPr>
          <p:nvPr/>
        </p:nvSpPr>
        <p:spPr bwMode="auto">
          <a:xfrm>
            <a:off x="2027238" y="6253163"/>
            <a:ext cx="20018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</a:t>
            </a:r>
          </a:p>
        </p:txBody>
      </p:sp>
      <p:sp>
        <p:nvSpPr>
          <p:cNvPr id="22576" name="Oval 50"/>
          <p:cNvSpPr>
            <a:spLocks noChangeArrowheads="1"/>
          </p:cNvSpPr>
          <p:nvPr/>
        </p:nvSpPr>
        <p:spPr bwMode="auto">
          <a:xfrm>
            <a:off x="8267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51"/>
          <p:cNvSpPr>
            <a:spLocks noChangeArrowheads="1"/>
          </p:cNvSpPr>
          <p:nvPr/>
        </p:nvSpPr>
        <p:spPr bwMode="auto">
          <a:xfrm>
            <a:off x="7683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2"/>
          <p:cNvSpPr>
            <a:spLocks noChangeArrowheads="1"/>
          </p:cNvSpPr>
          <p:nvPr/>
        </p:nvSpPr>
        <p:spPr bwMode="auto">
          <a:xfrm>
            <a:off x="7200900" y="261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3"/>
          <p:cNvSpPr>
            <a:spLocks noChangeArrowheads="1"/>
          </p:cNvSpPr>
          <p:nvPr/>
        </p:nvSpPr>
        <p:spPr bwMode="auto">
          <a:xfrm>
            <a:off x="65532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4"/>
          <p:cNvSpPr>
            <a:spLocks noChangeArrowheads="1"/>
          </p:cNvSpPr>
          <p:nvPr/>
        </p:nvSpPr>
        <p:spPr bwMode="auto">
          <a:xfrm>
            <a:off x="59690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5"/>
          <p:cNvSpPr>
            <a:spLocks noChangeArrowheads="1"/>
          </p:cNvSpPr>
          <p:nvPr/>
        </p:nvSpPr>
        <p:spPr bwMode="auto">
          <a:xfrm>
            <a:off x="54102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56"/>
          <p:cNvSpPr>
            <a:spLocks noChangeArrowheads="1"/>
          </p:cNvSpPr>
          <p:nvPr/>
        </p:nvSpPr>
        <p:spPr bwMode="auto">
          <a:xfrm>
            <a:off x="4838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57"/>
          <p:cNvSpPr>
            <a:spLocks noChangeArrowheads="1"/>
          </p:cNvSpPr>
          <p:nvPr/>
        </p:nvSpPr>
        <p:spPr bwMode="auto">
          <a:xfrm>
            <a:off x="4254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58"/>
          <p:cNvSpPr>
            <a:spLocks noChangeArrowheads="1"/>
          </p:cNvSpPr>
          <p:nvPr/>
        </p:nvSpPr>
        <p:spPr bwMode="auto">
          <a:xfrm>
            <a:off x="37084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59"/>
          <p:cNvSpPr>
            <a:spLocks noChangeArrowheads="1"/>
          </p:cNvSpPr>
          <p:nvPr/>
        </p:nvSpPr>
        <p:spPr bwMode="auto">
          <a:xfrm>
            <a:off x="3695700" y="5778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 and Memory Sensitivity</a:t>
            </a:r>
          </a:p>
        </p:txBody>
      </p:sp>
    </p:spTree>
    <p:extLst>
      <p:ext uri="{BB962C8B-B14F-4D97-AF65-F5344CB8AC3E}">
        <p14:creationId xmlns:p14="http://schemas.microsoft.com/office/powerpoint/2010/main" val="924865056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350" y="1342008"/>
            <a:ext cx="7712075" cy="21590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Local page replacement</a:t>
            </a:r>
          </a:p>
          <a:p>
            <a:pPr lvl="1"/>
            <a:r>
              <a:rPr lang="en-US" sz="1800" dirty="0">
                <a:latin typeface="Arial" charset="0"/>
              </a:rPr>
              <a:t>LRU 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— Ages pages based on when they were last used</a:t>
            </a:r>
          </a:p>
          <a:p>
            <a:pPr lvl="1"/>
            <a:r>
              <a:rPr lang="en-US" sz="1800" dirty="0">
                <a:latin typeface="Arial" charset="0"/>
              </a:rPr>
              <a:t>FIFO — Ages pages based on when they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re brought into memory</a:t>
            </a:r>
          </a:p>
          <a:p>
            <a:r>
              <a:rPr lang="en-US" sz="2000" dirty="0">
                <a:latin typeface="Arial" charset="0"/>
              </a:rPr>
              <a:t>Towards global page replacement ... with variable number of page frames allocated to processes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350" y="3322638"/>
            <a:ext cx="8166100" cy="2795587"/>
            <a:chOff x="448" y="2111"/>
            <a:chExt cx="5312" cy="1761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1632" y="2111"/>
              <a:ext cx="2364" cy="344"/>
              <a:chOff x="1632" y="2175"/>
              <a:chExt cx="2364" cy="344"/>
            </a:xfrm>
          </p:grpSpPr>
          <p:sp>
            <p:nvSpPr>
              <p:cNvPr id="131077" name="Rectangle 5"/>
              <p:cNvSpPr>
                <a:spLocks noChangeArrowheads="1"/>
              </p:cNvSpPr>
              <p:nvPr/>
            </p:nvSpPr>
            <p:spPr bwMode="auto">
              <a:xfrm>
                <a:off x="1632" y="2175"/>
                <a:ext cx="2360" cy="34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/>
                  <a:ea typeface="+mn-ea"/>
                </a:endParaRPr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1680" y="2184"/>
                <a:ext cx="2316" cy="32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chemeClr val="hlink"/>
                    </a:solidFill>
                    <a:latin typeface="Comic Sans MS" charset="0"/>
                  </a:rPr>
                  <a:t>The principle of locality</a:t>
                </a:r>
                <a:endParaRPr lang="en-US" sz="2400" dirty="0">
                  <a:solidFill>
                    <a:srgbClr val="B50069"/>
                  </a:solidFill>
                  <a:latin typeface="Comic Sans MS" charset="0"/>
                </a:endParaRPr>
              </a:p>
            </p:txBody>
          </p:sp>
        </p:grp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448" y="2576"/>
              <a:ext cx="531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90% of the execution of a program is sequential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Most iterative constructs consist of a relatively small number of instructions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When processing large data structures, the dominant cost is sequential processing on individual structure elements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Temporal vs. physical locality</a:t>
              </a:r>
              <a:endParaRPr lang="en-US" sz="1800"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 Performance</a:t>
            </a:r>
          </a:p>
        </p:txBody>
      </p:sp>
    </p:spTree>
    <p:extLst>
      <p:ext uri="{BB962C8B-B14F-4D97-AF65-F5344CB8AC3E}">
        <p14:creationId xmlns:p14="http://schemas.microsoft.com/office/powerpoint/2010/main" val="17118571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9300" y="1845816"/>
            <a:ext cx="7810500" cy="1727200"/>
          </a:xfrm>
          <a:noFill/>
        </p:spPr>
        <p:txBody>
          <a:bodyPr/>
          <a:lstStyle/>
          <a:p>
            <a:r>
              <a:rPr lang="en-US" sz="2000" i="1">
                <a:latin typeface="Arial" charset="0"/>
              </a:rPr>
              <a:t>VMIN — </a:t>
            </a:r>
            <a:r>
              <a:rPr lang="en-US" sz="2000">
                <a:latin typeface="Arial" charset="0"/>
              </a:rPr>
              <a:t>Replace a page that is not referenced in the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Symbol" charset="0"/>
              </a:rPr>
              <a:t></a:t>
            </a:r>
            <a:r>
              <a:rPr lang="en-US" sz="200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Example: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460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Replacement with a Variable Number of Frames</a:t>
            </a:r>
          </a:p>
        </p:txBody>
      </p:sp>
    </p:spTree>
    <p:extLst>
      <p:ext uri="{BB962C8B-B14F-4D97-AF65-F5344CB8AC3E}">
        <p14:creationId xmlns:p14="http://schemas.microsoft.com/office/powerpoint/2010/main" val="203106493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048000" y="40767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-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048000" y="44069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-	-	-	-	-	 -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048000" y="4737100"/>
            <a:ext cx="549990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i="1" dirty="0"/>
              <a:t>	•	•	•	•	•	•	-	-	 -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048000" y="57737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</a:t>
            </a:r>
            <a:r>
              <a:rPr lang="en-US" sz="2400">
                <a:solidFill>
                  <a:srgbClr val="B50069"/>
                </a:solidFill>
              </a:rPr>
              <a:t>	 	 	</a:t>
            </a:r>
            <a:r>
              <a:rPr lang="en-US" sz="2400">
                <a:solidFill>
                  <a:schemeClr val="hlink"/>
                </a:solidFill>
              </a:rPr>
              <a:t>•	 	•	 	 	•	 •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048000" y="50673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3048000" y="53975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-	 -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0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-1</a:t>
            </a: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7569200" y="4064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8204200" y="5041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5880100" y="5384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3022600" y="4724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4711700" y="4381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749300" y="1845816"/>
            <a:ext cx="7810500" cy="172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>
                <a:latin typeface="Arial" charset="0"/>
              </a:rPr>
              <a:t>VMIN — </a:t>
            </a:r>
            <a:r>
              <a:rPr lang="en-US" sz="2000">
                <a:latin typeface="Arial" charset="0"/>
              </a:rPr>
              <a:t>Replace a page that is not referenced in the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Symbol" charset="0"/>
              </a:rPr>
              <a:t></a:t>
            </a:r>
            <a:r>
              <a:rPr lang="en-US" sz="200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Example: </a:t>
            </a:r>
            <a:r>
              <a:rPr lang="en-US" sz="2000" i="1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</a:t>
            </a:r>
            <a:r>
              <a:rPr lang="en-US" sz="200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Replacement with a Variable Number of Frames</a:t>
            </a:r>
          </a:p>
        </p:txBody>
      </p:sp>
    </p:spTree>
    <p:extLst>
      <p:ext uri="{BB962C8B-B14F-4D97-AF65-F5344CB8AC3E}">
        <p14:creationId xmlns:p14="http://schemas.microsoft.com/office/powerpoint/2010/main" val="26852933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450975"/>
            <a:ext cx="8220075" cy="41148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Assume recently referenced pages are likely to be referenced again soon…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... and </a:t>
            </a:r>
            <a:r>
              <a:rPr lang="en-US" sz="2000" i="1">
                <a:latin typeface="Arial" charset="0"/>
              </a:rPr>
              <a:t>only</a:t>
            </a:r>
            <a:r>
              <a:rPr lang="en-US" sz="2000">
                <a:latin typeface="Arial" charset="0"/>
              </a:rPr>
              <a:t> keep those pages recently referenced in memory (called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the working set</a:t>
            </a:r>
            <a:r>
              <a:rPr lang="en-US" sz="2000">
                <a:latin typeface="Arial" charset="0"/>
              </a:rPr>
              <a:t>)</a:t>
            </a:r>
          </a:p>
          <a:p>
            <a:pPr lvl="1"/>
            <a:r>
              <a:rPr lang="en-US" sz="1800">
                <a:latin typeface="Arial" charset="0"/>
              </a:rPr>
              <a:t>Thus pages may be removed even when no page fault occurs</a:t>
            </a:r>
          </a:p>
          <a:p>
            <a:pPr lvl="1">
              <a:spcBef>
                <a:spcPct val="0"/>
              </a:spcBef>
            </a:pPr>
            <a:r>
              <a:rPr lang="en-US" sz="1800">
                <a:latin typeface="Arial" charset="0"/>
              </a:rPr>
              <a:t>The number of frames allocated to a process will vary over time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 process is allowed to execute only if its working set fits into memory</a:t>
            </a:r>
          </a:p>
          <a:p>
            <a:pPr lvl="1"/>
            <a:r>
              <a:rPr lang="en-US" sz="1800">
                <a:latin typeface="Arial" charset="0"/>
              </a:rPr>
              <a:t>The working set model performs implicit load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Working Set Model</a:t>
            </a:r>
          </a:p>
        </p:txBody>
      </p:sp>
    </p:spTree>
    <p:extLst>
      <p:ext uri="{BB962C8B-B14F-4D97-AF65-F5344CB8AC3E}">
        <p14:creationId xmlns:p14="http://schemas.microsoft.com/office/powerpoint/2010/main" val="822146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2276"/>
            <a:ext cx="7924800" cy="17907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Keep track of the last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latin typeface="Arial" charset="0"/>
              </a:rPr>
              <a:t> references (including faulting reference)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 The pages referenced during the last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memory accesses are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latin typeface="Arial" charset="0"/>
              </a:rPr>
              <a:t> is called the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Example: Working set computation,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references: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7659" name="Rectangle 15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7660" name="Rectangle 16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7662" name="Rectangle 18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3" name="Rectangle 19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4" name="Rectangle 20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6" name="Line 22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69" name="Line 25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6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7671" name="Rectangle 27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7672" name="Line 28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30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75" name="Rectangle 36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7676" name="Rectangle 37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7677" name="Rectangle 38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7678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Set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117492204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09900" y="43180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009900" y="4648200"/>
            <a:ext cx="549990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-	-	-	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i="1" dirty="0"/>
              <a:t>	•	•</a:t>
            </a:r>
            <a:r>
              <a:rPr lang="en-US" i="1"/>
              <a:t>	•	-</a:t>
            </a:r>
            <a:r>
              <a:rPr lang="en-US" i="1" dirty="0"/>
              <a:t>	-	 -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09900" y="49784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09900" y="60150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014663" y="5308600"/>
            <a:ext cx="566601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•	•	•	•	•	• 	-	-	-	 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endParaRPr lang="en-US" i="1" dirty="0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9900" y="56388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8191500" y="5308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816600" y="5626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4686300" y="4622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2971800" y="4965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7531100" y="4305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714375" y="1422276"/>
            <a:ext cx="7924800" cy="1790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Keep track of the last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latin typeface="Arial" charset="0"/>
              </a:rPr>
              <a:t> references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The pages referenced during the last </a:t>
            </a:r>
            <a:r>
              <a:rPr lang="en-US" sz="14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4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400" dirty="0">
                <a:latin typeface="Arial" charset="0"/>
              </a:rPr>
              <a:t>memory accesses are </a:t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latin typeface="Arial" charset="0"/>
              </a:rPr>
              <a:t> is called the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Example: Working set computation,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references: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Set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8578259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591444"/>
            <a:ext cx="8032750" cy="13335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An alternate approach to computing working set</a:t>
            </a:r>
          </a:p>
          <a:p>
            <a:r>
              <a:rPr lang="en-US" sz="2000" dirty="0">
                <a:latin typeface="Arial" charset="0"/>
              </a:rPr>
              <a:t>Explicitly attempt to minimize page faults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high — </a:t>
            </a:r>
            <a:r>
              <a:rPr lang="en-US" sz="1800" i="1" dirty="0">
                <a:latin typeface="Arial" charset="0"/>
              </a:rPr>
              <a:t>increase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low  — </a:t>
            </a:r>
            <a:r>
              <a:rPr lang="en-US" sz="1800" i="1" dirty="0">
                <a:latin typeface="Arial" charset="0"/>
              </a:rPr>
              <a:t>decrease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14375" y="3291408"/>
            <a:ext cx="79660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 dirty="0">
                <a:latin typeface="Comic Sans MS" charset="0"/>
              </a:rPr>
              <a:t>Algorithm</a:t>
            </a:r>
            <a:r>
              <a:rPr lang="en-US" dirty="0">
                <a:latin typeface="Comic Sans MS" charset="0"/>
              </a:rPr>
              <a:t>: </a:t>
            </a:r>
          </a:p>
          <a:p>
            <a:r>
              <a:rPr lang="en-US" dirty="0">
                <a:latin typeface="Comic Sans MS" charset="0"/>
              </a:rPr>
              <a:t>      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Keep track of the rate at which faults occur</a:t>
            </a:r>
          </a:p>
          <a:p>
            <a:pPr lvl="1"/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When a fault occurs, compute the time since the last page fault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Record the time,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of the last page fault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large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reduce the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&gt;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remove from memory all pages not referenced in [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]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small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increase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≤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add faulting page to the working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Page-Fault-Frequency Page </a:t>
            </a:r>
            <a:r>
              <a:rPr lang="en-US" dirty="0" err="1"/>
              <a:t>Replacment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275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278136"/>
            <a:ext cx="8194675" cy="15748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Example, window size = 2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&gt;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remove pages not referenced in [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] from the working set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≤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just add faulting page to the working set</a:t>
            </a:r>
          </a:p>
        </p:txBody>
      </p:sp>
      <p:sp>
        <p:nvSpPr>
          <p:cNvPr id="30725" name="Rectangle 34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0729" name="Line 12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0741" name="Rectangle 25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42" name="Line 26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7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0744" name="Rectangle 28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0745" name="Line 29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31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0747" name="Rectangle 32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48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Fault Frequency Replacement</a:t>
            </a:r>
          </a:p>
        </p:txBody>
      </p:sp>
    </p:spTree>
    <p:extLst>
      <p:ext uri="{BB962C8B-B14F-4D97-AF65-F5344CB8AC3E}">
        <p14:creationId xmlns:p14="http://schemas.microsoft.com/office/powerpoint/2010/main" val="20876460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72704"/>
            <a:ext cx="7997825" cy="2692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Typically </a:t>
            </a:r>
            <a:r>
              <a:rPr lang="en-US" dirty="0">
                <a:latin typeface="Symbol" charset="0"/>
              </a:rPr>
              <a:t>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 err="1">
                <a:latin typeface="Arial" charset="0"/>
              </a:rPr>
              <a:t>VAS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 &gt;&gt; </a:t>
            </a:r>
            <a:r>
              <a:rPr lang="en-US" sz="2000" i="1" dirty="0">
                <a:latin typeface="Arial" charset="0"/>
              </a:rPr>
              <a:t>Physical Memory</a:t>
            </a:r>
          </a:p>
          <a:p>
            <a:pPr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With demand paging, physical memory fills quickly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When a process faults &amp; memory is full, some page must be swapped out</a:t>
            </a:r>
          </a:p>
          <a:p>
            <a:pPr lvl="1"/>
            <a:r>
              <a:rPr lang="en-US" sz="1800" dirty="0">
                <a:latin typeface="Arial" charset="0"/>
              </a:rPr>
              <a:t>Handling a page fault now requires </a:t>
            </a:r>
            <a:r>
              <a:rPr lang="en-US" sz="1800" b="1" i="1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disk accesses not 1!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773113" y="3946525"/>
            <a:ext cx="8026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spcBef>
                <a:spcPct val="60000"/>
              </a:spcBef>
            </a:pPr>
            <a:r>
              <a:rPr lang="en-US">
                <a:latin typeface="Comic Sans MS" charset="0"/>
              </a:rPr>
              <a:t>Which page should be replaced?</a:t>
            </a:r>
          </a:p>
          <a:p>
            <a:pPr lvl="1"/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Local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 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Replace a page of the faulting process</a:t>
            </a:r>
          </a:p>
          <a:p>
            <a:pPr lvl="1">
              <a:lnSpc>
                <a:spcPct val="80000"/>
              </a:lnSpc>
            </a:pPr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Global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Possibly replace the page of another</a:t>
            </a: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 Algorithms</a:t>
            </a:r>
          </a:p>
        </p:txBody>
      </p:sp>
    </p:spTree>
    <p:extLst>
      <p:ext uri="{BB962C8B-B14F-4D97-AF65-F5344CB8AC3E}">
        <p14:creationId xmlns:p14="http://schemas.microsoft.com/office/powerpoint/2010/main" val="4211195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418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8721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120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82597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22600" y="35941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22600" y="39243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-	 -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022600" y="42545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022600" y="52911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22600" y="45847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•	•	•	•	•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3022600" y="49149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3022600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7556500" y="3594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4699000" y="3911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2984500" y="424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5829300" y="4902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8191500" y="4572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825500" y="1268760"/>
            <a:ext cx="8194675" cy="157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Arial" charset="0"/>
              </a:rPr>
              <a:t>Example, window size = 2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&gt;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remove pages not referenced in [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] from the working set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≤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just add faulting page to the working set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5240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Page Fault Frequency Replacement</a:t>
            </a:r>
          </a:p>
        </p:txBody>
      </p:sp>
    </p:spTree>
    <p:extLst>
      <p:ext uri="{BB962C8B-B14F-4D97-AF65-F5344CB8AC3E}">
        <p14:creationId xmlns:p14="http://schemas.microsoft.com/office/powerpoint/2010/main" val="904673223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8575"/>
            <a:ext cx="8445500" cy="5842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High multiprogramming level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98500" y="4308475"/>
            <a:ext cx="844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Issues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What criterion should be used to determine when to increase or decrease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Which task should be swapped out if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must be reduced?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98500" y="2898775"/>
            <a:ext cx="84455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Low paging overhead</a:t>
            </a:r>
          </a:p>
          <a:p>
            <a:pPr marL="742950" lvl="1" indent="-285750"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min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= 1 process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8500" y="1976438"/>
            <a:ext cx="8102600" cy="747712"/>
            <a:chOff x="136" y="1275"/>
            <a:chExt cx="5446" cy="471"/>
          </a:xfrm>
        </p:grpSpPr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1550" y="1275"/>
              <a:ext cx="4032" cy="471"/>
              <a:chOff x="1550" y="1275"/>
              <a:chExt cx="4032" cy="471"/>
            </a:xfrm>
          </p:grpSpPr>
          <p:sp>
            <p:nvSpPr>
              <p:cNvPr id="32777" name="Text Box 8"/>
              <p:cNvSpPr txBox="1">
                <a:spLocks noChangeArrowheads="1"/>
              </p:cNvSpPr>
              <p:nvPr/>
            </p:nvSpPr>
            <p:spPr bwMode="auto">
              <a:xfrm>
                <a:off x="1552" y="1515"/>
                <a:ext cx="38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minimum number of frames required for a process to execute</a:t>
                </a:r>
              </a:p>
            </p:txBody>
          </p:sp>
          <p:sp>
            <p:nvSpPr>
              <p:cNvPr id="32778" name="Text Box 9"/>
              <p:cNvSpPr txBox="1">
                <a:spLocks noChangeArrowheads="1"/>
              </p:cNvSpPr>
              <p:nvPr/>
            </p:nvSpPr>
            <p:spPr bwMode="auto">
              <a:xfrm>
                <a:off x="2768" y="1275"/>
                <a:ext cx="15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number of page frames</a:t>
                </a:r>
              </a:p>
            </p:txBody>
          </p:sp>
          <p:sp>
            <p:nvSpPr>
              <p:cNvPr id="32779" name="Line 10"/>
              <p:cNvSpPr>
                <a:spLocks noChangeShapeType="1"/>
              </p:cNvSpPr>
              <p:nvPr/>
            </p:nvSpPr>
            <p:spPr bwMode="auto">
              <a:xfrm>
                <a:off x="1550" y="1504"/>
                <a:ext cx="4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6" name="Rectangle 11"/>
            <p:cNvSpPr>
              <a:spLocks noChangeArrowheads="1"/>
            </p:cNvSpPr>
            <p:nvPr/>
          </p:nvSpPr>
          <p:spPr bwMode="auto">
            <a:xfrm>
              <a:off x="136" y="1352"/>
              <a:ext cx="1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742950" lvl="1" indent="-285750">
                <a:buClr>
                  <a:schemeClr val="tx1"/>
                </a:buClr>
                <a:buSzPct val="100000"/>
                <a:buFont typeface="Wingdings" charset="0"/>
                <a:buChar char="Ø"/>
              </a:pPr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MPL</a:t>
              </a:r>
              <a:r>
                <a:rPr lang="en-US" sz="1800" i="1" baseline="-25000">
                  <a:solidFill>
                    <a:schemeClr val="folHlink"/>
                  </a:solidFill>
                  <a:latin typeface="Comic Sans MS" charset="0"/>
                </a:rPr>
                <a:t>max</a:t>
              </a: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  </a:t>
              </a:r>
              <a:r>
                <a:rPr lang="en-US" sz="1800">
                  <a:latin typeface="Comic Sans MS" charset="0"/>
                </a:rPr>
                <a:t>=</a:t>
              </a:r>
              <a:endParaRPr lang="en-US" sz="1800">
                <a:solidFill>
                  <a:schemeClr val="folHlink"/>
                </a:solidFill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Control: Fundamental Trade-off</a:t>
            </a:r>
          </a:p>
        </p:txBody>
      </p:sp>
    </p:spTree>
    <p:extLst>
      <p:ext uri="{BB962C8B-B14F-4D97-AF65-F5344CB8AC3E}">
        <p14:creationId xmlns:p14="http://schemas.microsoft.com/office/powerpoint/2010/main" val="1601527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utoUpdateAnimBg="0"/>
      <p:bldP spid="14848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772816"/>
            <a:ext cx="8509000" cy="38354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charset="0"/>
              </a:rPr>
              <a:t>i.e., based on CPU utilization</a:t>
            </a:r>
          </a:p>
          <a:p>
            <a:pPr>
              <a:buFont typeface="Monotype Sorts" charset="0"/>
              <a:buChar char=""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Assume memory is nearly full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A chain of page faults occur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</a:pPr>
            <a:r>
              <a:rPr lang="en-US" sz="1800" dirty="0">
                <a:latin typeface="Arial" charset="0"/>
              </a:rPr>
              <a:t>A queue of processes forms at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the paging device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CPU utilization falls</a:t>
            </a:r>
          </a:p>
          <a:p>
            <a:r>
              <a:rPr lang="en-US" sz="2000" dirty="0">
                <a:latin typeface="Arial" charset="0"/>
              </a:rPr>
              <a:t>Operating system increases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New processes fault, taking memory away from existing processes</a:t>
            </a:r>
          </a:p>
          <a:p>
            <a:r>
              <a:rPr lang="en-US" sz="2000" dirty="0">
                <a:latin typeface="Arial" charset="0"/>
              </a:rPr>
              <a:t>CPU utilization goes to 0, the OS increases the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further...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185025" y="2744788"/>
            <a:ext cx="2809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1075" y="5273675"/>
            <a:ext cx="7110413" cy="698500"/>
            <a:chOff x="408" y="3552"/>
            <a:chExt cx="5096" cy="440"/>
          </a:xfrm>
        </p:grpSpPr>
        <p:sp>
          <p:nvSpPr>
            <p:cNvPr id="150534" name="Rectangle 6"/>
            <p:cNvSpPr>
              <a:spLocks noChangeArrowheads="1"/>
            </p:cNvSpPr>
            <p:nvPr/>
          </p:nvSpPr>
          <p:spPr bwMode="auto">
            <a:xfrm>
              <a:off x="408" y="3552"/>
              <a:ext cx="5096" cy="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3829" name="Text Box 7"/>
            <p:cNvSpPr txBox="1">
              <a:spLocks noChangeArrowheads="1"/>
            </p:cNvSpPr>
            <p:nvPr/>
          </p:nvSpPr>
          <p:spPr bwMode="auto">
            <a:xfrm>
              <a:off x="483" y="3685"/>
              <a:ext cx="46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>
                  <a:latin typeface="Comic Sans MS" charset="0"/>
                </a:rPr>
                <a:t>System is </a:t>
              </a:r>
              <a:r>
                <a:rPr lang="en-US" i="1">
                  <a:solidFill>
                    <a:schemeClr val="hlink"/>
                  </a:solidFill>
                  <a:latin typeface="Comic Sans MS" charset="0"/>
                </a:rPr>
                <a:t>thrashing</a:t>
              </a:r>
              <a:r>
                <a:rPr lang="en-US">
                  <a:latin typeface="Comic Sans MS" charset="0"/>
                </a:rPr>
                <a:t> — spending all of its time paging</a:t>
              </a:r>
            </a:p>
          </p:txBody>
        </p:sp>
      </p:grpSp>
      <p:sp>
        <p:nvSpPr>
          <p:cNvPr id="33798" name="Line 8"/>
          <p:cNvSpPr>
            <a:spLocks noChangeShapeType="1"/>
          </p:cNvSpPr>
          <p:nvPr/>
        </p:nvSpPr>
        <p:spPr bwMode="auto">
          <a:xfrm flipV="1">
            <a:off x="7804150" y="25193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7842250" y="8874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I/O</a:t>
            </a:r>
            <a:br>
              <a:rPr lang="en-US" sz="1800">
                <a:latin typeface="Arial" charset="0"/>
                <a:ea typeface="+mn-ea"/>
              </a:rPr>
            </a:b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 flipH="1">
            <a:off x="7362825" y="2974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 flipH="1">
            <a:off x="7362825" y="25177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76549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75025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 rot="-5400000">
            <a:off x="7918450" y="1677988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/>
              <a:t>...</a:t>
            </a:r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7172325" y="1296988"/>
            <a:ext cx="280988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V="1">
            <a:off x="7791450" y="10715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 flipH="1">
            <a:off x="7350125" y="15271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 flipH="1">
            <a:off x="7350125" y="1069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9"/>
          <p:cNvSpPr>
            <a:spLocks noChangeShapeType="1"/>
          </p:cNvSpPr>
          <p:nvPr/>
        </p:nvSpPr>
        <p:spPr bwMode="auto">
          <a:xfrm>
            <a:off x="76422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>
            <a:off x="74898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5483225" y="2020888"/>
            <a:ext cx="36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 flipV="1">
            <a:off x="6191250" y="17954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 flipH="1">
            <a:off x="5749925" y="22510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 flipH="1">
            <a:off x="5749925" y="17938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60420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>
            <a:off x="58896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7"/>
          <p:cNvSpPr>
            <a:spLocks noChangeShapeType="1"/>
          </p:cNvSpPr>
          <p:nvPr/>
        </p:nvSpPr>
        <p:spPr bwMode="auto">
          <a:xfrm>
            <a:off x="8721725" y="12858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 flipV="1">
            <a:off x="8937625" y="1285875"/>
            <a:ext cx="0" cy="20447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9"/>
          <p:cNvSpPr>
            <a:spLocks noChangeShapeType="1"/>
          </p:cNvSpPr>
          <p:nvPr/>
        </p:nvSpPr>
        <p:spPr bwMode="auto">
          <a:xfrm>
            <a:off x="8721725" y="1984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0"/>
          <p:cNvSpPr>
            <a:spLocks noChangeShapeType="1"/>
          </p:cNvSpPr>
          <p:nvPr/>
        </p:nvSpPr>
        <p:spPr bwMode="auto">
          <a:xfrm>
            <a:off x="5483225" y="3355975"/>
            <a:ext cx="34544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 flipV="1">
            <a:off x="5483225" y="2022475"/>
            <a:ext cx="0" cy="13335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2"/>
          <p:cNvSpPr>
            <a:spLocks noChangeShapeType="1"/>
          </p:cNvSpPr>
          <p:nvPr/>
        </p:nvSpPr>
        <p:spPr bwMode="auto">
          <a:xfrm flipH="1" flipV="1">
            <a:off x="7172325" y="12985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3"/>
          <p:cNvSpPr>
            <a:spLocks noChangeShapeType="1"/>
          </p:cNvSpPr>
          <p:nvPr/>
        </p:nvSpPr>
        <p:spPr bwMode="auto">
          <a:xfrm flipH="1">
            <a:off x="7159625" y="20224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2" name="Oval 34"/>
          <p:cNvSpPr>
            <a:spLocks noChangeArrowheads="1"/>
          </p:cNvSpPr>
          <p:nvPr/>
        </p:nvSpPr>
        <p:spPr bwMode="auto">
          <a:xfrm>
            <a:off x="7854950" y="2347913"/>
            <a:ext cx="839788" cy="8048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Paging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150563" name="Oval 35"/>
          <p:cNvSpPr>
            <a:spLocks noChangeArrowheads="1"/>
          </p:cNvSpPr>
          <p:nvPr/>
        </p:nvSpPr>
        <p:spPr bwMode="auto">
          <a:xfrm>
            <a:off x="6242050" y="16240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CPU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26" name="Line 36"/>
          <p:cNvSpPr>
            <a:spLocks noChangeShapeType="1"/>
          </p:cNvSpPr>
          <p:nvPr/>
        </p:nvSpPr>
        <p:spPr bwMode="auto">
          <a:xfrm>
            <a:off x="8734425" y="2746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7"/>
          <p:cNvSpPr>
            <a:spLocks noChangeShapeType="1"/>
          </p:cNvSpPr>
          <p:nvPr/>
        </p:nvSpPr>
        <p:spPr bwMode="auto">
          <a:xfrm>
            <a:off x="7108825" y="20097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2696"/>
            <a:ext cx="7654925" cy="576064"/>
          </a:xfrm>
        </p:spPr>
        <p:txBody>
          <a:bodyPr>
            <a:normAutofit fontScale="90000"/>
          </a:bodyPr>
          <a:lstStyle/>
          <a:p>
            <a:r>
              <a:rPr lang="en-US"/>
              <a:t>Load Control Done Wrong</a:t>
            </a:r>
          </a:p>
        </p:txBody>
      </p:sp>
    </p:spTree>
    <p:extLst>
      <p:ext uri="{BB962C8B-B14F-4D97-AF65-F5344CB8AC3E}">
        <p14:creationId xmlns:p14="http://schemas.microsoft.com/office/powerpoint/2010/main" val="164415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2" name="Rectangle 26"/>
          <p:cNvSpPr>
            <a:spLocks noChangeArrowheads="1"/>
          </p:cNvSpPr>
          <p:nvPr/>
        </p:nvSpPr>
        <p:spPr bwMode="auto">
          <a:xfrm>
            <a:off x="647700" y="2031876"/>
            <a:ext cx="80454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Better criteria for load control: Adjust MPL so that: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mean time between page faults (MTBF) 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page fault service time (PFST)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2400">
                <a:solidFill>
                  <a:schemeClr val="folHlink"/>
                </a:solidFill>
                <a:latin typeface="Symbol" charset="0"/>
              </a:rPr>
              <a:t>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WS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i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 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size of memory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7500" y="3467100"/>
            <a:ext cx="6286500" cy="2844800"/>
            <a:chOff x="1000" y="2184"/>
            <a:chExt cx="3960" cy="1792"/>
          </a:xfrm>
          <a:solidFill>
            <a:schemeClr val="bg2">
              <a:lumMod val="75000"/>
            </a:schemeClr>
          </a:solidFill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1000" y="2184"/>
              <a:ext cx="3960" cy="17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4835" name="Line 4"/>
            <p:cNvSpPr>
              <a:spLocks noChangeShapeType="1"/>
            </p:cNvSpPr>
            <p:nvPr/>
          </p:nvSpPr>
          <p:spPr bwMode="auto">
            <a:xfrm>
              <a:off x="1792" y="2288"/>
              <a:ext cx="0" cy="1192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1539" y="2331"/>
              <a:ext cx="254" cy="19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/>
                <a:t>1.0</a:t>
              </a:r>
            </a:p>
          </p:txBody>
        </p:sp>
        <p:sp>
          <p:nvSpPr>
            <p:cNvPr id="34837" name="Rectangle 6"/>
            <p:cNvSpPr>
              <a:spLocks noChangeArrowheads="1"/>
            </p:cNvSpPr>
            <p:nvPr/>
          </p:nvSpPr>
          <p:spPr bwMode="auto">
            <a:xfrm>
              <a:off x="1005" y="2526"/>
              <a:ext cx="730" cy="40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/>
                <a:t>CPU</a:t>
              </a:r>
            </a:p>
            <a:p>
              <a:pPr algn="ctr"/>
              <a:r>
                <a:rPr lang="en-US" sz="1800"/>
                <a:t>Utilization</a:t>
              </a:r>
            </a:p>
          </p:txBody>
        </p:sp>
        <p:sp>
          <p:nvSpPr>
            <p:cNvPr id="34838" name="Rectangle 7"/>
            <p:cNvSpPr>
              <a:spLocks noChangeArrowheads="1"/>
            </p:cNvSpPr>
            <p:nvPr/>
          </p:nvSpPr>
          <p:spPr bwMode="auto">
            <a:xfrm>
              <a:off x="2337" y="3750"/>
              <a:ext cx="1582" cy="19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800"/>
                <a:t>Multiprogramming Level</a:t>
              </a:r>
            </a:p>
          </p:txBody>
        </p:sp>
        <p:sp>
          <p:nvSpPr>
            <p:cNvPr id="34839" name="Line 8"/>
            <p:cNvSpPr>
              <a:spLocks noChangeShapeType="1"/>
            </p:cNvSpPr>
            <p:nvPr/>
          </p:nvSpPr>
          <p:spPr bwMode="auto">
            <a:xfrm>
              <a:off x="1784" y="3464"/>
              <a:ext cx="2624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85" name="Freeform 9"/>
          <p:cNvSpPr>
            <a:spLocks/>
          </p:cNvSpPr>
          <p:nvPr/>
        </p:nvSpPr>
        <p:spPr bwMode="auto">
          <a:xfrm>
            <a:off x="2844800" y="4102100"/>
            <a:ext cx="3798888" cy="1398588"/>
          </a:xfrm>
          <a:custGeom>
            <a:avLst/>
            <a:gdLst>
              <a:gd name="T0" fmla="*/ 2147483647 w 1929"/>
              <a:gd name="T1" fmla="*/ 2147483647 h 881"/>
              <a:gd name="T2" fmla="*/ 2147483647 w 1929"/>
              <a:gd name="T3" fmla="*/ 2147483647 h 881"/>
              <a:gd name="T4" fmla="*/ 2147483647 w 1929"/>
              <a:gd name="T5" fmla="*/ 2147483647 h 881"/>
              <a:gd name="T6" fmla="*/ 2147483647 w 1929"/>
              <a:gd name="T7" fmla="*/ 2147483647 h 881"/>
              <a:gd name="T8" fmla="*/ 2147483647 w 1929"/>
              <a:gd name="T9" fmla="*/ 2147483647 h 881"/>
              <a:gd name="T10" fmla="*/ 2147483647 w 1929"/>
              <a:gd name="T11" fmla="*/ 2147483647 h 881"/>
              <a:gd name="T12" fmla="*/ 2147483647 w 1929"/>
              <a:gd name="T13" fmla="*/ 2147483647 h 881"/>
              <a:gd name="T14" fmla="*/ 2147483647 w 1929"/>
              <a:gd name="T15" fmla="*/ 2147483647 h 881"/>
              <a:gd name="T16" fmla="*/ 2147483647 w 1929"/>
              <a:gd name="T17" fmla="*/ 2147483647 h 881"/>
              <a:gd name="T18" fmla="*/ 2147483647 w 1929"/>
              <a:gd name="T19" fmla="*/ 2147483647 h 881"/>
              <a:gd name="T20" fmla="*/ 2147483647 w 1929"/>
              <a:gd name="T21" fmla="*/ 2147483647 h 881"/>
              <a:gd name="T22" fmla="*/ 2147483647 w 1929"/>
              <a:gd name="T23" fmla="*/ 2147483647 h 881"/>
              <a:gd name="T24" fmla="*/ 2147483647 w 1929"/>
              <a:gd name="T25" fmla="*/ 2147483647 h 881"/>
              <a:gd name="T26" fmla="*/ 2147483647 w 1929"/>
              <a:gd name="T27" fmla="*/ 2147483647 h 881"/>
              <a:gd name="T28" fmla="*/ 2147483647 w 1929"/>
              <a:gd name="T29" fmla="*/ 2147483647 h 881"/>
              <a:gd name="T30" fmla="*/ 2147483647 w 1929"/>
              <a:gd name="T31" fmla="*/ 2147483647 h 881"/>
              <a:gd name="T32" fmla="*/ 2147483647 w 1929"/>
              <a:gd name="T33" fmla="*/ 2147483647 h 881"/>
              <a:gd name="T34" fmla="*/ 2147483647 w 1929"/>
              <a:gd name="T35" fmla="*/ 2147483647 h 881"/>
              <a:gd name="T36" fmla="*/ 2147483647 w 1929"/>
              <a:gd name="T37" fmla="*/ 2147483647 h 881"/>
              <a:gd name="T38" fmla="*/ 2147483647 w 1929"/>
              <a:gd name="T39" fmla="*/ 2147483647 h 881"/>
              <a:gd name="T40" fmla="*/ 2147483647 w 1929"/>
              <a:gd name="T41" fmla="*/ 0 h 881"/>
              <a:gd name="T42" fmla="*/ 2147483647 w 1929"/>
              <a:gd name="T43" fmla="*/ 2147483647 h 881"/>
              <a:gd name="T44" fmla="*/ 2147483647 w 1929"/>
              <a:gd name="T45" fmla="*/ 2147483647 h 881"/>
              <a:gd name="T46" fmla="*/ 2147483647 w 1929"/>
              <a:gd name="T47" fmla="*/ 2147483647 h 881"/>
              <a:gd name="T48" fmla="*/ 2147483647 w 1929"/>
              <a:gd name="T49" fmla="*/ 2147483647 h 881"/>
              <a:gd name="T50" fmla="*/ 2147483647 w 1929"/>
              <a:gd name="T51" fmla="*/ 2147483647 h 881"/>
              <a:gd name="T52" fmla="*/ 2147483647 w 1929"/>
              <a:gd name="T53" fmla="*/ 2147483647 h 881"/>
              <a:gd name="T54" fmla="*/ 2147483647 w 1929"/>
              <a:gd name="T55" fmla="*/ 2147483647 h 881"/>
              <a:gd name="T56" fmla="*/ 2147483647 w 1929"/>
              <a:gd name="T57" fmla="*/ 2147483647 h 881"/>
              <a:gd name="T58" fmla="*/ 2147483647 w 1929"/>
              <a:gd name="T59" fmla="*/ 2147483647 h 881"/>
              <a:gd name="T60" fmla="*/ 2147483647 w 1929"/>
              <a:gd name="T61" fmla="*/ 2147483647 h 881"/>
              <a:gd name="T62" fmla="*/ 2147483647 w 1929"/>
              <a:gd name="T63" fmla="*/ 2147483647 h 881"/>
              <a:gd name="T64" fmla="*/ 2147483647 w 1929"/>
              <a:gd name="T65" fmla="*/ 2147483647 h 881"/>
              <a:gd name="T66" fmla="*/ 2147483647 w 1929"/>
              <a:gd name="T67" fmla="*/ 2147483647 h 881"/>
              <a:gd name="T68" fmla="*/ 2147483647 w 1929"/>
              <a:gd name="T69" fmla="*/ 2147483647 h 881"/>
              <a:gd name="T70" fmla="*/ 2147483647 w 1929"/>
              <a:gd name="T71" fmla="*/ 2147483647 h 881"/>
              <a:gd name="T72" fmla="*/ 2147483647 w 1929"/>
              <a:gd name="T73" fmla="*/ 2147483647 h 881"/>
              <a:gd name="T74" fmla="*/ 2147483647 w 1929"/>
              <a:gd name="T75" fmla="*/ 2147483647 h 881"/>
              <a:gd name="T76" fmla="*/ 2147483647 w 1929"/>
              <a:gd name="T77" fmla="*/ 2147483647 h 881"/>
              <a:gd name="T78" fmla="*/ 2147483647 w 1929"/>
              <a:gd name="T79" fmla="*/ 2147483647 h 881"/>
              <a:gd name="T80" fmla="*/ 2147483647 w 1929"/>
              <a:gd name="T81" fmla="*/ 2147483647 h 881"/>
              <a:gd name="T82" fmla="*/ 2147483647 w 1929"/>
              <a:gd name="T83" fmla="*/ 2147483647 h 881"/>
              <a:gd name="T84" fmla="*/ 2147483647 w 1929"/>
              <a:gd name="T85" fmla="*/ 2147483647 h 881"/>
              <a:gd name="T86" fmla="*/ 2147483647 w 1929"/>
              <a:gd name="T87" fmla="*/ 2147483647 h 881"/>
              <a:gd name="T88" fmla="*/ 2147483647 w 1929"/>
              <a:gd name="T89" fmla="*/ 2147483647 h 881"/>
              <a:gd name="T90" fmla="*/ 2147483647 w 1929"/>
              <a:gd name="T91" fmla="*/ 2147483647 h 881"/>
              <a:gd name="T92" fmla="*/ 2147483647 w 1929"/>
              <a:gd name="T93" fmla="*/ 2147483647 h 881"/>
              <a:gd name="T94" fmla="*/ 0 w 1929"/>
              <a:gd name="T95" fmla="*/ 2147483647 h 88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929"/>
              <a:gd name="T145" fmla="*/ 0 h 881"/>
              <a:gd name="T146" fmla="*/ 1929 w 1929"/>
              <a:gd name="T147" fmla="*/ 881 h 88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929" h="881">
                <a:moveTo>
                  <a:pt x="0" y="870"/>
                </a:moveTo>
                <a:lnTo>
                  <a:pt x="8" y="849"/>
                </a:lnTo>
                <a:lnTo>
                  <a:pt x="24" y="839"/>
                </a:lnTo>
                <a:lnTo>
                  <a:pt x="32" y="818"/>
                </a:lnTo>
                <a:lnTo>
                  <a:pt x="48" y="808"/>
                </a:lnTo>
                <a:lnTo>
                  <a:pt x="56" y="787"/>
                </a:lnTo>
                <a:lnTo>
                  <a:pt x="64" y="766"/>
                </a:lnTo>
                <a:lnTo>
                  <a:pt x="80" y="745"/>
                </a:lnTo>
                <a:lnTo>
                  <a:pt x="88" y="725"/>
                </a:lnTo>
                <a:lnTo>
                  <a:pt x="120" y="683"/>
                </a:lnTo>
                <a:lnTo>
                  <a:pt x="128" y="663"/>
                </a:lnTo>
                <a:lnTo>
                  <a:pt x="144" y="652"/>
                </a:lnTo>
                <a:lnTo>
                  <a:pt x="160" y="642"/>
                </a:lnTo>
                <a:lnTo>
                  <a:pt x="168" y="621"/>
                </a:lnTo>
                <a:lnTo>
                  <a:pt x="184" y="600"/>
                </a:lnTo>
                <a:lnTo>
                  <a:pt x="200" y="590"/>
                </a:lnTo>
                <a:lnTo>
                  <a:pt x="216" y="569"/>
                </a:lnTo>
                <a:lnTo>
                  <a:pt x="232" y="559"/>
                </a:lnTo>
                <a:lnTo>
                  <a:pt x="240" y="538"/>
                </a:lnTo>
                <a:lnTo>
                  <a:pt x="256" y="528"/>
                </a:lnTo>
                <a:lnTo>
                  <a:pt x="264" y="507"/>
                </a:lnTo>
                <a:lnTo>
                  <a:pt x="280" y="497"/>
                </a:lnTo>
                <a:lnTo>
                  <a:pt x="288" y="476"/>
                </a:lnTo>
                <a:lnTo>
                  <a:pt x="304" y="456"/>
                </a:lnTo>
                <a:lnTo>
                  <a:pt x="320" y="445"/>
                </a:lnTo>
                <a:lnTo>
                  <a:pt x="336" y="424"/>
                </a:lnTo>
                <a:lnTo>
                  <a:pt x="344" y="404"/>
                </a:lnTo>
                <a:lnTo>
                  <a:pt x="360" y="393"/>
                </a:lnTo>
                <a:lnTo>
                  <a:pt x="376" y="383"/>
                </a:lnTo>
                <a:lnTo>
                  <a:pt x="384" y="362"/>
                </a:lnTo>
                <a:lnTo>
                  <a:pt x="400" y="342"/>
                </a:lnTo>
                <a:lnTo>
                  <a:pt x="408" y="321"/>
                </a:lnTo>
                <a:lnTo>
                  <a:pt x="424" y="311"/>
                </a:lnTo>
                <a:lnTo>
                  <a:pt x="440" y="290"/>
                </a:lnTo>
                <a:lnTo>
                  <a:pt x="456" y="280"/>
                </a:lnTo>
                <a:lnTo>
                  <a:pt x="464" y="259"/>
                </a:lnTo>
                <a:lnTo>
                  <a:pt x="472" y="238"/>
                </a:lnTo>
                <a:lnTo>
                  <a:pt x="488" y="228"/>
                </a:lnTo>
                <a:lnTo>
                  <a:pt x="496" y="207"/>
                </a:lnTo>
                <a:lnTo>
                  <a:pt x="512" y="197"/>
                </a:lnTo>
                <a:lnTo>
                  <a:pt x="520" y="176"/>
                </a:lnTo>
                <a:lnTo>
                  <a:pt x="536" y="155"/>
                </a:lnTo>
                <a:lnTo>
                  <a:pt x="552" y="145"/>
                </a:lnTo>
                <a:lnTo>
                  <a:pt x="568" y="135"/>
                </a:lnTo>
                <a:lnTo>
                  <a:pt x="584" y="124"/>
                </a:lnTo>
                <a:lnTo>
                  <a:pt x="600" y="114"/>
                </a:lnTo>
                <a:lnTo>
                  <a:pt x="616" y="104"/>
                </a:lnTo>
                <a:lnTo>
                  <a:pt x="632" y="93"/>
                </a:lnTo>
                <a:lnTo>
                  <a:pt x="648" y="83"/>
                </a:lnTo>
                <a:lnTo>
                  <a:pt x="664" y="72"/>
                </a:lnTo>
                <a:lnTo>
                  <a:pt x="680" y="62"/>
                </a:lnTo>
                <a:lnTo>
                  <a:pt x="696" y="52"/>
                </a:lnTo>
                <a:lnTo>
                  <a:pt x="712" y="52"/>
                </a:lnTo>
                <a:lnTo>
                  <a:pt x="728" y="41"/>
                </a:lnTo>
                <a:lnTo>
                  <a:pt x="744" y="41"/>
                </a:lnTo>
                <a:lnTo>
                  <a:pt x="760" y="31"/>
                </a:lnTo>
                <a:lnTo>
                  <a:pt x="776" y="21"/>
                </a:lnTo>
                <a:lnTo>
                  <a:pt x="792" y="21"/>
                </a:lnTo>
                <a:lnTo>
                  <a:pt x="808" y="10"/>
                </a:lnTo>
                <a:lnTo>
                  <a:pt x="824" y="10"/>
                </a:lnTo>
                <a:lnTo>
                  <a:pt x="840" y="10"/>
                </a:lnTo>
                <a:lnTo>
                  <a:pt x="856" y="0"/>
                </a:lnTo>
                <a:lnTo>
                  <a:pt x="872" y="0"/>
                </a:lnTo>
                <a:lnTo>
                  <a:pt x="888" y="0"/>
                </a:lnTo>
                <a:lnTo>
                  <a:pt x="904" y="10"/>
                </a:lnTo>
                <a:lnTo>
                  <a:pt x="920" y="10"/>
                </a:lnTo>
                <a:lnTo>
                  <a:pt x="936" y="21"/>
                </a:lnTo>
                <a:lnTo>
                  <a:pt x="952" y="21"/>
                </a:lnTo>
                <a:lnTo>
                  <a:pt x="968" y="21"/>
                </a:lnTo>
                <a:lnTo>
                  <a:pt x="984" y="31"/>
                </a:lnTo>
                <a:lnTo>
                  <a:pt x="1000" y="31"/>
                </a:lnTo>
                <a:lnTo>
                  <a:pt x="1016" y="41"/>
                </a:lnTo>
                <a:lnTo>
                  <a:pt x="1032" y="52"/>
                </a:lnTo>
                <a:lnTo>
                  <a:pt x="1048" y="62"/>
                </a:lnTo>
                <a:lnTo>
                  <a:pt x="1064" y="72"/>
                </a:lnTo>
                <a:lnTo>
                  <a:pt x="1080" y="93"/>
                </a:lnTo>
                <a:lnTo>
                  <a:pt x="1096" y="104"/>
                </a:lnTo>
                <a:lnTo>
                  <a:pt x="1104" y="124"/>
                </a:lnTo>
                <a:lnTo>
                  <a:pt x="1120" y="135"/>
                </a:lnTo>
                <a:lnTo>
                  <a:pt x="1128" y="155"/>
                </a:lnTo>
                <a:lnTo>
                  <a:pt x="1136" y="176"/>
                </a:lnTo>
                <a:lnTo>
                  <a:pt x="1136" y="197"/>
                </a:lnTo>
                <a:lnTo>
                  <a:pt x="1144" y="217"/>
                </a:lnTo>
                <a:lnTo>
                  <a:pt x="1152" y="238"/>
                </a:lnTo>
                <a:lnTo>
                  <a:pt x="1152" y="259"/>
                </a:lnTo>
                <a:lnTo>
                  <a:pt x="1160" y="280"/>
                </a:lnTo>
                <a:lnTo>
                  <a:pt x="1160" y="300"/>
                </a:lnTo>
                <a:lnTo>
                  <a:pt x="1160" y="321"/>
                </a:lnTo>
                <a:lnTo>
                  <a:pt x="1160" y="342"/>
                </a:lnTo>
                <a:lnTo>
                  <a:pt x="1160" y="362"/>
                </a:lnTo>
                <a:lnTo>
                  <a:pt x="1168" y="435"/>
                </a:lnTo>
                <a:lnTo>
                  <a:pt x="1168" y="456"/>
                </a:lnTo>
                <a:lnTo>
                  <a:pt x="1176" y="476"/>
                </a:lnTo>
                <a:lnTo>
                  <a:pt x="1184" y="497"/>
                </a:lnTo>
                <a:lnTo>
                  <a:pt x="1192" y="518"/>
                </a:lnTo>
                <a:lnTo>
                  <a:pt x="1200" y="538"/>
                </a:lnTo>
                <a:lnTo>
                  <a:pt x="1216" y="559"/>
                </a:lnTo>
                <a:lnTo>
                  <a:pt x="1224" y="580"/>
                </a:lnTo>
                <a:lnTo>
                  <a:pt x="1240" y="590"/>
                </a:lnTo>
                <a:lnTo>
                  <a:pt x="1256" y="600"/>
                </a:lnTo>
                <a:lnTo>
                  <a:pt x="1264" y="621"/>
                </a:lnTo>
                <a:lnTo>
                  <a:pt x="1280" y="621"/>
                </a:lnTo>
                <a:lnTo>
                  <a:pt x="1288" y="642"/>
                </a:lnTo>
                <a:lnTo>
                  <a:pt x="1304" y="642"/>
                </a:lnTo>
                <a:lnTo>
                  <a:pt x="1312" y="663"/>
                </a:lnTo>
                <a:lnTo>
                  <a:pt x="1328" y="663"/>
                </a:lnTo>
                <a:lnTo>
                  <a:pt x="1344" y="673"/>
                </a:lnTo>
                <a:lnTo>
                  <a:pt x="1360" y="683"/>
                </a:lnTo>
                <a:lnTo>
                  <a:pt x="1376" y="683"/>
                </a:lnTo>
                <a:lnTo>
                  <a:pt x="1392" y="694"/>
                </a:lnTo>
                <a:lnTo>
                  <a:pt x="1416" y="704"/>
                </a:lnTo>
                <a:lnTo>
                  <a:pt x="1432" y="704"/>
                </a:lnTo>
                <a:lnTo>
                  <a:pt x="1448" y="714"/>
                </a:lnTo>
                <a:lnTo>
                  <a:pt x="1464" y="714"/>
                </a:lnTo>
                <a:lnTo>
                  <a:pt x="1480" y="725"/>
                </a:lnTo>
                <a:lnTo>
                  <a:pt x="1496" y="735"/>
                </a:lnTo>
                <a:lnTo>
                  <a:pt x="1512" y="735"/>
                </a:lnTo>
                <a:lnTo>
                  <a:pt x="1528" y="745"/>
                </a:lnTo>
                <a:lnTo>
                  <a:pt x="1544" y="745"/>
                </a:lnTo>
                <a:lnTo>
                  <a:pt x="1560" y="756"/>
                </a:lnTo>
                <a:lnTo>
                  <a:pt x="1576" y="756"/>
                </a:lnTo>
                <a:lnTo>
                  <a:pt x="1592" y="766"/>
                </a:lnTo>
                <a:lnTo>
                  <a:pt x="1608" y="766"/>
                </a:lnTo>
                <a:lnTo>
                  <a:pt x="1624" y="776"/>
                </a:lnTo>
                <a:lnTo>
                  <a:pt x="1640" y="776"/>
                </a:lnTo>
                <a:lnTo>
                  <a:pt x="1656" y="787"/>
                </a:lnTo>
                <a:lnTo>
                  <a:pt x="1672" y="787"/>
                </a:lnTo>
                <a:lnTo>
                  <a:pt x="1688" y="797"/>
                </a:lnTo>
                <a:lnTo>
                  <a:pt x="1704" y="797"/>
                </a:lnTo>
                <a:lnTo>
                  <a:pt x="1720" y="808"/>
                </a:lnTo>
                <a:lnTo>
                  <a:pt x="1736" y="818"/>
                </a:lnTo>
                <a:lnTo>
                  <a:pt x="1752" y="818"/>
                </a:lnTo>
                <a:lnTo>
                  <a:pt x="1768" y="828"/>
                </a:lnTo>
                <a:lnTo>
                  <a:pt x="1784" y="828"/>
                </a:lnTo>
                <a:lnTo>
                  <a:pt x="1800" y="828"/>
                </a:lnTo>
                <a:lnTo>
                  <a:pt x="1816" y="839"/>
                </a:lnTo>
                <a:lnTo>
                  <a:pt x="1832" y="849"/>
                </a:lnTo>
                <a:lnTo>
                  <a:pt x="1848" y="849"/>
                </a:lnTo>
                <a:lnTo>
                  <a:pt x="1864" y="859"/>
                </a:lnTo>
                <a:lnTo>
                  <a:pt x="1880" y="859"/>
                </a:lnTo>
                <a:lnTo>
                  <a:pt x="1896" y="870"/>
                </a:lnTo>
                <a:lnTo>
                  <a:pt x="1912" y="870"/>
                </a:lnTo>
                <a:lnTo>
                  <a:pt x="1928" y="880"/>
                </a:lnTo>
                <a:lnTo>
                  <a:pt x="0" y="87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2863850" y="3860800"/>
            <a:ext cx="4089400" cy="0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57225" y="1554038"/>
            <a:ext cx="8140700" cy="698500"/>
          </a:xfrm>
          <a:noFill/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2000" dirty="0">
                <a:latin typeface="Arial" charset="0"/>
              </a:rPr>
              <a:t>Thrashing can be ameliorated by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local</a:t>
            </a:r>
            <a:r>
              <a:rPr lang="en-US" sz="2000" dirty="0">
                <a:latin typeface="Arial" charset="0"/>
              </a:rPr>
              <a:t> page replacement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 flipV="1">
            <a:off x="4483100" y="4127500"/>
            <a:ext cx="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4259263" y="555466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max</a:t>
            </a: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843463" y="5554663"/>
            <a:ext cx="12493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I/O-BALANCE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V="1">
            <a:off x="5092700" y="3860800"/>
            <a:ext cx="0" cy="165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Freeform 17"/>
          <p:cNvSpPr>
            <a:spLocks/>
          </p:cNvSpPr>
          <p:nvPr/>
        </p:nvSpPr>
        <p:spPr bwMode="auto">
          <a:xfrm>
            <a:off x="4800600" y="3581400"/>
            <a:ext cx="1982788" cy="1931988"/>
          </a:xfrm>
          <a:custGeom>
            <a:avLst/>
            <a:gdLst>
              <a:gd name="T0" fmla="*/ 2147483647 w 1161"/>
              <a:gd name="T1" fmla="*/ 2147483647 h 1177"/>
              <a:gd name="T2" fmla="*/ 2147483647 w 1161"/>
              <a:gd name="T3" fmla="*/ 2147483647 h 1177"/>
              <a:gd name="T4" fmla="*/ 2147483647 w 1161"/>
              <a:gd name="T5" fmla="*/ 2147483647 h 1177"/>
              <a:gd name="T6" fmla="*/ 2147483647 w 1161"/>
              <a:gd name="T7" fmla="*/ 2147483647 h 1177"/>
              <a:gd name="T8" fmla="*/ 2147483647 w 1161"/>
              <a:gd name="T9" fmla="*/ 2147483647 h 1177"/>
              <a:gd name="T10" fmla="*/ 2147483647 w 1161"/>
              <a:gd name="T11" fmla="*/ 2147483647 h 1177"/>
              <a:gd name="T12" fmla="*/ 2147483647 w 1161"/>
              <a:gd name="T13" fmla="*/ 2147483647 h 1177"/>
              <a:gd name="T14" fmla="*/ 2147483647 w 1161"/>
              <a:gd name="T15" fmla="*/ 2147483647 h 1177"/>
              <a:gd name="T16" fmla="*/ 2147483647 w 1161"/>
              <a:gd name="T17" fmla="*/ 2147483647 h 1177"/>
              <a:gd name="T18" fmla="*/ 2147483647 w 1161"/>
              <a:gd name="T19" fmla="*/ 2147483647 h 1177"/>
              <a:gd name="T20" fmla="*/ 2147483647 w 1161"/>
              <a:gd name="T21" fmla="*/ 2147483647 h 1177"/>
              <a:gd name="T22" fmla="*/ 2147483647 w 1161"/>
              <a:gd name="T23" fmla="*/ 2147483647 h 1177"/>
              <a:gd name="T24" fmla="*/ 2147483647 w 1161"/>
              <a:gd name="T25" fmla="*/ 2147483647 h 1177"/>
              <a:gd name="T26" fmla="*/ 2147483647 w 1161"/>
              <a:gd name="T27" fmla="*/ 2147483647 h 1177"/>
              <a:gd name="T28" fmla="*/ 2147483647 w 1161"/>
              <a:gd name="T29" fmla="*/ 2147483647 h 1177"/>
              <a:gd name="T30" fmla="*/ 2147483647 w 1161"/>
              <a:gd name="T31" fmla="*/ 2147483647 h 1177"/>
              <a:gd name="T32" fmla="*/ 2147483647 w 1161"/>
              <a:gd name="T33" fmla="*/ 2147483647 h 1177"/>
              <a:gd name="T34" fmla="*/ 2147483647 w 1161"/>
              <a:gd name="T35" fmla="*/ 2147483647 h 1177"/>
              <a:gd name="T36" fmla="*/ 2147483647 w 1161"/>
              <a:gd name="T37" fmla="*/ 2147483647 h 1177"/>
              <a:gd name="T38" fmla="*/ 2147483647 w 1161"/>
              <a:gd name="T39" fmla="*/ 2147483647 h 1177"/>
              <a:gd name="T40" fmla="*/ 2147483647 w 1161"/>
              <a:gd name="T41" fmla="*/ 2147483647 h 1177"/>
              <a:gd name="T42" fmla="*/ 2147483647 w 1161"/>
              <a:gd name="T43" fmla="*/ 2147483647 h 1177"/>
              <a:gd name="T44" fmla="*/ 2147483647 w 1161"/>
              <a:gd name="T45" fmla="*/ 2147483647 h 1177"/>
              <a:gd name="T46" fmla="*/ 2147483647 w 1161"/>
              <a:gd name="T47" fmla="*/ 2147483647 h 1177"/>
              <a:gd name="T48" fmla="*/ 2147483647 w 1161"/>
              <a:gd name="T49" fmla="*/ 2147483647 h 1177"/>
              <a:gd name="T50" fmla="*/ 2147483647 w 1161"/>
              <a:gd name="T51" fmla="*/ 2147483647 h 1177"/>
              <a:gd name="T52" fmla="*/ 2147483647 w 1161"/>
              <a:gd name="T53" fmla="*/ 2147483647 h 1177"/>
              <a:gd name="T54" fmla="*/ 2147483647 w 1161"/>
              <a:gd name="T55" fmla="*/ 2147483647 h 1177"/>
              <a:gd name="T56" fmla="*/ 2147483647 w 1161"/>
              <a:gd name="T57" fmla="*/ 2147483647 h 1177"/>
              <a:gd name="T58" fmla="*/ 2147483647 w 1161"/>
              <a:gd name="T59" fmla="*/ 2147483647 h 1177"/>
              <a:gd name="T60" fmla="*/ 2147483647 w 1161"/>
              <a:gd name="T61" fmla="*/ 2147483647 h 1177"/>
              <a:gd name="T62" fmla="*/ 2147483647 w 1161"/>
              <a:gd name="T63" fmla="*/ 2147483647 h 1177"/>
              <a:gd name="T64" fmla="*/ 2147483647 w 1161"/>
              <a:gd name="T65" fmla="*/ 2147483647 h 1177"/>
              <a:gd name="T66" fmla="*/ 2147483647 w 1161"/>
              <a:gd name="T67" fmla="*/ 2147483647 h 1177"/>
              <a:gd name="T68" fmla="*/ 2147483647 w 1161"/>
              <a:gd name="T69" fmla="*/ 2147483647 h 1177"/>
              <a:gd name="T70" fmla="*/ 2147483647 w 1161"/>
              <a:gd name="T71" fmla="*/ 2147483647 h 1177"/>
              <a:gd name="T72" fmla="*/ 2147483647 w 1161"/>
              <a:gd name="T73" fmla="*/ 2147483647 h 1177"/>
              <a:gd name="T74" fmla="*/ 2147483647 w 1161"/>
              <a:gd name="T75" fmla="*/ 2147483647 h 1177"/>
              <a:gd name="T76" fmla="*/ 2147483647 w 1161"/>
              <a:gd name="T77" fmla="*/ 2147483647 h 1177"/>
              <a:gd name="T78" fmla="*/ 2147483647 w 1161"/>
              <a:gd name="T79" fmla="*/ 2147483647 h 1177"/>
              <a:gd name="T80" fmla="*/ 2147483647 w 1161"/>
              <a:gd name="T81" fmla="*/ 2147483647 h 1177"/>
              <a:gd name="T82" fmla="*/ 2147483647 w 1161"/>
              <a:gd name="T83" fmla="*/ 2147483647 h 1177"/>
              <a:gd name="T84" fmla="*/ 2147483647 w 1161"/>
              <a:gd name="T85" fmla="*/ 2147483647 h 1177"/>
              <a:gd name="T86" fmla="*/ 2147483647 w 1161"/>
              <a:gd name="T87" fmla="*/ 2147483647 h 1177"/>
              <a:gd name="T88" fmla="*/ 2147483647 w 1161"/>
              <a:gd name="T89" fmla="*/ 2147483647 h 11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61"/>
              <a:gd name="T136" fmla="*/ 0 h 1177"/>
              <a:gd name="T137" fmla="*/ 1161 w 1161"/>
              <a:gd name="T138" fmla="*/ 1177 h 117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61" h="1177">
                <a:moveTo>
                  <a:pt x="0" y="0"/>
                </a:moveTo>
                <a:lnTo>
                  <a:pt x="8" y="16"/>
                </a:lnTo>
                <a:lnTo>
                  <a:pt x="16" y="32"/>
                </a:lnTo>
                <a:lnTo>
                  <a:pt x="24" y="48"/>
                </a:lnTo>
                <a:lnTo>
                  <a:pt x="40" y="56"/>
                </a:lnTo>
                <a:lnTo>
                  <a:pt x="48" y="72"/>
                </a:lnTo>
                <a:lnTo>
                  <a:pt x="64" y="80"/>
                </a:lnTo>
                <a:lnTo>
                  <a:pt x="80" y="96"/>
                </a:lnTo>
                <a:lnTo>
                  <a:pt x="96" y="104"/>
                </a:lnTo>
                <a:lnTo>
                  <a:pt x="112" y="112"/>
                </a:lnTo>
                <a:lnTo>
                  <a:pt x="128" y="120"/>
                </a:lnTo>
                <a:lnTo>
                  <a:pt x="144" y="128"/>
                </a:lnTo>
                <a:lnTo>
                  <a:pt x="160" y="136"/>
                </a:lnTo>
                <a:lnTo>
                  <a:pt x="168" y="152"/>
                </a:lnTo>
                <a:lnTo>
                  <a:pt x="184" y="160"/>
                </a:lnTo>
                <a:lnTo>
                  <a:pt x="192" y="176"/>
                </a:lnTo>
                <a:lnTo>
                  <a:pt x="208" y="184"/>
                </a:lnTo>
                <a:lnTo>
                  <a:pt x="216" y="200"/>
                </a:lnTo>
                <a:lnTo>
                  <a:pt x="232" y="208"/>
                </a:lnTo>
                <a:lnTo>
                  <a:pt x="248" y="216"/>
                </a:lnTo>
                <a:lnTo>
                  <a:pt x="264" y="224"/>
                </a:lnTo>
                <a:lnTo>
                  <a:pt x="280" y="240"/>
                </a:lnTo>
                <a:lnTo>
                  <a:pt x="296" y="248"/>
                </a:lnTo>
                <a:lnTo>
                  <a:pt x="304" y="264"/>
                </a:lnTo>
                <a:lnTo>
                  <a:pt x="352" y="312"/>
                </a:lnTo>
                <a:lnTo>
                  <a:pt x="368" y="328"/>
                </a:lnTo>
                <a:lnTo>
                  <a:pt x="376" y="344"/>
                </a:lnTo>
                <a:lnTo>
                  <a:pt x="392" y="360"/>
                </a:lnTo>
                <a:lnTo>
                  <a:pt x="408" y="368"/>
                </a:lnTo>
                <a:lnTo>
                  <a:pt x="408" y="384"/>
                </a:lnTo>
                <a:lnTo>
                  <a:pt x="424" y="392"/>
                </a:lnTo>
                <a:lnTo>
                  <a:pt x="432" y="408"/>
                </a:lnTo>
                <a:lnTo>
                  <a:pt x="440" y="424"/>
                </a:lnTo>
                <a:lnTo>
                  <a:pt x="456" y="440"/>
                </a:lnTo>
                <a:lnTo>
                  <a:pt x="464" y="456"/>
                </a:lnTo>
                <a:lnTo>
                  <a:pt x="480" y="472"/>
                </a:lnTo>
                <a:lnTo>
                  <a:pt x="496" y="480"/>
                </a:lnTo>
                <a:lnTo>
                  <a:pt x="512" y="488"/>
                </a:lnTo>
                <a:lnTo>
                  <a:pt x="528" y="496"/>
                </a:lnTo>
                <a:lnTo>
                  <a:pt x="544" y="512"/>
                </a:lnTo>
                <a:lnTo>
                  <a:pt x="560" y="520"/>
                </a:lnTo>
                <a:lnTo>
                  <a:pt x="576" y="528"/>
                </a:lnTo>
                <a:lnTo>
                  <a:pt x="584" y="544"/>
                </a:lnTo>
                <a:lnTo>
                  <a:pt x="592" y="560"/>
                </a:lnTo>
                <a:lnTo>
                  <a:pt x="600" y="576"/>
                </a:lnTo>
                <a:lnTo>
                  <a:pt x="608" y="592"/>
                </a:lnTo>
                <a:lnTo>
                  <a:pt x="616" y="608"/>
                </a:lnTo>
                <a:lnTo>
                  <a:pt x="624" y="624"/>
                </a:lnTo>
                <a:lnTo>
                  <a:pt x="632" y="640"/>
                </a:lnTo>
                <a:lnTo>
                  <a:pt x="632" y="656"/>
                </a:lnTo>
                <a:lnTo>
                  <a:pt x="640" y="672"/>
                </a:lnTo>
                <a:lnTo>
                  <a:pt x="648" y="688"/>
                </a:lnTo>
                <a:lnTo>
                  <a:pt x="656" y="704"/>
                </a:lnTo>
                <a:lnTo>
                  <a:pt x="664" y="720"/>
                </a:lnTo>
                <a:lnTo>
                  <a:pt x="680" y="728"/>
                </a:lnTo>
                <a:lnTo>
                  <a:pt x="696" y="736"/>
                </a:lnTo>
                <a:lnTo>
                  <a:pt x="712" y="744"/>
                </a:lnTo>
                <a:lnTo>
                  <a:pt x="720" y="760"/>
                </a:lnTo>
                <a:lnTo>
                  <a:pt x="736" y="768"/>
                </a:lnTo>
                <a:lnTo>
                  <a:pt x="752" y="784"/>
                </a:lnTo>
                <a:lnTo>
                  <a:pt x="768" y="792"/>
                </a:lnTo>
                <a:lnTo>
                  <a:pt x="784" y="808"/>
                </a:lnTo>
                <a:lnTo>
                  <a:pt x="792" y="824"/>
                </a:lnTo>
                <a:lnTo>
                  <a:pt x="808" y="832"/>
                </a:lnTo>
                <a:lnTo>
                  <a:pt x="816" y="848"/>
                </a:lnTo>
                <a:lnTo>
                  <a:pt x="824" y="864"/>
                </a:lnTo>
                <a:lnTo>
                  <a:pt x="840" y="880"/>
                </a:lnTo>
                <a:lnTo>
                  <a:pt x="848" y="896"/>
                </a:lnTo>
                <a:lnTo>
                  <a:pt x="864" y="912"/>
                </a:lnTo>
                <a:lnTo>
                  <a:pt x="880" y="920"/>
                </a:lnTo>
                <a:lnTo>
                  <a:pt x="896" y="928"/>
                </a:lnTo>
                <a:lnTo>
                  <a:pt x="912" y="936"/>
                </a:lnTo>
                <a:lnTo>
                  <a:pt x="928" y="944"/>
                </a:lnTo>
                <a:lnTo>
                  <a:pt x="944" y="960"/>
                </a:lnTo>
                <a:lnTo>
                  <a:pt x="960" y="968"/>
                </a:lnTo>
                <a:lnTo>
                  <a:pt x="976" y="992"/>
                </a:lnTo>
                <a:lnTo>
                  <a:pt x="992" y="992"/>
                </a:lnTo>
                <a:lnTo>
                  <a:pt x="1000" y="1008"/>
                </a:lnTo>
                <a:lnTo>
                  <a:pt x="1016" y="1016"/>
                </a:lnTo>
                <a:lnTo>
                  <a:pt x="1024" y="1032"/>
                </a:lnTo>
                <a:lnTo>
                  <a:pt x="1040" y="1048"/>
                </a:lnTo>
                <a:lnTo>
                  <a:pt x="1048" y="1064"/>
                </a:lnTo>
                <a:lnTo>
                  <a:pt x="1064" y="1072"/>
                </a:lnTo>
                <a:lnTo>
                  <a:pt x="1072" y="1088"/>
                </a:lnTo>
                <a:lnTo>
                  <a:pt x="1088" y="1104"/>
                </a:lnTo>
                <a:lnTo>
                  <a:pt x="1104" y="1112"/>
                </a:lnTo>
                <a:lnTo>
                  <a:pt x="1120" y="1120"/>
                </a:lnTo>
                <a:lnTo>
                  <a:pt x="1136" y="1136"/>
                </a:lnTo>
                <a:lnTo>
                  <a:pt x="1152" y="1144"/>
                </a:lnTo>
                <a:lnTo>
                  <a:pt x="1160" y="1160"/>
                </a:lnTo>
                <a:lnTo>
                  <a:pt x="1160" y="1176"/>
                </a:lnTo>
              </a:path>
            </a:pathLst>
          </a:custGeom>
          <a:noFill/>
          <a:ln w="25400" cap="rnd">
            <a:solidFill>
              <a:srgbClr val="618FF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6985000" y="3632200"/>
            <a:ext cx="0" cy="189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50088" y="4010025"/>
            <a:ext cx="777875" cy="638175"/>
            <a:chOff x="4553" y="1094"/>
            <a:chExt cx="490" cy="402"/>
          </a:xfrm>
        </p:grpSpPr>
        <p:sp>
          <p:nvSpPr>
            <p:cNvPr id="34832" name="Rectangle 20"/>
            <p:cNvSpPr>
              <a:spLocks noChangeArrowheads="1"/>
            </p:cNvSpPr>
            <p:nvPr/>
          </p:nvSpPr>
          <p:spPr bwMode="auto">
            <a:xfrm>
              <a:off x="4553" y="1094"/>
              <a:ext cx="49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 i="1"/>
                <a:t>MTBF</a:t>
              </a:r>
            </a:p>
            <a:p>
              <a:pPr algn="ctr"/>
              <a:r>
                <a:rPr lang="en-US" sz="1800" i="1"/>
                <a:t>PFST</a:t>
              </a:r>
            </a:p>
          </p:txBody>
        </p:sp>
        <p:sp>
          <p:nvSpPr>
            <p:cNvPr id="34833" name="Line 21"/>
            <p:cNvSpPr>
              <a:spLocks noChangeShapeType="1"/>
            </p:cNvSpPr>
            <p:nvPr/>
          </p:nvSpPr>
          <p:spPr bwMode="auto">
            <a:xfrm>
              <a:off x="4575" y="1288"/>
              <a:ext cx="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6951663" y="3700463"/>
            <a:ext cx="4032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1.0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 </a:t>
            </a:r>
            <a:r>
              <a:rPr lang="en-US"/>
              <a:t>and Thrashing</a:t>
            </a:r>
          </a:p>
        </p:txBody>
      </p:sp>
    </p:spTree>
    <p:extLst>
      <p:ext uri="{BB962C8B-B14F-4D97-AF65-F5344CB8AC3E}">
        <p14:creationId xmlns:p14="http://schemas.microsoft.com/office/powerpoint/2010/main" val="1719900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2" grpId="0" build="p" autoUpdateAnimBg="0"/>
      <p:bldP spid="152585" grpId="0" animBg="1"/>
      <p:bldP spid="152586" grpId="0" animBg="1"/>
      <p:bldP spid="152589" grpId="0" animBg="1"/>
      <p:bldP spid="152590" grpId="0" autoUpdateAnimBg="0"/>
      <p:bldP spid="152591" grpId="0" autoUpdateAnimBg="0"/>
      <p:bldP spid="152592" grpId="0" animBg="1"/>
      <p:bldP spid="152593" grpId="0" animBg="1"/>
      <p:bldP spid="152594" grpId="0" animBg="1"/>
      <p:bldP spid="15259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3943350"/>
            <a:ext cx="6007100" cy="1130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When the multiprogramming level should be decreased, which process should be swapped out?</a:t>
            </a:r>
          </a:p>
        </p:txBody>
      </p:sp>
      <p:sp>
        <p:nvSpPr>
          <p:cNvPr id="35844" name="Arc 4"/>
          <p:cNvSpPr>
            <a:spLocks/>
          </p:cNvSpPr>
          <p:nvPr/>
        </p:nvSpPr>
        <p:spPr bwMode="auto">
          <a:xfrm rot="-5400000">
            <a:off x="2639219" y="1418779"/>
            <a:ext cx="812800" cy="1220788"/>
          </a:xfrm>
          <a:custGeom>
            <a:avLst/>
            <a:gdLst>
              <a:gd name="T0" fmla="*/ 0 w 21600"/>
              <a:gd name="T1" fmla="*/ 0 h 22240"/>
              <a:gd name="T2" fmla="*/ 2147483647 w 21600"/>
              <a:gd name="T3" fmla="*/ 2147483647 h 22240"/>
              <a:gd name="T4" fmla="*/ 0 w 21600"/>
              <a:gd name="T5" fmla="*/ 2147483647 h 22240"/>
              <a:gd name="T6" fmla="*/ 0 60000 65536"/>
              <a:gd name="T7" fmla="*/ 0 60000 65536"/>
              <a:gd name="T8" fmla="*/ 0 60000 65536"/>
              <a:gd name="T9" fmla="*/ 0 w 21600"/>
              <a:gd name="T10" fmla="*/ 0 h 22240"/>
              <a:gd name="T11" fmla="*/ 21600 w 21600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</a:path>
              <a:path w="21600" h="222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42975" y="2437160"/>
            <a:ext cx="2106613" cy="1127125"/>
            <a:chOff x="0" y="3466"/>
            <a:chExt cx="1327" cy="710"/>
          </a:xfrm>
        </p:grpSpPr>
        <p:sp>
          <p:nvSpPr>
            <p:cNvPr id="154630" name="Oval 6"/>
            <p:cNvSpPr>
              <a:spLocks noChangeArrowheads="1"/>
            </p:cNvSpPr>
            <p:nvPr/>
          </p:nvSpPr>
          <p:spPr bwMode="auto">
            <a:xfrm>
              <a:off x="583" y="3466"/>
              <a:ext cx="744" cy="440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Suspended</a:t>
              </a:r>
            </a:p>
          </p:txBody>
        </p:sp>
        <p:sp>
          <p:nvSpPr>
            <p:cNvPr id="35905" name="Rectangle 7"/>
            <p:cNvSpPr>
              <a:spLocks noChangeArrowheads="1"/>
            </p:cNvSpPr>
            <p:nvPr/>
          </p:nvSpPr>
          <p:spPr bwMode="auto">
            <a:xfrm>
              <a:off x="260" y="3566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Rectangle 8"/>
            <p:cNvSpPr>
              <a:spLocks noChangeArrowheads="1"/>
            </p:cNvSpPr>
            <p:nvPr/>
          </p:nvSpPr>
          <p:spPr bwMode="auto">
            <a:xfrm>
              <a:off x="260" y="3694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9"/>
            <p:cNvSpPr>
              <a:spLocks noChangeArrowheads="1"/>
            </p:cNvSpPr>
            <p:nvPr/>
          </p:nvSpPr>
          <p:spPr bwMode="auto">
            <a:xfrm>
              <a:off x="0" y="3860"/>
              <a:ext cx="7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suspended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</p:grpSp>
      <p:grpSp>
        <p:nvGrpSpPr>
          <p:cNvPr id="35846" name="Group 10"/>
          <p:cNvGrpSpPr>
            <a:grpSpLocks/>
          </p:cNvGrpSpPr>
          <p:nvPr/>
        </p:nvGrpSpPr>
        <p:grpSpPr bwMode="auto">
          <a:xfrm>
            <a:off x="3028950" y="1268760"/>
            <a:ext cx="4024313" cy="2305050"/>
            <a:chOff x="1314" y="2730"/>
            <a:chExt cx="2535" cy="1452"/>
          </a:xfrm>
        </p:grpSpPr>
        <p:sp>
          <p:nvSpPr>
            <p:cNvPr id="35885" name="Rectangle 11"/>
            <p:cNvSpPr>
              <a:spLocks noChangeArrowheads="1"/>
            </p:cNvSpPr>
            <p:nvPr/>
          </p:nvSpPr>
          <p:spPr bwMode="auto">
            <a:xfrm>
              <a:off x="1436" y="3060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Rectangle 12"/>
            <p:cNvSpPr>
              <a:spLocks noChangeArrowheads="1"/>
            </p:cNvSpPr>
            <p:nvPr/>
          </p:nvSpPr>
          <p:spPr bwMode="auto">
            <a:xfrm>
              <a:off x="1436" y="3188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Rectangle 13"/>
            <p:cNvSpPr>
              <a:spLocks noChangeArrowheads="1"/>
            </p:cNvSpPr>
            <p:nvPr/>
          </p:nvSpPr>
          <p:spPr bwMode="auto">
            <a:xfrm>
              <a:off x="1314" y="3324"/>
              <a:ext cx="4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ready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  <p:sp>
          <p:nvSpPr>
            <p:cNvPr id="35888" name="Rectangle 14"/>
            <p:cNvSpPr>
              <a:spLocks noChangeArrowheads="1"/>
            </p:cNvSpPr>
            <p:nvPr/>
          </p:nvSpPr>
          <p:spPr bwMode="auto">
            <a:xfrm>
              <a:off x="2224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Rectangle 15"/>
            <p:cNvSpPr>
              <a:spLocks noChangeArrowheads="1"/>
            </p:cNvSpPr>
            <p:nvPr/>
          </p:nvSpPr>
          <p:spPr bwMode="auto">
            <a:xfrm>
              <a:off x="2224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Rectangle 16"/>
            <p:cNvSpPr>
              <a:spLocks noChangeArrowheads="1"/>
            </p:cNvSpPr>
            <p:nvPr/>
          </p:nvSpPr>
          <p:spPr bwMode="auto">
            <a:xfrm>
              <a:off x="1774" y="3996"/>
              <a:ext cx="17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semaphore/condition queues</a:t>
              </a:r>
            </a:p>
          </p:txBody>
        </p:sp>
        <p:sp>
          <p:nvSpPr>
            <p:cNvPr id="35891" name="Rectangle 17"/>
            <p:cNvSpPr>
              <a:spLocks noChangeArrowheads="1"/>
            </p:cNvSpPr>
            <p:nvPr/>
          </p:nvSpPr>
          <p:spPr bwMode="auto">
            <a:xfrm>
              <a:off x="256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Rectangle 18"/>
            <p:cNvSpPr>
              <a:spLocks noChangeArrowheads="1"/>
            </p:cNvSpPr>
            <p:nvPr/>
          </p:nvSpPr>
          <p:spPr bwMode="auto">
            <a:xfrm>
              <a:off x="256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Rectangle 19"/>
            <p:cNvSpPr>
              <a:spLocks noChangeArrowheads="1"/>
            </p:cNvSpPr>
            <p:nvPr/>
          </p:nvSpPr>
          <p:spPr bwMode="auto">
            <a:xfrm>
              <a:off x="290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Rectangle 20"/>
            <p:cNvSpPr>
              <a:spLocks noChangeArrowheads="1"/>
            </p:cNvSpPr>
            <p:nvPr/>
          </p:nvSpPr>
          <p:spPr bwMode="auto">
            <a:xfrm>
              <a:off x="290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5" name="Oval 21"/>
            <p:cNvSpPr>
              <a:spLocks noChangeArrowheads="1"/>
            </p:cNvSpPr>
            <p:nvPr/>
          </p:nvSpPr>
          <p:spPr bwMode="auto">
            <a:xfrm>
              <a:off x="2345" y="3234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Waiting</a:t>
              </a:r>
            </a:p>
          </p:txBody>
        </p:sp>
        <p:sp>
          <p:nvSpPr>
            <p:cNvPr id="35896" name="Arc 22"/>
            <p:cNvSpPr>
              <a:spLocks/>
            </p:cNvSpPr>
            <p:nvPr/>
          </p:nvSpPr>
          <p:spPr bwMode="auto">
            <a:xfrm>
              <a:off x="2945" y="3147"/>
              <a:ext cx="259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23"/>
            <p:cNvSpPr>
              <a:spLocks noChangeShapeType="1"/>
            </p:cNvSpPr>
            <p:nvPr/>
          </p:nvSpPr>
          <p:spPr bwMode="auto">
            <a:xfrm>
              <a:off x="2336" y="2865"/>
              <a:ext cx="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8" name="Oval 24"/>
            <p:cNvSpPr>
              <a:spLocks noChangeArrowheads="1"/>
            </p:cNvSpPr>
            <p:nvPr/>
          </p:nvSpPr>
          <p:spPr bwMode="auto">
            <a:xfrm>
              <a:off x="289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Running</a:t>
              </a:r>
            </a:p>
          </p:txBody>
        </p:sp>
        <p:sp>
          <p:nvSpPr>
            <p:cNvPr id="154649" name="Oval 25"/>
            <p:cNvSpPr>
              <a:spLocks noChangeArrowheads="1"/>
            </p:cNvSpPr>
            <p:nvPr/>
          </p:nvSpPr>
          <p:spPr bwMode="auto">
            <a:xfrm>
              <a:off x="173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Ready</a:t>
              </a:r>
            </a:p>
          </p:txBody>
        </p:sp>
        <p:sp>
          <p:nvSpPr>
            <p:cNvPr id="35900" name="Line 26"/>
            <p:cNvSpPr>
              <a:spLocks noChangeShapeType="1"/>
            </p:cNvSpPr>
            <p:nvPr/>
          </p:nvSpPr>
          <p:spPr bwMode="auto">
            <a:xfrm>
              <a:off x="2328" y="300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27"/>
            <p:cNvSpPr>
              <a:spLocks noChangeShapeType="1"/>
            </p:cNvSpPr>
            <p:nvPr/>
          </p:nvSpPr>
          <p:spPr bwMode="auto">
            <a:xfrm flipH="1">
              <a:off x="3497" y="2931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28"/>
            <p:cNvSpPr>
              <a:spLocks noChangeShapeType="1"/>
            </p:cNvSpPr>
            <p:nvPr/>
          </p:nvSpPr>
          <p:spPr bwMode="auto">
            <a:xfrm flipH="1">
              <a:off x="1385" y="2899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Arc 29"/>
            <p:cNvSpPr>
              <a:spLocks/>
            </p:cNvSpPr>
            <p:nvPr/>
          </p:nvSpPr>
          <p:spPr bwMode="auto">
            <a:xfrm>
              <a:off x="2042" y="3138"/>
              <a:ext cx="293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7" name="Arc 30"/>
          <p:cNvSpPr>
            <a:spLocks/>
          </p:cNvSpPr>
          <p:nvPr/>
        </p:nvSpPr>
        <p:spPr bwMode="auto">
          <a:xfrm rot="-5400000" flipH="1" flipV="1">
            <a:off x="3044032" y="1929954"/>
            <a:ext cx="850900" cy="846137"/>
          </a:xfrm>
          <a:custGeom>
            <a:avLst/>
            <a:gdLst>
              <a:gd name="T0" fmla="*/ 2147483647 w 21600"/>
              <a:gd name="T1" fmla="*/ 0 h 18281"/>
              <a:gd name="T2" fmla="*/ 2147483647 w 21600"/>
              <a:gd name="T3" fmla="*/ 2147483647 h 18281"/>
              <a:gd name="T4" fmla="*/ 0 w 21600"/>
              <a:gd name="T5" fmla="*/ 2147483647 h 18281"/>
              <a:gd name="T6" fmla="*/ 0 60000 65536"/>
              <a:gd name="T7" fmla="*/ 0 60000 65536"/>
              <a:gd name="T8" fmla="*/ 0 60000 65536"/>
              <a:gd name="T9" fmla="*/ 0 w 21600"/>
              <a:gd name="T10" fmla="*/ 0 h 18281"/>
              <a:gd name="T11" fmla="*/ 21600 w 21600"/>
              <a:gd name="T12" fmla="*/ 18281 h 182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81" fill="none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</a:path>
              <a:path w="21600" h="18281" stroke="0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  <a:lnTo>
                  <a:pt x="0" y="1764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31"/>
          <p:cNvSpPr txBox="1">
            <a:spLocks noChangeArrowheads="1"/>
          </p:cNvSpPr>
          <p:nvPr/>
        </p:nvSpPr>
        <p:spPr bwMode="auto">
          <a:xfrm>
            <a:off x="3873500" y="215141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chemeClr val="folHlink"/>
                </a:solidFill>
              </a:rPr>
              <a:t>?</a:t>
            </a:r>
            <a:endParaRPr lang="en-US" sz="2400"/>
          </a:p>
        </p:txBody>
      </p:sp>
      <p:sp>
        <p:nvSpPr>
          <p:cNvPr id="154656" name="Rectangle 32"/>
          <p:cNvSpPr>
            <a:spLocks noChangeArrowheads="1"/>
          </p:cNvSpPr>
          <p:nvPr/>
        </p:nvSpPr>
        <p:spPr bwMode="auto">
          <a:xfrm>
            <a:off x="7885113" y="1543050"/>
            <a:ext cx="952500" cy="2540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25724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35850" name="Rectangle 33"/>
          <p:cNvSpPr>
            <a:spLocks noChangeArrowheads="1"/>
          </p:cNvSpPr>
          <p:nvPr/>
        </p:nvSpPr>
        <p:spPr bwMode="auto">
          <a:xfrm>
            <a:off x="7886700" y="1555750"/>
            <a:ext cx="952500" cy="215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34"/>
          <p:cNvSpPr>
            <a:spLocks noChangeArrowheads="1"/>
          </p:cNvSpPr>
          <p:nvPr/>
        </p:nvSpPr>
        <p:spPr bwMode="auto">
          <a:xfrm>
            <a:off x="7886700" y="3448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35"/>
          <p:cNvSpPr>
            <a:spLocks noChangeArrowheads="1"/>
          </p:cNvSpPr>
          <p:nvPr/>
        </p:nvSpPr>
        <p:spPr bwMode="auto">
          <a:xfrm>
            <a:off x="7886700" y="2813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36"/>
          <p:cNvSpPr>
            <a:spLocks noChangeArrowheads="1"/>
          </p:cNvSpPr>
          <p:nvPr/>
        </p:nvSpPr>
        <p:spPr bwMode="auto">
          <a:xfrm>
            <a:off x="7885113" y="1552575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4" name="Group 37"/>
          <p:cNvGrpSpPr>
            <a:grpSpLocks/>
          </p:cNvGrpSpPr>
          <p:nvPr/>
        </p:nvGrpSpPr>
        <p:grpSpPr bwMode="auto">
          <a:xfrm>
            <a:off x="6729413" y="4318000"/>
            <a:ext cx="1612900" cy="1778000"/>
            <a:chOff x="4216" y="2720"/>
            <a:chExt cx="1016" cy="1120"/>
          </a:xfrm>
        </p:grpSpPr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4216" y="2856"/>
              <a:ext cx="1016" cy="8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5872" name="Oval 39"/>
            <p:cNvSpPr>
              <a:spLocks noChangeArrowheads="1"/>
            </p:cNvSpPr>
            <p:nvPr/>
          </p:nvSpPr>
          <p:spPr bwMode="auto">
            <a:xfrm>
              <a:off x="4216" y="3248"/>
              <a:ext cx="1008" cy="26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73" name="Group 40"/>
            <p:cNvGrpSpPr>
              <a:grpSpLocks/>
            </p:cNvGrpSpPr>
            <p:nvPr/>
          </p:nvGrpSpPr>
          <p:grpSpPr bwMode="auto">
            <a:xfrm>
              <a:off x="4216" y="3384"/>
              <a:ext cx="1008" cy="128"/>
              <a:chOff x="3968" y="3416"/>
              <a:chExt cx="1008" cy="128"/>
            </a:xfrm>
          </p:grpSpPr>
          <p:sp>
            <p:nvSpPr>
              <p:cNvPr id="35883" name="Arc 41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4" name="Arc 42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67" name="Oval 43"/>
            <p:cNvSpPr>
              <a:spLocks noChangeArrowheads="1"/>
            </p:cNvSpPr>
            <p:nvPr/>
          </p:nvSpPr>
          <p:spPr bwMode="auto">
            <a:xfrm>
              <a:off x="4224" y="272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auto">
            <a:xfrm>
              <a:off x="4216" y="3576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grpSp>
          <p:nvGrpSpPr>
            <p:cNvPr id="35876" name="Group 45"/>
            <p:cNvGrpSpPr>
              <a:grpSpLocks/>
            </p:cNvGrpSpPr>
            <p:nvPr/>
          </p:nvGrpSpPr>
          <p:grpSpPr bwMode="auto">
            <a:xfrm>
              <a:off x="4216" y="3704"/>
              <a:ext cx="1008" cy="128"/>
              <a:chOff x="3968" y="3416"/>
              <a:chExt cx="1008" cy="128"/>
            </a:xfrm>
          </p:grpSpPr>
          <p:sp>
            <p:nvSpPr>
              <p:cNvPr id="35881" name="Arc 46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Arc 47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77" name="Group 48"/>
            <p:cNvGrpSpPr>
              <a:grpSpLocks/>
            </p:cNvGrpSpPr>
            <p:nvPr/>
          </p:nvGrpSpPr>
          <p:grpSpPr bwMode="auto">
            <a:xfrm>
              <a:off x="4216" y="3296"/>
              <a:ext cx="1008" cy="128"/>
              <a:chOff x="3968" y="3416"/>
              <a:chExt cx="1008" cy="128"/>
            </a:xfrm>
          </p:grpSpPr>
          <p:sp>
            <p:nvSpPr>
              <p:cNvPr id="35879" name="Arc 49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Arc 50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75" name="Oval 51"/>
            <p:cNvSpPr>
              <a:spLocks noChangeArrowheads="1"/>
            </p:cNvSpPr>
            <p:nvPr/>
          </p:nvSpPr>
          <p:spPr bwMode="auto">
            <a:xfrm>
              <a:off x="4216" y="316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471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471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</p:grpSp>
      <p:sp>
        <p:nvSpPr>
          <p:cNvPr id="35855" name="Text Box 52"/>
          <p:cNvSpPr txBox="1">
            <a:spLocks noChangeArrowheads="1"/>
          </p:cNvSpPr>
          <p:nvPr/>
        </p:nvSpPr>
        <p:spPr bwMode="auto">
          <a:xfrm>
            <a:off x="6764338" y="6132513"/>
            <a:ext cx="1541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Paging Disk</a:t>
            </a:r>
          </a:p>
        </p:txBody>
      </p:sp>
      <p:sp>
        <p:nvSpPr>
          <p:cNvPr id="35856" name="Text Box 53"/>
          <p:cNvSpPr txBox="1">
            <a:spLocks noChangeArrowheads="1"/>
          </p:cNvSpPr>
          <p:nvPr/>
        </p:nvSpPr>
        <p:spPr bwMode="auto">
          <a:xfrm>
            <a:off x="7856538" y="928688"/>
            <a:ext cx="10350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Physical</a:t>
            </a:r>
          </a:p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Memory</a:t>
            </a:r>
          </a:p>
        </p:txBody>
      </p:sp>
      <p:sp>
        <p:nvSpPr>
          <p:cNvPr id="35857" name="Arc 54"/>
          <p:cNvSpPr>
            <a:spLocks/>
          </p:cNvSpPr>
          <p:nvPr/>
        </p:nvSpPr>
        <p:spPr bwMode="auto">
          <a:xfrm rot="5400000" flipH="1" flipV="1">
            <a:off x="7537450" y="3003550"/>
            <a:ext cx="2794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55"/>
          <p:cNvSpPr>
            <a:spLocks noChangeShapeType="1"/>
          </p:cNvSpPr>
          <p:nvPr/>
        </p:nvSpPr>
        <p:spPr bwMode="auto">
          <a:xfrm flipV="1">
            <a:off x="7531100" y="3302000"/>
            <a:ext cx="0" cy="124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56"/>
          <p:cNvSpPr>
            <a:spLocks noChangeArrowheads="1"/>
          </p:cNvSpPr>
          <p:nvPr/>
        </p:nvSpPr>
        <p:spPr bwMode="auto">
          <a:xfrm>
            <a:off x="7885113" y="38671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57"/>
          <p:cNvSpPr>
            <a:spLocks noChangeArrowheads="1"/>
          </p:cNvSpPr>
          <p:nvPr/>
        </p:nvSpPr>
        <p:spPr bwMode="auto">
          <a:xfrm>
            <a:off x="7885113" y="34480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58"/>
          <p:cNvSpPr>
            <a:spLocks noChangeArrowheads="1"/>
          </p:cNvSpPr>
          <p:nvPr/>
        </p:nvSpPr>
        <p:spPr bwMode="auto">
          <a:xfrm>
            <a:off x="7885113" y="32400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59"/>
          <p:cNvSpPr>
            <a:spLocks noChangeArrowheads="1"/>
          </p:cNvSpPr>
          <p:nvPr/>
        </p:nvSpPr>
        <p:spPr bwMode="auto">
          <a:xfrm>
            <a:off x="7885113" y="30305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Rectangle 60"/>
          <p:cNvSpPr>
            <a:spLocks noChangeArrowheads="1"/>
          </p:cNvSpPr>
          <p:nvPr/>
        </p:nvSpPr>
        <p:spPr bwMode="auto">
          <a:xfrm>
            <a:off x="7885113" y="28209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61"/>
          <p:cNvSpPr>
            <a:spLocks noChangeArrowheads="1"/>
          </p:cNvSpPr>
          <p:nvPr/>
        </p:nvSpPr>
        <p:spPr bwMode="auto">
          <a:xfrm>
            <a:off x="7885113" y="24018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62"/>
          <p:cNvSpPr>
            <a:spLocks noChangeArrowheads="1"/>
          </p:cNvSpPr>
          <p:nvPr/>
        </p:nvSpPr>
        <p:spPr bwMode="auto">
          <a:xfrm>
            <a:off x="7885113" y="21923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63"/>
          <p:cNvSpPr>
            <a:spLocks noChangeArrowheads="1"/>
          </p:cNvSpPr>
          <p:nvPr/>
        </p:nvSpPr>
        <p:spPr bwMode="auto">
          <a:xfrm>
            <a:off x="7885113" y="19827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Rectangle 64"/>
          <p:cNvSpPr>
            <a:spLocks noChangeArrowheads="1"/>
          </p:cNvSpPr>
          <p:nvPr/>
        </p:nvSpPr>
        <p:spPr bwMode="auto">
          <a:xfrm>
            <a:off x="7885113" y="17732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65"/>
          <p:cNvSpPr>
            <a:spLocks noChangeArrowheads="1"/>
          </p:cNvSpPr>
          <p:nvPr/>
        </p:nvSpPr>
        <p:spPr bwMode="auto">
          <a:xfrm>
            <a:off x="7885113" y="26114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Rectangle 66"/>
          <p:cNvSpPr>
            <a:spLocks noChangeArrowheads="1"/>
          </p:cNvSpPr>
          <p:nvPr/>
        </p:nvSpPr>
        <p:spPr bwMode="auto">
          <a:xfrm>
            <a:off x="7885113" y="365760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Rectangle 67"/>
          <p:cNvSpPr>
            <a:spLocks noChangeArrowheads="1"/>
          </p:cNvSpPr>
          <p:nvPr/>
        </p:nvSpPr>
        <p:spPr bwMode="auto">
          <a:xfrm>
            <a:off x="454025" y="4829175"/>
            <a:ext cx="50419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Lowest priority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Smallest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Largest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Oldest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Faulting process?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 </a:t>
            </a:r>
            <a:r>
              <a:rPr lang="en-US"/>
              <a:t>and Thrashing</a:t>
            </a:r>
          </a:p>
        </p:txBody>
      </p:sp>
    </p:spTree>
    <p:extLst>
      <p:ext uri="{BB962C8B-B14F-4D97-AF65-F5344CB8AC3E}">
        <p14:creationId xmlns:p14="http://schemas.microsoft.com/office/powerpoint/2010/main" val="83804383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556792"/>
            <a:ext cx="8356600" cy="2286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charset="0"/>
              </a:rPr>
              <a:t>Record a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trace</a:t>
            </a:r>
            <a:r>
              <a:rPr lang="en-US" sz="2000" dirty="0">
                <a:latin typeface="Arial" charset="0"/>
              </a:rPr>
              <a:t> of the pages accessed by a process</a:t>
            </a:r>
          </a:p>
          <a:p>
            <a:pPr lvl="1"/>
            <a:r>
              <a:rPr lang="en-US" sz="1800" dirty="0">
                <a:latin typeface="Arial" charset="0"/>
              </a:rPr>
              <a:t>Example: (Virtual page, offset) address trace...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(3,0),  (1,9),  (4,1),  (2,1),  (5,3),  (2,0),  (1,9),  (2,4),  (3,1),  (4,8)</a:t>
            </a:r>
          </a:p>
          <a:p>
            <a:pPr lvl="1"/>
            <a:r>
              <a:rPr lang="en-US" sz="1800" dirty="0">
                <a:latin typeface="Arial" charset="0"/>
              </a:rPr>
              <a:t>generates page trace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(represented as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)</a:t>
            </a:r>
          </a:p>
          <a:p>
            <a:r>
              <a:rPr lang="en-US" sz="2000" dirty="0">
                <a:latin typeface="Arial" charset="0"/>
              </a:rPr>
              <a:t>Hardware can tell OS when a new page is loaded into the TLB</a:t>
            </a:r>
          </a:p>
          <a:p>
            <a:pPr lvl="1"/>
            <a:r>
              <a:rPr lang="en-US" sz="1600" dirty="0">
                <a:latin typeface="Arial" charset="0"/>
              </a:rPr>
              <a:t>Set a used bit in the page table entry</a:t>
            </a:r>
          </a:p>
          <a:p>
            <a:pPr lvl="1"/>
            <a:r>
              <a:rPr lang="en-US" sz="1600" dirty="0">
                <a:latin typeface="Arial" charset="0"/>
              </a:rPr>
              <a:t>Increment or shift a register</a:t>
            </a:r>
          </a:p>
        </p:txBody>
      </p: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782638" y="4260305"/>
            <a:ext cx="8013700" cy="2146300"/>
            <a:chOff x="493" y="2527"/>
            <a:chExt cx="5048" cy="1352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493" y="2527"/>
              <a:ext cx="5048" cy="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r>
                <a:rPr lang="en-US">
                  <a:latin typeface="Comic Sans MS" charset="0"/>
                </a:rPr>
                <a:t>Simulate the behavior of a page replacement algorithm on the trace and record the number of page faults generated</a:t>
              </a:r>
            </a:p>
            <a:p>
              <a:pPr lvl="1"/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fewer faults           better performance</a:t>
              </a:r>
            </a:p>
          </p:txBody>
        </p:sp>
        <p:sp>
          <p:nvSpPr>
            <p:cNvPr id="5126" name="AutoShape 5"/>
            <p:cNvSpPr>
              <a:spLocks noChangeArrowheads="1"/>
            </p:cNvSpPr>
            <p:nvPr/>
          </p:nvSpPr>
          <p:spPr bwMode="auto">
            <a:xfrm>
              <a:off x="1777" y="2879"/>
              <a:ext cx="297" cy="204"/>
            </a:xfrm>
            <a:prstGeom prst="rightArrow">
              <a:avLst>
                <a:gd name="adj1" fmla="val 50000"/>
                <a:gd name="adj2" fmla="val 3639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Replacement: </a:t>
            </a:r>
            <a:r>
              <a:rPr lang="en-US" dirty="0" err="1"/>
              <a:t>Eval</a:t>
            </a:r>
            <a:r>
              <a:rPr lang="en-US" dirty="0"/>
              <a:t>. Methodology</a:t>
            </a:r>
          </a:p>
        </p:txBody>
      </p:sp>
    </p:spTree>
    <p:extLst>
      <p:ext uri="{BB962C8B-B14F-4D97-AF65-F5344CB8AC3E}">
        <p14:creationId xmlns:p14="http://schemas.microsoft.com/office/powerpoint/2010/main" val="9467273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222375"/>
            <a:ext cx="8108950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Replace the page that won’t be needed for the longest time in the future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6170" name="Rectangle 11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6171" name="Rectangle 12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6172" name="Rectangle 13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6173" name="Rectangle 14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6155" name="Group 15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6158" name="Rectangle 22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6159" name="Line 23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6161" name="Rectangle 25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27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64957" y="1839505"/>
            <a:ext cx="2029161" cy="423380"/>
          </a:xfrm>
          <a:prstGeom prst="wedgeRoundRectCallout">
            <a:avLst>
              <a:gd name="adj1" fmla="val 52414"/>
              <a:gd name="adj2" fmla="val 3468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Initial allocation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Strategy: </a:t>
            </a:r>
            <a:r>
              <a:rPr lang="en-US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6778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4050" y="1219200"/>
            <a:ext cx="8194675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Replace the page that won’t be needed for the longest time in the future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94000" y="33956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94000" y="38401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794000" y="4284663"/>
            <a:ext cx="55356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c	c	 c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840038" y="51736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 	 •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11463" y="4729163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e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7202" name="Rectangle 16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7203" name="Rectangle 17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7204" name="Rectangle 18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7205" name="Rectangle 19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7184" name="Group 20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7198" name="Rectangle 21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7199" name="Rectangle 22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7200" name="Rectangle 23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7201" name="Rectangle 24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7185" name="Line 25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26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7187" name="Rectangle 27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188" name="Line 28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29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7190" name="Rectangle 30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Rectangle 32"/>
          <p:cNvSpPr>
            <a:spLocks noChangeArrowheads="1"/>
          </p:cNvSpPr>
          <p:nvPr/>
        </p:nvSpPr>
        <p:spPr bwMode="auto">
          <a:xfrm>
            <a:off x="43735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6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10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7193" name="Rectangle 33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7194" name="Rectangle 34"/>
          <p:cNvSpPr>
            <a:spLocks noChangeArrowheads="1"/>
          </p:cNvSpPr>
          <p:nvPr/>
        </p:nvSpPr>
        <p:spPr bwMode="auto">
          <a:xfrm>
            <a:off x="72437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a</a:t>
            </a:r>
            <a:r>
              <a:rPr lang="en-US" sz="1800">
                <a:solidFill>
                  <a:schemeClr val="hlink"/>
                </a:solidFill>
              </a:rPr>
              <a:t> = 15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11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13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14</a:t>
            </a:r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36"/>
          <p:cNvSpPr>
            <a:spLocks noChangeArrowheads="1"/>
          </p:cNvSpPr>
          <p:nvPr/>
        </p:nvSpPr>
        <p:spPr bwMode="auto">
          <a:xfrm>
            <a:off x="79883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37"/>
          <p:cNvSpPr>
            <a:spLocks noChangeArrowheads="1"/>
          </p:cNvSpPr>
          <p:nvPr/>
        </p:nvSpPr>
        <p:spPr bwMode="auto">
          <a:xfrm>
            <a:off x="5054600" y="477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Strategy: </a:t>
            </a:r>
            <a:r>
              <a:rPr lang="en-US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8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8975" y="1285875"/>
            <a:ext cx="5346700" cy="2247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Simple to implement</a:t>
            </a:r>
          </a:p>
          <a:p>
            <a:pPr lvl="1"/>
            <a:r>
              <a:rPr lang="en-US" sz="180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Performance with 4 page frames: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8255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8206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09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8210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8211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8212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8213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8214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8215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8216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8218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19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8221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8222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3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8250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4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8245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5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6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0412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8228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229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230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0</a:t>
            </a:r>
          </a:p>
        </p:txBody>
      </p:sp>
      <p:grpSp>
        <p:nvGrpSpPr>
          <p:cNvPr id="8232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8235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3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823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Replacement: FIFO</a:t>
            </a:r>
          </a:p>
        </p:txBody>
      </p:sp>
    </p:spTree>
    <p:extLst>
      <p:ext uri="{BB962C8B-B14F-4D97-AF65-F5344CB8AC3E}">
        <p14:creationId xmlns:p14="http://schemas.microsoft.com/office/powerpoint/2010/main" val="5437913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79450" y="1257300"/>
            <a:ext cx="5346700" cy="2247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Simple to implement</a:t>
            </a:r>
          </a:p>
          <a:p>
            <a:pPr lvl="1"/>
            <a:r>
              <a:rPr lang="en-US" sz="1800" dirty="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Performance with 4 page frames:</a:t>
            </a: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9288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2717800" y="4559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2717800" y="49530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</a:t>
            </a:r>
            <a:r>
              <a:rPr lang="en-US" sz="2400" b="1" i="1">
                <a:solidFill>
                  <a:schemeClr val="hlink"/>
                </a:solidFill>
              </a:rPr>
              <a:t>a</a:t>
            </a:r>
            <a:r>
              <a:rPr lang="en-US" sz="2400" i="1"/>
              <a:t>	a	a	 a</a:t>
            </a:r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>
            <a:off x="2717800" y="53467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</a:t>
            </a:r>
            <a:r>
              <a:rPr lang="en-US" sz="2400" b="1" i="1">
                <a:solidFill>
                  <a:schemeClr val="hlink"/>
                </a:solidFill>
              </a:rPr>
              <a:t>b</a:t>
            </a:r>
            <a:r>
              <a:rPr lang="en-US" sz="2400" i="1"/>
              <a:t>	b	 b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2763838" y="61388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•	•	•	 •</a:t>
            </a: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9236" name="Rectangle 25"/>
          <p:cNvSpPr>
            <a:spLocks noChangeArrowheads="1"/>
          </p:cNvSpPr>
          <p:nvPr/>
        </p:nvSpPr>
        <p:spPr bwMode="auto">
          <a:xfrm>
            <a:off x="2735263" y="5740400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 c</a:t>
            </a:r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38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9239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240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9242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9244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9245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9250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9251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9283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9278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9273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2460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57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58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59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9261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9268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2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9263" name="Oval 72"/>
          <p:cNvSpPr>
            <a:spLocks noChangeArrowheads="1"/>
          </p:cNvSpPr>
          <p:nvPr/>
        </p:nvSpPr>
        <p:spPr bwMode="auto">
          <a:xfrm>
            <a:off x="7899400" y="4584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73"/>
          <p:cNvSpPr>
            <a:spLocks noChangeArrowheads="1"/>
          </p:cNvSpPr>
          <p:nvPr/>
        </p:nvSpPr>
        <p:spPr bwMode="auto">
          <a:xfrm>
            <a:off x="7264400" y="5765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74"/>
          <p:cNvSpPr>
            <a:spLocks noChangeArrowheads="1"/>
          </p:cNvSpPr>
          <p:nvPr/>
        </p:nvSpPr>
        <p:spPr bwMode="auto">
          <a:xfrm>
            <a:off x="6667500" y="5359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75"/>
          <p:cNvSpPr>
            <a:spLocks noChangeArrowheads="1"/>
          </p:cNvSpPr>
          <p:nvPr/>
        </p:nvSpPr>
        <p:spPr bwMode="auto">
          <a:xfrm>
            <a:off x="6108700" y="5016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Oval 76"/>
          <p:cNvSpPr>
            <a:spLocks noChangeArrowheads="1"/>
          </p:cNvSpPr>
          <p:nvPr/>
        </p:nvSpPr>
        <p:spPr bwMode="auto">
          <a:xfrm>
            <a:off x="4965700" y="4597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</a:t>
            </a:r>
            <a:r>
              <a:rPr lang="en-US" dirty="0" err="1"/>
              <a:t>Replacment</a:t>
            </a:r>
            <a:r>
              <a:rPr lang="en-US" dirty="0"/>
              <a:t>: FIFO</a:t>
            </a:r>
          </a:p>
        </p:txBody>
      </p:sp>
    </p:spTree>
    <p:extLst>
      <p:ext uri="{BB962C8B-B14F-4D97-AF65-F5344CB8AC3E}">
        <p14:creationId xmlns:p14="http://schemas.microsoft.com/office/powerpoint/2010/main" val="12365007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228725"/>
            <a:ext cx="8216900" cy="1041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Use the recent past as a predictor of </a:t>
            </a:r>
            <a:r>
              <a:rPr lang="en-US" sz="2000">
                <a:latin typeface="Arial" charset="0"/>
              </a:rPr>
              <a:t>the near future</a:t>
            </a:r>
          </a:p>
          <a:p>
            <a:r>
              <a:rPr lang="en-US" sz="2000" dirty="0">
                <a:latin typeface="Arial" charset="0"/>
              </a:rPr>
              <a:t>Replace the page that hasn’t been referenced for the longest time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51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0253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0255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0256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0257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9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0260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61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0263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0264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Least Recently Used (LRU) Replacement</a:t>
            </a:r>
          </a:p>
        </p:txBody>
      </p:sp>
    </p:spTree>
    <p:extLst>
      <p:ext uri="{BB962C8B-B14F-4D97-AF65-F5344CB8AC3E}">
        <p14:creationId xmlns:p14="http://schemas.microsoft.com/office/powerpoint/2010/main" val="2479844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18497</TotalTime>
  <Words>6858</Words>
  <Application>Microsoft Macintosh PowerPoint</Application>
  <PresentationFormat>On-screen Show (4:3)</PresentationFormat>
  <Paragraphs>1317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Comic Sans MS</vt:lpstr>
      <vt:lpstr>Courier</vt:lpstr>
      <vt:lpstr>Helvetica</vt:lpstr>
      <vt:lpstr>Monotype Sorts</vt:lpstr>
      <vt:lpstr>Symbol</vt:lpstr>
      <vt:lpstr>Times</vt:lpstr>
      <vt:lpstr>Wingdings</vt:lpstr>
      <vt:lpstr>Office Theme</vt:lpstr>
      <vt:lpstr>Page Replacement Algorithms</vt:lpstr>
      <vt:lpstr>Virtual Memory Management: Recap</vt:lpstr>
      <vt:lpstr>Page Replacement Algorithms</vt:lpstr>
      <vt:lpstr>Page Replacement: Eval. Methodology</vt:lpstr>
      <vt:lpstr>Optimal Strategy: Clairvoyant Replacement</vt:lpstr>
      <vt:lpstr>Optimal Strategy: Clairvoyant Replacement</vt:lpstr>
      <vt:lpstr>Local Replacement: FIFO</vt:lpstr>
      <vt:lpstr>Local Replacment: FIFO</vt:lpstr>
      <vt:lpstr>Least Recently Used (LRU) Replacement</vt:lpstr>
      <vt:lpstr>Least Recently Used (LRU) Replacement</vt:lpstr>
      <vt:lpstr>How to Implement LRU?</vt:lpstr>
      <vt:lpstr>How to Implement LRU?</vt:lpstr>
      <vt:lpstr>PowerPoint Presentation</vt:lpstr>
      <vt:lpstr>Approximate LRU: The Clock Algorithm</vt:lpstr>
      <vt:lpstr>Clock Example</vt:lpstr>
      <vt:lpstr>Clock Example</vt:lpstr>
      <vt:lpstr>Optimization: Second Chance Algorithm</vt:lpstr>
      <vt:lpstr>Second Chance Example</vt:lpstr>
      <vt:lpstr>Second Chance Example</vt:lpstr>
      <vt:lpstr>Local Replacement and Memory Sensitivity</vt:lpstr>
      <vt:lpstr>Local Replacement and Memory Sensitivity</vt:lpstr>
      <vt:lpstr>Page Replacement Performance</vt:lpstr>
      <vt:lpstr>Optimal Replacement with a Variable Number of Frames</vt:lpstr>
      <vt:lpstr>Optimal Replacement with a Variable Number of Frames</vt:lpstr>
      <vt:lpstr>The Working Set Model</vt:lpstr>
      <vt:lpstr>Working Set Page Replacement</vt:lpstr>
      <vt:lpstr>Working Set Page Replacement</vt:lpstr>
      <vt:lpstr>Page-Fault-Frequency Page Replacment</vt:lpstr>
      <vt:lpstr>Page Fault Frequency Replacement</vt:lpstr>
      <vt:lpstr>PowerPoint Presentation</vt:lpstr>
      <vt:lpstr>Load Control: Fundamental Trade-off</vt:lpstr>
      <vt:lpstr>Load Control Done Wrong</vt:lpstr>
      <vt:lpstr>Load Control and Thrashing</vt:lpstr>
      <vt:lpstr>Load Control and Thrashing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232</cp:revision>
  <cp:lastPrinted>2016-11-09T16:30:31Z</cp:lastPrinted>
  <dcterms:created xsi:type="dcterms:W3CDTF">2012-09-21T01:57:31Z</dcterms:created>
  <dcterms:modified xsi:type="dcterms:W3CDTF">2022-10-28T18:05:42Z</dcterms:modified>
</cp:coreProperties>
</file>