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5" r:id="rId3"/>
    <p:sldId id="266" r:id="rId4"/>
    <p:sldId id="267" r:id="rId5"/>
    <p:sldId id="288" r:id="rId6"/>
    <p:sldId id="287" r:id="rId7"/>
    <p:sldId id="270" r:id="rId8"/>
    <p:sldId id="289" r:id="rId9"/>
    <p:sldId id="307" r:id="rId10"/>
    <p:sldId id="291" r:id="rId11"/>
    <p:sldId id="290" r:id="rId12"/>
    <p:sldId id="297" r:id="rId13"/>
    <p:sldId id="298" r:id="rId14"/>
    <p:sldId id="299" r:id="rId15"/>
    <p:sldId id="300" r:id="rId16"/>
    <p:sldId id="292" r:id="rId17"/>
    <p:sldId id="293" r:id="rId18"/>
    <p:sldId id="294" r:id="rId19"/>
    <p:sldId id="295" r:id="rId20"/>
    <p:sldId id="296" r:id="rId21"/>
    <p:sldId id="308" r:id="rId22"/>
    <p:sldId id="302" r:id="rId23"/>
    <p:sldId id="303" r:id="rId24"/>
    <p:sldId id="304" r:id="rId25"/>
    <p:sldId id="271" r:id="rId26"/>
    <p:sldId id="272" r:id="rId27"/>
    <p:sldId id="273" r:id="rId28"/>
    <p:sldId id="275" r:id="rId29"/>
    <p:sldId id="277" r:id="rId30"/>
    <p:sldId id="278" r:id="rId31"/>
    <p:sldId id="305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30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3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2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A44555B-B004-1B4D-BA81-97D8B660CE80}" type="slidenum">
              <a:rPr lang="en-US"/>
              <a:pPr/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6188" y="709613"/>
            <a:ext cx="4821237" cy="3614737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90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47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57D075-A4A8-8E41-82F0-4B798A514D5B}" type="slidenum">
              <a:rPr lang="en-US" sz="1100">
                <a:latin typeface="Times New Roman" charset="0"/>
              </a:rPr>
              <a:pPr/>
              <a:t>10</a:t>
            </a:fld>
            <a:endParaRPr lang="en-US" sz="11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6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CFC08EB-B554-0C46-A308-2ACBE73E60C7}" type="slidenum">
              <a:rPr lang="en-US" sz="1100">
                <a:latin typeface="Times New Roman" charset="0"/>
              </a:rPr>
              <a:pPr/>
              <a:t>12</a:t>
            </a:fld>
            <a:endParaRPr lang="en-US" sz="11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START HERE 2022</a:t>
            </a:r>
          </a:p>
        </p:txBody>
      </p:sp>
    </p:spTree>
    <p:extLst>
      <p:ext uri="{BB962C8B-B14F-4D97-AF65-F5344CB8AC3E}">
        <p14:creationId xmlns:p14="http://schemas.microsoft.com/office/powerpoint/2010/main" val="177314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CE6B845-F959-5D48-A6CA-D078239FAF3E}" type="slidenum">
              <a:rPr lang="en-US" sz="1100">
                <a:latin typeface="Times New Roman" charset="0"/>
              </a:rPr>
              <a:pPr/>
              <a:t>13</a:t>
            </a:fld>
            <a:endParaRPr lang="en-US" sz="11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91058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1B893E-28B9-5C41-A43C-098C272655F6}" type="slidenum">
              <a:rPr lang="en-US" sz="1100">
                <a:latin typeface="Times New Roman" charset="0"/>
              </a:rPr>
              <a:pPr/>
              <a:t>14</a:t>
            </a:fld>
            <a:endParaRPr lang="en-US" sz="11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17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E07FA6A-ECCC-7A4B-BF02-24C4498F97F2}" type="slidenum">
              <a:rPr lang="en-US" sz="1100">
                <a:latin typeface="Times New Roman" charset="0"/>
              </a:rPr>
              <a:pPr/>
              <a:t>16</a:t>
            </a:fld>
            <a:endParaRPr lang="en-US" sz="11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46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74B4CBB-C513-5B42-89A3-5A0ADF1738E2}" type="slidenum">
              <a:rPr lang="en-US" sz="1100">
                <a:latin typeface="Times New Roman" charset="0"/>
              </a:rPr>
              <a:pPr/>
              <a:t>18</a:t>
            </a:fld>
            <a:endParaRPr lang="en-US" sz="11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14725"/>
            <a:ext cx="9566275" cy="30591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47" tIns="46985" rIns="95647" bIns="46985"/>
          <a:lstStyle/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Besides memory state and processor state,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also execution state.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In this class we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ll use a simple 3-state model of process execution.</a:t>
            </a:r>
          </a:p>
          <a:p>
            <a:pPr marL="520700" lvl="1" indent="-292100"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At all times a process is always in one of these three states.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We assume a single processor so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only ever one process in the running state. 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There are queues associated w/ the waiting and ready states. 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More later.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Do an example of a process making state transitions upon performing I/O.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Note that the READ operation causes two process transitions: one from the running to the waiting state, and one from the ready to the running state.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endParaRPr lang="en-US">
              <a:latin typeface="Times New Roman" charset="0"/>
            </a:endParaRPr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0950" y="55563"/>
            <a:ext cx="4559300" cy="3419475"/>
          </a:xfrm>
          <a:ln cap="flat"/>
        </p:spPr>
      </p:sp>
    </p:spTree>
    <p:extLst>
      <p:ext uri="{BB962C8B-B14F-4D97-AF65-F5344CB8AC3E}">
        <p14:creationId xmlns:p14="http://schemas.microsoft.com/office/powerpoint/2010/main" val="22275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74539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0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11/9/22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Concurrent Programming with Threads:</a:t>
            </a:r>
            <a:br>
              <a:rPr lang="en-US" sz="5400" b="1" dirty="0"/>
            </a:br>
            <a:r>
              <a:rPr lang="en-US" sz="5400" b="1" dirty="0"/>
              <a:t>Why you should care deeply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771104"/>
            <a:ext cx="7772400" cy="43942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void fn1(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arg0,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arg1, …) {…}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tid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dirty="0" err="1">
                <a:latin typeface="Arial" charset="0"/>
              </a:rPr>
              <a:t>CreateThread</a:t>
            </a:r>
            <a:r>
              <a:rPr lang="en-US" sz="2000" dirty="0">
                <a:latin typeface="Arial" charset="0"/>
              </a:rPr>
              <a:t>(fn1, arg0, arg1,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At the point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CreateThread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is called, execution continues in parent thread in main function, and execution starts at fn1 in the child thread,</a:t>
            </a:r>
            <a:r>
              <a:rPr lang="en-US" sz="2000" i="1" dirty="0">
                <a:solidFill>
                  <a:srgbClr val="990000"/>
                </a:solidFill>
                <a:latin typeface="Arial" charset="0"/>
              </a:rPr>
              <a:t> both in parallel  (concurrently)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Programmer’s View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065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Threads: Example Redux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900" y="182566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461584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481844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3922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638800" y="23668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0" y="2404964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 threads requires 2 stacks in the process</a:t>
            </a:r>
          </a:p>
          <a:p>
            <a:r>
              <a:rPr lang="en-US" dirty="0"/>
              <a:t>No problem!</a:t>
            </a:r>
          </a:p>
          <a:p>
            <a:r>
              <a:rPr lang="en-US" dirty="0"/>
              <a:t>Kernel can schedule each thread separately</a:t>
            </a:r>
          </a:p>
          <a:p>
            <a:pPr lvl="1"/>
            <a:r>
              <a:rPr lang="en-US" dirty="0"/>
              <a:t>Possibly on 2 CPUs</a:t>
            </a:r>
          </a:p>
          <a:p>
            <a:pPr lvl="1"/>
            <a:r>
              <a:rPr lang="en-US" dirty="0"/>
              <a:t>Requires some extra bookkeeping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81400" y="2404964"/>
            <a:ext cx="9779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stk1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48200" y="2413000"/>
            <a:ext cx="977900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stk2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240496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369384"/>
            <a:ext cx="1600200" cy="1016000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9819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45000"/>
          </a:xfrm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000">
                <a:latin typeface="Arial" charset="0"/>
              </a:rPr>
              <a:t>How can this code take advantage of 2 threads?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for(k = 0; k &lt; n;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	a[k] = b[k] * c[k] + d[k] * e[k];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rgbClr val="FF3300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Rewrite this code fragment as: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do_mult(l, m)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for(k = l; k &lt; m;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	a[k] = b[k] * c[k] + d[k] * e[k];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}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main()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0, n/2);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n/2, n);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chemeClr val="accent2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it help?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     Create a number of threads, and for each thread do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network message from client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Can Threads Help?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93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00808"/>
            <a:ext cx="4191000" cy="4114800"/>
          </a:xfrm>
        </p:spPr>
        <p:txBody>
          <a:bodyPr lIns="92075" tIns="46038" rIns="92075" bIns="46038"/>
          <a:lstStyle/>
          <a:p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network message (URL) from client</a:t>
            </a: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572000" y="2234208"/>
            <a:ext cx="4191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network message (URL) from client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URL data from disk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solidFill>
                  <a:srgbClr val="990000"/>
                </a:solidFill>
                <a:latin typeface="Comic Sans MS"/>
                <a:ea typeface="+mn-ea"/>
              </a:rPr>
              <a:t>send data over network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336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</a:rPr>
              <a:t>Request 1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Thread 1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8674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Request 2</a:t>
            </a:r>
          </a:p>
          <a:p>
            <a:r>
              <a:rPr lang="en-US" sz="2000">
                <a:solidFill>
                  <a:srgbClr val="000000"/>
                </a:solidFill>
              </a:rPr>
              <a:t>Thread 2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9906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" y="5715000"/>
            <a:ext cx="82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Time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3195638"/>
            <a:ext cx="329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38800" y="3733800"/>
            <a:ext cx="329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76400" y="5486400"/>
            <a:ext cx="6934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r>
              <a:rPr lang="en-US" kern="0" dirty="0">
                <a:latin typeface="+mn-lt"/>
                <a:ea typeface="+mn-ea"/>
              </a:rPr>
              <a:t>Total time is less than request 1 + request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Overlapping I/O and Computation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0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threads?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 that can be divided into concurrent chunks</a:t>
            </a:r>
          </a:p>
          <a:p>
            <a:pPr lvl="1"/>
            <a:r>
              <a:rPr lang="en-US" dirty="0"/>
              <a:t>Execute on multiple cores: reduce wall-clock exec. time</a:t>
            </a:r>
          </a:p>
          <a:p>
            <a:pPr lvl="1"/>
            <a:r>
              <a:rPr lang="en-US" dirty="0"/>
              <a:t>Harder to identify parallelism in more complex cases</a:t>
            </a:r>
          </a:p>
          <a:p>
            <a:r>
              <a:rPr lang="en-US" dirty="0"/>
              <a:t>Overlapping blocking I/O with computation</a:t>
            </a:r>
          </a:p>
          <a:p>
            <a:pPr lvl="1"/>
            <a:r>
              <a:rPr lang="en-US" dirty="0"/>
              <a:t>If my web server blocks on I/O for one client, why not work on another client’s request in a separate thread?</a:t>
            </a:r>
          </a:p>
          <a:p>
            <a:pPr lvl="1"/>
            <a:r>
              <a:rPr lang="en-US" dirty="0"/>
              <a:t>Other abstractions we won’t cover (e.g., events)</a:t>
            </a:r>
          </a:p>
        </p:txBody>
      </p:sp>
    </p:spTree>
    <p:extLst>
      <p:ext uri="{BB962C8B-B14F-4D97-AF65-F5344CB8AC3E}">
        <p14:creationId xmlns:p14="http://schemas.microsoft.com/office/powerpoint/2010/main" val="99516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95400"/>
            <a:ext cx="3759200" cy="5029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Threads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has no data segment or heap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cannot live on its own, it must live within a process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There can be more than one thread in a process, the first thread calls main &amp; has the process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stack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If a thread dies, its stack is reclaimed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Inter-thread communication via memory.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Each thread can run on a different physical processor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Inexpensive creation and context switch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54736" y="1219200"/>
            <a:ext cx="4455864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990000"/>
                </a:solidFill>
                <a:latin typeface="Arial" charset="0"/>
                <a:cs typeface="Arial" charset="0"/>
              </a:rPr>
              <a:t>Processes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A process has code/data/heap &amp; other segments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There must be at least one thread in a process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Threads within a process share code/data/heap, share I/O, but each has its own stack &amp; registers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If a process dies, its resources are reclaimed &amp; all threads die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Inter-process communication via OS and data copying.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Each process can run on a different physical processor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Expensive creation and context switch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Threads vs.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41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Implementing Threads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3759200" cy="50546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Processes define an address space; threads share the address space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Process Control Block (PCB) contains process-specific information </a:t>
            </a:r>
          </a:p>
          <a:p>
            <a:pPr lvl="1"/>
            <a:r>
              <a:rPr lang="en-US" sz="1600" dirty="0">
                <a:latin typeface="Arial" charset="0"/>
              </a:rPr>
              <a:t>Owner, PID, heap pointer, priority, active thread, and pointers to thread information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Thread Control Block (TCB) contains thread-specific information</a:t>
            </a:r>
          </a:p>
          <a:p>
            <a:pPr lvl="1"/>
            <a:r>
              <a:rPr lang="en-US" sz="1600" dirty="0">
                <a:latin typeface="Arial" charset="0"/>
              </a:rPr>
              <a:t>Stack pointer, PC, thread state (running, …), register values, a pointer to PCB, …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6781800" y="1695450"/>
            <a:ext cx="1968500" cy="4743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6769100" y="56181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7356475" y="5738813"/>
            <a:ext cx="703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Code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6769100" y="5043488"/>
            <a:ext cx="1968500" cy="561975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6835775" y="5119688"/>
            <a:ext cx="183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Initialized data</a:t>
            </a:r>
          </a:p>
        </p:txBody>
      </p:sp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6781800" y="25908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AutoShape 14"/>
          <p:cNvSpPr>
            <a:spLocks noChangeArrowheads="1"/>
          </p:cNvSpPr>
          <p:nvPr/>
        </p:nvSpPr>
        <p:spPr bwMode="auto">
          <a:xfrm>
            <a:off x="7543800" y="31242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5"/>
          <p:cNvSpPr>
            <a:spLocks noChangeArrowheads="1"/>
          </p:cNvSpPr>
          <p:nvPr/>
        </p:nvSpPr>
        <p:spPr bwMode="auto">
          <a:xfrm>
            <a:off x="7369175" y="2614613"/>
            <a:ext cx="725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Heap</a:t>
            </a:r>
          </a:p>
        </p:txBody>
      </p:sp>
      <p:sp>
        <p:nvSpPr>
          <p:cNvPr id="16396" name="Rectangle 16"/>
          <p:cNvSpPr>
            <a:spLocks noChangeArrowheads="1"/>
          </p:cNvSpPr>
          <p:nvPr/>
        </p:nvSpPr>
        <p:spPr bwMode="auto">
          <a:xfrm>
            <a:off x="6791325" y="20764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7"/>
          <p:cNvSpPr>
            <a:spLocks noChangeArrowheads="1"/>
          </p:cNvSpPr>
          <p:nvPr/>
        </p:nvSpPr>
        <p:spPr bwMode="auto">
          <a:xfrm>
            <a:off x="7312025" y="2138363"/>
            <a:ext cx="75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DLL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</a:t>
            </a: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6781800" y="17049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6750050" y="169068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mapped segments</a:t>
            </a:r>
          </a:p>
        </p:txBody>
      </p:sp>
      <p:sp>
        <p:nvSpPr>
          <p:cNvPr id="16400" name="Rectangle 20"/>
          <p:cNvSpPr>
            <a:spLocks noChangeArrowheads="1"/>
          </p:cNvSpPr>
          <p:nvPr/>
        </p:nvSpPr>
        <p:spPr bwMode="auto">
          <a:xfrm>
            <a:off x="7273800" y="1052736"/>
            <a:ext cx="16906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Process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 </a:t>
            </a:r>
          </a:p>
          <a:p>
            <a:r>
              <a:rPr lang="en-US" sz="1800">
                <a:latin typeface="Comic Sans MS" charset="0"/>
              </a:rPr>
              <a:t>address space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953000" y="1219200"/>
            <a:ext cx="3775075" cy="5105400"/>
            <a:chOff x="3120" y="768"/>
            <a:chExt cx="2378" cy="3216"/>
          </a:xfrm>
        </p:grpSpPr>
        <p:sp>
          <p:nvSpPr>
            <p:cNvPr id="16412" name="Rectangle 10"/>
            <p:cNvSpPr>
              <a:spLocks noChangeArrowheads="1"/>
            </p:cNvSpPr>
            <p:nvPr/>
          </p:nvSpPr>
          <p:spPr bwMode="auto">
            <a:xfrm>
              <a:off x="4258" y="2889"/>
              <a:ext cx="1240" cy="298"/>
            </a:xfrm>
            <a:prstGeom prst="rect">
              <a:avLst/>
            </a:prstGeom>
            <a:solidFill>
              <a:srgbClr val="CCEC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omic Sans MS" charset="0"/>
              </a:endParaRPr>
            </a:p>
          </p:txBody>
        </p:sp>
        <p:sp>
          <p:nvSpPr>
            <p:cNvPr id="16413" name="Rectangle 11"/>
            <p:cNvSpPr>
              <a:spLocks noChangeArrowheads="1"/>
            </p:cNvSpPr>
            <p:nvPr/>
          </p:nvSpPr>
          <p:spPr bwMode="auto">
            <a:xfrm>
              <a:off x="4354" y="2937"/>
              <a:ext cx="10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latin typeface="Comic Sans MS" charset="0"/>
                </a:rPr>
                <a:t>Stack – thread1</a:t>
              </a:r>
            </a:p>
          </p:txBody>
        </p:sp>
        <p:grpSp>
          <p:nvGrpSpPr>
            <p:cNvPr id="16414" name="Group 27"/>
            <p:cNvGrpSpPr>
              <a:grpSpLocks/>
            </p:cNvGrpSpPr>
            <p:nvPr/>
          </p:nvGrpSpPr>
          <p:grpSpPr bwMode="auto">
            <a:xfrm>
              <a:off x="3120" y="768"/>
              <a:ext cx="1152" cy="3216"/>
              <a:chOff x="3120" y="768"/>
              <a:chExt cx="1152" cy="3216"/>
            </a:xfrm>
          </p:grpSpPr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720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mic Sans MS" charset="0"/>
                  </a:rPr>
                  <a:t>PC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SP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State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Registers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…</a:t>
                </a:r>
              </a:p>
            </p:txBody>
          </p:sp>
          <p:sp>
            <p:nvSpPr>
              <p:cNvPr id="16416" name="Freeform 24"/>
              <p:cNvSpPr>
                <a:spLocks/>
              </p:cNvSpPr>
              <p:nvPr/>
            </p:nvSpPr>
            <p:spPr bwMode="auto">
              <a:xfrm>
                <a:off x="3648" y="1104"/>
                <a:ext cx="624" cy="2880"/>
              </a:xfrm>
              <a:custGeom>
                <a:avLst/>
                <a:gdLst>
                  <a:gd name="T0" fmla="*/ 0 w 624"/>
                  <a:gd name="T1" fmla="*/ 192 h 2880"/>
                  <a:gd name="T2" fmla="*/ 336 w 624"/>
                  <a:gd name="T3" fmla="*/ 384 h 2880"/>
                  <a:gd name="T4" fmla="*/ 336 w 624"/>
                  <a:gd name="T5" fmla="*/ 2496 h 2880"/>
                  <a:gd name="T6" fmla="*/ 624 w 624"/>
                  <a:gd name="T7" fmla="*/ 2688 h 28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2880"/>
                  <a:gd name="T14" fmla="*/ 624 w 624"/>
                  <a:gd name="T15" fmla="*/ 2880 h 28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2880">
                    <a:moveTo>
                      <a:pt x="0" y="192"/>
                    </a:moveTo>
                    <a:cubicBezTo>
                      <a:pt x="140" y="96"/>
                      <a:pt x="280" y="0"/>
                      <a:pt x="336" y="384"/>
                    </a:cubicBezTo>
                    <a:cubicBezTo>
                      <a:pt x="392" y="768"/>
                      <a:pt x="288" y="2112"/>
                      <a:pt x="336" y="2496"/>
                    </a:cubicBezTo>
                    <a:cubicBezTo>
                      <a:pt x="384" y="2880"/>
                      <a:pt x="576" y="2656"/>
                      <a:pt x="624" y="26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25"/>
              <p:cNvSpPr>
                <a:spLocks/>
              </p:cNvSpPr>
              <p:nvPr/>
            </p:nvSpPr>
            <p:spPr bwMode="auto">
              <a:xfrm>
                <a:off x="3648" y="1208"/>
                <a:ext cx="624" cy="1912"/>
              </a:xfrm>
              <a:custGeom>
                <a:avLst/>
                <a:gdLst>
                  <a:gd name="T0" fmla="*/ 0 w 624"/>
                  <a:gd name="T1" fmla="*/ 280 h 1912"/>
                  <a:gd name="T2" fmla="*/ 240 w 624"/>
                  <a:gd name="T3" fmla="*/ 232 h 1912"/>
                  <a:gd name="T4" fmla="*/ 240 w 624"/>
                  <a:gd name="T5" fmla="*/ 1672 h 1912"/>
                  <a:gd name="T6" fmla="*/ 624 w 624"/>
                  <a:gd name="T7" fmla="*/ 1672 h 1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1912"/>
                  <a:gd name="T14" fmla="*/ 624 w 624"/>
                  <a:gd name="T15" fmla="*/ 1912 h 1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1912">
                    <a:moveTo>
                      <a:pt x="0" y="280"/>
                    </a:moveTo>
                    <a:cubicBezTo>
                      <a:pt x="100" y="140"/>
                      <a:pt x="200" y="0"/>
                      <a:pt x="240" y="232"/>
                    </a:cubicBezTo>
                    <a:cubicBezTo>
                      <a:pt x="280" y="464"/>
                      <a:pt x="176" y="1432"/>
                      <a:pt x="240" y="1672"/>
                    </a:cubicBezTo>
                    <a:cubicBezTo>
                      <a:pt x="304" y="1912"/>
                      <a:pt x="464" y="1792"/>
                      <a:pt x="624" y="167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Text Box 26"/>
              <p:cNvSpPr txBox="1">
                <a:spLocks noChangeArrowheads="1"/>
              </p:cNvSpPr>
              <p:nvPr/>
            </p:nvSpPr>
            <p:spPr bwMode="auto">
              <a:xfrm>
                <a:off x="3168" y="768"/>
                <a:ext cx="63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latin typeface="Comic Sans MS" charset="0"/>
                  </a:rPr>
                  <a:t>TCB for </a:t>
                </a:r>
              </a:p>
              <a:p>
                <a:r>
                  <a:rPr lang="en-US" sz="1600">
                    <a:latin typeface="Comic Sans MS" charset="0"/>
                  </a:rPr>
                  <a:t>Thread1</a:t>
                </a: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029200" y="3519488"/>
            <a:ext cx="3698875" cy="2500312"/>
            <a:chOff x="3168" y="2217"/>
            <a:chExt cx="2330" cy="1575"/>
          </a:xfrm>
        </p:grpSpPr>
        <p:sp>
          <p:nvSpPr>
            <p:cNvPr id="16403" name="AutoShape 12"/>
            <p:cNvSpPr>
              <a:spLocks noChangeArrowheads="1"/>
            </p:cNvSpPr>
            <p:nvPr/>
          </p:nvSpPr>
          <p:spPr bwMode="auto">
            <a:xfrm>
              <a:off x="4738" y="2217"/>
              <a:ext cx="232" cy="184"/>
            </a:xfrm>
            <a:prstGeom prst="upArrow">
              <a:avLst>
                <a:gd name="adj1" fmla="val 75009"/>
                <a:gd name="adj2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4" name="Group 36"/>
            <p:cNvGrpSpPr>
              <a:grpSpLocks/>
            </p:cNvGrpSpPr>
            <p:nvPr/>
          </p:nvGrpSpPr>
          <p:grpSpPr bwMode="auto">
            <a:xfrm>
              <a:off x="3168" y="2400"/>
              <a:ext cx="2330" cy="1392"/>
              <a:chOff x="3168" y="2400"/>
              <a:chExt cx="2330" cy="1392"/>
            </a:xfrm>
          </p:grpSpPr>
          <p:sp>
            <p:nvSpPr>
              <p:cNvPr id="16405" name="Rectangle 21"/>
              <p:cNvSpPr>
                <a:spLocks noChangeArrowheads="1"/>
              </p:cNvSpPr>
              <p:nvPr/>
            </p:nvSpPr>
            <p:spPr bwMode="auto">
              <a:xfrm>
                <a:off x="4258" y="2409"/>
                <a:ext cx="1240" cy="250"/>
              </a:xfrm>
              <a:prstGeom prst="rect">
                <a:avLst/>
              </a:prstGeom>
              <a:solidFill>
                <a:srgbClr val="CCECFF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omic Sans MS" charset="0"/>
                </a:endParaRPr>
              </a:p>
            </p:txBody>
          </p:sp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4354" y="2409"/>
                <a:ext cx="10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latin typeface="Comic Sans MS" charset="0"/>
                  </a:rPr>
                  <a:t>Stack – thread2</a:t>
                </a:r>
              </a:p>
            </p:txBody>
          </p:sp>
          <p:grpSp>
            <p:nvGrpSpPr>
              <p:cNvPr id="16407" name="Group 35"/>
              <p:cNvGrpSpPr>
                <a:grpSpLocks/>
              </p:cNvGrpSpPr>
              <p:nvPr/>
            </p:nvGrpSpPr>
            <p:grpSpPr bwMode="auto">
              <a:xfrm>
                <a:off x="3168" y="2400"/>
                <a:ext cx="1104" cy="1392"/>
                <a:chOff x="3168" y="2400"/>
                <a:chExt cx="1104" cy="1392"/>
              </a:xfrm>
            </p:grpSpPr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784"/>
                  <a:ext cx="720" cy="100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 algn="ctr"/>
                  <a:r>
                    <a:rPr lang="en-US" sz="1600">
                      <a:latin typeface="Comic Sans MS" charset="0"/>
                    </a:rPr>
                    <a:t>PC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SP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State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Registers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…</a:t>
                  </a:r>
                </a:p>
              </p:txBody>
            </p:sp>
            <p:sp>
              <p:nvSpPr>
                <p:cNvPr id="1640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216" y="2400"/>
                  <a:ext cx="631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>
                      <a:latin typeface="Comic Sans MS" charset="0"/>
                    </a:rPr>
                    <a:t>TCB for </a:t>
                  </a:r>
                </a:p>
                <a:p>
                  <a:r>
                    <a:rPr lang="en-US" sz="1600">
                      <a:latin typeface="Comic Sans MS" charset="0"/>
                    </a:rPr>
                    <a:t>Thread2</a:t>
                  </a:r>
                </a:p>
              </p:txBody>
            </p:sp>
            <p:sp>
              <p:nvSpPr>
                <p:cNvPr id="16410" name="Freeform 33"/>
                <p:cNvSpPr>
                  <a:spLocks/>
                </p:cNvSpPr>
                <p:nvPr/>
              </p:nvSpPr>
              <p:spPr bwMode="auto">
                <a:xfrm>
                  <a:off x="3696" y="2928"/>
                  <a:ext cx="576" cy="832"/>
                </a:xfrm>
                <a:custGeom>
                  <a:avLst/>
                  <a:gdLst>
                    <a:gd name="T0" fmla="*/ 0 w 576"/>
                    <a:gd name="T1" fmla="*/ 0 h 832"/>
                    <a:gd name="T2" fmla="*/ 384 w 576"/>
                    <a:gd name="T3" fmla="*/ 288 h 832"/>
                    <a:gd name="T4" fmla="*/ 480 w 576"/>
                    <a:gd name="T5" fmla="*/ 768 h 832"/>
                    <a:gd name="T6" fmla="*/ 576 w 576"/>
                    <a:gd name="T7" fmla="*/ 672 h 8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832"/>
                    <a:gd name="T14" fmla="*/ 576 w 576"/>
                    <a:gd name="T15" fmla="*/ 832 h 8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832">
                      <a:moveTo>
                        <a:pt x="0" y="0"/>
                      </a:moveTo>
                      <a:cubicBezTo>
                        <a:pt x="152" y="80"/>
                        <a:pt x="304" y="160"/>
                        <a:pt x="384" y="288"/>
                      </a:cubicBezTo>
                      <a:cubicBezTo>
                        <a:pt x="464" y="416"/>
                        <a:pt x="448" y="704"/>
                        <a:pt x="480" y="768"/>
                      </a:cubicBezTo>
                      <a:cubicBezTo>
                        <a:pt x="512" y="832"/>
                        <a:pt x="544" y="752"/>
                        <a:pt x="576" y="672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1" name="Freeform 34"/>
                <p:cNvSpPr>
                  <a:spLocks/>
                </p:cNvSpPr>
                <p:nvPr/>
              </p:nvSpPr>
              <p:spPr bwMode="auto">
                <a:xfrm>
                  <a:off x="3696" y="2400"/>
                  <a:ext cx="576" cy="720"/>
                </a:xfrm>
                <a:custGeom>
                  <a:avLst/>
                  <a:gdLst>
                    <a:gd name="T0" fmla="*/ 0 w 576"/>
                    <a:gd name="T1" fmla="*/ 720 h 720"/>
                    <a:gd name="T2" fmla="*/ 384 w 576"/>
                    <a:gd name="T3" fmla="*/ 432 h 720"/>
                    <a:gd name="T4" fmla="*/ 432 w 576"/>
                    <a:gd name="T5" fmla="*/ 144 h 720"/>
                    <a:gd name="T6" fmla="*/ 576 w 576"/>
                    <a:gd name="T7" fmla="*/ 0 h 7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720"/>
                    <a:gd name="T14" fmla="*/ 576 w 576"/>
                    <a:gd name="T15" fmla="*/ 720 h 7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720">
                      <a:moveTo>
                        <a:pt x="0" y="720"/>
                      </a:moveTo>
                      <a:cubicBezTo>
                        <a:pt x="156" y="624"/>
                        <a:pt x="312" y="528"/>
                        <a:pt x="384" y="432"/>
                      </a:cubicBezTo>
                      <a:cubicBezTo>
                        <a:pt x="456" y="336"/>
                        <a:pt x="400" y="216"/>
                        <a:pt x="432" y="144"/>
                      </a:cubicBezTo>
                      <a:cubicBezTo>
                        <a:pt x="464" y="72"/>
                        <a:pt x="520" y="36"/>
                        <a:pt x="576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3014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340768"/>
            <a:ext cx="7943850" cy="889000"/>
          </a:xfrm>
          <a:noFill/>
        </p:spPr>
        <p:txBody>
          <a:bodyPr/>
          <a:lstStyle/>
          <a:p>
            <a:pPr>
              <a:spcBef>
                <a:spcPct val="3000"/>
              </a:spcBef>
            </a:pPr>
            <a:r>
              <a:rPr lang="en-US" sz="2000" dirty="0">
                <a:latin typeface="Arial" charset="0"/>
              </a:rPr>
              <a:t>Threads (just like processes) go through a sequence of </a:t>
            </a:r>
            <a:r>
              <a:rPr lang="en-US" sz="2000" i="1" dirty="0">
                <a:latin typeface="Arial" charset="0"/>
              </a:rPr>
              <a:t>start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ready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running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waiting</a:t>
            </a:r>
            <a:r>
              <a:rPr lang="en-US" sz="2000" dirty="0">
                <a:latin typeface="Arial" charset="0"/>
              </a:rPr>
              <a:t>, and </a:t>
            </a:r>
            <a:r>
              <a:rPr lang="en-US" sz="2000" i="1" dirty="0">
                <a:latin typeface="Arial" charset="0"/>
              </a:rPr>
              <a:t>done</a:t>
            </a:r>
            <a:r>
              <a:rPr lang="en-US" sz="2000" dirty="0">
                <a:latin typeface="Arial" charset="0"/>
              </a:rPr>
              <a:t> states </a:t>
            </a: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49625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28797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3921125" y="49053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Waiting</a:t>
            </a:r>
          </a:p>
        </p:txBody>
      </p:sp>
      <p:sp>
        <p:nvSpPr>
          <p:cNvPr id="17415" name="Arc 7"/>
          <p:cNvSpPr>
            <a:spLocks/>
          </p:cNvSpPr>
          <p:nvPr/>
        </p:nvSpPr>
        <p:spPr bwMode="auto">
          <a:xfrm>
            <a:off x="5133975" y="4435475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rot="5400000" flipH="1">
            <a:off x="3184525" y="34702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rc 9"/>
          <p:cNvSpPr>
            <a:spLocks/>
          </p:cNvSpPr>
          <p:nvPr/>
        </p:nvSpPr>
        <p:spPr bwMode="auto">
          <a:xfrm rot="5400000">
            <a:off x="3298825" y="4657725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rot="-5400000" flipH="1" flipV="1">
            <a:off x="5330825" y="34956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19" name="AutoShape 11"/>
          <p:cNvCxnSpPr>
            <a:cxnSpLocks noChangeShapeType="1"/>
            <a:stCxn id="57349" idx="7"/>
            <a:endCxn id="57348" idx="1"/>
          </p:cNvCxnSpPr>
          <p:nvPr/>
        </p:nvCxnSpPr>
        <p:spPr bwMode="auto">
          <a:xfrm rot="5400000" flipV="1">
            <a:off x="4529931" y="3210719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0" name="AutoShape 12"/>
          <p:cNvCxnSpPr>
            <a:cxnSpLocks noChangeShapeType="1"/>
            <a:stCxn id="57348" idx="3"/>
            <a:endCxn id="57349" idx="5"/>
          </p:cNvCxnSpPr>
          <p:nvPr/>
        </p:nvCxnSpPr>
        <p:spPr bwMode="auto">
          <a:xfrm rot="5400000">
            <a:off x="4529931" y="3731419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2822575" y="248285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4943475" y="246380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Done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 Life Cycle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1118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0"/>
            <a:ext cx="4114800" cy="3048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CPU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Address space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PCB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Stack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Register State</a:t>
            </a:r>
          </a:p>
        </p:txBody>
      </p:sp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914400"/>
            <a:ext cx="7956550" cy="838200"/>
          </a:xfrm>
        </p:spPr>
        <p:txBody>
          <a:bodyPr/>
          <a:lstStyle/>
          <a:p>
            <a:r>
              <a:rPr lang="en-US">
                <a:latin typeface="Cambria" charset="0"/>
              </a:rPr>
              <a:t>Threads have their own…?</a:t>
            </a:r>
          </a:p>
        </p:txBody>
      </p:sp>
      <p:grpSp>
        <p:nvGrpSpPr>
          <p:cNvPr id="14340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553200" y="533400"/>
            <a:ext cx="1270000" cy="1879600"/>
            <a:chOff x="120" y="2960"/>
            <a:chExt cx="800" cy="1184"/>
          </a:xfrm>
        </p:grpSpPr>
        <p:sp>
          <p:nvSpPr>
            <p:cNvPr id="14341" name="RCArrow" hidden="1"/>
            <p:cNvSpPr>
              <a:spLocks noChangeArrowheads="1"/>
            </p:cNvSpPr>
            <p:nvPr/>
          </p:nvSpPr>
          <p:spPr bwMode="auto">
            <a:xfrm>
              <a:off x="120" y="3480"/>
              <a:ext cx="800" cy="160"/>
            </a:xfrm>
            <a:prstGeom prst="lef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Left">
                <a:rot lat="19199990" lon="16199980" rev="0"/>
              </a:camera>
              <a:lightRig rig="legacyFlat3" dir="b"/>
            </a:scene3d>
            <a:sp3d extrusionH="365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47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of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65</a:t>
              </a:r>
            </a:p>
          </p:txBody>
        </p:sp>
        <p:sp>
          <p:nvSpPr>
            <p:cNvPr id="14342" name="RCTextBottom" hidden="1"/>
            <p:cNvSpPr txBox="1">
              <a:spLocks noChangeArrowheads="1"/>
            </p:cNvSpPr>
            <p:nvPr/>
          </p:nvSpPr>
          <p:spPr bwMode="auto">
            <a:xfrm>
              <a:off x="312" y="3984"/>
              <a:ext cx="40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0</a:t>
              </a:r>
            </a:p>
          </p:txBody>
        </p:sp>
        <p:sp>
          <p:nvSpPr>
            <p:cNvPr id="14343" name="RCTextTop" hidden="1"/>
            <p:cNvSpPr txBox="1">
              <a:spLocks noChangeArrowheads="1"/>
            </p:cNvSpPr>
            <p:nvPr/>
          </p:nvSpPr>
          <p:spPr bwMode="auto">
            <a:xfrm>
              <a:off x="264" y="2960"/>
              <a:ext cx="48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65</a:t>
              </a:r>
            </a:p>
          </p:txBody>
        </p:sp>
      </p:grpSp>
      <p:sp>
        <p:nvSpPr>
          <p:cNvPr id="2" name="Smiley Face 1"/>
          <p:cNvSpPr/>
          <p:nvPr/>
        </p:nvSpPr>
        <p:spPr bwMode="auto">
          <a:xfrm>
            <a:off x="2437656" y="38191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9" name="Smiley Face 8"/>
          <p:cNvSpPr/>
          <p:nvPr/>
        </p:nvSpPr>
        <p:spPr bwMode="auto">
          <a:xfrm>
            <a:off x="3394720" y="42763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19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00075" y="1219200"/>
          <a:ext cx="82677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267700" imgH="3895904" progId="Excel.Chart.8">
                  <p:embed/>
                </p:oleObj>
              </mc:Choice>
              <mc:Fallback>
                <p:oleObj name="Chart" r:id="rId2" imgW="8267700" imgH="389590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219200"/>
                        <a:ext cx="82677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748338" y="6188075"/>
            <a:ext cx="276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Graph by Dave Patterson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Uniprocessor Performance Not Scaling</a:t>
            </a:r>
          </a:p>
        </p:txBody>
      </p:sp>
    </p:spTree>
    <p:extLst>
      <p:ext uri="{BB962C8B-B14F-4D97-AF65-F5344CB8AC3E}">
        <p14:creationId xmlns:p14="http://schemas.microsoft.com/office/powerpoint/2010/main" val="133040707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562372"/>
            <a:ext cx="7956550" cy="1714500"/>
          </a:xfrm>
        </p:spPr>
        <p:txBody>
          <a:bodyPr/>
          <a:lstStyle/>
          <a:p>
            <a:r>
              <a:rPr lang="en-US" dirty="0">
                <a:latin typeface="Cambria" charset="0"/>
              </a:rPr>
              <a:t>Threads have the same scheduling states as processes</a:t>
            </a:r>
          </a:p>
        </p:txBody>
      </p:sp>
      <p:sp>
        <p:nvSpPr>
          <p:cNvPr id="18435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2460352"/>
            <a:ext cx="4114800" cy="1143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True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False</a:t>
            </a:r>
          </a:p>
        </p:txBody>
      </p:sp>
      <p:sp>
        <p:nvSpPr>
          <p:cNvPr id="4" name="Smiley Face 3"/>
          <p:cNvSpPr/>
          <p:nvPr/>
        </p:nvSpPr>
        <p:spPr bwMode="auto">
          <a:xfrm>
            <a:off x="1981200" y="2536552"/>
            <a:ext cx="381000" cy="3810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908152"/>
            <a:ext cx="7943850" cy="889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charset="0"/>
              <a:buBlip>
                <a:blip r:embed="rId4"/>
              </a:buBlip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charset="0"/>
              <a:buChar char="Ø"/>
              <a:defRPr sz="2000">
                <a:solidFill>
                  <a:schemeClr val="folHlink"/>
                </a:solidFill>
                <a:latin typeface="Arial" pitchFamily="34" charset="0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0"/>
              <a:buChar char="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0"/>
              <a:buChar char=""/>
              <a:defRPr sz="16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3000"/>
              </a:spcBef>
            </a:pPr>
            <a:r>
              <a:rPr lang="en-US" sz="2000" dirty="0">
                <a:latin typeface="Arial" charset="0"/>
              </a:rPr>
              <a:t>In fact, </a:t>
            </a:r>
            <a:r>
              <a:rPr lang="en-US" sz="2000" dirty="0" err="1">
                <a:latin typeface="Arial" charset="0"/>
              </a:rPr>
              <a:t>OSes</a:t>
            </a:r>
            <a:r>
              <a:rPr lang="en-US" sz="2000" dirty="0">
                <a:latin typeface="Arial" charset="0"/>
              </a:rPr>
              <a:t> generally schedule </a:t>
            </a:r>
            <a:r>
              <a:rPr lang="en-US" sz="2000" i="1" dirty="0">
                <a:latin typeface="Arial" charset="0"/>
              </a:rPr>
              <a:t>threads</a:t>
            </a:r>
            <a:r>
              <a:rPr lang="en-US" sz="2000" dirty="0">
                <a:latin typeface="Arial" charset="0"/>
              </a:rPr>
              <a:t> to CPUs, not processes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Yes, yes, another white lie in this course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308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threads?</a:t>
            </a:r>
          </a:p>
          <a:p>
            <a:r>
              <a:rPr lang="en-US" dirty="0"/>
              <a:t>Small digression: Performance Analysis</a:t>
            </a:r>
          </a:p>
          <a:p>
            <a:pPr lvl="1"/>
            <a:r>
              <a:rPr lang="en-US" dirty="0"/>
              <a:t>There will be a few more of these in upcoming lectures</a:t>
            </a:r>
          </a:p>
          <a:p>
            <a:r>
              <a:rPr lang="en-US" dirty="0"/>
              <a:t>Why are threads hard?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85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Latency: time to complete an operation</a:t>
            </a:r>
          </a:p>
          <a:p>
            <a:r>
              <a:rPr lang="en-US" dirty="0">
                <a:latin typeface="Arial" charset="0"/>
              </a:rPr>
              <a:t>Throughput: work completed per unit time</a:t>
            </a:r>
          </a:p>
          <a:p>
            <a:r>
              <a:rPr lang="en-US" dirty="0">
                <a:latin typeface="Arial" charset="0"/>
              </a:rPr>
              <a:t>Multiplying vector example: reduced latency</a:t>
            </a:r>
          </a:p>
          <a:p>
            <a:r>
              <a:rPr lang="en-US" dirty="0">
                <a:latin typeface="Arial" charset="0"/>
              </a:rPr>
              <a:t>Web server example: increased throughput</a:t>
            </a:r>
          </a:p>
          <a:p>
            <a:r>
              <a:rPr lang="en-US" dirty="0">
                <a:latin typeface="Arial" charset="0"/>
              </a:rPr>
              <a:t>Consider plumbing</a:t>
            </a:r>
          </a:p>
          <a:p>
            <a:pPr lvl="1"/>
            <a:r>
              <a:rPr lang="en-US" dirty="0">
                <a:latin typeface="Arial" charset="0"/>
              </a:rPr>
              <a:t>Low latency: turn on faucet and water comes out</a:t>
            </a:r>
          </a:p>
          <a:p>
            <a:pPr lvl="1"/>
            <a:r>
              <a:rPr lang="en-US" dirty="0">
                <a:latin typeface="Arial" charset="0"/>
              </a:rPr>
              <a:t>High bandwidth: lots of water (e.g., to fill a pool)</a:t>
            </a:r>
          </a:p>
          <a:p>
            <a:r>
              <a:rPr lang="en-US" dirty="0">
                <a:latin typeface="Arial" charset="0"/>
              </a:rPr>
              <a:t>What is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High speed Internet?</a:t>
            </a:r>
            <a:r>
              <a:rPr lang="ja-JP" altLang="en-US" dirty="0">
                <a:latin typeface="Arial" charset="0"/>
              </a:rPr>
              <a:t>”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Low latency: needed to interactive gaming</a:t>
            </a:r>
          </a:p>
          <a:p>
            <a:pPr lvl="1"/>
            <a:r>
              <a:rPr lang="en-US" dirty="0">
                <a:latin typeface="Arial" charset="0"/>
              </a:rPr>
              <a:t>High bandwidth: needed for downloading large files</a:t>
            </a:r>
          </a:p>
          <a:p>
            <a:pPr lvl="1"/>
            <a:r>
              <a:rPr lang="en-US" dirty="0">
                <a:latin typeface="Arial" charset="0"/>
              </a:rPr>
              <a:t>Marketing departments like to conflate latency and bandwidth…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Performance: Latency vs. Throughput</a:t>
            </a:r>
          </a:p>
        </p:txBody>
      </p:sp>
    </p:spTree>
    <p:extLst>
      <p:ext uri="{BB962C8B-B14F-4D97-AF65-F5344CB8AC3E}">
        <p14:creationId xmlns:p14="http://schemas.microsoft.com/office/powerpoint/2010/main" val="771678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640160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Latency and bandwidth only loosely coupled</a:t>
            </a:r>
          </a:p>
          <a:p>
            <a:pPr lvl="1"/>
            <a:r>
              <a:rPr lang="en-US" dirty="0">
                <a:latin typeface="Arial" charset="0"/>
              </a:rPr>
              <a:t>Henry Ford: assembly lines increase bandwidth without reducing latency</a:t>
            </a:r>
          </a:p>
          <a:p>
            <a:r>
              <a:rPr lang="en-US" dirty="0">
                <a:latin typeface="Arial" charset="0"/>
              </a:rPr>
              <a:t>My factory takes 1 day to make a Model-T ford.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But I can start building a new car every 10 minutes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At 24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hrs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/day, I can make 24 * 6 = 144 cars per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 special order for 1 green car, still takes 1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Throughput is increased, but latency is not.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Latency reduction is difficult</a:t>
            </a:r>
          </a:p>
          <a:p>
            <a:r>
              <a:rPr lang="en-US" dirty="0">
                <a:latin typeface="Arial" charset="0"/>
              </a:rPr>
              <a:t>Often, one can buy bandwidth</a:t>
            </a:r>
          </a:p>
          <a:p>
            <a:pPr lvl="1"/>
            <a:r>
              <a:rPr lang="en-US" dirty="0">
                <a:latin typeface="Arial" charset="0"/>
              </a:rPr>
              <a:t>E.g., more memory chips, more disks, more computers</a:t>
            </a:r>
          </a:p>
          <a:p>
            <a:pPr lvl="1"/>
            <a:r>
              <a:rPr lang="en-US" dirty="0">
                <a:latin typeface="Arial" charset="0"/>
              </a:rPr>
              <a:t>Big server farms (e.g., google) are high bandwidth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Latency and Throughput</a:t>
            </a:r>
          </a:p>
        </p:txBody>
      </p:sp>
    </p:spTree>
    <p:extLst>
      <p:ext uri="{BB962C8B-B14F-4D97-AF65-F5344CB8AC3E}">
        <p14:creationId xmlns:p14="http://schemas.microsoft.com/office/powerpoint/2010/main" val="946805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521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Can threads improve throughput?</a:t>
            </a:r>
          </a:p>
          <a:p>
            <a:pPr lvl="1"/>
            <a:r>
              <a:rPr lang="en-US" dirty="0"/>
              <a:t>Yes, as long as there are parallel tasks and CPUs available</a:t>
            </a:r>
          </a:p>
          <a:p>
            <a:r>
              <a:rPr lang="en-US" dirty="0"/>
              <a:t>Can threads improve latency?</a:t>
            </a:r>
          </a:p>
          <a:p>
            <a:pPr lvl="1"/>
            <a:r>
              <a:rPr lang="en-US" dirty="0"/>
              <a:t>Yes, especially when one task might block on another task’s IO</a:t>
            </a:r>
          </a:p>
          <a:p>
            <a:r>
              <a:rPr lang="en-US" dirty="0"/>
              <a:t>Can threads harm throughput?</a:t>
            </a:r>
          </a:p>
          <a:p>
            <a:pPr lvl="1"/>
            <a:r>
              <a:rPr lang="en-US" dirty="0"/>
              <a:t>Yes, each thread gets a time slice.  </a:t>
            </a:r>
          </a:p>
          <a:p>
            <a:pPr lvl="1"/>
            <a:r>
              <a:rPr lang="en-US" dirty="0"/>
              <a:t>If # threads &gt;&gt; # CPUs, the %of CPU time each thread gets approaches 0</a:t>
            </a:r>
          </a:p>
          <a:p>
            <a:r>
              <a:rPr lang="en-US" dirty="0"/>
              <a:t>Can threads harm latency? </a:t>
            </a:r>
          </a:p>
          <a:p>
            <a:pPr lvl="1"/>
            <a:r>
              <a:rPr lang="en-US" dirty="0"/>
              <a:t>Yes, especially when requests are short and there is little I/O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Latency, Throughput, and Threads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Threads can help or hurt: Understand when they help!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107136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Order of thread execution is non-deterministic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Multiprocessing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system may contain multiple processors </a:t>
            </a:r>
            <a:r>
              <a:rPr lang="en-US" sz="1800" dirty="0">
                <a:latin typeface="Arial" charset="0"/>
                <a:sym typeface="Wingdings" charset="0"/>
              </a:rPr>
              <a:t> cooperating threads/processes can execute simultaneously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Multi-programming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Thread/process execution can be interleaved because of time-slicing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Operations often consist of multiple, visible steps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Example: x = x + 1 is not a single operation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read x from memory into a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increment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store register back to memory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Goal: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Ensure that your concurrent program works under ALL possible </a:t>
            </a:r>
            <a:r>
              <a:rPr lang="en-US" dirty="0" err="1">
                <a:latin typeface="Arial" charset="0"/>
              </a:rPr>
              <a:t>interleavings</a:t>
            </a:r>
            <a:endParaRPr lang="en-US" dirty="0">
              <a:latin typeface="Arial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2596" y="3977233"/>
            <a:ext cx="19939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Thread 2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read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increment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store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Why are Threads Hard?</a:t>
            </a:r>
          </a:p>
        </p:txBody>
      </p:sp>
    </p:spTree>
    <p:extLst>
      <p:ext uri="{BB962C8B-B14F-4D97-AF65-F5344CB8AC3E}">
        <p14:creationId xmlns:p14="http://schemas.microsoft.com/office/powerpoint/2010/main" val="6216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37853"/>
            <a:ext cx="7772400" cy="49434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Do the following either completely succeed or completely fail?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an 8-bit byte to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Creating a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 512-byte disk sector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 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2882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78496"/>
            <a:ext cx="7772400" cy="4114800"/>
          </a:xfrm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 = 0, b = 2;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(fn1, 4);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(fn2, 5);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fn1(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if(a) b++; 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fn2(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a = arg1;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89525" y="3992563"/>
            <a:ext cx="3290351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What are the values of a &amp; b</a:t>
            </a:r>
          </a:p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at the end of execution?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Sharing </a:t>
            </a:r>
            <a:r>
              <a:rPr lang="en-US"/>
              <a:t>Amongst Threads Increases Performance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But can lead to problems</a:t>
            </a:r>
            <a:r>
              <a:rPr lang="mr-IN" sz="3200" dirty="0"/>
              <a:t>…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443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863600"/>
          </a:xfrm>
        </p:spPr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What are the possible values of x in these cases?</a:t>
            </a:r>
          </a:p>
          <a:p>
            <a:pPr eaLnBrk="1" hangingPunct="1"/>
            <a:endParaRPr lang="en-US" sz="2000">
              <a:latin typeface="Arial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79248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latin typeface="Comic Sans MS" charset="0"/>
              </a:rPr>
              <a:t>Thread1: x = 1;		   	    Thread2: x = 2;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y = 10;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y + 1;		   Thread2: y = y * 2;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838200" y="51816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x = 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x + 1;		   Thread2: x = x + 2;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More Examples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985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5" grpId="0" animBg="1"/>
      <p:bldP spid="614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/>
            <a:r>
              <a:rPr lang="en-US" dirty="0">
                <a:latin typeface="Arial" charset="0"/>
              </a:rPr>
              <a:t>Running multiple processes/threads in parallel increases performance</a:t>
            </a:r>
          </a:p>
          <a:p>
            <a:pPr eaLnBrk="1" hangingPunct="1"/>
            <a:r>
              <a:rPr lang="en-US" dirty="0">
                <a:latin typeface="Arial" charset="0"/>
              </a:rPr>
              <a:t>Some computer resources cannot be accessed by multiple threads at the same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E.g., a printer can’t print two documents at once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is the term to indicate that some resource can only be used by one thread at a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Active thread excludes its peers</a:t>
            </a:r>
          </a:p>
          <a:p>
            <a:pPr eaLnBrk="1" hangingPunct="1"/>
            <a:r>
              <a:rPr lang="en-US" dirty="0">
                <a:latin typeface="Arial" charset="0"/>
              </a:rPr>
              <a:t>For shared memory architectures, data structures are often mutually exclusive</a:t>
            </a:r>
          </a:p>
          <a:p>
            <a:pPr lvl="1" eaLnBrk="1" hangingPunct="1"/>
            <a:r>
              <a:rPr lang="en-US" dirty="0">
                <a:latin typeface="Arial" charset="0"/>
              </a:rPr>
              <a:t>Two threads adding to a linked list can corrupt the list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Need for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205783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268760"/>
            <a:ext cx="7772400" cy="4902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Intel P4 (2000-2007)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1.3GHz to 3.8GHz, 31 stage pipeline</a:t>
            </a:r>
          </a:p>
          <a:p>
            <a:pPr lvl="1" eaLnBrk="1" hangingPunct="1"/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Prescott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02/04 was too hot.  Needed 5.2GHz to beat 2.6GHz </a:t>
            </a:r>
            <a:r>
              <a:rPr lang="en-US" dirty="0" err="1">
                <a:latin typeface="Arial" charset="0"/>
              </a:rPr>
              <a:t>Athalon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Intel Pentium Core, (2006-)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1.06GHz to 3GHz, 14 stage pipeline</a:t>
            </a:r>
          </a:p>
          <a:p>
            <a:pPr lvl="1" eaLnBrk="1" hangingPunct="1"/>
            <a:r>
              <a:rPr lang="en-US" dirty="0">
                <a:latin typeface="Arial" charset="0"/>
              </a:rPr>
              <a:t>Based on mobile (Pentium M) micro-architecture</a:t>
            </a:r>
          </a:p>
          <a:p>
            <a:pPr lvl="2" eaLnBrk="1" hangingPunct="1"/>
            <a:r>
              <a:rPr lang="en-US" dirty="0">
                <a:latin typeface="Arial" charset="0"/>
              </a:rPr>
              <a:t>Power efficient</a:t>
            </a:r>
          </a:p>
          <a:p>
            <a:pPr eaLnBrk="1" hangingPunct="1"/>
            <a:r>
              <a:rPr lang="en-US" dirty="0">
                <a:latin typeface="Arial" charset="0"/>
              </a:rPr>
              <a:t>2% of electricity in the U.S. feeds computers</a:t>
            </a:r>
          </a:p>
          <a:p>
            <a:pPr lvl="1" eaLnBrk="1" hangingPunct="1"/>
            <a:r>
              <a:rPr lang="en-US" dirty="0">
                <a:latin typeface="Arial" charset="0"/>
              </a:rPr>
              <a:t>Doubled in last 5 years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 and Heat Lay Waste to CPU Makers</a:t>
            </a:r>
          </a:p>
        </p:txBody>
      </p:sp>
    </p:spTree>
    <p:extLst>
      <p:ext uri="{BB962C8B-B14F-4D97-AF65-F5344CB8AC3E}">
        <p14:creationId xmlns:p14="http://schemas.microsoft.com/office/powerpoint/2010/main" val="551976961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4943475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/>
            <a:r>
              <a:rPr lang="en-US">
                <a:latin typeface="Arial" charset="0"/>
              </a:rPr>
              <a:t>Imagine multiple chefs in the same kitchen</a:t>
            </a:r>
          </a:p>
          <a:p>
            <a:pPr lvl="1" eaLnBrk="1" hangingPunct="1"/>
            <a:r>
              <a:rPr lang="en-US">
                <a:latin typeface="Arial" charset="0"/>
              </a:rPr>
              <a:t>Each chef follows a different recipe</a:t>
            </a:r>
          </a:p>
          <a:p>
            <a:pPr eaLnBrk="1" hangingPunct="1"/>
            <a:r>
              <a:rPr lang="en-US">
                <a:latin typeface="Arial" charset="0"/>
              </a:rPr>
              <a:t>Chef 1</a:t>
            </a:r>
          </a:p>
          <a:p>
            <a:pPr lvl="1" eaLnBrk="1" hangingPunct="1"/>
            <a:r>
              <a:rPr lang="en-US">
                <a:latin typeface="Arial" charset="0"/>
              </a:rPr>
              <a:t>Grab butter, grab salt, do other stuff</a:t>
            </a:r>
          </a:p>
          <a:p>
            <a:pPr eaLnBrk="1" hangingPunct="1"/>
            <a:r>
              <a:rPr lang="en-US">
                <a:latin typeface="Arial" charset="0"/>
              </a:rPr>
              <a:t>Chef 2</a:t>
            </a:r>
          </a:p>
          <a:p>
            <a:pPr lvl="1" eaLnBrk="1" hangingPunct="1"/>
            <a:r>
              <a:rPr lang="en-US">
                <a:latin typeface="Arial" charset="0"/>
              </a:rPr>
              <a:t>Grab salt, grab butter, do other stuff</a:t>
            </a:r>
          </a:p>
          <a:p>
            <a:pPr eaLnBrk="1" hangingPunct="1"/>
            <a:r>
              <a:rPr lang="en-US">
                <a:latin typeface="Arial" charset="0"/>
              </a:rPr>
              <a:t>What if Chef 1 grabs the butter and Chef 2 grabs the salt?</a:t>
            </a:r>
          </a:p>
          <a:p>
            <a:pPr lvl="1" eaLnBrk="1" hangingPunct="1"/>
            <a:r>
              <a:rPr lang="en-US">
                <a:latin typeface="Arial" charset="0"/>
              </a:rPr>
              <a:t>Yell at each other (not a computer science solution)</a:t>
            </a:r>
          </a:p>
          <a:p>
            <a:pPr lvl="1" eaLnBrk="1" hangingPunct="1"/>
            <a:r>
              <a:rPr lang="en-US">
                <a:latin typeface="Arial" charset="0"/>
              </a:rPr>
              <a:t>Chef 1 grabs salt from Chef 2 (preempt resource)</a:t>
            </a:r>
          </a:p>
          <a:p>
            <a:pPr lvl="1" eaLnBrk="1" hangingPunct="1"/>
            <a:r>
              <a:rPr lang="en-US">
                <a:latin typeface="Arial" charset="0"/>
              </a:rPr>
              <a:t>Chefs all grab ingredients in the same order</a:t>
            </a:r>
          </a:p>
          <a:p>
            <a:pPr lvl="2" eaLnBrk="1" hangingPunct="1"/>
            <a:r>
              <a:rPr lang="en-US" sz="1800">
                <a:latin typeface="Arial" charset="0"/>
              </a:rPr>
              <a:t>Current best solution, but difficult as recipes get complex</a:t>
            </a:r>
          </a:p>
          <a:p>
            <a:pPr lvl="2" eaLnBrk="1" hangingPunct="1"/>
            <a:r>
              <a:rPr lang="en-US" sz="1800">
                <a:latin typeface="Arial" charset="0"/>
              </a:rPr>
              <a:t>Ingredient like cheese might be sans refrigeration for a while</a:t>
            </a:r>
          </a:p>
          <a:p>
            <a:pPr lvl="1" eaLnBrk="1" hangingPunct="1"/>
            <a:endParaRPr lang="en-US">
              <a:latin typeface="Arial" charset="0"/>
            </a:endParaRPr>
          </a:p>
          <a:p>
            <a:pPr lvl="2" eaLnBrk="1" hangingPunct="1">
              <a:buFont typeface="Wingdings" charset="0"/>
              <a:buChar char="v"/>
            </a:pPr>
            <a:endParaRPr lang="en-US" sz="18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Real Life Example</a:t>
            </a:r>
          </a:p>
        </p:txBody>
      </p:sp>
    </p:spTree>
    <p:extLst>
      <p:ext uri="{BB962C8B-B14F-4D97-AF65-F5344CB8AC3E}">
        <p14:creationId xmlns:p14="http://schemas.microsoft.com/office/powerpoint/2010/main" val="858946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abstraction: A group of instructions that cannot be interleaved</a:t>
            </a:r>
          </a:p>
          <a:p>
            <a:r>
              <a:rPr lang="en-US" dirty="0"/>
              <a:t>Generally, critical sections execute under mutual exclusion</a:t>
            </a:r>
          </a:p>
          <a:p>
            <a:pPr lvl="1"/>
            <a:r>
              <a:rPr lang="en-US" dirty="0"/>
              <a:t>E.g., a critical section is the part of the recipe involving butter and salt </a:t>
            </a:r>
            <a:r>
              <a:rPr lang="mr-IN" dirty="0"/>
              <a:t>–</a:t>
            </a:r>
            <a:r>
              <a:rPr lang="en-US" dirty="0"/>
              <a:t> you know, the important part</a:t>
            </a:r>
          </a:p>
          <a:p>
            <a:r>
              <a:rPr lang="en-US" dirty="0"/>
              <a:t>One critical section may wait for another</a:t>
            </a:r>
          </a:p>
          <a:p>
            <a:pPr lvl="1"/>
            <a:r>
              <a:rPr lang="en-US" dirty="0"/>
              <a:t>Key to good multi-core performance is minimizing the time in critical sections</a:t>
            </a:r>
          </a:p>
          <a:p>
            <a:pPr lvl="2"/>
            <a:r>
              <a:rPr lang="en-US" dirty="0"/>
              <a:t>While still rendering correct code!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33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>
                <a:latin typeface="Arial" charset="0"/>
              </a:rPr>
              <a:t>Very often, synchronization consists of one thread waiting for another to make a condition true</a:t>
            </a:r>
          </a:p>
          <a:p>
            <a:pPr lvl="1" eaLnBrk="1" hangingPunct="1"/>
            <a:r>
              <a:rPr lang="en-US" dirty="0">
                <a:latin typeface="Arial" charset="0"/>
              </a:rPr>
              <a:t>Leader tells worker a request has arrived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Cleaning thread waits until all lanes are colored</a:t>
            </a:r>
          </a:p>
          <a:p>
            <a:pPr eaLnBrk="1" hangingPunct="1"/>
            <a:r>
              <a:rPr lang="en-US" dirty="0">
                <a:latin typeface="Arial" charset="0"/>
              </a:rPr>
              <a:t>Until condition is true, thread can sleep</a:t>
            </a:r>
          </a:p>
          <a:p>
            <a:pPr lvl="1" eaLnBrk="1" hangingPunct="1"/>
            <a:r>
              <a:rPr lang="en-US" dirty="0">
                <a:latin typeface="Arial" charset="0"/>
              </a:rPr>
              <a:t>Ties synchronization to scheduling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for data structure</a:t>
            </a:r>
          </a:p>
          <a:p>
            <a:pPr lvl="1" eaLnBrk="1" hangingPunct="1"/>
            <a:r>
              <a:rPr lang="en-US" dirty="0">
                <a:latin typeface="Arial" charset="0"/>
              </a:rPr>
              <a:t>Code can wait (wait)</a:t>
            </a:r>
          </a:p>
          <a:p>
            <a:pPr lvl="1" eaLnBrk="1" hangingPunct="1"/>
            <a:r>
              <a:rPr lang="en-US" dirty="0">
                <a:latin typeface="Arial" charset="0"/>
              </a:rPr>
              <a:t>Another thread signals (notify)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Need to Wait</a:t>
            </a:r>
          </a:p>
        </p:txBody>
      </p:sp>
    </p:spTree>
    <p:extLst>
      <p:ext uri="{BB962C8B-B14F-4D97-AF65-F5344CB8AC3E}">
        <p14:creationId xmlns:p14="http://schemas.microsoft.com/office/powerpoint/2010/main" val="923506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2: Traverse a singly-linked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find an element in a singly linked list, and move it to the head</a:t>
            </a:r>
          </a:p>
          <a:p>
            <a:r>
              <a:rPr lang="en-US" dirty="0"/>
              <a:t>Visual intuition: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599804" y="307032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95142" y="309188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165079" y="3089695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949304" y="308077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282679" y="3079187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" name="Straight Connector 18"/>
          <p:cNvCxnSpPr>
            <a:cxnSpLocks noChangeShapeType="1"/>
          </p:cNvCxnSpPr>
          <p:nvPr/>
        </p:nvCxnSpPr>
        <p:spPr bwMode="auto">
          <a:xfrm rot="5400000">
            <a:off x="5230291" y="31308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2498507" y="3852353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lptr</a:t>
            </a:r>
            <a:endParaRPr lang="en-US" sz="2000" dirty="0"/>
          </a:p>
        </p:txBody>
      </p:sp>
      <p:cxnSp>
        <p:nvCxnSpPr>
          <p:cNvPr id="12" name="Straight Arrow Connector 22"/>
          <p:cNvCxnSpPr>
            <a:cxnSpLocks noChangeShapeType="1"/>
            <a:stCxn id="4" idx="3"/>
          </p:cNvCxnSpPr>
          <p:nvPr/>
        </p:nvCxnSpPr>
        <p:spPr bwMode="auto">
          <a:xfrm flipV="1">
            <a:off x="2934767" y="3241997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Arrow Connector 28"/>
          <p:cNvCxnSpPr>
            <a:cxnSpLocks noChangeShapeType="1"/>
          </p:cNvCxnSpPr>
          <p:nvPr/>
        </p:nvCxnSpPr>
        <p:spPr bwMode="auto">
          <a:xfrm flipV="1">
            <a:off x="4500042" y="3230885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Straight Arrow Connector 33"/>
          <p:cNvCxnSpPr>
            <a:cxnSpLocks noChangeShapeType="1"/>
          </p:cNvCxnSpPr>
          <p:nvPr/>
        </p:nvCxnSpPr>
        <p:spPr bwMode="auto">
          <a:xfrm flipV="1">
            <a:off x="3728517" y="3239805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1484469" y="386853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lprev</a:t>
            </a:r>
            <a:endParaRPr lang="en-US" sz="2000" dirty="0"/>
          </a:p>
        </p:txBody>
      </p:sp>
      <p:cxnSp>
        <p:nvCxnSpPr>
          <p:cNvPr id="21" name="Straight Arrow Connector 22"/>
          <p:cNvCxnSpPr>
            <a:cxnSpLocks noChangeShapeType="1"/>
            <a:stCxn id="11" idx="0"/>
            <a:endCxn id="4" idx="2"/>
          </p:cNvCxnSpPr>
          <p:nvPr/>
        </p:nvCxnSpPr>
        <p:spPr bwMode="auto">
          <a:xfrm flipH="1" flipV="1">
            <a:off x="2767286" y="3419570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2"/>
          <p:cNvCxnSpPr>
            <a:cxnSpLocks noChangeShapeType="1"/>
          </p:cNvCxnSpPr>
          <p:nvPr/>
        </p:nvCxnSpPr>
        <p:spPr bwMode="auto">
          <a:xfrm flipH="1" flipV="1">
            <a:off x="2762447" y="3426827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08068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2 0.00162 L 0.17864 0.0032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08473 0.001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5" grpId="0"/>
      <p:bldP spid="15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2: Traverse a singly-linked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find an element in a singly linked list, and move it to the head</a:t>
            </a:r>
          </a:p>
          <a:p>
            <a:r>
              <a:rPr lang="en-US" dirty="0"/>
              <a:t>Visual intuition: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610152" y="3073784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405490" y="3107121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75427" y="3092834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959652" y="3096009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293027" y="3094421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6" name="Straight Connector 18"/>
          <p:cNvCxnSpPr>
            <a:cxnSpLocks noChangeShapeType="1"/>
          </p:cNvCxnSpPr>
          <p:nvPr/>
        </p:nvCxnSpPr>
        <p:spPr bwMode="auto">
          <a:xfrm rot="5400000">
            <a:off x="5240639" y="3170622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" name="TextBox 20"/>
          <p:cNvSpPr txBox="1">
            <a:spLocks noChangeArrowheads="1"/>
          </p:cNvSpPr>
          <p:nvPr/>
        </p:nvSpPr>
        <p:spPr bwMode="auto">
          <a:xfrm>
            <a:off x="4165902" y="3589721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lptr</a:t>
            </a:r>
            <a:endParaRPr lang="en-US" sz="2000" dirty="0"/>
          </a:p>
        </p:txBody>
      </p:sp>
      <p:cxnSp>
        <p:nvCxnSpPr>
          <p:cNvPr id="28" name="Straight Arrow Connector 22"/>
          <p:cNvCxnSpPr>
            <a:cxnSpLocks noChangeShapeType="1"/>
            <a:stCxn id="18" idx="3"/>
            <a:endCxn id="20" idx="0"/>
          </p:cNvCxnSpPr>
          <p:nvPr/>
        </p:nvCxnSpPr>
        <p:spPr bwMode="auto">
          <a:xfrm flipV="1">
            <a:off x="2945115" y="3092834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  <a:stCxn id="20" idx="3"/>
            <a:endCxn id="19" idx="1"/>
          </p:cNvCxnSpPr>
          <p:nvPr/>
        </p:nvCxnSpPr>
        <p:spPr bwMode="auto">
          <a:xfrm flipH="1">
            <a:off x="3405490" y="3267459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33"/>
          <p:cNvCxnSpPr>
            <a:cxnSpLocks noChangeShapeType="1"/>
            <a:stCxn id="19" idx="3"/>
            <a:endCxn id="23" idx="0"/>
          </p:cNvCxnSpPr>
          <p:nvPr/>
        </p:nvCxnSpPr>
        <p:spPr bwMode="auto">
          <a:xfrm flipV="1">
            <a:off x="3738865" y="3096009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3127677" y="360590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cxnSp>
        <p:nvCxnSpPr>
          <p:cNvPr id="34" name="Straight Arrow Connector 22"/>
          <p:cNvCxnSpPr>
            <a:cxnSpLocks noChangeShapeType="1"/>
          </p:cNvCxnSpPr>
          <p:nvPr/>
        </p:nvCxnSpPr>
        <p:spPr bwMode="auto">
          <a:xfrm flipV="1">
            <a:off x="2945114" y="3257556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28"/>
          <p:cNvCxnSpPr>
            <a:cxnSpLocks noChangeShapeType="1"/>
          </p:cNvCxnSpPr>
          <p:nvPr/>
        </p:nvCxnSpPr>
        <p:spPr bwMode="auto">
          <a:xfrm flipV="1">
            <a:off x="4510389" y="3246444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" name="Straight Arrow Connector 33"/>
          <p:cNvCxnSpPr>
            <a:cxnSpLocks noChangeShapeType="1"/>
          </p:cNvCxnSpPr>
          <p:nvPr/>
        </p:nvCxnSpPr>
        <p:spPr bwMode="auto">
          <a:xfrm flipV="1">
            <a:off x="3738864" y="3255364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33295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11200" y="6323409"/>
            <a:ext cx="7772400" cy="561975"/>
          </a:xfrm>
        </p:spPr>
        <p:txBody>
          <a:bodyPr/>
          <a:lstStyle/>
          <a:p>
            <a:r>
              <a:rPr lang="en-US">
                <a:latin typeface="Arial" charset="0"/>
              </a:rPr>
              <a:t>Where is the critical section?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77863" y="1196752"/>
            <a:ext cx="82962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 NULL;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for(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-&gt;next) 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if(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</a:t>
            </a:r>
            <a:r>
              <a:rPr lang="en-US" dirty="0" err="1">
                <a:latin typeface="Courier New" charset="0"/>
                <a:cs typeface="Courier New" charset="0"/>
              </a:rPr>
              <a:t>val</a:t>
            </a:r>
            <a:r>
              <a:rPr lang="en-US" dirty="0">
                <a:latin typeface="Courier New" charset="0"/>
                <a:cs typeface="Courier New" charset="0"/>
              </a:rPr>
              <a:t> == target){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	 // Already head?, break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if(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== NULL)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}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7778750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411738"/>
            <a:ext cx="7772400" cy="1617662"/>
          </a:xfrm>
        </p:spPr>
        <p:txBody>
          <a:bodyPr/>
          <a:lstStyle/>
          <a:p>
            <a:r>
              <a:rPr lang="en-US">
                <a:latin typeface="Arial" charset="0"/>
              </a:rPr>
              <a:t>A critical section often needs to be larger than it first appears</a:t>
            </a:r>
          </a:p>
          <a:p>
            <a:pPr lvl="1"/>
            <a:r>
              <a:rPr lang="en-US" dirty="0">
                <a:latin typeface="Arial" charset="0"/>
              </a:rPr>
              <a:t>The 3 key lines are not enough of a critical section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0" y="1767235"/>
            <a:ext cx="5938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lptr-&gt;next = lhead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lhead = lptr;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391025" y="3061047"/>
            <a:ext cx="43735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lptr-&gt;next = lhead;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lhead = lptr;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1112838" y="1268760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5892800" y="1333847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965200" y="358333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1760538" y="361667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2530475" y="360238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554038" y="3927822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3314700" y="360556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3648075" y="3603972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18" name="Straight Connector 18"/>
          <p:cNvCxnSpPr>
            <a:cxnSpLocks noChangeShapeType="1"/>
          </p:cNvCxnSpPr>
          <p:nvPr/>
        </p:nvCxnSpPr>
        <p:spPr bwMode="auto">
          <a:xfrm rot="5400000">
            <a:off x="3595687" y="36801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519" name="TextBox 20"/>
          <p:cNvSpPr txBox="1">
            <a:spLocks noChangeArrowheads="1"/>
          </p:cNvSpPr>
          <p:nvPr/>
        </p:nvSpPr>
        <p:spPr bwMode="auto">
          <a:xfrm>
            <a:off x="2520950" y="409927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20" name="Straight Arrow Connector 22"/>
          <p:cNvCxnSpPr>
            <a:cxnSpLocks noChangeShapeType="1"/>
            <a:stCxn id="21512" idx="3"/>
            <a:endCxn id="21514" idx="0"/>
          </p:cNvCxnSpPr>
          <p:nvPr/>
        </p:nvCxnSpPr>
        <p:spPr bwMode="auto">
          <a:xfrm flipV="1">
            <a:off x="1300163" y="3602385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21" name="Straight Arrow Connector 28"/>
          <p:cNvCxnSpPr>
            <a:cxnSpLocks noChangeShapeType="1"/>
            <a:stCxn id="21514" idx="3"/>
            <a:endCxn id="21513" idx="1"/>
          </p:cNvCxnSpPr>
          <p:nvPr/>
        </p:nvCxnSpPr>
        <p:spPr bwMode="auto">
          <a:xfrm flipH="1">
            <a:off x="1760538" y="3777010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22" name="Straight Arrow Connector 33"/>
          <p:cNvCxnSpPr>
            <a:cxnSpLocks noChangeShapeType="1"/>
            <a:stCxn id="21513" idx="3"/>
            <a:endCxn id="21516" idx="0"/>
          </p:cNvCxnSpPr>
          <p:nvPr/>
        </p:nvCxnSpPr>
        <p:spPr bwMode="auto">
          <a:xfrm flipV="1">
            <a:off x="2093913" y="3605560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523" name="TextBox 35"/>
          <p:cNvSpPr txBox="1">
            <a:spLocks noChangeArrowheads="1"/>
          </p:cNvSpPr>
          <p:nvPr/>
        </p:nvSpPr>
        <p:spPr bwMode="auto">
          <a:xfrm>
            <a:off x="1482725" y="424849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sp>
        <p:nvSpPr>
          <p:cNvPr id="21524" name="Rectangle 36"/>
          <p:cNvSpPr>
            <a:spLocks noChangeArrowheads="1"/>
          </p:cNvSpPr>
          <p:nvPr/>
        </p:nvSpPr>
        <p:spPr bwMode="auto">
          <a:xfrm>
            <a:off x="5464175" y="422309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Rectangle 37"/>
          <p:cNvSpPr>
            <a:spLocks noChangeArrowheads="1"/>
          </p:cNvSpPr>
          <p:nvPr/>
        </p:nvSpPr>
        <p:spPr bwMode="auto">
          <a:xfrm>
            <a:off x="6257925" y="4258022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Rectangle 38"/>
          <p:cNvSpPr>
            <a:spLocks noChangeArrowheads="1"/>
          </p:cNvSpPr>
          <p:nvPr/>
        </p:nvSpPr>
        <p:spPr bwMode="auto">
          <a:xfrm>
            <a:off x="7029450" y="424214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TextBox 39"/>
          <p:cNvSpPr txBox="1">
            <a:spLocks noChangeArrowheads="1"/>
          </p:cNvSpPr>
          <p:nvPr/>
        </p:nvSpPr>
        <p:spPr bwMode="auto">
          <a:xfrm>
            <a:off x="5053013" y="4567585"/>
            <a:ext cx="841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28" name="Rectangle 40"/>
          <p:cNvSpPr>
            <a:spLocks noChangeArrowheads="1"/>
          </p:cNvSpPr>
          <p:nvPr/>
        </p:nvSpPr>
        <p:spPr bwMode="auto">
          <a:xfrm>
            <a:off x="7813675" y="424532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Rectangle 41"/>
          <p:cNvSpPr>
            <a:spLocks noChangeArrowheads="1"/>
          </p:cNvSpPr>
          <p:nvPr/>
        </p:nvSpPr>
        <p:spPr bwMode="auto">
          <a:xfrm>
            <a:off x="8145463" y="4243735"/>
            <a:ext cx="217487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30" name="Straight Connector 42"/>
          <p:cNvCxnSpPr>
            <a:cxnSpLocks noChangeShapeType="1"/>
          </p:cNvCxnSpPr>
          <p:nvPr/>
        </p:nvCxnSpPr>
        <p:spPr bwMode="auto">
          <a:xfrm rot="5400000">
            <a:off x="8095456" y="4320729"/>
            <a:ext cx="338137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531" name="TextBox 43"/>
          <p:cNvSpPr txBox="1">
            <a:spLocks noChangeArrowheads="1"/>
          </p:cNvSpPr>
          <p:nvPr/>
        </p:nvSpPr>
        <p:spPr bwMode="auto">
          <a:xfrm>
            <a:off x="7018338" y="474062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32" name="Straight Arrow Connector 22"/>
          <p:cNvCxnSpPr>
            <a:cxnSpLocks noChangeShapeType="1"/>
            <a:stCxn id="21524" idx="3"/>
            <a:endCxn id="21526" idx="0"/>
          </p:cNvCxnSpPr>
          <p:nvPr/>
        </p:nvCxnSpPr>
        <p:spPr bwMode="auto">
          <a:xfrm flipV="1">
            <a:off x="5797550" y="4242147"/>
            <a:ext cx="1398588" cy="155575"/>
          </a:xfrm>
          <a:prstGeom prst="bentConnector4">
            <a:avLst>
              <a:gd name="adj1" fmla="val 11329"/>
              <a:gd name="adj2" fmla="val 229125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33" name="Straight Arrow Connector 28"/>
          <p:cNvCxnSpPr>
            <a:cxnSpLocks noChangeShapeType="1"/>
            <a:stCxn id="21526" idx="3"/>
            <a:endCxn id="21526" idx="1"/>
          </p:cNvCxnSpPr>
          <p:nvPr/>
        </p:nvCxnSpPr>
        <p:spPr bwMode="auto">
          <a:xfrm flipH="1">
            <a:off x="7029450" y="4416772"/>
            <a:ext cx="333375" cy="1588"/>
          </a:xfrm>
          <a:prstGeom prst="curvedConnector5">
            <a:avLst>
              <a:gd name="adj1" fmla="val -59231"/>
              <a:gd name="adj2" fmla="val 20218394"/>
              <a:gd name="adj3" fmla="val 14384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34" name="Straight Arrow Connector 33"/>
          <p:cNvCxnSpPr>
            <a:cxnSpLocks noChangeShapeType="1"/>
            <a:stCxn id="21525" idx="3"/>
            <a:endCxn id="21525" idx="1"/>
          </p:cNvCxnSpPr>
          <p:nvPr/>
        </p:nvCxnSpPr>
        <p:spPr bwMode="auto">
          <a:xfrm flipH="1">
            <a:off x="6257925" y="4432647"/>
            <a:ext cx="334963" cy="1588"/>
          </a:xfrm>
          <a:prstGeom prst="curvedConnector5">
            <a:avLst>
              <a:gd name="adj1" fmla="val -68463"/>
              <a:gd name="adj2" fmla="val 25394264"/>
              <a:gd name="adj3" fmla="val 16846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535" name="TextBox 47"/>
          <p:cNvSpPr txBox="1">
            <a:spLocks noChangeArrowheads="1"/>
          </p:cNvSpPr>
          <p:nvPr/>
        </p:nvSpPr>
        <p:spPr bwMode="auto">
          <a:xfrm>
            <a:off x="5981700" y="488984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</p:spTree>
    <p:extLst>
      <p:ext uri="{BB962C8B-B14F-4D97-AF65-F5344CB8AC3E}">
        <p14:creationId xmlns:p14="http://schemas.microsoft.com/office/powerpoint/2010/main" val="14312414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339730"/>
            <a:ext cx="7772400" cy="1617662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Putting entire search in a critical section reduces concurrency, but it is safe.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98425" y="1980158"/>
            <a:ext cx="59388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if(lptr-&gt;val == target){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elt = lptr;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Already head?, break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if(lprev == NULL) break;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lptr no longer in list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4770438" y="4285208"/>
            <a:ext cx="43735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for(lptr = lhead; lptr; 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lptr = lptr-&gt;next) 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if(lptr-&gt;val == target){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1115616" y="1510259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892800" y="1510258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</p:spTree>
    <p:extLst>
      <p:ext uri="{BB962C8B-B14F-4D97-AF65-F5344CB8AC3E}">
        <p14:creationId xmlns:p14="http://schemas.microsoft.com/office/powerpoint/2010/main" val="9107369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97400"/>
          </a:xfrm>
          <a:noFill/>
        </p:spPr>
        <p:txBody>
          <a:bodyPr/>
          <a:lstStyle/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Safety property 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nothing bad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holds in every finite execution prefix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never crashes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never terminates with a wrong answer </a:t>
            </a:r>
          </a:p>
          <a:p>
            <a:pPr eaLnBrk="1" hangingPunct="1"/>
            <a:endParaRPr lang="en-US" sz="2000" i="1">
              <a:solidFill>
                <a:srgbClr val="FF3300"/>
              </a:solidFill>
              <a:latin typeface="Arial" charset="0"/>
            </a:endParaRPr>
          </a:p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Liveness property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something good eventually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no partial execution is irremediable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always reboots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eventually terminates</a:t>
            </a:r>
          </a:p>
          <a:p>
            <a:pPr lvl="2"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2000">
                <a:latin typeface="Arial" charset="0"/>
              </a:rPr>
              <a:t>Every property is a combination of a safety property and a liveness property - (Alpern and Schneider)</a:t>
            </a:r>
          </a:p>
          <a:p>
            <a:pPr eaLnBrk="1" hangingPunct="1"/>
            <a:endParaRPr lang="en-US" sz="1800">
              <a:solidFill>
                <a:srgbClr val="FF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94201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 for critical sections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20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At most k threads are concurrently in the critical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 thread that wants to enter the critical section will eventually succeed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lvl="1" eaLnBrk="1" hangingPunct="1">
              <a:lnSpc>
                <a:spcPct val="90000"/>
              </a:lnSpc>
            </a:pPr>
            <a:endParaRPr lang="en-US" sz="18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Bounded waiting:</a:t>
            </a:r>
            <a:r>
              <a:rPr lang="en-US" sz="2000">
                <a:latin typeface="Arial" charset="0"/>
              </a:rPr>
              <a:t> If a thread </a:t>
            </a:r>
            <a:r>
              <a:rPr lang="en-US" sz="2000" i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is in entry section, then there is a bound on the number of times that other threads are allowed to enter the critical section (only 1 thread is alowed in at a time) before thread </a:t>
            </a:r>
            <a:r>
              <a:rPr lang="en-US" sz="2000" i="1">
                <a:latin typeface="Arial" charset="0"/>
              </a:rPr>
              <a:t>i</a:t>
            </a:r>
            <a:r>
              <a:rPr lang="ja-JP" altLang="en-US" sz="2000" i="1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</a:t>
            </a:r>
            <a:r>
              <a:rPr lang="en-US" sz="200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request is granted.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    B. Liveness    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288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7" name="Picture 5" descr="http://upload.wikimedia.org/wikipedia/commons/0/06/Moore_Law_diagram_%282004%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188"/>
            <a:ext cx="63246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What about Moore</a:t>
            </a:r>
            <a:r>
              <a:rPr lang="ja-JP" altLang="en-US">
                <a:latin typeface="Cambria" charset="0"/>
              </a:rPr>
              <a:t>’</a:t>
            </a:r>
            <a:r>
              <a:rPr lang="en-US">
                <a:latin typeface="Cambria" charset="0"/>
              </a:rPr>
              <a:t>s law?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5301208"/>
            <a:ext cx="7772400" cy="91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>
                <a:latin typeface="Arial" charset="0"/>
              </a:rPr>
              <a:t>Number of transistors double every 24 months</a:t>
            </a:r>
          </a:p>
          <a:p>
            <a:pPr lvl="1" eaLnBrk="1" hangingPunct="1"/>
            <a:r>
              <a:rPr lang="en-US" dirty="0">
                <a:latin typeface="Arial" charset="0"/>
              </a:rPr>
              <a:t>Not performance!</a:t>
            </a:r>
          </a:p>
        </p:txBody>
      </p:sp>
    </p:spTree>
    <p:extLst>
      <p:ext uri="{BB962C8B-B14F-4D97-AF65-F5344CB8AC3E}">
        <p14:creationId xmlns:p14="http://schemas.microsoft.com/office/powerpoint/2010/main" val="20949121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distinction between process &amp; thread</a:t>
            </a:r>
          </a:p>
          <a:p>
            <a:r>
              <a:rPr lang="en-US" dirty="0"/>
              <a:t>Understand motivation for threads</a:t>
            </a:r>
          </a:p>
          <a:p>
            <a:r>
              <a:rPr lang="en-US" dirty="0"/>
              <a:t>Concepts of Throughput vs. Latency</a:t>
            </a:r>
          </a:p>
          <a:p>
            <a:r>
              <a:rPr lang="en-US" dirty="0"/>
              <a:t>Intuition of why coordinating threads is hard</a:t>
            </a:r>
          </a:p>
          <a:p>
            <a:r>
              <a:rPr lang="en-US" dirty="0"/>
              <a:t>Idea of mutual exclusion and critical sections</a:t>
            </a:r>
          </a:p>
          <a:p>
            <a:pPr lvl="1"/>
            <a:r>
              <a:rPr lang="en-US" dirty="0"/>
              <a:t>Much more on last two points to 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2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Transistor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an increasing glut of transistors</a:t>
            </a:r>
          </a:p>
          <a:p>
            <a:pPr lvl="1"/>
            <a:r>
              <a:rPr lang="en-US" dirty="0"/>
              <a:t>(at least for a few more years)</a:t>
            </a:r>
          </a:p>
          <a:p>
            <a:r>
              <a:rPr lang="en-US" dirty="0"/>
              <a:t>But we can’t use them to make things faster</a:t>
            </a:r>
          </a:p>
          <a:p>
            <a:pPr lvl="1"/>
            <a:r>
              <a:rPr lang="en-US" dirty="0"/>
              <a:t>Techniques that worked in the 90s blew up heat faster than we can dissipate it</a:t>
            </a:r>
          </a:p>
          <a:p>
            <a:r>
              <a:rPr lang="en-US" dirty="0"/>
              <a:t>What to do?  </a:t>
            </a:r>
          </a:p>
          <a:p>
            <a:pPr lvl="1"/>
            <a:r>
              <a:rPr lang="en-US" dirty="0"/>
              <a:t>Use the increasing transistor budget to make more cores!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Multi-Core is Here: Plain and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Raise your hand if your laptop is single core?</a:t>
            </a:r>
          </a:p>
          <a:p>
            <a:r>
              <a:rPr lang="en-US" dirty="0"/>
              <a:t>Your phone?</a:t>
            </a:r>
          </a:p>
          <a:p>
            <a:endParaRPr lang="en-US" dirty="0"/>
          </a:p>
          <a:p>
            <a:r>
              <a:rPr lang="en-US" dirty="0"/>
              <a:t>That’s what I thought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844824"/>
            <a:ext cx="7772400" cy="4200376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Hardware manufacturers betting big on multicore</a:t>
            </a:r>
          </a:p>
          <a:p>
            <a:pPr eaLnBrk="1" hangingPunct="1"/>
            <a:r>
              <a:rPr lang="en-US" dirty="0">
                <a:latin typeface="Arial" charset="0"/>
              </a:rPr>
              <a:t>Software developers are needed</a:t>
            </a:r>
          </a:p>
          <a:p>
            <a:pPr eaLnBrk="1" hangingPunct="1"/>
            <a:r>
              <a:rPr lang="en-US" dirty="0">
                <a:latin typeface="Arial" charset="0"/>
              </a:rPr>
              <a:t>Writing concurrent programs is not easy</a:t>
            </a:r>
          </a:p>
          <a:p>
            <a:pPr eaLnBrk="1" hangingPunct="1"/>
            <a:r>
              <a:rPr lang="en-US" dirty="0">
                <a:latin typeface="Arial" charset="0"/>
              </a:rPr>
              <a:t>You will learn how to do it in this class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Multi-Core Programming == Essential Skill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Still treated like a bonus: Don’t graduate without it!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4205077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Threads: OS Abstraction for Concurrency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Process abstraction combines two concepts</a:t>
            </a:r>
          </a:p>
          <a:p>
            <a:pPr lvl="1"/>
            <a:r>
              <a:rPr lang="en-US" sz="1800" dirty="0">
                <a:latin typeface="Arial" charset="0"/>
              </a:rPr>
              <a:t>Concurrency</a:t>
            </a:r>
          </a:p>
          <a:p>
            <a:pPr lvl="2"/>
            <a:r>
              <a:rPr lang="en-US" sz="1600" dirty="0">
                <a:latin typeface="Arial" charset="0"/>
              </a:rPr>
              <a:t>Each process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Protection</a:t>
            </a:r>
          </a:p>
          <a:p>
            <a:pPr lvl="2"/>
            <a:r>
              <a:rPr lang="en-US" sz="1600" dirty="0">
                <a:latin typeface="Arial" charset="0"/>
              </a:rPr>
              <a:t>Each process defines an address space</a:t>
            </a:r>
          </a:p>
          <a:p>
            <a:pPr lvl="2"/>
            <a:r>
              <a:rPr lang="en-US" sz="1600" dirty="0">
                <a:latin typeface="Arial" charset="0"/>
              </a:rPr>
              <a:t>Address space identifies all addresses that can be touched by the program</a:t>
            </a:r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Threads</a:t>
            </a:r>
          </a:p>
          <a:p>
            <a:pPr lvl="1"/>
            <a:r>
              <a:rPr lang="en-US" sz="1800" dirty="0">
                <a:latin typeface="Arial" charset="0"/>
              </a:rPr>
              <a:t>Key idea: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separate the concepts of concurrency from protection</a:t>
            </a:r>
          </a:p>
          <a:p>
            <a:pPr lvl="1"/>
            <a:r>
              <a:rPr lang="en-US" sz="1800" dirty="0">
                <a:latin typeface="Arial" charset="0"/>
              </a:rPr>
              <a:t>A thread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A process defines the address space that may be shared by multiple threads</a:t>
            </a:r>
          </a:p>
          <a:p>
            <a:pPr lvl="1"/>
            <a:r>
              <a:rPr lang="en-US" sz="1800" dirty="0">
                <a:latin typeface="Arial" charset="0"/>
              </a:rPr>
              <a:t>Threads can execute on different cores on a multicore CPU (parallelism for performance) and can communicate with other threads by updating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processes, you coordinate through nice abstractions (relatively speaking </a:t>
            </a:r>
            <a:r>
              <a:rPr lang="mr-IN" dirty="0"/>
              <a:t>–</a:t>
            </a:r>
            <a:r>
              <a:rPr lang="en-US" dirty="0"/>
              <a:t> e.g., lab 1)</a:t>
            </a:r>
          </a:p>
          <a:p>
            <a:pPr lvl="1"/>
            <a:r>
              <a:rPr lang="en-US" dirty="0"/>
              <a:t>Pipes, signals, etc.</a:t>
            </a:r>
          </a:p>
          <a:p>
            <a:r>
              <a:rPr lang="en-US" dirty="0"/>
              <a:t>With threads, you communicate through data structures in your process virtual address space</a:t>
            </a:r>
          </a:p>
          <a:p>
            <a:pPr lvl="1"/>
            <a:r>
              <a:rPr lang="en-US" dirty="0"/>
              <a:t>Just read/write variables and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90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Gauge"/>
  <p:tag name="STYL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95EFA6C5B64DEBAE11CF6E6ECFFF9F"/>
  <p:tag name="SLIDEID" val="6A95EFA6C5B64DEBAE11CF6E6ECFFF9F"/>
  <p:tag name="SLIDEORDER" val="1"/>
  <p:tag name="SLIDETYPE" val="Q"/>
  <p:tag name="DEMOGRAPHIC" val="False"/>
  <p:tag name="SPEEDSCORING" val="False"/>
  <p:tag name="RESPONSESGATHERED" val="True"/>
  <p:tag name="TOTALRESPONSES" val="46"/>
  <p:tag name="SLICED" val="False"/>
  <p:tag name="RESPONSES" val="USB[UTA999],1,65,2;1;1;-;2;2;1;1;2;2;2;2;1;1;1;1;1;1;1;2;2;1;1;2;1;1;1;1;1;1;2;2;1;2;2;1;1;2;1;2;1;1;2;2;1;1;1;-;-;-;-;-;-;-;-;-;-;-;-;-;-;-;-;-;-;"/>
  <p:tag name="CHARTSTRINGSTD" val="28 18"/>
  <p:tag name="CHARTSTRINGREV" val="18 28"/>
  <p:tag name="CHARTSTRINGSTDPER" val="0.608695652173913 0.391304347826087"/>
  <p:tag name="CHARTSTRINGREVPER" val="0.391304347826087 0.608695652173913"/>
  <p:tag name="QUESTIONALIAS" val="Threads have the same scheduling states as processes"/>
  <p:tag name="ANSWERSALIAS" val="True¤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1"/>
  <p:tag name="FONTSIZE" val="24"/>
  <p:tag name="BULLETTYPE" val="ppBulletArabicPerio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430614C219649C19D6DED4320F1CBD9"/>
  <p:tag name="SLIDEID" val="6430614C219649C19D6DED4320F1CBD9"/>
  <p:tag name="SLIDEORDER" val="1"/>
  <p:tag name="SLIDETYPE" val="Q"/>
  <p:tag name="DEMOGRAPHIC" val="False"/>
  <p:tag name="SPEEDSCORING" val="False"/>
  <p:tag name="ALLOWDUPLICATES" val="True"/>
  <p:tag name="NUMRESPONSES" val="5"/>
  <p:tag name="RESPONSESGATHERED" val="True"/>
  <p:tag name="TOTALRESPONSES" val="47"/>
  <p:tag name="SLICED" val="False"/>
  <p:tag name="RESPONSES" val="USB[UTA999],1,65,33233;54414;5432;5321;22543;421;521;43111;41;1;222;2211;1;21211;441;321;35421;411;54212;11111;141;13;1432;21544;35421;21454;25435;53121;421;412;333;42154;11;11111;1121;211;11111;54321;5432;33543;13322;12;11111;221;3331;11211;5421;-;-;-;-;-;-;-;-;-;-;-;-;-;-;-;-;-;-;"/>
  <p:tag name="CHARTSTRINGSTD" val="70 38 28 29 18"/>
  <p:tag name="CHARTSTRINGREV" val="18 29 28 38 70"/>
  <p:tag name="CHARTSTRINGSTDPER" val="1.48936170212766 0.808510638297872 0.595744680851064 0.617021276595745 0.382978723404255"/>
  <p:tag name="CHARTSTRINGREVPER" val="0.382978723404255 0.617021276595745 0.595744680851064 0.808510638297872 1.48936170212766"/>
  <p:tag name="QUESTIONALIAS" val="Threads allow you to multiplex which resources?"/>
  <p:tag name="ANSWERSALIAS" val="CPU¤Memory¤PCBs¤Open files¤User authentication structur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61"/>
  <p:tag name="FONTSIZE" val="24"/>
  <p:tag name="BULLETTYPE" val="ppBulletArabicPerio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11995</TotalTime>
  <Words>2837</Words>
  <Application>Microsoft Macintosh PowerPoint</Application>
  <PresentationFormat>On-screen Show (4:3)</PresentationFormat>
  <Paragraphs>459</Paragraphs>
  <Slides>40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Arial</vt:lpstr>
      <vt:lpstr>Calibri</vt:lpstr>
      <vt:lpstr>Cambria</vt:lpstr>
      <vt:lpstr>Comic Sans MS</vt:lpstr>
      <vt:lpstr>Courier New</vt:lpstr>
      <vt:lpstr>Monotype Sorts</vt:lpstr>
      <vt:lpstr>Tahoma</vt:lpstr>
      <vt:lpstr>Times</vt:lpstr>
      <vt:lpstr>Times New Roman</vt:lpstr>
      <vt:lpstr>Wingdings</vt:lpstr>
      <vt:lpstr>Office Theme</vt:lpstr>
      <vt:lpstr>Chart</vt:lpstr>
      <vt:lpstr>Concurrent Programming with Threads: Why you should care deeply</vt:lpstr>
      <vt:lpstr>Uniprocessor Performance Not Scaling</vt:lpstr>
      <vt:lpstr>Power and Heat Lay Waste to CPU Makers</vt:lpstr>
      <vt:lpstr>What about Moore’s law?</vt:lpstr>
      <vt:lpstr>Transistor Budget</vt:lpstr>
      <vt:lpstr>Multi-Core is Here: Plain and Simple</vt:lpstr>
      <vt:lpstr>Multi-Core Programming == Essential Skill</vt:lpstr>
      <vt:lpstr>Threads: OS Abstraction for Concurrency</vt:lpstr>
      <vt:lpstr>Practical Difference</vt:lpstr>
      <vt:lpstr>Programmer’s View</vt:lpstr>
      <vt:lpstr>Implementing Threads: Example Redux</vt:lpstr>
      <vt:lpstr>How can it help?</vt:lpstr>
      <vt:lpstr>How Can Threads Help?</vt:lpstr>
      <vt:lpstr>Overlapping I/O and Computation</vt:lpstr>
      <vt:lpstr>Why threads? (summary)</vt:lpstr>
      <vt:lpstr>Threads vs. Processes</vt:lpstr>
      <vt:lpstr>Implementing Threads</vt:lpstr>
      <vt:lpstr>Thread Life Cycle</vt:lpstr>
      <vt:lpstr>Threads have their own…?</vt:lpstr>
      <vt:lpstr>Threads have the same scheduling states as processes</vt:lpstr>
      <vt:lpstr>Lecture Outline</vt:lpstr>
      <vt:lpstr>Performance: Latency vs. Throughput</vt:lpstr>
      <vt:lpstr>Latency and Throughput</vt:lpstr>
      <vt:lpstr>Latency, Throughput, and Threads</vt:lpstr>
      <vt:lpstr>So Why are Threads Hard?</vt:lpstr>
      <vt:lpstr>Questions</vt:lpstr>
      <vt:lpstr>Sharing Amongst Threads Increases Performance</vt:lpstr>
      <vt:lpstr>Some More Examples</vt:lpstr>
      <vt:lpstr>The Need for Mutual Exclusion</vt:lpstr>
      <vt:lpstr>Real Life Example</vt:lpstr>
      <vt:lpstr>Critical Sections</vt:lpstr>
      <vt:lpstr>The Need to Wait</vt:lpstr>
      <vt:lpstr>Example 2: Traverse a singly-linked list</vt:lpstr>
      <vt:lpstr>Example 2: Traverse a singly-linked list</vt:lpstr>
      <vt:lpstr>Even more real life, linked lists</vt:lpstr>
      <vt:lpstr>Even more real life, linked lists</vt:lpstr>
      <vt:lpstr>Even more real life, linked lists</vt:lpstr>
      <vt:lpstr>Safety and Liveness</vt:lpstr>
      <vt:lpstr>Safety and liveness for critical sections</vt:lpstr>
      <vt:lpstr>Lecture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224</cp:revision>
  <dcterms:created xsi:type="dcterms:W3CDTF">2012-09-21T01:57:31Z</dcterms:created>
  <dcterms:modified xsi:type="dcterms:W3CDTF">2022-11-09T20:54:40Z</dcterms:modified>
</cp:coreProperties>
</file>