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71" autoAdjust="0"/>
    <p:restoredTop sz="92565" autoAdjust="0"/>
  </p:normalViewPr>
  <p:slideViewPr>
    <p:cSldViewPr>
      <p:cViewPr varScale="1">
        <p:scale>
          <a:sx n="92" d="100"/>
          <a:sy n="92" d="100"/>
        </p:scale>
        <p:origin x="132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  <p:sldLst>
      <p:sld r:id="rId1" collapse="1"/>
    </p:sldLst>
  </p:outlineViewPr>
  <p:notesTextViewPr>
    <p:cViewPr>
      <p:scale>
        <a:sx n="100" d="100"/>
        <a:sy n="100" d="100"/>
      </p:scale>
      <p:origin x="0" y="-4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10/20/20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795B049D-109C-6643-BBA0-6AA6C1978FB3}" type="slidenum">
              <a:rPr lang="en-US" sz="1100">
                <a:latin typeface="Times New Roman" charset="0"/>
              </a:rPr>
              <a:pPr/>
              <a:t>7</a:t>
            </a:fld>
            <a:endParaRPr lang="en-US" sz="1100">
              <a:latin typeface="Times New Roman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Times New Roman" charset="0"/>
              </a:rPr>
              <a:t>Not safe, Threads can get context switched after checking whether there is a note, but before </a:t>
            </a:r>
            <a:r>
              <a:rPr lang="en-US" i="1" dirty="0">
                <a:latin typeface="Times New Roman" charset="0"/>
              </a:rPr>
              <a:t>leaving</a:t>
            </a:r>
            <a:r>
              <a:rPr lang="en-US" dirty="0">
                <a:latin typeface="Times New Roman" charset="0"/>
              </a:rPr>
              <a:t> a note</a:t>
            </a:r>
          </a:p>
          <a:p>
            <a:r>
              <a:rPr lang="en-US" dirty="0">
                <a:latin typeface="Times New Roman" charset="0"/>
              </a:rPr>
              <a:t>Is live, a note left will be removed.</a:t>
            </a:r>
          </a:p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933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86B3E683-80E1-894F-9FF1-F64188A29189}" type="slidenum">
              <a:rPr lang="en-US" sz="1100">
                <a:latin typeface="Times New Roman" charset="0"/>
              </a:rPr>
              <a:pPr/>
              <a:t>8</a:t>
            </a:fld>
            <a:endParaRPr lang="en-US" sz="1100">
              <a:latin typeface="Times New Roman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Times New Roman" charset="0"/>
              </a:rPr>
              <a:t>Issue: if Jill</a:t>
            </a:r>
            <a:r>
              <a:rPr lang="en-US" baseline="0" dirty="0">
                <a:latin typeface="Times New Roman" charset="0"/>
              </a:rPr>
              <a:t> is out of town, Jack blocks forever.  Either participant should be able to show up (if alone) and enter the </a:t>
            </a:r>
            <a:r>
              <a:rPr lang="en-US" baseline="0">
                <a:latin typeface="Times New Roman" charset="0"/>
              </a:rPr>
              <a:t>critical section.</a:t>
            </a:r>
            <a:endParaRPr lang="en-US" dirty="0">
              <a:latin typeface="Times New Roman" charset="0"/>
            </a:endParaRPr>
          </a:p>
          <a:p>
            <a:endParaRPr lang="en-US" dirty="0">
              <a:latin typeface="Times New Roman" charset="0"/>
            </a:endParaRPr>
          </a:p>
          <a:p>
            <a:r>
              <a:rPr lang="en-US" dirty="0">
                <a:latin typeface="Times New Roman" charset="0"/>
              </a:rPr>
              <a:t>Safe, must have turn to buy milk. Sure, and the bound is 1!</a:t>
            </a:r>
          </a:p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898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Explain straight-line code: Jack, then Jill without</a:t>
            </a:r>
            <a:r>
              <a:rPr lang="en-US" baseline="0" dirty="0"/>
              <a:t> animation</a:t>
            </a:r>
          </a:p>
          <a:p>
            <a:endParaRPr lang="en-US" baseline="0" dirty="0"/>
          </a:p>
          <a:p>
            <a:r>
              <a:rPr lang="en-US" baseline="0" dirty="0"/>
              <a:t>START HERE 2020 – go over fresh after the midterm; we went over it once, but a </a:t>
            </a:r>
            <a:r>
              <a:rPr lang="en-US" baseline="0"/>
              <a:t>little rushed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8A774-1373-C34A-A20F-35A4AE9A1A6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375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10/20/20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10/20/20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10/20/20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10/20/20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10/20/20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10/20/20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10/20/20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10/20/20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/>
              <a:t>Too Much Milk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Emmett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Witchel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295400" y="1969864"/>
            <a:ext cx="3200400" cy="2921000"/>
          </a:xfrm>
          <a:solidFill>
            <a:srgbClr val="FFDB96"/>
          </a:solidFill>
          <a:effectLst>
            <a:outerShdw blurRad="63500" dist="107763" dir="2700000" algn="ctr" rotWithShape="0">
              <a:schemeClr val="bg2"/>
            </a:outerShdw>
          </a:effectLst>
        </p:spPr>
        <p:txBody>
          <a:bodyPr/>
          <a:lstStyle/>
          <a:p>
            <a:pPr>
              <a:lnSpc>
                <a:spcPct val="80000"/>
              </a:lnSpc>
              <a:buFont typeface="Monotype Sorts" pitchFamily="1" charset="2"/>
              <a:buNone/>
              <a:defRPr/>
            </a:pPr>
            <a:r>
              <a:rPr lang="en-US" sz="1800" dirty="0">
                <a:solidFill>
                  <a:srgbClr val="0066FF"/>
                </a:solidFill>
                <a:ea typeface="+mn-ea"/>
              </a:rPr>
              <a:t>Jack</a:t>
            </a:r>
            <a:endParaRPr lang="en-US" sz="1800" baseline="-25000" dirty="0">
              <a:ea typeface="+mn-ea"/>
            </a:endParaRP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b="1" dirty="0">
                <a:ea typeface="+mn-ea"/>
              </a:rPr>
              <a:t>while </a:t>
            </a:r>
            <a:r>
              <a:rPr lang="en-US" sz="1800" dirty="0">
                <a:ea typeface="+mn-ea"/>
              </a:rPr>
              <a:t>(1) {</a:t>
            </a: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b="1" dirty="0">
                <a:ea typeface="+mn-ea"/>
              </a:rPr>
              <a:t>	</a:t>
            </a:r>
            <a:r>
              <a:rPr lang="en-US" sz="1800" i="1" dirty="0">
                <a:ea typeface="+mn-ea"/>
              </a:rPr>
              <a:t>in</a:t>
            </a:r>
            <a:r>
              <a:rPr lang="en-US" sz="1800" baseline="-25000" dirty="0">
                <a:ea typeface="+mn-ea"/>
              </a:rPr>
              <a:t>0</a:t>
            </a:r>
            <a:r>
              <a:rPr lang="en-US" sz="1800" dirty="0">
                <a:ea typeface="+mn-ea"/>
              </a:rPr>
              <a:t>:= true; </a:t>
            </a: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dirty="0">
                <a:ea typeface="+mn-ea"/>
              </a:rPr>
              <a:t>	turn := Jill;</a:t>
            </a: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b="1" dirty="0">
                <a:ea typeface="+mn-ea"/>
              </a:rPr>
              <a:t>	while</a:t>
            </a:r>
            <a:r>
              <a:rPr lang="en-US" sz="1800" dirty="0">
                <a:ea typeface="+mn-ea"/>
              </a:rPr>
              <a:t> (</a:t>
            </a:r>
            <a:r>
              <a:rPr lang="en-US" sz="1800" dirty="0">
                <a:ea typeface="+mn-ea"/>
                <a:sym typeface="Symbol" pitchFamily="18" charset="2"/>
              </a:rPr>
              <a:t>turn == Jill</a:t>
            </a: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dirty="0">
                <a:ea typeface="+mn-ea"/>
                <a:sym typeface="Symbol" pitchFamily="18" charset="2"/>
              </a:rPr>
              <a:t>          &amp;&amp; </a:t>
            </a:r>
            <a:r>
              <a:rPr lang="en-US" sz="1800" i="1" dirty="0">
                <a:ea typeface="+mn-ea"/>
              </a:rPr>
              <a:t>in</a:t>
            </a:r>
            <a:r>
              <a:rPr lang="en-US" sz="1800" baseline="-25000" dirty="0">
                <a:ea typeface="+mn-ea"/>
              </a:rPr>
              <a:t>1</a:t>
            </a:r>
            <a:r>
              <a:rPr lang="en-US" sz="1800" dirty="0">
                <a:ea typeface="+mn-ea"/>
              </a:rPr>
              <a:t>) ;//wait</a:t>
            </a: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dirty="0">
                <a:ea typeface="+mn-ea"/>
              </a:rPr>
              <a:t>	Critical section</a:t>
            </a:r>
            <a:endParaRPr lang="en-US" sz="1800" baseline="-25000" dirty="0">
              <a:ea typeface="+mn-ea"/>
            </a:endParaRP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dirty="0">
                <a:ea typeface="+mn-ea"/>
              </a:rPr>
              <a:t>	</a:t>
            </a:r>
            <a:r>
              <a:rPr lang="en-US" sz="1800" i="1" dirty="0">
                <a:ea typeface="+mn-ea"/>
              </a:rPr>
              <a:t>in</a:t>
            </a:r>
            <a:r>
              <a:rPr lang="en-US" sz="1800" baseline="-25000" dirty="0">
                <a:ea typeface="+mn-ea"/>
              </a:rPr>
              <a:t>0</a:t>
            </a:r>
            <a:r>
              <a:rPr lang="en-US" sz="1800" dirty="0">
                <a:ea typeface="+mn-ea"/>
              </a:rPr>
              <a:t> := false;</a:t>
            </a: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dirty="0">
                <a:ea typeface="+mn-ea"/>
              </a:rPr>
              <a:t>	Non-critical section</a:t>
            </a: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dirty="0">
                <a:ea typeface="+mn-ea"/>
              </a:rPr>
              <a:t>}</a:t>
            </a:r>
            <a:endParaRPr lang="en-US" sz="3600" dirty="0">
              <a:ea typeface="+mn-ea"/>
            </a:endParaRPr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1995264"/>
            <a:ext cx="3352800" cy="3124200"/>
          </a:xfrm>
          <a:solidFill>
            <a:srgbClr val="FFDB96"/>
          </a:solidFill>
          <a:effectLst>
            <a:outerShdw blurRad="63500" dist="107763" dir="2700000" algn="ctr" rotWithShape="0">
              <a:schemeClr val="bg2"/>
            </a:outerShdw>
          </a:effectLst>
        </p:spPr>
        <p:txBody>
          <a:bodyPr/>
          <a:lstStyle/>
          <a:p>
            <a:pPr>
              <a:lnSpc>
                <a:spcPct val="90000"/>
              </a:lnSpc>
              <a:buFont typeface="Monotype Sorts" pitchFamily="1" charset="2"/>
              <a:buNone/>
              <a:defRPr/>
            </a:pPr>
            <a:r>
              <a:rPr lang="en-US" sz="1800" dirty="0">
                <a:solidFill>
                  <a:srgbClr val="0066FF"/>
                </a:solidFill>
                <a:ea typeface="+mn-ea"/>
              </a:rPr>
              <a:t>Jill</a:t>
            </a:r>
            <a:endParaRPr lang="en-US" sz="1800" baseline="-25000" dirty="0">
              <a:ea typeface="+mn-ea"/>
            </a:endParaRP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b="1" dirty="0">
                <a:ea typeface="+mn-ea"/>
              </a:rPr>
              <a:t>while </a:t>
            </a:r>
            <a:r>
              <a:rPr lang="en-US" sz="1800" dirty="0">
                <a:ea typeface="+mn-ea"/>
              </a:rPr>
              <a:t>(1) {</a:t>
            </a: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b="1" dirty="0">
                <a:ea typeface="+mn-ea"/>
              </a:rPr>
              <a:t>	</a:t>
            </a:r>
            <a:r>
              <a:rPr lang="en-US" sz="1800" i="1" dirty="0">
                <a:ea typeface="+mn-ea"/>
              </a:rPr>
              <a:t>in</a:t>
            </a:r>
            <a:r>
              <a:rPr lang="en-US" sz="1800" baseline="-25000" dirty="0">
                <a:ea typeface="+mn-ea"/>
              </a:rPr>
              <a:t>1</a:t>
            </a:r>
            <a:r>
              <a:rPr lang="en-US" sz="1800" dirty="0">
                <a:ea typeface="+mn-ea"/>
              </a:rPr>
              <a:t>:= true; </a:t>
            </a: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dirty="0">
                <a:ea typeface="+mn-ea"/>
              </a:rPr>
              <a:t>	turn := Jack;</a:t>
            </a: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b="1" dirty="0">
                <a:ea typeface="+mn-ea"/>
              </a:rPr>
              <a:t>	while</a:t>
            </a:r>
            <a:r>
              <a:rPr lang="en-US" sz="1800" dirty="0">
                <a:ea typeface="+mn-ea"/>
              </a:rPr>
              <a:t> (turn == Jack</a:t>
            </a: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i="1" dirty="0">
                <a:ea typeface="+mn-ea"/>
              </a:rPr>
              <a:t>         &amp;&amp; in</a:t>
            </a:r>
            <a:r>
              <a:rPr lang="en-US" sz="1800" baseline="-25000" dirty="0">
                <a:ea typeface="+mn-ea"/>
              </a:rPr>
              <a:t>0</a:t>
            </a:r>
            <a:r>
              <a:rPr lang="en-US" sz="1800" dirty="0">
                <a:ea typeface="+mn-ea"/>
              </a:rPr>
              <a:t>);//wait</a:t>
            </a: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dirty="0">
                <a:ea typeface="+mn-ea"/>
              </a:rPr>
              <a:t>	Critical section</a:t>
            </a:r>
            <a:endParaRPr lang="en-US" sz="1800" baseline="-25000" dirty="0">
              <a:ea typeface="+mn-ea"/>
            </a:endParaRP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dirty="0">
                <a:ea typeface="+mn-ea"/>
              </a:rPr>
              <a:t>	</a:t>
            </a:r>
            <a:r>
              <a:rPr lang="en-US" sz="1800" i="1" dirty="0">
                <a:ea typeface="+mn-ea"/>
              </a:rPr>
              <a:t>in</a:t>
            </a:r>
            <a:r>
              <a:rPr lang="en-US" sz="1800" baseline="-25000" dirty="0">
                <a:ea typeface="+mn-ea"/>
              </a:rPr>
              <a:t>1</a:t>
            </a:r>
            <a:r>
              <a:rPr lang="en-US" sz="1800" dirty="0">
                <a:ea typeface="+mn-ea"/>
              </a:rPr>
              <a:t> := false;</a:t>
            </a: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dirty="0">
                <a:ea typeface="+mn-ea"/>
              </a:rPr>
              <a:t>	Non-critical section</a:t>
            </a:r>
          </a:p>
          <a:p>
            <a:pPr>
              <a:spcBef>
                <a:spcPts val="0"/>
              </a:spcBef>
              <a:buFont typeface="Monotype Sorts" pitchFamily="1" charset="2"/>
              <a:buNone/>
              <a:defRPr/>
            </a:pPr>
            <a:r>
              <a:rPr lang="en-US" sz="1800" dirty="0">
                <a:ea typeface="+mn-ea"/>
              </a:rPr>
              <a:t>}</a:t>
            </a:r>
            <a:endParaRPr lang="en-US" sz="3600" dirty="0">
              <a:ea typeface="+mn-ea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2971800" y="1461864"/>
            <a:ext cx="3200400" cy="381000"/>
          </a:xfrm>
          <a:prstGeom prst="rect">
            <a:avLst/>
          </a:prstGeom>
          <a:solidFill>
            <a:srgbClr val="FFDB96"/>
          </a:soli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7" tIns="44450" rIns="90487" bIns="44450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1" charset="2"/>
              <a:buNone/>
              <a:defRPr/>
            </a:pPr>
            <a:r>
              <a:rPr lang="en-US" sz="2000" kern="0" dirty="0">
                <a:latin typeface="+mn-lt"/>
                <a:ea typeface="+mn-ea"/>
              </a:rPr>
              <a:t>in</a:t>
            </a:r>
            <a:r>
              <a:rPr lang="en-US" sz="2000" kern="0" baseline="-25000" dirty="0">
                <a:latin typeface="+mn-lt"/>
                <a:ea typeface="+mn-ea"/>
              </a:rPr>
              <a:t>0</a:t>
            </a:r>
            <a:r>
              <a:rPr lang="en-US" sz="2000" kern="0" dirty="0">
                <a:latin typeface="+mn-lt"/>
                <a:ea typeface="+mn-ea"/>
              </a:rPr>
              <a:t> = in</a:t>
            </a:r>
            <a:r>
              <a:rPr lang="en-US" sz="2000" kern="0" baseline="-25000" dirty="0">
                <a:latin typeface="+mn-lt"/>
                <a:ea typeface="+mn-ea"/>
              </a:rPr>
              <a:t>1</a:t>
            </a:r>
            <a:r>
              <a:rPr lang="en-US" sz="2000" kern="0" dirty="0">
                <a:latin typeface="+mn-lt"/>
                <a:ea typeface="+mn-ea"/>
              </a:rPr>
              <a:t> = false;</a:t>
            </a:r>
          </a:p>
        </p:txBody>
      </p:sp>
      <p:sp>
        <p:nvSpPr>
          <p:cNvPr id="2" name="Right Arrow 1"/>
          <p:cNvSpPr/>
          <p:nvPr/>
        </p:nvSpPr>
        <p:spPr bwMode="auto">
          <a:xfrm>
            <a:off x="609600" y="2452464"/>
            <a:ext cx="609600" cy="304800"/>
          </a:xfrm>
          <a:prstGeom prst="rightArrow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2743200" y="5424264"/>
            <a:ext cx="3200400" cy="381000"/>
          </a:xfrm>
          <a:prstGeom prst="rect">
            <a:avLst/>
          </a:prstGeom>
          <a:solidFill>
            <a:srgbClr val="FFDB96"/>
          </a:soli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7" tIns="44450" rIns="90487" bIns="44450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1" charset="2"/>
              <a:buNone/>
              <a:defRPr/>
            </a:pPr>
            <a:r>
              <a:rPr lang="en-US" sz="2000" kern="0" dirty="0">
                <a:latin typeface="+mn-lt"/>
                <a:ea typeface="+mn-ea"/>
              </a:rPr>
              <a:t>turn=Jill, </a:t>
            </a:r>
            <a:r>
              <a:rPr lang="en-US" sz="2000" i="1" dirty="0"/>
              <a:t>in</a:t>
            </a:r>
            <a:r>
              <a:rPr lang="en-US" sz="2000" baseline="-25000" dirty="0"/>
              <a:t>0</a:t>
            </a:r>
            <a:r>
              <a:rPr lang="en-US" sz="2000" dirty="0"/>
              <a:t> = true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4" name="Left Arrow 3"/>
          <p:cNvSpPr/>
          <p:nvPr/>
        </p:nvSpPr>
        <p:spPr bwMode="auto">
          <a:xfrm>
            <a:off x="8458200" y="2528664"/>
            <a:ext cx="457200" cy="304800"/>
          </a:xfrm>
          <a:prstGeom prst="leftArrow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 bwMode="auto">
          <a:xfrm>
            <a:off x="2743200" y="5424264"/>
            <a:ext cx="3505200" cy="381000"/>
          </a:xfrm>
          <a:prstGeom prst="rect">
            <a:avLst/>
          </a:prstGeom>
          <a:solidFill>
            <a:srgbClr val="FFDB96"/>
          </a:soli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7" tIns="44450" rIns="90487" bIns="44450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1" charset="2"/>
              <a:buNone/>
              <a:defRPr/>
            </a:pPr>
            <a:r>
              <a:rPr lang="en-US" sz="2000" kern="0" dirty="0"/>
              <a:t>turn=Jack, </a:t>
            </a:r>
            <a:r>
              <a:rPr lang="en-US" sz="2000" i="1" dirty="0"/>
              <a:t>in</a:t>
            </a:r>
            <a:r>
              <a:rPr lang="en-US" sz="2000" baseline="-25000" dirty="0"/>
              <a:t>0</a:t>
            </a:r>
            <a:r>
              <a:rPr lang="en-US" sz="2000" dirty="0"/>
              <a:t> = true, </a:t>
            </a:r>
            <a:r>
              <a:rPr lang="en-US" sz="2000" i="1" dirty="0"/>
              <a:t>in</a:t>
            </a:r>
            <a:r>
              <a:rPr lang="en-US" sz="2000" baseline="-25000" dirty="0"/>
              <a:t>1</a:t>
            </a:r>
            <a:r>
              <a:rPr lang="en-US" sz="2000" dirty="0"/>
              <a:t>:= true</a:t>
            </a:r>
            <a:endParaRPr lang="en-US" sz="2000" kern="0" dirty="0"/>
          </a:p>
        </p:txBody>
      </p:sp>
      <p:sp>
        <p:nvSpPr>
          <p:cNvPr id="12" name="Rounded Rectangular Callout 11"/>
          <p:cNvSpPr/>
          <p:nvPr/>
        </p:nvSpPr>
        <p:spPr bwMode="auto">
          <a:xfrm>
            <a:off x="7162800" y="2147664"/>
            <a:ext cx="914400" cy="609600"/>
          </a:xfrm>
          <a:prstGeom prst="wedgeRoundRectCallout">
            <a:avLst>
              <a:gd name="adj1" fmla="val -71851"/>
              <a:gd name="adj2" fmla="val 100761"/>
              <a:gd name="adj3" fmla="val 16667"/>
            </a:avLst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rPr>
              <a:t>Spin!</a:t>
            </a:r>
          </a:p>
        </p:txBody>
      </p:sp>
      <p:sp>
        <p:nvSpPr>
          <p:cNvPr id="13" name="Rectangle 4"/>
          <p:cNvSpPr txBox="1">
            <a:spLocks noChangeArrowheads="1"/>
          </p:cNvSpPr>
          <p:nvPr/>
        </p:nvSpPr>
        <p:spPr bwMode="auto">
          <a:xfrm>
            <a:off x="2743200" y="5424264"/>
            <a:ext cx="3505200" cy="381000"/>
          </a:xfrm>
          <a:prstGeom prst="rect">
            <a:avLst/>
          </a:prstGeom>
          <a:solidFill>
            <a:srgbClr val="FFDB96"/>
          </a:soli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7" tIns="44450" rIns="90487" bIns="44450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1" charset="2"/>
              <a:buNone/>
              <a:defRPr/>
            </a:pPr>
            <a:r>
              <a:rPr lang="en-US" sz="2000" kern="0" dirty="0"/>
              <a:t>turn=Jack, </a:t>
            </a:r>
            <a:r>
              <a:rPr lang="en-US" sz="2000" i="1" dirty="0"/>
              <a:t>in</a:t>
            </a:r>
            <a:r>
              <a:rPr lang="en-US" sz="2000" baseline="-25000" dirty="0"/>
              <a:t>0</a:t>
            </a:r>
            <a:r>
              <a:rPr lang="en-US" sz="2000" dirty="0"/>
              <a:t> = false, </a:t>
            </a:r>
            <a:r>
              <a:rPr lang="en-US" sz="2000" i="1" dirty="0"/>
              <a:t>in</a:t>
            </a:r>
            <a:r>
              <a:rPr lang="en-US" sz="2000" baseline="-25000" dirty="0"/>
              <a:t>1</a:t>
            </a:r>
            <a:r>
              <a:rPr lang="en-US" sz="2000" dirty="0"/>
              <a:t>:= true</a:t>
            </a:r>
            <a:endParaRPr lang="en-US" sz="2000" kern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Peterson’s Algorithm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/>
              <a:t>Safe</a:t>
            </a:r>
            <a:r>
              <a:rPr lang="en-US" sz="3200" dirty="0"/>
              <a:t>, live, and bounded waiting; but only 2 threads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57468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0 0.0666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22222E-6 L 0 0.0555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5556 L 0 0.1111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6667 L 0 0.1111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11111 L 0 0.18889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11111 L 0 0.2555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  <p:bldP spid="8" grpId="0" animBg="1"/>
      <p:bldP spid="8" grpId="1" animBg="1"/>
      <p:bldP spid="4" grpId="0" animBg="1"/>
      <p:bldP spid="4" grpId="1" animBg="1"/>
      <p:bldP spid="4" grpId="2" animBg="1"/>
      <p:bldP spid="11" grpId="0" animBg="1"/>
      <p:bldP spid="12" grpId="0" animBg="1"/>
      <p:bldP spid="12" grpId="1" animBg="1"/>
      <p:bldP spid="13" grpId="0" animBg="1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Peterson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s works, but it is really unsatisfactory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Limited to two threads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Solution is complicated; proving correctness is tricky even for the simple example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While thread is waiting, it is consuming CPU time</a:t>
            </a:r>
          </a:p>
          <a:p>
            <a:pPr lvl="1">
              <a:lnSpc>
                <a:spcPct val="90000"/>
              </a:lnSpc>
            </a:pPr>
            <a:endParaRPr lang="en-US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How can we do better?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Use hardware to make synchronization faster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Define higher-level programming abstractions to simplify concurrent programming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Too Much Milk</a:t>
            </a:r>
            <a:r>
              <a:rPr lang="en-US"/>
              <a:t>: Lessons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626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>
                <a:latin typeface="Arial" charset="0"/>
              </a:rPr>
              <a:t>The following example will demonstrate the difficulty of providing mutual exclusion with memory reads and writes</a:t>
            </a:r>
          </a:p>
          <a:p>
            <a:pPr lvl="1"/>
            <a:r>
              <a:rPr lang="en-US">
                <a:latin typeface="Arial" charset="0"/>
              </a:rPr>
              <a:t>Hardware support is needed</a:t>
            </a:r>
          </a:p>
          <a:p>
            <a:r>
              <a:rPr lang="en-US">
                <a:latin typeface="Arial" charset="0"/>
              </a:rPr>
              <a:t>The code must work </a:t>
            </a:r>
            <a:r>
              <a:rPr lang="en-US" i="1">
                <a:latin typeface="Arial" charset="0"/>
              </a:rPr>
              <a:t>all</a:t>
            </a:r>
            <a:r>
              <a:rPr lang="en-US">
                <a:latin typeface="Arial" charset="0"/>
              </a:rPr>
              <a:t> of the time</a:t>
            </a:r>
          </a:p>
          <a:p>
            <a:pPr lvl="1"/>
            <a:r>
              <a:rPr lang="en-US">
                <a:latin typeface="Arial" charset="0"/>
              </a:rPr>
              <a:t>Most concurrency bugs generate correct results for </a:t>
            </a:r>
            <a:r>
              <a:rPr lang="en-US" i="1">
                <a:latin typeface="Arial" charset="0"/>
              </a:rPr>
              <a:t>some</a:t>
            </a:r>
            <a:r>
              <a:rPr lang="en-US">
                <a:latin typeface="Arial" charset="0"/>
              </a:rPr>
              <a:t> interleavings</a:t>
            </a:r>
          </a:p>
          <a:p>
            <a:r>
              <a:rPr lang="en-US">
                <a:latin typeface="Arial" charset="0"/>
              </a:rPr>
              <a:t>Designing mutual exclusion in software shows you how to think about concurrent updates</a:t>
            </a:r>
          </a:p>
          <a:p>
            <a:pPr lvl="1"/>
            <a:r>
              <a:rPr lang="en-US">
                <a:latin typeface="Arial" charset="0"/>
              </a:rPr>
              <a:t>Always look for what you are checking and what you are updating</a:t>
            </a:r>
          </a:p>
          <a:p>
            <a:pPr lvl="1"/>
            <a:r>
              <a:rPr lang="en-US">
                <a:latin typeface="Arial" charset="0"/>
              </a:rPr>
              <a:t>A meddlesome thread can execute between the check and the update, the dreaded race condition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Critical Sections are Hard, Part 2</a:t>
            </a:r>
          </a:p>
        </p:txBody>
      </p:sp>
    </p:spTree>
    <p:extLst>
      <p:ext uri="{BB962C8B-B14F-4D97-AF65-F5344CB8AC3E}">
        <p14:creationId xmlns:p14="http://schemas.microsoft.com/office/powerpoint/2010/main" val="548334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057400"/>
            <a:ext cx="3810000" cy="4114800"/>
          </a:xfrm>
        </p:spPr>
        <p:txBody>
          <a:bodyPr/>
          <a:lstStyle/>
          <a:p>
            <a:pPr>
              <a:buFont typeface="Monotype Sorts" charset="0"/>
              <a:buNone/>
            </a:pPr>
            <a:r>
              <a:rPr lang="en-US" sz="2000" dirty="0">
                <a:solidFill>
                  <a:srgbClr val="990000"/>
                </a:solidFill>
                <a:latin typeface="Comic Sans MS" charset="0"/>
              </a:rPr>
              <a:t>Jack</a:t>
            </a:r>
          </a:p>
          <a:p>
            <a:r>
              <a:rPr lang="en-US" sz="2000" dirty="0">
                <a:latin typeface="Comic Sans MS" charset="0"/>
              </a:rPr>
              <a:t>Look in the fridge; out of milk</a:t>
            </a:r>
          </a:p>
          <a:p>
            <a:r>
              <a:rPr lang="en-US" sz="2000" dirty="0">
                <a:latin typeface="Comic Sans MS" charset="0"/>
              </a:rPr>
              <a:t>Go to store</a:t>
            </a:r>
          </a:p>
          <a:p>
            <a:r>
              <a:rPr lang="en-US" sz="2000" dirty="0">
                <a:latin typeface="Comic Sans MS" charset="0"/>
              </a:rPr>
              <a:t>Buy milk</a:t>
            </a:r>
          </a:p>
          <a:p>
            <a:r>
              <a:rPr lang="en-US" sz="2000" dirty="0">
                <a:latin typeface="Comic Sans MS" charset="0"/>
              </a:rPr>
              <a:t>Arrive home; put milk away</a:t>
            </a:r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2057400"/>
            <a:ext cx="38100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2000">
                <a:solidFill>
                  <a:srgbClr val="990000"/>
                </a:solidFill>
                <a:latin typeface="Comic Sans MS" charset="0"/>
              </a:rPr>
              <a:t>Jill</a:t>
            </a:r>
          </a:p>
          <a:p>
            <a:pPr>
              <a:lnSpc>
                <a:spcPct val="90000"/>
              </a:lnSpc>
            </a:pPr>
            <a:endParaRPr lang="en-US" sz="2000">
              <a:latin typeface="Comic Sans MS" charset="0"/>
            </a:endParaRPr>
          </a:p>
          <a:p>
            <a:pPr>
              <a:lnSpc>
                <a:spcPct val="90000"/>
              </a:lnSpc>
            </a:pPr>
            <a:endParaRPr lang="en-US" sz="2000">
              <a:latin typeface="Comic Sans MS" charset="0"/>
            </a:endParaRPr>
          </a:p>
          <a:p>
            <a:pPr>
              <a:lnSpc>
                <a:spcPct val="90000"/>
              </a:lnSpc>
            </a:pPr>
            <a:endParaRPr lang="en-US" sz="2000">
              <a:latin typeface="Comic Sans MS" charset="0"/>
            </a:endParaRPr>
          </a:p>
          <a:p>
            <a:pPr>
              <a:lnSpc>
                <a:spcPct val="90000"/>
              </a:lnSpc>
            </a:pPr>
            <a:r>
              <a:rPr lang="en-US" sz="2000">
                <a:latin typeface="Comic Sans MS" charset="0"/>
              </a:rPr>
              <a:t>Look in fridge; out of milk</a:t>
            </a:r>
          </a:p>
          <a:p>
            <a:pPr>
              <a:lnSpc>
                <a:spcPct val="90000"/>
              </a:lnSpc>
            </a:pPr>
            <a:r>
              <a:rPr lang="en-US" sz="2000">
                <a:latin typeface="Comic Sans MS" charset="0"/>
              </a:rPr>
              <a:t>Go to store</a:t>
            </a:r>
          </a:p>
          <a:p>
            <a:pPr>
              <a:lnSpc>
                <a:spcPct val="90000"/>
              </a:lnSpc>
            </a:pPr>
            <a:r>
              <a:rPr lang="en-US" sz="2000">
                <a:latin typeface="Comic Sans MS" charset="0"/>
              </a:rPr>
              <a:t>Buy milk</a:t>
            </a:r>
          </a:p>
          <a:p>
            <a:pPr>
              <a:lnSpc>
                <a:spcPct val="90000"/>
              </a:lnSpc>
            </a:pPr>
            <a:r>
              <a:rPr lang="en-US" sz="2000">
                <a:latin typeface="Comic Sans MS" charset="0"/>
              </a:rPr>
              <a:t>Arrive home; put milk away</a:t>
            </a:r>
          </a:p>
          <a:p>
            <a:pPr>
              <a:lnSpc>
                <a:spcPct val="90000"/>
              </a:lnSpc>
            </a:pPr>
            <a:r>
              <a:rPr lang="en-US" sz="2000">
                <a:latin typeface="Comic Sans MS" charset="0"/>
              </a:rPr>
              <a:t>Oh, no!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838200" y="1399307"/>
            <a:ext cx="226695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latin typeface="Comic Sans MS" charset="0"/>
              </a:rPr>
              <a:t>Too much milk!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Thread Coordination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Fridge and Milk are Shared Data Structures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006570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6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autoUpdateAnimBg="0"/>
      <p:bldP spid="9626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26728"/>
            <a:ext cx="7772400" cy="5054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>
                <a:latin typeface="Arial" charset="0"/>
              </a:rPr>
              <a:t>Shared variables</a:t>
            </a:r>
          </a:p>
          <a:p>
            <a:pPr lvl="1">
              <a:lnSpc>
                <a:spcPct val="90000"/>
              </a:lnSpc>
            </a:pPr>
            <a:r>
              <a:rPr lang="ja-JP" altLang="en-US" sz="1800" dirty="0">
                <a:latin typeface="Arial" charset="0"/>
              </a:rPr>
              <a:t>“</a:t>
            </a:r>
            <a:r>
              <a:rPr lang="en-US" sz="1800" dirty="0">
                <a:latin typeface="Arial" charset="0"/>
              </a:rPr>
              <a:t>Look in the fridge for milk</a:t>
            </a:r>
            <a:r>
              <a:rPr lang="ja-JP" altLang="en-US" sz="1800" dirty="0">
                <a:latin typeface="Arial" charset="0"/>
              </a:rPr>
              <a:t>”</a:t>
            </a:r>
            <a:r>
              <a:rPr lang="en-US" sz="1800" dirty="0">
                <a:latin typeface="Arial" charset="0"/>
              </a:rPr>
              <a:t> – check a variable</a:t>
            </a:r>
          </a:p>
          <a:p>
            <a:pPr lvl="1">
              <a:lnSpc>
                <a:spcPct val="90000"/>
              </a:lnSpc>
            </a:pPr>
            <a:r>
              <a:rPr lang="ja-JP" altLang="en-US" sz="1800" dirty="0">
                <a:latin typeface="Arial" charset="0"/>
              </a:rPr>
              <a:t>“</a:t>
            </a:r>
            <a:r>
              <a:rPr lang="en-US" sz="1800" dirty="0">
                <a:latin typeface="Arial" charset="0"/>
              </a:rPr>
              <a:t>Put milk away</a:t>
            </a:r>
            <a:r>
              <a:rPr lang="ja-JP" altLang="en-US" sz="1800" dirty="0">
                <a:latin typeface="Arial" charset="0"/>
              </a:rPr>
              <a:t>”</a:t>
            </a:r>
            <a:r>
              <a:rPr lang="en-US" sz="1800" dirty="0">
                <a:latin typeface="Arial" charset="0"/>
              </a:rPr>
              <a:t> – update a variable</a:t>
            </a:r>
          </a:p>
          <a:p>
            <a:pPr lvl="3">
              <a:lnSpc>
                <a:spcPct val="90000"/>
              </a:lnSpc>
            </a:pPr>
            <a:endParaRPr lang="en-US" sz="14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Safety property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At most one person buys milk</a:t>
            </a:r>
          </a:p>
          <a:p>
            <a:pPr lvl="3">
              <a:lnSpc>
                <a:spcPct val="90000"/>
              </a:lnSpc>
            </a:pPr>
            <a:endParaRPr lang="en-US" sz="14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Liveness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Someone buys milk when needed</a:t>
            </a:r>
          </a:p>
          <a:p>
            <a:pPr lvl="3">
              <a:lnSpc>
                <a:spcPct val="90000"/>
              </a:lnSpc>
            </a:pPr>
            <a:endParaRPr lang="en-US" sz="14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How can we solve this problem?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Formalizing “Too Much Milk”</a:t>
            </a:r>
          </a:p>
        </p:txBody>
      </p:sp>
    </p:spTree>
    <p:extLst>
      <p:ext uri="{BB962C8B-B14F-4D97-AF65-F5344CB8AC3E}">
        <p14:creationId xmlns:p14="http://schemas.microsoft.com/office/powerpoint/2010/main" val="169703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97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00088"/>
            <a:ext cx="7772400" cy="292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Every thread has the same pattern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Entry section: code to attempt entry to critical section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Critical section: code that requires isolation (e.g., with mutual exclusion)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Exit section: cleanup code after execution of critical region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Non-critical section: everything else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Arial" charset="0"/>
              </a:rPr>
              <a:t>There can be multiple critical regions in a program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Only critical regions that access the same resource (e.g., data structure) need to synchronize with each other</a:t>
            </a:r>
          </a:p>
        </p:txBody>
      </p:sp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3505200" y="4114800"/>
            <a:ext cx="442436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>
                <a:latin typeface="Courier New" charset="0"/>
                <a:cs typeface="Courier New" charset="0"/>
              </a:rPr>
              <a:t>while(1) {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   Entry section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   Critical section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   Exit section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   Non-critical section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think about synchronization code</a:t>
            </a:r>
          </a:p>
        </p:txBody>
      </p:sp>
    </p:spTree>
    <p:extLst>
      <p:ext uri="{BB962C8B-B14F-4D97-AF65-F5344CB8AC3E}">
        <p14:creationId xmlns:p14="http://schemas.microsoft.com/office/powerpoint/2010/main" val="131566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430784"/>
            <a:ext cx="7772400" cy="271829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sz="2200" dirty="0">
                <a:latin typeface="Arial" charset="0"/>
              </a:rPr>
              <a:t>Safety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Only one thread in the critical region</a:t>
            </a:r>
          </a:p>
          <a:p>
            <a:pPr>
              <a:lnSpc>
                <a:spcPct val="90000"/>
              </a:lnSpc>
            </a:pPr>
            <a:r>
              <a:rPr lang="en-US" sz="2200" dirty="0" err="1">
                <a:latin typeface="Arial" charset="0"/>
              </a:rPr>
              <a:t>Liveness</a:t>
            </a:r>
            <a:endParaRPr lang="en-US" sz="2200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Some thread that enters the entry section eventually enters the critical region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Even if some thread takes forever in non-critical region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Arial" charset="0"/>
              </a:rPr>
              <a:t>Bounded waiting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 thread that enters the entry section enters the critical section within some bounded number of operations.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Arial" charset="0"/>
              </a:rPr>
              <a:t>Failure atomicity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It is OK for a thread to die in the critical region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Many techniques do not provide failure atomicity</a:t>
            </a:r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5257800" y="4365104"/>
            <a:ext cx="3724275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 dirty="0">
                <a:latin typeface="Courier New" charset="0"/>
                <a:cs typeface="Courier New" charset="0"/>
              </a:rPr>
              <a:t>while(1) {</a:t>
            </a:r>
          </a:p>
          <a:p>
            <a:r>
              <a:rPr lang="en-US" sz="2000" dirty="0">
                <a:latin typeface="Courier New" charset="0"/>
                <a:cs typeface="Courier New" charset="0"/>
              </a:rPr>
              <a:t>   Entry section</a:t>
            </a:r>
          </a:p>
          <a:p>
            <a:r>
              <a:rPr lang="en-US" sz="2000" dirty="0">
                <a:latin typeface="Courier New" charset="0"/>
                <a:cs typeface="Courier New" charset="0"/>
              </a:rPr>
              <a:t>   Critical section</a:t>
            </a:r>
          </a:p>
          <a:p>
            <a:r>
              <a:rPr lang="en-US" sz="2000" dirty="0">
                <a:latin typeface="Courier New" charset="0"/>
                <a:cs typeface="Courier New" charset="0"/>
              </a:rPr>
              <a:t>   Exit section</a:t>
            </a:r>
          </a:p>
          <a:p>
            <a:r>
              <a:rPr lang="en-US" sz="2000" dirty="0">
                <a:latin typeface="Courier New" charset="0"/>
                <a:cs typeface="Courier New" charset="0"/>
              </a:rPr>
              <a:t>   Non-critical section</a:t>
            </a:r>
          </a:p>
          <a:p>
            <a:r>
              <a:rPr lang="en-US" sz="2000" dirty="0">
                <a:latin typeface="Courier New" charset="0"/>
                <a:cs typeface="Courier New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Correctness Conditions</a:t>
            </a:r>
          </a:p>
        </p:txBody>
      </p:sp>
    </p:spTree>
    <p:extLst>
      <p:ext uri="{BB962C8B-B14F-4D97-AF65-F5344CB8AC3E}">
        <p14:creationId xmlns:p14="http://schemas.microsoft.com/office/powerpoint/2010/main" val="194612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97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4077072"/>
            <a:ext cx="7772400" cy="2743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Is this solution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1. Correct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2. Not safe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3. Not live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4. No bounded wait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5. Not safe and not live</a:t>
            </a: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en-US" sz="14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It works sometime and doesn’t some other times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latin typeface="Arial" charset="0"/>
              </a:rPr>
              <a:t>Threads can be context switched between checking and leaving note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latin typeface="Arial" charset="0"/>
              </a:rPr>
              <a:t>Live, note left will be removed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latin typeface="Arial" charset="0"/>
              </a:rPr>
              <a:t>Bounded wait (‘buy milk’ takes a finite number of steps)</a:t>
            </a:r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1752600" y="1347018"/>
            <a:ext cx="6019800" cy="25860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1800" dirty="0">
                <a:latin typeface="Comic Sans MS" pitchFamily="66" charset="0"/>
                <a:ea typeface="+mn-ea"/>
              </a:rPr>
              <a:t>while(1) {</a:t>
            </a:r>
          </a:p>
          <a:p>
            <a:pPr>
              <a:defRPr/>
            </a:pPr>
            <a:r>
              <a:rPr lang="en-US" sz="1800" dirty="0">
                <a:latin typeface="Comic Sans MS" pitchFamily="66" charset="0"/>
                <a:ea typeface="+mn-ea"/>
              </a:rPr>
              <a:t>  if (</a:t>
            </a:r>
            <a:r>
              <a:rPr lang="en-US" sz="1800" dirty="0" err="1">
                <a:latin typeface="Comic Sans MS" pitchFamily="66" charset="0"/>
                <a:ea typeface="+mn-ea"/>
              </a:rPr>
              <a:t>noMilk</a:t>
            </a:r>
            <a:r>
              <a:rPr lang="en-US" sz="1800" dirty="0">
                <a:latin typeface="Comic Sans MS" pitchFamily="66" charset="0"/>
                <a:ea typeface="+mn-ea"/>
              </a:rPr>
              <a:t>) {	   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// check milk (Entry section)</a:t>
            </a:r>
          </a:p>
          <a:p>
            <a:pPr>
              <a:defRPr/>
            </a:pPr>
            <a:r>
              <a:rPr lang="en-US" sz="1800" dirty="0">
                <a:latin typeface="Comic Sans MS" pitchFamily="66" charset="0"/>
                <a:ea typeface="+mn-ea"/>
              </a:rPr>
              <a:t>     if (</a:t>
            </a:r>
            <a:r>
              <a:rPr lang="en-US" sz="1800" dirty="0" err="1">
                <a:latin typeface="Comic Sans MS" pitchFamily="66" charset="0"/>
                <a:ea typeface="+mn-ea"/>
              </a:rPr>
              <a:t>noNote</a:t>
            </a:r>
            <a:r>
              <a:rPr lang="en-US" sz="1800" dirty="0">
                <a:latin typeface="Comic Sans MS" pitchFamily="66" charset="0"/>
                <a:ea typeface="+mn-ea"/>
              </a:rPr>
              <a:t>) {	   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// check if roommate is getting milk</a:t>
            </a:r>
          </a:p>
          <a:p>
            <a:pPr>
              <a:defRPr/>
            </a:pPr>
            <a:r>
              <a:rPr lang="en-US" sz="1800" dirty="0">
                <a:latin typeface="Comic Sans MS" pitchFamily="66" charset="0"/>
                <a:ea typeface="+mn-ea"/>
              </a:rPr>
              <a:t>        leave Note;	   //Critical section</a:t>
            </a:r>
          </a:p>
          <a:p>
            <a:pPr>
              <a:defRPr/>
            </a:pPr>
            <a:r>
              <a:rPr lang="en-US" sz="1800" dirty="0">
                <a:latin typeface="Comic Sans MS" pitchFamily="66" charset="0"/>
                <a:ea typeface="+mn-ea"/>
              </a:rPr>
              <a:t>        buy milk;</a:t>
            </a:r>
          </a:p>
          <a:p>
            <a:pPr>
              <a:defRPr/>
            </a:pPr>
            <a:r>
              <a:rPr lang="en-US" sz="1800" dirty="0">
                <a:latin typeface="Comic Sans MS" pitchFamily="66" charset="0"/>
                <a:ea typeface="+mn-ea"/>
              </a:rPr>
              <a:t>        remove Note; // Exit section</a:t>
            </a:r>
          </a:p>
          <a:p>
            <a:pPr>
              <a:defRPr/>
            </a:pPr>
            <a:r>
              <a:rPr lang="en-US" sz="1800" dirty="0">
                <a:latin typeface="Comic Sans MS" pitchFamily="66" charset="0"/>
                <a:ea typeface="+mn-ea"/>
              </a:rPr>
              <a:t>    }</a:t>
            </a:r>
          </a:p>
          <a:p>
            <a:pPr>
              <a:defRPr/>
            </a:pPr>
            <a:r>
              <a:rPr lang="en-US" sz="1800" dirty="0">
                <a:latin typeface="Comic Sans MS" pitchFamily="66" charset="0"/>
                <a:ea typeface="+mn-ea"/>
              </a:rPr>
              <a:t>   // Non-critical region</a:t>
            </a:r>
          </a:p>
          <a:p>
            <a:pPr>
              <a:defRPr/>
            </a:pPr>
            <a:r>
              <a:rPr lang="en-US" sz="1800" dirty="0">
                <a:latin typeface="Comic Sans MS" pitchFamily="66" charset="0"/>
                <a:ea typeface="+mn-ea"/>
              </a:rPr>
              <a:t>}</a:t>
            </a:r>
          </a:p>
        </p:txBody>
      </p:sp>
      <p:sp>
        <p:nvSpPr>
          <p:cNvPr id="100357" name="Text Box 5"/>
          <p:cNvSpPr txBox="1">
            <a:spLocks noChangeArrowheads="1"/>
          </p:cNvSpPr>
          <p:nvPr/>
        </p:nvSpPr>
        <p:spPr bwMode="auto">
          <a:xfrm>
            <a:off x="6096000" y="5029200"/>
            <a:ext cx="2514600" cy="654050"/>
          </a:xfrm>
          <a:prstGeom prst="rect">
            <a:avLst/>
          </a:prstGeom>
          <a:solidFill>
            <a:srgbClr val="FFDB9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>
                <a:latin typeface="Papyrus" charset="0"/>
              </a:rPr>
              <a:t>What if we switch the order of checks?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Solution #0</a:t>
            </a:r>
          </a:p>
        </p:txBody>
      </p:sp>
    </p:spTree>
    <p:extLst>
      <p:ext uri="{BB962C8B-B14F-4D97-AF65-F5344CB8AC3E}">
        <p14:creationId xmlns:p14="http://schemas.microsoft.com/office/powerpoint/2010/main" val="23733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00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00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entr" presetSubtype="514963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 autoUpdateAnimBg="0"/>
      <p:bldP spid="100357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914400" y="1829048"/>
            <a:ext cx="3657600" cy="2032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omic Sans MS" charset="0"/>
              </a:rPr>
              <a:t>while(1) {</a:t>
            </a:r>
          </a:p>
          <a:p>
            <a:r>
              <a:rPr lang="en-US" sz="1800" dirty="0">
                <a:latin typeface="Comic Sans MS" charset="0"/>
              </a:rPr>
              <a:t>   while(turn ≠ Jack) ; //spin</a:t>
            </a:r>
            <a:endParaRPr lang="en-US" sz="1600" dirty="0">
              <a:solidFill>
                <a:schemeClr val="folHlink"/>
              </a:solidFill>
              <a:latin typeface="Comic Sans MS" charset="0"/>
            </a:endParaRPr>
          </a:p>
          <a:p>
            <a:r>
              <a:rPr lang="en-US" sz="1800" dirty="0">
                <a:latin typeface="Comic Sans MS" charset="0"/>
              </a:rPr>
              <a:t>   while (Milk) ; //spin</a:t>
            </a:r>
            <a:endParaRPr lang="en-US" sz="1600" dirty="0">
              <a:solidFill>
                <a:schemeClr val="folHlink"/>
              </a:solidFill>
              <a:latin typeface="Comic Sans MS" charset="0"/>
            </a:endParaRPr>
          </a:p>
          <a:p>
            <a:r>
              <a:rPr lang="en-US" sz="1800" dirty="0">
                <a:latin typeface="Comic Sans MS" charset="0"/>
              </a:rPr>
              <a:t>   buy milk;      // Critical section</a:t>
            </a:r>
          </a:p>
          <a:p>
            <a:r>
              <a:rPr lang="en-US" sz="1800" dirty="0">
                <a:latin typeface="Comic Sans MS" charset="0"/>
              </a:rPr>
              <a:t>   turn := Jill  // Exit section</a:t>
            </a:r>
          </a:p>
          <a:p>
            <a:r>
              <a:rPr lang="en-US" sz="1800" dirty="0">
                <a:latin typeface="Comic Sans MS" charset="0"/>
              </a:rPr>
              <a:t>   // Non-critical section</a:t>
            </a:r>
          </a:p>
          <a:p>
            <a:r>
              <a:rPr lang="en-US" sz="1800" dirty="0">
                <a:latin typeface="Comic Sans MS" charset="0"/>
              </a:rPr>
              <a:t>}</a:t>
            </a:r>
          </a:p>
        </p:txBody>
      </p:sp>
      <p:sp>
        <p:nvSpPr>
          <p:cNvPr id="98310" name="Text Box 6"/>
          <p:cNvSpPr txBox="1">
            <a:spLocks noChangeArrowheads="1"/>
          </p:cNvSpPr>
          <p:nvPr/>
        </p:nvSpPr>
        <p:spPr bwMode="auto">
          <a:xfrm>
            <a:off x="5029200" y="1829048"/>
            <a:ext cx="3657600" cy="2032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>
                <a:latin typeface="Comic Sans MS" charset="0"/>
              </a:rPr>
              <a:t>while(1) {</a:t>
            </a:r>
          </a:p>
          <a:p>
            <a:r>
              <a:rPr lang="en-US" sz="1800">
                <a:latin typeface="Comic Sans MS" charset="0"/>
              </a:rPr>
              <a:t>   while(turn ≠ Jill) ; //spin</a:t>
            </a:r>
            <a:endParaRPr lang="en-US" sz="1600">
              <a:solidFill>
                <a:schemeClr val="folHlink"/>
              </a:solidFill>
              <a:latin typeface="Comic Sans MS" charset="0"/>
            </a:endParaRPr>
          </a:p>
          <a:p>
            <a:r>
              <a:rPr lang="en-US" sz="1800">
                <a:latin typeface="Comic Sans MS" charset="0"/>
              </a:rPr>
              <a:t>   while (Milk) ; //spin</a:t>
            </a:r>
            <a:endParaRPr lang="en-US" sz="1600">
              <a:solidFill>
                <a:schemeClr val="folHlink"/>
              </a:solidFill>
              <a:latin typeface="Comic Sans MS" charset="0"/>
            </a:endParaRPr>
          </a:p>
          <a:p>
            <a:r>
              <a:rPr lang="en-US" sz="1800">
                <a:latin typeface="Comic Sans MS" charset="0"/>
              </a:rPr>
              <a:t>   buy milk;</a:t>
            </a:r>
          </a:p>
          <a:p>
            <a:r>
              <a:rPr lang="en-US" sz="1800">
                <a:latin typeface="Comic Sans MS" charset="0"/>
              </a:rPr>
              <a:t>   turn := Jack</a:t>
            </a:r>
          </a:p>
          <a:p>
            <a:r>
              <a:rPr lang="en-US" sz="1800">
                <a:latin typeface="Comic Sans MS" charset="0"/>
              </a:rPr>
              <a:t>   // Non-critical section</a:t>
            </a:r>
          </a:p>
          <a:p>
            <a:r>
              <a:rPr lang="en-US" sz="1800">
                <a:latin typeface="Comic Sans MS" charset="0"/>
              </a:rPr>
              <a:t>}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4214192"/>
            <a:ext cx="7772400" cy="274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1" charset="2"/>
              <a:buBlip>
                <a:blip r:embed="rId3"/>
              </a:buBlip>
              <a:defRPr/>
            </a:pPr>
            <a:r>
              <a:rPr lang="en-US" sz="2000" kern="0" dirty="0">
                <a:latin typeface="+mn-lt"/>
                <a:ea typeface="+mn-ea"/>
              </a:rPr>
              <a:t>Is this solution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/>
            </a:pPr>
            <a:r>
              <a:rPr lang="en-US" sz="1600" kern="0" dirty="0">
                <a:solidFill>
                  <a:schemeClr val="folHlink"/>
                </a:solidFill>
                <a:latin typeface="+mn-lt"/>
                <a:ea typeface="+mn-ea"/>
              </a:rPr>
              <a:t>1. Correct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/>
            </a:pPr>
            <a:r>
              <a:rPr lang="en-US" sz="1600" kern="0" dirty="0">
                <a:solidFill>
                  <a:schemeClr val="folHlink"/>
                </a:solidFill>
                <a:latin typeface="+mn-lt"/>
                <a:ea typeface="+mn-ea"/>
              </a:rPr>
              <a:t>2. Not safe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/>
            </a:pPr>
            <a:r>
              <a:rPr lang="en-US" sz="1600" kern="0" dirty="0">
                <a:solidFill>
                  <a:schemeClr val="folHlink"/>
                </a:solidFill>
                <a:latin typeface="+mn-lt"/>
                <a:ea typeface="+mn-ea"/>
              </a:rPr>
              <a:t>3. Not live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/>
            </a:pPr>
            <a:r>
              <a:rPr lang="en-US" sz="1600" kern="0" dirty="0">
                <a:solidFill>
                  <a:schemeClr val="folHlink"/>
                </a:solidFill>
                <a:latin typeface="+mn-lt"/>
                <a:ea typeface="+mn-ea"/>
              </a:rPr>
              <a:t>4. No bounded wait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/>
            </a:pPr>
            <a:r>
              <a:rPr lang="en-US" sz="1600" kern="0" dirty="0">
                <a:solidFill>
                  <a:schemeClr val="folHlink"/>
                </a:solidFill>
                <a:latin typeface="+mn-lt"/>
                <a:ea typeface="+mn-ea"/>
              </a:rPr>
              <a:t>5. Not safe and not live</a:t>
            </a:r>
            <a:endParaRPr lang="en-US" sz="1800" kern="0" dirty="0">
              <a:solidFill>
                <a:schemeClr val="folHlink"/>
              </a:solidFill>
              <a:latin typeface="+mn-lt"/>
              <a:ea typeface="+mn-ea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1" charset="2"/>
              <a:buBlip>
                <a:blip r:embed="rId3"/>
              </a:buBlip>
              <a:defRPr/>
            </a:pPr>
            <a:endParaRPr lang="en-US" sz="1400" kern="0" dirty="0">
              <a:latin typeface="+mn-lt"/>
              <a:ea typeface="+mn-ea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1" charset="2"/>
              <a:buBlip>
                <a:blip r:embed="rId3"/>
              </a:buBlip>
              <a:defRPr/>
            </a:pPr>
            <a:endParaRPr lang="en-US" sz="1400" kern="0" dirty="0">
              <a:latin typeface="+mn-lt"/>
              <a:ea typeface="+mn-ea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1" charset="2"/>
              <a:buBlip>
                <a:blip r:embed="rId3"/>
              </a:buBlip>
              <a:defRPr/>
            </a:pPr>
            <a:r>
              <a:rPr lang="en-US" sz="1800" kern="0" dirty="0">
                <a:latin typeface="+mn-lt"/>
                <a:ea typeface="+mn-ea"/>
              </a:rPr>
              <a:t>At least it is safe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048000" y="1357561"/>
            <a:ext cx="3657600" cy="36988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1800" dirty="0">
                <a:latin typeface="Comic Sans MS" pitchFamily="66" charset="0"/>
                <a:ea typeface="+mn-ea"/>
              </a:rPr>
              <a:t>turn := Jill  // Initialization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Solution #1</a:t>
            </a:r>
          </a:p>
        </p:txBody>
      </p:sp>
    </p:spTree>
    <p:extLst>
      <p:ext uri="{BB962C8B-B14F-4D97-AF65-F5344CB8AC3E}">
        <p14:creationId xmlns:p14="http://schemas.microsoft.com/office/powerpoint/2010/main" val="1699100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7" rIns="92075" bIns="46037">
            <a:normAutofit lnSpcReduction="10000"/>
          </a:bodyPr>
          <a:lstStyle/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Variables:</a:t>
            </a:r>
            <a:endParaRPr lang="en-US" sz="2000" dirty="0">
              <a:solidFill>
                <a:srgbClr val="FFFF00"/>
              </a:solidFill>
              <a:latin typeface="Arial" charset="0"/>
            </a:endParaRPr>
          </a:p>
          <a:p>
            <a:pPr lvl="1"/>
            <a:r>
              <a:rPr lang="en-US" sz="1600" i="1" dirty="0" err="1">
                <a:solidFill>
                  <a:srgbClr val="0066FF"/>
                </a:solidFill>
                <a:latin typeface="Arial" charset="0"/>
              </a:rPr>
              <a:t>in</a:t>
            </a:r>
            <a:r>
              <a:rPr lang="en-US" sz="1600" baseline="-25000" dirty="0" err="1">
                <a:solidFill>
                  <a:srgbClr val="0066FF"/>
                </a:solidFill>
                <a:latin typeface="Arial" charset="0"/>
              </a:rPr>
              <a:t>i</a:t>
            </a:r>
            <a:r>
              <a:rPr lang="en-US" sz="1600" dirty="0">
                <a:solidFill>
                  <a:srgbClr val="0066FF"/>
                </a:solidFill>
                <a:latin typeface="Arial" charset="0"/>
              </a:rPr>
              <a:t>:</a:t>
            </a:r>
            <a:r>
              <a:rPr lang="en-US" sz="1600" dirty="0">
                <a:latin typeface="Arial" charset="0"/>
              </a:rPr>
              <a:t> 	thread T</a:t>
            </a:r>
            <a:r>
              <a:rPr lang="en-US" sz="1600" baseline="-25000" dirty="0">
                <a:latin typeface="Arial" charset="0"/>
              </a:rPr>
              <a:t>i</a:t>
            </a:r>
            <a:r>
              <a:rPr lang="en-US" sz="1600" dirty="0">
                <a:latin typeface="Arial" charset="0"/>
              </a:rPr>
              <a:t> is executing , or attempting to execute, in CS</a:t>
            </a:r>
          </a:p>
          <a:p>
            <a:pPr lvl="1"/>
            <a:r>
              <a:rPr lang="en-US" sz="1600" i="1" dirty="0">
                <a:solidFill>
                  <a:srgbClr val="0066FF"/>
                </a:solidFill>
                <a:latin typeface="Arial" charset="0"/>
              </a:rPr>
              <a:t>turn</a:t>
            </a:r>
            <a:r>
              <a:rPr lang="en-US" sz="1600" dirty="0">
                <a:solidFill>
                  <a:srgbClr val="0066FF"/>
                </a:solidFill>
                <a:latin typeface="Arial" charset="0"/>
              </a:rPr>
              <a:t>:</a:t>
            </a:r>
            <a:r>
              <a:rPr lang="en-US" sz="1600" dirty="0">
                <a:latin typeface="Arial" charset="0"/>
              </a:rPr>
              <a:t>	id of thread allowed to enter CS if multiple want to	</a:t>
            </a:r>
          </a:p>
          <a:p>
            <a:pPr lvl="1"/>
            <a:endParaRPr lang="en-US" sz="1600" dirty="0">
              <a:latin typeface="Arial" charset="0"/>
            </a:endParaRPr>
          </a:p>
          <a:p>
            <a:pPr lvl="1"/>
            <a:endParaRPr lang="en-US" sz="1600" dirty="0">
              <a:latin typeface="Arial" charset="0"/>
            </a:endParaRPr>
          </a:p>
          <a:p>
            <a:pPr>
              <a:buFont typeface="Monotype Sorts" charset="0"/>
              <a:buNone/>
            </a:pPr>
            <a:r>
              <a:rPr lang="en-US" sz="1800" dirty="0">
                <a:solidFill>
                  <a:srgbClr val="FF3300"/>
                </a:solidFill>
                <a:latin typeface="Arial" charset="0"/>
              </a:rPr>
              <a:t>Claim:</a:t>
            </a:r>
            <a:r>
              <a:rPr lang="en-US" sz="1800" dirty="0">
                <a:latin typeface="Arial" charset="0"/>
              </a:rPr>
              <a:t> We can achieve mutual exclusion if the following invariant holds before thread </a:t>
            </a:r>
            <a:r>
              <a:rPr lang="en-US" sz="1800" dirty="0" err="1">
                <a:latin typeface="Arial" charset="0"/>
              </a:rPr>
              <a:t>i</a:t>
            </a:r>
            <a:r>
              <a:rPr lang="en-US" sz="1800" dirty="0">
                <a:latin typeface="Arial" charset="0"/>
              </a:rPr>
              <a:t> enters the critical section:</a:t>
            </a:r>
          </a:p>
          <a:p>
            <a:pPr>
              <a:buFont typeface="Monotype Sorts" charset="0"/>
              <a:buNone/>
            </a:pPr>
            <a:endParaRPr lang="en-US" sz="1800" dirty="0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sz="1800" dirty="0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sz="1800" dirty="0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sz="1800" dirty="0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sz="1800" dirty="0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sz="1800" dirty="0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sz="1800" dirty="0">
              <a:latin typeface="Arial" charset="0"/>
            </a:endParaRPr>
          </a:p>
          <a:p>
            <a:pPr>
              <a:buFont typeface="Monotype Sorts" charset="0"/>
              <a:buNone/>
            </a:pPr>
            <a:r>
              <a:rPr lang="en-US" sz="1800" dirty="0">
                <a:latin typeface="Arial" charset="0"/>
              </a:rPr>
              <a:t>Intuitively: j doesn’t want to execute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or it is i’s turn to execute</a:t>
            </a:r>
          </a:p>
        </p:txBody>
      </p:sp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1219200" y="4495800"/>
            <a:ext cx="3208443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omic Sans MS" charset="0"/>
              </a:rPr>
              <a:t>{(¬</a:t>
            </a:r>
            <a:r>
              <a:rPr lang="en-US" sz="1800" i="1" dirty="0" err="1">
                <a:latin typeface="Comic Sans MS" charset="0"/>
              </a:rPr>
              <a:t>in</a:t>
            </a:r>
            <a:r>
              <a:rPr lang="en-US" sz="1800" baseline="-25000" dirty="0" err="1">
                <a:latin typeface="Comic Sans MS" charset="0"/>
              </a:rPr>
              <a:t>j</a:t>
            </a:r>
            <a:r>
              <a:rPr lang="en-US" sz="1800" baseline="-25000" dirty="0">
                <a:latin typeface="Comic Sans MS" charset="0"/>
              </a:rPr>
              <a:t> </a:t>
            </a:r>
            <a:r>
              <a:rPr lang="en-US" sz="2000" dirty="0">
                <a:latin typeface="Comic Sans MS" charset="0"/>
                <a:sym typeface="Symbol" charset="0"/>
              </a:rPr>
              <a:t></a:t>
            </a:r>
            <a:r>
              <a:rPr lang="en-US" sz="1800" dirty="0">
                <a:latin typeface="Comic Sans MS" charset="0"/>
                <a:sym typeface="Symbol" charset="0"/>
              </a:rPr>
              <a:t> </a:t>
            </a:r>
            <a:r>
              <a:rPr lang="en-US" sz="1800" dirty="0">
                <a:latin typeface="Comic Sans MS" charset="0"/>
              </a:rPr>
              <a:t>(</a:t>
            </a:r>
            <a:r>
              <a:rPr lang="en-US" sz="1800" i="1" dirty="0" err="1">
                <a:latin typeface="Comic Sans MS" charset="0"/>
              </a:rPr>
              <a:t>in</a:t>
            </a:r>
            <a:r>
              <a:rPr lang="en-US" sz="1800" baseline="-25000" dirty="0" err="1">
                <a:latin typeface="Comic Sans MS" charset="0"/>
              </a:rPr>
              <a:t>j</a:t>
            </a:r>
            <a:r>
              <a:rPr lang="en-US" sz="1800" baseline="-25000" dirty="0">
                <a:latin typeface="Comic Sans MS" charset="0"/>
              </a:rPr>
              <a:t> </a:t>
            </a:r>
            <a:r>
              <a:rPr lang="en-US" sz="2000" dirty="0">
                <a:latin typeface="Comic Sans MS" charset="0"/>
                <a:sym typeface="Symbol" charset="0"/>
              </a:rPr>
              <a:t></a:t>
            </a:r>
            <a:r>
              <a:rPr lang="en-US" sz="1800" i="1" dirty="0">
                <a:latin typeface="Comic Sans MS" charset="0"/>
              </a:rPr>
              <a:t> turn</a:t>
            </a:r>
            <a:r>
              <a:rPr lang="en-US" sz="1800" dirty="0">
                <a:latin typeface="Comic Sans MS" charset="0"/>
              </a:rPr>
              <a:t> = </a:t>
            </a:r>
            <a:r>
              <a:rPr lang="en-US" sz="1800" i="1" dirty="0" err="1">
                <a:latin typeface="Comic Sans MS" charset="0"/>
              </a:rPr>
              <a:t>i</a:t>
            </a:r>
            <a:r>
              <a:rPr lang="en-US" sz="1800" i="1" dirty="0">
                <a:latin typeface="Comic Sans MS" charset="0"/>
              </a:rPr>
              <a:t> </a:t>
            </a:r>
            <a:r>
              <a:rPr lang="en-US" sz="1800" dirty="0">
                <a:latin typeface="Comic Sans MS" charset="0"/>
              </a:rPr>
              <a:t>)) </a:t>
            </a:r>
            <a:r>
              <a:rPr lang="en-US" sz="2000" dirty="0">
                <a:latin typeface="Comic Sans MS" charset="0"/>
                <a:sym typeface="Symbol" charset="0"/>
              </a:rPr>
              <a:t></a:t>
            </a:r>
            <a:r>
              <a:rPr lang="en-US" sz="1800" dirty="0">
                <a:latin typeface="Comic Sans MS" charset="0"/>
                <a:sym typeface="Symbol" charset="0"/>
              </a:rPr>
              <a:t> </a:t>
            </a:r>
            <a:r>
              <a:rPr lang="en-US" sz="1800" i="1" dirty="0" err="1">
                <a:latin typeface="Comic Sans MS" charset="0"/>
              </a:rPr>
              <a:t>in</a:t>
            </a:r>
            <a:r>
              <a:rPr lang="en-US" sz="1800" baseline="-25000" dirty="0" err="1">
                <a:latin typeface="Comic Sans MS" charset="0"/>
              </a:rPr>
              <a:t>i</a:t>
            </a:r>
            <a:r>
              <a:rPr lang="en-US" sz="1800" dirty="0">
                <a:latin typeface="Comic Sans MS" charset="0"/>
              </a:rPr>
              <a:t>}</a:t>
            </a:r>
          </a:p>
          <a:p>
            <a:r>
              <a:rPr lang="en-US" sz="1800" dirty="0">
                <a:latin typeface="Comic Sans MS" charset="0"/>
              </a:rPr>
              <a:t>	</a:t>
            </a:r>
          </a:p>
        </p:txBody>
      </p:sp>
      <p:sp>
        <p:nvSpPr>
          <p:cNvPr id="103429" name="Text Box 5"/>
          <p:cNvSpPr txBox="1">
            <a:spLocks noChangeArrowheads="1"/>
          </p:cNvSpPr>
          <p:nvPr/>
        </p:nvSpPr>
        <p:spPr bwMode="auto">
          <a:xfrm>
            <a:off x="4953000" y="4038600"/>
            <a:ext cx="3521075" cy="1416050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>
                <a:latin typeface="Comic Sans MS" charset="0"/>
              </a:rPr>
              <a:t>((¬</a:t>
            </a:r>
            <a:r>
              <a:rPr lang="en-US" sz="1800" i="1">
                <a:latin typeface="Comic Sans MS" charset="0"/>
              </a:rPr>
              <a:t>in</a:t>
            </a:r>
            <a:r>
              <a:rPr lang="en-US" sz="1800" baseline="-25000">
                <a:latin typeface="Comic Sans MS" charset="0"/>
              </a:rPr>
              <a:t>0 </a:t>
            </a:r>
            <a:r>
              <a:rPr lang="en-US" sz="2000">
                <a:latin typeface="Comic Sans MS" charset="0"/>
                <a:sym typeface="Symbol" charset="0"/>
              </a:rPr>
              <a:t></a:t>
            </a:r>
            <a:r>
              <a:rPr lang="en-US" sz="1800">
                <a:latin typeface="Comic Sans MS" charset="0"/>
                <a:sym typeface="Symbol" charset="0"/>
              </a:rPr>
              <a:t> </a:t>
            </a:r>
            <a:r>
              <a:rPr lang="en-US" sz="1800">
                <a:latin typeface="Comic Sans MS" charset="0"/>
              </a:rPr>
              <a:t>(</a:t>
            </a:r>
            <a:r>
              <a:rPr lang="en-US" sz="1800" i="1">
                <a:latin typeface="Comic Sans MS" charset="0"/>
              </a:rPr>
              <a:t>in</a:t>
            </a:r>
            <a:r>
              <a:rPr lang="en-US" sz="1800" baseline="-25000">
                <a:latin typeface="Comic Sans MS" charset="0"/>
              </a:rPr>
              <a:t>0</a:t>
            </a:r>
            <a:r>
              <a:rPr lang="en-US" sz="1800" i="1">
                <a:latin typeface="Comic Sans MS" charset="0"/>
              </a:rPr>
              <a:t> </a:t>
            </a:r>
            <a:r>
              <a:rPr lang="en-US" sz="2000">
                <a:latin typeface="Comic Sans MS" charset="0"/>
                <a:sym typeface="Symbol" charset="0"/>
              </a:rPr>
              <a:t></a:t>
            </a:r>
            <a:r>
              <a:rPr lang="en-US" sz="1800" i="1">
                <a:latin typeface="Comic Sans MS" charset="0"/>
              </a:rPr>
              <a:t> turn</a:t>
            </a:r>
            <a:r>
              <a:rPr lang="en-US" sz="1800">
                <a:latin typeface="Comic Sans MS" charset="0"/>
              </a:rPr>
              <a:t> = 1)) </a:t>
            </a:r>
            <a:r>
              <a:rPr lang="en-US" sz="2000">
                <a:latin typeface="Comic Sans MS" charset="0"/>
                <a:sym typeface="Symbol" charset="0"/>
              </a:rPr>
              <a:t></a:t>
            </a:r>
            <a:r>
              <a:rPr lang="en-US" sz="1800">
                <a:latin typeface="Comic Sans MS" charset="0"/>
                <a:sym typeface="Symbol" charset="0"/>
              </a:rPr>
              <a:t> </a:t>
            </a:r>
            <a:r>
              <a:rPr lang="en-US" sz="1800" i="1">
                <a:latin typeface="Comic Sans MS" charset="0"/>
              </a:rPr>
              <a:t>in</a:t>
            </a:r>
            <a:r>
              <a:rPr lang="en-US" sz="1800" baseline="-25000">
                <a:latin typeface="Comic Sans MS" charset="0"/>
              </a:rPr>
              <a:t>1</a:t>
            </a:r>
            <a:r>
              <a:rPr lang="en-US" sz="1800">
                <a:latin typeface="Comic Sans MS" charset="0"/>
              </a:rPr>
              <a:t>) </a:t>
            </a:r>
            <a:r>
              <a:rPr lang="en-US" sz="2000">
                <a:latin typeface="Comic Sans MS" charset="0"/>
                <a:sym typeface="Symbol" charset="0"/>
              </a:rPr>
              <a:t></a:t>
            </a:r>
          </a:p>
          <a:p>
            <a:r>
              <a:rPr lang="en-US" sz="1800">
                <a:latin typeface="Comic Sans MS" charset="0"/>
              </a:rPr>
              <a:t>((¬</a:t>
            </a:r>
            <a:r>
              <a:rPr lang="en-US" sz="1800" i="1">
                <a:latin typeface="Comic Sans MS" charset="0"/>
              </a:rPr>
              <a:t>in</a:t>
            </a:r>
            <a:r>
              <a:rPr lang="en-US" sz="1800" baseline="-25000">
                <a:latin typeface="Comic Sans MS" charset="0"/>
              </a:rPr>
              <a:t>1 </a:t>
            </a:r>
            <a:r>
              <a:rPr lang="en-US" sz="2000">
                <a:latin typeface="Comic Sans MS" charset="0"/>
                <a:sym typeface="Symbol" charset="0"/>
              </a:rPr>
              <a:t></a:t>
            </a:r>
            <a:r>
              <a:rPr lang="en-US" sz="1800">
                <a:latin typeface="Comic Sans MS" charset="0"/>
                <a:sym typeface="Symbol" charset="0"/>
              </a:rPr>
              <a:t> </a:t>
            </a:r>
            <a:r>
              <a:rPr lang="en-US" sz="1800">
                <a:latin typeface="Comic Sans MS" charset="0"/>
              </a:rPr>
              <a:t>(</a:t>
            </a:r>
            <a:r>
              <a:rPr lang="en-US" sz="1800" i="1">
                <a:latin typeface="Comic Sans MS" charset="0"/>
              </a:rPr>
              <a:t>in</a:t>
            </a:r>
            <a:r>
              <a:rPr lang="en-US" sz="1800" baseline="-25000">
                <a:latin typeface="Comic Sans MS" charset="0"/>
              </a:rPr>
              <a:t>1</a:t>
            </a:r>
            <a:r>
              <a:rPr lang="en-US" sz="1800" i="1">
                <a:latin typeface="Comic Sans MS" charset="0"/>
              </a:rPr>
              <a:t> </a:t>
            </a:r>
            <a:r>
              <a:rPr lang="en-US" sz="2000">
                <a:latin typeface="Comic Sans MS" charset="0"/>
                <a:sym typeface="Symbol" charset="0"/>
              </a:rPr>
              <a:t></a:t>
            </a:r>
            <a:r>
              <a:rPr lang="en-US" sz="1800" i="1">
                <a:latin typeface="Comic Sans MS" charset="0"/>
              </a:rPr>
              <a:t> turn</a:t>
            </a:r>
            <a:r>
              <a:rPr lang="en-US" sz="1800">
                <a:latin typeface="Comic Sans MS" charset="0"/>
              </a:rPr>
              <a:t> = 0)) </a:t>
            </a:r>
            <a:r>
              <a:rPr lang="en-US" sz="2000">
                <a:latin typeface="Comic Sans MS" charset="0"/>
                <a:sym typeface="Symbol" charset="0"/>
              </a:rPr>
              <a:t></a:t>
            </a:r>
            <a:r>
              <a:rPr lang="en-US" sz="1800">
                <a:latin typeface="Comic Sans MS" charset="0"/>
                <a:sym typeface="Symbol" charset="0"/>
              </a:rPr>
              <a:t> </a:t>
            </a:r>
            <a:r>
              <a:rPr lang="en-US" sz="1800" i="1">
                <a:latin typeface="Comic Sans MS" charset="0"/>
              </a:rPr>
              <a:t>in</a:t>
            </a:r>
            <a:r>
              <a:rPr lang="en-US" sz="1800" baseline="-25000">
                <a:latin typeface="Comic Sans MS" charset="0"/>
              </a:rPr>
              <a:t>0</a:t>
            </a:r>
            <a:r>
              <a:rPr lang="en-US" sz="1800">
                <a:latin typeface="Comic Sans MS" charset="0"/>
              </a:rPr>
              <a:t>) </a:t>
            </a:r>
          </a:p>
          <a:p>
            <a:r>
              <a:rPr lang="en-US" sz="1800">
                <a:latin typeface="Comic Sans MS" charset="0"/>
              </a:rPr>
              <a:t>	        </a:t>
            </a:r>
            <a:r>
              <a:rPr lang="en-US" sz="2000">
                <a:latin typeface="Symbol" charset="0"/>
                <a:sym typeface="Symbol" charset="0"/>
              </a:rPr>
              <a:t></a:t>
            </a:r>
          </a:p>
          <a:p>
            <a:r>
              <a:rPr lang="en-US" sz="1800">
                <a:latin typeface="Comic Sans MS" charset="0"/>
                <a:sym typeface="Symbol" charset="0"/>
              </a:rPr>
              <a:t>((</a:t>
            </a:r>
            <a:r>
              <a:rPr lang="en-US" sz="1800" i="1">
                <a:latin typeface="Comic Sans MS" charset="0"/>
                <a:sym typeface="Symbol" charset="0"/>
              </a:rPr>
              <a:t>turn</a:t>
            </a:r>
            <a:r>
              <a:rPr lang="en-US" sz="1800">
                <a:latin typeface="Comic Sans MS" charset="0"/>
                <a:sym typeface="Symbol" charset="0"/>
              </a:rPr>
              <a:t> = 0) </a:t>
            </a:r>
            <a:r>
              <a:rPr lang="en-US" sz="2000">
                <a:latin typeface="Comic Sans MS" charset="0"/>
                <a:sym typeface="Symbol" charset="0"/>
              </a:rPr>
              <a:t> </a:t>
            </a:r>
            <a:r>
              <a:rPr lang="en-US" sz="1800">
                <a:latin typeface="Comic Sans MS" charset="0"/>
                <a:sym typeface="Symbol" charset="0"/>
              </a:rPr>
              <a:t>(</a:t>
            </a:r>
            <a:r>
              <a:rPr lang="en-US" sz="1800" i="1">
                <a:latin typeface="Comic Sans MS" charset="0"/>
                <a:sym typeface="Symbol" charset="0"/>
              </a:rPr>
              <a:t>turn</a:t>
            </a:r>
            <a:r>
              <a:rPr lang="en-US" sz="1800">
                <a:latin typeface="Comic Sans MS" charset="0"/>
                <a:sym typeface="Symbol" charset="0"/>
              </a:rPr>
              <a:t> = 1)) </a:t>
            </a:r>
            <a:r>
              <a:rPr lang="en-US" sz="2000">
                <a:latin typeface="Symbol" charset="0"/>
                <a:sym typeface="Symbol" charset="0"/>
              </a:rPr>
              <a:t>= </a:t>
            </a:r>
            <a:r>
              <a:rPr lang="en-US" sz="2000">
                <a:latin typeface="Comic Sans MS" charset="0"/>
                <a:sym typeface="Symbol" charset="0"/>
              </a:rPr>
              <a:t>false</a:t>
            </a:r>
            <a:endParaRPr lang="en-US" sz="2000">
              <a:latin typeface="Symbol" charset="0"/>
              <a:sym typeface="Symbo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Solution #2: Peterson’s Algorithm</a:t>
            </a:r>
          </a:p>
        </p:txBody>
      </p:sp>
    </p:spTree>
    <p:extLst>
      <p:ext uri="{BB962C8B-B14F-4D97-AF65-F5344CB8AC3E}">
        <p14:creationId xmlns:p14="http://schemas.microsoft.com/office/powerpoint/2010/main" val="1645210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build="p" bldLvl="2" autoUpdateAnimBg="0"/>
      <p:bldP spid="103428" grpId="0" autoUpdateAnimBg="0"/>
      <p:bldP spid="103429" grpId="0" build="p" animBg="1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11450</TotalTime>
  <Words>1086</Words>
  <Application>Microsoft Macintosh PowerPoint</Application>
  <PresentationFormat>On-screen Show (4:3)</PresentationFormat>
  <Paragraphs>189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</vt:lpstr>
      <vt:lpstr>Calibri</vt:lpstr>
      <vt:lpstr>Comic Sans MS</vt:lpstr>
      <vt:lpstr>Courier New</vt:lpstr>
      <vt:lpstr>Monotype Sorts</vt:lpstr>
      <vt:lpstr>Papyrus</vt:lpstr>
      <vt:lpstr>Symbol</vt:lpstr>
      <vt:lpstr>Times</vt:lpstr>
      <vt:lpstr>Times New Roman</vt:lpstr>
      <vt:lpstr>Wingdings</vt:lpstr>
      <vt:lpstr>Office Theme</vt:lpstr>
      <vt:lpstr>Too Much Milk</vt:lpstr>
      <vt:lpstr>Critical Sections are Hard, Part 2</vt:lpstr>
      <vt:lpstr>Thread Coordination</vt:lpstr>
      <vt:lpstr>Formalizing “Too Much Milk”</vt:lpstr>
      <vt:lpstr>How to think about synchronization code</vt:lpstr>
      <vt:lpstr>The Correctness Conditions</vt:lpstr>
      <vt:lpstr>Solution #0</vt:lpstr>
      <vt:lpstr>Solution #1</vt:lpstr>
      <vt:lpstr>Solution #2: Peterson’s Algorithm</vt:lpstr>
      <vt:lpstr>Peterson’s Algorithm</vt:lpstr>
      <vt:lpstr>Too Much Milk: Lessons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206</cp:revision>
  <dcterms:created xsi:type="dcterms:W3CDTF">2012-09-21T01:57:31Z</dcterms:created>
  <dcterms:modified xsi:type="dcterms:W3CDTF">2020-10-20T18:34:48Z</dcterms:modified>
</cp:coreProperties>
</file>