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handoutMasterIdLst>
    <p:handoutMasterId r:id="rId61"/>
  </p:handoutMasterIdLst>
  <p:sldIdLst>
    <p:sldId id="256" r:id="rId2"/>
    <p:sldId id="265" r:id="rId3"/>
    <p:sldId id="299" r:id="rId4"/>
    <p:sldId id="300" r:id="rId5"/>
    <p:sldId id="266" r:id="rId6"/>
    <p:sldId id="301" r:id="rId7"/>
    <p:sldId id="302" r:id="rId8"/>
    <p:sldId id="303" r:id="rId9"/>
    <p:sldId id="267" r:id="rId10"/>
    <p:sldId id="268" r:id="rId11"/>
    <p:sldId id="269" r:id="rId12"/>
    <p:sldId id="270" r:id="rId13"/>
    <p:sldId id="30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310" r:id="rId40"/>
    <p:sldId id="311" r:id="rId41"/>
    <p:sldId id="312" r:id="rId42"/>
    <p:sldId id="313" r:id="rId43"/>
    <p:sldId id="314" r:id="rId44"/>
    <p:sldId id="315" r:id="rId45"/>
    <p:sldId id="316" r:id="rId46"/>
    <p:sldId id="317" r:id="rId47"/>
    <p:sldId id="318" r:id="rId48"/>
    <p:sldId id="319" r:id="rId49"/>
    <p:sldId id="320" r:id="rId50"/>
    <p:sldId id="321" r:id="rId51"/>
    <p:sldId id="322" r:id="rId52"/>
    <p:sldId id="323" r:id="rId53"/>
    <p:sldId id="305" r:id="rId54"/>
    <p:sldId id="307" r:id="rId55"/>
    <p:sldId id="296" r:id="rId56"/>
    <p:sldId id="297" r:id="rId57"/>
    <p:sldId id="308" r:id="rId58"/>
    <p:sldId id="298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87" autoAdjust="0"/>
    <p:restoredTop sz="92705" autoAdjust="0"/>
  </p:normalViewPr>
  <p:slideViewPr>
    <p:cSldViewPr>
      <p:cViewPr>
        <p:scale>
          <a:sx n="96" d="100"/>
          <a:sy n="96" d="100"/>
        </p:scale>
        <p:origin x="144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0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9/12/23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9/12/23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 2022 – quick wrap 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68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STOPPED</a:t>
            </a:r>
            <a:r>
              <a:rPr lang="en-US" baseline="0"/>
              <a:t> HERE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024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83100"/>
            <a:ext cx="6832600" cy="46609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6018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83100"/>
            <a:ext cx="6832600" cy="46609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16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9438" y="69850"/>
            <a:ext cx="5699125" cy="4273550"/>
          </a:xfrm>
          <a:ln cap="flat"/>
        </p:spPr>
      </p:sp>
    </p:spTree>
    <p:extLst>
      <p:ext uri="{BB962C8B-B14F-4D97-AF65-F5344CB8AC3E}">
        <p14:creationId xmlns:p14="http://schemas.microsoft.com/office/powerpoint/2010/main" val="16238917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9438" y="69850"/>
            <a:ext cx="5699125" cy="4273550"/>
          </a:xfrm>
          <a:ln cap="flat"/>
        </p:spPr>
      </p:sp>
    </p:spTree>
    <p:extLst>
      <p:ext uri="{BB962C8B-B14F-4D97-AF65-F5344CB8AC3E}">
        <p14:creationId xmlns:p14="http://schemas.microsoft.com/office/powerpoint/2010/main" val="379342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368800"/>
            <a:ext cx="6832600" cy="4775200"/>
          </a:xfrm>
          <a:prstGeom prst="rect">
            <a:avLst/>
          </a:prstGeom>
          <a:noFill/>
          <a:ln/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UNIX supports the </a:t>
            </a:r>
            <a:r>
              <a:rPr lang="en-US" i="1" dirty="0"/>
              <a:t>fork</a:t>
            </a:r>
            <a:r>
              <a:rPr lang="en-US" dirty="0"/>
              <a:t>/</a:t>
            </a:r>
            <a:r>
              <a:rPr lang="en-US" i="1" dirty="0"/>
              <a:t>join</a:t>
            </a:r>
            <a:r>
              <a:rPr lang="en-US" dirty="0"/>
              <a:t> model of processes.</a:t>
            </a:r>
          </a:p>
          <a:p>
            <a:pPr lvl="1"/>
            <a:r>
              <a:rPr lang="en-US" dirty="0"/>
              <a:t>—	Except in UNIX the </a:t>
            </a:r>
            <a:r>
              <a:rPr lang="en-US" i="1" dirty="0"/>
              <a:t>join</a:t>
            </a:r>
            <a:r>
              <a:rPr lang="en-US" dirty="0"/>
              <a:t> is called </a:t>
            </a:r>
            <a:r>
              <a:rPr lang="en-US" i="1" dirty="0"/>
              <a:t>wait</a:t>
            </a:r>
            <a:r>
              <a:rPr lang="en-US" dirty="0"/>
              <a:t>.</a:t>
            </a:r>
          </a:p>
          <a:p>
            <a:pPr>
              <a:spcAft>
                <a:spcPts val="600"/>
              </a:spcAft>
            </a:pPr>
            <a:r>
              <a:rPr lang="en-US" dirty="0"/>
              <a:t>Explain the concept of a PID.</a:t>
            </a:r>
          </a:p>
          <a:p>
            <a:pPr lvl="1"/>
            <a:r>
              <a:rPr lang="en-US" dirty="0"/>
              <a:t>—	In the parent process the </a:t>
            </a:r>
            <a:r>
              <a:rPr lang="en-US" i="1" dirty="0" err="1"/>
              <a:t>childID</a:t>
            </a:r>
            <a:r>
              <a:rPr lang="en-US" dirty="0"/>
              <a:t> variable is the PID of the child.</a:t>
            </a:r>
          </a:p>
          <a:p>
            <a:pPr>
              <a:spcAft>
                <a:spcPts val="600"/>
              </a:spcAft>
            </a:pPr>
            <a:r>
              <a:rPr lang="en-US" dirty="0"/>
              <a:t>Because context is copied, both parent and child have the same processor state.</a:t>
            </a:r>
          </a:p>
          <a:p>
            <a:pPr lvl="1"/>
            <a:r>
              <a:rPr lang="en-US" dirty="0"/>
              <a:t>—	Both processes have the same program counter and hence both “continue” execution at the same point (they both execute the </a:t>
            </a:r>
            <a:r>
              <a:rPr lang="en-US" i="1" dirty="0"/>
              <a:t>if</a:t>
            </a:r>
            <a:r>
              <a:rPr lang="en-US" dirty="0"/>
              <a:t>-statement).</a:t>
            </a:r>
          </a:p>
          <a:p>
            <a:r>
              <a:rPr lang="en-US" dirty="0"/>
              <a:t>Explain what the </a:t>
            </a:r>
            <a:r>
              <a:rPr lang="en-US" i="1" dirty="0"/>
              <a:t>wait</a:t>
            </a:r>
            <a:r>
              <a:rPr lang="en-US" dirty="0"/>
              <a:t>() does and how it is optional.</a:t>
            </a:r>
          </a:p>
          <a:p>
            <a:r>
              <a:rPr lang="en-US" dirty="0"/>
              <a:t>Thus one program serves two roles: it is simultaneously the parent and the child program, however, each process (in theory) executes only 1/2 of the code.</a:t>
            </a:r>
          </a:p>
          <a:p>
            <a:r>
              <a:rPr lang="en-US" dirty="0"/>
              <a:t>Why do this? Example: better response time and fault tolerance in a web server that forks off a new process to handle each request. </a:t>
            </a:r>
          </a:p>
        </p:txBody>
      </p:sp>
    </p:spTree>
    <p:extLst>
      <p:ext uri="{BB962C8B-B14F-4D97-AF65-F5344CB8AC3E}">
        <p14:creationId xmlns:p14="http://schemas.microsoft.com/office/powerpoint/2010/main" val="651296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83100"/>
            <a:ext cx="6832600" cy="4660900"/>
          </a:xfrm>
          <a:prstGeom prst="rect">
            <a:avLst/>
          </a:prstGeom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479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83100"/>
            <a:ext cx="6832600" cy="4660900"/>
          </a:xfrm>
          <a:prstGeom prst="rect">
            <a:avLst/>
          </a:prstGeom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467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STOPPED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11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01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73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112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32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9/12/23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9/12/23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9/12/23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9/12/23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9/12/23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9/12/23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9/12/23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9/12/23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Basic OS Programming Abstractions</a:t>
            </a:r>
            <a:br>
              <a:rPr lang="en-US" sz="5400" b="1" dirty="0"/>
            </a:br>
            <a:r>
              <a:rPr lang="en-US" sz="5400" b="1" dirty="0"/>
              <a:t>(and Lab 1 Overview)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 lnSpcReduction="10000"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Kevin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Jeffay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Path-based 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Functions that operate on the directory tree</a:t>
            </a:r>
          </a:p>
          <a:p>
            <a:pPr lvl="1"/>
            <a:r>
              <a:rPr lang="en-US" dirty="0"/>
              <a:t>Rename, unlink (delete), </a:t>
            </a:r>
            <a:r>
              <a:rPr lang="en-US" dirty="0" err="1"/>
              <a:t>chmod</a:t>
            </a:r>
            <a:r>
              <a:rPr lang="en-US" dirty="0"/>
              <a:t> (change permissions), etc.</a:t>
            </a:r>
          </a:p>
          <a:p>
            <a:r>
              <a:rPr lang="en-US" dirty="0"/>
              <a:t>Open – creates a handle to a file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open (char *path, </a:t>
            </a:r>
            <a:r>
              <a:rPr lang="en-US" dirty="0" err="1"/>
              <a:t>int</a:t>
            </a:r>
            <a:r>
              <a:rPr lang="en-US" dirty="0"/>
              <a:t> flags, </a:t>
            </a:r>
            <a:r>
              <a:rPr lang="en-US" dirty="0" err="1"/>
              <a:t>mode_t</a:t>
            </a:r>
            <a:r>
              <a:rPr lang="en-US" dirty="0"/>
              <a:t> mode);</a:t>
            </a:r>
          </a:p>
          <a:p>
            <a:pPr lvl="2"/>
            <a:r>
              <a:rPr lang="en-US" dirty="0"/>
              <a:t>Flags include O_RDONLY, O_RDWR, O_WRONLY</a:t>
            </a:r>
          </a:p>
          <a:p>
            <a:pPr lvl="2"/>
            <a:r>
              <a:rPr lang="en-US" dirty="0"/>
              <a:t>Permissions are generally checked only at open</a:t>
            </a:r>
          </a:p>
          <a:p>
            <a:pPr lvl="1"/>
            <a:r>
              <a:rPr lang="en-US" dirty="0" err="1"/>
              <a:t>Opendir</a:t>
            </a:r>
            <a:r>
              <a:rPr lang="en-US" dirty="0"/>
              <a:t> – variant for a directory</a:t>
            </a:r>
          </a:p>
        </p:txBody>
      </p:sp>
    </p:spTree>
    <p:extLst>
      <p:ext uri="{BB962C8B-B14F-4D97-AF65-F5344CB8AC3E}">
        <p14:creationId xmlns:p14="http://schemas.microsoft.com/office/powerpoint/2010/main" val="2297602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Handle-based 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ssize_t</a:t>
            </a:r>
            <a:r>
              <a:rPr lang="en-US" dirty="0"/>
              <a:t> read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void *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count)</a:t>
            </a:r>
          </a:p>
          <a:p>
            <a:pPr lvl="1"/>
            <a:r>
              <a:rPr lang="en-US" dirty="0" err="1"/>
              <a:t>Fd</a:t>
            </a:r>
            <a:r>
              <a:rPr lang="en-US" dirty="0"/>
              <a:t> is the handle</a:t>
            </a:r>
          </a:p>
          <a:p>
            <a:pPr lvl="1"/>
            <a:r>
              <a:rPr lang="en-US" dirty="0" err="1"/>
              <a:t>Buf</a:t>
            </a:r>
            <a:r>
              <a:rPr lang="en-US" dirty="0"/>
              <a:t> is a user-provided buffer to receive count bytes of the file</a:t>
            </a:r>
          </a:p>
          <a:p>
            <a:pPr lvl="1"/>
            <a:r>
              <a:rPr lang="en-US" dirty="0"/>
              <a:t>Returns how many bytes read</a:t>
            </a:r>
          </a:p>
          <a:p>
            <a:r>
              <a:rPr lang="en-US" dirty="0" err="1"/>
              <a:t>ssize_t</a:t>
            </a:r>
            <a:r>
              <a:rPr lang="en-US" dirty="0"/>
              <a:t> write(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void *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count)</a:t>
            </a:r>
          </a:p>
          <a:p>
            <a:pPr lvl="1"/>
            <a:r>
              <a:rPr lang="en-US" dirty="0"/>
              <a:t>Same idea, other direction</a:t>
            </a:r>
          </a:p>
          <a:p>
            <a:r>
              <a:rPr lang="en-US" dirty="0" err="1"/>
              <a:t>int</a:t>
            </a:r>
            <a:r>
              <a:rPr lang="en-US" dirty="0"/>
              <a:t> close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Close an open file</a:t>
            </a:r>
          </a:p>
          <a:p>
            <a:r>
              <a:rPr lang="en-US" dirty="0"/>
              <a:t>int </a:t>
            </a:r>
            <a:r>
              <a:rPr lang="en-US" dirty="0" err="1"/>
              <a:t>lseek</a:t>
            </a:r>
            <a:r>
              <a:rPr lang="en-US" dirty="0"/>
              <a:t>(int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offset, int flags)</a:t>
            </a:r>
          </a:p>
          <a:p>
            <a:pPr lvl="1"/>
            <a:r>
              <a:rPr lang="en-US" dirty="0"/>
              <a:t>Change the cursor position</a:t>
            </a:r>
          </a:p>
        </p:txBody>
      </p:sp>
    </p:spTree>
    <p:extLst>
      <p:ext uri="{BB962C8B-B14F-4D97-AF65-F5344CB8AC3E}">
        <p14:creationId xmlns:p14="http://schemas.microsoft.com/office/powerpoint/2010/main" val="1158328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439007" y="1557247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064" y="1340769"/>
            <a:ext cx="5554960" cy="4896544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char </a:t>
            </a: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[9]; 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fd</a:t>
            </a:r>
            <a:r>
              <a:rPr lang="en-US" sz="2000" b="1" dirty="0">
                <a:latin typeface="Courier New"/>
                <a:cs typeface="Courier New"/>
              </a:rPr>
              <a:t> = open (“</a:t>
            </a:r>
            <a:r>
              <a:rPr lang="en-US" sz="2000" b="1" dirty="0" err="1">
                <a:latin typeface="Courier New"/>
                <a:cs typeface="Courier New"/>
              </a:rPr>
              <a:t>foo.txt</a:t>
            </a:r>
            <a:r>
              <a:rPr lang="en-US" sz="2000" b="1" dirty="0">
                <a:latin typeface="Courier New"/>
                <a:cs typeface="Courier New"/>
              </a:rPr>
              <a:t>”, O_RDWR);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ssize_t</a:t>
            </a:r>
            <a:r>
              <a:rPr lang="en-US" sz="2000" b="1" dirty="0">
                <a:latin typeface="Courier New"/>
                <a:cs typeface="Courier New"/>
              </a:rPr>
              <a:t> bytes = read(</a:t>
            </a:r>
            <a:r>
              <a:rPr lang="en-US" sz="2000" b="1" dirty="0" err="1">
                <a:latin typeface="Courier New"/>
                <a:cs typeface="Courier New"/>
              </a:rPr>
              <a:t>fd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, 8);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if (bytes != 8) // handle the error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lseek</a:t>
            </a:r>
            <a:r>
              <a:rPr lang="en-US" sz="2000" b="1" dirty="0">
                <a:latin typeface="Courier New"/>
                <a:cs typeface="Courier New"/>
              </a:rPr>
              <a:t>(3, 0, SEEK_SET); //set cursor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memcpy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, “Awesome”, 7);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[7] = ‘\0’;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bytes = write(</a:t>
            </a:r>
            <a:r>
              <a:rPr lang="en-US" sz="2000" b="1" dirty="0" err="1">
                <a:latin typeface="Courier New"/>
                <a:cs typeface="Courier New"/>
              </a:rPr>
              <a:t>fd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, 8);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if (bytes != 8) // error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close(</a:t>
            </a:r>
            <a:r>
              <a:rPr lang="en-US" sz="2000" b="1" dirty="0" err="1">
                <a:latin typeface="Courier New"/>
                <a:cs typeface="Courier New"/>
              </a:rPr>
              <a:t>fd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</p:txBody>
      </p:sp>
      <p:sp>
        <p:nvSpPr>
          <p:cNvPr id="4" name="Rectangle 3"/>
          <p:cNvSpPr/>
          <p:nvPr/>
        </p:nvSpPr>
        <p:spPr>
          <a:xfrm>
            <a:off x="6300192" y="1340769"/>
            <a:ext cx="2664296" cy="223224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18396" y="3573017"/>
            <a:ext cx="1646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User-level stack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940152" y="4005064"/>
            <a:ext cx="30243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141442" y="4067780"/>
            <a:ext cx="786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Kernel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16416" y="1916832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buf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444208" y="2276872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fd</a:t>
            </a:r>
            <a:r>
              <a:rPr lang="en-US" dirty="0">
                <a:solidFill>
                  <a:schemeClr val="tx1"/>
                </a:solidFill>
              </a:rPr>
              <a:t>: 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444208" y="2708919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bytes: 8</a:t>
            </a:r>
          </a:p>
        </p:txBody>
      </p:sp>
      <p:sp>
        <p:nvSpPr>
          <p:cNvPr id="15" name="Folded Corner 14"/>
          <p:cNvSpPr/>
          <p:nvPr/>
        </p:nvSpPr>
        <p:spPr>
          <a:xfrm>
            <a:off x="6433806" y="5126073"/>
            <a:ext cx="1234538" cy="1080120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Contents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51190" y="5836861"/>
            <a:ext cx="800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foo.txt</a:t>
            </a:r>
            <a:endParaRPr lang="en-US" dirty="0"/>
          </a:p>
        </p:txBody>
      </p:sp>
      <p:sp>
        <p:nvSpPr>
          <p:cNvPr id="17" name="Folded Corner 16"/>
          <p:cNvSpPr/>
          <p:nvPr/>
        </p:nvSpPr>
        <p:spPr>
          <a:xfrm>
            <a:off x="6433806" y="5126073"/>
            <a:ext cx="1234538" cy="1080120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Awesome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107504" y="1376772"/>
            <a:ext cx="629279" cy="5400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20" name="Trapezoid 19"/>
          <p:cNvSpPr/>
          <p:nvPr/>
        </p:nvSpPr>
        <p:spPr>
          <a:xfrm>
            <a:off x="6629950" y="4078663"/>
            <a:ext cx="511267" cy="332000"/>
          </a:xfrm>
          <a:prstGeom prst="trapezoi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508104" y="4099376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Handle 3</a:t>
            </a:r>
          </a:p>
        </p:txBody>
      </p:sp>
      <p:cxnSp>
        <p:nvCxnSpPr>
          <p:cNvPr id="23" name="Straight Arrow Connector 22"/>
          <p:cNvCxnSpPr>
            <a:stCxn id="20" idx="2"/>
          </p:cNvCxnSpPr>
          <p:nvPr/>
        </p:nvCxnSpPr>
        <p:spPr>
          <a:xfrm flipH="1">
            <a:off x="6885583" y="4410663"/>
            <a:ext cx="1" cy="71541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228105" y="5278053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solidFill>
                  <a:schemeClr val="tx1"/>
                </a:solidFill>
              </a:rPr>
              <a:t>Contents\0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1987" y="1563137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Awesome\0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445497" y="1556792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Awesome\0</a:t>
            </a:r>
          </a:p>
        </p:txBody>
      </p:sp>
    </p:spTree>
    <p:extLst>
      <p:ext uri="{BB962C8B-B14F-4D97-AF65-F5344CB8AC3E}">
        <p14:creationId xmlns:p14="http://schemas.microsoft.com/office/powerpoint/2010/main" val="323316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00255 L -0.00295 0.03935 " pathEditMode="relative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03935 L -0.00295 0.0932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0.02309 -0.5414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6" y="-2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09328 L -0.00642 0.24953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" y="7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24953 L -0.00642 0.35764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0.00324 L -0.05312 0.5386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26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35764 L -0.00642 0.4699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7" grpId="0" animBg="1"/>
      <p:bldP spid="18" grpId="0" animBg="1"/>
      <p:bldP spid="18" grpId="1" animBg="1"/>
      <p:bldP spid="18" grpId="2" animBg="1"/>
      <p:bldP spid="18" grpId="3" animBg="1"/>
      <p:bldP spid="18" grpId="4" animBg="1"/>
      <p:bldP spid="20" grpId="0" animBg="1"/>
      <p:bldP spid="20" grpId="1" animBg="1"/>
      <p:bldP spid="21" grpId="0"/>
      <p:bldP spid="21" grpId="1"/>
      <p:bldP spid="13" grpId="0" animBg="1"/>
      <p:bldP spid="13" grpId="1" animBg="1"/>
      <p:bldP spid="14" grpId="0" animBg="1"/>
      <p:bldP spid="24" grpId="0" animBg="1"/>
      <p:bldP spid="24" grpId="1" animBg="1"/>
      <p:bldP spid="24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BA0D4-FAD5-F742-98D0-1A3952D28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handles?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E71F8-53D5-2842-9640-8C5F68AEA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Handles in Unix/Linux serve three purposes: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Track the offset of last read/write </a:t>
            </a:r>
          </a:p>
          <a:p>
            <a:pPr marL="914400" lvl="1" indent="-514350"/>
            <a:r>
              <a:rPr lang="en-US" dirty="0"/>
              <a:t>Alternative: Application explicitly passes offset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Cache the access check from open()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Hold a reference to a file	</a:t>
            </a:r>
          </a:p>
          <a:p>
            <a:pPr marL="914400" lvl="1" indent="-514350"/>
            <a:r>
              <a:rPr lang="en-US" dirty="0"/>
              <a:t>Unix idiom: Once a file is open, you can access the contents as long as there is an open handle --- even if the file is deleted from the directory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E0579-0618-694B-8E80-7F07E7BAF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05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But what is a handle?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reference to an open file or other OS object</a:t>
            </a:r>
          </a:p>
          <a:p>
            <a:pPr lvl="1"/>
            <a:r>
              <a:rPr lang="en-US" dirty="0"/>
              <a:t>For files, this includes a cursor into the file</a:t>
            </a:r>
          </a:p>
          <a:p>
            <a:r>
              <a:rPr lang="en-US" dirty="0"/>
              <a:t>In the application, a handle is just an integer</a:t>
            </a:r>
          </a:p>
          <a:p>
            <a:pPr lvl="1"/>
            <a:r>
              <a:rPr lang="en-US" dirty="0"/>
              <a:t>This is an offset into an OS-managed table</a:t>
            </a:r>
          </a:p>
        </p:txBody>
      </p:sp>
    </p:spTree>
    <p:extLst>
      <p:ext uri="{BB962C8B-B14F-4D97-AF65-F5344CB8AC3E}">
        <p14:creationId xmlns:p14="http://schemas.microsoft.com/office/powerpoint/2010/main" val="1540244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Logical View</a:t>
            </a:r>
          </a:p>
        </p:txBody>
      </p:sp>
      <p:sp>
        <p:nvSpPr>
          <p:cNvPr id="4" name="Can 3"/>
          <p:cNvSpPr/>
          <p:nvPr/>
        </p:nvSpPr>
        <p:spPr>
          <a:xfrm>
            <a:off x="291790" y="4612447"/>
            <a:ext cx="1197059" cy="1109543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Disk</a:t>
            </a:r>
          </a:p>
        </p:txBody>
      </p:sp>
      <p:sp>
        <p:nvSpPr>
          <p:cNvPr id="5" name="Snip Single Corner Rectangle 4"/>
          <p:cNvSpPr/>
          <p:nvPr/>
        </p:nvSpPr>
        <p:spPr>
          <a:xfrm>
            <a:off x="372263" y="1873528"/>
            <a:ext cx="1014581" cy="773761"/>
          </a:xfrm>
          <a:prstGeom prst="snip1Rect">
            <a:avLst/>
          </a:prstGeom>
          <a:solidFill>
            <a:srgbClr val="67924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Hello!</a:t>
            </a:r>
          </a:p>
        </p:txBody>
      </p:sp>
      <p:sp>
        <p:nvSpPr>
          <p:cNvPr id="6" name="Regular Pentagon 5"/>
          <p:cNvSpPr/>
          <p:nvPr/>
        </p:nvSpPr>
        <p:spPr>
          <a:xfrm>
            <a:off x="2558236" y="1771776"/>
            <a:ext cx="1795589" cy="1372330"/>
          </a:xfrm>
          <a:prstGeom prst="pentagon">
            <a:avLst/>
          </a:prstGeom>
          <a:solidFill>
            <a:srgbClr val="67924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Foo.txt</a:t>
            </a:r>
            <a:br>
              <a:rPr lang="en-US" sz="2400" dirty="0"/>
            </a:br>
            <a:r>
              <a:rPr lang="en-US" sz="2400" dirty="0" err="1"/>
              <a:t>inode</a:t>
            </a:r>
            <a:endParaRPr lang="en-US" sz="2400" dirty="0"/>
          </a:p>
        </p:txBody>
      </p:sp>
      <p:cxnSp>
        <p:nvCxnSpPr>
          <p:cNvPr id="8" name="Straight Arrow Connector 7"/>
          <p:cNvCxnSpPr>
            <a:stCxn id="6" idx="1"/>
            <a:endCxn id="5" idx="0"/>
          </p:cNvCxnSpPr>
          <p:nvPr/>
        </p:nvCxnSpPr>
        <p:spPr>
          <a:xfrm flipH="1" flipV="1">
            <a:off x="1386844" y="2260409"/>
            <a:ext cx="1171394" cy="35549"/>
          </a:xfrm>
          <a:prstGeom prst="straightConnector1">
            <a:avLst/>
          </a:prstGeom>
          <a:ln w="57150" cmpd="sng">
            <a:solidFill>
              <a:schemeClr val="accent5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996585" y="1163388"/>
            <a:ext cx="2820336" cy="159131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660830" y="2386421"/>
            <a:ext cx="15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A PCB</a:t>
            </a:r>
          </a:p>
        </p:txBody>
      </p:sp>
      <p:cxnSp>
        <p:nvCxnSpPr>
          <p:cNvPr id="30" name="Straight Arrow Connector 29"/>
          <p:cNvCxnSpPr>
            <a:stCxn id="73" idx="1"/>
          </p:cNvCxnSpPr>
          <p:nvPr/>
        </p:nvCxnSpPr>
        <p:spPr>
          <a:xfrm flipH="1">
            <a:off x="5494867" y="2038282"/>
            <a:ext cx="612860" cy="97593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773417" y="1632700"/>
            <a:ext cx="1846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000" b="1" dirty="0">
              <a:solidFill>
                <a:schemeClr val="accent3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991735" y="2845949"/>
            <a:ext cx="2820336" cy="159131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655980" y="4068982"/>
            <a:ext cx="1492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B PCB</a:t>
            </a:r>
          </a:p>
        </p:txBody>
      </p:sp>
      <p:cxnSp>
        <p:nvCxnSpPr>
          <p:cNvPr id="50" name="Straight Arrow Connector 49"/>
          <p:cNvCxnSpPr>
            <a:endCxn id="107" idx="3"/>
          </p:cNvCxnSpPr>
          <p:nvPr/>
        </p:nvCxnSpPr>
        <p:spPr>
          <a:xfrm flipH="1" flipV="1">
            <a:off x="5231888" y="3865361"/>
            <a:ext cx="875841" cy="77609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5958084" y="4612447"/>
            <a:ext cx="2820336" cy="159131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6622329" y="5835480"/>
            <a:ext cx="14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C PCB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 flipH="1" flipV="1">
            <a:off x="5291667" y="4188502"/>
            <a:ext cx="707674" cy="881949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6107727" y="1474089"/>
            <a:ext cx="222284" cy="100664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6107727" y="1711044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107727" y="2252942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6107727" y="1940689"/>
            <a:ext cx="222284" cy="19518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6148985" y="3144106"/>
            <a:ext cx="222284" cy="100664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Connector 78"/>
          <p:cNvCxnSpPr/>
          <p:nvPr/>
        </p:nvCxnSpPr>
        <p:spPr>
          <a:xfrm>
            <a:off x="6148985" y="3381061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6148985" y="3630979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6148985" y="3961082"/>
            <a:ext cx="222284" cy="19518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5729140" y="5081759"/>
            <a:ext cx="1846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000" b="1" dirty="0">
              <a:solidFill>
                <a:schemeClr val="accent3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063450" y="4923148"/>
            <a:ext cx="222284" cy="100664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Straight Connector 83"/>
          <p:cNvCxnSpPr/>
          <p:nvPr/>
        </p:nvCxnSpPr>
        <p:spPr>
          <a:xfrm>
            <a:off x="6063450" y="5437484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6063450" y="5702001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6081156" y="4951024"/>
            <a:ext cx="222284" cy="19518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Callout 92"/>
          <p:cNvSpPr/>
          <p:nvPr/>
        </p:nvSpPr>
        <p:spPr>
          <a:xfrm>
            <a:off x="3556000" y="4951024"/>
            <a:ext cx="2112523" cy="1286288"/>
          </a:xfrm>
          <a:prstGeom prst="wedgeEllipseCallout">
            <a:avLst>
              <a:gd name="adj1" fmla="val 63078"/>
              <a:gd name="adj2" fmla="val -2555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Handle</a:t>
            </a:r>
            <a:br>
              <a:rPr lang="en-US" sz="2800" dirty="0"/>
            </a:br>
            <a:r>
              <a:rPr lang="en-US" sz="2800" dirty="0"/>
              <a:t>Table</a:t>
            </a:r>
          </a:p>
        </p:txBody>
      </p:sp>
      <p:sp>
        <p:nvSpPr>
          <p:cNvPr id="94" name="Oval Callout 93"/>
          <p:cNvSpPr/>
          <p:nvPr/>
        </p:nvSpPr>
        <p:spPr>
          <a:xfrm>
            <a:off x="1087554" y="3447603"/>
            <a:ext cx="3266271" cy="1634156"/>
          </a:xfrm>
          <a:prstGeom prst="wedgeEllipseCallout">
            <a:avLst>
              <a:gd name="adj1" fmla="val 102863"/>
              <a:gd name="adj2" fmla="val 4085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Handle indices are process-specific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342211" y="2038282"/>
            <a:ext cx="12100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Handle Table</a:t>
            </a:r>
          </a:p>
        </p:txBody>
      </p:sp>
      <p:cxnSp>
        <p:nvCxnSpPr>
          <p:cNvPr id="101" name="Straight Arrow Connector 100"/>
          <p:cNvCxnSpPr>
            <a:stCxn id="5" idx="1"/>
            <a:endCxn id="4" idx="1"/>
          </p:cNvCxnSpPr>
          <p:nvPr/>
        </p:nvCxnSpPr>
        <p:spPr>
          <a:xfrm>
            <a:off x="879554" y="2647289"/>
            <a:ext cx="10766" cy="1965158"/>
          </a:xfrm>
          <a:prstGeom prst="straightConnector1">
            <a:avLst/>
          </a:prstGeom>
          <a:ln w="57150" cmpd="sng">
            <a:solidFill>
              <a:schemeClr val="accent5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rapezoid 76"/>
          <p:cNvSpPr/>
          <p:nvPr/>
        </p:nvSpPr>
        <p:spPr>
          <a:xfrm>
            <a:off x="4854488" y="1862354"/>
            <a:ext cx="715846" cy="478232"/>
          </a:xfrm>
          <a:prstGeom prst="trapezoi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</a:t>
            </a:r>
          </a:p>
        </p:txBody>
      </p:sp>
      <p:cxnSp>
        <p:nvCxnSpPr>
          <p:cNvPr id="104" name="Straight Arrow Connector 103"/>
          <p:cNvCxnSpPr>
            <a:stCxn id="77" idx="1"/>
          </p:cNvCxnSpPr>
          <p:nvPr/>
        </p:nvCxnSpPr>
        <p:spPr>
          <a:xfrm flipH="1">
            <a:off x="4344509" y="2101470"/>
            <a:ext cx="569758" cy="194488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Trapezoid 106"/>
          <p:cNvSpPr/>
          <p:nvPr/>
        </p:nvSpPr>
        <p:spPr>
          <a:xfrm>
            <a:off x="4575821" y="3626245"/>
            <a:ext cx="715846" cy="478232"/>
          </a:xfrm>
          <a:prstGeom prst="trapezoi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</a:t>
            </a:r>
          </a:p>
        </p:txBody>
      </p:sp>
      <p:cxnSp>
        <p:nvCxnSpPr>
          <p:cNvPr id="113" name="Straight Arrow Connector 112"/>
          <p:cNvCxnSpPr>
            <a:endCxn id="6" idx="4"/>
          </p:cNvCxnSpPr>
          <p:nvPr/>
        </p:nvCxnSpPr>
        <p:spPr>
          <a:xfrm flipH="1" flipV="1">
            <a:off x="4010897" y="3144103"/>
            <a:ext cx="781236" cy="566167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Oval Callout 116"/>
          <p:cNvSpPr/>
          <p:nvPr/>
        </p:nvSpPr>
        <p:spPr>
          <a:xfrm>
            <a:off x="2428244" y="260648"/>
            <a:ext cx="2648029" cy="1458977"/>
          </a:xfrm>
          <a:prstGeom prst="wedgeEllipseCallout">
            <a:avLst>
              <a:gd name="adj1" fmla="val 37896"/>
              <a:gd name="adj2" fmla="val 17365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Handles can be shared</a:t>
            </a:r>
          </a:p>
        </p:txBody>
      </p:sp>
    </p:spTree>
    <p:extLst>
      <p:ext uri="{BB962C8B-B14F-4D97-AF65-F5344CB8AC3E}">
        <p14:creationId xmlns:p14="http://schemas.microsoft.com/office/powerpoint/2010/main" val="159078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94" grpId="0" animBg="1"/>
      <p:bldP spid="1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Handle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process has a table of pointers to kernel handle objects</a:t>
            </a:r>
          </a:p>
          <a:p>
            <a:pPr lvl="1"/>
            <a:r>
              <a:rPr lang="en-US" dirty="0"/>
              <a:t>E.g., a file handle includes the offset into the file and a pointer to the kernel-internal file representation (</a:t>
            </a:r>
            <a:r>
              <a:rPr lang="en-US" dirty="0" err="1"/>
              <a:t>inode</a:t>
            </a:r>
            <a:r>
              <a:rPr lang="en-US" dirty="0"/>
              <a:t>)</a:t>
            </a:r>
          </a:p>
          <a:p>
            <a:r>
              <a:rPr lang="en-US" dirty="0"/>
              <a:t>Applications can’t directly read these pointers</a:t>
            </a:r>
          </a:p>
          <a:p>
            <a:pPr lvl="1"/>
            <a:r>
              <a:rPr lang="en-US" dirty="0"/>
              <a:t>Kernel memory is protected</a:t>
            </a:r>
          </a:p>
          <a:p>
            <a:pPr lvl="1"/>
            <a:r>
              <a:rPr lang="en-US" dirty="0"/>
              <a:t>Instead, make system calls with the indices into this table</a:t>
            </a:r>
          </a:p>
          <a:p>
            <a:pPr lvl="1"/>
            <a:r>
              <a:rPr lang="en-US" dirty="0"/>
              <a:t>Index is commonly called a handle</a:t>
            </a:r>
          </a:p>
        </p:txBody>
      </p:sp>
    </p:spTree>
    <p:extLst>
      <p:ext uri="{BB962C8B-B14F-4D97-AF65-F5344CB8AC3E}">
        <p14:creationId xmlns:p14="http://schemas.microsoft.com/office/powerpoint/2010/main" val="466672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Rearranging the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OS picks which index to use for a new handle</a:t>
            </a:r>
          </a:p>
          <a:p>
            <a:r>
              <a:rPr lang="en-US" dirty="0"/>
              <a:t>An application explicitly copy an entry to a specific index with dup2(old, new)</a:t>
            </a:r>
          </a:p>
          <a:p>
            <a:pPr lvl="1"/>
            <a:r>
              <a:rPr lang="en-US" dirty="0"/>
              <a:t>Be careful if new is already in use…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5519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useful handle APIs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mmap</a:t>
            </a:r>
            <a:r>
              <a:rPr lang="en-US" dirty="0"/>
              <a:t>() – can map part or all of a file into memory</a:t>
            </a:r>
          </a:p>
          <a:p>
            <a:r>
              <a:rPr lang="en-US" dirty="0"/>
              <a:t>seek() – adjust the cursor position of a file</a:t>
            </a:r>
          </a:p>
          <a:p>
            <a:pPr lvl="1"/>
            <a:r>
              <a:rPr lang="en-US" dirty="0"/>
              <a:t>Like rewinding a cassette tape</a:t>
            </a:r>
          </a:p>
          <a:p>
            <a:endParaRPr lang="en-US" dirty="0"/>
          </a:p>
        </p:txBody>
      </p:sp>
      <p:pic>
        <p:nvPicPr>
          <p:cNvPr id="1028" name="Picture 4" descr="Free Yellow Pencil on White Cassette Tape Stock Photo">
            <a:extLst>
              <a:ext uri="{FF2B5EF4-FFF2-40B4-BE49-F238E27FC236}">
                <a16:creationId xmlns:a16="http://schemas.microsoft.com/office/drawing/2014/main" id="{18D993FB-9A26-AC0B-D633-26BF2E9016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1807" y="3733980"/>
            <a:ext cx="3383868" cy="225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DB986EC-33BE-BF18-3CD1-BF82214839E5}"/>
              </a:ext>
            </a:extLst>
          </p:cNvPr>
          <p:cNvSpPr txBox="1"/>
          <p:nvPr/>
        </p:nvSpPr>
        <p:spPr>
          <a:xfrm>
            <a:off x="3940818" y="5960880"/>
            <a:ext cx="5188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https://</a:t>
            </a:r>
            <a:r>
              <a:rPr lang="en-US" sz="1200" dirty="0" err="1"/>
              <a:t>www.pexels.com</a:t>
            </a:r>
            <a:r>
              <a:rPr lang="en-US" sz="1200" dirty="0"/>
              <a:t>/photo/yellow-pencil-on-white-cassette-tape-8040775/</a:t>
            </a:r>
          </a:p>
        </p:txBody>
      </p:sp>
    </p:spTree>
    <p:extLst>
      <p:ext uri="{BB962C8B-B14F-4D97-AF65-F5344CB8AC3E}">
        <p14:creationId xmlns:p14="http://schemas.microsoft.com/office/powerpoint/2010/main" val="21966777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Files and File Handles</a:t>
            </a:r>
          </a:p>
          <a:p>
            <a:r>
              <a:rPr lang="en-US" dirty="0"/>
              <a:t>Inheritance</a:t>
            </a:r>
          </a:p>
          <a:p>
            <a:r>
              <a:rPr lang="en-US" dirty="0"/>
              <a:t>Pipes</a:t>
            </a:r>
          </a:p>
          <a:p>
            <a:r>
              <a:rPr lang="en-US" dirty="0"/>
              <a:t>Sockets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Synthesis Example: The Shell</a:t>
            </a:r>
          </a:p>
        </p:txBody>
      </p:sp>
    </p:spTree>
    <p:extLst>
      <p:ext uri="{BB962C8B-B14F-4D97-AF65-F5344CB8AC3E}">
        <p14:creationId xmlns:p14="http://schemas.microsoft.com/office/powerpoint/2010/main" val="3435062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Recap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We’ve introduced the idea of a process as a container for a running program</a:t>
            </a:r>
          </a:p>
          <a:p>
            <a:r>
              <a:rPr lang="en-US" dirty="0"/>
              <a:t>This lecture: Introduce key OS APIs for a process</a:t>
            </a:r>
          </a:p>
          <a:p>
            <a:pPr lvl="1"/>
            <a:r>
              <a:rPr lang="en-US" dirty="0"/>
              <a:t>Some may be familiar from lab 0</a:t>
            </a:r>
          </a:p>
          <a:p>
            <a:pPr lvl="1"/>
            <a:r>
              <a:rPr lang="en-US" dirty="0"/>
              <a:t>Some will help with lab 2</a:t>
            </a:r>
          </a:p>
        </p:txBody>
      </p:sp>
    </p:spTree>
    <p:extLst>
      <p:ext uri="{BB962C8B-B14F-4D97-AF65-F5344CB8AC3E}">
        <p14:creationId xmlns:p14="http://schemas.microsoft.com/office/powerpoint/2010/main" val="20365047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default, a child process gets a reference to every handle the parent has open</a:t>
            </a:r>
          </a:p>
          <a:p>
            <a:pPr lvl="1"/>
            <a:r>
              <a:rPr lang="en-US" dirty="0"/>
              <a:t>Very convenient</a:t>
            </a:r>
          </a:p>
          <a:p>
            <a:pPr lvl="1"/>
            <a:r>
              <a:rPr lang="en-US" dirty="0"/>
              <a:t>Also a security issue: may accidentally pass something the program shouldn’t</a:t>
            </a:r>
          </a:p>
          <a:p>
            <a:r>
              <a:rPr lang="en-US" dirty="0"/>
              <a:t>Between fork() and exec(), the parent has a chance to clean up handles it doesn’t want to pass on</a:t>
            </a:r>
          </a:p>
          <a:p>
            <a:pPr lvl="1"/>
            <a:r>
              <a:rPr lang="en-US" dirty="0"/>
              <a:t>See also CLOSE_ON_EXEC flag</a:t>
            </a:r>
          </a:p>
        </p:txBody>
      </p:sp>
    </p:spTree>
    <p:extLst>
      <p:ext uri="{BB962C8B-B14F-4D97-AF65-F5344CB8AC3E}">
        <p14:creationId xmlns:p14="http://schemas.microsoft.com/office/powerpoint/2010/main" val="2702295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Standard in, out,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Handles 0, 1, and 2 are special by convention</a:t>
            </a:r>
          </a:p>
          <a:p>
            <a:pPr lvl="1"/>
            <a:r>
              <a:rPr lang="en-US" dirty="0"/>
              <a:t>0: standard input</a:t>
            </a:r>
          </a:p>
          <a:p>
            <a:pPr lvl="1"/>
            <a:r>
              <a:rPr lang="en-US" dirty="0"/>
              <a:t>1: standard output</a:t>
            </a:r>
          </a:p>
          <a:p>
            <a:pPr lvl="1"/>
            <a:r>
              <a:rPr lang="en-US" dirty="0"/>
              <a:t>2: standard error (output)</a:t>
            </a:r>
          </a:p>
          <a:p>
            <a:r>
              <a:rPr lang="en-US" dirty="0"/>
              <a:t>Command-line programs use this convention</a:t>
            </a:r>
          </a:p>
          <a:p>
            <a:pPr lvl="1"/>
            <a:r>
              <a:rPr lang="en-US" dirty="0"/>
              <a:t>Parent program (shell) is responsible to use open/close/dup2 to set these handles appropriately between fork() and exec() </a:t>
            </a:r>
          </a:p>
        </p:txBody>
      </p:sp>
    </p:spTree>
    <p:extLst>
      <p:ext uri="{BB962C8B-B14F-4D97-AF65-F5344CB8AC3E}">
        <p14:creationId xmlns:p14="http://schemas.microsoft.com/office/powerpoint/2010/main" val="8860910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pid</a:t>
            </a:r>
            <a:r>
              <a:rPr lang="en-US" b="1" dirty="0">
                <a:latin typeface="Courier New"/>
                <a:cs typeface="Courier New"/>
              </a:rPr>
              <a:t> = fork();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if (</a:t>
            </a:r>
            <a:r>
              <a:rPr lang="en-US" b="1" dirty="0" err="1">
                <a:latin typeface="Courier New"/>
                <a:cs typeface="Courier New"/>
              </a:rPr>
              <a:t>pid</a:t>
            </a:r>
            <a:r>
              <a:rPr lang="en-US" b="1" dirty="0">
                <a:latin typeface="Courier New"/>
                <a:cs typeface="Courier New"/>
              </a:rPr>
              <a:t> == 0) {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input = open (“</a:t>
            </a:r>
            <a:r>
              <a:rPr lang="en-US" b="1" dirty="0" err="1">
                <a:latin typeface="Courier New"/>
                <a:cs typeface="Courier New"/>
              </a:rPr>
              <a:t>in.txt</a:t>
            </a:r>
            <a:r>
              <a:rPr lang="en-US" b="1" dirty="0">
                <a:latin typeface="Courier New"/>
                <a:cs typeface="Courier New"/>
              </a:rPr>
              <a:t>”, </a:t>
            </a:r>
            <a:br>
              <a:rPr lang="en-US" b="1" dirty="0">
                <a:latin typeface="Courier New"/>
                <a:cs typeface="Courier New"/>
              </a:rPr>
            </a:br>
            <a:r>
              <a:rPr lang="en-US" b="1" dirty="0">
                <a:latin typeface="Courier New"/>
                <a:cs typeface="Courier New"/>
              </a:rPr>
              <a:t>                       O_RDONLY);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dup2(input, 0);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exec(“</a:t>
            </a:r>
            <a:r>
              <a:rPr lang="en-US" b="1" dirty="0" err="1">
                <a:latin typeface="Courier New"/>
                <a:cs typeface="Courier New"/>
              </a:rPr>
              <a:t>grep</a:t>
            </a:r>
            <a:r>
              <a:rPr lang="en-US" b="1" dirty="0">
                <a:latin typeface="Courier New"/>
                <a:cs typeface="Courier New"/>
              </a:rPr>
              <a:t>”, “quack”);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//…</a:t>
            </a:r>
          </a:p>
        </p:txBody>
      </p:sp>
    </p:spTree>
    <p:extLst>
      <p:ext uri="{BB962C8B-B14F-4D97-AF65-F5344CB8AC3E}">
        <p14:creationId xmlns:p14="http://schemas.microsoft.com/office/powerpoint/2010/main" val="26593046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Files and File Handles</a:t>
            </a:r>
          </a:p>
          <a:p>
            <a:r>
              <a:rPr lang="en-US" dirty="0"/>
              <a:t>Inheritance</a:t>
            </a:r>
          </a:p>
          <a:p>
            <a:r>
              <a:rPr lang="en-US" dirty="0"/>
              <a:t>Pipes</a:t>
            </a:r>
          </a:p>
          <a:p>
            <a:r>
              <a:rPr lang="en-US" dirty="0"/>
              <a:t>Sockets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Synthesis Example: The Shell</a:t>
            </a:r>
          </a:p>
        </p:txBody>
      </p:sp>
    </p:spTree>
    <p:extLst>
      <p:ext uri="{BB962C8B-B14F-4D97-AF65-F5344CB8AC3E}">
        <p14:creationId xmlns:p14="http://schemas.microsoft.com/office/powerpoint/2010/main" val="17716057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Pipes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FIFO stream of bytes between two processes</a:t>
            </a:r>
          </a:p>
          <a:p>
            <a:r>
              <a:rPr lang="en-US" dirty="0"/>
              <a:t>Read and write like a file handle</a:t>
            </a:r>
          </a:p>
          <a:p>
            <a:pPr lvl="1"/>
            <a:r>
              <a:rPr lang="en-US" dirty="0"/>
              <a:t>But not anywhere in the hierarchical file system</a:t>
            </a:r>
          </a:p>
          <a:p>
            <a:pPr lvl="1"/>
            <a:r>
              <a:rPr lang="en-US" dirty="0"/>
              <a:t>And not persistent</a:t>
            </a:r>
          </a:p>
          <a:p>
            <a:pPr lvl="1"/>
            <a:r>
              <a:rPr lang="en-US" dirty="0"/>
              <a:t>And no cursor or seek()-</a:t>
            </a:r>
            <a:r>
              <a:rPr lang="en-US" dirty="0" err="1"/>
              <a:t>ing</a:t>
            </a:r>
            <a:endParaRPr lang="en-US" dirty="0"/>
          </a:p>
          <a:p>
            <a:pPr lvl="1"/>
            <a:r>
              <a:rPr lang="en-US" dirty="0"/>
              <a:t>Actually, 2 handles: a read handle and a write handle</a:t>
            </a:r>
          </a:p>
          <a:p>
            <a:r>
              <a:rPr lang="en-US" dirty="0"/>
              <a:t>Primarily used for parent/child communication</a:t>
            </a:r>
          </a:p>
          <a:p>
            <a:pPr lvl="1"/>
            <a:r>
              <a:rPr lang="en-US" dirty="0"/>
              <a:t>Parent creates a pipe, child inherits it</a:t>
            </a:r>
          </a:p>
        </p:txBody>
      </p:sp>
    </p:spTree>
    <p:extLst>
      <p:ext uri="{BB962C8B-B14F-4D97-AF65-F5344CB8AC3E}">
        <p14:creationId xmlns:p14="http://schemas.microsoft.com/office/powerpoint/2010/main" val="21431436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216" y="1340769"/>
            <a:ext cx="483488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err="1">
                <a:latin typeface="Courier New"/>
                <a:cs typeface="Courier New"/>
              </a:rPr>
              <a:t>int</a:t>
            </a:r>
            <a:r>
              <a:rPr lang="en-US" sz="2200" b="1" dirty="0">
                <a:latin typeface="Courier New"/>
                <a:cs typeface="Courier New"/>
              </a:rPr>
              <a:t> 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[2];</a:t>
            </a:r>
          </a:p>
          <a:p>
            <a:pPr marL="0" indent="0">
              <a:buNone/>
            </a:pPr>
            <a:r>
              <a:rPr lang="en-US" sz="2200" b="1" dirty="0" err="1">
                <a:latin typeface="Courier New"/>
                <a:cs typeface="Courier New"/>
              </a:rPr>
              <a:t>int</a:t>
            </a:r>
            <a:r>
              <a:rPr lang="en-US" sz="2200" b="1" dirty="0">
                <a:latin typeface="Courier New"/>
                <a:cs typeface="Courier New"/>
              </a:rPr>
              <a:t> </a:t>
            </a:r>
            <a:r>
              <a:rPr lang="en-US" sz="2200" b="1" dirty="0" err="1">
                <a:latin typeface="Courier New"/>
                <a:cs typeface="Courier New"/>
              </a:rPr>
              <a:t>rv</a:t>
            </a:r>
            <a:r>
              <a:rPr lang="en-US" sz="2200" b="1" dirty="0">
                <a:latin typeface="Courier New"/>
                <a:cs typeface="Courier New"/>
              </a:rPr>
              <a:t> = pipe(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r>
              <a:rPr lang="en-US" sz="2200" b="1" dirty="0" err="1">
                <a:latin typeface="Courier New"/>
                <a:cs typeface="Courier New"/>
              </a:rPr>
              <a:t>int</a:t>
            </a:r>
            <a:r>
              <a:rPr lang="en-US" sz="2200" b="1" dirty="0">
                <a:latin typeface="Courier New"/>
                <a:cs typeface="Courier New"/>
              </a:rPr>
              <a:t> </a:t>
            </a:r>
            <a:r>
              <a:rPr lang="en-US" sz="2200" b="1" dirty="0" err="1">
                <a:latin typeface="Courier New"/>
                <a:cs typeface="Courier New"/>
              </a:rPr>
              <a:t>pid</a:t>
            </a:r>
            <a:r>
              <a:rPr lang="en-US" sz="2200" b="1" dirty="0">
                <a:latin typeface="Courier New"/>
                <a:cs typeface="Courier New"/>
              </a:rPr>
              <a:t> = fork();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if (</a:t>
            </a:r>
            <a:r>
              <a:rPr lang="en-US" sz="2200" b="1" dirty="0" err="1">
                <a:latin typeface="Courier New"/>
                <a:cs typeface="Courier New"/>
              </a:rPr>
              <a:t>pid</a:t>
            </a:r>
            <a:r>
              <a:rPr lang="en-US" sz="2200" b="1" dirty="0">
                <a:latin typeface="Courier New"/>
                <a:cs typeface="Courier New"/>
              </a:rPr>
              <a:t> == 0) {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	close(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[1]); 	</a:t>
            </a:r>
            <a:br>
              <a:rPr lang="en-US" sz="2200" b="1" dirty="0">
                <a:latin typeface="Courier New"/>
                <a:cs typeface="Courier New"/>
              </a:rPr>
            </a:br>
            <a:r>
              <a:rPr lang="en-US" sz="2200" b="1" dirty="0">
                <a:latin typeface="Courier New"/>
                <a:cs typeface="Courier New"/>
              </a:rPr>
              <a:t>	dup2(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[0], 0);</a:t>
            </a:r>
            <a:br>
              <a:rPr lang="en-US" sz="2200" b="1" dirty="0">
                <a:latin typeface="Courier New"/>
                <a:cs typeface="Courier New"/>
              </a:rPr>
            </a:br>
            <a:r>
              <a:rPr lang="en-US" sz="2200" b="1" dirty="0">
                <a:latin typeface="Courier New"/>
                <a:cs typeface="Courier New"/>
              </a:rPr>
              <a:t>	close(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[0]); </a:t>
            </a:r>
            <a:br>
              <a:rPr lang="en-US" sz="2200" b="1" dirty="0">
                <a:latin typeface="Courier New"/>
                <a:cs typeface="Courier New"/>
              </a:rPr>
            </a:br>
            <a:r>
              <a:rPr lang="en-US" sz="2200" b="1" dirty="0">
                <a:latin typeface="Courier New"/>
                <a:cs typeface="Courier New"/>
              </a:rPr>
              <a:t>	exec(“grep”, “quack”);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} else {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	close (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[0]);  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	...</a:t>
            </a:r>
          </a:p>
        </p:txBody>
      </p:sp>
      <p:sp>
        <p:nvSpPr>
          <p:cNvPr id="4" name="Rectangle 3"/>
          <p:cNvSpPr/>
          <p:nvPr/>
        </p:nvSpPr>
        <p:spPr>
          <a:xfrm>
            <a:off x="6607227" y="1163388"/>
            <a:ext cx="2209694" cy="159131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35929" y="2418921"/>
            <a:ext cx="798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Parent</a:t>
            </a:r>
            <a:endParaRPr lang="en-US" dirty="0"/>
          </a:p>
        </p:txBody>
      </p:sp>
      <p:cxnSp>
        <p:nvCxnSpPr>
          <p:cNvPr id="6" name="Straight Arrow Connector 5"/>
          <p:cNvCxnSpPr>
            <a:endCxn id="41" idx="3"/>
          </p:cNvCxnSpPr>
          <p:nvPr/>
        </p:nvCxnSpPr>
        <p:spPr>
          <a:xfrm flipH="1" flipV="1">
            <a:off x="6105412" y="1649339"/>
            <a:ext cx="712240" cy="724016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602377" y="2845949"/>
            <a:ext cx="2209694" cy="159131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031079" y="4101482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Child</a:t>
            </a:r>
          </a:p>
        </p:txBody>
      </p:sp>
      <p:cxnSp>
        <p:nvCxnSpPr>
          <p:cNvPr id="14" name="Straight Arrow Connector 13"/>
          <p:cNvCxnSpPr>
            <a:stCxn id="47" idx="3"/>
            <a:endCxn id="42" idx="0"/>
          </p:cNvCxnSpPr>
          <p:nvPr/>
        </p:nvCxnSpPr>
        <p:spPr>
          <a:xfrm flipH="1">
            <a:off x="5813836" y="3145736"/>
            <a:ext cx="4892" cy="485243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706510" y="1474089"/>
            <a:ext cx="222284" cy="100664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6706510" y="1711044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706510" y="2252942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747768" y="3144106"/>
            <a:ext cx="222284" cy="100664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6747768" y="3381061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747768" y="3630979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097020" y="1463999"/>
            <a:ext cx="471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PCB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948264" y="2038282"/>
            <a:ext cx="12100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Handle Table</a:t>
            </a:r>
          </a:p>
        </p:txBody>
      </p:sp>
      <p:sp>
        <p:nvSpPr>
          <p:cNvPr id="41" name="Trapezoid 40"/>
          <p:cNvSpPr/>
          <p:nvPr/>
        </p:nvSpPr>
        <p:spPr>
          <a:xfrm>
            <a:off x="5449345" y="1410223"/>
            <a:ext cx="715846" cy="478232"/>
          </a:xfrm>
          <a:prstGeom prst="trapezoi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</a:p>
        </p:txBody>
      </p:sp>
      <p:sp>
        <p:nvSpPr>
          <p:cNvPr id="42" name="Trapezoid 41"/>
          <p:cNvSpPr/>
          <p:nvPr/>
        </p:nvSpPr>
        <p:spPr>
          <a:xfrm>
            <a:off x="5455913" y="3630979"/>
            <a:ext cx="715846" cy="478232"/>
          </a:xfrm>
          <a:prstGeom prst="trapezoi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6706510" y="1963216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738555" y="3904165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Can 46"/>
          <p:cNvSpPr/>
          <p:nvPr/>
        </p:nvSpPr>
        <p:spPr>
          <a:xfrm>
            <a:off x="5638708" y="2546161"/>
            <a:ext cx="360040" cy="599575"/>
          </a:xfrm>
          <a:prstGeom prst="can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>
            <a:stCxn id="41" idx="2"/>
            <a:endCxn id="47" idx="1"/>
          </p:cNvCxnSpPr>
          <p:nvPr/>
        </p:nvCxnSpPr>
        <p:spPr>
          <a:xfrm>
            <a:off x="5807268" y="1888455"/>
            <a:ext cx="11460" cy="657706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42" idx="3"/>
          </p:cNvCxnSpPr>
          <p:nvPr/>
        </p:nvCxnSpPr>
        <p:spPr>
          <a:xfrm flipH="1">
            <a:off x="6111980" y="2140626"/>
            <a:ext cx="670270" cy="1729469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6040019" y="1946151"/>
            <a:ext cx="788909" cy="2126599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6066601" y="3321314"/>
            <a:ext cx="789861" cy="503770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6165191" y="3834034"/>
            <a:ext cx="684506" cy="142526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ight Arrow 71"/>
          <p:cNvSpPr/>
          <p:nvPr/>
        </p:nvSpPr>
        <p:spPr>
          <a:xfrm>
            <a:off x="107504" y="1376772"/>
            <a:ext cx="629279" cy="5400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73" name="Right Arrow 72"/>
          <p:cNvSpPr/>
          <p:nvPr/>
        </p:nvSpPr>
        <p:spPr>
          <a:xfrm>
            <a:off x="45468" y="2103325"/>
            <a:ext cx="629279" cy="54006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9E9EDE4-0C25-FF48-9DEA-2EFD583FBC59}"/>
              </a:ext>
            </a:extLst>
          </p:cNvPr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Goal: Create </a:t>
            </a:r>
            <a:r>
              <a:rPr lang="en-US" sz="3200"/>
              <a:t>a pipe; </a:t>
            </a:r>
            <a:r>
              <a:rPr lang="en-US" sz="3200" dirty="0"/>
              <a:t>parent writes</a:t>
            </a:r>
            <a:r>
              <a:rPr lang="en-US" sz="3200"/>
              <a:t>, child reads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0223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00255 L -0.00295 0.03935 " pathEditMode="relative" ptsTypes="AA">
                                      <p:cBhvr>
                                        <p:cTn id="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03935 L -0.00295 0.09328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09328 L 0.00504 0.48958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2" y="20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00254 L 0.08802 0.1125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49" y="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802 0.1125 L 0.08802 0.16644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802 0.16644 L 0.08802 0.21621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22" grpId="0" animBg="1"/>
      <p:bldP spid="41" grpId="0" animBg="1"/>
      <p:bldP spid="42" grpId="0" animBg="1"/>
      <p:bldP spid="47" grpId="0" animBg="1"/>
      <p:bldP spid="72" grpId="0" animBg="1"/>
      <p:bldP spid="72" grpId="1" animBg="1"/>
      <p:bldP spid="72" grpId="2" animBg="1"/>
      <p:bldP spid="73" grpId="0" animBg="1"/>
      <p:bldP spid="73" grpId="1" animBg="1"/>
      <p:bldP spid="73" grpId="2" animBg="1"/>
      <p:bldP spid="73" grpId="5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pipes, except for network connections</a:t>
            </a:r>
          </a:p>
          <a:p>
            <a:r>
              <a:rPr lang="en-US" dirty="0"/>
              <a:t>Setup and connection management is a bit trickier</a:t>
            </a:r>
          </a:p>
          <a:p>
            <a:pPr lvl="1"/>
            <a:r>
              <a:rPr lang="en-US" dirty="0"/>
              <a:t>A topic for another day (or class)</a:t>
            </a:r>
          </a:p>
        </p:txBody>
      </p:sp>
    </p:spTree>
    <p:extLst>
      <p:ext uri="{BB962C8B-B14F-4D97-AF65-F5344CB8AC3E}">
        <p14:creationId xmlns:p14="http://schemas.microsoft.com/office/powerpoint/2010/main" val="28330340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Select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I want to block until one of several handles has data ready to read?</a:t>
            </a:r>
          </a:p>
          <a:p>
            <a:r>
              <a:rPr lang="en-US" dirty="0"/>
              <a:t>Read will block on one handle, but perhaps miss data on a second…</a:t>
            </a:r>
          </a:p>
          <a:p>
            <a:r>
              <a:rPr lang="en-US" dirty="0"/>
              <a:t>Select will block a process until a handle has data available</a:t>
            </a:r>
          </a:p>
          <a:p>
            <a:pPr lvl="1"/>
            <a:r>
              <a:rPr lang="en-US" dirty="0"/>
              <a:t>Useful for applications that use pipes, sockets, etc.</a:t>
            </a:r>
          </a:p>
        </p:txBody>
      </p:sp>
    </p:spTree>
    <p:extLst>
      <p:ext uri="{BB962C8B-B14F-4D97-AF65-F5344CB8AC3E}">
        <p14:creationId xmlns:p14="http://schemas.microsoft.com/office/powerpoint/2010/main" val="10316344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Files and File Handles</a:t>
            </a:r>
          </a:p>
          <a:p>
            <a:r>
              <a:rPr lang="en-US" dirty="0"/>
              <a:t>Inheritance</a:t>
            </a:r>
          </a:p>
          <a:p>
            <a:r>
              <a:rPr lang="en-US" dirty="0"/>
              <a:t>Pipes</a:t>
            </a:r>
          </a:p>
          <a:p>
            <a:r>
              <a:rPr lang="en-US" dirty="0"/>
              <a:t>Sockets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Synthesis Example: The Shell</a:t>
            </a:r>
          </a:p>
        </p:txBody>
      </p:sp>
    </p:spTree>
    <p:extLst>
      <p:ext uri="{BB962C8B-B14F-4D97-AF65-F5344CB8AC3E}">
        <p14:creationId xmlns:p14="http://schemas.microsoft.com/office/powerpoint/2010/main" val="30013360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Similar concept to an application-level interrupt</a:t>
            </a:r>
          </a:p>
          <a:p>
            <a:pPr lvl="1"/>
            <a:r>
              <a:rPr lang="en-US" dirty="0"/>
              <a:t>Unix-specific (more on Windows later)</a:t>
            </a:r>
          </a:p>
          <a:p>
            <a:r>
              <a:rPr lang="en-US" dirty="0"/>
              <a:t>Each signal has a number assigned by convention</a:t>
            </a:r>
          </a:p>
          <a:p>
            <a:pPr lvl="1"/>
            <a:r>
              <a:rPr lang="en-US" dirty="0"/>
              <a:t>Just like interrupts</a:t>
            </a:r>
          </a:p>
          <a:p>
            <a:r>
              <a:rPr lang="en-US" dirty="0"/>
              <a:t>Application specifies a handler for each signal</a:t>
            </a:r>
          </a:p>
          <a:p>
            <a:pPr lvl="1"/>
            <a:r>
              <a:rPr lang="en-US" dirty="0"/>
              <a:t>OS provides default</a:t>
            </a:r>
          </a:p>
          <a:p>
            <a:r>
              <a:rPr lang="en-US" dirty="0"/>
              <a:t>If a signal is received, control jumps to the handler</a:t>
            </a:r>
          </a:p>
          <a:p>
            <a:pPr lvl="1"/>
            <a:r>
              <a:rPr lang="en-US" dirty="0"/>
              <a:t>If process survives, control returns back to application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497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Lab 1: A (Not So) Simple Shell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Lab 1: Parsing for a shell</a:t>
            </a:r>
          </a:p>
          <a:p>
            <a:pPr lvl="1"/>
            <a:r>
              <a:rPr lang="en-US" dirty="0"/>
              <a:t>You will extend in lab 2</a:t>
            </a:r>
          </a:p>
          <a:p>
            <a:r>
              <a:rPr lang="en-US" dirty="0"/>
              <a:t>I’m giving you some boilerplate code that does basics</a:t>
            </a:r>
          </a:p>
          <a:p>
            <a:r>
              <a:rPr lang="en-US" dirty="0"/>
              <a:t>My goal: Get some experience using process APIs</a:t>
            </a:r>
          </a:p>
          <a:p>
            <a:pPr lvl="1"/>
            <a:r>
              <a:rPr lang="en-US" dirty="0"/>
              <a:t>Most of what you will need discussed in this lecture</a:t>
            </a:r>
          </a:p>
          <a:p>
            <a:r>
              <a:rPr lang="en-US" dirty="0"/>
              <a:t>You will incrementally improve the shell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091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Signals,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occur for:</a:t>
            </a:r>
          </a:p>
          <a:p>
            <a:pPr lvl="1"/>
            <a:r>
              <a:rPr lang="en-US" dirty="0"/>
              <a:t>Exceptions: divide by zero, null pointer, etc.</a:t>
            </a:r>
          </a:p>
          <a:p>
            <a:pPr lvl="1"/>
            <a:r>
              <a:rPr lang="en-US" dirty="0"/>
              <a:t>IPC: Application-defined signals (USR1, USR2)</a:t>
            </a:r>
          </a:p>
          <a:p>
            <a:pPr lvl="1"/>
            <a:r>
              <a:rPr lang="en-US" dirty="0"/>
              <a:t>Control process execution (KILL, STOP, CONT)</a:t>
            </a:r>
          </a:p>
          <a:p>
            <a:r>
              <a:rPr lang="en-US" dirty="0"/>
              <a:t>Send a signal using kill(</a:t>
            </a:r>
            <a:r>
              <a:rPr lang="en-US" dirty="0" err="1"/>
              <a:t>pid</a:t>
            </a:r>
            <a:r>
              <a:rPr lang="en-US" dirty="0"/>
              <a:t>, </a:t>
            </a:r>
            <a:r>
              <a:rPr lang="en-US" dirty="0" err="1"/>
              <a:t>signo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Killing an errant program is common, but you can also send a non-lethal signal using kill()</a:t>
            </a:r>
          </a:p>
          <a:p>
            <a:r>
              <a:rPr lang="en-US" dirty="0"/>
              <a:t>Use signal() or </a:t>
            </a:r>
            <a:r>
              <a:rPr lang="en-US" dirty="0" err="1"/>
              <a:t>sigaction</a:t>
            </a:r>
            <a:r>
              <a:rPr lang="en-US" dirty="0"/>
              <a:t>() to set the handler for a signal</a:t>
            </a:r>
          </a:p>
        </p:txBody>
      </p:sp>
    </p:spTree>
    <p:extLst>
      <p:ext uri="{BB962C8B-B14F-4D97-AF65-F5344CB8AC3E}">
        <p14:creationId xmlns:p14="http://schemas.microsoft.com/office/powerpoint/2010/main" val="29775698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signals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Although signals appear to be delivered immediately…</a:t>
            </a:r>
          </a:p>
          <a:p>
            <a:pPr lvl="1"/>
            <a:r>
              <a:rPr lang="en-US" dirty="0"/>
              <a:t>They are actually delivered lazily…</a:t>
            </a:r>
          </a:p>
          <a:p>
            <a:pPr lvl="1"/>
            <a:r>
              <a:rPr lang="en-US" dirty="0"/>
              <a:t>Whenever the OS happens to be returning to the process from an interrupt, system call, etc.</a:t>
            </a:r>
          </a:p>
          <a:p>
            <a:r>
              <a:rPr lang="en-US" dirty="0"/>
              <a:t>So if I signal another process, the other process may not receive it until it is scheduled again</a:t>
            </a:r>
          </a:p>
          <a:p>
            <a:r>
              <a:rPr lang="en-US" dirty="0"/>
              <a:t>Does this matter?</a:t>
            </a:r>
          </a:p>
        </p:txBody>
      </p:sp>
    </p:spTree>
    <p:extLst>
      <p:ext uri="{BB962C8B-B14F-4D97-AF65-F5344CB8AC3E}">
        <p14:creationId xmlns:p14="http://schemas.microsoft.com/office/powerpoint/2010/main" val="48973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More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a process receives a signal, it is added to a pending mask of pending signals</a:t>
            </a:r>
          </a:p>
          <a:p>
            <a:pPr lvl="1"/>
            <a:r>
              <a:rPr lang="en-US" dirty="0"/>
              <a:t>Stored in PCB</a:t>
            </a:r>
          </a:p>
          <a:p>
            <a:r>
              <a:rPr lang="en-US" dirty="0"/>
              <a:t>Just before scheduling a process, the kernel checks if there are any pending signals</a:t>
            </a:r>
          </a:p>
          <a:p>
            <a:pPr lvl="1"/>
            <a:r>
              <a:rPr lang="en-US" dirty="0"/>
              <a:t>If so, return to the appropriate handler</a:t>
            </a:r>
          </a:p>
          <a:p>
            <a:pPr lvl="1"/>
            <a:r>
              <a:rPr lang="en-US" dirty="0"/>
              <a:t>Save the original register state for later</a:t>
            </a:r>
          </a:p>
          <a:p>
            <a:pPr lvl="1"/>
            <a:r>
              <a:rPr lang="en-US" dirty="0"/>
              <a:t>When handler is done, call </a:t>
            </a:r>
            <a:r>
              <a:rPr lang="en-US" dirty="0" err="1"/>
              <a:t>sigreturn</a:t>
            </a:r>
            <a:r>
              <a:rPr lang="en-US" dirty="0"/>
              <a:t>() system call</a:t>
            </a:r>
          </a:p>
          <a:p>
            <a:pPr lvl="2"/>
            <a:r>
              <a:rPr lang="en-US" dirty="0"/>
              <a:t>Then resume execution</a:t>
            </a:r>
          </a:p>
        </p:txBody>
      </p:sp>
    </p:spTree>
    <p:extLst>
      <p:ext uri="{BB962C8B-B14F-4D97-AF65-F5344CB8AC3E}">
        <p14:creationId xmlns:p14="http://schemas.microsoft.com/office/powerpoint/2010/main" val="25032241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Meta-lesson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Laziness rules!</a:t>
            </a:r>
          </a:p>
          <a:p>
            <a:pPr lvl="1"/>
            <a:r>
              <a:rPr lang="en-US" dirty="0"/>
              <a:t>Not on homework</a:t>
            </a:r>
          </a:p>
          <a:p>
            <a:pPr lvl="1"/>
            <a:r>
              <a:rPr lang="en-US" dirty="0"/>
              <a:t>But in system design</a:t>
            </a:r>
          </a:p>
          <a:p>
            <a:r>
              <a:rPr lang="en-US" dirty="0"/>
              <a:t>Procrastinating on work in the system often reduces overall effort</a:t>
            </a:r>
          </a:p>
          <a:p>
            <a:pPr lvl="1"/>
            <a:r>
              <a:rPr lang="en-US" dirty="0"/>
              <a:t>Signals: Why context switch immediately when it will happen soon enough?</a:t>
            </a:r>
          </a:p>
        </p:txBody>
      </p:sp>
    </p:spTree>
    <p:extLst>
      <p:ext uri="{BB962C8B-B14F-4D97-AF65-F5344CB8AC3E}">
        <p14:creationId xmlns:p14="http://schemas.microsoft.com/office/powerpoint/2010/main" val="41613604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Language Exceptions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Signals are the underlying mechanism for Exceptions and catch blocks</a:t>
            </a:r>
          </a:p>
          <a:p>
            <a:r>
              <a:rPr lang="en-US" dirty="0"/>
              <a:t>JVM or other runtime system sets signal handlers</a:t>
            </a:r>
          </a:p>
          <a:p>
            <a:pPr lvl="1"/>
            <a:r>
              <a:rPr lang="en-US" dirty="0"/>
              <a:t>Signal handler causes execution to jump to the catch block</a:t>
            </a:r>
          </a:p>
        </p:txBody>
      </p:sp>
    </p:spTree>
    <p:extLst>
      <p:ext uri="{BB962C8B-B14F-4D97-AF65-F5344CB8AC3E}">
        <p14:creationId xmlns:p14="http://schemas.microsoft.com/office/powerpoint/2010/main" val="1377542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Windows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Exceptions have specific </a:t>
            </a:r>
            <a:r>
              <a:rPr lang="en-US" dirty="0" err="1"/>
              <a:t>upcalls</a:t>
            </a:r>
            <a:r>
              <a:rPr lang="en-US" dirty="0"/>
              <a:t> from the kernel to </a:t>
            </a:r>
            <a:r>
              <a:rPr lang="en-US" dirty="0" err="1"/>
              <a:t>ntdll</a:t>
            </a:r>
            <a:endParaRPr lang="en-US" dirty="0"/>
          </a:p>
          <a:p>
            <a:r>
              <a:rPr lang="en-US" dirty="0"/>
              <a:t>IPC is done using Events</a:t>
            </a:r>
          </a:p>
          <a:p>
            <a:pPr lvl="1"/>
            <a:r>
              <a:rPr lang="en-US" dirty="0"/>
              <a:t>Shared between processes</a:t>
            </a:r>
          </a:p>
          <a:p>
            <a:pPr lvl="1"/>
            <a:r>
              <a:rPr lang="en-US" dirty="0"/>
              <a:t>Handle in table</a:t>
            </a:r>
          </a:p>
          <a:p>
            <a:pPr lvl="1"/>
            <a:r>
              <a:rPr lang="en-US" dirty="0"/>
              <a:t>No data, only 2 states: set and clear</a:t>
            </a:r>
          </a:p>
          <a:p>
            <a:pPr lvl="1"/>
            <a:r>
              <a:rPr lang="en-US" dirty="0"/>
              <a:t>Several variants: e.g., auto-clear after checking the state</a:t>
            </a:r>
          </a:p>
        </p:txBody>
      </p:sp>
    </p:spTree>
    <p:extLst>
      <p:ext uri="{BB962C8B-B14F-4D97-AF65-F5344CB8AC3E}">
        <p14:creationId xmlns:p14="http://schemas.microsoft.com/office/powerpoint/2010/main" val="34390286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Files and File Handles</a:t>
            </a:r>
          </a:p>
          <a:p>
            <a:r>
              <a:rPr lang="en-US" dirty="0"/>
              <a:t>Inheritance</a:t>
            </a:r>
          </a:p>
          <a:p>
            <a:r>
              <a:rPr lang="en-US" dirty="0"/>
              <a:t>Pipes</a:t>
            </a:r>
          </a:p>
          <a:p>
            <a:r>
              <a:rPr lang="en-US" dirty="0"/>
              <a:t>Sockets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Synthesis Example: The Shell</a:t>
            </a:r>
          </a:p>
        </p:txBody>
      </p:sp>
    </p:spTree>
    <p:extLst>
      <p:ext uri="{BB962C8B-B14F-4D97-AF65-F5344CB8AC3E}">
        <p14:creationId xmlns:p14="http://schemas.microsoft.com/office/powerpoint/2010/main" val="14410243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Shell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Almost all ‘commands’ are really binaries</a:t>
            </a:r>
          </a:p>
          <a:p>
            <a:pPr lvl="1"/>
            <a:r>
              <a:rPr lang="en-US" dirty="0"/>
              <a:t>/bin/</a:t>
            </a:r>
            <a:r>
              <a:rPr lang="en-US" dirty="0" err="1"/>
              <a:t>ls</a:t>
            </a:r>
            <a:endParaRPr lang="en-US" dirty="0"/>
          </a:p>
          <a:p>
            <a:r>
              <a:rPr lang="en-US" dirty="0"/>
              <a:t>Key abstraction: Redirection over pipes</a:t>
            </a:r>
          </a:p>
          <a:p>
            <a:pPr lvl="1"/>
            <a:r>
              <a:rPr lang="en-US" dirty="0"/>
              <a:t>‘&gt;’, ‘&lt;‘, and ‘|’implemented by the shell itself</a:t>
            </a:r>
          </a:p>
        </p:txBody>
      </p:sp>
    </p:spTree>
    <p:extLst>
      <p:ext uri="{BB962C8B-B14F-4D97-AF65-F5344CB8AC3E}">
        <p14:creationId xmlns:p14="http://schemas.microsoft.com/office/powerpoint/2010/main" val="20440503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Shell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Ex: </a:t>
            </a:r>
            <a:r>
              <a:rPr lang="en-US" b="1" dirty="0" err="1">
                <a:latin typeface="Courier New"/>
                <a:cs typeface="Courier New"/>
              </a:rPr>
              <a:t>ls</a:t>
            </a:r>
            <a:r>
              <a:rPr lang="en-US" b="1" dirty="0">
                <a:latin typeface="Courier New"/>
                <a:cs typeface="Courier New"/>
              </a:rPr>
              <a:t> | </a:t>
            </a:r>
            <a:r>
              <a:rPr lang="en-US" b="1" dirty="0" err="1">
                <a:latin typeface="Courier New"/>
                <a:cs typeface="Courier New"/>
              </a:rPr>
              <a:t>grep</a:t>
            </a:r>
            <a:r>
              <a:rPr lang="en-US" b="1" dirty="0">
                <a:latin typeface="Courier New"/>
                <a:cs typeface="Courier New"/>
              </a:rPr>
              <a:t> foo</a:t>
            </a:r>
          </a:p>
          <a:p>
            <a:r>
              <a:rPr lang="en-US" dirty="0">
                <a:cs typeface="Courier New"/>
              </a:rPr>
              <a:t>Shell </a:t>
            </a:r>
            <a:r>
              <a:rPr lang="en-US" dirty="0" err="1">
                <a:cs typeface="Courier New"/>
              </a:rPr>
              <a:t>pseudocde</a:t>
            </a:r>
            <a:r>
              <a:rPr lang="en-US" dirty="0">
                <a:cs typeface="Courier New"/>
              </a:rPr>
              <a:t>: </a:t>
            </a:r>
          </a:p>
          <a:p>
            <a:pPr marL="0" indent="0">
              <a:buNone/>
            </a:pPr>
            <a:endParaRPr lang="en-US" dirty="0">
              <a:cs typeface="Courier New"/>
            </a:endParaRPr>
          </a:p>
          <a:p>
            <a:pPr marL="0" indent="0">
              <a:buNone/>
            </a:pPr>
            <a:r>
              <a:rPr lang="en-US" dirty="0">
                <a:cs typeface="Courier New"/>
              </a:rPr>
              <a:t>while(EOF != </a:t>
            </a:r>
            <a:r>
              <a:rPr lang="en-US" dirty="0" err="1">
                <a:cs typeface="Courier New"/>
              </a:rPr>
              <a:t>read_input</a:t>
            </a:r>
            <a:r>
              <a:rPr lang="en-US" dirty="0">
                <a:cs typeface="Courier New"/>
              </a:rPr>
              <a:t>) {</a:t>
            </a:r>
          </a:p>
          <a:p>
            <a:pPr marL="457200" lvl="1" indent="0">
              <a:buNone/>
            </a:pPr>
            <a:r>
              <a:rPr lang="en-US" dirty="0" err="1">
                <a:cs typeface="Courier New"/>
              </a:rPr>
              <a:t>parse_input</a:t>
            </a:r>
            <a:r>
              <a:rPr lang="en-US" dirty="0">
                <a:cs typeface="Courier New"/>
              </a:rPr>
              <a:t>();</a:t>
            </a:r>
          </a:p>
          <a:p>
            <a:pPr marL="457200" lvl="1" indent="0">
              <a:buNone/>
            </a:pPr>
            <a:r>
              <a:rPr lang="en-US" dirty="0">
                <a:cs typeface="Courier New"/>
              </a:rPr>
              <a:t>// Sets up chain of pipes</a:t>
            </a:r>
          </a:p>
          <a:p>
            <a:pPr marL="457200" lvl="1" indent="0">
              <a:buNone/>
            </a:pPr>
            <a:r>
              <a:rPr lang="en-US" dirty="0">
                <a:cs typeface="Courier New"/>
              </a:rPr>
              <a:t>// Forks and exec’s ‘</a:t>
            </a:r>
            <a:r>
              <a:rPr lang="en-US" dirty="0" err="1">
                <a:cs typeface="Courier New"/>
              </a:rPr>
              <a:t>ls</a:t>
            </a:r>
            <a:r>
              <a:rPr lang="en-US" dirty="0">
                <a:cs typeface="Courier New"/>
              </a:rPr>
              <a:t>’ and ‘</a:t>
            </a:r>
            <a:r>
              <a:rPr lang="en-US" dirty="0" err="1">
                <a:cs typeface="Courier New"/>
              </a:rPr>
              <a:t>grep</a:t>
            </a:r>
            <a:r>
              <a:rPr lang="en-US" dirty="0">
                <a:cs typeface="Courier New"/>
              </a:rPr>
              <a:t>’ separately</a:t>
            </a:r>
          </a:p>
          <a:p>
            <a:pPr marL="457200" lvl="1" indent="0">
              <a:buNone/>
            </a:pPr>
            <a:r>
              <a:rPr lang="en-US" dirty="0">
                <a:cs typeface="Courier New"/>
              </a:rPr>
              <a:t>// </a:t>
            </a:r>
            <a:r>
              <a:rPr lang="en-US" dirty="0"/>
              <a:t>Wait on output from ‘</a:t>
            </a:r>
            <a:r>
              <a:rPr lang="en-US" dirty="0" err="1"/>
              <a:t>grep</a:t>
            </a:r>
            <a:r>
              <a:rPr lang="en-US" dirty="0"/>
              <a:t>’, print to console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2400" dirty="0"/>
              <a:t>// print console prompt</a:t>
            </a:r>
          </a:p>
          <a:p>
            <a:pPr marL="0" indent="0">
              <a:buNone/>
            </a:pPr>
            <a:r>
              <a:rPr lang="en-US" sz="2400" dirty="0"/>
              <a:t>}</a:t>
            </a:r>
          </a:p>
          <a:p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6437354" y="1357218"/>
            <a:ext cx="838200" cy="449263"/>
            <a:chOff x="2032" y="2341"/>
            <a:chExt cx="528" cy="283"/>
          </a:xfrm>
        </p:grpSpPr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083" y="234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</p:grp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6869154" y="1768376"/>
            <a:ext cx="0" cy="723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988217" y="2031901"/>
            <a:ext cx="10033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fork()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102517" y="3098701"/>
            <a:ext cx="1277937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exec(ls)</a:t>
            </a:r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6450054" y="2500214"/>
            <a:ext cx="838200" cy="454025"/>
            <a:chOff x="2032" y="2341"/>
            <a:chExt cx="528" cy="286"/>
          </a:xfrm>
        </p:grpSpPr>
        <p:sp>
          <p:nvSpPr>
            <p:cNvPr id="12" name="AutoShape 12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083" y="2341"/>
              <a:ext cx="46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csh</a:t>
              </a:r>
            </a:p>
          </p:txBody>
        </p:sp>
      </p:grpSp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6475454" y="2500214"/>
            <a:ext cx="2120900" cy="466725"/>
            <a:chOff x="1800" y="3021"/>
            <a:chExt cx="1336" cy="294"/>
          </a:xfrm>
        </p:grpSpPr>
        <p:sp>
          <p:nvSpPr>
            <p:cNvPr id="15" name="AutoShape 15"/>
            <p:cNvSpPr>
              <a:spLocks noChangeArrowheads="1"/>
            </p:cNvSpPr>
            <p:nvPr/>
          </p:nvSpPr>
          <p:spPr bwMode="auto">
            <a:xfrm>
              <a:off x="1800" y="3064"/>
              <a:ext cx="1336" cy="232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1835" y="302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2296" y="3168"/>
              <a:ext cx="416" cy="0"/>
            </a:xfrm>
            <a:prstGeom prst="line">
              <a:avLst/>
            </a:prstGeom>
            <a:noFill/>
            <a:ln w="25400">
              <a:solidFill>
                <a:srgbClr val="B5006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2787" y="3029"/>
              <a:ext cx="34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ls</a:t>
              </a:r>
              <a:endParaRPr lang="en-US" b="1">
                <a:solidFill>
                  <a:schemeClr val="accent1"/>
                </a:solidFill>
                <a:latin typeface="Courier" charset="0"/>
              </a:endParaRPr>
            </a:p>
          </p:txBody>
        </p:sp>
      </p:grpSp>
      <p:sp>
        <p:nvSpPr>
          <p:cNvPr id="19" name="Arc 19"/>
          <p:cNvSpPr>
            <a:spLocks/>
          </p:cNvSpPr>
          <p:nvPr/>
        </p:nvSpPr>
        <p:spPr bwMode="auto">
          <a:xfrm>
            <a:off x="7440654" y="1641376"/>
            <a:ext cx="901700" cy="812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4856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Lab 1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programming on Linux refresher</a:t>
            </a:r>
          </a:p>
          <a:p>
            <a:r>
              <a:rPr lang="en-US" dirty="0"/>
              <a:t>Parser for your shell (Lab 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27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Turn input into commands; execute those commands</a:t>
            </a:r>
          </a:p>
          <a:p>
            <a:pPr lvl="1"/>
            <a:r>
              <a:rPr lang="en-US" dirty="0"/>
              <a:t>Support PATH variables</a:t>
            </a:r>
          </a:p>
          <a:p>
            <a:r>
              <a:rPr lang="en-US" dirty="0"/>
              <a:t>Be able to change directories</a:t>
            </a:r>
          </a:p>
          <a:p>
            <a:r>
              <a:rPr lang="en-US" dirty="0"/>
              <a:t>Print the working directory at the command line</a:t>
            </a:r>
          </a:p>
          <a:p>
            <a:r>
              <a:rPr lang="en-US" dirty="0"/>
              <a:t>Add debugging support</a:t>
            </a:r>
          </a:p>
          <a:p>
            <a:r>
              <a:rPr lang="en-US" dirty="0"/>
              <a:t>Add scripting support</a:t>
            </a:r>
          </a:p>
          <a:p>
            <a:r>
              <a:rPr lang="en-US" dirty="0"/>
              <a:t>Pipe indirection: &lt;, &gt;, and |</a:t>
            </a:r>
          </a:p>
          <a:p>
            <a:r>
              <a:rPr lang="en-US" b="1" dirty="0" err="1">
                <a:latin typeface="Courier New"/>
                <a:cs typeface="Courier New"/>
              </a:rPr>
              <a:t>goheels</a:t>
            </a:r>
            <a:r>
              <a:rPr lang="en-US" dirty="0"/>
              <a:t> – draw an ASCII art Tar Heel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Significant work – start early!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9994132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75793-0649-D548-AAAC-B67924E9C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Shells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52EAD-C3F7-9E4B-8D41-8C63A9C81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Shell: aka the command prompt</a:t>
            </a:r>
          </a:p>
          <a:p>
            <a:endParaRPr lang="en-US" dirty="0"/>
          </a:p>
          <a:p>
            <a:r>
              <a:rPr lang="en-US" dirty="0"/>
              <a:t>At a high level: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while (more input) {</a:t>
            </a:r>
          </a:p>
          <a:p>
            <a:pPr marL="0" indent="0">
              <a:buNone/>
            </a:pPr>
            <a:r>
              <a:rPr lang="en-US" dirty="0"/>
              <a:t>    read a line of input</a:t>
            </a:r>
          </a:p>
          <a:p>
            <a:pPr marL="0" indent="0">
              <a:buNone/>
            </a:pPr>
            <a:r>
              <a:rPr lang="en-US" dirty="0"/>
              <a:t>    parse the line into a command</a:t>
            </a:r>
          </a:p>
          <a:p>
            <a:pPr marL="0" indent="0">
              <a:buNone/>
            </a:pPr>
            <a:r>
              <a:rPr lang="en-US" dirty="0"/>
              <a:t>    if valid command: execute it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3BB4F8-C066-DD4F-9BD9-B3A719DDA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86766B19-3333-B848-8B58-C7FFDB0708AE}"/>
              </a:ext>
            </a:extLst>
          </p:cNvPr>
          <p:cNvSpPr/>
          <p:nvPr/>
        </p:nvSpPr>
        <p:spPr>
          <a:xfrm>
            <a:off x="3707904" y="3429000"/>
            <a:ext cx="432048" cy="108012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173CBA-7C26-7746-BC2D-0025EAD8307D}"/>
              </a:ext>
            </a:extLst>
          </p:cNvPr>
          <p:cNvSpPr txBox="1"/>
          <p:nvPr/>
        </p:nvSpPr>
        <p:spPr>
          <a:xfrm>
            <a:off x="4139952" y="3759423"/>
            <a:ext cx="2728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We will give you this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27965F9D-7DCB-1E43-875F-874245840D6D}"/>
              </a:ext>
            </a:extLst>
          </p:cNvPr>
          <p:cNvSpPr/>
          <p:nvPr/>
        </p:nvSpPr>
        <p:spPr>
          <a:xfrm>
            <a:off x="5220072" y="4421944"/>
            <a:ext cx="432048" cy="461665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1BDEEA-44AD-0F4B-8BCE-C18666C7C169}"/>
              </a:ext>
            </a:extLst>
          </p:cNvPr>
          <p:cNvSpPr txBox="1"/>
          <p:nvPr/>
        </p:nvSpPr>
        <p:spPr>
          <a:xfrm>
            <a:off x="5652120" y="4421943"/>
            <a:ext cx="848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 1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7BA3B4EF-454F-3749-A823-7746997B8110}"/>
              </a:ext>
            </a:extLst>
          </p:cNvPr>
          <p:cNvSpPr/>
          <p:nvPr/>
        </p:nvSpPr>
        <p:spPr>
          <a:xfrm>
            <a:off x="4932040" y="4939533"/>
            <a:ext cx="432048" cy="461665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690FE9-C221-EB44-9354-BDCC782442F7}"/>
              </a:ext>
            </a:extLst>
          </p:cNvPr>
          <p:cNvSpPr txBox="1"/>
          <p:nvPr/>
        </p:nvSpPr>
        <p:spPr>
          <a:xfrm>
            <a:off x="5364088" y="4939532"/>
            <a:ext cx="848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 2</a:t>
            </a:r>
          </a:p>
        </p:txBody>
      </p:sp>
    </p:spTree>
    <p:extLst>
      <p:ext uri="{BB962C8B-B14F-4D97-AF65-F5344CB8AC3E}">
        <p14:creationId xmlns:p14="http://schemas.microsoft.com/office/powerpoint/2010/main" val="3926667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377C5-B677-A649-AB6A-79D0E630A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Detour: Environment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60D09-1134-F94C-9E65-0854C49A1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Nearly all shell commands are actually binary files </a:t>
            </a:r>
          </a:p>
          <a:p>
            <a:pPr lvl="1"/>
            <a:r>
              <a:rPr lang="en-US" dirty="0"/>
              <a:t>Very few commands actually implemented in the shell</a:t>
            </a:r>
          </a:p>
          <a:p>
            <a:pPr lvl="1"/>
            <a:r>
              <a:rPr lang="en-US" dirty="0"/>
              <a:t>A few built-ins that change the shell itself (exit, cd) </a:t>
            </a:r>
          </a:p>
          <a:p>
            <a:r>
              <a:rPr lang="en-US" dirty="0"/>
              <a:t>Example: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dirty="0"/>
              <a:t> is actually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/bin/ls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For fun, play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which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as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which ls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 where to look for a given command?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Note that we want some flexibility system-to-system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Idea: dynamically set a variable that controls which directories to search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4B7DAE-EA6C-CC43-9926-25D00B095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57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0AC6A-514F-F547-96D9-657EA4E25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Environment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2292B-0608-7647-B8E1-64D1F7C73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set of key-value pairs</a:t>
            </a:r>
          </a:p>
          <a:p>
            <a:pPr lvl="1"/>
            <a:r>
              <a:rPr lang="en-US" dirty="0"/>
              <a:t>Passed to main() as a third argument </a:t>
            </a:r>
          </a:p>
          <a:p>
            <a:pPr lvl="1"/>
            <a:r>
              <a:rPr lang="en-US" dirty="0"/>
              <a:t>Often ignored by programmers</a:t>
            </a:r>
          </a:p>
          <a:p>
            <a:r>
              <a:rPr lang="en-US" dirty="0"/>
              <a:t>Serves many different purposes</a:t>
            </a:r>
          </a:p>
          <a:p>
            <a:r>
              <a:rPr lang="en-US" dirty="0"/>
              <a:t>For Lab 1, we need to look at PATH</a:t>
            </a:r>
          </a:p>
          <a:p>
            <a:pPr lvl="1"/>
            <a:r>
              <a:rPr lang="en-US" dirty="0"/>
              <a:t>By convention, a single, colon-delimited set of prefixes</a:t>
            </a:r>
          </a:p>
          <a:p>
            <a:r>
              <a:rPr lang="en-US" dirty="0"/>
              <a:t>Example: 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/local/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/local/bin:/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/bin:/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:/bin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92BB96-010E-B04D-BE72-1F1AB6B0F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0460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B8A5E-8970-5748-A153-B13D80D1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PATH in a shell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670E-65EA-F043-B259-6B251B289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If my PATH is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/local/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/local/bin:/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/bin:/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:/bin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Then, for a given command (ls), the shell will check, in order, until found: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/local/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/ls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/local/bin/ls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/ls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/bin/ls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/ls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/bin/ls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B0D4A-4A08-704A-8BC8-9B47C9EF7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18304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F7DF5-C934-5D45-AB83-0FA5D0D7B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Lab 1, Exercise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F8AD2-24CC-3745-9221-26887662D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Your first job will be to write parsing code that takes in a colon-delimited set of prefixes, and to create a table of prefixes to try in future commands</a:t>
            </a:r>
          </a:p>
          <a:p>
            <a:pPr lvl="1"/>
            <a:r>
              <a:rPr lang="en-US" dirty="0"/>
              <a:t>See </a:t>
            </a:r>
            <a:r>
              <a:rPr lang="en-US" dirty="0" err="1"/>
              <a:t>path_table</a:t>
            </a:r>
            <a:r>
              <a:rPr lang="en-US" dirty="0"/>
              <a:t> in </a:t>
            </a:r>
            <a:r>
              <a:rPr lang="en-US" dirty="0" err="1"/>
              <a:t>jobs.c</a:t>
            </a:r>
            <a:endParaRPr lang="en-US" dirty="0"/>
          </a:p>
          <a:p>
            <a:pPr lvl="1"/>
            <a:r>
              <a:rPr lang="en-US" dirty="0"/>
              <a:t>We wrote a test harness </a:t>
            </a:r>
            <a:r>
              <a:rPr lang="en-US" dirty="0" err="1"/>
              <a:t>test_env.c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$ PATH=/foo:/bar ./</a:t>
            </a:r>
            <a:r>
              <a:rPr lang="en-US" dirty="0" err="1"/>
              <a:t>test_env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===== Begin Path Table ===== </a:t>
            </a:r>
          </a:p>
          <a:p>
            <a:pPr marL="0" indent="0">
              <a:buNone/>
            </a:pPr>
            <a:r>
              <a:rPr lang="en-US" dirty="0"/>
              <a:t>Prefix 0: [/foo] </a:t>
            </a:r>
          </a:p>
          <a:p>
            <a:pPr marL="0" indent="0">
              <a:buNone/>
            </a:pPr>
            <a:r>
              <a:rPr lang="en-US" dirty="0"/>
              <a:t>Prefix 1: [/bar] </a:t>
            </a:r>
          </a:p>
          <a:p>
            <a:pPr marL="0" indent="0">
              <a:buNone/>
            </a:pPr>
            <a:r>
              <a:rPr lang="en-US" dirty="0"/>
              <a:t>===== End Path Table =====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DD5DF-75E6-BB44-83CB-CED6C7EBF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137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BC7AF-F7D8-E94B-9C66-18C9530FF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 2: Parsing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94B8C-A202-1A48-B6E5-F43CF2D93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typical shell command includes a main binary (e.g., ‘ls’) </a:t>
            </a:r>
          </a:p>
          <a:p>
            <a:pPr lvl="1"/>
            <a:r>
              <a:rPr lang="en-US" dirty="0"/>
              <a:t>and 0+ whitespace-separated arguments (e.g., ‘-l’)</a:t>
            </a:r>
          </a:p>
          <a:p>
            <a:pPr lvl="1"/>
            <a:r>
              <a:rPr lang="en-US" dirty="0"/>
              <a:t>and possibly extra whitespace</a:t>
            </a:r>
          </a:p>
          <a:p>
            <a:r>
              <a:rPr lang="en-US" dirty="0"/>
              <a:t>You will get this as a single character array</a:t>
            </a:r>
          </a:p>
          <a:p>
            <a:r>
              <a:rPr lang="en-US" dirty="0"/>
              <a:t>Your job is to break this up into individual ‘tokens’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D18A15-CFCC-0F41-8EDE-B9F5A3D26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74A839-43F6-8643-94A5-73FCD9F04150}"/>
              </a:ext>
            </a:extLst>
          </p:cNvPr>
          <p:cNvSpPr/>
          <p:nvPr/>
        </p:nvSpPr>
        <p:spPr>
          <a:xfrm>
            <a:off x="467544" y="45091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73D12F-6EFD-614F-997E-145FC2B00698}"/>
              </a:ext>
            </a:extLst>
          </p:cNvPr>
          <p:cNvSpPr/>
          <p:nvPr/>
        </p:nvSpPr>
        <p:spPr>
          <a:xfrm>
            <a:off x="900981" y="45091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779048-A435-754A-800E-3C6A6D2B08F3}"/>
              </a:ext>
            </a:extLst>
          </p:cNvPr>
          <p:cNvSpPr/>
          <p:nvPr/>
        </p:nvSpPr>
        <p:spPr>
          <a:xfrm>
            <a:off x="1333029" y="45091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D47DC8-17AD-1B41-B6BA-C4B2CCD764E4}"/>
              </a:ext>
            </a:extLst>
          </p:cNvPr>
          <p:cNvSpPr/>
          <p:nvPr/>
        </p:nvSpPr>
        <p:spPr>
          <a:xfrm>
            <a:off x="1777725" y="45091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11328D4-0F1D-AD4E-BE40-6CDC08F04C2A}"/>
              </a:ext>
            </a:extLst>
          </p:cNvPr>
          <p:cNvSpPr/>
          <p:nvPr/>
        </p:nvSpPr>
        <p:spPr>
          <a:xfrm>
            <a:off x="2214538" y="45091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E8CFC00-6B94-4B42-97A7-1046240B6772}"/>
              </a:ext>
            </a:extLst>
          </p:cNvPr>
          <p:cNvSpPr/>
          <p:nvPr/>
        </p:nvSpPr>
        <p:spPr>
          <a:xfrm>
            <a:off x="2627784" y="4509120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96ABEAE-B9E7-F341-85B3-8A262F322B9F}"/>
              </a:ext>
            </a:extLst>
          </p:cNvPr>
          <p:cNvSpPr/>
          <p:nvPr/>
        </p:nvSpPr>
        <p:spPr>
          <a:xfrm>
            <a:off x="7006814" y="4415325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4A63B2A-56D7-1C46-97E0-BE92D482D556}"/>
              </a:ext>
            </a:extLst>
          </p:cNvPr>
          <p:cNvSpPr/>
          <p:nvPr/>
        </p:nvSpPr>
        <p:spPr>
          <a:xfrm>
            <a:off x="7440251" y="4415325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389E77D-190D-B240-B698-177DC5E7410C}"/>
              </a:ext>
            </a:extLst>
          </p:cNvPr>
          <p:cNvSpPr/>
          <p:nvPr/>
        </p:nvSpPr>
        <p:spPr>
          <a:xfrm>
            <a:off x="7000482" y="5013175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A71061C-8BD6-404A-BD1A-210F73230162}"/>
              </a:ext>
            </a:extLst>
          </p:cNvPr>
          <p:cNvSpPr/>
          <p:nvPr/>
        </p:nvSpPr>
        <p:spPr>
          <a:xfrm>
            <a:off x="7437295" y="5013175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B652B0-7F34-2E41-8FAE-B812BF278590}"/>
              </a:ext>
            </a:extLst>
          </p:cNvPr>
          <p:cNvSpPr/>
          <p:nvPr/>
        </p:nvSpPr>
        <p:spPr>
          <a:xfrm>
            <a:off x="7850541" y="5013175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D160974-F859-154D-848E-0C5EC58CB034}"/>
              </a:ext>
            </a:extLst>
          </p:cNvPr>
          <p:cNvSpPr txBox="1"/>
          <p:nvPr/>
        </p:nvSpPr>
        <p:spPr>
          <a:xfrm>
            <a:off x="1367771" y="5071246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Input</a:t>
            </a:r>
          </a:p>
        </p:txBody>
      </p:sp>
      <p:sp>
        <p:nvSpPr>
          <p:cNvPr id="27" name="Right Arrow 26">
            <a:extLst>
              <a:ext uri="{FF2B5EF4-FFF2-40B4-BE49-F238E27FC236}">
                <a16:creationId xmlns:a16="http://schemas.microsoft.com/office/drawing/2014/main" id="{F46884F7-6BE9-9143-997E-C0E8D110EAF7}"/>
              </a:ext>
            </a:extLst>
          </p:cNvPr>
          <p:cNvSpPr/>
          <p:nvPr/>
        </p:nvSpPr>
        <p:spPr>
          <a:xfrm>
            <a:off x="3419872" y="4509120"/>
            <a:ext cx="1296144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7EA5524-222B-9846-B09A-AC387BE762AE}"/>
              </a:ext>
            </a:extLst>
          </p:cNvPr>
          <p:cNvSpPr txBox="1"/>
          <p:nvPr/>
        </p:nvSpPr>
        <p:spPr>
          <a:xfrm>
            <a:off x="4644008" y="5517232"/>
            <a:ext cx="1215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commands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C046B41-A20B-4A45-A74E-77F4480BAC62}"/>
              </a:ext>
            </a:extLst>
          </p:cNvPr>
          <p:cNvSpPr/>
          <p:nvPr/>
        </p:nvSpPr>
        <p:spPr>
          <a:xfrm>
            <a:off x="5225323" y="4365104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B4CBF93-33C7-D745-943F-C9948918AC02}"/>
              </a:ext>
            </a:extLst>
          </p:cNvPr>
          <p:cNvSpPr/>
          <p:nvPr/>
        </p:nvSpPr>
        <p:spPr>
          <a:xfrm>
            <a:off x="5216300" y="4875000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7D462C7-D9D1-1B4F-84C7-085511EF6A37}"/>
              </a:ext>
            </a:extLst>
          </p:cNvPr>
          <p:cNvCxnSpPr/>
          <p:nvPr/>
        </p:nvCxnSpPr>
        <p:spPr>
          <a:xfrm>
            <a:off x="5441347" y="4509120"/>
            <a:ext cx="66072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18DB0975-B8A7-A545-B5E7-476A26A8ECFF}"/>
              </a:ext>
            </a:extLst>
          </p:cNvPr>
          <p:cNvSpPr/>
          <p:nvPr/>
        </p:nvSpPr>
        <p:spPr>
          <a:xfrm>
            <a:off x="6123738" y="4384243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FB1FB13-D953-C742-B333-E9321D9F5FD2}"/>
              </a:ext>
            </a:extLst>
          </p:cNvPr>
          <p:cNvSpPr/>
          <p:nvPr/>
        </p:nvSpPr>
        <p:spPr>
          <a:xfrm>
            <a:off x="6123737" y="5387431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DD2BD89-9E61-7647-BC14-EAEE35BEC92E}"/>
              </a:ext>
            </a:extLst>
          </p:cNvPr>
          <p:cNvCxnSpPr/>
          <p:nvPr/>
        </p:nvCxnSpPr>
        <p:spPr>
          <a:xfrm>
            <a:off x="6339762" y="4528259"/>
            <a:ext cx="66072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A23C07DE-D52B-4240-B94B-D104F5FAF480}"/>
              </a:ext>
            </a:extLst>
          </p:cNvPr>
          <p:cNvSpPr/>
          <p:nvPr/>
        </p:nvSpPr>
        <p:spPr>
          <a:xfrm>
            <a:off x="6123738" y="4883376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F5C44BF-2513-164F-8E71-EE9638C285DB}"/>
              </a:ext>
            </a:extLst>
          </p:cNvPr>
          <p:cNvCxnSpPr/>
          <p:nvPr/>
        </p:nvCxnSpPr>
        <p:spPr>
          <a:xfrm>
            <a:off x="6339762" y="5027392"/>
            <a:ext cx="66072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5810A23F-086F-E247-82C3-080DD93F26CE}"/>
              </a:ext>
            </a:extLst>
          </p:cNvPr>
          <p:cNvSpPr/>
          <p:nvPr/>
        </p:nvSpPr>
        <p:spPr>
          <a:xfrm>
            <a:off x="7865982" y="4415325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</p:spTree>
    <p:extLst>
      <p:ext uri="{BB962C8B-B14F-4D97-AF65-F5344CB8AC3E}">
        <p14:creationId xmlns:p14="http://schemas.microsoft.com/office/powerpoint/2010/main" val="71180031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45BD2-19C5-8141-A54D-461FB0E14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Pipelines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1B768-5BF7-9B4E-96C3-BFEF389D9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shell can compose multiple commands using pipelines</a:t>
            </a:r>
          </a:p>
          <a:p>
            <a:pPr lvl="1"/>
            <a:r>
              <a:rPr lang="en-US" dirty="0"/>
              <a:t>Key idea: standard output of one command becomes standard input of next</a:t>
            </a:r>
          </a:p>
          <a:p>
            <a:r>
              <a:rPr lang="en-US" dirty="0"/>
              <a:t>Example: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ls |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-l</a:t>
            </a:r>
          </a:p>
          <a:p>
            <a:pPr lvl="1"/>
            <a:r>
              <a:rPr lang="en-US" dirty="0"/>
              <a:t>List a directory (ls) – send listing output to a wordcount utility (</a:t>
            </a:r>
            <a:r>
              <a:rPr lang="en-US" dirty="0" err="1"/>
              <a:t>wc</a:t>
            </a:r>
            <a:r>
              <a:rPr lang="en-US" dirty="0"/>
              <a:t>) to count how many entries in directory</a:t>
            </a:r>
          </a:p>
          <a:p>
            <a:r>
              <a:rPr lang="en-US" dirty="0"/>
              <a:t>The vertical bar (|) is a special character</a:t>
            </a:r>
          </a:p>
          <a:p>
            <a:pPr lvl="1"/>
            <a:r>
              <a:rPr lang="en-US" dirty="0"/>
              <a:t>May not appear in any other valid commands</a:t>
            </a:r>
          </a:p>
          <a:p>
            <a:pPr lvl="1"/>
            <a:r>
              <a:rPr lang="en-US" dirty="0"/>
              <a:t>Does not need whitespace: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ls|wc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–l </a:t>
            </a:r>
            <a:r>
              <a:rPr lang="en-US" dirty="0"/>
              <a:t>is valid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93003-FB89-074B-9330-B32552197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7993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B08EE-F7CD-8743-B9B7-E882926A4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parse.c:parse_line</a:t>
            </a:r>
            <a:r>
              <a:rPr lang="en-US" dirty="0"/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C3F24-E24D-4249-803D-761F9A635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workhorse for lab 1 (and 2)</a:t>
            </a:r>
          </a:p>
          <a:p>
            <a:r>
              <a:rPr lang="en-US" dirty="0"/>
              <a:t>Takes in a line of input, outputs a 2-D array</a:t>
            </a:r>
          </a:p>
          <a:p>
            <a:r>
              <a:rPr lang="en-US" dirty="0"/>
              <a:t>First dimension: one entry per pipeline stage</a:t>
            </a:r>
          </a:p>
          <a:p>
            <a:pPr lvl="1"/>
            <a:r>
              <a:rPr lang="en-US" dirty="0"/>
              <a:t>Simple commands just have one entry</a:t>
            </a:r>
          </a:p>
          <a:p>
            <a:r>
              <a:rPr lang="en-US" dirty="0"/>
              <a:t>Second dimension: one entry per command token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3F2EFB-BFF3-7A4A-8903-B59275197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6908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8D6F5-0110-5943-90F1-797108E5C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parse a pipeline?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2F1B79-F02D-4748-88D8-55CB4948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1DC169-468E-614F-BEFE-A4D35DA26083}"/>
              </a:ext>
            </a:extLst>
          </p:cNvPr>
          <p:cNvSpPr/>
          <p:nvPr/>
        </p:nvSpPr>
        <p:spPr>
          <a:xfrm>
            <a:off x="448742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1EB7C2-16F5-F842-9D72-F5497748A9A7}"/>
              </a:ext>
            </a:extLst>
          </p:cNvPr>
          <p:cNvSpPr/>
          <p:nvPr/>
        </p:nvSpPr>
        <p:spPr>
          <a:xfrm>
            <a:off x="882179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CE11DFB-23A7-9244-869B-EF010466194A}"/>
              </a:ext>
            </a:extLst>
          </p:cNvPr>
          <p:cNvSpPr/>
          <p:nvPr/>
        </p:nvSpPr>
        <p:spPr>
          <a:xfrm>
            <a:off x="1314227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CB553B8-E9D2-064C-9FD8-0B103C07255D}"/>
              </a:ext>
            </a:extLst>
          </p:cNvPr>
          <p:cNvSpPr/>
          <p:nvPr/>
        </p:nvSpPr>
        <p:spPr>
          <a:xfrm>
            <a:off x="1758923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62B506-D17C-5C4E-A5DC-29A9A506EA32}"/>
              </a:ext>
            </a:extLst>
          </p:cNvPr>
          <p:cNvSpPr/>
          <p:nvPr/>
        </p:nvSpPr>
        <p:spPr>
          <a:xfrm>
            <a:off x="2195736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FA3EB4D-B324-0340-A2E7-9E9A027347B6}"/>
              </a:ext>
            </a:extLst>
          </p:cNvPr>
          <p:cNvSpPr/>
          <p:nvPr/>
        </p:nvSpPr>
        <p:spPr>
          <a:xfrm>
            <a:off x="4800334" y="1649260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801FC6E-D516-3441-8F30-508F1D10F4A7}"/>
              </a:ext>
            </a:extLst>
          </p:cNvPr>
          <p:cNvSpPr/>
          <p:nvPr/>
        </p:nvSpPr>
        <p:spPr>
          <a:xfrm>
            <a:off x="3963653" y="32883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1AC426-3F87-074D-84B2-6FDA2D59093A}"/>
              </a:ext>
            </a:extLst>
          </p:cNvPr>
          <p:cNvSpPr/>
          <p:nvPr/>
        </p:nvSpPr>
        <p:spPr>
          <a:xfrm>
            <a:off x="4397090" y="32883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9F8C1B-AB40-3E47-ADC1-EFCA271AA861}"/>
              </a:ext>
            </a:extLst>
          </p:cNvPr>
          <p:cNvSpPr txBox="1"/>
          <p:nvPr/>
        </p:nvSpPr>
        <p:spPr>
          <a:xfrm>
            <a:off x="1348969" y="2211386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Input</a:t>
            </a:r>
          </a:p>
        </p:txBody>
      </p:sp>
      <p:sp>
        <p:nvSpPr>
          <p:cNvPr id="19" name="Right Arrow 18">
            <a:extLst>
              <a:ext uri="{FF2B5EF4-FFF2-40B4-BE49-F238E27FC236}">
                <a16:creationId xmlns:a16="http://schemas.microsoft.com/office/drawing/2014/main" id="{BE9594FE-F749-3346-A6F2-3762169E1CB3}"/>
              </a:ext>
            </a:extLst>
          </p:cNvPr>
          <p:cNvSpPr/>
          <p:nvPr/>
        </p:nvSpPr>
        <p:spPr>
          <a:xfrm rot="5400000">
            <a:off x="1045320" y="2765383"/>
            <a:ext cx="1296144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69EAA5F-D07F-6B4B-9FD6-18B98B599AFB}"/>
              </a:ext>
            </a:extLst>
          </p:cNvPr>
          <p:cNvSpPr txBox="1"/>
          <p:nvPr/>
        </p:nvSpPr>
        <p:spPr>
          <a:xfrm>
            <a:off x="120195" y="4601128"/>
            <a:ext cx="1215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commands</a:t>
            </a:r>
          </a:p>
          <a:p>
            <a:pPr algn="ctr"/>
            <a:r>
              <a:rPr lang="en-US" dirty="0"/>
              <a:t>(parsed)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14F7006-6E58-DD41-A84E-EE9FF13B31FA}"/>
              </a:ext>
            </a:extLst>
          </p:cNvPr>
          <p:cNvSpPr/>
          <p:nvPr/>
        </p:nvSpPr>
        <p:spPr>
          <a:xfrm>
            <a:off x="1286319" y="4205542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5224331-6AE9-6245-ABFD-75BD2373DA19}"/>
              </a:ext>
            </a:extLst>
          </p:cNvPr>
          <p:cNvSpPr/>
          <p:nvPr/>
        </p:nvSpPr>
        <p:spPr>
          <a:xfrm>
            <a:off x="1281348" y="5243926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E44AC6D-03A6-3846-9C18-496416F97372}"/>
              </a:ext>
            </a:extLst>
          </p:cNvPr>
          <p:cNvCxnSpPr>
            <a:cxnSpLocks/>
            <a:endCxn id="24" idx="1"/>
          </p:cNvCxnSpPr>
          <p:nvPr/>
        </p:nvCxnSpPr>
        <p:spPr>
          <a:xfrm flipV="1">
            <a:off x="1502343" y="3509266"/>
            <a:ext cx="1578234" cy="84029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992CD91-B395-1F4B-916D-544731BB1688}"/>
              </a:ext>
            </a:extLst>
          </p:cNvPr>
          <p:cNvSpPr/>
          <p:nvPr/>
        </p:nvSpPr>
        <p:spPr>
          <a:xfrm>
            <a:off x="3080577" y="3257238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05C3BE1-2E82-9A43-A15C-DC3C7952D853}"/>
              </a:ext>
            </a:extLst>
          </p:cNvPr>
          <p:cNvSpPr/>
          <p:nvPr/>
        </p:nvSpPr>
        <p:spPr>
          <a:xfrm>
            <a:off x="3080576" y="3764816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B0CD34C-1702-4246-AF6C-C1F4B35CE8A2}"/>
              </a:ext>
            </a:extLst>
          </p:cNvPr>
          <p:cNvCxnSpPr/>
          <p:nvPr/>
        </p:nvCxnSpPr>
        <p:spPr>
          <a:xfrm>
            <a:off x="3296601" y="3401254"/>
            <a:ext cx="66072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8A941E60-46DB-044C-AD5C-9A908BFEAC52}"/>
              </a:ext>
            </a:extLst>
          </p:cNvPr>
          <p:cNvSpPr/>
          <p:nvPr/>
        </p:nvSpPr>
        <p:spPr>
          <a:xfrm>
            <a:off x="4822821" y="3288320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ECF3914-FE83-0044-907B-221B4209BE30}"/>
              </a:ext>
            </a:extLst>
          </p:cNvPr>
          <p:cNvSpPr/>
          <p:nvPr/>
        </p:nvSpPr>
        <p:spPr>
          <a:xfrm>
            <a:off x="2635762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BA2BF3E-8823-E64A-A9AE-2016FE0D6CBE}"/>
              </a:ext>
            </a:extLst>
          </p:cNvPr>
          <p:cNvSpPr/>
          <p:nvPr/>
        </p:nvSpPr>
        <p:spPr>
          <a:xfrm>
            <a:off x="3069199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6D698B0-4300-E546-9F3D-AA3315726526}"/>
              </a:ext>
            </a:extLst>
          </p:cNvPr>
          <p:cNvSpPr/>
          <p:nvPr/>
        </p:nvSpPr>
        <p:spPr>
          <a:xfrm>
            <a:off x="3501247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2939F0B-D8DE-3241-AD51-9F1EE6C601B4}"/>
              </a:ext>
            </a:extLst>
          </p:cNvPr>
          <p:cNvSpPr/>
          <p:nvPr/>
        </p:nvSpPr>
        <p:spPr>
          <a:xfrm>
            <a:off x="3933295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8F0F5DF-F83C-884B-9BE5-FDB2F6A51B01}"/>
              </a:ext>
            </a:extLst>
          </p:cNvPr>
          <p:cNvSpPr/>
          <p:nvPr/>
        </p:nvSpPr>
        <p:spPr>
          <a:xfrm>
            <a:off x="4365343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A70622F-AF11-AF47-B522-656266A7252A}"/>
              </a:ext>
            </a:extLst>
          </p:cNvPr>
          <p:cNvSpPr/>
          <p:nvPr/>
        </p:nvSpPr>
        <p:spPr>
          <a:xfrm>
            <a:off x="3963653" y="4744379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FB4113C-5FAC-044B-9FFE-0C353F70617C}"/>
              </a:ext>
            </a:extLst>
          </p:cNvPr>
          <p:cNvSpPr/>
          <p:nvPr/>
        </p:nvSpPr>
        <p:spPr>
          <a:xfrm>
            <a:off x="4397090" y="4744379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24B013F-9FE0-EC43-A029-40E1919B1DDC}"/>
              </a:ext>
            </a:extLst>
          </p:cNvPr>
          <p:cNvSpPr/>
          <p:nvPr/>
        </p:nvSpPr>
        <p:spPr>
          <a:xfrm>
            <a:off x="3957321" y="5342229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47DD023-0036-444E-8CCF-649A50910C36}"/>
              </a:ext>
            </a:extLst>
          </p:cNvPr>
          <p:cNvSpPr/>
          <p:nvPr/>
        </p:nvSpPr>
        <p:spPr>
          <a:xfrm>
            <a:off x="4394134" y="5342229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591B00A-F5C5-494D-A7DF-FF05F58CA8C1}"/>
              </a:ext>
            </a:extLst>
          </p:cNvPr>
          <p:cNvSpPr/>
          <p:nvPr/>
        </p:nvSpPr>
        <p:spPr>
          <a:xfrm>
            <a:off x="4807380" y="5342229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E1C6F0E-691D-4249-A27B-88712E14FCFD}"/>
              </a:ext>
            </a:extLst>
          </p:cNvPr>
          <p:cNvSpPr/>
          <p:nvPr/>
        </p:nvSpPr>
        <p:spPr>
          <a:xfrm>
            <a:off x="3080577" y="4713297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F6A3639-E764-9E4E-97C7-FB340629EE47}"/>
              </a:ext>
            </a:extLst>
          </p:cNvPr>
          <p:cNvSpPr/>
          <p:nvPr/>
        </p:nvSpPr>
        <p:spPr>
          <a:xfrm>
            <a:off x="3080576" y="5716485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208B4A01-2F02-EE44-87B1-6D37C5BADABE}"/>
              </a:ext>
            </a:extLst>
          </p:cNvPr>
          <p:cNvCxnSpPr/>
          <p:nvPr/>
        </p:nvCxnSpPr>
        <p:spPr>
          <a:xfrm>
            <a:off x="3296601" y="4857313"/>
            <a:ext cx="66072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FA54565D-54FC-9143-9310-2FBDC8E2EC5F}"/>
              </a:ext>
            </a:extLst>
          </p:cNvPr>
          <p:cNvSpPr/>
          <p:nvPr/>
        </p:nvSpPr>
        <p:spPr>
          <a:xfrm>
            <a:off x="3080577" y="5212430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DB83D0E-D7E6-DF40-8E13-20E996A079AE}"/>
              </a:ext>
            </a:extLst>
          </p:cNvPr>
          <p:cNvCxnSpPr/>
          <p:nvPr/>
        </p:nvCxnSpPr>
        <p:spPr>
          <a:xfrm>
            <a:off x="3296601" y="5356446"/>
            <a:ext cx="66072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8A27937A-B440-2A43-9E1C-A5865BE40EB3}"/>
              </a:ext>
            </a:extLst>
          </p:cNvPr>
          <p:cNvSpPr/>
          <p:nvPr/>
        </p:nvSpPr>
        <p:spPr>
          <a:xfrm>
            <a:off x="4822821" y="4744379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EA6793C-F41A-DF4D-BC92-AC1EAA27D3F7}"/>
              </a:ext>
            </a:extLst>
          </p:cNvPr>
          <p:cNvSpPr/>
          <p:nvPr/>
        </p:nvSpPr>
        <p:spPr>
          <a:xfrm>
            <a:off x="1281349" y="4724734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256F58F0-C307-E647-8FB9-5CA0CE8DC3E7}"/>
              </a:ext>
            </a:extLst>
          </p:cNvPr>
          <p:cNvCxnSpPr>
            <a:cxnSpLocks/>
          </p:cNvCxnSpPr>
          <p:nvPr/>
        </p:nvCxnSpPr>
        <p:spPr>
          <a:xfrm flipV="1">
            <a:off x="1444335" y="4785794"/>
            <a:ext cx="1623475" cy="16323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018516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CB817-0F5E-0549-B6D6-7BFE45F2C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special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8AB0D-1B8F-B448-926A-E8758E856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Comments – anything past a ‘#’ character</a:t>
            </a:r>
          </a:p>
          <a:p>
            <a:r>
              <a:rPr lang="en-US" dirty="0"/>
              <a:t>File redirection - sets standard input/output to a file</a:t>
            </a:r>
          </a:p>
          <a:p>
            <a:pPr lvl="1"/>
            <a:r>
              <a:rPr lang="en-US" dirty="0"/>
              <a:t>Example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ls 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mydir.txt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Saves the output of ls into a file</a:t>
            </a:r>
          </a:p>
          <a:p>
            <a:pPr lvl="1"/>
            <a:r>
              <a:rPr lang="en-US" dirty="0"/>
              <a:t>Example: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–l 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mydir.txt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Sends the contents of </a:t>
            </a:r>
            <a:r>
              <a:rPr lang="en-US" dirty="0" err="1"/>
              <a:t>mydir.txt</a:t>
            </a:r>
            <a:r>
              <a:rPr lang="en-US" dirty="0"/>
              <a:t> into </a:t>
            </a:r>
            <a:r>
              <a:rPr lang="en-US" dirty="0" err="1"/>
              <a:t>wc</a:t>
            </a:r>
            <a:r>
              <a:rPr lang="en-US" dirty="0"/>
              <a:t> as standard input</a:t>
            </a:r>
          </a:p>
          <a:p>
            <a:r>
              <a:rPr lang="en-US" dirty="0"/>
              <a:t>Built-in commands (see </a:t>
            </a:r>
            <a:r>
              <a:rPr lang="en-US" dirty="0" err="1"/>
              <a:t>builtin.c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For now, you just need to recognize them and call the appropriate handler 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87AE2E-ECF2-FB48-BD2E-E43005D1F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419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Fork recap</a:t>
            </a:r>
          </a:p>
          <a:p>
            <a:r>
              <a:rPr lang="en-US" dirty="0"/>
              <a:t>Files and File Handles</a:t>
            </a:r>
          </a:p>
          <a:p>
            <a:r>
              <a:rPr lang="en-US" dirty="0"/>
              <a:t>Inheritance</a:t>
            </a:r>
          </a:p>
          <a:p>
            <a:r>
              <a:rPr lang="en-US" dirty="0"/>
              <a:t>Pipes</a:t>
            </a:r>
          </a:p>
          <a:p>
            <a:r>
              <a:rPr lang="en-US" dirty="0"/>
              <a:t>Sockets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Synthesis Example: The Shell</a:t>
            </a:r>
          </a:p>
        </p:txBody>
      </p:sp>
    </p:spTree>
    <p:extLst>
      <p:ext uri="{BB962C8B-B14F-4D97-AF65-F5344CB8AC3E}">
        <p14:creationId xmlns:p14="http://schemas.microsoft.com/office/powerpoint/2010/main" val="48514842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78508"/>
            <a:ext cx="8585200" cy="4814788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dirty="0"/>
              <a:t>Use the same learncli211 container as lab 0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Working on Homework Assignments</a:t>
            </a:r>
          </a:p>
        </p:txBody>
      </p:sp>
    </p:spTree>
    <p:extLst>
      <p:ext uri="{BB962C8B-B14F-4D97-AF65-F5344CB8AC3E}">
        <p14:creationId xmlns:p14="http://schemas.microsoft.com/office/powerpoint/2010/main" val="4985447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88915-202E-184E-840E-B21E3D2DA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Checking out the starter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5B02E-97CB-2E4E-828A-02FE205C8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you have a </a:t>
            </a:r>
            <a:r>
              <a:rPr lang="en-US" dirty="0" err="1"/>
              <a:t>github</a:t>
            </a:r>
            <a:r>
              <a:rPr lang="en-US" dirty="0"/>
              <a:t> account registered</a:t>
            </a:r>
          </a:p>
          <a:p>
            <a:pPr lvl="1"/>
            <a:r>
              <a:rPr lang="en-US" dirty="0"/>
              <a:t>Make sure you accept the invite:</a:t>
            </a:r>
          </a:p>
          <a:p>
            <a:pPr lvl="2"/>
            <a:r>
              <a:rPr lang="en-US" dirty="0"/>
              <a:t>Click https://</a:t>
            </a:r>
            <a:r>
              <a:rPr lang="en-US" dirty="0" err="1"/>
              <a:t>github.com</a:t>
            </a:r>
            <a:r>
              <a:rPr lang="en-US" dirty="0"/>
              <a:t>/comp530-f23</a:t>
            </a:r>
          </a:p>
          <a:p>
            <a:r>
              <a:rPr lang="en-US" dirty="0"/>
              <a:t>Click the link in the homework to create a private repo</a:t>
            </a:r>
          </a:p>
          <a:p>
            <a:r>
              <a:rPr lang="en-US" dirty="0"/>
              <a:t>Then, on your machine or classroom (substituting your team for ‘team-don’ </a:t>
            </a:r>
            <a:r>
              <a:rPr lang="mr-IN" dirty="0"/>
              <a:t>–</a:t>
            </a:r>
            <a:r>
              <a:rPr lang="en-US" dirty="0"/>
              <a:t> see the green clone button):</a:t>
            </a:r>
          </a:p>
          <a:p>
            <a:pPr marL="457200" lvl="1" indent="0">
              <a:buNone/>
            </a:pPr>
            <a:r>
              <a:rPr lang="en-US" dirty="0"/>
              <a:t>git clone git@github.com:comp530-f23/</a:t>
            </a:r>
            <a:r>
              <a:rPr lang="en-US" dirty="0" err="1"/>
              <a:t>thsh</a:t>
            </a:r>
            <a:r>
              <a:rPr lang="en-US" dirty="0"/>
              <a:t>-team-</a:t>
            </a:r>
            <a:r>
              <a:rPr lang="en-US" dirty="0" err="1"/>
              <a:t>don.git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E3242F-084A-0F41-9AE0-7999C278D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0381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16900" cy="3798168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We will be using </a:t>
            </a:r>
            <a:r>
              <a:rPr lang="en-US" dirty="0" err="1"/>
              <a:t>gradescope</a:t>
            </a:r>
            <a:r>
              <a:rPr lang="en-US" dirty="0"/>
              <a:t> to submit and </a:t>
            </a:r>
            <a:r>
              <a:rPr lang="en-US" dirty="0" err="1"/>
              <a:t>autograde</a:t>
            </a:r>
            <a:r>
              <a:rPr lang="en-US" dirty="0"/>
              <a:t> the homework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Challenge problems and late hours done manually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Submit challenges separately</a:t>
            </a:r>
          </a:p>
          <a:p>
            <a:pPr>
              <a:lnSpc>
                <a:spcPct val="90000"/>
              </a:lnSpc>
            </a:pPr>
            <a:r>
              <a:rPr lang="en-US" dirty="0"/>
              <a:t>Ideally, use </a:t>
            </a:r>
            <a:r>
              <a:rPr lang="en-US" dirty="0" err="1"/>
              <a:t>github</a:t>
            </a:r>
            <a:r>
              <a:rPr lang="en-US" dirty="0"/>
              <a:t> connection to directly submit</a:t>
            </a:r>
          </a:p>
          <a:p>
            <a:pPr>
              <a:lnSpc>
                <a:spcPct val="90000"/>
              </a:lnSpc>
            </a:pPr>
            <a:r>
              <a:rPr lang="en-US" dirty="0"/>
              <a:t>Feel free to try early to catch issues with grading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Submitting homework</a:t>
            </a:r>
          </a:p>
        </p:txBody>
      </p:sp>
    </p:spTree>
    <p:extLst>
      <p:ext uri="{BB962C8B-B14F-4D97-AF65-F5344CB8AC3E}">
        <p14:creationId xmlns:p14="http://schemas.microsoft.com/office/powerpoint/2010/main" val="3757528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title"/>
          </p:nvPr>
        </p:nvSpPr>
        <p:spPr>
          <a:xfrm>
            <a:off x="50800" y="422176"/>
            <a:ext cx="8432800" cy="99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A note on Lab 2</a:t>
            </a:r>
            <a:endParaRPr lang="en-US" sz="1600" dirty="0">
              <a:solidFill>
                <a:schemeClr val="folHlink"/>
              </a:solidFill>
              <a:latin typeface="Times" charset="0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7674" y="3406352"/>
            <a:ext cx="8696325" cy="2974976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You’re going to be creating lots of processes in this assignment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If you fork a process and it never terminates…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You’ve just created a  Z O M B I E   P R O C E S S!!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Zombies will fill up the process table in the Linux kernel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Nobody can create a new process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This means no one can launch a shell to kill the zombies!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3100" y="1196752"/>
            <a:ext cx="3286546" cy="194309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t="9063"/>
          <a:stretch/>
        </p:blipFill>
        <p:spPr>
          <a:xfrm>
            <a:off x="238158" y="1323752"/>
            <a:ext cx="2136742" cy="19431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2" name="Group 4"/>
          <p:cNvGrpSpPr>
            <a:grpSpLocks/>
          </p:cNvGrpSpPr>
          <p:nvPr/>
        </p:nvGrpSpPr>
        <p:grpSpPr bwMode="auto">
          <a:xfrm>
            <a:off x="2895600" y="1268194"/>
            <a:ext cx="838200" cy="449263"/>
            <a:chOff x="2032" y="2341"/>
            <a:chExt cx="528" cy="283"/>
          </a:xfrm>
        </p:grpSpPr>
        <p:sp>
          <p:nvSpPr>
            <p:cNvPr id="13" name="AutoShape 5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2083" y="234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</p:grpSp>
      <p:sp>
        <p:nvSpPr>
          <p:cNvPr id="15" name="Line 7"/>
          <p:cNvSpPr>
            <a:spLocks noChangeShapeType="1"/>
          </p:cNvSpPr>
          <p:nvPr/>
        </p:nvSpPr>
        <p:spPr bwMode="auto">
          <a:xfrm>
            <a:off x="3327400" y="1679352"/>
            <a:ext cx="0" cy="723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3446463" y="1942877"/>
            <a:ext cx="10033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fork()</a:t>
            </a: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3560763" y="3009677"/>
            <a:ext cx="1277937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exec(ls)</a:t>
            </a: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4665663" y="1498377"/>
            <a:ext cx="10033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wait()</a:t>
            </a:r>
          </a:p>
        </p:txBody>
      </p:sp>
      <p:grpSp>
        <p:nvGrpSpPr>
          <p:cNvPr id="19" name="Group 11"/>
          <p:cNvGrpSpPr>
            <a:grpSpLocks/>
          </p:cNvGrpSpPr>
          <p:nvPr/>
        </p:nvGrpSpPr>
        <p:grpSpPr bwMode="auto">
          <a:xfrm>
            <a:off x="2908300" y="2411190"/>
            <a:ext cx="838200" cy="454025"/>
            <a:chOff x="2032" y="2341"/>
            <a:chExt cx="528" cy="286"/>
          </a:xfrm>
        </p:grpSpPr>
        <p:sp>
          <p:nvSpPr>
            <p:cNvPr id="20" name="AutoShape 12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2083" y="2341"/>
              <a:ext cx="46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csh</a:t>
              </a:r>
            </a:p>
          </p:txBody>
        </p:sp>
      </p:grpSp>
      <p:grpSp>
        <p:nvGrpSpPr>
          <p:cNvPr id="22" name="Group 14"/>
          <p:cNvGrpSpPr>
            <a:grpSpLocks/>
          </p:cNvGrpSpPr>
          <p:nvPr/>
        </p:nvGrpSpPr>
        <p:grpSpPr bwMode="auto">
          <a:xfrm>
            <a:off x="2933700" y="2411190"/>
            <a:ext cx="2120900" cy="466725"/>
            <a:chOff x="1800" y="3021"/>
            <a:chExt cx="1336" cy="294"/>
          </a:xfrm>
        </p:grpSpPr>
        <p:sp>
          <p:nvSpPr>
            <p:cNvPr id="23" name="AutoShape 15"/>
            <p:cNvSpPr>
              <a:spLocks noChangeArrowheads="1"/>
            </p:cNvSpPr>
            <p:nvPr/>
          </p:nvSpPr>
          <p:spPr bwMode="auto">
            <a:xfrm>
              <a:off x="1800" y="3064"/>
              <a:ext cx="1336" cy="232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1835" y="302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  <p:sp>
          <p:nvSpPr>
            <p:cNvPr id="25" name="Line 17"/>
            <p:cNvSpPr>
              <a:spLocks noChangeShapeType="1"/>
            </p:cNvSpPr>
            <p:nvPr/>
          </p:nvSpPr>
          <p:spPr bwMode="auto">
            <a:xfrm>
              <a:off x="2296" y="3168"/>
              <a:ext cx="416" cy="0"/>
            </a:xfrm>
            <a:prstGeom prst="line">
              <a:avLst/>
            </a:prstGeom>
            <a:noFill/>
            <a:ln w="25400">
              <a:solidFill>
                <a:srgbClr val="B5006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18"/>
            <p:cNvSpPr>
              <a:spLocks noChangeArrowheads="1"/>
            </p:cNvSpPr>
            <p:nvPr/>
          </p:nvSpPr>
          <p:spPr bwMode="auto">
            <a:xfrm>
              <a:off x="2787" y="3029"/>
              <a:ext cx="34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ls</a:t>
              </a:r>
              <a:endParaRPr lang="en-US" b="1">
                <a:solidFill>
                  <a:schemeClr val="accent1"/>
                </a:solidFill>
                <a:latin typeface="Courier" charset="0"/>
              </a:endParaRPr>
            </a:p>
          </p:txBody>
        </p:sp>
      </p:grpSp>
      <p:sp>
        <p:nvSpPr>
          <p:cNvPr id="27" name="Arc 19"/>
          <p:cNvSpPr>
            <a:spLocks/>
          </p:cNvSpPr>
          <p:nvPr/>
        </p:nvSpPr>
        <p:spPr bwMode="auto">
          <a:xfrm>
            <a:off x="3898900" y="1552352"/>
            <a:ext cx="901700" cy="812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8" name="Picture 27" descr="atomic_mushroom_cloud-t2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163" y="1817214"/>
            <a:ext cx="64770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08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title"/>
          </p:nvPr>
        </p:nvSpPr>
        <p:spPr>
          <a:xfrm>
            <a:off x="50800" y="422176"/>
            <a:ext cx="8432800" cy="99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A note on Lab 1</a:t>
            </a:r>
            <a:endParaRPr lang="en-US" sz="1600" dirty="0">
              <a:solidFill>
                <a:schemeClr val="folHlink"/>
              </a:solidFill>
              <a:latin typeface="Times" charset="0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7674" y="3406352"/>
            <a:ext cx="8696325" cy="2974976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Be safe! Limit the number of processes you can create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add the command “</a:t>
            </a:r>
            <a:r>
              <a:rPr lang="en-US" i="1" dirty="0">
                <a:latin typeface="Times" charset="0"/>
              </a:rPr>
              <a:t>limit </a:t>
            </a:r>
            <a:r>
              <a:rPr lang="en-US" i="1" dirty="0" err="1">
                <a:latin typeface="Times" charset="0"/>
              </a:rPr>
              <a:t>maxproc</a:t>
            </a:r>
            <a:r>
              <a:rPr lang="en-US" i="1" dirty="0">
                <a:latin typeface="Times" charset="0"/>
              </a:rPr>
              <a:t> 10</a:t>
            </a:r>
            <a:r>
              <a:rPr lang="en-US" dirty="0">
                <a:latin typeface="Times" charset="0"/>
              </a:rPr>
              <a:t>” to the file ~/.</a:t>
            </a:r>
            <a:r>
              <a:rPr lang="en-US" dirty="0" err="1">
                <a:latin typeface="Times" charset="0"/>
              </a:rPr>
              <a:t>cshrc</a:t>
            </a:r>
            <a:endParaRPr lang="en-US" dirty="0">
              <a:latin typeface="Times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(remember to delete this line at the end of the course!)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Periodically check for and KILL! zombie processes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i="1" dirty="0" err="1"/>
              <a:t>ps</a:t>
            </a:r>
            <a:r>
              <a:rPr lang="en-US" i="1" dirty="0"/>
              <a:t> -</a:t>
            </a:r>
            <a:r>
              <a:rPr lang="en-US" i="1" dirty="0" err="1"/>
              <a:t>ef</a:t>
            </a:r>
            <a:r>
              <a:rPr lang="en-US" i="1" dirty="0"/>
              <a:t> | </a:t>
            </a:r>
            <a:r>
              <a:rPr lang="en-US" i="1" dirty="0" err="1"/>
              <a:t>egrep</a:t>
            </a:r>
            <a:r>
              <a:rPr lang="en-US" i="1" dirty="0"/>
              <a:t> -e PID -e YOUR-LOGIN-NAME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kill </a:t>
            </a:r>
            <a:r>
              <a:rPr lang="en-US" i="1" dirty="0" err="1"/>
              <a:t>pid</a:t>
            </a:r>
            <a:r>
              <a:rPr lang="en-US" i="1" dirty="0"/>
              <a:t>-number</a:t>
            </a:r>
          </a:p>
          <a:p>
            <a:pPr>
              <a:lnSpc>
                <a:spcPct val="90000"/>
              </a:lnSpc>
            </a:pPr>
            <a:r>
              <a:rPr lang="en-US" dirty="0"/>
              <a:t>Read the HW handout carefully for zombie-hunting details!</a:t>
            </a:r>
          </a:p>
          <a:p>
            <a:pPr>
              <a:lnSpc>
                <a:spcPct val="90000"/>
              </a:lnSpc>
              <a:defRPr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3100" y="1196752"/>
            <a:ext cx="3286546" cy="194309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t="9063"/>
          <a:stretch/>
        </p:blipFill>
        <p:spPr>
          <a:xfrm>
            <a:off x="238158" y="1323752"/>
            <a:ext cx="2136742" cy="19431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2" name="Group 4"/>
          <p:cNvGrpSpPr>
            <a:grpSpLocks/>
          </p:cNvGrpSpPr>
          <p:nvPr/>
        </p:nvGrpSpPr>
        <p:grpSpPr bwMode="auto">
          <a:xfrm>
            <a:off x="2895600" y="1268194"/>
            <a:ext cx="838200" cy="449263"/>
            <a:chOff x="2032" y="2341"/>
            <a:chExt cx="528" cy="283"/>
          </a:xfrm>
        </p:grpSpPr>
        <p:sp>
          <p:nvSpPr>
            <p:cNvPr id="13" name="AutoShape 5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2083" y="234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</p:grpSp>
      <p:sp>
        <p:nvSpPr>
          <p:cNvPr id="15" name="Line 7"/>
          <p:cNvSpPr>
            <a:spLocks noChangeShapeType="1"/>
          </p:cNvSpPr>
          <p:nvPr/>
        </p:nvSpPr>
        <p:spPr bwMode="auto">
          <a:xfrm>
            <a:off x="3327400" y="1679352"/>
            <a:ext cx="0" cy="723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3446463" y="1942877"/>
            <a:ext cx="10033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fork()</a:t>
            </a: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3560763" y="3009677"/>
            <a:ext cx="1277937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exec(ls)</a:t>
            </a: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4665663" y="1498377"/>
            <a:ext cx="10033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wait()</a:t>
            </a:r>
          </a:p>
        </p:txBody>
      </p:sp>
      <p:grpSp>
        <p:nvGrpSpPr>
          <p:cNvPr id="19" name="Group 11"/>
          <p:cNvGrpSpPr>
            <a:grpSpLocks/>
          </p:cNvGrpSpPr>
          <p:nvPr/>
        </p:nvGrpSpPr>
        <p:grpSpPr bwMode="auto">
          <a:xfrm>
            <a:off x="2908300" y="2411190"/>
            <a:ext cx="838200" cy="454025"/>
            <a:chOff x="2032" y="2341"/>
            <a:chExt cx="528" cy="286"/>
          </a:xfrm>
        </p:grpSpPr>
        <p:sp>
          <p:nvSpPr>
            <p:cNvPr id="20" name="AutoShape 12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2083" y="2341"/>
              <a:ext cx="46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csh</a:t>
              </a:r>
            </a:p>
          </p:txBody>
        </p:sp>
      </p:grpSp>
      <p:grpSp>
        <p:nvGrpSpPr>
          <p:cNvPr id="22" name="Group 14"/>
          <p:cNvGrpSpPr>
            <a:grpSpLocks/>
          </p:cNvGrpSpPr>
          <p:nvPr/>
        </p:nvGrpSpPr>
        <p:grpSpPr bwMode="auto">
          <a:xfrm>
            <a:off x="2933700" y="2411190"/>
            <a:ext cx="2120900" cy="466725"/>
            <a:chOff x="1800" y="3021"/>
            <a:chExt cx="1336" cy="294"/>
          </a:xfrm>
        </p:grpSpPr>
        <p:sp>
          <p:nvSpPr>
            <p:cNvPr id="23" name="AutoShape 15"/>
            <p:cNvSpPr>
              <a:spLocks noChangeArrowheads="1"/>
            </p:cNvSpPr>
            <p:nvPr/>
          </p:nvSpPr>
          <p:spPr bwMode="auto">
            <a:xfrm>
              <a:off x="1800" y="3064"/>
              <a:ext cx="1336" cy="232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1835" y="302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  <p:sp>
          <p:nvSpPr>
            <p:cNvPr id="25" name="Line 17"/>
            <p:cNvSpPr>
              <a:spLocks noChangeShapeType="1"/>
            </p:cNvSpPr>
            <p:nvPr/>
          </p:nvSpPr>
          <p:spPr bwMode="auto">
            <a:xfrm>
              <a:off x="2296" y="3168"/>
              <a:ext cx="416" cy="0"/>
            </a:xfrm>
            <a:prstGeom prst="line">
              <a:avLst/>
            </a:prstGeom>
            <a:noFill/>
            <a:ln w="25400">
              <a:solidFill>
                <a:srgbClr val="B5006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18"/>
            <p:cNvSpPr>
              <a:spLocks noChangeArrowheads="1"/>
            </p:cNvSpPr>
            <p:nvPr/>
          </p:nvSpPr>
          <p:spPr bwMode="auto">
            <a:xfrm>
              <a:off x="2787" y="3029"/>
              <a:ext cx="34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ls</a:t>
              </a:r>
              <a:endParaRPr lang="en-US" b="1">
                <a:solidFill>
                  <a:schemeClr val="accent1"/>
                </a:solidFill>
                <a:latin typeface="Courier" charset="0"/>
              </a:endParaRPr>
            </a:p>
          </p:txBody>
        </p:sp>
      </p:grpSp>
      <p:sp>
        <p:nvSpPr>
          <p:cNvPr id="27" name="Arc 19"/>
          <p:cNvSpPr>
            <a:spLocks/>
          </p:cNvSpPr>
          <p:nvPr/>
        </p:nvSpPr>
        <p:spPr bwMode="auto">
          <a:xfrm>
            <a:off x="3898900" y="1552352"/>
            <a:ext cx="901700" cy="812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420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about Ctrl-Z?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Shell really uses select() to listen for new keystrokes </a:t>
            </a:r>
          </a:p>
          <a:p>
            <a:pPr lvl="1"/>
            <a:r>
              <a:rPr lang="en-US" dirty="0"/>
              <a:t>(while also listening for output from </a:t>
            </a:r>
            <a:r>
              <a:rPr lang="en-US" dirty="0" err="1"/>
              <a:t>subprocess</a:t>
            </a:r>
            <a:r>
              <a:rPr lang="en-US" dirty="0"/>
              <a:t>)</a:t>
            </a:r>
          </a:p>
          <a:p>
            <a:r>
              <a:rPr lang="en-US" dirty="0"/>
              <a:t>Special keystrokes are intercepted, generate signals</a:t>
            </a:r>
          </a:p>
          <a:p>
            <a:pPr lvl="1"/>
            <a:r>
              <a:rPr lang="en-US" dirty="0"/>
              <a:t>Shell needs to keep its own “scheduler” for background processes</a:t>
            </a:r>
          </a:p>
          <a:p>
            <a:pPr lvl="1"/>
            <a:r>
              <a:rPr lang="en-US" dirty="0"/>
              <a:t>Assigned simple numbers like 1, 2, 3</a:t>
            </a:r>
          </a:p>
          <a:p>
            <a:r>
              <a:rPr lang="en-US" dirty="0"/>
              <a:t>‘</a:t>
            </a:r>
            <a:r>
              <a:rPr lang="en-US" dirty="0" err="1"/>
              <a:t>fg</a:t>
            </a:r>
            <a:r>
              <a:rPr lang="en-US" dirty="0"/>
              <a:t> 3’ causes shell to send a SIGCONT to suspended child</a:t>
            </a:r>
          </a:p>
          <a:p>
            <a:endParaRPr lang="en-US" dirty="0"/>
          </a:p>
          <a:p>
            <a:r>
              <a:rPr lang="en-US" dirty="0" err="1"/>
              <a:t>Ctrl+C</a:t>
            </a:r>
            <a:r>
              <a:rPr lang="en-US" dirty="0"/>
              <a:t> implemented using SIGKILL</a:t>
            </a:r>
          </a:p>
        </p:txBody>
      </p:sp>
    </p:spTree>
    <p:extLst>
      <p:ext uri="{BB962C8B-B14F-4D97-AF65-F5344CB8AC3E}">
        <p14:creationId xmlns:p14="http://schemas.microsoft.com/office/powerpoint/2010/main" val="161569012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hints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Splice(), tee(), and similar calls are useful for connecting pipes together</a:t>
            </a:r>
          </a:p>
          <a:p>
            <a:pPr lvl="1"/>
            <a:r>
              <a:rPr lang="en-US" dirty="0"/>
              <a:t>Avoids copying data into and out-of application</a:t>
            </a:r>
          </a:p>
        </p:txBody>
      </p:sp>
    </p:spTree>
    <p:extLst>
      <p:ext uri="{BB962C8B-B14F-4D97-AF65-F5344CB8AC3E}">
        <p14:creationId xmlns:p14="http://schemas.microsoft.com/office/powerpoint/2010/main" val="207022135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Collaboration Policy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work alone or as part of a team</a:t>
            </a:r>
          </a:p>
          <a:p>
            <a:pPr lvl="1"/>
            <a:r>
              <a:rPr lang="en-US" dirty="0"/>
              <a:t>Must be the same as </a:t>
            </a:r>
            <a:r>
              <a:rPr lang="en-US"/>
              <a:t>lab 1; </a:t>
            </a:r>
            <a:r>
              <a:rPr lang="en-US" dirty="0"/>
              <a:t>may change starting in lab 2</a:t>
            </a:r>
          </a:p>
          <a:p>
            <a:pPr lvl="1"/>
            <a:r>
              <a:rPr lang="en-US" dirty="0"/>
              <a:t>Every line of code handed in must be written by one of the pair (or the boilerplate)</a:t>
            </a:r>
          </a:p>
          <a:p>
            <a:pPr lvl="2"/>
            <a:r>
              <a:rPr lang="en-US" dirty="0"/>
              <a:t>No sharing code with other groups</a:t>
            </a:r>
          </a:p>
          <a:p>
            <a:pPr lvl="2"/>
            <a:r>
              <a:rPr lang="en-US" dirty="0"/>
              <a:t>No code from Internet</a:t>
            </a:r>
          </a:p>
          <a:p>
            <a:pPr lvl="1"/>
            <a:r>
              <a:rPr lang="en-US" dirty="0"/>
              <a:t>Any other collaboration must be acknowledged in writing</a:t>
            </a:r>
          </a:p>
          <a:p>
            <a:pPr lvl="1"/>
            <a:r>
              <a:rPr lang="en-US" dirty="0"/>
              <a:t>High-level discussion is ok (no code)</a:t>
            </a:r>
          </a:p>
          <a:p>
            <a:r>
              <a:rPr lang="en-US" dirty="0"/>
              <a:t>See written assignment and syllabus for more details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Not following these rules is an Honor Code violation 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2365654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how handle tables work</a:t>
            </a:r>
          </a:p>
          <a:p>
            <a:pPr lvl="1"/>
            <a:r>
              <a:rPr lang="en-US" dirty="0"/>
              <a:t>Survey basic APIs</a:t>
            </a:r>
          </a:p>
          <a:p>
            <a:r>
              <a:rPr lang="en-US" dirty="0"/>
              <a:t>Understand signaling abstraction</a:t>
            </a:r>
          </a:p>
          <a:p>
            <a:pPr lvl="1"/>
            <a:r>
              <a:rPr lang="en-US" dirty="0"/>
              <a:t>Intuition of how signals are delivered</a:t>
            </a:r>
          </a:p>
          <a:p>
            <a:r>
              <a:rPr lang="en-US" dirty="0"/>
              <a:t>Be prepared to start writing your shell in lab 2!</a:t>
            </a:r>
          </a:p>
        </p:txBody>
      </p:sp>
    </p:spTree>
    <p:extLst>
      <p:ext uri="{BB962C8B-B14F-4D97-AF65-F5344CB8AC3E}">
        <p14:creationId xmlns:p14="http://schemas.microsoft.com/office/powerpoint/2010/main" val="3854657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419100" y="2259037"/>
            <a:ext cx="3162300" cy="39624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prstShdw prst="shdw17" dist="17961" dir="2700000">
              <a:srgbClr val="FFFF99">
                <a:gamma/>
                <a:shade val="60000"/>
                <a:invGamma/>
                <a:alpha val="74998"/>
              </a:srgbClr>
            </a:prst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75" name="Rectangle 3"/>
          <p:cNvSpPr>
            <a:spLocks noChangeArrowheads="1"/>
          </p:cNvSpPr>
          <p:nvPr/>
        </p:nvSpPr>
        <p:spPr bwMode="auto">
          <a:xfrm>
            <a:off x="504825" y="2362225"/>
            <a:ext cx="2959100" cy="375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main {</a:t>
            </a:r>
          </a:p>
          <a:p>
            <a:r>
              <a:rPr lang="en-US" sz="1600" b="1">
                <a:solidFill>
                  <a:srgbClr val="618FFD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int childPID;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S</a:t>
            </a:r>
            <a:r>
              <a:rPr lang="en-US" sz="1600" b="1" baseline="-25000">
                <a:solidFill>
                  <a:srgbClr val="200000"/>
                </a:solidFill>
                <a:latin typeface="Courier" charset="0"/>
              </a:rPr>
              <a:t>1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childPID = fork();</a:t>
            </a:r>
          </a:p>
          <a:p>
            <a:endParaRPr lang="en-US" sz="1600" b="1">
              <a:solidFill>
                <a:schemeClr val="folHlink"/>
              </a:solidFill>
              <a:latin typeface="Courier" charset="0"/>
            </a:endParaRP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if(childPID == 0)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&lt;</a:t>
            </a:r>
            <a:r>
              <a:rPr lang="en-US" sz="1600" i="1">
                <a:solidFill>
                  <a:schemeClr val="folHlink"/>
                </a:solidFill>
              </a:rPr>
              <a:t>code for child process</a:t>
            </a:r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&gt;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else {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 &lt;</a:t>
            </a:r>
            <a:r>
              <a:rPr lang="en-US" sz="1600" i="1">
                <a:solidFill>
                  <a:schemeClr val="folHlink"/>
                </a:solidFill>
              </a:rPr>
              <a:t>code for parent process</a:t>
            </a:r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&gt;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 wait();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}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S</a:t>
            </a:r>
            <a:r>
              <a:rPr lang="en-US" sz="1600" b="1" baseline="-25000">
                <a:solidFill>
                  <a:srgbClr val="200000"/>
                </a:solidFill>
                <a:latin typeface="Courier" charset="0"/>
              </a:rPr>
              <a:t>2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;</a:t>
            </a:r>
            <a:br>
              <a:rPr lang="en-US" sz="1600" b="1">
                <a:solidFill>
                  <a:srgbClr val="200000"/>
                </a:solidFill>
                <a:latin typeface="Courier" charset="0"/>
              </a:rPr>
            </a:br>
            <a:r>
              <a:rPr lang="en-US" sz="1600" b="1">
                <a:solidFill>
                  <a:srgbClr val="414141"/>
                </a:solidFill>
                <a:latin typeface="Courier" charset="0"/>
              </a:rPr>
              <a:t>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}</a:t>
            </a:r>
          </a:p>
        </p:txBody>
      </p:sp>
      <p:sp>
        <p:nvSpPr>
          <p:cNvPr id="18227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Creation: fork/join in Linux</a:t>
            </a:r>
          </a:p>
        </p:txBody>
      </p:sp>
      <p:sp>
        <p:nvSpPr>
          <p:cNvPr id="1822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4000" y="1268760"/>
            <a:ext cx="8699500" cy="1155700"/>
          </a:xfrm>
        </p:spPr>
        <p:txBody>
          <a:bodyPr/>
          <a:lstStyle/>
          <a:p>
            <a:r>
              <a:rPr lang="en-US" dirty="0"/>
              <a:t>The execution context for the child process is a </a:t>
            </a:r>
            <a:r>
              <a:rPr lang="en-US" i="1" dirty="0"/>
              <a:t>copy</a:t>
            </a:r>
            <a:r>
              <a:rPr lang="en-US" dirty="0"/>
              <a:t> of the parent’s context at the time of the call</a:t>
            </a:r>
          </a:p>
        </p:txBody>
      </p:sp>
      <p:grpSp>
        <p:nvGrpSpPr>
          <p:cNvPr id="182278" name="Group 6"/>
          <p:cNvGrpSpPr>
            <a:grpSpLocks/>
          </p:cNvGrpSpPr>
          <p:nvPr/>
        </p:nvGrpSpPr>
        <p:grpSpPr bwMode="auto">
          <a:xfrm>
            <a:off x="4279900" y="3748112"/>
            <a:ext cx="1282700" cy="1828800"/>
            <a:chOff x="4440" y="2632"/>
            <a:chExt cx="808" cy="1152"/>
          </a:xfrm>
        </p:grpSpPr>
        <p:sp>
          <p:nvSpPr>
            <p:cNvPr id="182279" name="Rectangle 7"/>
            <p:cNvSpPr>
              <a:spLocks noChangeArrowheads="1"/>
            </p:cNvSpPr>
            <p:nvPr/>
          </p:nvSpPr>
          <p:spPr bwMode="auto">
            <a:xfrm>
              <a:off x="4440" y="2632"/>
              <a:ext cx="808" cy="115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outerShdw blurRad="63500" dist="107763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182280" name="Rectangle 8"/>
            <p:cNvSpPr>
              <a:spLocks noChangeArrowheads="1"/>
            </p:cNvSpPr>
            <p:nvPr/>
          </p:nvSpPr>
          <p:spPr bwMode="auto">
            <a:xfrm>
              <a:off x="4512" y="2728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Code</a:t>
              </a:r>
            </a:p>
          </p:txBody>
        </p:sp>
        <p:sp>
          <p:nvSpPr>
            <p:cNvPr id="182281" name="Rectangle 9"/>
            <p:cNvSpPr>
              <a:spLocks noChangeArrowheads="1"/>
            </p:cNvSpPr>
            <p:nvPr/>
          </p:nvSpPr>
          <p:spPr bwMode="auto">
            <a:xfrm>
              <a:off x="4512" y="3072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Data</a:t>
              </a:r>
            </a:p>
          </p:txBody>
        </p:sp>
        <p:sp>
          <p:nvSpPr>
            <p:cNvPr id="182282" name="Rectangle 10"/>
            <p:cNvSpPr>
              <a:spLocks noChangeArrowheads="1"/>
            </p:cNvSpPr>
            <p:nvPr/>
          </p:nvSpPr>
          <p:spPr bwMode="auto">
            <a:xfrm>
              <a:off x="4512" y="3416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Stack</a:t>
              </a:r>
            </a:p>
          </p:txBody>
        </p:sp>
      </p:grpSp>
      <p:sp>
        <p:nvSpPr>
          <p:cNvPr id="182283" name="Line 11"/>
          <p:cNvSpPr>
            <a:spLocks noChangeShapeType="1"/>
          </p:cNvSpPr>
          <p:nvPr/>
        </p:nvSpPr>
        <p:spPr bwMode="auto">
          <a:xfrm flipV="1">
            <a:off x="3568700" y="4345012"/>
            <a:ext cx="838200" cy="1892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84" name="Line 12"/>
          <p:cNvSpPr>
            <a:spLocks noChangeShapeType="1"/>
          </p:cNvSpPr>
          <p:nvPr/>
        </p:nvSpPr>
        <p:spPr bwMode="auto">
          <a:xfrm>
            <a:off x="3556000" y="2262212"/>
            <a:ext cx="850900" cy="1625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85" name="AutoShape 13"/>
          <p:cNvSpPr>
            <a:spLocks noChangeArrowheads="1"/>
          </p:cNvSpPr>
          <p:nvPr/>
        </p:nvSpPr>
        <p:spPr bwMode="auto">
          <a:xfrm>
            <a:off x="5029200" y="3049612"/>
            <a:ext cx="3594100" cy="609600"/>
          </a:xfrm>
          <a:prstGeom prst="curvedDownArrow">
            <a:avLst>
              <a:gd name="adj1" fmla="val 85926"/>
              <a:gd name="adj2" fmla="val 185937"/>
              <a:gd name="adj3" fmla="val 32292"/>
            </a:avLst>
          </a:prstGeom>
          <a:solidFill>
            <a:schemeClr val="accent1"/>
          </a:solidFill>
          <a:ln>
            <a:noFill/>
          </a:ln>
          <a:effectLst>
            <a:outerShdw blurRad="63500" dist="38099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2286" name="Group 14"/>
          <p:cNvGrpSpPr>
            <a:grpSpLocks/>
          </p:cNvGrpSpPr>
          <p:nvPr/>
        </p:nvGrpSpPr>
        <p:grpSpPr bwMode="auto">
          <a:xfrm>
            <a:off x="7594600" y="3748112"/>
            <a:ext cx="1282700" cy="1828800"/>
            <a:chOff x="4440" y="2632"/>
            <a:chExt cx="808" cy="1152"/>
          </a:xfrm>
        </p:grpSpPr>
        <p:sp>
          <p:nvSpPr>
            <p:cNvPr id="182287" name="Rectangle 15"/>
            <p:cNvSpPr>
              <a:spLocks noChangeArrowheads="1"/>
            </p:cNvSpPr>
            <p:nvPr/>
          </p:nvSpPr>
          <p:spPr bwMode="auto">
            <a:xfrm>
              <a:off x="4440" y="2632"/>
              <a:ext cx="808" cy="115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outerShdw blurRad="63500" dist="107763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182288" name="Rectangle 16"/>
            <p:cNvSpPr>
              <a:spLocks noChangeArrowheads="1"/>
            </p:cNvSpPr>
            <p:nvPr/>
          </p:nvSpPr>
          <p:spPr bwMode="auto">
            <a:xfrm>
              <a:off x="4512" y="2728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Code</a:t>
              </a:r>
            </a:p>
          </p:txBody>
        </p:sp>
        <p:sp>
          <p:nvSpPr>
            <p:cNvPr id="182289" name="Rectangle 17"/>
            <p:cNvSpPr>
              <a:spLocks noChangeArrowheads="1"/>
            </p:cNvSpPr>
            <p:nvPr/>
          </p:nvSpPr>
          <p:spPr bwMode="auto">
            <a:xfrm>
              <a:off x="4512" y="3072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Data</a:t>
              </a:r>
            </a:p>
          </p:txBody>
        </p:sp>
        <p:sp>
          <p:nvSpPr>
            <p:cNvPr id="182290" name="Rectangle 18"/>
            <p:cNvSpPr>
              <a:spLocks noChangeArrowheads="1"/>
            </p:cNvSpPr>
            <p:nvPr/>
          </p:nvSpPr>
          <p:spPr bwMode="auto">
            <a:xfrm>
              <a:off x="4512" y="3416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Stack</a:t>
              </a:r>
            </a:p>
          </p:txBody>
        </p:sp>
      </p:grpSp>
      <p:sp>
        <p:nvSpPr>
          <p:cNvPr id="182291" name="Text Box 19"/>
          <p:cNvSpPr txBox="1">
            <a:spLocks noChangeArrowheads="1"/>
          </p:cNvSpPr>
          <p:nvPr/>
        </p:nvSpPr>
        <p:spPr bwMode="auto">
          <a:xfrm>
            <a:off x="4551363" y="5721375"/>
            <a:ext cx="833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/>
              <a:t>Parent</a:t>
            </a:r>
            <a:endParaRPr lang="en-US"/>
          </a:p>
        </p:txBody>
      </p:sp>
      <p:sp>
        <p:nvSpPr>
          <p:cNvPr id="182292" name="Text Box 20"/>
          <p:cNvSpPr txBox="1">
            <a:spLocks noChangeArrowheads="1"/>
          </p:cNvSpPr>
          <p:nvPr/>
        </p:nvSpPr>
        <p:spPr bwMode="auto">
          <a:xfrm>
            <a:off x="7932738" y="5695975"/>
            <a:ext cx="749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/>
              <a:t>Child</a:t>
            </a:r>
            <a:endParaRPr lang="en-US"/>
          </a:p>
        </p:txBody>
      </p:sp>
      <p:sp>
        <p:nvSpPr>
          <p:cNvPr id="182293" name="Text Box 21"/>
          <p:cNvSpPr txBox="1">
            <a:spLocks noChangeArrowheads="1"/>
          </p:cNvSpPr>
          <p:nvPr/>
        </p:nvSpPr>
        <p:spPr bwMode="auto">
          <a:xfrm>
            <a:off x="5889625" y="2536850"/>
            <a:ext cx="1281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ourier" charset="0"/>
              </a:rPr>
              <a:t>fork()</a:t>
            </a:r>
          </a:p>
        </p:txBody>
      </p:sp>
      <p:sp>
        <p:nvSpPr>
          <p:cNvPr id="182294" name="Oval 22"/>
          <p:cNvSpPr>
            <a:spLocks noChangeArrowheads="1"/>
          </p:cNvSpPr>
          <p:nvPr/>
        </p:nvSpPr>
        <p:spPr bwMode="auto">
          <a:xfrm>
            <a:off x="6413500" y="3875112"/>
            <a:ext cx="1016000" cy="6985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 i="1"/>
              <a:t>childPID</a:t>
            </a:r>
            <a:br>
              <a:rPr lang="en-US" sz="1800" i="1"/>
            </a:br>
            <a:r>
              <a:rPr lang="en-US" sz="1800"/>
              <a:t>= 0</a:t>
            </a:r>
            <a:endParaRPr lang="en-US"/>
          </a:p>
        </p:txBody>
      </p:sp>
      <p:sp>
        <p:nvSpPr>
          <p:cNvPr id="182295" name="Oval 23"/>
          <p:cNvSpPr>
            <a:spLocks noChangeArrowheads="1"/>
          </p:cNvSpPr>
          <p:nvPr/>
        </p:nvSpPr>
        <p:spPr bwMode="auto">
          <a:xfrm>
            <a:off x="5829300" y="4865712"/>
            <a:ext cx="1016000" cy="6985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 i="1"/>
              <a:t>childPID</a:t>
            </a:r>
            <a:br>
              <a:rPr lang="en-US" sz="1800" i="1"/>
            </a:br>
            <a:r>
              <a:rPr lang="en-US" sz="1800"/>
              <a:t>= </a:t>
            </a:r>
            <a:r>
              <a:rPr lang="en-US" sz="1800" i="1"/>
              <a:t>xxx</a:t>
            </a:r>
            <a:endParaRPr lang="en-US"/>
          </a:p>
        </p:txBody>
      </p:sp>
      <p:sp>
        <p:nvSpPr>
          <p:cNvPr id="182296" name="Line 24"/>
          <p:cNvSpPr>
            <a:spLocks noChangeShapeType="1"/>
          </p:cNvSpPr>
          <p:nvPr/>
        </p:nvSpPr>
        <p:spPr bwMode="auto">
          <a:xfrm>
            <a:off x="5321300" y="4764112"/>
            <a:ext cx="1041400" cy="7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97" name="Line 25"/>
          <p:cNvSpPr>
            <a:spLocks noChangeShapeType="1"/>
          </p:cNvSpPr>
          <p:nvPr/>
        </p:nvSpPr>
        <p:spPr bwMode="auto">
          <a:xfrm>
            <a:off x="5308600" y="4776812"/>
            <a:ext cx="571500" cy="5715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98" name="Line 26"/>
          <p:cNvSpPr>
            <a:spLocks noChangeShapeType="1"/>
          </p:cNvSpPr>
          <p:nvPr/>
        </p:nvSpPr>
        <p:spPr bwMode="auto">
          <a:xfrm>
            <a:off x="7416800" y="4116412"/>
            <a:ext cx="469900" cy="635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99" name="Line 27"/>
          <p:cNvSpPr>
            <a:spLocks noChangeShapeType="1"/>
          </p:cNvSpPr>
          <p:nvPr/>
        </p:nvSpPr>
        <p:spPr bwMode="auto">
          <a:xfrm>
            <a:off x="6819900" y="4586312"/>
            <a:ext cx="1066800" cy="177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26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Creation: exec in Linux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760"/>
            <a:ext cx="9144000" cy="1028700"/>
          </a:xfrm>
        </p:spPr>
        <p:txBody>
          <a:bodyPr>
            <a:normAutofit fontScale="92500"/>
          </a:bodyPr>
          <a:lstStyle/>
          <a:p>
            <a:pPr>
              <a:spcBef>
                <a:spcPct val="0"/>
              </a:spcBef>
            </a:pPr>
            <a:r>
              <a:rPr lang="en-US" i="1" dirty="0"/>
              <a:t>exec</a:t>
            </a:r>
            <a:r>
              <a:rPr lang="en-US" dirty="0"/>
              <a:t> allows a process to replace itself with another program</a:t>
            </a:r>
          </a:p>
          <a:p>
            <a:pPr lvl="1">
              <a:spcBef>
                <a:spcPct val="0"/>
              </a:spcBef>
            </a:pPr>
            <a:r>
              <a:rPr lang="en-US" dirty="0"/>
              <a:t>(The contents of another binary file)</a:t>
            </a:r>
          </a:p>
        </p:txBody>
      </p:sp>
      <p:sp>
        <p:nvSpPr>
          <p:cNvPr id="184326" name="Rectangle 6"/>
          <p:cNvSpPr>
            <a:spLocks noChangeArrowheads="1"/>
          </p:cNvSpPr>
          <p:nvPr/>
        </p:nvSpPr>
        <p:spPr bwMode="auto">
          <a:xfrm>
            <a:off x="5270500" y="3959597"/>
            <a:ext cx="1282700" cy="18288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63500" dist="107763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184327" name="Rectangle 7"/>
          <p:cNvSpPr>
            <a:spLocks noChangeArrowheads="1"/>
          </p:cNvSpPr>
          <p:nvPr/>
        </p:nvSpPr>
        <p:spPr bwMode="auto">
          <a:xfrm>
            <a:off x="5384800" y="4111997"/>
            <a:ext cx="1041400" cy="4445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099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Code</a:t>
            </a:r>
          </a:p>
        </p:txBody>
      </p:sp>
      <p:sp>
        <p:nvSpPr>
          <p:cNvPr id="184328" name="Rectangle 8"/>
          <p:cNvSpPr>
            <a:spLocks noChangeArrowheads="1"/>
          </p:cNvSpPr>
          <p:nvPr/>
        </p:nvSpPr>
        <p:spPr bwMode="auto">
          <a:xfrm>
            <a:off x="5384800" y="4658097"/>
            <a:ext cx="1041400" cy="4445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099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Data</a:t>
            </a:r>
          </a:p>
        </p:txBody>
      </p:sp>
      <p:sp>
        <p:nvSpPr>
          <p:cNvPr id="184329" name="Rectangle 9"/>
          <p:cNvSpPr>
            <a:spLocks noChangeArrowheads="1"/>
          </p:cNvSpPr>
          <p:nvPr/>
        </p:nvSpPr>
        <p:spPr bwMode="auto">
          <a:xfrm>
            <a:off x="5384800" y="5204197"/>
            <a:ext cx="1041400" cy="4445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099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Stack</a:t>
            </a:r>
          </a:p>
        </p:txBody>
      </p:sp>
      <p:sp>
        <p:nvSpPr>
          <p:cNvPr id="184330" name="Line 10"/>
          <p:cNvSpPr>
            <a:spLocks noChangeShapeType="1"/>
          </p:cNvSpPr>
          <p:nvPr/>
        </p:nvSpPr>
        <p:spPr bwMode="auto">
          <a:xfrm flipV="1">
            <a:off x="4114800" y="4581897"/>
            <a:ext cx="12827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31" name="Line 11"/>
          <p:cNvSpPr>
            <a:spLocks noChangeShapeType="1"/>
          </p:cNvSpPr>
          <p:nvPr/>
        </p:nvSpPr>
        <p:spPr bwMode="auto">
          <a:xfrm>
            <a:off x="4076700" y="3680197"/>
            <a:ext cx="1320800" cy="431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36" name="Text Box 16"/>
          <p:cNvSpPr txBox="1">
            <a:spLocks noChangeArrowheads="1"/>
          </p:cNvSpPr>
          <p:nvPr/>
        </p:nvSpPr>
        <p:spPr bwMode="auto">
          <a:xfrm>
            <a:off x="5297488" y="5777061"/>
            <a:ext cx="1233487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chemeClr val="folHlink"/>
                </a:solidFill>
              </a:rPr>
              <a:t>Memory</a:t>
            </a:r>
          </a:p>
          <a:p>
            <a:pPr algn="ctr">
              <a:lnSpc>
                <a:spcPct val="80000"/>
              </a:lnSpc>
            </a:pPr>
            <a:r>
              <a:rPr lang="en-US" dirty="0">
                <a:solidFill>
                  <a:schemeClr val="folHlink"/>
                </a:solidFill>
              </a:rPr>
              <a:t>Context</a:t>
            </a:r>
          </a:p>
        </p:txBody>
      </p:sp>
      <p:grpSp>
        <p:nvGrpSpPr>
          <p:cNvPr id="184356" name="Group 36"/>
          <p:cNvGrpSpPr>
            <a:grpSpLocks/>
          </p:cNvGrpSpPr>
          <p:nvPr/>
        </p:nvGrpSpPr>
        <p:grpSpPr bwMode="auto">
          <a:xfrm>
            <a:off x="3679825" y="2413372"/>
            <a:ext cx="2955925" cy="1135063"/>
            <a:chOff x="1510" y="1650"/>
            <a:chExt cx="1862" cy="715"/>
          </a:xfrm>
        </p:grpSpPr>
        <p:sp>
          <p:nvSpPr>
            <p:cNvPr id="184352" name="AutoShape 32"/>
            <p:cNvSpPr>
              <a:spLocks noChangeArrowheads="1"/>
            </p:cNvSpPr>
            <p:nvPr/>
          </p:nvSpPr>
          <p:spPr bwMode="auto">
            <a:xfrm rot="1330101">
              <a:off x="1510" y="1650"/>
              <a:ext cx="1862" cy="715"/>
            </a:xfrm>
            <a:prstGeom prst="curvedDownArrow">
              <a:avLst>
                <a:gd name="adj1" fmla="val 35747"/>
                <a:gd name="adj2" fmla="val 74159"/>
                <a:gd name="adj3" fmla="val 38421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43" name="Text Box 23"/>
            <p:cNvSpPr txBox="1">
              <a:spLocks noChangeArrowheads="1"/>
            </p:cNvSpPr>
            <p:nvPr/>
          </p:nvSpPr>
          <p:spPr bwMode="auto">
            <a:xfrm>
              <a:off x="1878" y="1933"/>
              <a:ext cx="80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Courier" charset="0"/>
                </a:rPr>
                <a:t>exec()</a:t>
              </a:r>
            </a:p>
          </p:txBody>
        </p:sp>
      </p:grpSp>
      <p:grpSp>
        <p:nvGrpSpPr>
          <p:cNvPr id="184348" name="Group 28"/>
          <p:cNvGrpSpPr>
            <a:grpSpLocks/>
          </p:cNvGrpSpPr>
          <p:nvPr/>
        </p:nvGrpSpPr>
        <p:grpSpPr bwMode="auto">
          <a:xfrm>
            <a:off x="2300288" y="3673847"/>
            <a:ext cx="1803400" cy="1841500"/>
            <a:chOff x="561" y="2812"/>
            <a:chExt cx="1136" cy="1160"/>
          </a:xfrm>
        </p:grpSpPr>
        <p:sp>
          <p:nvSpPr>
            <p:cNvPr id="184324" name="Rectangle 4"/>
            <p:cNvSpPr>
              <a:spLocks noChangeArrowheads="1"/>
            </p:cNvSpPr>
            <p:nvPr/>
          </p:nvSpPr>
          <p:spPr bwMode="auto">
            <a:xfrm>
              <a:off x="561" y="2812"/>
              <a:ext cx="1136" cy="116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prstShdw prst="shdw17" dist="17961" dir="2700000">
                <a:srgbClr val="FFFF99">
                  <a:gamma/>
                  <a:shade val="60000"/>
                  <a:invGamma/>
                  <a:alpha val="74998"/>
                </a:srgbClr>
              </a:prst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45" name="Rectangle 25"/>
            <p:cNvSpPr>
              <a:spLocks noChangeArrowheads="1"/>
            </p:cNvSpPr>
            <p:nvPr/>
          </p:nvSpPr>
          <p:spPr bwMode="auto">
            <a:xfrm>
              <a:off x="591" y="2836"/>
              <a:ext cx="1065" cy="10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1800" b="1">
                  <a:solidFill>
                    <a:srgbClr val="010000"/>
                  </a:solidFill>
                  <a:latin typeface="Courier" charset="0"/>
                </a:rPr>
                <a:t>main {</a:t>
              </a:r>
            </a:p>
            <a:p>
              <a:r>
                <a:rPr lang="en-US" sz="1800" b="1">
                  <a:solidFill>
                    <a:srgbClr val="618FFD"/>
                  </a:solidFill>
                  <a:latin typeface="Courier" charset="0"/>
                </a:rPr>
                <a:t> </a:t>
              </a:r>
              <a:r>
                <a:rPr lang="en-US" sz="1800" b="1">
                  <a:solidFill>
                    <a:schemeClr val="folHlink"/>
                  </a:solidFill>
                  <a:latin typeface="Courier" charset="0"/>
                </a:rPr>
                <a:t> S</a:t>
              </a:r>
              <a:r>
                <a:rPr lang="en-US" sz="1800" b="1" baseline="-25000">
                  <a:solidFill>
                    <a:schemeClr val="folHlink"/>
                  </a:solidFill>
                  <a:latin typeface="Courier" charset="0"/>
                </a:rPr>
                <a:t>0</a:t>
              </a:r>
              <a:endParaRPr lang="en-US" sz="1800" b="1">
                <a:solidFill>
                  <a:schemeClr val="folHlink"/>
                </a:solidFill>
                <a:latin typeface="Courier" charset="0"/>
              </a:endParaRPr>
            </a:p>
            <a:p>
              <a:r>
                <a:rPr lang="en-US" sz="1800" b="1">
                  <a:solidFill>
                    <a:schemeClr val="folHlink"/>
                  </a:solidFill>
                  <a:latin typeface="Courier" charset="0"/>
                </a:rPr>
                <a:t>  exec(</a:t>
              </a:r>
              <a:r>
                <a:rPr lang="en-US" sz="1800" b="1" i="1">
                  <a:solidFill>
                    <a:schemeClr val="folHlink"/>
                  </a:solidFill>
                  <a:latin typeface="Courier" charset="0"/>
                </a:rPr>
                <a:t>foo</a:t>
              </a:r>
              <a:r>
                <a:rPr lang="en-US" sz="1800" b="1">
                  <a:solidFill>
                    <a:schemeClr val="folHlink"/>
                  </a:solidFill>
                  <a:latin typeface="Courier" charset="0"/>
                </a:rPr>
                <a:t>)</a:t>
              </a:r>
            </a:p>
            <a:p>
              <a:r>
                <a:rPr lang="en-US" sz="1800" b="1">
                  <a:solidFill>
                    <a:schemeClr val="folHlink"/>
                  </a:solidFill>
                  <a:latin typeface="Courier" charset="0"/>
                </a:rPr>
                <a:t>  S</a:t>
              </a:r>
              <a:r>
                <a:rPr lang="en-US" sz="1800" b="1" baseline="-25000">
                  <a:solidFill>
                    <a:schemeClr val="folHlink"/>
                  </a:solidFill>
                  <a:latin typeface="Courier" charset="0"/>
                </a:rPr>
                <a:t>1</a:t>
              </a:r>
              <a:endParaRPr lang="en-US" sz="1800" b="1">
                <a:solidFill>
                  <a:schemeClr val="folHlink"/>
                </a:solidFill>
                <a:latin typeface="Courier" charset="0"/>
              </a:endParaRPr>
            </a:p>
            <a:p>
              <a:r>
                <a:rPr lang="en-US" sz="1800" b="1">
                  <a:solidFill>
                    <a:schemeClr val="folHlink"/>
                  </a:solidFill>
                  <a:latin typeface="Courier" charset="0"/>
                </a:rPr>
                <a:t>  S</a:t>
              </a:r>
              <a:r>
                <a:rPr lang="en-US" sz="1800" b="1" baseline="-25000">
                  <a:solidFill>
                    <a:schemeClr val="folHlink"/>
                  </a:solidFill>
                  <a:latin typeface="Courier" charset="0"/>
                </a:rPr>
                <a:t>2</a:t>
              </a:r>
              <a:br>
                <a:rPr lang="en-US" sz="1800" b="1">
                  <a:solidFill>
                    <a:schemeClr val="folHlink"/>
                  </a:solidFill>
                  <a:latin typeface="Courier" charset="0"/>
                </a:rPr>
              </a:br>
              <a:r>
                <a:rPr lang="en-US" sz="1800" b="1">
                  <a:solidFill>
                    <a:srgbClr val="010000"/>
                  </a:solidFill>
                  <a:latin typeface="Courier" charset="0"/>
                </a:rPr>
                <a:t> }</a:t>
              </a:r>
            </a:p>
          </p:txBody>
        </p:sp>
      </p:grpSp>
      <p:sp>
        <p:nvSpPr>
          <p:cNvPr id="184349" name="Text Box 29"/>
          <p:cNvSpPr txBox="1">
            <a:spLocks noChangeArrowheads="1"/>
          </p:cNvSpPr>
          <p:nvPr/>
        </p:nvSpPr>
        <p:spPr bwMode="auto">
          <a:xfrm>
            <a:off x="1393825" y="3704010"/>
            <a:ext cx="874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Helvetica" charset="0"/>
              </a:rPr>
              <a:t>a.out:</a:t>
            </a:r>
          </a:p>
        </p:txBody>
      </p:sp>
      <p:sp>
        <p:nvSpPr>
          <p:cNvPr id="184350" name="Text Box 30"/>
          <p:cNvSpPr txBox="1">
            <a:spLocks noChangeArrowheads="1"/>
          </p:cNvSpPr>
          <p:nvPr/>
        </p:nvSpPr>
        <p:spPr bwMode="auto">
          <a:xfrm>
            <a:off x="1604963" y="2268910"/>
            <a:ext cx="663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Helvetica" charset="0"/>
              </a:rPr>
              <a:t>foo:</a:t>
            </a:r>
          </a:p>
        </p:txBody>
      </p:sp>
      <p:grpSp>
        <p:nvGrpSpPr>
          <p:cNvPr id="184355" name="Group 35"/>
          <p:cNvGrpSpPr>
            <a:grpSpLocks/>
          </p:cNvGrpSpPr>
          <p:nvPr/>
        </p:nvGrpSpPr>
        <p:grpSpPr bwMode="auto">
          <a:xfrm>
            <a:off x="2070100" y="3578597"/>
            <a:ext cx="2235200" cy="2120900"/>
            <a:chOff x="496" y="2384"/>
            <a:chExt cx="1408" cy="1336"/>
          </a:xfrm>
        </p:grpSpPr>
        <p:sp>
          <p:nvSpPr>
            <p:cNvPr id="184353" name="Line 33"/>
            <p:cNvSpPr>
              <a:spLocks noChangeShapeType="1"/>
            </p:cNvSpPr>
            <p:nvPr/>
          </p:nvSpPr>
          <p:spPr bwMode="auto">
            <a:xfrm>
              <a:off x="560" y="2384"/>
              <a:ext cx="1344" cy="1336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54" name="Line 34"/>
            <p:cNvSpPr>
              <a:spLocks noChangeShapeType="1"/>
            </p:cNvSpPr>
            <p:nvPr/>
          </p:nvSpPr>
          <p:spPr bwMode="auto">
            <a:xfrm flipH="1">
              <a:off x="496" y="2384"/>
              <a:ext cx="1344" cy="1336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4347" name="Group 27"/>
          <p:cNvGrpSpPr>
            <a:grpSpLocks/>
          </p:cNvGrpSpPr>
          <p:nvPr/>
        </p:nvGrpSpPr>
        <p:grpSpPr bwMode="auto">
          <a:xfrm>
            <a:off x="2300288" y="2238747"/>
            <a:ext cx="1803400" cy="1066800"/>
            <a:chOff x="561" y="1540"/>
            <a:chExt cx="1136" cy="672"/>
          </a:xfrm>
        </p:grpSpPr>
        <p:sp>
          <p:nvSpPr>
            <p:cNvPr id="184346" name="Rectangle 26"/>
            <p:cNvSpPr>
              <a:spLocks noChangeArrowheads="1"/>
            </p:cNvSpPr>
            <p:nvPr/>
          </p:nvSpPr>
          <p:spPr bwMode="auto">
            <a:xfrm>
              <a:off x="561" y="1540"/>
              <a:ext cx="1136" cy="67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prstShdw prst="shdw17" dist="17961" dir="2700000">
                <a:srgbClr val="FFFF99">
                  <a:gamma/>
                  <a:shade val="60000"/>
                  <a:invGamma/>
                  <a:alpha val="74998"/>
                </a:srgbClr>
              </a:prst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25" name="Rectangle 5"/>
            <p:cNvSpPr>
              <a:spLocks noChangeArrowheads="1"/>
            </p:cNvSpPr>
            <p:nvPr/>
          </p:nvSpPr>
          <p:spPr bwMode="auto">
            <a:xfrm>
              <a:off x="591" y="1580"/>
              <a:ext cx="647" cy="5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1800" b="1" dirty="0">
                  <a:solidFill>
                    <a:srgbClr val="010000"/>
                  </a:solidFill>
                  <a:latin typeface="Courier" charset="0"/>
                </a:rPr>
                <a:t>main {</a:t>
              </a:r>
            </a:p>
            <a:p>
              <a:r>
                <a:rPr lang="en-US" sz="1800" b="1" dirty="0">
                  <a:solidFill>
                    <a:srgbClr val="618FFD"/>
                  </a:solidFill>
                  <a:latin typeface="Courier" charset="0"/>
                </a:rPr>
                <a:t> </a:t>
              </a:r>
              <a:r>
                <a:rPr lang="en-US" sz="1800" b="1" dirty="0">
                  <a:solidFill>
                    <a:schemeClr val="folHlink"/>
                  </a:solidFill>
                  <a:latin typeface="Courier" charset="0"/>
                </a:rPr>
                <a:t> S’</a:t>
              </a:r>
              <a:br>
                <a:rPr lang="en-US" sz="1800" b="1" dirty="0">
                  <a:solidFill>
                    <a:schemeClr val="folHlink"/>
                  </a:solidFill>
                  <a:latin typeface="Courier" charset="0"/>
                </a:rPr>
              </a:br>
              <a:r>
                <a:rPr lang="en-US" sz="1800" b="1" dirty="0">
                  <a:solidFill>
                    <a:srgbClr val="010000"/>
                  </a:solidFill>
                  <a:latin typeface="Courier" charset="0"/>
                </a:rPr>
                <a:t> 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621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8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ChangeArrowheads="1"/>
          </p:cNvSpPr>
          <p:nvPr/>
        </p:nvSpPr>
        <p:spPr bwMode="auto">
          <a:xfrm>
            <a:off x="355600" y="2331045"/>
            <a:ext cx="3162300" cy="39624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prstShdw prst="shdw17" dist="17961" dir="2700000">
              <a:srgbClr val="FFFF99">
                <a:gamma/>
                <a:shade val="60000"/>
                <a:invGamma/>
                <a:alpha val="74998"/>
              </a:srgbClr>
            </a:prst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71" name="Rectangle 3"/>
          <p:cNvSpPr>
            <a:spLocks noChangeArrowheads="1"/>
          </p:cNvSpPr>
          <p:nvPr/>
        </p:nvSpPr>
        <p:spPr bwMode="auto">
          <a:xfrm>
            <a:off x="441325" y="2434233"/>
            <a:ext cx="2959100" cy="375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main {</a:t>
            </a:r>
          </a:p>
          <a:p>
            <a:r>
              <a:rPr lang="en-US" sz="1600" b="1">
                <a:solidFill>
                  <a:srgbClr val="618FFD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int childPID;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S</a:t>
            </a:r>
            <a:r>
              <a:rPr lang="en-US" sz="1600" b="1" baseline="-25000">
                <a:solidFill>
                  <a:srgbClr val="200000"/>
                </a:solidFill>
                <a:latin typeface="Courier" charset="0"/>
              </a:rPr>
              <a:t>1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childPID = fork();</a:t>
            </a:r>
          </a:p>
          <a:p>
            <a:endParaRPr lang="en-US" sz="1600" b="1">
              <a:solidFill>
                <a:schemeClr val="folHlink"/>
              </a:solidFill>
              <a:latin typeface="Courier" charset="0"/>
            </a:endParaRP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if(childPID == 0)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exec(filename)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else {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 &lt;</a:t>
            </a:r>
            <a:r>
              <a:rPr lang="en-US" sz="1600" i="1">
                <a:solidFill>
                  <a:schemeClr val="folHlink"/>
                </a:solidFill>
              </a:rPr>
              <a:t>code for parent process</a:t>
            </a:r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&gt;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 wait();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}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S</a:t>
            </a:r>
            <a:r>
              <a:rPr lang="en-US" sz="1600" b="1" baseline="-25000">
                <a:solidFill>
                  <a:srgbClr val="200000"/>
                </a:solidFill>
                <a:latin typeface="Courier" charset="0"/>
              </a:rPr>
              <a:t>2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;</a:t>
            </a:r>
            <a:br>
              <a:rPr lang="en-US" sz="1600" b="1">
                <a:solidFill>
                  <a:srgbClr val="200000"/>
                </a:solidFill>
                <a:latin typeface="Courier" charset="0"/>
              </a:rPr>
            </a:br>
            <a:r>
              <a:rPr lang="en-US" sz="1600" b="1">
                <a:solidFill>
                  <a:srgbClr val="414141"/>
                </a:solidFill>
                <a:latin typeface="Courier" charset="0"/>
              </a:rPr>
              <a:t>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}</a:t>
            </a:r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Creation: Abstract fork in Linux</a:t>
            </a:r>
          </a:p>
        </p:txBody>
      </p:sp>
      <p:sp>
        <p:nvSpPr>
          <p:cNvPr id="1863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4000" y="1268760"/>
            <a:ext cx="8699500" cy="1155700"/>
          </a:xfrm>
        </p:spPr>
        <p:txBody>
          <a:bodyPr/>
          <a:lstStyle/>
          <a:p>
            <a:r>
              <a:rPr lang="en-US" dirty="0"/>
              <a:t>Common case: </a:t>
            </a:r>
            <a:r>
              <a:rPr lang="en-US" i="1" dirty="0"/>
              <a:t>fork</a:t>
            </a:r>
            <a:r>
              <a:rPr lang="en-US" dirty="0"/>
              <a:t> followed by an </a:t>
            </a:r>
            <a:r>
              <a:rPr lang="en-US" i="1" dirty="0"/>
              <a:t>exec</a:t>
            </a:r>
            <a:endParaRPr lang="en-US" dirty="0"/>
          </a:p>
        </p:txBody>
      </p:sp>
      <p:grpSp>
        <p:nvGrpSpPr>
          <p:cNvPr id="186374" name="Group 6"/>
          <p:cNvGrpSpPr>
            <a:grpSpLocks/>
          </p:cNvGrpSpPr>
          <p:nvPr/>
        </p:nvGrpSpPr>
        <p:grpSpPr bwMode="auto">
          <a:xfrm>
            <a:off x="4216400" y="3820120"/>
            <a:ext cx="1282700" cy="1828800"/>
            <a:chOff x="4440" y="2632"/>
            <a:chExt cx="808" cy="1152"/>
          </a:xfrm>
        </p:grpSpPr>
        <p:sp>
          <p:nvSpPr>
            <p:cNvPr id="186375" name="Rectangle 7"/>
            <p:cNvSpPr>
              <a:spLocks noChangeArrowheads="1"/>
            </p:cNvSpPr>
            <p:nvPr/>
          </p:nvSpPr>
          <p:spPr bwMode="auto">
            <a:xfrm>
              <a:off x="4440" y="2632"/>
              <a:ext cx="808" cy="115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outerShdw blurRad="63500" dist="107763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186376" name="Rectangle 8"/>
            <p:cNvSpPr>
              <a:spLocks noChangeArrowheads="1"/>
            </p:cNvSpPr>
            <p:nvPr/>
          </p:nvSpPr>
          <p:spPr bwMode="auto">
            <a:xfrm>
              <a:off x="4512" y="2728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Code</a:t>
              </a:r>
            </a:p>
          </p:txBody>
        </p:sp>
        <p:sp>
          <p:nvSpPr>
            <p:cNvPr id="186377" name="Rectangle 9"/>
            <p:cNvSpPr>
              <a:spLocks noChangeArrowheads="1"/>
            </p:cNvSpPr>
            <p:nvPr/>
          </p:nvSpPr>
          <p:spPr bwMode="auto">
            <a:xfrm>
              <a:off x="4512" y="3072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Data</a:t>
              </a:r>
            </a:p>
          </p:txBody>
        </p:sp>
        <p:sp>
          <p:nvSpPr>
            <p:cNvPr id="186378" name="Rectangle 10"/>
            <p:cNvSpPr>
              <a:spLocks noChangeArrowheads="1"/>
            </p:cNvSpPr>
            <p:nvPr/>
          </p:nvSpPr>
          <p:spPr bwMode="auto">
            <a:xfrm>
              <a:off x="4512" y="3416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Stack</a:t>
              </a:r>
            </a:p>
          </p:txBody>
        </p:sp>
      </p:grpSp>
      <p:sp>
        <p:nvSpPr>
          <p:cNvPr id="186379" name="Line 11"/>
          <p:cNvSpPr>
            <a:spLocks noChangeShapeType="1"/>
          </p:cNvSpPr>
          <p:nvPr/>
        </p:nvSpPr>
        <p:spPr bwMode="auto">
          <a:xfrm flipV="1">
            <a:off x="3505200" y="4417020"/>
            <a:ext cx="838200" cy="1892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80" name="Line 12"/>
          <p:cNvSpPr>
            <a:spLocks noChangeShapeType="1"/>
          </p:cNvSpPr>
          <p:nvPr/>
        </p:nvSpPr>
        <p:spPr bwMode="auto">
          <a:xfrm>
            <a:off x="3492500" y="2334220"/>
            <a:ext cx="850900" cy="1625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81" name="AutoShape 13"/>
          <p:cNvSpPr>
            <a:spLocks noChangeArrowheads="1"/>
          </p:cNvSpPr>
          <p:nvPr/>
        </p:nvSpPr>
        <p:spPr bwMode="auto">
          <a:xfrm>
            <a:off x="4737100" y="3121620"/>
            <a:ext cx="1752600" cy="609600"/>
          </a:xfrm>
          <a:prstGeom prst="curvedDownArrow">
            <a:avLst>
              <a:gd name="adj1" fmla="val 41900"/>
              <a:gd name="adj2" fmla="val 90669"/>
              <a:gd name="adj3" fmla="val 32292"/>
            </a:avLst>
          </a:prstGeom>
          <a:solidFill>
            <a:schemeClr val="accent1"/>
          </a:solidFill>
          <a:ln>
            <a:noFill/>
          </a:ln>
          <a:effectLst>
            <a:outerShdw blurRad="63500" dist="38099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6382" name="Group 14"/>
          <p:cNvGrpSpPr>
            <a:grpSpLocks/>
          </p:cNvGrpSpPr>
          <p:nvPr/>
        </p:nvGrpSpPr>
        <p:grpSpPr bwMode="auto">
          <a:xfrm>
            <a:off x="5956300" y="3820120"/>
            <a:ext cx="1282700" cy="1828800"/>
            <a:chOff x="4440" y="2632"/>
            <a:chExt cx="808" cy="1152"/>
          </a:xfrm>
        </p:grpSpPr>
        <p:sp>
          <p:nvSpPr>
            <p:cNvPr id="186383" name="Rectangle 15"/>
            <p:cNvSpPr>
              <a:spLocks noChangeArrowheads="1"/>
            </p:cNvSpPr>
            <p:nvPr/>
          </p:nvSpPr>
          <p:spPr bwMode="auto">
            <a:xfrm>
              <a:off x="4440" y="2632"/>
              <a:ext cx="808" cy="115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outerShdw blurRad="63500" dist="107763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186384" name="Rectangle 16"/>
            <p:cNvSpPr>
              <a:spLocks noChangeArrowheads="1"/>
            </p:cNvSpPr>
            <p:nvPr/>
          </p:nvSpPr>
          <p:spPr bwMode="auto">
            <a:xfrm>
              <a:off x="4512" y="2728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Code</a:t>
              </a:r>
            </a:p>
          </p:txBody>
        </p:sp>
        <p:sp>
          <p:nvSpPr>
            <p:cNvPr id="186385" name="Rectangle 17"/>
            <p:cNvSpPr>
              <a:spLocks noChangeArrowheads="1"/>
            </p:cNvSpPr>
            <p:nvPr/>
          </p:nvSpPr>
          <p:spPr bwMode="auto">
            <a:xfrm>
              <a:off x="4512" y="3072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Data</a:t>
              </a:r>
            </a:p>
          </p:txBody>
        </p:sp>
        <p:sp>
          <p:nvSpPr>
            <p:cNvPr id="186386" name="Rectangle 18"/>
            <p:cNvSpPr>
              <a:spLocks noChangeArrowheads="1"/>
            </p:cNvSpPr>
            <p:nvPr/>
          </p:nvSpPr>
          <p:spPr bwMode="auto">
            <a:xfrm>
              <a:off x="4512" y="3416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Stack</a:t>
              </a:r>
            </a:p>
          </p:txBody>
        </p:sp>
      </p:grpSp>
      <p:sp>
        <p:nvSpPr>
          <p:cNvPr id="186387" name="Text Box 19"/>
          <p:cNvSpPr txBox="1">
            <a:spLocks noChangeArrowheads="1"/>
          </p:cNvSpPr>
          <p:nvPr/>
        </p:nvSpPr>
        <p:spPr bwMode="auto">
          <a:xfrm>
            <a:off x="4487863" y="5793383"/>
            <a:ext cx="833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/>
              <a:t>Parent</a:t>
            </a:r>
            <a:endParaRPr lang="en-US"/>
          </a:p>
        </p:txBody>
      </p:sp>
      <p:sp>
        <p:nvSpPr>
          <p:cNvPr id="186388" name="Text Box 20"/>
          <p:cNvSpPr txBox="1">
            <a:spLocks noChangeArrowheads="1"/>
          </p:cNvSpPr>
          <p:nvPr/>
        </p:nvSpPr>
        <p:spPr bwMode="auto">
          <a:xfrm>
            <a:off x="6294438" y="5767983"/>
            <a:ext cx="749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/>
              <a:t>Child</a:t>
            </a:r>
            <a:endParaRPr lang="en-US"/>
          </a:p>
        </p:txBody>
      </p:sp>
      <p:sp>
        <p:nvSpPr>
          <p:cNvPr id="186389" name="Text Box 21"/>
          <p:cNvSpPr txBox="1">
            <a:spLocks noChangeArrowheads="1"/>
          </p:cNvSpPr>
          <p:nvPr/>
        </p:nvSpPr>
        <p:spPr bwMode="auto">
          <a:xfrm>
            <a:off x="4948238" y="2646958"/>
            <a:ext cx="1281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ourier" charset="0"/>
              </a:rPr>
              <a:t>fork()</a:t>
            </a:r>
          </a:p>
        </p:txBody>
      </p:sp>
      <p:grpSp>
        <p:nvGrpSpPr>
          <p:cNvPr id="186403" name="Group 35"/>
          <p:cNvGrpSpPr>
            <a:grpSpLocks/>
          </p:cNvGrpSpPr>
          <p:nvPr/>
        </p:nvGrpSpPr>
        <p:grpSpPr bwMode="auto">
          <a:xfrm>
            <a:off x="6616700" y="2977158"/>
            <a:ext cx="1879600" cy="1096962"/>
            <a:chOff x="4168" y="1989"/>
            <a:chExt cx="1184" cy="691"/>
          </a:xfrm>
        </p:grpSpPr>
        <p:sp>
          <p:nvSpPr>
            <p:cNvPr id="186396" name="AutoShape 28"/>
            <p:cNvSpPr>
              <a:spLocks noChangeArrowheads="1"/>
            </p:cNvSpPr>
            <p:nvPr/>
          </p:nvSpPr>
          <p:spPr bwMode="auto">
            <a:xfrm flipH="1">
              <a:off x="4168" y="2296"/>
              <a:ext cx="1184" cy="384"/>
            </a:xfrm>
            <a:prstGeom prst="curvedDownArrow">
              <a:avLst>
                <a:gd name="adj1" fmla="val 44937"/>
                <a:gd name="adj2" fmla="val 97239"/>
                <a:gd name="adj3" fmla="val 32292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97" name="Text Box 29"/>
            <p:cNvSpPr txBox="1">
              <a:spLocks noChangeArrowheads="1"/>
            </p:cNvSpPr>
            <p:nvPr/>
          </p:nvSpPr>
          <p:spPr bwMode="auto">
            <a:xfrm>
              <a:off x="4502" y="1989"/>
              <a:ext cx="80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Courier" charset="0"/>
                </a:rPr>
                <a:t>exec()</a:t>
              </a:r>
            </a:p>
          </p:txBody>
        </p:sp>
      </p:grpSp>
      <p:grpSp>
        <p:nvGrpSpPr>
          <p:cNvPr id="186402" name="Group 34"/>
          <p:cNvGrpSpPr>
            <a:grpSpLocks/>
          </p:cNvGrpSpPr>
          <p:nvPr/>
        </p:nvGrpSpPr>
        <p:grpSpPr bwMode="auto">
          <a:xfrm>
            <a:off x="7696200" y="4232870"/>
            <a:ext cx="1162050" cy="1557338"/>
            <a:chOff x="4848" y="2780"/>
            <a:chExt cx="732" cy="981"/>
          </a:xfrm>
        </p:grpSpPr>
        <p:sp>
          <p:nvSpPr>
            <p:cNvPr id="186398" name="Text Box 30"/>
            <p:cNvSpPr txBox="1">
              <a:spLocks noChangeArrowheads="1"/>
            </p:cNvSpPr>
            <p:nvPr/>
          </p:nvSpPr>
          <p:spPr bwMode="auto">
            <a:xfrm>
              <a:off x="4993" y="3511"/>
              <a:ext cx="5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latin typeface="Helvetica" charset="0"/>
                </a:rPr>
                <a:t>. /foo  </a:t>
              </a:r>
            </a:p>
          </p:txBody>
        </p:sp>
        <p:sp>
          <p:nvSpPr>
            <p:cNvPr id="186400" name="Rectangle 32"/>
            <p:cNvSpPr>
              <a:spLocks noChangeArrowheads="1"/>
            </p:cNvSpPr>
            <p:nvPr/>
          </p:nvSpPr>
          <p:spPr bwMode="auto">
            <a:xfrm>
              <a:off x="4848" y="2780"/>
              <a:ext cx="704" cy="6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prstShdw prst="shdw17" dist="17961" dir="2700000">
                <a:schemeClr val="accent2">
                  <a:gamma/>
                  <a:shade val="60000"/>
                  <a:invGamma/>
                  <a:alpha val="74998"/>
                </a:schemeClr>
              </a:prst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01" name="Rectangle 33"/>
            <p:cNvSpPr>
              <a:spLocks noChangeArrowheads="1"/>
            </p:cNvSpPr>
            <p:nvPr/>
          </p:nvSpPr>
          <p:spPr bwMode="auto">
            <a:xfrm>
              <a:off x="4878" y="2820"/>
              <a:ext cx="647" cy="5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1800" b="1" dirty="0">
                  <a:solidFill>
                    <a:srgbClr val="010000"/>
                  </a:solidFill>
                  <a:latin typeface="Courier" charset="0"/>
                </a:rPr>
                <a:t>main {</a:t>
              </a:r>
            </a:p>
            <a:p>
              <a:r>
                <a:rPr lang="en-US" sz="1800" b="1" dirty="0">
                  <a:solidFill>
                    <a:srgbClr val="618FFD"/>
                  </a:solidFill>
                  <a:latin typeface="Courier" charset="0"/>
                </a:rPr>
                <a:t> </a:t>
              </a:r>
              <a:r>
                <a:rPr lang="en-US" sz="1800" b="1" dirty="0">
                  <a:solidFill>
                    <a:schemeClr val="folHlink"/>
                  </a:solidFill>
                  <a:latin typeface="Courier" charset="0"/>
                </a:rPr>
                <a:t> S’</a:t>
              </a:r>
              <a:br>
                <a:rPr lang="en-US" sz="1800" b="1" dirty="0">
                  <a:solidFill>
                    <a:schemeClr val="folHlink"/>
                  </a:solidFill>
                  <a:latin typeface="Courier" charset="0"/>
                </a:rPr>
              </a:br>
              <a:r>
                <a:rPr lang="en-US" sz="1800" b="1" dirty="0">
                  <a:solidFill>
                    <a:srgbClr val="010000"/>
                  </a:solidFill>
                  <a:latin typeface="Courier" charset="0"/>
                </a:rPr>
                <a:t> 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198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 Ways to Refer to a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Path, or hierarchical name, of the file</a:t>
            </a:r>
          </a:p>
          <a:p>
            <a:pPr lvl="1"/>
            <a:r>
              <a:rPr lang="en-US" dirty="0"/>
              <a:t>Absolute: “/home/porter/</a:t>
            </a:r>
            <a:r>
              <a:rPr lang="en-US" dirty="0" err="1"/>
              <a:t>foo.txt</a:t>
            </a:r>
            <a:r>
              <a:rPr lang="en-US" dirty="0"/>
              <a:t>” </a:t>
            </a:r>
          </a:p>
          <a:p>
            <a:pPr lvl="2"/>
            <a:r>
              <a:rPr lang="en-US" dirty="0"/>
              <a:t>Starts at system root</a:t>
            </a:r>
          </a:p>
          <a:p>
            <a:pPr lvl="1"/>
            <a:r>
              <a:rPr lang="en-US" dirty="0"/>
              <a:t>Relative: “</a:t>
            </a:r>
            <a:r>
              <a:rPr lang="en-US" dirty="0" err="1"/>
              <a:t>foo.txt</a:t>
            </a:r>
            <a:r>
              <a:rPr lang="en-US" dirty="0"/>
              <a:t>” </a:t>
            </a:r>
          </a:p>
          <a:p>
            <a:pPr lvl="2"/>
            <a:r>
              <a:rPr lang="en-US" dirty="0"/>
              <a:t>Assumes file is in the program’s current working directory</a:t>
            </a:r>
          </a:p>
          <a:p>
            <a:r>
              <a:rPr lang="en-US" dirty="0"/>
              <a:t>Handle to an open file</a:t>
            </a:r>
          </a:p>
          <a:p>
            <a:pPr lvl="1"/>
            <a:r>
              <a:rPr lang="en-US" dirty="0"/>
              <a:t>Handle includes a cursor (offset into the file)</a:t>
            </a:r>
          </a:p>
        </p:txBody>
      </p:sp>
    </p:spTree>
    <p:extLst>
      <p:ext uri="{BB962C8B-B14F-4D97-AF65-F5344CB8AC3E}">
        <p14:creationId xmlns:p14="http://schemas.microsoft.com/office/powerpoint/2010/main" val="3796346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12962</TotalTime>
  <Words>3424</Words>
  <Application>Microsoft Macintosh PowerPoint</Application>
  <PresentationFormat>On-screen Show (4:3)</PresentationFormat>
  <Paragraphs>589</Paragraphs>
  <Slides>58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5" baseType="lpstr">
      <vt:lpstr>Arial</vt:lpstr>
      <vt:lpstr>Calibri</vt:lpstr>
      <vt:lpstr>Courier</vt:lpstr>
      <vt:lpstr>Courier New</vt:lpstr>
      <vt:lpstr>Helvetica</vt:lpstr>
      <vt:lpstr>Times</vt:lpstr>
      <vt:lpstr>Office Theme</vt:lpstr>
      <vt:lpstr>Basic OS Programming Abstractions (and Lab 1 Overview)</vt:lpstr>
      <vt:lpstr>Recap </vt:lpstr>
      <vt:lpstr>Lab 1: A (Not So) Simple Shell</vt:lpstr>
      <vt:lpstr>Tasks</vt:lpstr>
      <vt:lpstr>Outline</vt:lpstr>
      <vt:lpstr>Process Creation: fork/join in Linux</vt:lpstr>
      <vt:lpstr>Process Creation: exec in Linux</vt:lpstr>
      <vt:lpstr>Process Creation: Abstract fork in Linux</vt:lpstr>
      <vt:lpstr>2 Ways to Refer to a File</vt:lpstr>
      <vt:lpstr>Path-based calls</vt:lpstr>
      <vt:lpstr>Handle-based calls</vt:lpstr>
      <vt:lpstr>Example</vt:lpstr>
      <vt:lpstr>Why handles?</vt:lpstr>
      <vt:lpstr>But what is a handle?</vt:lpstr>
      <vt:lpstr>Logical View</vt:lpstr>
      <vt:lpstr>Handle Recap</vt:lpstr>
      <vt:lpstr>Rearranging the table</vt:lpstr>
      <vt:lpstr>Other useful handle APIs</vt:lpstr>
      <vt:lpstr>Outline</vt:lpstr>
      <vt:lpstr>Inheritance</vt:lpstr>
      <vt:lpstr>Standard in, out, error</vt:lpstr>
      <vt:lpstr>Example</vt:lpstr>
      <vt:lpstr>Outline</vt:lpstr>
      <vt:lpstr>Pipes</vt:lpstr>
      <vt:lpstr>Example</vt:lpstr>
      <vt:lpstr>Sockets</vt:lpstr>
      <vt:lpstr>Select</vt:lpstr>
      <vt:lpstr>Outline</vt:lpstr>
      <vt:lpstr>Signals</vt:lpstr>
      <vt:lpstr>Signals, cont.</vt:lpstr>
      <vt:lpstr>How signals work</vt:lpstr>
      <vt:lpstr>More details</vt:lpstr>
      <vt:lpstr>Meta-lesson</vt:lpstr>
      <vt:lpstr>Language Exceptions</vt:lpstr>
      <vt:lpstr>Windows comparison</vt:lpstr>
      <vt:lpstr>Outline</vt:lpstr>
      <vt:lpstr>Shell Recap</vt:lpstr>
      <vt:lpstr>Shell Example</vt:lpstr>
      <vt:lpstr>Lab 1 Overview</vt:lpstr>
      <vt:lpstr>Shells</vt:lpstr>
      <vt:lpstr>Detour: Environment Variables</vt:lpstr>
      <vt:lpstr>Environment Variables</vt:lpstr>
      <vt:lpstr>PATH in a shell</vt:lpstr>
      <vt:lpstr>Lab 1, Exercise 1</vt:lpstr>
      <vt:lpstr>Ex 2: Parsing commands</vt:lpstr>
      <vt:lpstr>Pipelines</vt:lpstr>
      <vt:lpstr>parse.c:parse_line()</vt:lpstr>
      <vt:lpstr>How to parse a pipeline?</vt:lpstr>
      <vt:lpstr>Other special cases</vt:lpstr>
      <vt:lpstr>Working on Homework Assignments</vt:lpstr>
      <vt:lpstr>Checking out the starter code</vt:lpstr>
      <vt:lpstr>Submitting homework</vt:lpstr>
      <vt:lpstr>A note on Lab 2</vt:lpstr>
      <vt:lpstr>A note on Lab 1</vt:lpstr>
      <vt:lpstr>What about Ctrl-Z?</vt:lpstr>
      <vt:lpstr>Other hints</vt:lpstr>
      <vt:lpstr>Collaboration Policy Reminder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257</cp:revision>
  <cp:lastPrinted>2018-10-01T12:13:40Z</cp:lastPrinted>
  <dcterms:created xsi:type="dcterms:W3CDTF">2012-09-21T01:57:31Z</dcterms:created>
  <dcterms:modified xsi:type="dcterms:W3CDTF">2023-09-12T17:20:53Z</dcterms:modified>
</cp:coreProperties>
</file>