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5" r:id="rId3"/>
    <p:sldId id="266" r:id="rId4"/>
    <p:sldId id="287" r:id="rId5"/>
    <p:sldId id="286" r:id="rId6"/>
    <p:sldId id="267" r:id="rId7"/>
    <p:sldId id="268" r:id="rId8"/>
    <p:sldId id="269" r:id="rId9"/>
    <p:sldId id="288" r:id="rId10"/>
    <p:sldId id="270" r:id="rId11"/>
    <p:sldId id="271" r:id="rId12"/>
    <p:sldId id="273" r:id="rId13"/>
    <p:sldId id="274" r:id="rId14"/>
    <p:sldId id="279" r:id="rId15"/>
    <p:sldId id="289" r:id="rId16"/>
    <p:sldId id="280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1" autoAdjust="0"/>
    <p:restoredTop sz="87705" autoAdjust="0"/>
  </p:normalViewPr>
  <p:slideViewPr>
    <p:cSldViewPr>
      <p:cViewPr varScale="1">
        <p:scale>
          <a:sx n="87" d="100"/>
          <a:sy n="87" d="100"/>
        </p:scale>
        <p:origin x="14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5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0497C-7000-6D43-8BB4-0C3A962819F8}" type="datetimeFigureOut">
              <a:rPr lang="en-US" smtClean="0"/>
              <a:t>8/18/23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F3A2D-27E2-4B49-9089-836CF80E8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57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BFCF-8F27-4775-A75C-FAB6C4D28C2C}" type="datetimeFigureOut">
              <a:rPr lang="en-US" smtClean="0"/>
              <a:pPr/>
              <a:t>8/18/23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760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Pictures for C memory placement (heap</a:t>
            </a:r>
            <a:r>
              <a:rPr lang="en-US" baseline="0" dirty="0"/>
              <a:t> </a:t>
            </a:r>
            <a:r>
              <a:rPr lang="en-US" baseline="0"/>
              <a:t>v stack)</a:t>
            </a:r>
            <a:r>
              <a:rPr lang="en-US"/>
              <a:t>; </a:t>
            </a:r>
            <a:r>
              <a:rPr lang="en-US" dirty="0"/>
              <a:t>fix </a:t>
            </a:r>
            <a:r>
              <a:rPr lang="en-US" dirty="0" err="1"/>
              <a:t>kevin’s</a:t>
            </a:r>
            <a:r>
              <a:rPr lang="en-US" dirty="0"/>
              <a:t> slides for % and *,</a:t>
            </a:r>
            <a:r>
              <a:rPr lang="en-US" baseline="0" dirty="0"/>
              <a:t> lab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 2020 – briefly recap and move to </a:t>
            </a:r>
            <a:r>
              <a:rPr lang="en-US"/>
              <a:t>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27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0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 (18)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3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2BDED-E5AA-454D-8052-01A946AC40F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8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579438" y="69850"/>
            <a:ext cx="5699125" cy="4273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483100"/>
            <a:ext cx="6832600" cy="46609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601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579438" y="69850"/>
            <a:ext cx="5699125" cy="4273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483100"/>
            <a:ext cx="6832600" cy="46609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1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579438" y="69850"/>
            <a:ext cx="5699125" cy="4273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394200"/>
            <a:ext cx="6832600" cy="4749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dirty="0"/>
              <a:t>Documentation: More is NOT necessarily better!</a:t>
            </a:r>
          </a:p>
          <a:p>
            <a:r>
              <a:rPr lang="en-US" dirty="0"/>
              <a:t>Make sure you put your name on your program!</a:t>
            </a:r>
          </a:p>
        </p:txBody>
      </p:sp>
    </p:spTree>
    <p:extLst>
      <p:ext uri="{BB962C8B-B14F-4D97-AF65-F5344CB8AC3E}">
        <p14:creationId xmlns:p14="http://schemas.microsoft.com/office/powerpoint/2010/main" val="869881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579438" y="69850"/>
            <a:ext cx="5699125" cy="4273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406900"/>
            <a:ext cx="6832600" cy="4737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3B60-6473-F545-9385-A53D94CCB13B}" type="datetime1">
              <a:rPr lang="en-US" smtClean="0"/>
              <a:t>8/18/23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E9046-62EF-4D4D-AD96-2915163B9D13}" type="datetime1">
              <a:rPr lang="en-US" smtClean="0"/>
              <a:t>8/18/23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C96B-6DF5-4640-A835-939C44573CE8}" type="datetime1">
              <a:rPr lang="en-US" smtClean="0"/>
              <a:t>8/18/23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A137-3534-A441-BE38-646B5A2330AF}" type="datetime1">
              <a:rPr lang="en-US" smtClean="0"/>
              <a:t>8/18/23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590-E106-BF42-9475-757C87E8D19F}" type="datetime1">
              <a:rPr lang="en-US" smtClean="0"/>
              <a:t>8/18/23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1FFF-A25F-F045-BE21-54E0B4D0B1E0}" type="datetime1">
              <a:rPr lang="en-US" smtClean="0"/>
              <a:t>8/18/23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B54D-5E7C-6249-A11F-0891812158ED}" type="datetime1">
              <a:rPr lang="en-US" smtClean="0"/>
              <a:t>8/18/23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BDC2-49CA-8A45-88A4-075285359B0D}" type="datetime1">
              <a:rPr lang="en-US" smtClean="0"/>
              <a:t>8/18/23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BF4B-3B43-7E45-BFA1-7F06C1AE9EC4}" type="datetime1">
              <a:rPr lang="en-US" smtClean="0"/>
              <a:t>8/18/23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1E46-F9CF-714B-8015-1F124156698C}" type="datetime1">
              <a:rPr lang="en-US" smtClean="0"/>
              <a:t>8/18/23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C665-E041-EC46-95BD-3B4331C0A93C}" type="datetime1">
              <a:rPr lang="en-US" smtClean="0"/>
              <a:t>8/18/23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25A-C783-D44D-A205-9DEE32559E14}" type="datetime1">
              <a:rPr lang="en-US" smtClean="0"/>
              <a:t>8/18/23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58BF0-DA1D-E244-9598-2ACCAF7CF53B}" type="datetime1">
              <a:rPr lang="en-US" smtClean="0"/>
              <a:t>8/18/23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7BAFD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5292080" y="116632"/>
            <a:ext cx="38519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 530: Operating Systems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51520" y="106119"/>
            <a:ext cx="1944216" cy="53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accent1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C for Java Programmers</a:t>
            </a:r>
            <a:br>
              <a:rPr lang="en-US" sz="5400" b="1" dirty="0"/>
            </a:br>
            <a:r>
              <a:rPr lang="en-US" sz="5400" b="1" dirty="0"/>
              <a:t>&amp; Lab 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 lnSpcReduction="10000"/>
          </a:bodyPr>
          <a:lstStyle/>
          <a:p>
            <a:pPr>
              <a:spcAft>
                <a:spcPts val="1080"/>
              </a:spcAft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Don Porter</a:t>
            </a:r>
          </a:p>
          <a:p>
            <a:pPr>
              <a:spcAft>
                <a:spcPts val="1080"/>
              </a:spcAft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Portions courtesy Kevin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Jeffay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Memory References, cont.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>
                <a:latin typeface="Arial"/>
              </a:rPr>
              <a:t>‘</a:t>
            </a:r>
            <a:r>
              <a:rPr lang="en-US"/>
              <a:t>[]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- refer to a member of an array</a:t>
            </a:r>
          </a:p>
          <a:p>
            <a:pPr lvl="1">
              <a:buFont typeface="Wingdings" charset="0"/>
              <a:buNone/>
            </a:pPr>
            <a:r>
              <a:rPr lang="en-US"/>
              <a:t>    char *str = malloc(5 * sizeof(char));</a:t>
            </a:r>
          </a:p>
          <a:p>
            <a:pPr lvl="1">
              <a:buFont typeface="Wingdings" charset="0"/>
              <a:buNone/>
            </a:pPr>
            <a:r>
              <a:rPr lang="en-US"/>
              <a:t>    str[0] = </a:t>
            </a:r>
            <a:r>
              <a:rPr lang="ja-JP" altLang="en-US">
                <a:latin typeface="Arial"/>
              </a:rPr>
              <a:t>‘</a:t>
            </a:r>
            <a:r>
              <a:rPr lang="en-US"/>
              <a:t>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;</a:t>
            </a:r>
          </a:p>
          <a:p>
            <a:pPr lvl="1"/>
            <a:r>
              <a:rPr lang="en-US"/>
              <a:t>Note: *str = </a:t>
            </a:r>
            <a:r>
              <a:rPr lang="ja-JP" altLang="en-US">
                <a:latin typeface="Arial"/>
              </a:rPr>
              <a:t>‘</a:t>
            </a:r>
            <a:r>
              <a:rPr lang="en-US"/>
              <a:t>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 is equivalent</a:t>
            </a:r>
          </a:p>
          <a:p>
            <a:pPr lvl="1"/>
            <a:r>
              <a:rPr lang="en-US"/>
              <a:t>str++; increments the pointer such that *str == str[1]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52600" y="4876800"/>
            <a:ext cx="5486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8194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8768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7338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9436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17526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295400" y="42672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828800" y="56388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str[0]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819400" y="56388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str[1]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810000" y="56388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str[2]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53000" y="56388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str[3]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172200" y="56388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str[4]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057400" y="43434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str+1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2819400" y="4495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3733800" y="4495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4876800" y="4495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5943600" y="4495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2895600" y="44196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str+2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4038600" y="44196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str+3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5105400" y="44196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str+4</a:t>
            </a:r>
          </a:p>
        </p:txBody>
      </p:sp>
    </p:spTree>
    <p:extLst>
      <p:ext uri="{BB962C8B-B14F-4D97-AF65-F5344CB8AC3E}">
        <p14:creationId xmlns:p14="http://schemas.microsoft.com/office/powerpoint/2010/main" val="2539887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Chicken or The Egg?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C functions (</a:t>
            </a:r>
            <a:r>
              <a:rPr lang="en-US" dirty="0" err="1"/>
              <a:t>printf</a:t>
            </a:r>
            <a:r>
              <a:rPr lang="en-US" dirty="0"/>
              <a:t>, </a:t>
            </a:r>
            <a:r>
              <a:rPr lang="en-US" dirty="0" err="1"/>
              <a:t>malloc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 are implemented in libraries</a:t>
            </a:r>
          </a:p>
          <a:p>
            <a:r>
              <a:rPr lang="en-US" dirty="0"/>
              <a:t>These libraries use system calls</a:t>
            </a:r>
          </a:p>
          <a:p>
            <a:r>
              <a:rPr lang="en-US" dirty="0"/>
              <a:t>System calls provided by kernel</a:t>
            </a:r>
          </a:p>
          <a:p>
            <a:r>
              <a:rPr lang="en-US" dirty="0"/>
              <a:t>Thus, kernel has to </a:t>
            </a:r>
            <a:r>
              <a:rPr lang="en-US" dirty="0">
                <a:latin typeface="Arial"/>
              </a:rPr>
              <a:t>“</a:t>
            </a:r>
            <a:r>
              <a:rPr lang="en-US" dirty="0" err="1"/>
              <a:t>reimplement</a:t>
            </a:r>
            <a:r>
              <a:rPr lang="en-US" dirty="0">
                <a:latin typeface="Arial"/>
              </a:rPr>
              <a:t>”</a:t>
            </a:r>
            <a:r>
              <a:rPr lang="en-US" dirty="0"/>
              <a:t> basic C libraries</a:t>
            </a:r>
          </a:p>
          <a:p>
            <a:pPr lvl="1"/>
            <a:r>
              <a:rPr lang="en-US" dirty="0"/>
              <a:t>In some cases, such as </a:t>
            </a:r>
            <a:r>
              <a:rPr lang="en-US" dirty="0" err="1"/>
              <a:t>malloc</a:t>
            </a:r>
            <a:r>
              <a:rPr lang="en-US" dirty="0"/>
              <a:t>, can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use these language features until memory management is implemented</a:t>
            </a:r>
          </a:p>
        </p:txBody>
      </p:sp>
    </p:spTree>
    <p:extLst>
      <p:ext uri="{BB962C8B-B14F-4D97-AF65-F5344CB8AC3E}">
        <p14:creationId xmlns:p14="http://schemas.microsoft.com/office/powerpoint/2010/main" val="1982424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 more help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 pages are your friend!</a:t>
            </a:r>
          </a:p>
          <a:p>
            <a:pPr lvl="1"/>
            <a:r>
              <a:rPr lang="en-US" dirty="0"/>
              <a:t>(not a dating service)!</a:t>
            </a:r>
          </a:p>
          <a:p>
            <a:pPr lvl="1"/>
            <a:r>
              <a:rPr lang="en-US" dirty="0"/>
              <a:t>Ex: </a:t>
            </a:r>
            <a:r>
              <a:rPr lang="en-US" dirty="0">
                <a:latin typeface="Arial"/>
              </a:rPr>
              <a:t>‘</a:t>
            </a:r>
            <a:r>
              <a:rPr lang="en-US" dirty="0"/>
              <a:t>man </a:t>
            </a:r>
            <a:r>
              <a:rPr lang="en-US" dirty="0" err="1"/>
              <a:t>malloc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, or </a:t>
            </a:r>
            <a:r>
              <a:rPr lang="en-US" dirty="0">
                <a:latin typeface="Arial"/>
              </a:rPr>
              <a:t>‘</a:t>
            </a:r>
            <a:r>
              <a:rPr lang="en-US" dirty="0"/>
              <a:t>man 3 </a:t>
            </a:r>
            <a:r>
              <a:rPr lang="en-US" dirty="0" err="1"/>
              <a:t>printf</a:t>
            </a:r>
            <a:r>
              <a:rPr lang="en-US" dirty="0">
                <a:latin typeface="Arial"/>
              </a:rPr>
              <a:t>’</a:t>
            </a:r>
            <a:endParaRPr lang="en-US" dirty="0"/>
          </a:p>
          <a:p>
            <a:pPr lvl="2"/>
            <a:r>
              <a:rPr lang="en-US" dirty="0"/>
              <a:t>Section 3 is usually where libraries live - there is a command-line utility </a:t>
            </a:r>
            <a:r>
              <a:rPr lang="en-US" dirty="0" err="1"/>
              <a:t>printf</a:t>
            </a:r>
            <a:r>
              <a:rPr lang="en-US" dirty="0"/>
              <a:t> as well</a:t>
            </a:r>
          </a:p>
          <a:p>
            <a:r>
              <a:rPr lang="en-US" dirty="0"/>
              <a:t>Use </a:t>
            </a:r>
            <a:r>
              <a:rPr lang="en-US" dirty="0">
                <a:latin typeface="Arial"/>
              </a:rPr>
              <a:t>‘</a:t>
            </a:r>
            <a:r>
              <a:rPr lang="en-US" dirty="0"/>
              <a:t>apropos </a:t>
            </a:r>
            <a:r>
              <a:rPr lang="en-US" i="1" dirty="0"/>
              <a:t>term</a:t>
            </a:r>
            <a:r>
              <a:rPr lang="en-US" dirty="0">
                <a:latin typeface="Arial"/>
              </a:rPr>
              <a:t>’ </a:t>
            </a:r>
            <a:r>
              <a:rPr lang="en-US" dirty="0"/>
              <a:t>to search for man entries about </a:t>
            </a:r>
            <a:r>
              <a:rPr lang="en-US" i="1" dirty="0"/>
              <a:t>term</a:t>
            </a:r>
            <a:endParaRPr lang="en-US" dirty="0"/>
          </a:p>
          <a:p>
            <a:r>
              <a:rPr lang="en-US" i="1" dirty="0"/>
              <a:t>The C Programming Language </a:t>
            </a:r>
            <a:r>
              <a:rPr lang="en-US" dirty="0"/>
              <a:t> by Brian Kernighan and Dennis Ritchie is a great reference.</a:t>
            </a:r>
          </a:p>
        </p:txBody>
      </p:sp>
    </p:spTree>
    <p:extLst>
      <p:ext uri="{BB962C8B-B14F-4D97-AF65-F5344CB8AC3E}">
        <p14:creationId xmlns:p14="http://schemas.microsoft.com/office/powerpoint/2010/main" val="953117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Lab 0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programming warm-up</a:t>
            </a:r>
          </a:p>
          <a:p>
            <a:r>
              <a:rPr lang="en-US" dirty="0"/>
              <a:t>“Hello world” program</a:t>
            </a:r>
          </a:p>
          <a:p>
            <a:pPr lvl="1"/>
            <a:r>
              <a:rPr lang="en-US" dirty="0"/>
              <a:t>Plus get your current process ID and working directory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27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8508"/>
            <a:ext cx="8585200" cy="4814788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dirty="0"/>
              <a:t>This semester we will use Docker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US" dirty="0"/>
              <a:t>If you did </a:t>
            </a:r>
            <a:r>
              <a:rPr lang="en-US" dirty="0" err="1"/>
              <a:t>learncli</a:t>
            </a:r>
            <a:r>
              <a:rPr lang="en-US" dirty="0"/>
              <a:t> in comp211, similar infrastructure</a:t>
            </a:r>
          </a:p>
          <a:p>
            <a:pPr lvl="2">
              <a:lnSpc>
                <a:spcPct val="90000"/>
              </a:lnSpc>
              <a:spcBef>
                <a:spcPct val="40000"/>
              </a:spcBef>
            </a:pPr>
            <a:r>
              <a:rPr lang="en-US" dirty="0"/>
              <a:t>New image for 530</a:t>
            </a:r>
          </a:p>
          <a:p>
            <a:pPr>
              <a:lnSpc>
                <a:spcPct val="90000"/>
              </a:lnSpc>
            </a:pPr>
            <a:r>
              <a:rPr lang="en-US" dirty="0"/>
              <a:t>You are welcome to use your own laptop, but code must work in the COMP 530 docker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Will be the same in </a:t>
            </a:r>
            <a:r>
              <a:rPr lang="en-US" dirty="0" err="1"/>
              <a:t>autograder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on Homework Assignments</a:t>
            </a:r>
          </a:p>
        </p:txBody>
      </p:sp>
    </p:spTree>
    <p:extLst>
      <p:ext uri="{BB962C8B-B14F-4D97-AF65-F5344CB8AC3E}">
        <p14:creationId xmlns:p14="http://schemas.microsoft.com/office/powerpoint/2010/main" val="498544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88915-202E-184E-840E-B21E3D2D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Checking out the starter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5B02E-97CB-2E4E-828A-02FE205C8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you have a </a:t>
            </a:r>
            <a:r>
              <a:rPr lang="en-US" dirty="0" err="1"/>
              <a:t>github</a:t>
            </a:r>
            <a:r>
              <a:rPr lang="en-US" dirty="0"/>
              <a:t> account registered</a:t>
            </a:r>
          </a:p>
          <a:p>
            <a:pPr lvl="1"/>
            <a:r>
              <a:rPr lang="en-US" dirty="0"/>
              <a:t>Make sure you accept the invite:</a:t>
            </a:r>
          </a:p>
          <a:p>
            <a:pPr lvl="2"/>
            <a:r>
              <a:rPr lang="en-US" dirty="0"/>
              <a:t>Click https://</a:t>
            </a:r>
            <a:r>
              <a:rPr lang="en-US" dirty="0" err="1"/>
              <a:t>github.com</a:t>
            </a:r>
            <a:r>
              <a:rPr lang="en-US" dirty="0"/>
              <a:t>/comp530-f23</a:t>
            </a:r>
          </a:p>
          <a:p>
            <a:r>
              <a:rPr lang="en-US" dirty="0"/>
              <a:t>Click the link in the homework to create a private repo</a:t>
            </a:r>
          </a:p>
          <a:p>
            <a:r>
              <a:rPr lang="en-US" dirty="0"/>
              <a:t>Then, on your machine or classroom (substituting your team for ‘team-don’ </a:t>
            </a:r>
            <a:r>
              <a:rPr lang="mr-IN" dirty="0"/>
              <a:t>–</a:t>
            </a:r>
            <a:r>
              <a:rPr lang="en-US" dirty="0"/>
              <a:t> see the green clone button):</a:t>
            </a:r>
          </a:p>
          <a:p>
            <a:pPr marL="457200" lvl="1" indent="0">
              <a:buNone/>
            </a:pPr>
            <a:r>
              <a:rPr lang="en-US" dirty="0"/>
              <a:t>git clone git@github.com:comp530-f23/lab0-team-don.git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3242F-084A-0F41-9AE0-7999C278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38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16900" cy="3798168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We will be using </a:t>
            </a:r>
            <a:r>
              <a:rPr lang="en-US" dirty="0" err="1"/>
              <a:t>gradescope</a:t>
            </a:r>
            <a:r>
              <a:rPr lang="en-US" dirty="0"/>
              <a:t> to submit and </a:t>
            </a:r>
            <a:r>
              <a:rPr lang="en-US" dirty="0" err="1"/>
              <a:t>autograde</a:t>
            </a:r>
            <a:r>
              <a:rPr lang="en-US" dirty="0"/>
              <a:t> the homework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Challenge problems and late hours done manually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Submit challenges separately</a:t>
            </a:r>
          </a:p>
          <a:p>
            <a:pPr>
              <a:lnSpc>
                <a:spcPct val="90000"/>
              </a:lnSpc>
            </a:pPr>
            <a:r>
              <a:rPr lang="en-US" dirty="0"/>
              <a:t>Ideally, use </a:t>
            </a:r>
            <a:r>
              <a:rPr lang="en-US" dirty="0" err="1"/>
              <a:t>github</a:t>
            </a:r>
            <a:r>
              <a:rPr lang="en-US" dirty="0"/>
              <a:t> connection to directly submit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Upload ok</a:t>
            </a:r>
          </a:p>
          <a:p>
            <a:pPr>
              <a:lnSpc>
                <a:spcPct val="90000"/>
              </a:lnSpc>
            </a:pPr>
            <a:r>
              <a:rPr lang="en-US" dirty="0"/>
              <a:t>Feel free to try early to catch issues with grading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Submitting homework</a:t>
            </a:r>
          </a:p>
        </p:txBody>
      </p:sp>
    </p:spTree>
    <p:extLst>
      <p:ext uri="{BB962C8B-B14F-4D97-AF65-F5344CB8AC3E}">
        <p14:creationId xmlns:p14="http://schemas.microsoft.com/office/powerpoint/2010/main" val="375752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832322"/>
            <a:ext cx="8788400" cy="29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56"/>
          <a:stretch>
            <a:fillRect/>
          </a:stretch>
        </p:blipFill>
        <p:spPr bwMode="auto">
          <a:xfrm>
            <a:off x="241300" y="1268760"/>
            <a:ext cx="8601075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52625" y="4708872"/>
            <a:ext cx="58420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/>
              <a:t>(</a:t>
            </a:r>
            <a:r>
              <a:rPr lang="ja-JP" altLang="en-US" sz="1800"/>
              <a:t>“</a:t>
            </a:r>
            <a:r>
              <a:rPr lang="en-US" sz="1800" u="sng"/>
              <a:t>Hard</a:t>
            </a:r>
            <a:r>
              <a:rPr lang="en-US" sz="1800"/>
              <a:t> But that is fine.</a:t>
            </a:r>
            <a:br>
              <a:rPr lang="en-US" sz="1800"/>
            </a:br>
            <a:r>
              <a:rPr lang="en-US" sz="1800"/>
              <a:t>Some of the grading scales for programming </a:t>
            </a:r>
            <a:br>
              <a:rPr lang="en-US" sz="1800"/>
            </a:br>
            <a:r>
              <a:rPr lang="en-US" sz="1800"/>
              <a:t>assignments were weird and not straightforward.</a:t>
            </a:r>
            <a:br>
              <a:rPr lang="en-US" sz="1800"/>
            </a:br>
            <a:r>
              <a:rPr lang="en-US" sz="1800"/>
              <a:t>Tended to place little emphasis on implementing </a:t>
            </a:r>
            <a:br>
              <a:rPr lang="en-US" sz="1800"/>
            </a:br>
            <a:r>
              <a:rPr lang="en-US" sz="1800"/>
              <a:t>what the assignment actually intended and emphasized</a:t>
            </a:r>
            <a:br>
              <a:rPr lang="en-US" sz="1800"/>
            </a:br>
            <a:r>
              <a:rPr lang="en-US" sz="1800"/>
              <a:t>how hard did you try to break your own program</a:t>
            </a:r>
            <a:r>
              <a:rPr lang="ja-JP" altLang="en-US" sz="1800"/>
              <a:t>”</a:t>
            </a:r>
            <a:r>
              <a:rPr lang="en-US" sz="1800"/>
              <a:t>)</a:t>
            </a: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596900" y="1689447"/>
            <a:ext cx="4597400" cy="812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8100" y="3010247"/>
            <a:ext cx="9105900" cy="195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5639147"/>
            <a:ext cx="8534400" cy="952500"/>
          </a:xfrm>
          <a:solidFill>
            <a:schemeClr val="bg1"/>
          </a:solidFill>
          <a:ln/>
        </p:spPr>
        <p:txBody>
          <a:bodyPr/>
          <a:lstStyle/>
          <a:p>
            <a:pPr algn="just">
              <a:lnSpc>
                <a:spcPct val="85000"/>
              </a:lnSpc>
            </a:pPr>
            <a:r>
              <a:rPr lang="en-US" dirty="0">
                <a:latin typeface="Times New Roman" charset="0"/>
              </a:rPr>
              <a:t>Programs that “mostly work” don’t cut it in a senior-level course!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Dr. </a:t>
            </a:r>
            <a:r>
              <a:rPr lang="en-US" dirty="0" err="1"/>
              <a:t>Jeffay’s</a:t>
            </a:r>
            <a:r>
              <a:rPr lang="en-US" dirty="0"/>
              <a:t> Experience</a:t>
            </a:r>
          </a:p>
        </p:txBody>
      </p:sp>
    </p:spTree>
    <p:extLst>
      <p:ext uri="{BB962C8B-B14F-4D97-AF65-F5344CB8AC3E}">
        <p14:creationId xmlns:p14="http://schemas.microsoft.com/office/powerpoint/2010/main" val="228538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8" grpId="0" animBg="1"/>
      <p:bldP spid="183299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916832"/>
            <a:ext cx="8712200" cy="4392488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" charset="0"/>
              </a:rPr>
              <a:t>Working in teams on programming assignments is OK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But you can only collaborate with other students in the course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Every line of code handed in must be written exclusively by team members themselves, and 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All collaborators must be acknowledged </a:t>
            </a:r>
            <a:r>
              <a:rPr lang="en-US">
                <a:latin typeface="Times" charset="0"/>
                <a:ea typeface="ＭＳ Ｐゴシック" charset="0"/>
              </a:rPr>
              <a:t>in writing (and part of the team)</a:t>
            </a:r>
            <a:endParaRPr lang="en-US" sz="1600" dirty="0">
              <a:latin typeface="Times" charset="0"/>
              <a:ea typeface="ＭＳ Ｐゴシック" charset="0"/>
            </a:endParaRPr>
          </a:p>
          <a:p>
            <a:r>
              <a:rPr lang="en-US" dirty="0">
                <a:latin typeface="Times" charset="0"/>
              </a:rPr>
              <a:t>Use of the Internet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Using code from the Internet in any form is not allowed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Websites may be consulted for reference (</a:t>
            </a:r>
            <a:r>
              <a:rPr lang="en-US" i="1" dirty="0">
                <a:latin typeface="Times" charset="0"/>
                <a:ea typeface="ＭＳ Ｐゴシック" charset="0"/>
              </a:rPr>
              <a:t>e.g.</a:t>
            </a:r>
            <a:r>
              <a:rPr lang="en-US" dirty="0">
                <a:latin typeface="Times" charset="0"/>
                <a:ea typeface="ＭＳ Ｐゴシック" charset="0"/>
              </a:rPr>
              <a:t>, to learn how a system call works)</a:t>
            </a:r>
          </a:p>
          <a:p>
            <a:pPr lvl="1"/>
            <a:r>
              <a:rPr lang="en-US" dirty="0">
                <a:latin typeface="Times" charset="0"/>
                <a:ea typeface="ＭＳ Ｐゴシック" charset="0"/>
              </a:rPr>
              <a:t>But all such websites used or relied on must be listed as a reference in a header comment in your program</a:t>
            </a:r>
          </a:p>
          <a:p>
            <a:pPr lvl="1"/>
            <a:r>
              <a:rPr lang="en-US" i="1" dirty="0">
                <a:latin typeface="Times" charset="0"/>
                <a:ea typeface="ＭＳ Ｐゴシック" charset="0"/>
              </a:rPr>
              <a:t>Warning: Sample code found on the Internet rarely helps the student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Honor Code: Acceptable and Unacceptable Collaboration</a:t>
            </a:r>
          </a:p>
        </p:txBody>
      </p:sp>
    </p:spTree>
    <p:extLst>
      <p:ext uri="{BB962C8B-B14F-4D97-AF65-F5344CB8AC3E}">
        <p14:creationId xmlns:p14="http://schemas.microsoft.com/office/powerpoint/2010/main" val="264779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Same Basic Syntax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Types: </a:t>
            </a:r>
            <a:r>
              <a:rPr lang="en-US" dirty="0" err="1"/>
              <a:t>int</a:t>
            </a:r>
            <a:r>
              <a:rPr lang="en-US" dirty="0"/>
              <a:t>, char, [float]</a:t>
            </a:r>
          </a:p>
          <a:p>
            <a:pPr lvl="1"/>
            <a:r>
              <a:rPr lang="en-US" dirty="0"/>
              <a:t>void - (untyped pointer)</a:t>
            </a:r>
          </a:p>
          <a:p>
            <a:pPr lvl="1"/>
            <a:r>
              <a:rPr lang="en-US" dirty="0"/>
              <a:t>Can create other data types using typedef</a:t>
            </a:r>
          </a:p>
          <a:p>
            <a:r>
              <a:rPr lang="en-US" dirty="0"/>
              <a:t>No Strings - only char arrays</a:t>
            </a:r>
          </a:p>
          <a:p>
            <a:pPr lvl="1"/>
            <a:r>
              <a:rPr lang="en-US" dirty="0"/>
              <a:t>Last character needs to be a 0</a:t>
            </a:r>
          </a:p>
          <a:p>
            <a:pPr lvl="2"/>
            <a:r>
              <a:rPr lang="en-US" dirty="0"/>
              <a:t>Not </a:t>
            </a:r>
            <a:r>
              <a:rPr lang="ja-JP" altLang="en-US">
                <a:latin typeface="Arial"/>
              </a:rPr>
              <a:t>‘</a:t>
            </a:r>
            <a:r>
              <a:rPr lang="en-US" dirty="0"/>
              <a:t>0</a:t>
            </a:r>
            <a:r>
              <a:rPr lang="ja-JP" altLang="en-US">
                <a:latin typeface="Arial"/>
              </a:rPr>
              <a:t>’</a:t>
            </a:r>
            <a:r>
              <a:rPr lang="en-US" dirty="0"/>
              <a:t>, but </a:t>
            </a:r>
            <a:r>
              <a:rPr lang="ja-JP" altLang="en-US">
                <a:latin typeface="Arial"/>
              </a:rPr>
              <a:t>‘</a:t>
            </a:r>
            <a:r>
              <a:rPr lang="en-US" dirty="0"/>
              <a:t>\0</a:t>
            </a:r>
            <a:r>
              <a:rPr lang="ja-JP" altLang="en-US">
                <a:latin typeface="Arial"/>
              </a:rPr>
              <a:t>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79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struct</a:t>
            </a:r>
            <a:r>
              <a:rPr lang="en-US" dirty="0"/>
              <a:t> – C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object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foo {</a:t>
            </a:r>
          </a:p>
          <a:p>
            <a:pPr>
              <a:buFont typeface="Wingdings" charset="0"/>
              <a:buNone/>
            </a:pPr>
            <a:r>
              <a:rPr lang="en-US" dirty="0"/>
              <a:t>        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*b;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(*op)(</a:t>
            </a:r>
            <a:r>
              <a:rPr lang="en-US" dirty="0" err="1"/>
              <a:t>int</a:t>
            </a:r>
            <a:r>
              <a:rPr lang="en-US" dirty="0"/>
              <a:t> c);  // function pointer</a:t>
            </a:r>
          </a:p>
          <a:p>
            <a:pPr>
              <a:buFont typeface="Wingdings" charset="0"/>
              <a:buNone/>
            </a:pPr>
            <a:r>
              <a:rPr lang="en-US" dirty="0"/>
              <a:t>    } </a:t>
            </a:r>
            <a:r>
              <a:rPr lang="en-US" dirty="0" err="1"/>
              <a:t>foo_t</a:t>
            </a:r>
            <a:r>
              <a:rPr lang="en-US" dirty="0"/>
              <a:t>;      // &lt;------type declaration</a:t>
            </a:r>
          </a:p>
          <a:p>
            <a:r>
              <a:rPr lang="en-US" dirty="0"/>
              <a:t>Actual contiguous memory</a:t>
            </a:r>
          </a:p>
          <a:p>
            <a:r>
              <a:rPr lang="en-US" dirty="0"/>
              <a:t>Includes data and function pointers</a:t>
            </a:r>
          </a:p>
        </p:txBody>
      </p:sp>
    </p:spTree>
    <p:extLst>
      <p:ext uri="{BB962C8B-B14F-4D97-AF65-F5344CB8AC3E}">
        <p14:creationId xmlns:p14="http://schemas.microsoft.com/office/powerpoint/2010/main" val="343306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4906888" cy="4896544"/>
          </a:xfrm>
        </p:spPr>
        <p:txBody>
          <a:bodyPr>
            <a:normAutofit/>
          </a:bodyPr>
          <a:lstStyle/>
          <a:p>
            <a:r>
              <a:rPr lang="en-US" dirty="0"/>
              <a:t>Memory placement explicit (heap vs. stack)</a:t>
            </a:r>
          </a:p>
          <a:p>
            <a:r>
              <a:rPr lang="en-US" dirty="0"/>
              <a:t>Two syntaxes (dot, arrow)</a:t>
            </a:r>
          </a:p>
          <a:p>
            <a:pPr marL="0" indent="0">
              <a:buNone/>
            </a:pPr>
            <a:r>
              <a:rPr lang="en-US" sz="2000" dirty="0" err="1"/>
              <a:t>int</a:t>
            </a:r>
            <a:r>
              <a:rPr lang="en-US" sz="2000" dirty="0"/>
              <a:t> main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struct</a:t>
            </a:r>
            <a:r>
              <a:rPr lang="en-US" sz="2000" dirty="0"/>
              <a:t> foo f;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struct</a:t>
            </a:r>
            <a:r>
              <a:rPr lang="en-US" sz="2000" dirty="0"/>
              <a:t> foo *</a:t>
            </a:r>
            <a:r>
              <a:rPr lang="en-US" sz="2000" dirty="0" err="1"/>
              <a:t>fp</a:t>
            </a:r>
            <a:r>
              <a:rPr lang="en-US" sz="2000" dirty="0"/>
              <a:t> = &amp;f;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f.a</a:t>
            </a:r>
            <a:r>
              <a:rPr lang="en-US" sz="2000" dirty="0"/>
              <a:t> = 32; // dot: access object directly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fp</a:t>
            </a:r>
            <a:r>
              <a:rPr lang="en-US" sz="2000" dirty="0"/>
              <a:t>-&gt;a = 33; // arrow: follow a pointer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fp</a:t>
            </a:r>
            <a:r>
              <a:rPr lang="en-US" sz="2000" dirty="0"/>
              <a:t> = </a:t>
            </a:r>
            <a:r>
              <a:rPr lang="en-US" sz="2000" dirty="0" err="1"/>
              <a:t>malloc</a:t>
            </a:r>
            <a:r>
              <a:rPr lang="en-US" sz="2000" dirty="0"/>
              <a:t>(</a:t>
            </a:r>
            <a:r>
              <a:rPr lang="en-US" sz="2000" dirty="0" err="1"/>
              <a:t>sizeof</a:t>
            </a:r>
            <a:r>
              <a:rPr lang="en-US" sz="2000" dirty="0"/>
              <a:t>(</a:t>
            </a:r>
            <a:r>
              <a:rPr lang="en-US" sz="2000" dirty="0" err="1"/>
              <a:t>struct</a:t>
            </a:r>
            <a:r>
              <a:rPr lang="en-US" sz="2000" dirty="0"/>
              <a:t> foo));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fp</a:t>
            </a:r>
            <a:r>
              <a:rPr lang="en-US" sz="2000" dirty="0"/>
              <a:t>-&gt;a = 34;</a:t>
            </a:r>
          </a:p>
          <a:p>
            <a:pPr marL="0" indent="0">
              <a:buNone/>
            </a:pPr>
            <a:r>
              <a:rPr lang="is-IS" sz="2000" dirty="0"/>
              <a:t>	…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652120" y="1844824"/>
            <a:ext cx="1368152" cy="2520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24128" y="1380612"/>
            <a:ext cx="7872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99597" y="1383487"/>
            <a:ext cx="7841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52120" y="184482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main:</a:t>
            </a:r>
          </a:p>
        </p:txBody>
      </p:sp>
      <p:sp>
        <p:nvSpPr>
          <p:cNvPr id="9" name="Rectangle 8"/>
          <p:cNvSpPr/>
          <p:nvPr/>
        </p:nvSpPr>
        <p:spPr>
          <a:xfrm>
            <a:off x="5724127" y="2214155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dirty="0">
                <a:solidFill>
                  <a:schemeClr val="tx1"/>
                </a:solidFill>
              </a:rPr>
              <a:t> a = 0;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0" y="2214675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struct</a:t>
            </a:r>
            <a:r>
              <a:rPr lang="en-US" dirty="0">
                <a:solidFill>
                  <a:schemeClr val="tx1"/>
                </a:solidFill>
              </a:rPr>
              <a:t> foo:</a:t>
            </a:r>
          </a:p>
          <a:p>
            <a:r>
              <a:rPr lang="en-US" dirty="0">
                <a:solidFill>
                  <a:schemeClr val="tx1"/>
                </a:solidFill>
              </a:rPr>
              <a:t> a = 0;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24127" y="3429000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fp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53982" y="3164483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PC</a:t>
            </a:r>
          </a:p>
        </p:txBody>
      </p:sp>
      <p:sp>
        <p:nvSpPr>
          <p:cNvPr id="18" name="Freeform 17"/>
          <p:cNvSpPr/>
          <p:nvPr/>
        </p:nvSpPr>
        <p:spPr>
          <a:xfrm>
            <a:off x="6482687" y="2275756"/>
            <a:ext cx="968991" cy="1314405"/>
          </a:xfrm>
          <a:custGeom>
            <a:avLst/>
            <a:gdLst>
              <a:gd name="connsiteX0" fmla="*/ 0 w 968991"/>
              <a:gd name="connsiteY0" fmla="*/ 1299957 h 1314405"/>
              <a:gd name="connsiteX1" fmla="*/ 54591 w 968991"/>
              <a:gd name="connsiteY1" fmla="*/ 1313605 h 1314405"/>
              <a:gd name="connsiteX2" fmla="*/ 668740 w 968991"/>
              <a:gd name="connsiteY2" fmla="*/ 1286310 h 1314405"/>
              <a:gd name="connsiteX3" fmla="*/ 777922 w 968991"/>
              <a:gd name="connsiteY3" fmla="*/ 1231719 h 1314405"/>
              <a:gd name="connsiteX4" fmla="*/ 859809 w 968991"/>
              <a:gd name="connsiteY4" fmla="*/ 1177128 h 1314405"/>
              <a:gd name="connsiteX5" fmla="*/ 887104 w 968991"/>
              <a:gd name="connsiteY5" fmla="*/ 1095241 h 1314405"/>
              <a:gd name="connsiteX6" fmla="*/ 955343 w 968991"/>
              <a:gd name="connsiteY6" fmla="*/ 1013354 h 1314405"/>
              <a:gd name="connsiteX7" fmla="*/ 968991 w 968991"/>
              <a:gd name="connsiteY7" fmla="*/ 972411 h 1314405"/>
              <a:gd name="connsiteX8" fmla="*/ 955343 w 968991"/>
              <a:gd name="connsiteY8" fmla="*/ 249080 h 1314405"/>
              <a:gd name="connsiteX9" fmla="*/ 941695 w 968991"/>
              <a:gd name="connsiteY9" fmla="*/ 194489 h 1314405"/>
              <a:gd name="connsiteX10" fmla="*/ 900752 w 968991"/>
              <a:gd name="connsiteY10" fmla="*/ 112602 h 1314405"/>
              <a:gd name="connsiteX11" fmla="*/ 859809 w 968991"/>
              <a:gd name="connsiteY11" fmla="*/ 85307 h 1314405"/>
              <a:gd name="connsiteX12" fmla="*/ 777922 w 968991"/>
              <a:gd name="connsiteY12" fmla="*/ 30716 h 1314405"/>
              <a:gd name="connsiteX13" fmla="*/ 641444 w 968991"/>
              <a:gd name="connsiteY13" fmla="*/ 3420 h 131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68991" h="1314405">
                <a:moveTo>
                  <a:pt x="0" y="1299957"/>
                </a:moveTo>
                <a:cubicBezTo>
                  <a:pt x="18197" y="1304506"/>
                  <a:pt x="35834" y="1313605"/>
                  <a:pt x="54591" y="1313605"/>
                </a:cubicBezTo>
                <a:cubicBezTo>
                  <a:pt x="503898" y="1313605"/>
                  <a:pt x="420886" y="1321716"/>
                  <a:pt x="668740" y="1286310"/>
                </a:cubicBezTo>
                <a:cubicBezTo>
                  <a:pt x="831294" y="1164392"/>
                  <a:pt x="624610" y="1308374"/>
                  <a:pt x="777922" y="1231719"/>
                </a:cubicBezTo>
                <a:cubicBezTo>
                  <a:pt x="807264" y="1217048"/>
                  <a:pt x="859809" y="1177128"/>
                  <a:pt x="859809" y="1177128"/>
                </a:cubicBezTo>
                <a:cubicBezTo>
                  <a:pt x="868907" y="1149832"/>
                  <a:pt x="866759" y="1115586"/>
                  <a:pt x="887104" y="1095241"/>
                </a:cubicBezTo>
                <a:cubicBezTo>
                  <a:pt x="917288" y="1065057"/>
                  <a:pt x="936341" y="1051357"/>
                  <a:pt x="955343" y="1013354"/>
                </a:cubicBezTo>
                <a:cubicBezTo>
                  <a:pt x="961777" y="1000487"/>
                  <a:pt x="964442" y="986059"/>
                  <a:pt x="968991" y="972411"/>
                </a:cubicBezTo>
                <a:cubicBezTo>
                  <a:pt x="964442" y="731301"/>
                  <a:pt x="963799" y="490085"/>
                  <a:pt x="955343" y="249080"/>
                </a:cubicBezTo>
                <a:cubicBezTo>
                  <a:pt x="954685" y="230334"/>
                  <a:pt x="946848" y="212524"/>
                  <a:pt x="941695" y="194489"/>
                </a:cubicBezTo>
                <a:cubicBezTo>
                  <a:pt x="932815" y="163409"/>
                  <a:pt x="924677" y="136527"/>
                  <a:pt x="900752" y="112602"/>
                </a:cubicBezTo>
                <a:cubicBezTo>
                  <a:pt x="889154" y="101004"/>
                  <a:pt x="872410" y="95808"/>
                  <a:pt x="859809" y="85307"/>
                </a:cubicBezTo>
                <a:cubicBezTo>
                  <a:pt x="791654" y="28511"/>
                  <a:pt x="849875" y="54699"/>
                  <a:pt x="777922" y="30716"/>
                </a:cubicBezTo>
                <a:cubicBezTo>
                  <a:pt x="710483" y="-14245"/>
                  <a:pt x="753382" y="3420"/>
                  <a:pt x="641444" y="3420"/>
                </a:cubicBez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725184" y="2199781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u="sng" dirty="0">
                <a:solidFill>
                  <a:schemeClr val="tx1"/>
                </a:solidFill>
              </a:rPr>
              <a:t> a = 32;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24923" y="2199780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u="sng" dirty="0">
                <a:solidFill>
                  <a:schemeClr val="tx1"/>
                </a:solidFill>
              </a:rPr>
              <a:t> a = 33;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01867" y="2209509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struct</a:t>
            </a:r>
            <a:r>
              <a:rPr lang="en-US" dirty="0">
                <a:solidFill>
                  <a:schemeClr val="tx1"/>
                </a:solidFill>
              </a:rPr>
              <a:t> foo:</a:t>
            </a:r>
          </a:p>
          <a:p>
            <a:r>
              <a:rPr lang="en-US" u="sng" dirty="0">
                <a:solidFill>
                  <a:schemeClr val="tx1"/>
                </a:solidFill>
              </a:rPr>
              <a:t> a = 34;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482687" y="2420888"/>
            <a:ext cx="1137313" cy="1169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732240" y="4720060"/>
            <a:ext cx="2304256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struct</a:t>
            </a:r>
            <a:r>
              <a:rPr lang="en-US" dirty="0"/>
              <a:t> foo {</a:t>
            </a:r>
          </a:p>
          <a:p>
            <a:pPr>
              <a:buFont typeface="Wingdings" charset="0"/>
              <a:buNone/>
            </a:pPr>
            <a:r>
              <a:rPr lang="en-US" dirty="0"/>
              <a:t>        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*b;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(*op)(</a:t>
            </a:r>
            <a:r>
              <a:rPr lang="en-US" dirty="0" err="1"/>
              <a:t>int</a:t>
            </a:r>
            <a:r>
              <a:rPr lang="en-US" dirty="0"/>
              <a:t> c);  </a:t>
            </a:r>
          </a:p>
          <a:p>
            <a:pPr>
              <a:buFont typeface="Wingdings" charset="0"/>
              <a:buNone/>
            </a:pPr>
            <a:r>
              <a:rPr lang="en-US" dirty="0"/>
              <a:t>}</a:t>
            </a:r>
          </a:p>
        </p:txBody>
      </p:sp>
      <p:sp>
        <p:nvSpPr>
          <p:cNvPr id="27" name="Rectangular Callout 26"/>
          <p:cNvSpPr/>
          <p:nvPr/>
        </p:nvSpPr>
        <p:spPr>
          <a:xfrm>
            <a:off x="3743908" y="2420888"/>
            <a:ext cx="1656183" cy="874264"/>
          </a:xfrm>
          <a:prstGeom prst="wedgeRectCallout">
            <a:avLst>
              <a:gd name="adj1" fmla="val -81884"/>
              <a:gd name="adj2" fmla="val 832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Ampersand:</a:t>
            </a:r>
          </a:p>
          <a:p>
            <a:pPr algn="ctr"/>
            <a:r>
              <a:rPr lang="en-US" dirty="0"/>
              <a:t>Address of f</a:t>
            </a:r>
          </a:p>
        </p:txBody>
      </p:sp>
    </p:spTree>
    <p:extLst>
      <p:ext uri="{BB962C8B-B14F-4D97-AF65-F5344CB8AC3E}">
        <p14:creationId xmlns:p14="http://schemas.microsoft.com/office/powerpoint/2010/main" val="96052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0.00324 L -0.00642 0.04908 " pathEditMode="relative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04908 L -0.00642 0.1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10162 L -0.00642 0.1645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16459 L -0.00642 0.2067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20672 L -0.00642 0.2592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3" grpId="1" animBg="1"/>
      <p:bldP spid="13" grpId="2" animBg="1"/>
      <p:bldP spid="13" grpId="3" animBg="1"/>
      <p:bldP spid="13" grpId="4" animBg="1"/>
      <p:bldP spid="18" grpId="0" animBg="1"/>
      <p:bldP spid="18" grpId="1" animBg="1"/>
      <p:bldP spid="21" grpId="0" animBg="1"/>
      <p:bldP spid="22" grpId="0" animBg="1"/>
      <p:bldP spid="23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Function pointer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fp</a:t>
            </a:r>
            <a:r>
              <a:rPr lang="en-US" dirty="0"/>
              <a:t>-&gt;op = operator;</a:t>
            </a:r>
          </a:p>
          <a:p>
            <a:pPr marL="0" indent="0">
              <a:buNone/>
            </a:pPr>
            <a:r>
              <a:rPr lang="en-US" dirty="0" err="1"/>
              <a:t>fp</a:t>
            </a:r>
            <a:r>
              <a:rPr lang="en-US" dirty="0"/>
              <a:t>-&gt;op(32); // Same as calling</a:t>
            </a:r>
          </a:p>
          <a:p>
            <a:pPr marL="0" indent="0">
              <a:buNone/>
            </a:pPr>
            <a:r>
              <a:rPr lang="en-US" dirty="0"/>
              <a:t>	       // operator(32);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0304" y="4727391"/>
            <a:ext cx="2304256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struct</a:t>
            </a:r>
            <a:r>
              <a:rPr lang="en-US" dirty="0"/>
              <a:t> foo {</a:t>
            </a:r>
          </a:p>
          <a:p>
            <a:pPr>
              <a:buFont typeface="Wingdings" charset="0"/>
              <a:buNone/>
            </a:pPr>
            <a:r>
              <a:rPr lang="en-US" dirty="0"/>
              <a:t>        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*b;</a:t>
            </a:r>
          </a:p>
          <a:p>
            <a:pPr>
              <a:buFont typeface="Wingdings" charset="0"/>
              <a:buNone/>
            </a:pPr>
            <a:r>
              <a:rPr lang="en-US" dirty="0"/>
              <a:t>         void (*op)(</a:t>
            </a:r>
            <a:r>
              <a:rPr lang="en-US" dirty="0" err="1"/>
              <a:t>int</a:t>
            </a:r>
            <a:r>
              <a:rPr lang="en-US" dirty="0"/>
              <a:t> c);  </a:t>
            </a:r>
          </a:p>
          <a:p>
            <a:pPr>
              <a:buFont typeface="Wingdings" charset="0"/>
              <a:buNone/>
            </a:pPr>
            <a:r>
              <a:rPr lang="en-US" dirty="0"/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84136" y="4437111"/>
            <a:ext cx="215751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Code in memory:</a:t>
            </a:r>
          </a:p>
          <a:p>
            <a:r>
              <a:rPr lang="en-US" sz="2200" dirty="0"/>
              <a:t>Main</a:t>
            </a:r>
          </a:p>
          <a:p>
            <a:r>
              <a:rPr lang="en-US" sz="2200" dirty="0"/>
              <a:t>    </a:t>
            </a:r>
            <a:r>
              <a:rPr lang="is-IS" sz="2200" dirty="0"/>
              <a:t>…</a:t>
            </a:r>
          </a:p>
          <a:p>
            <a:r>
              <a:rPr lang="en-US" sz="2200" dirty="0"/>
              <a:t>O</a:t>
            </a:r>
            <a:r>
              <a:rPr lang="is-IS" sz="2200" dirty="0"/>
              <a:t>perator:</a:t>
            </a:r>
          </a:p>
          <a:p>
            <a:r>
              <a:rPr lang="is-IS" sz="2200" dirty="0"/>
              <a:t>   ...</a:t>
            </a:r>
            <a:endParaRPr lang="en-US" sz="2200" dirty="0"/>
          </a:p>
          <a:p>
            <a:endParaRPr lang="en-US" sz="2200" dirty="0"/>
          </a:p>
        </p:txBody>
      </p:sp>
      <p:sp>
        <p:nvSpPr>
          <p:cNvPr id="19" name="Rectangle 18"/>
          <p:cNvSpPr/>
          <p:nvPr/>
        </p:nvSpPr>
        <p:spPr>
          <a:xfrm>
            <a:off x="5652120" y="1844824"/>
            <a:ext cx="1368152" cy="2520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24128" y="1380612"/>
            <a:ext cx="7872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Stack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99597" y="1383487"/>
            <a:ext cx="7841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Heap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52120" y="184482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main: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24127" y="2214155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dirty="0">
                <a:solidFill>
                  <a:schemeClr val="tx1"/>
                </a:solidFill>
              </a:rPr>
              <a:t> a = 0;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24127" y="3429000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fp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25184" y="2199781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u="sng" dirty="0">
                <a:solidFill>
                  <a:schemeClr val="tx1"/>
                </a:solidFill>
              </a:rPr>
              <a:t> a = 32;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24923" y="2199780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f:</a:t>
            </a:r>
          </a:p>
          <a:p>
            <a:r>
              <a:rPr lang="en-US" dirty="0">
                <a:solidFill>
                  <a:schemeClr val="tx1"/>
                </a:solidFill>
              </a:rPr>
              <a:t> a = 33;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645227" y="2281517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struct</a:t>
            </a:r>
            <a:r>
              <a:rPr lang="en-US" dirty="0">
                <a:solidFill>
                  <a:schemeClr val="tx1"/>
                </a:solidFill>
              </a:rPr>
              <a:t> foo:</a:t>
            </a:r>
          </a:p>
          <a:p>
            <a:r>
              <a:rPr lang="en-US" dirty="0">
                <a:solidFill>
                  <a:schemeClr val="tx1"/>
                </a:solidFill>
              </a:rPr>
              <a:t> a = 34;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NULL;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6482687" y="2420888"/>
            <a:ext cx="1137313" cy="1169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642009" y="2303325"/>
            <a:ext cx="1292927" cy="1142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struct</a:t>
            </a:r>
            <a:r>
              <a:rPr lang="en-US" dirty="0">
                <a:solidFill>
                  <a:schemeClr val="tx1"/>
                </a:solidFill>
              </a:rPr>
              <a:t> foo:</a:t>
            </a:r>
          </a:p>
          <a:p>
            <a:r>
              <a:rPr lang="en-US" dirty="0">
                <a:solidFill>
                  <a:schemeClr val="tx1"/>
                </a:solidFill>
              </a:rPr>
              <a:t> a = 34;</a:t>
            </a:r>
          </a:p>
          <a:p>
            <a:r>
              <a:rPr lang="en-US" dirty="0">
                <a:solidFill>
                  <a:schemeClr val="tx1"/>
                </a:solidFill>
              </a:rPr>
              <a:t> b = NULL;</a:t>
            </a:r>
          </a:p>
          <a:p>
            <a:r>
              <a:rPr lang="en-US" dirty="0">
                <a:solidFill>
                  <a:schemeClr val="tx1"/>
                </a:solidFill>
              </a:rPr>
              <a:t> op = 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7042281" y="3342617"/>
            <a:ext cx="1335222" cy="217461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214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More on Function Pointers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C allows function pointers to be used as members of a </a:t>
            </a:r>
            <a:r>
              <a:rPr lang="en-US" sz="2800" dirty="0" err="1"/>
              <a:t>struct</a:t>
            </a:r>
            <a:r>
              <a:rPr lang="en-US" sz="2800" dirty="0"/>
              <a:t> or passed as arguments to a function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Continuing the previous 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2800" dirty="0"/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/>
              <a:t>void </a:t>
            </a:r>
            <a:r>
              <a:rPr lang="en-US" sz="2800" dirty="0" err="1"/>
              <a:t>myOp</a:t>
            </a:r>
            <a:r>
              <a:rPr lang="en-US" sz="2800" dirty="0"/>
              <a:t>(</a:t>
            </a:r>
            <a:r>
              <a:rPr lang="en-US" sz="2800" dirty="0" err="1"/>
              <a:t>int</a:t>
            </a:r>
            <a:r>
              <a:rPr lang="en-US" sz="2800" dirty="0"/>
              <a:t> c){ /*…*/ 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/>
              <a:t>/*…*/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 err="1"/>
              <a:t>foo_t</a:t>
            </a:r>
            <a:r>
              <a:rPr lang="en-US" sz="2800" dirty="0"/>
              <a:t> *</a:t>
            </a:r>
            <a:r>
              <a:rPr lang="en-US" sz="2800" dirty="0" err="1"/>
              <a:t>myFoo</a:t>
            </a:r>
            <a:r>
              <a:rPr lang="en-US" sz="2800" dirty="0"/>
              <a:t> = </a:t>
            </a:r>
            <a:r>
              <a:rPr lang="en-US" sz="2800" dirty="0" err="1"/>
              <a:t>malloc</a:t>
            </a:r>
            <a:r>
              <a:rPr lang="en-US" sz="2800" dirty="0"/>
              <a:t>(</a:t>
            </a:r>
            <a:r>
              <a:rPr lang="en-US" sz="2800" dirty="0" err="1"/>
              <a:t>sizeof</a:t>
            </a:r>
            <a:r>
              <a:rPr lang="en-US" sz="2800" dirty="0"/>
              <a:t>(</a:t>
            </a:r>
            <a:r>
              <a:rPr lang="en-US" sz="2800" dirty="0" err="1"/>
              <a:t>foo_t</a:t>
            </a:r>
            <a:r>
              <a:rPr lang="en-US" sz="2800" dirty="0"/>
              <a:t>));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 err="1"/>
              <a:t>myFoo</a:t>
            </a:r>
            <a:r>
              <a:rPr lang="en-US" sz="2800" dirty="0"/>
              <a:t>-&gt;op = </a:t>
            </a:r>
            <a:r>
              <a:rPr lang="en-US" sz="2800" dirty="0" err="1"/>
              <a:t>myOp</a:t>
            </a:r>
            <a:r>
              <a:rPr lang="en-US" sz="2800" dirty="0"/>
              <a:t>; // set pointer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/>
              <a:t>/*…*/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 err="1"/>
              <a:t>myFoo</a:t>
            </a:r>
            <a:r>
              <a:rPr lang="en-US" sz="2800" dirty="0"/>
              <a:t>-&gt;op(5); // Actually calls </a:t>
            </a:r>
            <a:r>
              <a:rPr lang="en-US" sz="2800" dirty="0" err="1"/>
              <a:t>myop</a:t>
            </a:r>
            <a:endParaRPr lang="en-US" sz="2800" dirty="0"/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202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No Constructors or Destructors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Must manually allocate and free memory - No Garbage Collection!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void *x =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foo_t</a:t>
            </a:r>
            <a:r>
              <a:rPr lang="en-US" dirty="0"/>
              <a:t>));</a:t>
            </a:r>
          </a:p>
          <a:p>
            <a:pPr lvl="2">
              <a:lnSpc>
                <a:spcPct val="110000"/>
              </a:lnSpc>
            </a:pPr>
            <a:r>
              <a:rPr lang="en-US" dirty="0" err="1"/>
              <a:t>sizeof</a:t>
            </a:r>
            <a:r>
              <a:rPr lang="en-US" dirty="0"/>
              <a:t> gives you the number of bytes in a </a:t>
            </a:r>
            <a:r>
              <a:rPr lang="en-US" dirty="0" err="1"/>
              <a:t>foo_t</a:t>
            </a:r>
            <a:r>
              <a:rPr lang="en-US" dirty="0"/>
              <a:t> - DO NOT COUNT THEM YOURSELF!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free(x);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Memory allocator remembers the size of </a:t>
            </a:r>
            <a:r>
              <a:rPr lang="en-US" dirty="0" err="1"/>
              <a:t>malloc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ed</a:t>
            </a:r>
            <a:r>
              <a:rPr lang="en-US" dirty="0"/>
              <a:t> memory</a:t>
            </a:r>
          </a:p>
          <a:p>
            <a:pPr>
              <a:lnSpc>
                <a:spcPct val="110000"/>
              </a:lnSpc>
            </a:pPr>
            <a:r>
              <a:rPr lang="en-US" dirty="0"/>
              <a:t>Must also manually initialize data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Custom function</a:t>
            </a:r>
          </a:p>
          <a:p>
            <a:pPr lvl="1">
              <a:lnSpc>
                <a:spcPct val="110000"/>
              </a:lnSpc>
            </a:pPr>
            <a:r>
              <a:rPr lang="en-US" dirty="0" err="1"/>
              <a:t>memset</a:t>
            </a:r>
            <a:r>
              <a:rPr lang="en-US" dirty="0"/>
              <a:t>(x, 0, </a:t>
            </a:r>
            <a:r>
              <a:rPr lang="en-US" dirty="0" err="1"/>
              <a:t>sizeof</a:t>
            </a:r>
            <a:r>
              <a:rPr lang="en-US" dirty="0"/>
              <a:t>(*x)) will zero it</a:t>
            </a:r>
          </a:p>
        </p:txBody>
      </p:sp>
    </p:spTree>
    <p:extLst>
      <p:ext uri="{BB962C8B-B14F-4D97-AF65-F5344CB8AC3E}">
        <p14:creationId xmlns:p14="http://schemas.microsoft.com/office/powerpoint/2010/main" val="268761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Memory References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‘.</a:t>
            </a:r>
            <a:r>
              <a:rPr lang="en-US" sz="2800" dirty="0">
                <a:latin typeface="Arial"/>
              </a:rPr>
              <a:t>’</a:t>
            </a:r>
            <a:r>
              <a:rPr lang="en-US" sz="2800" dirty="0"/>
              <a:t> - access a member of a </a:t>
            </a:r>
            <a:r>
              <a:rPr lang="en-US" sz="2800" dirty="0" err="1"/>
              <a:t>struct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myFoo.a</a:t>
            </a:r>
            <a:r>
              <a:rPr lang="en-US" sz="2400" dirty="0"/>
              <a:t> = 5;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/>
              </a:rPr>
              <a:t>‘</a:t>
            </a:r>
            <a:r>
              <a:rPr lang="en-US" sz="2800" dirty="0"/>
              <a:t>&amp;</a:t>
            </a:r>
            <a:r>
              <a:rPr lang="en-US" sz="2800" dirty="0">
                <a:latin typeface="Arial"/>
              </a:rPr>
              <a:t>’ -</a:t>
            </a:r>
            <a:r>
              <a:rPr lang="en-US" sz="2800" dirty="0"/>
              <a:t> get a pointer to a variable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foo_t</a:t>
            </a:r>
            <a:r>
              <a:rPr lang="en-US" sz="2400" dirty="0"/>
              <a:t> * </a:t>
            </a:r>
            <a:r>
              <a:rPr lang="en-US" sz="2400" dirty="0" err="1"/>
              <a:t>fPointer</a:t>
            </a:r>
            <a:r>
              <a:rPr lang="en-US" sz="2400" dirty="0"/>
              <a:t> = &amp;</a:t>
            </a:r>
            <a:r>
              <a:rPr lang="en-US" sz="2400" dirty="0" err="1"/>
              <a:t>myFoo</a:t>
            </a:r>
            <a:r>
              <a:rPr lang="en-US" sz="2400" dirty="0"/>
              <a:t>;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/>
              </a:rPr>
              <a:t>‘</a:t>
            </a:r>
            <a:r>
              <a:rPr lang="en-US" sz="2800" dirty="0"/>
              <a:t>-&gt;</a:t>
            </a:r>
            <a:r>
              <a:rPr lang="en-US" sz="2800" dirty="0">
                <a:latin typeface="Arial"/>
              </a:rPr>
              <a:t>’ </a:t>
            </a:r>
            <a:r>
              <a:rPr lang="en-US" sz="2800" dirty="0"/>
              <a:t>- access a member of a </a:t>
            </a:r>
            <a:r>
              <a:rPr lang="en-US" sz="2800" dirty="0" err="1"/>
              <a:t>struct</a:t>
            </a:r>
            <a:r>
              <a:rPr lang="en-US" sz="2800" dirty="0"/>
              <a:t>, via a pointer to the </a:t>
            </a:r>
            <a:r>
              <a:rPr lang="en-US" sz="2800" dirty="0" err="1"/>
              <a:t>struct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fPointer</a:t>
            </a:r>
            <a:r>
              <a:rPr lang="en-US" sz="2400" dirty="0"/>
              <a:t>-&gt;a = 6;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‘*’ - dereference a pointer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if(5 == *</a:t>
            </a:r>
            <a:r>
              <a:rPr lang="en-US" sz="2400" dirty="0" err="1"/>
              <a:t>intPointer</a:t>
            </a:r>
            <a:r>
              <a:rPr lang="en-US" sz="2400" dirty="0"/>
              <a:t>){…}</a:t>
            </a:r>
          </a:p>
          <a:p>
            <a:pPr lvl="2">
              <a:lnSpc>
                <a:spcPct val="120000"/>
              </a:lnSpc>
            </a:pPr>
            <a:r>
              <a:rPr lang="en-US" sz="2000" dirty="0"/>
              <a:t>Without the *, you would be comparing 5 to the address of the </a:t>
            </a:r>
            <a:r>
              <a:rPr lang="en-US" sz="2000" dirty="0" err="1"/>
              <a:t>int</a:t>
            </a:r>
            <a:r>
              <a:rPr lang="en-US" sz="2000" dirty="0"/>
              <a:t>, not its value.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642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Int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936" y="1340769"/>
            <a:ext cx="5493296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x = 5;  // x is on the stack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*</a:t>
            </a:r>
            <a:r>
              <a:rPr lang="en-US" dirty="0" err="1"/>
              <a:t>xp</a:t>
            </a:r>
            <a:r>
              <a:rPr lang="en-US" dirty="0"/>
              <a:t> = &amp;x;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xp</a:t>
            </a:r>
            <a:r>
              <a:rPr lang="en-US" dirty="0"/>
              <a:t> = 6;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(“%d\n”, x);  // prints 6</a:t>
            </a:r>
          </a:p>
          <a:p>
            <a:pPr marL="0" indent="0">
              <a:buNone/>
            </a:pPr>
            <a:r>
              <a:rPr lang="en-US" dirty="0" err="1"/>
              <a:t>xp</a:t>
            </a:r>
            <a:r>
              <a:rPr lang="en-US" dirty="0"/>
              <a:t>  = (</a:t>
            </a:r>
            <a:r>
              <a:rPr lang="en-US" dirty="0" err="1"/>
              <a:t>int</a:t>
            </a:r>
            <a:r>
              <a:rPr lang="en-US" dirty="0"/>
              <a:t> *) 0;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xp</a:t>
            </a:r>
            <a:r>
              <a:rPr lang="en-US" dirty="0"/>
              <a:t> = 7; // segmentation fault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948264" y="1556792"/>
            <a:ext cx="1368152" cy="2592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20272" y="1092580"/>
            <a:ext cx="7872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8264" y="1556792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main:</a:t>
            </a:r>
          </a:p>
        </p:txBody>
      </p:sp>
      <p:sp>
        <p:nvSpPr>
          <p:cNvPr id="9" name="Rectangle 8"/>
          <p:cNvSpPr/>
          <p:nvPr/>
        </p:nvSpPr>
        <p:spPr>
          <a:xfrm>
            <a:off x="7023489" y="1998133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x: 5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79512" y="1412776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23489" y="2346913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xp</a:t>
            </a:r>
            <a:r>
              <a:rPr lang="en-US" dirty="0">
                <a:solidFill>
                  <a:schemeClr val="tx1"/>
                </a:solidFill>
              </a:rPr>
              <a:t>:  </a:t>
            </a:r>
          </a:p>
        </p:txBody>
      </p:sp>
      <p:cxnSp>
        <p:nvCxnSpPr>
          <p:cNvPr id="15" name="Curved Connector 14"/>
          <p:cNvCxnSpPr>
            <a:endCxn id="9" idx="0"/>
          </p:cNvCxnSpPr>
          <p:nvPr/>
        </p:nvCxnSpPr>
        <p:spPr>
          <a:xfrm rot="5400000" flipH="1" flipV="1">
            <a:off x="7350742" y="2171719"/>
            <a:ext cx="492796" cy="145625"/>
          </a:xfrm>
          <a:prstGeom prst="curvedConnector5">
            <a:avLst>
              <a:gd name="adj1" fmla="val 20776"/>
              <a:gd name="adj2" fmla="val 700902"/>
              <a:gd name="adj3" fmla="val 146388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023489" y="2354110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xp</a:t>
            </a:r>
            <a:r>
              <a:rPr lang="en-US" dirty="0">
                <a:solidFill>
                  <a:schemeClr val="tx1"/>
                </a:solidFill>
              </a:rPr>
              <a:t>: NULL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18663" y="1991136"/>
            <a:ext cx="1292927" cy="288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>
                <a:solidFill>
                  <a:schemeClr val="tx1"/>
                </a:solidFill>
              </a:rPr>
              <a:t>: 6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1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-2.77778E-7 0.073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7361 L -2.77778E-7 0.1261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12616 L -2.77778E-7 0.220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2206 L -0.00781 0.3150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0.31505 L -0.00781 0.367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13704</TotalTime>
  <Words>1430</Words>
  <Application>Microsoft Macintosh PowerPoint</Application>
  <PresentationFormat>On-screen Show (4:3)</PresentationFormat>
  <Paragraphs>229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</vt:lpstr>
      <vt:lpstr>Times New Roman</vt:lpstr>
      <vt:lpstr>Wingdings</vt:lpstr>
      <vt:lpstr>Office Theme</vt:lpstr>
      <vt:lpstr>C for Java Programmers &amp; Lab 0</vt:lpstr>
      <vt:lpstr>Same Basic Syntax</vt:lpstr>
      <vt:lpstr>struct – C’s object</vt:lpstr>
      <vt:lpstr>Pointers</vt:lpstr>
      <vt:lpstr>Function pointer example</vt:lpstr>
      <vt:lpstr>More on Function Pointers</vt:lpstr>
      <vt:lpstr>No Constructors or Destructors</vt:lpstr>
      <vt:lpstr>Memory References</vt:lpstr>
      <vt:lpstr>Int example</vt:lpstr>
      <vt:lpstr>Memory References, cont.</vt:lpstr>
      <vt:lpstr>The Chicken or The Egg?</vt:lpstr>
      <vt:lpstr>For more help</vt:lpstr>
      <vt:lpstr>Lab 0 Overview</vt:lpstr>
      <vt:lpstr>Working on Homework Assignments</vt:lpstr>
      <vt:lpstr>Checking out the starter code</vt:lpstr>
      <vt:lpstr>Submitting homework</vt:lpstr>
      <vt:lpstr>Dr. Jeffay’s Experience</vt:lpstr>
      <vt:lpstr>Honor Code: Acceptable and Unacceptable Collaboration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Porter, Donald</cp:lastModifiedBy>
  <cp:revision>257</cp:revision>
  <cp:lastPrinted>2018-08-28T17:40:15Z</cp:lastPrinted>
  <dcterms:created xsi:type="dcterms:W3CDTF">2012-09-21T01:57:31Z</dcterms:created>
  <dcterms:modified xsi:type="dcterms:W3CDTF">2023-08-18T17:09:08Z</dcterms:modified>
</cp:coreProperties>
</file>