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handoutMasterIdLst>
    <p:handoutMasterId r:id="rId87"/>
  </p:handoutMasterIdLst>
  <p:sldIdLst>
    <p:sldId id="256" r:id="rId2"/>
    <p:sldId id="297" r:id="rId3"/>
    <p:sldId id="341" r:id="rId4"/>
    <p:sldId id="298" r:id="rId5"/>
    <p:sldId id="299" r:id="rId6"/>
    <p:sldId id="300" r:id="rId7"/>
    <p:sldId id="301" r:id="rId8"/>
    <p:sldId id="304" r:id="rId9"/>
    <p:sldId id="308" r:id="rId10"/>
    <p:sldId id="309" r:id="rId11"/>
    <p:sldId id="302" r:id="rId12"/>
    <p:sldId id="303" r:id="rId13"/>
    <p:sldId id="310" r:id="rId14"/>
    <p:sldId id="305" r:id="rId15"/>
    <p:sldId id="306" r:id="rId16"/>
    <p:sldId id="307" r:id="rId17"/>
    <p:sldId id="311" r:id="rId18"/>
    <p:sldId id="312" r:id="rId19"/>
    <p:sldId id="316" r:id="rId20"/>
    <p:sldId id="314" r:id="rId21"/>
    <p:sldId id="315" r:id="rId22"/>
    <p:sldId id="266" r:id="rId23"/>
    <p:sldId id="267" r:id="rId24"/>
    <p:sldId id="268" r:id="rId25"/>
    <p:sldId id="269" r:id="rId26"/>
    <p:sldId id="270" r:id="rId27"/>
    <p:sldId id="271" r:id="rId28"/>
    <p:sldId id="272" r:id="rId29"/>
    <p:sldId id="286" r:id="rId30"/>
    <p:sldId id="313" r:id="rId31"/>
    <p:sldId id="317" r:id="rId32"/>
    <p:sldId id="320" r:id="rId33"/>
    <p:sldId id="321" r:id="rId34"/>
    <p:sldId id="319" r:id="rId35"/>
    <p:sldId id="318" r:id="rId36"/>
    <p:sldId id="279" r:id="rId37"/>
    <p:sldId id="322" r:id="rId38"/>
    <p:sldId id="323" r:id="rId39"/>
    <p:sldId id="325" r:id="rId40"/>
    <p:sldId id="324" r:id="rId41"/>
    <p:sldId id="326" r:id="rId42"/>
    <p:sldId id="330" r:id="rId43"/>
    <p:sldId id="332" r:id="rId44"/>
    <p:sldId id="328" r:id="rId45"/>
    <p:sldId id="327" r:id="rId46"/>
    <p:sldId id="337" r:id="rId47"/>
    <p:sldId id="329" r:id="rId48"/>
    <p:sldId id="336" r:id="rId49"/>
    <p:sldId id="335" r:id="rId50"/>
    <p:sldId id="334" r:id="rId51"/>
    <p:sldId id="265" r:id="rId52"/>
    <p:sldId id="338" r:id="rId53"/>
    <p:sldId id="340" r:id="rId54"/>
    <p:sldId id="277" r:id="rId55"/>
    <p:sldId id="274" r:id="rId56"/>
    <p:sldId id="273" r:id="rId57"/>
    <p:sldId id="275" r:id="rId58"/>
    <p:sldId id="342" r:id="rId59"/>
    <p:sldId id="278" r:id="rId60"/>
    <p:sldId id="280" r:id="rId61"/>
    <p:sldId id="283" r:id="rId62"/>
    <p:sldId id="281" r:id="rId63"/>
    <p:sldId id="282" r:id="rId64"/>
    <p:sldId id="284" r:id="rId65"/>
    <p:sldId id="343" r:id="rId66"/>
    <p:sldId id="344" r:id="rId67"/>
    <p:sldId id="285" r:id="rId68"/>
    <p:sldId id="294" r:id="rId69"/>
    <p:sldId id="287" r:id="rId70"/>
    <p:sldId id="288" r:id="rId71"/>
    <p:sldId id="292" r:id="rId72"/>
    <p:sldId id="293" r:id="rId73"/>
    <p:sldId id="296" r:id="rId74"/>
    <p:sldId id="289" r:id="rId75"/>
    <p:sldId id="295" r:id="rId76"/>
    <p:sldId id="345" r:id="rId77"/>
    <p:sldId id="333" r:id="rId78"/>
    <p:sldId id="346" r:id="rId79"/>
    <p:sldId id="347" r:id="rId80"/>
    <p:sldId id="348" r:id="rId81"/>
    <p:sldId id="349" r:id="rId82"/>
    <p:sldId id="350" r:id="rId83"/>
    <p:sldId id="351" r:id="rId84"/>
    <p:sldId id="263"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AF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60" autoAdjust="0"/>
    <p:restoredTop sz="80563" autoAdjust="0"/>
  </p:normalViewPr>
  <p:slideViewPr>
    <p:cSldViewPr>
      <p:cViewPr varScale="1">
        <p:scale>
          <a:sx n="98" d="100"/>
          <a:sy n="98" d="100"/>
        </p:scale>
        <p:origin x="2032" y="192"/>
      </p:cViewPr>
      <p:guideLst>
        <p:guide orient="horz" pos="2160"/>
        <p:guide pos="2880"/>
      </p:guideLst>
    </p:cSldViewPr>
  </p:slideViewPr>
  <p:outlineViewPr>
    <p:cViewPr>
      <p:scale>
        <a:sx n="33" d="100"/>
        <a:sy n="33" d="100"/>
      </p:scale>
      <p:origin x="0" y="46548"/>
    </p:cViewPr>
  </p:outlineViewPr>
  <p:notesTextViewPr>
    <p:cViewPr>
      <p:scale>
        <a:sx n="100" d="100"/>
        <a:sy n="100" d="100"/>
      </p:scale>
      <p:origin x="0" y="0"/>
    </p:cViewPr>
  </p:notesTextViewPr>
  <p:sorterViewPr>
    <p:cViewPr>
      <p:scale>
        <a:sx n="80" d="100"/>
        <a:sy n="80" d="100"/>
      </p:scale>
      <p:origin x="0" y="63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10497C-7000-6D43-8BB4-0C3A962819F8}" type="datetimeFigureOut">
              <a:rPr lang="en-US" smtClean="0"/>
              <a:t>12/1/23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5F3A2D-27E2-4B49-9089-836CF80E8BE0}" type="slidenum">
              <a:rPr lang="en-US" smtClean="0"/>
              <a:t>‹#›</a:t>
            </a:fld>
            <a:endParaRPr lang="en-US"/>
          </a:p>
        </p:txBody>
      </p:sp>
    </p:spTree>
    <p:extLst>
      <p:ext uri="{BB962C8B-B14F-4D97-AF65-F5344CB8AC3E}">
        <p14:creationId xmlns:p14="http://schemas.microsoft.com/office/powerpoint/2010/main" val="12637570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00BFCF-8F27-4775-A75C-FAB6C4D28C2C}" type="datetimeFigureOut">
              <a:rPr lang="en-US" smtClean="0"/>
              <a:pPr/>
              <a:t>12/1/23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676F42-9BAD-4ADC-9380-BAF04DBAEE78}" type="slidenum">
              <a:rPr lang="en-US" smtClean="0"/>
              <a:pPr/>
              <a:t>‹#›</a:t>
            </a:fld>
            <a:endParaRPr lang="en-US"/>
          </a:p>
        </p:txBody>
      </p:sp>
    </p:spTree>
    <p:extLst>
      <p:ext uri="{BB962C8B-B14F-4D97-AF65-F5344CB8AC3E}">
        <p14:creationId xmlns:p14="http://schemas.microsoft.com/office/powerpoint/2010/main" val="10130760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3C534-D55E-BB4C-855F-D591140389A6}" type="slidenum">
              <a:rPr lang="en-US" smtClean="0"/>
              <a:pPr/>
              <a:t>1</a:t>
            </a:fld>
            <a:endParaRPr lang="en-US" dirty="0"/>
          </a:p>
        </p:txBody>
      </p:sp>
    </p:spTree>
    <p:extLst>
      <p:ext uri="{BB962C8B-B14F-4D97-AF65-F5344CB8AC3E}">
        <p14:creationId xmlns:p14="http://schemas.microsoft.com/office/powerpoint/2010/main" val="893762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solidFill>
            <a:srgbClr val="FFFFFF"/>
          </a:solidFill>
          <a:ln/>
        </p:spPr>
      </p:sp>
      <p:sp>
        <p:nvSpPr>
          <p:cNvPr id="57347" name="Rectangle 3"/>
          <p:cNvSpPr>
            <a:spLocks noGrp="1" noChangeArrowheads="1"/>
          </p:cNvSpPr>
          <p:nvPr>
            <p:ph type="body" idx="1"/>
          </p:nvPr>
        </p:nvSpPr>
        <p:spPr>
          <a:solidFill>
            <a:srgbClr val="FFFFFF"/>
          </a:solidFill>
          <a:ln>
            <a:solidFill>
              <a:srgbClr val="000000"/>
            </a:solidFill>
          </a:ln>
        </p:spPr>
        <p:txBody>
          <a:bodyPr>
            <a:normAutofit lnSpcReduction="10000"/>
          </a:bodyPr>
          <a:lstStyle/>
          <a:p>
            <a:r>
              <a:rPr lang="en-US" sz="1900">
                <a:latin typeface="Times" charset="0"/>
              </a:rPr>
              <a:t>What</a:t>
            </a:r>
            <a:r>
              <a:rPr lang="ja-JP" altLang="en-US" sz="1900">
                <a:latin typeface="Times" charset="0"/>
              </a:rPr>
              <a:t>’</a:t>
            </a:r>
            <a:r>
              <a:rPr lang="en-US" sz="1900">
                <a:latin typeface="Times" charset="0"/>
              </a:rPr>
              <a:t>s the algorithm here?</a:t>
            </a:r>
          </a:p>
          <a:p>
            <a:pPr lvl="1"/>
            <a:r>
              <a:rPr lang="en-US" sz="1900">
                <a:latin typeface="Times" charset="0"/>
              </a:rPr>
              <a:t>—	The idea is not that we arrange the queue </a:t>
            </a:r>
            <a:r>
              <a:rPr lang="en-US" sz="1900" i="1">
                <a:latin typeface="Times" charset="0"/>
              </a:rPr>
              <a:t>per se</a:t>
            </a:r>
            <a:r>
              <a:rPr lang="en-US" sz="1900">
                <a:latin typeface="Times" charset="0"/>
              </a:rPr>
              <a:t>, but rather that as new requests arrive they are inserted into the queue in SSTF order.</a:t>
            </a:r>
          </a:p>
          <a:p>
            <a:pPr lvl="1"/>
            <a:r>
              <a:rPr lang="en-US" sz="1900">
                <a:latin typeface="Times" charset="0"/>
              </a:rPr>
              <a:t>—	So while the request for track 65 is being serviced, the 6 requests arrive.  The order in which they arrive does not matter.  The queue is the same.</a:t>
            </a:r>
          </a:p>
          <a:p>
            <a:pPr lvl="1"/>
            <a:r>
              <a:rPr lang="en-US" sz="1900">
                <a:latin typeface="Times" charset="0"/>
              </a:rPr>
              <a:t>—	Note that when the head is at track 82, track 147 is 65 tracks away while track 16 is 66 tracks away.</a:t>
            </a:r>
          </a:p>
          <a:p>
            <a:endParaRPr lang="en-US" sz="1900">
              <a:latin typeface="Times" charset="0"/>
            </a:endParaRPr>
          </a:p>
          <a:p>
            <a:r>
              <a:rPr lang="en-US" sz="1900">
                <a:latin typeface="Times" charset="0"/>
              </a:rPr>
              <a:t>SSTF results in the head moving 221 tracks.</a:t>
            </a:r>
          </a:p>
          <a:p>
            <a:pPr lvl="1"/>
            <a:r>
              <a:rPr lang="en-US" sz="1900">
                <a:latin typeface="Times" charset="0"/>
              </a:rPr>
              <a:t>—	Can we do better?</a:t>
            </a:r>
          </a:p>
        </p:txBody>
      </p:sp>
    </p:spTree>
    <p:extLst>
      <p:ext uri="{BB962C8B-B14F-4D97-AF65-F5344CB8AC3E}">
        <p14:creationId xmlns:p14="http://schemas.microsoft.com/office/powerpoint/2010/main" val="1086344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85000" lnSpcReduction="20000"/>
          </a:bodyPr>
          <a:lstStyle/>
          <a:p>
            <a:r>
              <a:rPr lang="en-US" sz="1900">
                <a:latin typeface="Times" charset="0"/>
              </a:rPr>
              <a:t>SCAN results in the head moving 187 tracks.</a:t>
            </a:r>
          </a:p>
          <a:p>
            <a:pPr>
              <a:spcAft>
                <a:spcPts val="638"/>
              </a:spcAft>
            </a:pPr>
            <a:r>
              <a:rPr lang="en-US" sz="1900">
                <a:latin typeface="Times" charset="0"/>
              </a:rPr>
              <a:t>It is important to note that there is no </a:t>
            </a:r>
            <a:r>
              <a:rPr lang="en-US" sz="1900" i="1">
                <a:latin typeface="Times" charset="0"/>
              </a:rPr>
              <a:t>practical</a:t>
            </a:r>
            <a:r>
              <a:rPr lang="en-US" sz="1900">
                <a:latin typeface="Times" charset="0"/>
              </a:rPr>
              <a:t> algorithm for this problem.  </a:t>
            </a:r>
          </a:p>
          <a:p>
            <a:pPr lvl="1"/>
            <a:r>
              <a:rPr lang="en-US" sz="1900">
                <a:latin typeface="Times" charset="0"/>
              </a:rPr>
              <a:t>—	SCAN is optimal for </a:t>
            </a:r>
            <a:r>
              <a:rPr lang="en-US" sz="1900" i="1">
                <a:latin typeface="Times" charset="0"/>
              </a:rPr>
              <a:t>these</a:t>
            </a:r>
            <a:r>
              <a:rPr lang="en-US" sz="1900">
                <a:latin typeface="Times" charset="0"/>
              </a:rPr>
              <a:t> requests but it </a:t>
            </a:r>
            <a:r>
              <a:rPr lang="en-US" sz="1900" i="1">
                <a:latin typeface="Times" charset="0"/>
              </a:rPr>
              <a:t>is not</a:t>
            </a:r>
            <a:r>
              <a:rPr lang="en-US" sz="1900">
                <a:latin typeface="Times" charset="0"/>
              </a:rPr>
              <a:t> an optimal algorithm.</a:t>
            </a:r>
          </a:p>
          <a:p>
            <a:pPr>
              <a:spcAft>
                <a:spcPts val="638"/>
              </a:spcAft>
            </a:pPr>
            <a:r>
              <a:rPr lang="en-US" sz="1900">
                <a:latin typeface="Times" charset="0"/>
              </a:rPr>
              <a:t>We can certainly find the optimal solution given any queue of requests by simulating the effect of all possible orderings of the queue and then choosing that which results in the least head movement.  </a:t>
            </a:r>
          </a:p>
          <a:p>
            <a:pPr lvl="1"/>
            <a:r>
              <a:rPr lang="en-US" sz="1900">
                <a:latin typeface="Times" charset="0"/>
              </a:rPr>
              <a:t>—	However, for a queue with </a:t>
            </a:r>
            <a:r>
              <a:rPr lang="en-US" sz="1900" i="1">
                <a:latin typeface="Times" charset="0"/>
              </a:rPr>
              <a:t>n</a:t>
            </a:r>
            <a:r>
              <a:rPr lang="en-US" sz="1900">
                <a:latin typeface="Times" charset="0"/>
              </a:rPr>
              <a:t> entries this will require </a:t>
            </a:r>
            <a:r>
              <a:rPr lang="en-US" sz="1900" i="1">
                <a:latin typeface="Times" charset="0"/>
              </a:rPr>
              <a:t>n</a:t>
            </a:r>
            <a:r>
              <a:rPr lang="en-US" sz="1900">
                <a:latin typeface="Times" charset="0"/>
              </a:rPr>
              <a:t>! work.</a:t>
            </a:r>
          </a:p>
          <a:p>
            <a:pPr>
              <a:spcAft>
                <a:spcPts val="638"/>
              </a:spcAft>
            </a:pPr>
            <a:r>
              <a:rPr lang="en-US" sz="1900">
                <a:latin typeface="Times" charset="0"/>
              </a:rPr>
              <a:t>This problem is an NP-complete problem.  It reduces to the travelling salesman problem.  From a practical standpoint, NP-complete here means that we can</a:t>
            </a:r>
            <a:r>
              <a:rPr lang="ja-JP" altLang="en-US" sz="1900">
                <a:latin typeface="Times" charset="0"/>
              </a:rPr>
              <a:t>’</a:t>
            </a:r>
            <a:r>
              <a:rPr lang="en-US" sz="1900">
                <a:latin typeface="Times" charset="0"/>
              </a:rPr>
              <a:t>t do any better (in finding an optimal scheduling algorithm) than the brute force search outlined above.  </a:t>
            </a:r>
          </a:p>
          <a:p>
            <a:pPr lvl="1"/>
            <a:r>
              <a:rPr lang="en-US" sz="1900">
                <a:latin typeface="Times" charset="0"/>
              </a:rPr>
              <a:t>—	Thus in practice, disk head scheduling algorithms rely on hueristics that have been shown to work well in practice.</a:t>
            </a:r>
          </a:p>
        </p:txBody>
      </p:sp>
      <p:sp>
        <p:nvSpPr>
          <p:cNvPr id="5837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995442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body" idx="1"/>
          </p:nvPr>
        </p:nvSpPr>
        <p:spPr>
          <a:xfrm>
            <a:off x="0" y="4546600"/>
            <a:ext cx="7288213" cy="401478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85000" lnSpcReduction="20000"/>
          </a:bodyPr>
          <a:lstStyle/>
          <a:p>
            <a:pPr>
              <a:spcAft>
                <a:spcPts val="638"/>
              </a:spcAft>
            </a:pPr>
            <a:r>
              <a:rPr lang="en-US" sz="1900" dirty="0">
                <a:latin typeface="Times" charset="0"/>
              </a:rPr>
              <a:t>In C-SCAN blocks are only ever read while the head moves in 1 direction.   (Either the left or the right, but only one of these.)</a:t>
            </a:r>
          </a:p>
          <a:p>
            <a:pPr>
              <a:spcAft>
                <a:spcPts val="638"/>
              </a:spcAft>
            </a:pPr>
            <a:r>
              <a:rPr lang="en-US" sz="1900" dirty="0">
                <a:latin typeface="Times" charset="0"/>
              </a:rPr>
              <a:t>C-SCAN performance:</a:t>
            </a:r>
          </a:p>
          <a:p>
            <a:pPr lvl="1">
              <a:spcAft>
                <a:spcPts val="638"/>
              </a:spcAft>
            </a:pPr>
            <a:r>
              <a:rPr lang="en-US" sz="1900" dirty="0">
                <a:latin typeface="Times" charset="0"/>
              </a:rPr>
              <a:t>—	65 + 150 + (150 – 72) = 293 tracks are traversed if the head was originally moving left, or</a:t>
            </a:r>
          </a:p>
          <a:p>
            <a:pPr lvl="1"/>
            <a:r>
              <a:rPr lang="en-US" sz="1900" dirty="0">
                <a:latin typeface="Times" charset="0"/>
              </a:rPr>
              <a:t>—	(150 – 65) + (150 – 14) = 221 tracks (same as SSTF) if the head was moving right.</a:t>
            </a:r>
          </a:p>
          <a:p>
            <a:pPr>
              <a:spcAft>
                <a:spcPts val="638"/>
              </a:spcAft>
            </a:pPr>
            <a:r>
              <a:rPr lang="en-US" sz="1900" dirty="0">
                <a:latin typeface="Times" charset="0"/>
              </a:rPr>
              <a:t>LOOK performance:</a:t>
            </a:r>
          </a:p>
          <a:p>
            <a:pPr lvl="1">
              <a:spcAft>
                <a:spcPts val="638"/>
              </a:spcAft>
            </a:pPr>
            <a:r>
              <a:rPr lang="en-US" sz="1900" dirty="0">
                <a:latin typeface="Times" charset="0"/>
              </a:rPr>
              <a:t>—	If the head moving left: 293 – 14 = 279 tracks.</a:t>
            </a:r>
          </a:p>
          <a:p>
            <a:pPr lvl="1"/>
            <a:r>
              <a:rPr lang="en-US" sz="1900" dirty="0">
                <a:latin typeface="Times" charset="0"/>
              </a:rPr>
              <a:t>—	Same as SCAN if the head is moving right and track 150 is the outermost track (so that C-SCAN stops at track 150).</a:t>
            </a:r>
          </a:p>
          <a:p>
            <a:pPr>
              <a:spcAft>
                <a:spcPts val="638"/>
              </a:spcAft>
            </a:pPr>
            <a:r>
              <a:rPr lang="en-US" sz="1900" dirty="0">
                <a:latin typeface="Times" charset="0"/>
              </a:rPr>
              <a:t>These algorithms perform poorly for this queue of requests but:</a:t>
            </a:r>
          </a:p>
          <a:p>
            <a:pPr lvl="1">
              <a:spcAft>
                <a:spcPts val="638"/>
              </a:spcAft>
            </a:pPr>
            <a:r>
              <a:rPr lang="en-US" sz="1900" dirty="0">
                <a:latin typeface="Times" charset="0"/>
              </a:rPr>
              <a:t>1. These requests are only in the middle of some larger stream.</a:t>
            </a:r>
          </a:p>
          <a:p>
            <a:pPr lvl="1"/>
            <a:r>
              <a:rPr lang="en-US" sz="1900" dirty="0">
                <a:latin typeface="Times" charset="0"/>
              </a:rPr>
              <a:t>2. In reality, a seek all the way across the disk is cheaper than our measuring scheme here indicates.  (</a:t>
            </a:r>
            <a:r>
              <a:rPr lang="en-US" sz="1900" i="1" dirty="0">
                <a:latin typeface="Times" charset="0"/>
              </a:rPr>
              <a:t>I.e</a:t>
            </a:r>
            <a:r>
              <a:rPr lang="en-US" sz="1900" dirty="0">
                <a:latin typeface="Times" charset="0"/>
              </a:rPr>
              <a:t>., measuring performance by total number of tracks traversed is not perfect.)</a:t>
            </a:r>
          </a:p>
        </p:txBody>
      </p:sp>
      <p:sp>
        <p:nvSpPr>
          <p:cNvPr id="59395"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304941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solidFill>
            <a:srgbClr val="FFFFFF"/>
          </a:solidFill>
          <a:ln/>
        </p:spPr>
      </p:sp>
      <p:sp>
        <p:nvSpPr>
          <p:cNvPr id="60419" name="Rectangle 3"/>
          <p:cNvSpPr>
            <a:spLocks noGrp="1" noChangeArrowheads="1"/>
          </p:cNvSpPr>
          <p:nvPr>
            <p:ph type="body" idx="1"/>
          </p:nvPr>
        </p:nvSpPr>
        <p:spPr>
          <a:solidFill>
            <a:srgbClr val="FFFFFF"/>
          </a:solidFill>
          <a:ln>
            <a:solidFill>
              <a:srgbClr val="000000"/>
            </a:solidFill>
          </a:ln>
        </p:spPr>
        <p:txBody>
          <a:bodyPr>
            <a:normAutofit fontScale="85000" lnSpcReduction="20000"/>
          </a:bodyPr>
          <a:lstStyle/>
          <a:p>
            <a:pPr>
              <a:spcAft>
                <a:spcPts val="638"/>
              </a:spcAft>
            </a:pPr>
            <a:r>
              <a:rPr lang="en-US" sz="1900">
                <a:latin typeface="Times" charset="0"/>
              </a:rPr>
              <a:t>START HERE 18</a:t>
            </a:r>
          </a:p>
          <a:p>
            <a:pPr>
              <a:spcAft>
                <a:spcPts val="638"/>
              </a:spcAft>
            </a:pPr>
            <a:endParaRPr lang="en-US" sz="1900" dirty="0">
              <a:latin typeface="Times" charset="0"/>
            </a:endParaRPr>
          </a:p>
          <a:p>
            <a:pPr>
              <a:spcAft>
                <a:spcPts val="638"/>
              </a:spcAft>
            </a:pPr>
            <a:r>
              <a:rPr lang="en-US" sz="1900" dirty="0">
                <a:latin typeface="Times" charset="0"/>
              </a:rPr>
              <a:t>If seek distances can be minimized then overall performance will improve and the importance of the disk-head scheduling algorithm will be lessened.</a:t>
            </a:r>
          </a:p>
          <a:p>
            <a:pPr lvl="1"/>
            <a:r>
              <a:rPr lang="en-US" sz="1900" dirty="0">
                <a:latin typeface="Times" charset="0"/>
              </a:rPr>
              <a:t>—	The shorter the average seek distance then the more each disk head scheduling algorithm approximates each other (and FCFS).</a:t>
            </a:r>
          </a:p>
          <a:p>
            <a:r>
              <a:rPr lang="en-US" sz="1900" dirty="0">
                <a:latin typeface="Times" charset="0"/>
              </a:rPr>
              <a:t>Other factors arguing for disk partitions are the fact that frequently OS software components (like backup utilities) do not keep pace with improvements in storage densities.</a:t>
            </a:r>
          </a:p>
          <a:p>
            <a:pPr>
              <a:spcAft>
                <a:spcPts val="638"/>
              </a:spcAft>
            </a:pPr>
            <a:r>
              <a:rPr lang="en-US" sz="1900" dirty="0">
                <a:latin typeface="Times" charset="0"/>
              </a:rPr>
              <a:t>These utilities often assume a maximum disk size that is smaller than current disk sizes.</a:t>
            </a:r>
          </a:p>
          <a:p>
            <a:pPr lvl="1"/>
            <a:r>
              <a:rPr lang="en-US" sz="1900" dirty="0">
                <a:latin typeface="Times" charset="0"/>
              </a:rPr>
              <a:t>—	Thus disks need to appear smaller than they really are.</a:t>
            </a:r>
          </a:p>
          <a:p>
            <a:pPr lvl="1"/>
            <a:endParaRPr lang="en-US" sz="1900" dirty="0">
              <a:latin typeface="Times" charset="0"/>
            </a:endParaRPr>
          </a:p>
          <a:p>
            <a:r>
              <a:rPr lang="en-US" sz="1900" dirty="0">
                <a:latin typeface="Times" charset="0"/>
              </a:rPr>
              <a:t>The number of disk partitions per disk is usually small (1-3).</a:t>
            </a:r>
          </a:p>
        </p:txBody>
      </p:sp>
    </p:spTree>
    <p:extLst>
      <p:ext uri="{BB962C8B-B14F-4D97-AF65-F5344CB8AC3E}">
        <p14:creationId xmlns:p14="http://schemas.microsoft.com/office/powerpoint/2010/main" val="942145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idx="1"/>
          </p:nvPr>
        </p:nvSpPr>
        <p:spPr>
          <a:xfrm>
            <a:off x="0" y="4560888"/>
            <a:ext cx="7288213" cy="40132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2500" lnSpcReduction="20000"/>
          </a:bodyPr>
          <a:lstStyle/>
          <a:p>
            <a:pPr>
              <a:spcAft>
                <a:spcPts val="638"/>
              </a:spcAft>
            </a:pPr>
            <a:r>
              <a:rPr lang="en-US" sz="1900">
                <a:latin typeface="Times" charset="0"/>
              </a:rPr>
              <a:t>Throughput is increased through a larger effective block size and through the ability to perform parallel I/O.</a:t>
            </a:r>
          </a:p>
          <a:p>
            <a:pPr lvl="1">
              <a:spcAft>
                <a:spcPts val="638"/>
              </a:spcAft>
            </a:pPr>
            <a:r>
              <a:rPr lang="en-US" sz="1900">
                <a:latin typeface="Times" charset="0"/>
              </a:rPr>
              <a:t>—	The larger block size will have the same transfer time as the smaller block size.</a:t>
            </a:r>
          </a:p>
          <a:p>
            <a:pPr lvl="1"/>
            <a:r>
              <a:rPr lang="en-US" sz="1900">
                <a:latin typeface="Times" charset="0"/>
              </a:rPr>
              <a:t>—	Rotational latency will be determined by the disk with the largest latency (a random variable).</a:t>
            </a:r>
          </a:p>
          <a:p>
            <a:pPr lvl="1">
              <a:spcAft>
                <a:spcPct val="0"/>
              </a:spcAft>
            </a:pPr>
            <a:endParaRPr lang="en-US" sz="1100">
              <a:latin typeface="Times" charset="0"/>
            </a:endParaRPr>
          </a:p>
          <a:p>
            <a:pPr>
              <a:spcAft>
                <a:spcPts val="638"/>
              </a:spcAft>
            </a:pPr>
            <a:r>
              <a:rPr lang="en-US" sz="1900">
                <a:latin typeface="Times" charset="0"/>
              </a:rPr>
              <a:t>This example shows the contents of a disk block as viewed by the OS and as laid out on the disks.</a:t>
            </a:r>
          </a:p>
          <a:p>
            <a:pPr lvl="1">
              <a:spcAft>
                <a:spcPts val="638"/>
              </a:spcAft>
            </a:pPr>
            <a:r>
              <a:rPr lang="en-US" sz="1900">
                <a:latin typeface="Times" charset="0"/>
              </a:rPr>
              <a:t>—	The OS views this as one disk block when it reality it is three blocks spread out over three disks.</a:t>
            </a:r>
          </a:p>
          <a:p>
            <a:pPr lvl="1"/>
            <a:r>
              <a:rPr lang="en-US" sz="1900">
                <a:latin typeface="Times" charset="0"/>
              </a:rPr>
              <a:t>—	The three disk blocks have the same address on each disk.</a:t>
            </a:r>
          </a:p>
          <a:p>
            <a:pPr lvl="1">
              <a:spcAft>
                <a:spcPct val="0"/>
              </a:spcAft>
            </a:pPr>
            <a:endParaRPr lang="en-US" sz="1100">
              <a:latin typeface="Times" charset="0"/>
            </a:endParaRPr>
          </a:p>
          <a:p>
            <a:pPr>
              <a:spcAft>
                <a:spcPts val="638"/>
              </a:spcAft>
            </a:pPr>
            <a:r>
              <a:rPr lang="en-US" sz="1900">
                <a:latin typeface="Times" charset="0"/>
              </a:rPr>
              <a:t>If the rotation of the disks can be synchronized so that all have the same rotational latency for any read/write operation then we have what is known as RAID.</a:t>
            </a:r>
          </a:p>
          <a:p>
            <a:pPr lvl="1"/>
            <a:r>
              <a:rPr lang="en-US" sz="1900">
                <a:latin typeface="Times" charset="0"/>
              </a:rPr>
              <a:t>—	The fastest form of disk striping.</a:t>
            </a:r>
          </a:p>
        </p:txBody>
      </p:sp>
      <p:sp>
        <p:nvSpPr>
          <p:cNvPr id="6144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609597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solidFill>
            <a:srgbClr val="FFFFFF"/>
          </a:solidFill>
          <a:ln/>
        </p:spPr>
      </p:sp>
      <p:sp>
        <p:nvSpPr>
          <p:cNvPr id="62467" name="Rectangle 3"/>
          <p:cNvSpPr>
            <a:spLocks noGrp="1" noChangeArrowheads="1"/>
          </p:cNvSpPr>
          <p:nvPr>
            <p:ph type="body" idx="1"/>
          </p:nvPr>
        </p:nvSpPr>
        <p:spPr>
          <a:solidFill>
            <a:srgbClr val="FFFFFF"/>
          </a:solidFill>
          <a:ln>
            <a:solidFill>
              <a:srgbClr val="000000"/>
            </a:solidFill>
          </a:ln>
        </p:spPr>
        <p:txBody>
          <a:bodyPr>
            <a:normAutofit fontScale="85000" lnSpcReduction="10000"/>
          </a:bodyPr>
          <a:lstStyle/>
          <a:p>
            <a:r>
              <a:rPr lang="en-US" sz="1900">
                <a:latin typeface="Times" charset="0"/>
              </a:rPr>
              <a:t>Having spare sectors on a disk means that you can </a:t>
            </a:r>
            <a:r>
              <a:rPr lang="ja-JP" altLang="en-US" sz="1900">
                <a:latin typeface="Times" charset="0"/>
              </a:rPr>
              <a:t>“</a:t>
            </a:r>
            <a:r>
              <a:rPr lang="en-US" sz="1900">
                <a:latin typeface="Times" charset="0"/>
              </a:rPr>
              <a:t>fill in a hole</a:t>
            </a:r>
            <a:r>
              <a:rPr lang="ja-JP" altLang="en-US" sz="1900">
                <a:latin typeface="Times" charset="0"/>
              </a:rPr>
              <a:t>”</a:t>
            </a:r>
            <a:r>
              <a:rPr lang="en-US" sz="1900">
                <a:latin typeface="Times" charset="0"/>
              </a:rPr>
              <a:t> on the disk when a block goes bad.</a:t>
            </a:r>
          </a:p>
          <a:p>
            <a:pPr lvl="1"/>
            <a:r>
              <a:rPr lang="en-US" sz="1900">
                <a:latin typeface="Times" charset="0"/>
              </a:rPr>
              <a:t>—	However, the data stored in the bad block is still lost.</a:t>
            </a:r>
          </a:p>
          <a:p>
            <a:pPr lvl="1"/>
            <a:endParaRPr lang="en-US" sz="1900">
              <a:latin typeface="Times" charset="0"/>
            </a:endParaRPr>
          </a:p>
          <a:p>
            <a:r>
              <a:rPr lang="en-US" sz="1900">
                <a:latin typeface="Times" charset="0"/>
              </a:rPr>
              <a:t>To improve reliability of disk sub-system, redundancy is introduced.</a:t>
            </a:r>
          </a:p>
          <a:p>
            <a:pPr lvl="1"/>
            <a:r>
              <a:rPr lang="en-US" sz="1900">
                <a:latin typeface="Times" charset="0"/>
              </a:rPr>
              <a:t>—	This is a fundamental result.  There is no other way to do this.</a:t>
            </a:r>
          </a:p>
          <a:p>
            <a:pPr>
              <a:spcAft>
                <a:spcPts val="638"/>
              </a:spcAft>
            </a:pPr>
            <a:r>
              <a:rPr lang="en-US" sz="1900">
                <a:latin typeface="Times" charset="0"/>
              </a:rPr>
              <a:t>Simple scheme: </a:t>
            </a:r>
            <a:r>
              <a:rPr lang="en-US" sz="1900" i="1">
                <a:latin typeface="Times" charset="0"/>
              </a:rPr>
              <a:t>mirroring </a:t>
            </a:r>
            <a:r>
              <a:rPr lang="en-US" sz="1900">
                <a:latin typeface="Times" charset="0"/>
              </a:rPr>
              <a:t>or keeping a copy of the data.</a:t>
            </a:r>
          </a:p>
          <a:p>
            <a:pPr lvl="1">
              <a:spcAft>
                <a:spcPts val="638"/>
              </a:spcAft>
            </a:pPr>
            <a:r>
              <a:rPr lang="en-US" sz="1900">
                <a:latin typeface="Times" charset="0"/>
              </a:rPr>
              <a:t>—	Each block on the mirror disk is a </a:t>
            </a:r>
            <a:r>
              <a:rPr lang="ja-JP" altLang="en-US" sz="1900">
                <a:latin typeface="Times" charset="0"/>
              </a:rPr>
              <a:t>“</a:t>
            </a:r>
            <a:r>
              <a:rPr lang="en-US" sz="1900">
                <a:latin typeface="Times" charset="0"/>
              </a:rPr>
              <a:t>mirror image</a:t>
            </a:r>
            <a:r>
              <a:rPr lang="ja-JP" altLang="en-US" sz="1900">
                <a:latin typeface="Times" charset="0"/>
              </a:rPr>
              <a:t>”</a:t>
            </a:r>
            <a:r>
              <a:rPr lang="en-US" sz="1900">
                <a:latin typeface="Times" charset="0"/>
              </a:rPr>
              <a:t> of the corresponding block on the original disk.</a:t>
            </a:r>
          </a:p>
          <a:p>
            <a:pPr lvl="1">
              <a:spcAft>
                <a:spcPts val="638"/>
              </a:spcAft>
            </a:pPr>
            <a:r>
              <a:rPr lang="en-US" sz="1900">
                <a:latin typeface="Times" charset="0"/>
              </a:rPr>
              <a:t>—	Works well but is expensive (100% overhead).</a:t>
            </a:r>
          </a:p>
          <a:p>
            <a:pPr lvl="1"/>
            <a:r>
              <a:rPr lang="en-US" sz="1900">
                <a:latin typeface="Times" charset="0"/>
              </a:rPr>
              <a:t>—	Some performance gains as well.  Reads are sped up by a factor of 2 since block requests can be interleaved between the two disks.</a:t>
            </a:r>
            <a:br>
              <a:rPr lang="en-US" sz="1900">
                <a:latin typeface="Times" charset="0"/>
              </a:rPr>
            </a:br>
            <a:r>
              <a:rPr lang="en-US" sz="1900">
                <a:latin typeface="Times" charset="0"/>
              </a:rPr>
              <a:t>(No speedup for writes.)</a:t>
            </a:r>
          </a:p>
          <a:p>
            <a:endParaRPr lang="en-US" sz="1900">
              <a:latin typeface="Times" charset="0"/>
            </a:endParaRPr>
          </a:p>
        </p:txBody>
      </p:sp>
    </p:spTree>
    <p:extLst>
      <p:ext uri="{BB962C8B-B14F-4D97-AF65-F5344CB8AC3E}">
        <p14:creationId xmlns:p14="http://schemas.microsoft.com/office/powerpoint/2010/main" val="148423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solidFill>
            <a:srgbClr val="FFFFFF"/>
          </a:solidFill>
          <a:ln/>
        </p:spPr>
      </p:sp>
      <p:sp>
        <p:nvSpPr>
          <p:cNvPr id="66563" name="Rectangle 3"/>
          <p:cNvSpPr>
            <a:spLocks noGrp="1" noChangeArrowheads="1"/>
          </p:cNvSpPr>
          <p:nvPr>
            <p:ph type="body" idx="1"/>
          </p:nvPr>
        </p:nvSpPr>
        <p:spPr>
          <a:solidFill>
            <a:srgbClr val="FFFFFF"/>
          </a:solidFill>
          <a:ln>
            <a:solidFill>
              <a:srgbClr val="000000"/>
            </a:solidFill>
          </a:ln>
        </p:spPr>
        <p:txBody>
          <a:bodyPr>
            <a:normAutofit fontScale="92500" lnSpcReduction="10000"/>
          </a:bodyPr>
          <a:lstStyle/>
          <a:p>
            <a:pPr>
              <a:spcAft>
                <a:spcPts val="638"/>
              </a:spcAft>
            </a:pPr>
            <a:r>
              <a:rPr lang="en-US" sz="1900">
                <a:latin typeface="Times" charset="0"/>
              </a:rPr>
              <a:t>Now we explain the concept of interleaved parity striping.</a:t>
            </a:r>
          </a:p>
          <a:p>
            <a:pPr lvl="1">
              <a:spcAft>
                <a:spcPts val="638"/>
              </a:spcAft>
            </a:pPr>
            <a:r>
              <a:rPr lang="en-US" sz="1900">
                <a:latin typeface="Times" charset="0"/>
              </a:rPr>
              <a:t>—	Using block striping as in RAID-5 as an example.</a:t>
            </a:r>
          </a:p>
          <a:p>
            <a:pPr lvl="1">
              <a:spcAft>
                <a:spcPts val="638"/>
              </a:spcAft>
            </a:pPr>
            <a:endParaRPr lang="en-US" sz="1900">
              <a:latin typeface="Times" charset="0"/>
            </a:endParaRPr>
          </a:p>
          <a:p>
            <a:pPr>
              <a:spcAft>
                <a:spcPts val="638"/>
              </a:spcAft>
            </a:pPr>
            <a:r>
              <a:rPr lang="en-US" sz="1900">
                <a:latin typeface="Times" charset="0"/>
              </a:rPr>
              <a:t>Parity is still computed on a bit-by-bit basis as before.</a:t>
            </a:r>
          </a:p>
          <a:p>
            <a:pPr lvl="1">
              <a:spcAft>
                <a:spcPts val="638"/>
              </a:spcAft>
            </a:pPr>
            <a:r>
              <a:rPr lang="en-US" sz="1900">
                <a:latin typeface="Times" charset="0"/>
              </a:rPr>
              <a:t>—	However the contents of data blocks changes.  Each disk block is a coherent data block in RAID-5.</a:t>
            </a:r>
          </a:p>
          <a:p>
            <a:pPr lvl="1">
              <a:spcAft>
                <a:spcPts val="638"/>
              </a:spcAft>
            </a:pPr>
            <a:endParaRPr lang="en-US" sz="1900">
              <a:latin typeface="Times" charset="0"/>
            </a:endParaRPr>
          </a:p>
          <a:p>
            <a:r>
              <a:rPr lang="en-US" sz="1900">
                <a:latin typeface="Times" charset="0"/>
              </a:rPr>
              <a:t>Overhead (in terms of storage space) is more tunable than in RAID-3. </a:t>
            </a:r>
          </a:p>
          <a:p>
            <a:pPr lvl="1"/>
            <a:r>
              <a:rPr lang="en-US" sz="1900">
                <a:latin typeface="Times" charset="0"/>
              </a:rPr>
              <a:t>—	We can chose the number of blocks to protect with parity.  (The effective block size can be arbitrary.)</a:t>
            </a:r>
          </a:p>
          <a:p>
            <a:pPr>
              <a:spcAft>
                <a:spcPts val="638"/>
              </a:spcAft>
            </a:pPr>
            <a:endParaRPr lang="en-US" sz="1900">
              <a:latin typeface="Times" charset="0"/>
            </a:endParaRPr>
          </a:p>
        </p:txBody>
      </p:sp>
    </p:spTree>
    <p:extLst>
      <p:ext uri="{BB962C8B-B14F-4D97-AF65-F5344CB8AC3E}">
        <p14:creationId xmlns:p14="http://schemas.microsoft.com/office/powerpoint/2010/main" val="45106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solidFill>
            <a:srgbClr val="FFFFFF"/>
          </a:solidFill>
          <a:ln/>
        </p:spPr>
      </p:sp>
      <p:sp>
        <p:nvSpPr>
          <p:cNvPr id="67587" name="Rectangle 3"/>
          <p:cNvSpPr>
            <a:spLocks noGrp="1" noChangeArrowheads="1"/>
          </p:cNvSpPr>
          <p:nvPr>
            <p:ph type="body" idx="1"/>
          </p:nvPr>
        </p:nvSpPr>
        <p:spPr>
          <a:solidFill>
            <a:srgbClr val="FFFFFF"/>
          </a:solidFill>
          <a:ln>
            <a:solidFill>
              <a:srgbClr val="000000"/>
            </a:solidFill>
          </a:ln>
        </p:spPr>
        <p:txBody>
          <a:bodyPr>
            <a:normAutofit fontScale="85000" lnSpcReduction="10000"/>
          </a:bodyPr>
          <a:lstStyle/>
          <a:p>
            <a:pPr>
              <a:spcAft>
                <a:spcPts val="638"/>
              </a:spcAft>
            </a:pPr>
            <a:r>
              <a:rPr lang="en-US" sz="1900">
                <a:latin typeface="Times" charset="0"/>
              </a:rPr>
              <a:t>In RAID-5 parity blocks are interleaved across disks to avoid having the parity disk become the bottleneck in the case of multiple simultaneous reads/writes.</a:t>
            </a:r>
          </a:p>
          <a:p>
            <a:pPr lvl="1">
              <a:spcAft>
                <a:spcPts val="638"/>
              </a:spcAft>
            </a:pPr>
            <a:r>
              <a:rPr lang="en-US" sz="1900">
                <a:latin typeface="Times" charset="0"/>
              </a:rPr>
              <a:t>—	In this example, every 5</a:t>
            </a:r>
            <a:r>
              <a:rPr lang="en-US" sz="1900" baseline="30000">
                <a:latin typeface="Times" charset="0"/>
              </a:rPr>
              <a:t>th</a:t>
            </a:r>
            <a:r>
              <a:rPr lang="en-US" sz="1900">
                <a:latin typeface="Times" charset="0"/>
              </a:rPr>
              <a:t> block on each disk is a parity block.</a:t>
            </a:r>
          </a:p>
          <a:p>
            <a:endParaRPr lang="en-US" sz="1900">
              <a:latin typeface="Times" charset="0"/>
            </a:endParaRPr>
          </a:p>
          <a:p>
            <a:pPr>
              <a:spcAft>
                <a:spcPts val="638"/>
              </a:spcAft>
            </a:pPr>
            <a:r>
              <a:rPr lang="en-US" sz="1900">
                <a:latin typeface="Times" charset="0"/>
              </a:rPr>
              <a:t>Bit-wise striping of the disks (RAID-3):</a:t>
            </a:r>
          </a:p>
          <a:p>
            <a:pPr lvl="1"/>
            <a:r>
              <a:rPr lang="en-US" sz="1900">
                <a:latin typeface="Times" charset="0"/>
              </a:rPr>
              <a:t>—	When you write you have to read 8+1 blocks and then write 8+1 blocks. (Parity disk not the bottleneck.)</a:t>
            </a:r>
          </a:p>
          <a:p>
            <a:pPr>
              <a:spcAft>
                <a:spcPts val="638"/>
              </a:spcAft>
            </a:pPr>
            <a:r>
              <a:rPr lang="en-US" sz="1900">
                <a:latin typeface="Times" charset="0"/>
              </a:rPr>
              <a:t>Block-wise striping of the disks (RAID-5):</a:t>
            </a:r>
          </a:p>
          <a:p>
            <a:pPr lvl="1">
              <a:spcAft>
                <a:spcPts val="638"/>
              </a:spcAft>
            </a:pPr>
            <a:r>
              <a:rPr lang="en-US" sz="1900">
                <a:latin typeface="Times" charset="0"/>
              </a:rPr>
              <a:t>—	When you write, you write the destination block, read the parity block to re-compute/update the parity block, and then write the parity block.</a:t>
            </a:r>
          </a:p>
          <a:p>
            <a:pPr lvl="1"/>
            <a:r>
              <a:rPr lang="en-US" sz="1900">
                <a:latin typeface="Times" charset="0"/>
              </a:rPr>
              <a:t>—	These are sequential steps, (sub-block write, parity block read, parity block write) hence the parity disk can become the bottleneck.</a:t>
            </a:r>
          </a:p>
        </p:txBody>
      </p:sp>
    </p:spTree>
    <p:extLst>
      <p:ext uri="{BB962C8B-B14F-4D97-AF65-F5344CB8AC3E}">
        <p14:creationId xmlns:p14="http://schemas.microsoft.com/office/powerpoint/2010/main" val="1392320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solidFill>
            <a:srgbClr val="FFFFFF"/>
          </a:solidFill>
          <a:ln/>
        </p:spPr>
      </p:sp>
      <p:sp>
        <p:nvSpPr>
          <p:cNvPr id="63491" name="Rectangle 3"/>
          <p:cNvSpPr>
            <a:spLocks noGrp="1" noChangeArrowheads="1"/>
          </p:cNvSpPr>
          <p:nvPr>
            <p:ph type="body" idx="1"/>
          </p:nvPr>
        </p:nvSpPr>
        <p:spPr>
          <a:solidFill>
            <a:srgbClr val="FFFFFF"/>
          </a:solidFill>
          <a:ln>
            <a:solidFill>
              <a:srgbClr val="000000"/>
            </a:solidFill>
          </a:ln>
        </p:spPr>
        <p:txBody>
          <a:bodyPr>
            <a:normAutofit fontScale="85000" lnSpcReduction="10000"/>
          </a:bodyPr>
          <a:lstStyle/>
          <a:p>
            <a:r>
              <a:rPr lang="en-US" sz="1900">
                <a:latin typeface="Times" charset="0"/>
              </a:rPr>
              <a:t>Having spare sectors on a disk means that you can </a:t>
            </a:r>
            <a:r>
              <a:rPr lang="ja-JP" altLang="en-US" sz="1900">
                <a:latin typeface="Times" charset="0"/>
              </a:rPr>
              <a:t>“</a:t>
            </a:r>
            <a:r>
              <a:rPr lang="en-US" sz="1900">
                <a:latin typeface="Times" charset="0"/>
              </a:rPr>
              <a:t>fill in a hole</a:t>
            </a:r>
            <a:r>
              <a:rPr lang="ja-JP" altLang="en-US" sz="1900">
                <a:latin typeface="Times" charset="0"/>
              </a:rPr>
              <a:t>”</a:t>
            </a:r>
            <a:r>
              <a:rPr lang="en-US" sz="1900">
                <a:latin typeface="Times" charset="0"/>
              </a:rPr>
              <a:t> on the disk when a block goes bad.</a:t>
            </a:r>
          </a:p>
          <a:p>
            <a:pPr lvl="1"/>
            <a:r>
              <a:rPr lang="en-US" sz="1900">
                <a:latin typeface="Times" charset="0"/>
              </a:rPr>
              <a:t>—	However, the data stored in the bad block is still lost.</a:t>
            </a:r>
          </a:p>
          <a:p>
            <a:pPr lvl="1"/>
            <a:endParaRPr lang="en-US" sz="1900">
              <a:latin typeface="Times" charset="0"/>
            </a:endParaRPr>
          </a:p>
          <a:p>
            <a:r>
              <a:rPr lang="en-US" sz="1900">
                <a:latin typeface="Times" charset="0"/>
              </a:rPr>
              <a:t>To improve reliability of disk sub-system, redundancy is introduced.</a:t>
            </a:r>
          </a:p>
          <a:p>
            <a:pPr lvl="1"/>
            <a:r>
              <a:rPr lang="en-US" sz="1900">
                <a:latin typeface="Times" charset="0"/>
              </a:rPr>
              <a:t>—	This is a fundamental result.  There is no other way to do this.</a:t>
            </a:r>
          </a:p>
          <a:p>
            <a:pPr>
              <a:spcAft>
                <a:spcPts val="638"/>
              </a:spcAft>
            </a:pPr>
            <a:r>
              <a:rPr lang="en-US" sz="1900">
                <a:latin typeface="Times" charset="0"/>
              </a:rPr>
              <a:t>Simple scheme: </a:t>
            </a:r>
            <a:r>
              <a:rPr lang="en-US" sz="1900" i="1">
                <a:latin typeface="Times" charset="0"/>
              </a:rPr>
              <a:t>mirroring </a:t>
            </a:r>
            <a:r>
              <a:rPr lang="en-US" sz="1900">
                <a:latin typeface="Times" charset="0"/>
              </a:rPr>
              <a:t>or keeping a copy of the data.</a:t>
            </a:r>
          </a:p>
          <a:p>
            <a:pPr lvl="1">
              <a:spcAft>
                <a:spcPts val="638"/>
              </a:spcAft>
            </a:pPr>
            <a:r>
              <a:rPr lang="en-US" sz="1900">
                <a:latin typeface="Times" charset="0"/>
              </a:rPr>
              <a:t>—	Each block on the mirror disk is a </a:t>
            </a:r>
            <a:r>
              <a:rPr lang="ja-JP" altLang="en-US" sz="1900">
                <a:latin typeface="Times" charset="0"/>
              </a:rPr>
              <a:t>“</a:t>
            </a:r>
            <a:r>
              <a:rPr lang="en-US" sz="1900">
                <a:latin typeface="Times" charset="0"/>
              </a:rPr>
              <a:t>mirror image</a:t>
            </a:r>
            <a:r>
              <a:rPr lang="ja-JP" altLang="en-US" sz="1900">
                <a:latin typeface="Times" charset="0"/>
              </a:rPr>
              <a:t>”</a:t>
            </a:r>
            <a:r>
              <a:rPr lang="en-US" sz="1900">
                <a:latin typeface="Times" charset="0"/>
              </a:rPr>
              <a:t> of the corresponding block on the original disk.</a:t>
            </a:r>
          </a:p>
          <a:p>
            <a:pPr lvl="1">
              <a:spcAft>
                <a:spcPts val="638"/>
              </a:spcAft>
            </a:pPr>
            <a:r>
              <a:rPr lang="en-US" sz="1900">
                <a:latin typeface="Times" charset="0"/>
              </a:rPr>
              <a:t>—	Works well but is expensive (100% overhead).</a:t>
            </a:r>
          </a:p>
          <a:p>
            <a:pPr lvl="1"/>
            <a:r>
              <a:rPr lang="en-US" sz="1900">
                <a:latin typeface="Times" charset="0"/>
              </a:rPr>
              <a:t>—	Some performance gains as well.  Reads are sped up by a factor of 2 since block requests can be interleaved between the two disks.</a:t>
            </a:r>
            <a:br>
              <a:rPr lang="en-US" sz="1900">
                <a:latin typeface="Times" charset="0"/>
              </a:rPr>
            </a:br>
            <a:r>
              <a:rPr lang="en-US" sz="1900">
                <a:latin typeface="Times" charset="0"/>
              </a:rPr>
              <a:t>(No speedup for writes.)</a:t>
            </a:r>
          </a:p>
          <a:p>
            <a:endParaRPr lang="en-US" sz="1900">
              <a:latin typeface="Times" charset="0"/>
            </a:endParaRPr>
          </a:p>
        </p:txBody>
      </p:sp>
    </p:spTree>
    <p:extLst>
      <p:ext uri="{BB962C8B-B14F-4D97-AF65-F5344CB8AC3E}">
        <p14:creationId xmlns:p14="http://schemas.microsoft.com/office/powerpoint/2010/main" val="303246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676F42-9BAD-4ADC-9380-BAF04DBAEE78}" type="slidenum">
              <a:rPr lang="en-US" smtClean="0"/>
              <a:pPr/>
              <a:t>3</a:t>
            </a:fld>
            <a:endParaRPr lang="en-US"/>
          </a:p>
        </p:txBody>
      </p:sp>
    </p:spTree>
    <p:extLst>
      <p:ext uri="{BB962C8B-B14F-4D97-AF65-F5344CB8AC3E}">
        <p14:creationId xmlns:p14="http://schemas.microsoft.com/office/powerpoint/2010/main" val="2587617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A20B11-CE1F-5349-A62A-61D3A9E7C5EB}" type="slidenum">
              <a:rPr lang="en-US" smtClean="0"/>
              <a:t>24</a:t>
            </a:fld>
            <a:endParaRPr lang="en-US"/>
          </a:p>
        </p:txBody>
      </p:sp>
    </p:spTree>
    <p:extLst>
      <p:ext uri="{BB962C8B-B14F-4D97-AF65-F5344CB8AC3E}">
        <p14:creationId xmlns:p14="http://schemas.microsoft.com/office/powerpoint/2010/main" val="2023273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A20B11-CE1F-5349-A62A-61D3A9E7C5EB}" type="slidenum">
              <a:rPr lang="en-US" smtClean="0"/>
              <a:t>25</a:t>
            </a:fld>
            <a:endParaRPr lang="en-US"/>
          </a:p>
        </p:txBody>
      </p:sp>
    </p:spTree>
    <p:extLst>
      <p:ext uri="{BB962C8B-B14F-4D97-AF65-F5344CB8AC3E}">
        <p14:creationId xmlns:p14="http://schemas.microsoft.com/office/powerpoint/2010/main" val="1164018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A20B11-CE1F-5349-A62A-61D3A9E7C5EB}" type="slidenum">
              <a:rPr lang="en-US" smtClean="0"/>
              <a:t>26</a:t>
            </a:fld>
            <a:endParaRPr lang="en-US"/>
          </a:p>
        </p:txBody>
      </p:sp>
    </p:spTree>
    <p:extLst>
      <p:ext uri="{BB962C8B-B14F-4D97-AF65-F5344CB8AC3E}">
        <p14:creationId xmlns:p14="http://schemas.microsoft.com/office/powerpoint/2010/main" val="1741747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xfrm>
            <a:off x="0" y="4560888"/>
            <a:ext cx="7288213" cy="40132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lnSpcReduction="10000"/>
          </a:bodyPr>
          <a:lstStyle/>
          <a:p>
            <a:pPr>
              <a:lnSpc>
                <a:spcPct val="90000"/>
              </a:lnSpc>
              <a:spcAft>
                <a:spcPts val="638"/>
              </a:spcAft>
            </a:pPr>
            <a:r>
              <a:rPr lang="en-US" sz="1900" u="sng">
                <a:latin typeface="Times" charset="0"/>
              </a:rPr>
              <a:t>Example</a:t>
            </a:r>
            <a:r>
              <a:rPr lang="en-US" sz="1900">
                <a:latin typeface="Times" charset="0"/>
              </a:rPr>
              <a:t>: Seagate 73.4 GB Fibre Channel Ultra 160 SCSI disk.  </a:t>
            </a:r>
            <a:br>
              <a:rPr lang="en-US" sz="1900">
                <a:latin typeface="Times" charset="0"/>
              </a:rPr>
            </a:br>
            <a:r>
              <a:rPr lang="en-US" sz="1900">
                <a:latin typeface="Times" charset="0"/>
              </a:rPr>
              <a:t>Approximately 53 MB/dollar, or $0.019/MB ($1,389 total).  </a:t>
            </a:r>
            <a:br>
              <a:rPr lang="en-US" sz="1900">
                <a:latin typeface="Times" charset="0"/>
              </a:rPr>
            </a:br>
            <a:r>
              <a:rPr lang="en-US" sz="1900">
                <a:latin typeface="Times" charset="0"/>
              </a:rPr>
              <a:t>Size: 1.6</a:t>
            </a:r>
            <a:r>
              <a:rPr lang="en-US" sz="1900">
                <a:latin typeface="Times" charset="0"/>
                <a:sym typeface="Symbol" charset="0"/>
              </a:rPr>
              <a:t></a:t>
            </a:r>
            <a:r>
              <a:rPr lang="en-US" sz="1900">
                <a:latin typeface="Times" charset="0"/>
              </a:rPr>
              <a:t>4</a:t>
            </a:r>
            <a:r>
              <a:rPr lang="en-US" sz="1900">
                <a:latin typeface="Times" charset="0"/>
                <a:sym typeface="Symbol" charset="0"/>
              </a:rPr>
              <a:t></a:t>
            </a:r>
            <a:r>
              <a:rPr lang="en-US" sz="1900">
                <a:latin typeface="Times" charset="0"/>
              </a:rPr>
              <a:t>5.75 inches.</a:t>
            </a:r>
          </a:p>
          <a:p>
            <a:pPr lvl="1">
              <a:lnSpc>
                <a:spcPct val="90000"/>
              </a:lnSpc>
              <a:spcAft>
                <a:spcPts val="638"/>
              </a:spcAft>
            </a:pPr>
            <a:r>
              <a:rPr lang="en-US" sz="1900">
                <a:latin typeface="Times" charset="0"/>
              </a:rPr>
              <a:t>—	24 heads (in 1.5 inches!).  Two heads per arm, with one arm on the top and bottom of the stack.</a:t>
            </a:r>
          </a:p>
          <a:p>
            <a:pPr lvl="1">
              <a:lnSpc>
                <a:spcPct val="90000"/>
              </a:lnSpc>
              <a:spcAft>
                <a:spcPts val="638"/>
              </a:spcAft>
            </a:pPr>
            <a:r>
              <a:rPr lang="en-US" sz="1900">
                <a:latin typeface="Times" charset="0"/>
              </a:rPr>
              <a:t>—	14,100 tracks/cylinders — in less than 2 inches!</a:t>
            </a:r>
          </a:p>
          <a:p>
            <a:pPr lvl="1">
              <a:lnSpc>
                <a:spcPct val="90000"/>
              </a:lnSpc>
              <a:spcAft>
                <a:spcPts val="213"/>
              </a:spcAft>
            </a:pPr>
            <a:r>
              <a:rPr lang="en-US" sz="1900">
                <a:latin typeface="Times" charset="0"/>
              </a:rPr>
              <a:t>—	5.6 </a:t>
            </a:r>
            <a:r>
              <a:rPr lang="en-US" sz="1900" i="1">
                <a:latin typeface="Times" charset="0"/>
              </a:rPr>
              <a:t>ms</a:t>
            </a:r>
            <a:r>
              <a:rPr lang="en-US" sz="1900">
                <a:latin typeface="Times" charset="0"/>
              </a:rPr>
              <a:t> average seek time for a read, 6.2 </a:t>
            </a:r>
            <a:r>
              <a:rPr lang="en-US" sz="1900" i="1">
                <a:latin typeface="Times" charset="0"/>
              </a:rPr>
              <a:t>ms</a:t>
            </a:r>
            <a:r>
              <a:rPr lang="en-US" sz="1900">
                <a:latin typeface="Times" charset="0"/>
              </a:rPr>
              <a:t> for a write.</a:t>
            </a:r>
          </a:p>
          <a:p>
            <a:pPr lvl="1">
              <a:lnSpc>
                <a:spcPct val="90000"/>
              </a:lnSpc>
              <a:spcAft>
                <a:spcPts val="213"/>
              </a:spcAft>
            </a:pPr>
            <a:r>
              <a:rPr lang="en-US" sz="1900">
                <a:latin typeface="Times" charset="0"/>
              </a:rPr>
              <a:t>—	Variable number of sectors/track (required to keep distance/bit constant).  There are an average of (in the middle of the disk):</a:t>
            </a:r>
          </a:p>
          <a:p>
            <a:pPr lvl="3">
              <a:lnSpc>
                <a:spcPct val="90000"/>
              </a:lnSpc>
              <a:spcAft>
                <a:spcPts val="213"/>
              </a:spcAft>
            </a:pPr>
            <a:r>
              <a:rPr lang="en-US" sz="1900">
                <a:latin typeface="Times" charset="0"/>
              </a:rPr>
              <a:t>— 424 sectors/track, 217K bytes/track.</a:t>
            </a:r>
          </a:p>
          <a:p>
            <a:pPr lvl="3">
              <a:lnSpc>
                <a:spcPct val="90000"/>
              </a:lnSpc>
              <a:spcAft>
                <a:spcPts val="213"/>
              </a:spcAft>
            </a:pPr>
            <a:r>
              <a:rPr lang="en-US" sz="1900">
                <a:latin typeface="Times" charset="0"/>
              </a:rPr>
              <a:t>— 10,168 sectors/cylinder, 5.2 MB/cylinder.</a:t>
            </a:r>
          </a:p>
          <a:p>
            <a:pPr lvl="3">
              <a:lnSpc>
                <a:spcPct val="90000"/>
              </a:lnSpc>
            </a:pPr>
            <a:r>
              <a:rPr lang="en-US" sz="1900">
                <a:latin typeface="Times" charset="0"/>
              </a:rPr>
              <a:t>— 143,374,739 sectors total on disk.</a:t>
            </a:r>
          </a:p>
          <a:p>
            <a:pPr lvl="1">
              <a:lnSpc>
                <a:spcPct val="90000"/>
              </a:lnSpc>
              <a:spcAft>
                <a:spcPts val="638"/>
              </a:spcAft>
            </a:pPr>
            <a:r>
              <a:rPr lang="en-US" sz="1900">
                <a:latin typeface="Times" charset="0"/>
              </a:rPr>
              <a:t>—	10,000 RPM, average rotational latency of 2.99 </a:t>
            </a:r>
            <a:r>
              <a:rPr lang="en-US" sz="1900" i="1">
                <a:latin typeface="Times" charset="0"/>
              </a:rPr>
              <a:t>ms</a:t>
            </a:r>
            <a:r>
              <a:rPr lang="en-US" sz="1900">
                <a:latin typeface="Times" charset="0"/>
              </a:rPr>
              <a:t>. </a:t>
            </a:r>
            <a:br>
              <a:rPr lang="en-US" sz="1900">
                <a:latin typeface="Times" charset="0"/>
              </a:rPr>
            </a:br>
            <a:r>
              <a:rPr lang="en-US" sz="1900">
                <a:latin typeface="Times" charset="0"/>
              </a:rPr>
              <a:t>166.67 revolutions/</a:t>
            </a:r>
            <a:r>
              <a:rPr lang="en-US" sz="1900" i="1">
                <a:latin typeface="Times" charset="0"/>
              </a:rPr>
              <a:t>s</a:t>
            </a:r>
            <a:r>
              <a:rPr lang="en-US" sz="1900">
                <a:latin typeface="Times" charset="0"/>
              </a:rPr>
              <a:t>,  1 revolution every 6 </a:t>
            </a:r>
            <a:r>
              <a:rPr lang="en-US" sz="1900" i="1">
                <a:latin typeface="Times" charset="0"/>
              </a:rPr>
              <a:t>ms</a:t>
            </a:r>
            <a:r>
              <a:rPr lang="en-US" sz="1900">
                <a:latin typeface="Times" charset="0"/>
              </a:rPr>
              <a:t>.</a:t>
            </a:r>
          </a:p>
          <a:p>
            <a:pPr lvl="1">
              <a:lnSpc>
                <a:spcPct val="90000"/>
              </a:lnSpc>
              <a:spcAft>
                <a:spcPts val="213"/>
              </a:spcAft>
            </a:pPr>
            <a:r>
              <a:rPr lang="en-US" sz="1900">
                <a:latin typeface="Times" charset="0"/>
              </a:rPr>
              <a:t>— 160-200 MB/</a:t>
            </a:r>
            <a:r>
              <a:rPr lang="en-US" sz="1900" i="1">
                <a:latin typeface="Times" charset="0"/>
              </a:rPr>
              <a:t>s</a:t>
            </a:r>
            <a:r>
              <a:rPr lang="en-US" sz="1900">
                <a:latin typeface="Times" charset="0"/>
              </a:rPr>
              <a:t> peak transfer rate.</a:t>
            </a:r>
          </a:p>
        </p:txBody>
      </p:sp>
      <p:sp>
        <p:nvSpPr>
          <p:cNvPr id="4608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580551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START HERE 22</a:t>
            </a:r>
          </a:p>
        </p:txBody>
      </p:sp>
      <p:sp>
        <p:nvSpPr>
          <p:cNvPr id="4" name="Slide Number Placeholder 3"/>
          <p:cNvSpPr>
            <a:spLocks noGrp="1"/>
          </p:cNvSpPr>
          <p:nvPr>
            <p:ph type="sldNum" sz="quarter" idx="5"/>
          </p:nvPr>
        </p:nvSpPr>
        <p:spPr/>
        <p:txBody>
          <a:bodyPr/>
          <a:lstStyle/>
          <a:p>
            <a:fld id="{57676F42-9BAD-4ADC-9380-BAF04DBAEE78}" type="slidenum">
              <a:rPr lang="en-US" smtClean="0"/>
              <a:pPr/>
              <a:t>29</a:t>
            </a:fld>
            <a:endParaRPr lang="en-US"/>
          </a:p>
        </p:txBody>
      </p:sp>
    </p:spTree>
    <p:extLst>
      <p:ext uri="{BB962C8B-B14F-4D97-AF65-F5344CB8AC3E}">
        <p14:creationId xmlns:p14="http://schemas.microsoft.com/office/powerpoint/2010/main" val="985318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START HERE 2020</a:t>
            </a:r>
          </a:p>
        </p:txBody>
      </p:sp>
      <p:sp>
        <p:nvSpPr>
          <p:cNvPr id="4" name="Slide Number Placeholder 3"/>
          <p:cNvSpPr>
            <a:spLocks noGrp="1"/>
          </p:cNvSpPr>
          <p:nvPr>
            <p:ph type="sldNum" sz="quarter" idx="5"/>
          </p:nvPr>
        </p:nvSpPr>
        <p:spPr/>
        <p:txBody>
          <a:bodyPr/>
          <a:lstStyle/>
          <a:p>
            <a:fld id="{57676F42-9BAD-4ADC-9380-BAF04DBAEE78}" type="slidenum">
              <a:rPr lang="en-US" smtClean="0"/>
              <a:pPr/>
              <a:t>56</a:t>
            </a:fld>
            <a:endParaRPr lang="en-US"/>
          </a:p>
        </p:txBody>
      </p:sp>
    </p:spTree>
    <p:extLst>
      <p:ext uri="{BB962C8B-B14F-4D97-AF65-F5344CB8AC3E}">
        <p14:creationId xmlns:p14="http://schemas.microsoft.com/office/powerpoint/2010/main" val="3063774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solidFill>
            <a:srgbClr val="FFFFFF"/>
          </a:solidFill>
          <a:ln/>
        </p:spPr>
      </p:sp>
      <p:sp>
        <p:nvSpPr>
          <p:cNvPr id="55299" name="Rectangle 3"/>
          <p:cNvSpPr>
            <a:spLocks noGrp="1" noChangeArrowheads="1"/>
          </p:cNvSpPr>
          <p:nvPr>
            <p:ph type="body" idx="1"/>
          </p:nvPr>
        </p:nvSpPr>
        <p:spPr>
          <a:solidFill>
            <a:srgbClr val="FFFFFF"/>
          </a:solidFill>
          <a:ln>
            <a:solidFill>
              <a:srgbClr val="000000"/>
            </a:solidFill>
          </a:ln>
        </p:spPr>
        <p:txBody>
          <a:bodyPr/>
          <a:lstStyle/>
          <a:p>
            <a:r>
              <a:rPr lang="en-US" sz="1900">
                <a:latin typeface="Times" charset="0"/>
              </a:rPr>
              <a:t>Explain what the figure is attempting to represent!</a:t>
            </a:r>
          </a:p>
          <a:p>
            <a:pPr lvl="1"/>
            <a:r>
              <a:rPr lang="en-US" sz="1900">
                <a:latin typeface="Times" charset="0"/>
              </a:rPr>
              <a:t>—	A slice of the disk from the spindle to the outer edge.</a:t>
            </a:r>
          </a:p>
          <a:p>
            <a:pPr lvl="1"/>
            <a:endParaRPr lang="en-US" sz="1900">
              <a:latin typeface="Times" charset="0"/>
            </a:endParaRPr>
          </a:p>
          <a:p>
            <a:r>
              <a:rPr lang="en-US" sz="1900">
                <a:latin typeface="Times" charset="0"/>
              </a:rPr>
              <a:t>How to schedule the requests?</a:t>
            </a:r>
          </a:p>
          <a:p>
            <a:pPr lvl="1"/>
            <a:r>
              <a:rPr lang="en-US" sz="1900">
                <a:latin typeface="Times" charset="0"/>
              </a:rPr>
              <a:t>—	Start with something simple: No scheduling (</a:t>
            </a:r>
            <a:r>
              <a:rPr lang="en-US" sz="1900" i="1">
                <a:latin typeface="Times" charset="0"/>
              </a:rPr>
              <a:t>i.e</a:t>
            </a:r>
            <a:r>
              <a:rPr lang="en-US" sz="1900">
                <a:latin typeface="Times" charset="0"/>
              </a:rPr>
              <a:t>., FCFS).</a:t>
            </a:r>
          </a:p>
          <a:p>
            <a:pPr lvl="1"/>
            <a:endParaRPr lang="en-US" sz="1900">
              <a:latin typeface="Times" charset="0"/>
            </a:endParaRPr>
          </a:p>
          <a:p>
            <a:r>
              <a:rPr lang="en-US" sz="1900">
                <a:latin typeface="Times" charset="0"/>
              </a:rPr>
              <a:t>FCFS results in the head moving 550 tracks.</a:t>
            </a:r>
          </a:p>
          <a:p>
            <a:pPr lvl="1"/>
            <a:r>
              <a:rPr lang="en-US" sz="1900">
                <a:latin typeface="Times" charset="0"/>
              </a:rPr>
              <a:t>—	Can we do better?</a:t>
            </a:r>
          </a:p>
          <a:p>
            <a:pPr lvl="1"/>
            <a:endParaRPr lang="en-US" sz="1900">
              <a:latin typeface="Times" charset="0"/>
            </a:endParaRPr>
          </a:p>
          <a:p>
            <a:r>
              <a:rPr lang="en-US" sz="1900">
                <a:latin typeface="Times" charset="0"/>
              </a:rPr>
              <a:t>Clearly some sort of greedy algorithm would/should do better...</a:t>
            </a:r>
          </a:p>
        </p:txBody>
      </p:sp>
    </p:spTree>
    <p:extLst>
      <p:ext uri="{BB962C8B-B14F-4D97-AF65-F5344CB8AC3E}">
        <p14:creationId xmlns:p14="http://schemas.microsoft.com/office/powerpoint/2010/main" val="1429627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6473B60-6473-F545-9385-A53D94CCB13B}" type="datetime1">
              <a:rPr lang="en-US" smtClean="0"/>
              <a:t>12/1/23</a:t>
            </a:fld>
            <a:endParaRPr lang="en-US"/>
          </a:p>
        </p:txBody>
      </p:sp>
      <p:sp>
        <p:nvSpPr>
          <p:cNvPr id="6" name="Slide Number Placeholder 5"/>
          <p:cNvSpPr>
            <a:spLocks noGrp="1"/>
          </p:cNvSpPr>
          <p:nvPr>
            <p:ph type="sldNum" sz="quarter" idx="12"/>
          </p:nvPr>
        </p:nvSpPr>
        <p:spPr/>
        <p:txBody>
          <a:bodyPr/>
          <a:lstStyle/>
          <a:p>
            <a:fld id="{B79A3DA4-3E46-45AF-808A-D7FF9D1D755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7E9046-62EF-4D4D-AD96-2915163B9D13}" type="datetime1">
              <a:rPr lang="en-US" smtClean="0"/>
              <a:t>12/1/23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A3DA4-3E46-45AF-808A-D7FF9D1D75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BCC96B-6DF5-4640-A835-939C44573CE8}" type="datetime1">
              <a:rPr lang="en-US" smtClean="0"/>
              <a:t>12/1/23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A3DA4-3E46-45AF-808A-D7FF9D1D755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ECA137-3534-A441-BE38-646B5A2330AF}" type="datetime1">
              <a:rPr lang="en-US" smtClean="0"/>
              <a:t>12/1/23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A3DA4-3E46-45AF-808A-D7FF9D1D755F}"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0"/>
            <a:ext cx="8458200" cy="609600"/>
          </a:xfrm>
        </p:spPr>
        <p:txBody>
          <a:bodyPr/>
          <a:lstStyle/>
          <a:p>
            <a:r>
              <a:rPr lang="en-US"/>
              <a:t>Click to edit Master title style</a:t>
            </a:r>
          </a:p>
        </p:txBody>
      </p:sp>
      <p:sp>
        <p:nvSpPr>
          <p:cNvPr id="3" name="Text Placeholder 2"/>
          <p:cNvSpPr>
            <a:spLocks noGrp="1"/>
          </p:cNvSpPr>
          <p:nvPr>
            <p:ph type="body" sz="half" idx="1"/>
          </p:nvPr>
        </p:nvSpPr>
        <p:spPr>
          <a:xfrm>
            <a:off x="381000" y="1219200"/>
            <a:ext cx="4191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219200"/>
            <a:ext cx="4191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0"/>
            <a:ext cx="8458200" cy="609600"/>
          </a:xfrm>
        </p:spPr>
        <p:txBody>
          <a:bodyPr/>
          <a:lstStyle/>
          <a:p>
            <a:r>
              <a:rPr lang="en-US"/>
              <a:t>Click to edit Master title style</a:t>
            </a:r>
          </a:p>
        </p:txBody>
      </p:sp>
      <p:sp>
        <p:nvSpPr>
          <p:cNvPr id="3" name="Text Placeholder 2"/>
          <p:cNvSpPr>
            <a:spLocks noGrp="1"/>
          </p:cNvSpPr>
          <p:nvPr>
            <p:ph type="body" sz="half" idx="1"/>
          </p:nvPr>
        </p:nvSpPr>
        <p:spPr>
          <a:xfrm>
            <a:off x="381000" y="1219200"/>
            <a:ext cx="4191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724400" y="1219200"/>
            <a:ext cx="4191000" cy="4876800"/>
          </a:xfrm>
        </p:spPr>
        <p:txBody>
          <a:bodyPr/>
          <a:lstStyle/>
          <a:p>
            <a:pPr lvl="0"/>
            <a:endParaRPr lang="en-US"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 2 Text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1"/>
          </p:nvPr>
        </p:nvSpPr>
        <p:spPr>
          <a:xfrm>
            <a:off x="0" y="701675"/>
            <a:ext cx="4330700" cy="61563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2"/>
          </p:nvPr>
        </p:nvSpPr>
        <p:spPr>
          <a:xfrm>
            <a:off x="4724400" y="701675"/>
            <a:ext cx="4419600" cy="6156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sldNum" sz="quarter" idx="13"/>
          </p:nvPr>
        </p:nvSpPr>
        <p:spPr>
          <a:ln/>
        </p:spPr>
        <p:txBody>
          <a:bodyPr/>
          <a:lstStyle>
            <a:lvl1pPr>
              <a:defRPr/>
            </a:lvl1pPr>
          </a:lstStyle>
          <a:p>
            <a:pPr>
              <a:defRPr/>
            </a:pPr>
            <a:fld id="{98A91CAB-A064-0B43-8057-9CDA89D4E49C}" type="slidenum">
              <a:rPr lang="en-US"/>
              <a:pPr>
                <a:defRPr/>
              </a:pPr>
              <a:t>‹#›</a:t>
            </a:fld>
            <a:endParaRPr lang="en-US"/>
          </a:p>
        </p:txBody>
      </p:sp>
    </p:spTree>
    <p:extLst>
      <p:ext uri="{BB962C8B-B14F-4D97-AF65-F5344CB8AC3E}">
        <p14:creationId xmlns:p14="http://schemas.microsoft.com/office/powerpoint/2010/main" val="3517091827"/>
      </p:ext>
    </p:extLst>
  </p:cSld>
  <p:clrMapOvr>
    <a:masterClrMapping/>
  </p:clrMapOvr>
  <p:transition>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9144000" cy="576064"/>
          </a:xfrm>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2A86590-E106-BF42-9475-757C87E8D19F}" type="datetime1">
              <a:rPr lang="en-US" smtClean="0"/>
              <a:t>12/1/23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A3DA4-3E46-45AF-808A-D7FF9D1D755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941FFF-A25F-F045-BE21-54E0B4D0B1E0}" type="datetime1">
              <a:rPr lang="en-US" smtClean="0"/>
              <a:t>12/1/23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A3DA4-3E46-45AF-808A-D7FF9D1D755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6AB54D-5E7C-6249-A11F-0891812158ED}" type="datetime1">
              <a:rPr lang="en-US" smtClean="0"/>
              <a:t>12/1/23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A3DA4-3E46-45AF-808A-D7FF9D1D75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07BDC2-49CA-8A45-88A4-075285359B0D}" type="datetime1">
              <a:rPr lang="en-US" smtClean="0"/>
              <a:t>12/1/23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9A3DA4-3E46-45AF-808A-D7FF9D1D75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30BF4B-3B43-7E45-BFA1-7F06C1AE9EC4}" type="datetime1">
              <a:rPr lang="en-US" smtClean="0"/>
              <a:t>12/1/23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9A3DA4-3E46-45AF-808A-D7FF9D1D75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CA1E46-F9CF-714B-8015-1F124156698C}" type="datetime1">
              <a:rPr lang="en-US" smtClean="0"/>
              <a:t>12/1/23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9A3DA4-3E46-45AF-808A-D7FF9D1D75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er 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258C665-E041-EC46-95BD-3B4331C0A93C}" type="datetime1">
              <a:rPr lang="en-US" smtClean="0"/>
              <a:t>12/1/23</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79A3DA4-3E46-45AF-808A-D7FF9D1D755F}" type="slidenum">
              <a:rPr lang="en-US" smtClean="0"/>
              <a:pPr/>
              <a:t>‹#›</a:t>
            </a:fld>
            <a:endParaRPr lang="en-US"/>
          </a:p>
        </p:txBody>
      </p:sp>
      <p:sp>
        <p:nvSpPr>
          <p:cNvPr id="6" name="Text Placeholder 7"/>
          <p:cNvSpPr>
            <a:spLocks noGrp="1"/>
          </p:cNvSpPr>
          <p:nvPr>
            <p:ph type="body" sz="quarter" idx="15"/>
          </p:nvPr>
        </p:nvSpPr>
        <p:spPr>
          <a:xfrm>
            <a:off x="457200" y="692696"/>
            <a:ext cx="8229600" cy="5586021"/>
          </a:xfrm>
        </p:spPr>
        <p:txBody>
          <a:bodyPr tIns="0" rIns="0" bIns="0" anchor="ctr"/>
          <a:lstStyle>
            <a:lvl1pPr algn="ctr">
              <a:buFontTx/>
              <a:buNone/>
              <a:defRPr sz="4400">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a:t>Click to edit Master text styles</a:t>
            </a:r>
          </a:p>
          <a:p>
            <a:pPr lvl="1"/>
            <a:r>
              <a:rPr lang="en-US" dirty="0"/>
              <a:t>Second level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03B25A-C783-D44D-A205-9DEE32559E14}" type="datetime1">
              <a:rPr lang="en-US" smtClean="0"/>
              <a:t>12/1/23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A3DA4-3E46-45AF-808A-D7FF9D1D75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Rectangle 18"/>
          <p:cNvSpPr/>
          <p:nvPr userDrawn="1"/>
        </p:nvSpPr>
        <p:spPr>
          <a:xfrm>
            <a:off x="0" y="6278563"/>
            <a:ext cx="9144000" cy="579437"/>
          </a:xfrm>
          <a:prstGeom prst="rect">
            <a:avLst/>
          </a:prstGeom>
          <a:solidFill>
            <a:srgbClr val="7BAFD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0" y="692696"/>
            <a:ext cx="9144000" cy="57606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340769"/>
            <a:ext cx="8229600" cy="48965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49188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958BF0-DA1D-E244-9598-2ACCAF7CF53B}" type="datetime1">
              <a:rPr lang="en-US" smtClean="0"/>
              <a:t>12/1/23</a:t>
            </a:fld>
            <a:endParaRPr lang="en-US"/>
          </a:p>
        </p:txBody>
      </p:sp>
      <p:sp>
        <p:nvSpPr>
          <p:cNvPr id="5" name="Footer Placeholder 4"/>
          <p:cNvSpPr>
            <a:spLocks noGrp="1"/>
          </p:cNvSpPr>
          <p:nvPr>
            <p:ph type="ftr" sz="quarter" idx="3"/>
          </p:nvPr>
        </p:nvSpPr>
        <p:spPr>
          <a:xfrm>
            <a:off x="0" y="6597352"/>
            <a:ext cx="2895600" cy="260648"/>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B79A3DA4-3E46-45AF-808A-D7FF9D1D755F}" type="slidenum">
              <a:rPr lang="en-US" smtClean="0"/>
              <a:pPr/>
              <a:t>‹#›</a:t>
            </a:fld>
            <a:endParaRPr lang="en-US" dirty="0"/>
          </a:p>
        </p:txBody>
      </p:sp>
      <p:cxnSp>
        <p:nvCxnSpPr>
          <p:cNvPr id="20" name="Straight Connector 19"/>
          <p:cNvCxnSpPr/>
          <p:nvPr userDrawn="1"/>
        </p:nvCxnSpPr>
        <p:spPr>
          <a:xfrm>
            <a:off x="0" y="692696"/>
            <a:ext cx="9144000" cy="1588"/>
          </a:xfrm>
          <a:prstGeom prst="line">
            <a:avLst/>
          </a:prstGeom>
          <a:ln w="12700">
            <a:solidFill>
              <a:srgbClr val="7BAFD4"/>
            </a:solidFill>
          </a:ln>
          <a:effectLst/>
        </p:spPr>
        <p:style>
          <a:lnRef idx="2">
            <a:schemeClr val="accent1"/>
          </a:lnRef>
          <a:fillRef idx="0">
            <a:schemeClr val="accent1"/>
          </a:fillRef>
          <a:effectRef idx="1">
            <a:schemeClr val="accent1"/>
          </a:effectRef>
          <a:fontRef idx="minor">
            <a:schemeClr val="tx1"/>
          </a:fontRef>
        </p:style>
      </p:cxnSp>
      <p:sp>
        <p:nvSpPr>
          <p:cNvPr id="11" name="Title Placeholder 1"/>
          <p:cNvSpPr txBox="1">
            <a:spLocks/>
          </p:cNvSpPr>
          <p:nvPr userDrawn="1"/>
        </p:nvSpPr>
        <p:spPr>
          <a:xfrm>
            <a:off x="5292080" y="116632"/>
            <a:ext cx="3851920" cy="576064"/>
          </a:xfrm>
          <a:prstGeom prst="rect">
            <a:avLst/>
          </a:prstGeom>
        </p:spPr>
        <p:txBody>
          <a:bodyPr vert="horz" lIns="91440" tIns="45720" rIns="91440" bIns="45720" rtlCol="0" anchor="ctr">
            <a:normAutofit fontScale="4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4F81BD"/>
                </a:solidFill>
                <a:effectLst/>
                <a:uLnTx/>
                <a:uFillTx/>
                <a:latin typeface="+mn-lt"/>
                <a:ea typeface="+mn-ea"/>
                <a:cs typeface="+mn-cs"/>
              </a:rPr>
              <a:t>COMP 530: Operating Systems</a:t>
            </a:r>
          </a:p>
        </p:txBody>
      </p:sp>
      <p:pic>
        <p:nvPicPr>
          <p:cNvPr id="12" name="Picture 6"/>
          <p:cNvPicPr>
            <a:picLocks noChangeAspect="1" noChangeArrowheads="1"/>
          </p:cNvPicPr>
          <p:nvPr userDrawn="1"/>
        </p:nvPicPr>
        <p:blipFill>
          <a:blip r:embed="rId17"/>
          <a:srcRect/>
          <a:stretch>
            <a:fillRect/>
          </a:stretch>
        </p:blipFill>
        <p:spPr bwMode="auto">
          <a:xfrm>
            <a:off x="251520" y="106119"/>
            <a:ext cx="1944216" cy="534359"/>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 id="2147483661" r:id="rId13"/>
    <p:sldLayoutId id="2147483662" r:id="rId14"/>
    <p:sldLayoutId id="2147483663" r:id="rId15"/>
  </p:sldLayoutIdLst>
  <p:hf hdr="0" ftr="0" dt="0"/>
  <p:txStyles>
    <p:titleStyle>
      <a:lvl1pPr algn="ctr" defTabSz="914400" rtl="0" eaLnBrk="1" latinLnBrk="0" hangingPunct="1">
        <a:spcBef>
          <a:spcPct val="0"/>
        </a:spcBef>
        <a:buNone/>
        <a:defRPr lang="en-US" sz="4400" kern="1200" dirty="0" smtClean="0">
          <a:solidFill>
            <a:schemeClr val="accent1"/>
          </a:solidFill>
          <a:latin typeface="+mn-lt"/>
          <a:ea typeface="+mn-ea"/>
          <a:cs typeface="+mn-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https://www.youtube.com/embed/3RKpA1OiEFE?feature=oembed"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24576"/>
            <a:ext cx="7772400" cy="1470025"/>
          </a:xfrm>
        </p:spPr>
        <p:txBody>
          <a:bodyPr>
            <a:normAutofit fontScale="90000"/>
          </a:bodyPr>
          <a:lstStyle/>
          <a:p>
            <a:r>
              <a:rPr lang="en-US" sz="5400" b="1" dirty="0"/>
              <a:t>Data Storage and </a:t>
            </a:r>
            <a:br>
              <a:rPr lang="en-US" sz="5400" b="1" dirty="0"/>
            </a:br>
            <a:r>
              <a:rPr lang="en-US" sz="5400" b="1" dirty="0"/>
              <a:t>I/O Scheduling</a:t>
            </a:r>
          </a:p>
        </p:txBody>
      </p:sp>
      <p:sp>
        <p:nvSpPr>
          <p:cNvPr id="3" name="Subtitle 2"/>
          <p:cNvSpPr>
            <a:spLocks noGrp="1"/>
          </p:cNvSpPr>
          <p:nvPr>
            <p:ph type="subTitle" idx="1"/>
          </p:nvPr>
        </p:nvSpPr>
        <p:spPr>
          <a:xfrm>
            <a:off x="0" y="2759436"/>
            <a:ext cx="9144000" cy="2316588"/>
          </a:xfrm>
        </p:spPr>
        <p:txBody>
          <a:bodyPr>
            <a:normAutofit/>
          </a:bodyPr>
          <a:lstStyle/>
          <a:p>
            <a:pPr>
              <a:spcAft>
                <a:spcPts val="1080"/>
              </a:spcAft>
            </a:pPr>
            <a:endParaRPr lang="en-US" dirty="0">
              <a:solidFill>
                <a:schemeClr val="tx1">
                  <a:lumMod val="95000"/>
                  <a:lumOff val="5000"/>
                </a:schemeClr>
              </a:solidFill>
            </a:endParaRPr>
          </a:p>
          <a:p>
            <a:pPr>
              <a:spcAft>
                <a:spcPts val="1080"/>
              </a:spcAft>
            </a:pPr>
            <a:r>
              <a:rPr lang="en-US" dirty="0">
                <a:solidFill>
                  <a:schemeClr val="tx1">
                    <a:lumMod val="95000"/>
                    <a:lumOff val="5000"/>
                  </a:schemeClr>
                </a:solidFill>
              </a:rPr>
              <a:t>Don Porter</a:t>
            </a:r>
          </a:p>
          <a:p>
            <a:pPr>
              <a:spcAft>
                <a:spcPts val="1080"/>
              </a:spcAft>
            </a:pPr>
            <a:r>
              <a:rPr lang="en-US" dirty="0">
                <a:solidFill>
                  <a:schemeClr val="tx1">
                    <a:lumMod val="95000"/>
                    <a:lumOff val="5000"/>
                  </a:schemeClr>
                </a:solidFill>
              </a:rPr>
              <a:t>Portions courtesy Emmett </a:t>
            </a:r>
            <a:r>
              <a:rPr lang="en-US" dirty="0" err="1">
                <a:solidFill>
                  <a:schemeClr val="tx1">
                    <a:lumMod val="95000"/>
                    <a:lumOff val="5000"/>
                  </a:schemeClr>
                </a:solidFill>
              </a:rPr>
              <a:t>Witchel</a:t>
            </a:r>
            <a:r>
              <a:rPr lang="en-US" dirty="0">
                <a:solidFill>
                  <a:schemeClr val="tx1">
                    <a:lumMod val="95000"/>
                    <a:lumOff val="5000"/>
                  </a:schemeClr>
                </a:solidFill>
              </a:rPr>
              <a:t> and </a:t>
            </a:r>
            <a:r>
              <a:rPr lang="en-US" dirty="0" err="1">
                <a:solidFill>
                  <a:schemeClr val="tx1">
                    <a:lumMod val="95000"/>
                    <a:lumOff val="5000"/>
                  </a:schemeClr>
                </a:solidFill>
              </a:rPr>
              <a:t>Montek</a:t>
            </a:r>
            <a:r>
              <a:rPr lang="en-US" dirty="0">
                <a:solidFill>
                  <a:schemeClr val="tx1">
                    <a:lumMod val="95000"/>
                    <a:lumOff val="5000"/>
                  </a:schemeClr>
                </a:solidFill>
              </a:rPr>
              <a:t> Singh</a:t>
            </a:r>
          </a:p>
        </p:txBody>
      </p:sp>
      <p:sp>
        <p:nvSpPr>
          <p:cNvPr id="4" name="Slide Number Placeholder 3"/>
          <p:cNvSpPr>
            <a:spLocks noGrp="1"/>
          </p:cNvSpPr>
          <p:nvPr>
            <p:ph type="sldNum" sz="quarter" idx="12"/>
          </p:nvPr>
        </p:nvSpPr>
        <p:spPr/>
        <p:txBody>
          <a:bodyPr/>
          <a:lstStyle/>
          <a:p>
            <a:fld id="{B79A3DA4-3E46-45AF-808A-D7FF9D1D755F}"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BECF3-A50C-9982-BA24-77FD6FB28C01}"/>
              </a:ext>
            </a:extLst>
          </p:cNvPr>
          <p:cNvSpPr>
            <a:spLocks noGrp="1"/>
          </p:cNvSpPr>
          <p:nvPr>
            <p:ph type="title"/>
          </p:nvPr>
        </p:nvSpPr>
        <p:spPr/>
        <p:txBody>
          <a:bodyPr>
            <a:normAutofit fontScale="90000"/>
          </a:bodyPr>
          <a:lstStyle/>
          <a:p>
            <a:r>
              <a:rPr lang="en-US" dirty="0"/>
              <a:t>Key design questions: Bit bucket</a:t>
            </a:r>
          </a:p>
        </p:txBody>
      </p:sp>
      <p:sp>
        <p:nvSpPr>
          <p:cNvPr id="3" name="Content Placeholder 2">
            <a:extLst>
              <a:ext uri="{FF2B5EF4-FFF2-40B4-BE49-F238E27FC236}">
                <a16:creationId xmlns:a16="http://schemas.microsoft.com/office/drawing/2014/main" id="{E13D47FB-EB03-C83C-D47B-1D1D9A788B9D}"/>
              </a:ext>
            </a:extLst>
          </p:cNvPr>
          <p:cNvSpPr>
            <a:spLocks noGrp="1"/>
          </p:cNvSpPr>
          <p:nvPr>
            <p:ph idx="1"/>
          </p:nvPr>
        </p:nvSpPr>
        <p:spPr/>
        <p:txBody>
          <a:bodyPr>
            <a:normAutofit fontScale="92500" lnSpcReduction="10000"/>
          </a:bodyPr>
          <a:lstStyle/>
          <a:p>
            <a:r>
              <a:rPr lang="en-US" dirty="0"/>
              <a:t>What is the physical phenomenon?</a:t>
            </a:r>
          </a:p>
          <a:p>
            <a:pPr lvl="1"/>
            <a:r>
              <a:rPr lang="en-US" dirty="0"/>
              <a:t>Water volume</a:t>
            </a:r>
          </a:p>
          <a:p>
            <a:r>
              <a:rPr lang="en-US" dirty="0"/>
              <a:t>How robust is the physical phenomenon to environmental damage, or passage of time?</a:t>
            </a:r>
          </a:p>
          <a:p>
            <a:pPr lvl="1"/>
            <a:r>
              <a:rPr lang="en-US" dirty="0"/>
              <a:t>Not terribly robust to physical shock (not good for an apple watch), water evaporates over enough time (prob months)</a:t>
            </a:r>
          </a:p>
          <a:p>
            <a:r>
              <a:rPr lang="en-US" dirty="0"/>
              <a:t>How to scale capacity, vs cost?</a:t>
            </a:r>
          </a:p>
          <a:p>
            <a:pPr lvl="1"/>
            <a:r>
              <a:rPr lang="en-US" dirty="0"/>
              <a:t>More buckets or finer measurements</a:t>
            </a:r>
          </a:p>
          <a:p>
            <a:r>
              <a:rPr lang="en-US" dirty="0"/>
              <a:t>Other engineering constraints or performance anomalies?</a:t>
            </a:r>
          </a:p>
          <a:p>
            <a:pPr lvl="1"/>
            <a:r>
              <a:rPr lang="en-US" dirty="0"/>
              <a:t>“Drone solution” introduces delays, but cheaper than per-bucket instrumentation</a:t>
            </a:r>
          </a:p>
          <a:p>
            <a:endParaRPr lang="en-US" dirty="0"/>
          </a:p>
        </p:txBody>
      </p:sp>
      <p:sp>
        <p:nvSpPr>
          <p:cNvPr id="4" name="Slide Number Placeholder 3">
            <a:extLst>
              <a:ext uri="{FF2B5EF4-FFF2-40B4-BE49-F238E27FC236}">
                <a16:creationId xmlns:a16="http://schemas.microsoft.com/office/drawing/2014/main" id="{FC25B679-4679-D5A6-B3D5-8D0DCC9B1979}"/>
              </a:ext>
            </a:extLst>
          </p:cNvPr>
          <p:cNvSpPr>
            <a:spLocks noGrp="1"/>
          </p:cNvSpPr>
          <p:nvPr>
            <p:ph type="sldNum" sz="quarter" idx="12"/>
          </p:nvPr>
        </p:nvSpPr>
        <p:spPr/>
        <p:txBody>
          <a:bodyPr/>
          <a:lstStyle/>
          <a:p>
            <a:fld id="{B79A3DA4-3E46-45AF-808A-D7FF9D1D755F}" type="slidenum">
              <a:rPr lang="en-US" smtClean="0"/>
              <a:pPr/>
              <a:t>10</a:t>
            </a:fld>
            <a:endParaRPr lang="en-US"/>
          </a:p>
        </p:txBody>
      </p:sp>
    </p:spTree>
    <p:extLst>
      <p:ext uri="{BB962C8B-B14F-4D97-AF65-F5344CB8AC3E}">
        <p14:creationId xmlns:p14="http://schemas.microsoft.com/office/powerpoint/2010/main" val="791154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E467834A-65DB-EB01-946A-1099C40783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6226" y="1253344"/>
            <a:ext cx="4091947" cy="30689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31D1C1A-DBD8-2E6F-2DE6-CD05EE7C0BE7}"/>
              </a:ext>
            </a:extLst>
          </p:cNvPr>
          <p:cNvSpPr>
            <a:spLocks noGrp="1"/>
          </p:cNvSpPr>
          <p:nvPr>
            <p:ph type="title"/>
          </p:nvPr>
        </p:nvSpPr>
        <p:spPr/>
        <p:txBody>
          <a:bodyPr>
            <a:normAutofit fontScale="90000"/>
          </a:bodyPr>
          <a:lstStyle/>
          <a:p>
            <a:r>
              <a:rPr lang="en-US" dirty="0"/>
              <a:t>1947: First Fully Electronic Memory</a:t>
            </a:r>
          </a:p>
        </p:txBody>
      </p:sp>
      <p:sp>
        <p:nvSpPr>
          <p:cNvPr id="3" name="Content Placeholder 2">
            <a:extLst>
              <a:ext uri="{FF2B5EF4-FFF2-40B4-BE49-F238E27FC236}">
                <a16:creationId xmlns:a16="http://schemas.microsoft.com/office/drawing/2014/main" id="{F0D9BDBA-6DCC-15EB-480E-730707B437AC}"/>
              </a:ext>
            </a:extLst>
          </p:cNvPr>
          <p:cNvSpPr>
            <a:spLocks noGrp="1"/>
          </p:cNvSpPr>
          <p:nvPr>
            <p:ph idx="1"/>
          </p:nvPr>
        </p:nvSpPr>
        <p:spPr>
          <a:xfrm>
            <a:off x="457200" y="1412777"/>
            <a:ext cx="5915000" cy="4824536"/>
          </a:xfrm>
        </p:spPr>
        <p:txBody>
          <a:bodyPr>
            <a:normAutofit fontScale="92500" lnSpcReduction="10000"/>
          </a:bodyPr>
          <a:lstStyle/>
          <a:p>
            <a:r>
              <a:rPr lang="en-US" dirty="0"/>
              <a:t>Williams-Kilburn Tube</a:t>
            </a:r>
          </a:p>
          <a:p>
            <a:r>
              <a:rPr lang="en-US" dirty="0"/>
              <a:t>Media: a Cathode Ray Tube (CRT)</a:t>
            </a:r>
          </a:p>
          <a:p>
            <a:pPr lvl="1"/>
            <a:r>
              <a:rPr lang="en-US" dirty="0"/>
              <a:t>Same as old TVs</a:t>
            </a:r>
          </a:p>
          <a:p>
            <a:r>
              <a:rPr lang="en-US" dirty="0"/>
              <a:t>CRTs work by shooting electron </a:t>
            </a:r>
            <a:br>
              <a:rPr lang="en-US" dirty="0"/>
            </a:br>
            <a:r>
              <a:rPr lang="en-US" dirty="0"/>
              <a:t>beam at phosphorescent screen</a:t>
            </a:r>
          </a:p>
          <a:p>
            <a:pPr lvl="1"/>
            <a:r>
              <a:rPr lang="en-US" dirty="0"/>
              <a:t>Pixel “glows” for a fraction of</a:t>
            </a:r>
            <a:br>
              <a:rPr lang="en-US" dirty="0"/>
            </a:br>
            <a:r>
              <a:rPr lang="en-US" dirty="0"/>
              <a:t>second</a:t>
            </a:r>
          </a:p>
          <a:p>
            <a:pPr lvl="1"/>
            <a:r>
              <a:rPr lang="en-US" dirty="0"/>
              <a:t>Encode one bit per pixel on/off</a:t>
            </a:r>
          </a:p>
          <a:p>
            <a:r>
              <a:rPr lang="en-US" dirty="0"/>
              <a:t>Computer “read” charge level on</a:t>
            </a:r>
            <a:br>
              <a:rPr lang="en-US" dirty="0"/>
            </a:br>
            <a:r>
              <a:rPr lang="en-US" dirty="0"/>
              <a:t>screen with metal pickup plate</a:t>
            </a:r>
          </a:p>
          <a:p>
            <a:pPr lvl="1"/>
            <a:r>
              <a:rPr lang="en-US" dirty="0"/>
              <a:t>Rewrites signal periodically,</a:t>
            </a:r>
            <a:br>
              <a:rPr lang="en-US" dirty="0"/>
            </a:br>
            <a:r>
              <a:rPr lang="en-US" dirty="0"/>
              <a:t>Called </a:t>
            </a:r>
            <a:r>
              <a:rPr lang="en-US" b="1" i="1" dirty="0"/>
              <a:t>refresh</a:t>
            </a:r>
            <a:endParaRPr lang="en-US" dirty="0"/>
          </a:p>
          <a:p>
            <a:pPr lvl="1"/>
            <a:endParaRPr lang="en-US" dirty="0"/>
          </a:p>
        </p:txBody>
      </p:sp>
      <p:sp>
        <p:nvSpPr>
          <p:cNvPr id="4" name="Slide Number Placeholder 3">
            <a:extLst>
              <a:ext uri="{FF2B5EF4-FFF2-40B4-BE49-F238E27FC236}">
                <a16:creationId xmlns:a16="http://schemas.microsoft.com/office/drawing/2014/main" id="{C4A2129F-A68A-EB93-DECA-D7C7D4194821}"/>
              </a:ext>
            </a:extLst>
          </p:cNvPr>
          <p:cNvSpPr>
            <a:spLocks noGrp="1"/>
          </p:cNvSpPr>
          <p:nvPr>
            <p:ph type="sldNum" sz="quarter" idx="12"/>
          </p:nvPr>
        </p:nvSpPr>
        <p:spPr/>
        <p:txBody>
          <a:bodyPr/>
          <a:lstStyle/>
          <a:p>
            <a:fld id="{B79A3DA4-3E46-45AF-808A-D7FF9D1D755F}" type="slidenum">
              <a:rPr lang="en-US" smtClean="0"/>
              <a:pPr/>
              <a:t>11</a:t>
            </a:fld>
            <a:endParaRPr lang="en-US"/>
          </a:p>
        </p:txBody>
      </p:sp>
      <p:pic>
        <p:nvPicPr>
          <p:cNvPr id="4100" name="Picture 4">
            <a:extLst>
              <a:ext uri="{FF2B5EF4-FFF2-40B4-BE49-F238E27FC236}">
                <a16:creationId xmlns:a16="http://schemas.microsoft.com/office/drawing/2014/main" id="{A63011EE-9772-8F96-4383-6D7367EC88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4277638"/>
            <a:ext cx="2944146" cy="17258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9C7D6D2-2C11-0641-CEC6-73D72CD2D6C5}"/>
              </a:ext>
            </a:extLst>
          </p:cNvPr>
          <p:cNvSpPr txBox="1"/>
          <p:nvPr/>
        </p:nvSpPr>
        <p:spPr>
          <a:xfrm>
            <a:off x="7025239" y="2937718"/>
            <a:ext cx="1939249" cy="923330"/>
          </a:xfrm>
          <a:prstGeom prst="rect">
            <a:avLst/>
          </a:prstGeom>
          <a:noFill/>
        </p:spPr>
        <p:txBody>
          <a:bodyPr wrap="none" rtlCol="0">
            <a:spAutoFit/>
          </a:bodyPr>
          <a:lstStyle/>
          <a:p>
            <a:r>
              <a:rPr lang="en-US" dirty="0"/>
              <a:t>Top: Computer </a:t>
            </a:r>
            <a:br>
              <a:rPr lang="en-US" dirty="0"/>
            </a:br>
            <a:r>
              <a:rPr lang="en-US" dirty="0"/>
              <a:t>   History Museum</a:t>
            </a:r>
          </a:p>
          <a:p>
            <a:r>
              <a:rPr lang="en-US" dirty="0"/>
              <a:t>Bottom: Wikipedia</a:t>
            </a:r>
          </a:p>
        </p:txBody>
      </p:sp>
      <p:sp>
        <p:nvSpPr>
          <p:cNvPr id="6" name="TextBox 5">
            <a:extLst>
              <a:ext uri="{FF2B5EF4-FFF2-40B4-BE49-F238E27FC236}">
                <a16:creationId xmlns:a16="http://schemas.microsoft.com/office/drawing/2014/main" id="{A69FB574-8F20-8FF3-BE9C-4D3DE8639901}"/>
              </a:ext>
            </a:extLst>
          </p:cNvPr>
          <p:cNvSpPr txBox="1"/>
          <p:nvPr/>
        </p:nvSpPr>
        <p:spPr>
          <a:xfrm>
            <a:off x="0" y="6237822"/>
            <a:ext cx="9144000" cy="575554"/>
          </a:xfrm>
          <a:prstGeom prst="rect">
            <a:avLst/>
          </a:prstGeom>
          <a:noFill/>
        </p:spPr>
        <p:txBody>
          <a:bodyPr wrap="square" lIns="82309" tIns="41154" rIns="82309" bIns="41154" rtlCol="0">
            <a:spAutoFit/>
          </a:bodyPr>
          <a:lstStyle/>
          <a:p>
            <a:pPr marL="0" lvl="1" indent="-514291" algn="ctr"/>
            <a:r>
              <a:rPr lang="en-US" sz="3200" dirty="0"/>
              <a:t>Many media require periodic data refresh</a:t>
            </a:r>
            <a:endParaRPr lang="en-US" sz="3200" i="1" dirty="0"/>
          </a:p>
        </p:txBody>
      </p:sp>
    </p:spTree>
    <p:extLst>
      <p:ext uri="{BB962C8B-B14F-4D97-AF65-F5344CB8AC3E}">
        <p14:creationId xmlns:p14="http://schemas.microsoft.com/office/powerpoint/2010/main" val="90277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76E92ACE-20F8-6236-67D5-DE593BE5E3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1221732"/>
            <a:ext cx="2708854" cy="20316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028D67F-205E-66AC-55E3-6EA55F7143D6}"/>
              </a:ext>
            </a:extLst>
          </p:cNvPr>
          <p:cNvSpPr>
            <a:spLocks noGrp="1"/>
          </p:cNvSpPr>
          <p:nvPr>
            <p:ph type="title"/>
          </p:nvPr>
        </p:nvSpPr>
        <p:spPr/>
        <p:txBody>
          <a:bodyPr>
            <a:normAutofit fontScale="90000"/>
          </a:bodyPr>
          <a:lstStyle/>
          <a:p>
            <a:r>
              <a:rPr lang="en-US" dirty="0"/>
              <a:t>Williams-Kilburn Tube Lessons</a:t>
            </a:r>
          </a:p>
        </p:txBody>
      </p:sp>
      <p:sp>
        <p:nvSpPr>
          <p:cNvPr id="3" name="Content Placeholder 2">
            <a:extLst>
              <a:ext uri="{FF2B5EF4-FFF2-40B4-BE49-F238E27FC236}">
                <a16:creationId xmlns:a16="http://schemas.microsoft.com/office/drawing/2014/main" id="{843B8A96-355A-CCA5-579E-0C6AABAC785E}"/>
              </a:ext>
            </a:extLst>
          </p:cNvPr>
          <p:cNvSpPr>
            <a:spLocks noGrp="1"/>
          </p:cNvSpPr>
          <p:nvPr>
            <p:ph idx="1"/>
          </p:nvPr>
        </p:nvSpPr>
        <p:spPr/>
        <p:txBody>
          <a:bodyPr>
            <a:normAutofit/>
          </a:bodyPr>
          <a:lstStyle/>
          <a:p>
            <a:r>
              <a:rPr lang="en-US" dirty="0"/>
              <a:t>Write speed limited by how fast glow fades</a:t>
            </a:r>
          </a:p>
          <a:p>
            <a:r>
              <a:rPr lang="en-US" dirty="0"/>
              <a:t>Precision: Glow has imperfect fading rate</a:t>
            </a:r>
          </a:p>
          <a:p>
            <a:pPr lvl="1"/>
            <a:r>
              <a:rPr lang="en-US" dirty="0"/>
              <a:t>Mitigated by writing to nearby, unmeasured space on screen to pull charge out of an “off” pixel</a:t>
            </a:r>
          </a:p>
          <a:p>
            <a:pPr lvl="1"/>
            <a:r>
              <a:rPr lang="en-US" dirty="0"/>
              <a:t>Trades capacity for lower latency</a:t>
            </a:r>
          </a:p>
          <a:p>
            <a:r>
              <a:rPr lang="en-US" dirty="0"/>
              <a:t>Physical resilience: sensitive to other magnetic fields</a:t>
            </a:r>
          </a:p>
          <a:p>
            <a:pPr lvl="1"/>
            <a:r>
              <a:rPr lang="en-US" dirty="0"/>
              <a:t>Required constant recalibration in practice</a:t>
            </a:r>
          </a:p>
          <a:p>
            <a:r>
              <a:rPr lang="en-US" dirty="0"/>
              <a:t>Refreshing values uses power, increases cost</a:t>
            </a:r>
          </a:p>
          <a:p>
            <a:pPr lvl="1"/>
            <a:r>
              <a:rPr lang="en-US" dirty="0"/>
              <a:t>But again, a common strategy</a:t>
            </a:r>
          </a:p>
          <a:p>
            <a:pPr lvl="2"/>
            <a:r>
              <a:rPr lang="en-US" dirty="0"/>
              <a:t>Non-thrifty fix for leaky bucket: periodically measure and top off </a:t>
            </a:r>
          </a:p>
        </p:txBody>
      </p:sp>
      <p:sp>
        <p:nvSpPr>
          <p:cNvPr id="4" name="Slide Number Placeholder 3">
            <a:extLst>
              <a:ext uri="{FF2B5EF4-FFF2-40B4-BE49-F238E27FC236}">
                <a16:creationId xmlns:a16="http://schemas.microsoft.com/office/drawing/2014/main" id="{7CA9AD42-C476-60E2-5E15-D810AA7311E7}"/>
              </a:ext>
            </a:extLst>
          </p:cNvPr>
          <p:cNvSpPr>
            <a:spLocks noGrp="1"/>
          </p:cNvSpPr>
          <p:nvPr>
            <p:ph type="sldNum" sz="quarter" idx="12"/>
          </p:nvPr>
        </p:nvSpPr>
        <p:spPr/>
        <p:txBody>
          <a:bodyPr/>
          <a:lstStyle/>
          <a:p>
            <a:fld id="{B79A3DA4-3E46-45AF-808A-D7FF9D1D755F}" type="slidenum">
              <a:rPr lang="en-US" smtClean="0"/>
              <a:pPr/>
              <a:t>12</a:t>
            </a:fld>
            <a:endParaRPr lang="en-US"/>
          </a:p>
        </p:txBody>
      </p:sp>
    </p:spTree>
    <p:extLst>
      <p:ext uri="{BB962C8B-B14F-4D97-AF65-F5344CB8AC3E}">
        <p14:creationId xmlns:p14="http://schemas.microsoft.com/office/powerpoint/2010/main" val="2387812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BECF3-A50C-9982-BA24-77FD6FB28C01}"/>
              </a:ext>
            </a:extLst>
          </p:cNvPr>
          <p:cNvSpPr>
            <a:spLocks noGrp="1"/>
          </p:cNvSpPr>
          <p:nvPr>
            <p:ph type="title"/>
          </p:nvPr>
        </p:nvSpPr>
        <p:spPr/>
        <p:txBody>
          <a:bodyPr>
            <a:normAutofit fontScale="90000"/>
          </a:bodyPr>
          <a:lstStyle/>
          <a:p>
            <a:r>
              <a:rPr lang="en-US" dirty="0"/>
              <a:t>Key design questions: Williams-Kilburn</a:t>
            </a:r>
          </a:p>
        </p:txBody>
      </p:sp>
      <p:sp>
        <p:nvSpPr>
          <p:cNvPr id="3" name="Content Placeholder 2">
            <a:extLst>
              <a:ext uri="{FF2B5EF4-FFF2-40B4-BE49-F238E27FC236}">
                <a16:creationId xmlns:a16="http://schemas.microsoft.com/office/drawing/2014/main" id="{E13D47FB-EB03-C83C-D47B-1D1D9A788B9D}"/>
              </a:ext>
            </a:extLst>
          </p:cNvPr>
          <p:cNvSpPr>
            <a:spLocks noGrp="1"/>
          </p:cNvSpPr>
          <p:nvPr>
            <p:ph idx="1"/>
          </p:nvPr>
        </p:nvSpPr>
        <p:spPr/>
        <p:txBody>
          <a:bodyPr>
            <a:normAutofit fontScale="92500" lnSpcReduction="10000"/>
          </a:bodyPr>
          <a:lstStyle/>
          <a:p>
            <a:r>
              <a:rPr lang="en-US" dirty="0"/>
              <a:t>What is the physical phenomenon?</a:t>
            </a:r>
          </a:p>
          <a:p>
            <a:pPr lvl="1"/>
            <a:r>
              <a:rPr lang="en-US" dirty="0" err="1"/>
              <a:t>Phosphoresence</a:t>
            </a:r>
            <a:r>
              <a:rPr lang="en-US" dirty="0"/>
              <a:t> in a cathode-ray tube</a:t>
            </a:r>
          </a:p>
          <a:p>
            <a:r>
              <a:rPr lang="en-US" dirty="0"/>
              <a:t>How robust is the physical phenomenon to environmental damage, or passage of time?</a:t>
            </a:r>
          </a:p>
          <a:p>
            <a:pPr lvl="1"/>
            <a:r>
              <a:rPr lang="en-US" dirty="0"/>
              <a:t>Sensitive to other magnetic fields</a:t>
            </a:r>
          </a:p>
          <a:p>
            <a:pPr lvl="1"/>
            <a:r>
              <a:rPr lang="en-US" dirty="0"/>
              <a:t>Holds data for fraction of second before refresh</a:t>
            </a:r>
          </a:p>
          <a:p>
            <a:r>
              <a:rPr lang="en-US" dirty="0"/>
              <a:t>How to scale capacity, vs cost?</a:t>
            </a:r>
          </a:p>
          <a:p>
            <a:pPr lvl="1"/>
            <a:r>
              <a:rPr lang="en-US" dirty="0"/>
              <a:t>Bigger screen or more screens; limited by speed of electron beam</a:t>
            </a:r>
          </a:p>
          <a:p>
            <a:r>
              <a:rPr lang="en-US" dirty="0"/>
              <a:t>Other engineering constraints or performance anomalies?</a:t>
            </a:r>
          </a:p>
          <a:p>
            <a:pPr lvl="1"/>
            <a:r>
              <a:rPr lang="en-US" dirty="0"/>
              <a:t>Can trade some space for higher write speed</a:t>
            </a:r>
          </a:p>
          <a:p>
            <a:endParaRPr lang="en-US" dirty="0"/>
          </a:p>
        </p:txBody>
      </p:sp>
      <p:sp>
        <p:nvSpPr>
          <p:cNvPr id="4" name="Slide Number Placeholder 3">
            <a:extLst>
              <a:ext uri="{FF2B5EF4-FFF2-40B4-BE49-F238E27FC236}">
                <a16:creationId xmlns:a16="http://schemas.microsoft.com/office/drawing/2014/main" id="{FC25B679-4679-D5A6-B3D5-8D0DCC9B1979}"/>
              </a:ext>
            </a:extLst>
          </p:cNvPr>
          <p:cNvSpPr>
            <a:spLocks noGrp="1"/>
          </p:cNvSpPr>
          <p:nvPr>
            <p:ph type="sldNum" sz="quarter" idx="12"/>
          </p:nvPr>
        </p:nvSpPr>
        <p:spPr/>
        <p:txBody>
          <a:bodyPr/>
          <a:lstStyle/>
          <a:p>
            <a:fld id="{B79A3DA4-3E46-45AF-808A-D7FF9D1D755F}" type="slidenum">
              <a:rPr lang="en-US" smtClean="0"/>
              <a:pPr/>
              <a:t>13</a:t>
            </a:fld>
            <a:endParaRPr lang="en-US"/>
          </a:p>
        </p:txBody>
      </p:sp>
    </p:spTree>
    <p:extLst>
      <p:ext uri="{BB962C8B-B14F-4D97-AF65-F5344CB8AC3E}">
        <p14:creationId xmlns:p14="http://schemas.microsoft.com/office/powerpoint/2010/main" val="705063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A3CC4D-9F2B-C8D1-EA5B-61F43415919B}"/>
              </a:ext>
            </a:extLst>
          </p:cNvPr>
          <p:cNvPicPr>
            <a:picLocks noChangeAspect="1"/>
          </p:cNvPicPr>
          <p:nvPr/>
        </p:nvPicPr>
        <p:blipFill>
          <a:blip r:embed="rId2"/>
          <a:stretch>
            <a:fillRect/>
          </a:stretch>
        </p:blipFill>
        <p:spPr>
          <a:xfrm>
            <a:off x="1259632" y="3393897"/>
            <a:ext cx="7054552" cy="2843416"/>
          </a:xfrm>
          <a:prstGeom prst="rect">
            <a:avLst/>
          </a:prstGeom>
        </p:spPr>
      </p:pic>
      <p:sp>
        <p:nvSpPr>
          <p:cNvPr id="2" name="Title 1">
            <a:extLst>
              <a:ext uri="{FF2B5EF4-FFF2-40B4-BE49-F238E27FC236}">
                <a16:creationId xmlns:a16="http://schemas.microsoft.com/office/drawing/2014/main" id="{ED2DA463-9A14-DA53-A635-4408EF59FDC8}"/>
              </a:ext>
            </a:extLst>
          </p:cNvPr>
          <p:cNvSpPr>
            <a:spLocks noGrp="1"/>
          </p:cNvSpPr>
          <p:nvPr>
            <p:ph type="title"/>
          </p:nvPr>
        </p:nvSpPr>
        <p:spPr/>
        <p:txBody>
          <a:bodyPr>
            <a:normAutofit fontScale="90000"/>
          </a:bodyPr>
          <a:lstStyle/>
          <a:p>
            <a:r>
              <a:rPr lang="en-US" dirty="0"/>
              <a:t>1949: Delay-line memory</a:t>
            </a:r>
          </a:p>
        </p:txBody>
      </p:sp>
      <p:sp>
        <p:nvSpPr>
          <p:cNvPr id="3" name="Content Placeholder 2">
            <a:extLst>
              <a:ext uri="{FF2B5EF4-FFF2-40B4-BE49-F238E27FC236}">
                <a16:creationId xmlns:a16="http://schemas.microsoft.com/office/drawing/2014/main" id="{F9B3FE4B-2C3F-A24F-AF85-1FB9B572618D}"/>
              </a:ext>
            </a:extLst>
          </p:cNvPr>
          <p:cNvSpPr>
            <a:spLocks noGrp="1"/>
          </p:cNvSpPr>
          <p:nvPr>
            <p:ph idx="1"/>
          </p:nvPr>
        </p:nvSpPr>
        <p:spPr/>
        <p:txBody>
          <a:bodyPr/>
          <a:lstStyle/>
          <a:p>
            <a:r>
              <a:rPr lang="en-US" dirty="0"/>
              <a:t>Encode data in a looped waveform/signal</a:t>
            </a:r>
          </a:p>
          <a:p>
            <a:pPr lvl="1"/>
            <a:r>
              <a:rPr lang="en-US" dirty="0"/>
              <a:t>Media varies: sound through a mercury tube used first</a:t>
            </a:r>
          </a:p>
          <a:p>
            <a:pPr lvl="2"/>
            <a:r>
              <a:rPr lang="en-US" dirty="0"/>
              <a:t>High speed of sound in mercury, plus similar acoustic impedance to quartz crystals</a:t>
            </a:r>
          </a:p>
          <a:p>
            <a:pPr lvl="2"/>
            <a:r>
              <a:rPr lang="en-US" dirty="0"/>
              <a:t>Audible “hum” from some devices</a:t>
            </a:r>
          </a:p>
          <a:p>
            <a:pPr lvl="1"/>
            <a:endParaRPr lang="en-US" dirty="0"/>
          </a:p>
        </p:txBody>
      </p:sp>
      <p:sp>
        <p:nvSpPr>
          <p:cNvPr id="4" name="Slide Number Placeholder 3">
            <a:extLst>
              <a:ext uri="{FF2B5EF4-FFF2-40B4-BE49-F238E27FC236}">
                <a16:creationId xmlns:a16="http://schemas.microsoft.com/office/drawing/2014/main" id="{ECF89350-883B-95C3-3B72-CA591F8B448B}"/>
              </a:ext>
            </a:extLst>
          </p:cNvPr>
          <p:cNvSpPr>
            <a:spLocks noGrp="1"/>
          </p:cNvSpPr>
          <p:nvPr>
            <p:ph type="sldNum" sz="quarter" idx="12"/>
          </p:nvPr>
        </p:nvSpPr>
        <p:spPr/>
        <p:txBody>
          <a:bodyPr/>
          <a:lstStyle/>
          <a:p>
            <a:fld id="{B79A3DA4-3E46-45AF-808A-D7FF9D1D755F}" type="slidenum">
              <a:rPr lang="en-US" smtClean="0"/>
              <a:pPr/>
              <a:t>14</a:t>
            </a:fld>
            <a:endParaRPr lang="en-US"/>
          </a:p>
        </p:txBody>
      </p:sp>
      <p:sp>
        <p:nvSpPr>
          <p:cNvPr id="6" name="TextBox 5">
            <a:extLst>
              <a:ext uri="{FF2B5EF4-FFF2-40B4-BE49-F238E27FC236}">
                <a16:creationId xmlns:a16="http://schemas.microsoft.com/office/drawing/2014/main" id="{C7F1406B-AF3D-E8C4-C215-5115A6AA7B28}"/>
              </a:ext>
            </a:extLst>
          </p:cNvPr>
          <p:cNvSpPr txBox="1"/>
          <p:nvPr/>
        </p:nvSpPr>
        <p:spPr>
          <a:xfrm>
            <a:off x="444015" y="5873031"/>
            <a:ext cx="2465227" cy="369332"/>
          </a:xfrm>
          <a:prstGeom prst="rect">
            <a:avLst/>
          </a:prstGeom>
          <a:noFill/>
        </p:spPr>
        <p:txBody>
          <a:bodyPr wrap="none" rtlCol="0">
            <a:spAutoFit/>
          </a:bodyPr>
          <a:lstStyle/>
          <a:p>
            <a:r>
              <a:rPr lang="en-US" dirty="0"/>
              <a:t>Image Source: </a:t>
            </a:r>
            <a:r>
              <a:rPr lang="en-US" dirty="0" err="1"/>
              <a:t>wikipedia</a:t>
            </a:r>
            <a:endParaRPr lang="en-US" dirty="0"/>
          </a:p>
        </p:txBody>
      </p:sp>
    </p:spTree>
    <p:extLst>
      <p:ext uri="{BB962C8B-B14F-4D97-AF65-F5344CB8AC3E}">
        <p14:creationId xmlns:p14="http://schemas.microsoft.com/office/powerpoint/2010/main" val="2103955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4D83C-FBFC-6ED0-B5FA-3872ADA47583}"/>
              </a:ext>
            </a:extLst>
          </p:cNvPr>
          <p:cNvSpPr>
            <a:spLocks noGrp="1"/>
          </p:cNvSpPr>
          <p:nvPr>
            <p:ph type="title"/>
          </p:nvPr>
        </p:nvSpPr>
        <p:spPr/>
        <p:txBody>
          <a:bodyPr>
            <a:normAutofit fontScale="90000"/>
          </a:bodyPr>
          <a:lstStyle/>
          <a:p>
            <a:r>
              <a:rPr lang="en-US" dirty="0"/>
              <a:t>Delay-line memory</a:t>
            </a:r>
          </a:p>
        </p:txBody>
      </p:sp>
      <p:sp>
        <p:nvSpPr>
          <p:cNvPr id="3" name="Content Placeholder 2">
            <a:extLst>
              <a:ext uri="{FF2B5EF4-FFF2-40B4-BE49-F238E27FC236}">
                <a16:creationId xmlns:a16="http://schemas.microsoft.com/office/drawing/2014/main" id="{82A8FA3E-48BD-88BB-461B-369DE0DFB490}"/>
              </a:ext>
            </a:extLst>
          </p:cNvPr>
          <p:cNvSpPr>
            <a:spLocks noGrp="1"/>
          </p:cNvSpPr>
          <p:nvPr>
            <p:ph idx="1"/>
          </p:nvPr>
        </p:nvSpPr>
        <p:spPr/>
        <p:txBody>
          <a:bodyPr>
            <a:normAutofit lnSpcReduction="10000"/>
          </a:bodyPr>
          <a:lstStyle/>
          <a:p>
            <a:r>
              <a:rPr lang="en-US" dirty="0"/>
              <a:t>Bits encoded using waveform + time</a:t>
            </a:r>
          </a:p>
          <a:p>
            <a:pPr lvl="1"/>
            <a:r>
              <a:rPr lang="en-US" b="1" dirty="0"/>
              <a:t>Sequential access </a:t>
            </a:r>
            <a:r>
              <a:rPr lang="en-US" dirty="0"/>
              <a:t>(not random)</a:t>
            </a:r>
          </a:p>
          <a:p>
            <a:pPr lvl="2"/>
            <a:r>
              <a:rPr lang="en-US" dirty="0"/>
              <a:t>Must wait for wave to circle around </a:t>
            </a:r>
            <a:r>
              <a:rPr lang="en-US"/>
              <a:t>to desired </a:t>
            </a:r>
            <a:r>
              <a:rPr lang="en-US" dirty="0"/>
              <a:t>bit</a:t>
            </a:r>
          </a:p>
          <a:p>
            <a:pPr lvl="1"/>
            <a:r>
              <a:rPr lang="en-US" dirty="0"/>
              <a:t>Capacity determined by number of tubes x length of tube</a:t>
            </a:r>
          </a:p>
          <a:p>
            <a:pPr lvl="2"/>
            <a:r>
              <a:rPr lang="en-US" dirty="0"/>
              <a:t>Longer tubes increase access time (and, to a lesser degree, cost)</a:t>
            </a:r>
          </a:p>
          <a:p>
            <a:pPr lvl="2"/>
            <a:r>
              <a:rPr lang="en-US" dirty="0"/>
              <a:t>More tubes increase cost</a:t>
            </a:r>
          </a:p>
          <a:p>
            <a:r>
              <a:rPr lang="en-US" dirty="0"/>
              <a:t>Volatile memory: Bits lost once powered off</a:t>
            </a:r>
          </a:p>
          <a:p>
            <a:r>
              <a:rPr lang="en-US" dirty="0"/>
              <a:t>Lots of engineering effort to deal with environmental variation (e.g., temperature, clock variations)</a:t>
            </a:r>
          </a:p>
          <a:p>
            <a:pPr lvl="1"/>
            <a:r>
              <a:rPr lang="en-US" dirty="0"/>
              <a:t>Mercury later replaced with magnetism, quartz, and electric delay lines for faster, lower variance</a:t>
            </a:r>
          </a:p>
          <a:p>
            <a:pPr lvl="1"/>
            <a:r>
              <a:rPr lang="en-US" dirty="0"/>
              <a:t>Not used today; I believe largely because of clock variance</a:t>
            </a:r>
          </a:p>
          <a:p>
            <a:pPr lvl="1"/>
            <a:endParaRPr lang="en-US" dirty="0"/>
          </a:p>
        </p:txBody>
      </p:sp>
      <p:sp>
        <p:nvSpPr>
          <p:cNvPr id="4" name="Slide Number Placeholder 3">
            <a:extLst>
              <a:ext uri="{FF2B5EF4-FFF2-40B4-BE49-F238E27FC236}">
                <a16:creationId xmlns:a16="http://schemas.microsoft.com/office/drawing/2014/main" id="{C77446DB-EC01-BEA6-56AE-0B0A91B51D12}"/>
              </a:ext>
            </a:extLst>
          </p:cNvPr>
          <p:cNvSpPr>
            <a:spLocks noGrp="1"/>
          </p:cNvSpPr>
          <p:nvPr>
            <p:ph type="sldNum" sz="quarter" idx="12"/>
          </p:nvPr>
        </p:nvSpPr>
        <p:spPr/>
        <p:txBody>
          <a:bodyPr/>
          <a:lstStyle/>
          <a:p>
            <a:fld id="{B79A3DA4-3E46-45AF-808A-D7FF9D1D755F}" type="slidenum">
              <a:rPr lang="en-US" smtClean="0"/>
              <a:pPr/>
              <a:t>15</a:t>
            </a:fld>
            <a:endParaRPr lang="en-US"/>
          </a:p>
        </p:txBody>
      </p:sp>
      <p:pic>
        <p:nvPicPr>
          <p:cNvPr id="5" name="Picture 4">
            <a:extLst>
              <a:ext uri="{FF2B5EF4-FFF2-40B4-BE49-F238E27FC236}">
                <a16:creationId xmlns:a16="http://schemas.microsoft.com/office/drawing/2014/main" id="{7CAD4DD4-4707-6C9F-09D9-F831ECD1601A}"/>
              </a:ext>
            </a:extLst>
          </p:cNvPr>
          <p:cNvPicPr>
            <a:picLocks noChangeAspect="1"/>
          </p:cNvPicPr>
          <p:nvPr/>
        </p:nvPicPr>
        <p:blipFill>
          <a:blip r:embed="rId2"/>
          <a:stretch>
            <a:fillRect/>
          </a:stretch>
        </p:blipFill>
        <p:spPr>
          <a:xfrm>
            <a:off x="6252964" y="1124744"/>
            <a:ext cx="2734072" cy="1101998"/>
          </a:xfrm>
          <a:prstGeom prst="rect">
            <a:avLst/>
          </a:prstGeom>
        </p:spPr>
      </p:pic>
    </p:spTree>
    <p:extLst>
      <p:ext uri="{BB962C8B-B14F-4D97-AF65-F5344CB8AC3E}">
        <p14:creationId xmlns:p14="http://schemas.microsoft.com/office/powerpoint/2010/main" val="41744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EE693-D1DB-0521-DBEE-B3574F911ECB}"/>
              </a:ext>
            </a:extLst>
          </p:cNvPr>
          <p:cNvSpPr>
            <a:spLocks noGrp="1"/>
          </p:cNvSpPr>
          <p:nvPr>
            <p:ph type="title"/>
          </p:nvPr>
        </p:nvSpPr>
        <p:spPr/>
        <p:txBody>
          <a:bodyPr>
            <a:normAutofit fontScale="90000"/>
          </a:bodyPr>
          <a:lstStyle/>
          <a:p>
            <a:r>
              <a:rPr lang="en-US" dirty="0"/>
              <a:t>Historical Shout-Out</a:t>
            </a:r>
          </a:p>
        </p:txBody>
      </p:sp>
      <p:sp>
        <p:nvSpPr>
          <p:cNvPr id="3" name="Content Placeholder 2">
            <a:extLst>
              <a:ext uri="{FF2B5EF4-FFF2-40B4-BE49-F238E27FC236}">
                <a16:creationId xmlns:a16="http://schemas.microsoft.com/office/drawing/2014/main" id="{E0CFCD6A-0CC0-3D9D-6E31-5B78600EA02B}"/>
              </a:ext>
            </a:extLst>
          </p:cNvPr>
          <p:cNvSpPr>
            <a:spLocks noGrp="1"/>
          </p:cNvSpPr>
          <p:nvPr>
            <p:ph idx="1"/>
          </p:nvPr>
        </p:nvSpPr>
        <p:spPr/>
        <p:txBody>
          <a:bodyPr/>
          <a:lstStyle/>
          <a:p>
            <a:r>
              <a:rPr lang="en-US" dirty="0"/>
              <a:t>Delay-lines were originally used in radar applications</a:t>
            </a:r>
          </a:p>
          <a:p>
            <a:pPr lvl="1"/>
            <a:r>
              <a:rPr lang="en-US" dirty="0"/>
              <a:t>Delay-line memory invented by Presper Eckert, who worked first in radar, then computers</a:t>
            </a:r>
          </a:p>
          <a:p>
            <a:pPr lvl="1"/>
            <a:r>
              <a:rPr lang="en-US" dirty="0"/>
              <a:t>Patented in 1947 by Eckert and John Mauchly</a:t>
            </a:r>
          </a:p>
          <a:p>
            <a:pPr lvl="1"/>
            <a:r>
              <a:rPr lang="en-US" dirty="0"/>
              <a:t>Used in 2</a:t>
            </a:r>
            <a:r>
              <a:rPr lang="en-US" baseline="30000" dirty="0"/>
              <a:t>nd</a:t>
            </a:r>
            <a:r>
              <a:rPr lang="en-US" dirty="0"/>
              <a:t> real computer: EDSAC </a:t>
            </a:r>
          </a:p>
          <a:p>
            <a:pPr lvl="2"/>
            <a:r>
              <a:rPr lang="en-US" dirty="0"/>
              <a:t>16 delay lines, 560 bits each</a:t>
            </a:r>
          </a:p>
          <a:p>
            <a:r>
              <a:rPr lang="en-US" dirty="0"/>
              <a:t>Today, ACM/IEEE award for major contributions to the field of computer architecture is named for them: the Eckert-Mauchly award</a:t>
            </a:r>
          </a:p>
          <a:p>
            <a:pPr lvl="1"/>
            <a:r>
              <a:rPr lang="en-US" dirty="0"/>
              <a:t>Given in 1983 to Kilburn</a:t>
            </a:r>
          </a:p>
          <a:p>
            <a:pPr lvl="1"/>
            <a:r>
              <a:rPr lang="en-US" dirty="0"/>
              <a:t>And in 2004 to our own Fred Brooks</a:t>
            </a:r>
          </a:p>
        </p:txBody>
      </p:sp>
      <p:sp>
        <p:nvSpPr>
          <p:cNvPr id="4" name="Slide Number Placeholder 3">
            <a:extLst>
              <a:ext uri="{FF2B5EF4-FFF2-40B4-BE49-F238E27FC236}">
                <a16:creationId xmlns:a16="http://schemas.microsoft.com/office/drawing/2014/main" id="{6082622F-A791-E62E-17B3-E24400289764}"/>
              </a:ext>
            </a:extLst>
          </p:cNvPr>
          <p:cNvSpPr>
            <a:spLocks noGrp="1"/>
          </p:cNvSpPr>
          <p:nvPr>
            <p:ph type="sldNum" sz="quarter" idx="12"/>
          </p:nvPr>
        </p:nvSpPr>
        <p:spPr/>
        <p:txBody>
          <a:bodyPr/>
          <a:lstStyle/>
          <a:p>
            <a:fld id="{B79A3DA4-3E46-45AF-808A-D7FF9D1D755F}" type="slidenum">
              <a:rPr lang="en-US" smtClean="0"/>
              <a:pPr/>
              <a:t>16</a:t>
            </a:fld>
            <a:endParaRPr lang="en-US"/>
          </a:p>
        </p:txBody>
      </p:sp>
    </p:spTree>
    <p:extLst>
      <p:ext uri="{BB962C8B-B14F-4D97-AF65-F5344CB8AC3E}">
        <p14:creationId xmlns:p14="http://schemas.microsoft.com/office/powerpoint/2010/main" val="2916393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BECF3-A50C-9982-BA24-77FD6FB28C01}"/>
              </a:ext>
            </a:extLst>
          </p:cNvPr>
          <p:cNvSpPr>
            <a:spLocks noGrp="1"/>
          </p:cNvSpPr>
          <p:nvPr>
            <p:ph type="title"/>
          </p:nvPr>
        </p:nvSpPr>
        <p:spPr/>
        <p:txBody>
          <a:bodyPr>
            <a:normAutofit fontScale="90000"/>
          </a:bodyPr>
          <a:lstStyle/>
          <a:p>
            <a:r>
              <a:rPr lang="en-US" dirty="0"/>
              <a:t>Key design questions: Delay-line memory</a:t>
            </a:r>
          </a:p>
        </p:txBody>
      </p:sp>
      <p:sp>
        <p:nvSpPr>
          <p:cNvPr id="3" name="Content Placeholder 2">
            <a:extLst>
              <a:ext uri="{FF2B5EF4-FFF2-40B4-BE49-F238E27FC236}">
                <a16:creationId xmlns:a16="http://schemas.microsoft.com/office/drawing/2014/main" id="{E13D47FB-EB03-C83C-D47B-1D1D9A788B9D}"/>
              </a:ext>
            </a:extLst>
          </p:cNvPr>
          <p:cNvSpPr>
            <a:spLocks noGrp="1"/>
          </p:cNvSpPr>
          <p:nvPr>
            <p:ph idx="1"/>
          </p:nvPr>
        </p:nvSpPr>
        <p:spPr/>
        <p:txBody>
          <a:bodyPr>
            <a:normAutofit fontScale="92500"/>
          </a:bodyPr>
          <a:lstStyle/>
          <a:p>
            <a:r>
              <a:rPr lang="en-US" dirty="0"/>
              <a:t>What is the physical phenomenon?</a:t>
            </a:r>
          </a:p>
          <a:p>
            <a:pPr lvl="1"/>
            <a:r>
              <a:rPr lang="en-US" dirty="0"/>
              <a:t>Sound wave in mercury</a:t>
            </a:r>
          </a:p>
          <a:p>
            <a:r>
              <a:rPr lang="en-US" dirty="0"/>
              <a:t>How robust is the physical phenomenon to environmental damage, or passage of time?</a:t>
            </a:r>
          </a:p>
          <a:p>
            <a:pPr lvl="1"/>
            <a:r>
              <a:rPr lang="en-US" dirty="0"/>
              <a:t>Susceptible to acoustic interference, requires constant refreshing</a:t>
            </a:r>
          </a:p>
          <a:p>
            <a:r>
              <a:rPr lang="en-US" dirty="0"/>
              <a:t>How to scale capacity, vs cost?</a:t>
            </a:r>
          </a:p>
          <a:p>
            <a:pPr lvl="1"/>
            <a:r>
              <a:rPr lang="en-US" dirty="0"/>
              <a:t>More tubes or longer tubes</a:t>
            </a:r>
          </a:p>
          <a:p>
            <a:r>
              <a:rPr lang="en-US" dirty="0"/>
              <a:t>Other engineering constraints or performance anomalies?</a:t>
            </a:r>
          </a:p>
          <a:p>
            <a:pPr lvl="1"/>
            <a:r>
              <a:rPr lang="en-US" dirty="0"/>
              <a:t>Clock variance is a bummer, sequential access within a tube</a:t>
            </a:r>
          </a:p>
          <a:p>
            <a:endParaRPr lang="en-US" dirty="0"/>
          </a:p>
        </p:txBody>
      </p:sp>
      <p:sp>
        <p:nvSpPr>
          <p:cNvPr id="4" name="Slide Number Placeholder 3">
            <a:extLst>
              <a:ext uri="{FF2B5EF4-FFF2-40B4-BE49-F238E27FC236}">
                <a16:creationId xmlns:a16="http://schemas.microsoft.com/office/drawing/2014/main" id="{FC25B679-4679-D5A6-B3D5-8D0DCC9B1979}"/>
              </a:ext>
            </a:extLst>
          </p:cNvPr>
          <p:cNvSpPr>
            <a:spLocks noGrp="1"/>
          </p:cNvSpPr>
          <p:nvPr>
            <p:ph type="sldNum" sz="quarter" idx="12"/>
          </p:nvPr>
        </p:nvSpPr>
        <p:spPr/>
        <p:txBody>
          <a:bodyPr/>
          <a:lstStyle/>
          <a:p>
            <a:fld id="{B79A3DA4-3E46-45AF-808A-D7FF9D1D755F}" type="slidenum">
              <a:rPr lang="en-US" smtClean="0"/>
              <a:pPr/>
              <a:t>17</a:t>
            </a:fld>
            <a:endParaRPr lang="en-US"/>
          </a:p>
        </p:txBody>
      </p:sp>
    </p:spTree>
    <p:extLst>
      <p:ext uri="{BB962C8B-B14F-4D97-AF65-F5344CB8AC3E}">
        <p14:creationId xmlns:p14="http://schemas.microsoft.com/office/powerpoint/2010/main" val="2107501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01FC8-30EC-7F01-95E8-2A989B7A16F1}"/>
              </a:ext>
            </a:extLst>
          </p:cNvPr>
          <p:cNvSpPr>
            <a:spLocks noGrp="1"/>
          </p:cNvSpPr>
          <p:nvPr>
            <p:ph type="title"/>
          </p:nvPr>
        </p:nvSpPr>
        <p:spPr/>
        <p:txBody>
          <a:bodyPr>
            <a:normAutofit fontScale="90000"/>
          </a:bodyPr>
          <a:lstStyle/>
          <a:p>
            <a:r>
              <a:rPr lang="en-US" dirty="0"/>
              <a:t>Next Big Idea: Magnetic Recording</a:t>
            </a:r>
          </a:p>
        </p:txBody>
      </p:sp>
      <p:sp>
        <p:nvSpPr>
          <p:cNvPr id="3" name="Content Placeholder 2">
            <a:extLst>
              <a:ext uri="{FF2B5EF4-FFF2-40B4-BE49-F238E27FC236}">
                <a16:creationId xmlns:a16="http://schemas.microsoft.com/office/drawing/2014/main" id="{C5028B76-022E-858F-88A8-E085D9E546C2}"/>
              </a:ext>
            </a:extLst>
          </p:cNvPr>
          <p:cNvSpPr>
            <a:spLocks noGrp="1"/>
          </p:cNvSpPr>
          <p:nvPr>
            <p:ph idx="1"/>
          </p:nvPr>
        </p:nvSpPr>
        <p:spPr/>
        <p:txBody>
          <a:bodyPr>
            <a:normAutofit/>
          </a:bodyPr>
          <a:lstStyle/>
          <a:p>
            <a:r>
              <a:rPr lang="en-US" dirty="0"/>
              <a:t>A powerful electromagnet can change the polarity of some materials, such as iron oxide</a:t>
            </a:r>
          </a:p>
          <a:p>
            <a:pPr lvl="1"/>
            <a:endParaRPr lang="en-US" dirty="0"/>
          </a:p>
          <a:p>
            <a:pPr lvl="1"/>
            <a:endParaRPr lang="en-US" dirty="0"/>
          </a:p>
          <a:p>
            <a:pPr lvl="1"/>
            <a:endParaRPr lang="en-US" dirty="0"/>
          </a:p>
          <a:p>
            <a:pPr lvl="1"/>
            <a:endParaRPr lang="en-US" dirty="0"/>
          </a:p>
          <a:p>
            <a:pPr marL="457200" lvl="1" indent="0">
              <a:buNone/>
            </a:pPr>
            <a:endParaRPr lang="en-US" dirty="0"/>
          </a:p>
          <a:p>
            <a:pPr marL="457200" lvl="1" indent="0">
              <a:buNone/>
            </a:pPr>
            <a:endParaRPr lang="en-US" dirty="0"/>
          </a:p>
          <a:p>
            <a:r>
              <a:rPr lang="en-US" dirty="0"/>
              <a:t>Media can hold polarity arrangement for decades</a:t>
            </a:r>
          </a:p>
          <a:p>
            <a:pPr lvl="2"/>
            <a:r>
              <a:rPr lang="en-US" dirty="0"/>
              <a:t>All materials eventually succumb to entropy</a:t>
            </a:r>
          </a:p>
          <a:p>
            <a:pPr lvl="2"/>
            <a:r>
              <a:rPr lang="en-US" dirty="0"/>
              <a:t>Refresh data every 50 years, rather than every .5 seconds!!</a:t>
            </a:r>
          </a:p>
        </p:txBody>
      </p:sp>
      <p:sp>
        <p:nvSpPr>
          <p:cNvPr id="4" name="Slide Number Placeholder 3">
            <a:extLst>
              <a:ext uri="{FF2B5EF4-FFF2-40B4-BE49-F238E27FC236}">
                <a16:creationId xmlns:a16="http://schemas.microsoft.com/office/drawing/2014/main" id="{970E80A4-BCE5-25F4-CA3F-55E6BF510B4E}"/>
              </a:ext>
            </a:extLst>
          </p:cNvPr>
          <p:cNvSpPr>
            <a:spLocks noGrp="1"/>
          </p:cNvSpPr>
          <p:nvPr>
            <p:ph type="sldNum" sz="quarter" idx="12"/>
          </p:nvPr>
        </p:nvSpPr>
        <p:spPr/>
        <p:txBody>
          <a:bodyPr/>
          <a:lstStyle/>
          <a:p>
            <a:fld id="{B79A3DA4-3E46-45AF-808A-D7FF9D1D755F}" type="slidenum">
              <a:rPr lang="en-US" smtClean="0"/>
              <a:pPr/>
              <a:t>18</a:t>
            </a:fld>
            <a:endParaRPr lang="en-US"/>
          </a:p>
        </p:txBody>
      </p:sp>
      <p:sp>
        <p:nvSpPr>
          <p:cNvPr id="5" name="AutoShape 2">
            <a:extLst>
              <a:ext uri="{FF2B5EF4-FFF2-40B4-BE49-F238E27FC236}">
                <a16:creationId xmlns:a16="http://schemas.microsoft.com/office/drawing/2014/main" id="{F8B5D437-0336-23C3-DA7B-27BA9784FBCC}"/>
              </a:ext>
            </a:extLst>
          </p:cNvPr>
          <p:cNvSpPr>
            <a:spLocks noChangeAspect="1" noChangeArrowheads="1"/>
          </p:cNvSpPr>
          <p:nvPr/>
        </p:nvSpPr>
        <p:spPr bwMode="auto">
          <a:xfrm>
            <a:off x="4419600" y="3276600"/>
            <a:ext cx="2960712" cy="296071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a:extLst>
              <a:ext uri="{FF2B5EF4-FFF2-40B4-BE49-F238E27FC236}">
                <a16:creationId xmlns:a16="http://schemas.microsoft.com/office/drawing/2014/main" id="{1F79E383-791F-192C-A0CC-C74068D850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8988" y="2295003"/>
            <a:ext cx="4026024" cy="2267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477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A4F47-B11F-8513-90ED-9AE18CEFE4DA}"/>
              </a:ext>
            </a:extLst>
          </p:cNvPr>
          <p:cNvSpPr>
            <a:spLocks noGrp="1"/>
          </p:cNvSpPr>
          <p:nvPr>
            <p:ph type="title"/>
          </p:nvPr>
        </p:nvSpPr>
        <p:spPr/>
        <p:txBody>
          <a:bodyPr>
            <a:normAutofit fontScale="90000"/>
          </a:bodyPr>
          <a:lstStyle/>
          <a:p>
            <a:r>
              <a:rPr lang="en-US" dirty="0"/>
              <a:t>Another illustration, from </a:t>
            </a:r>
            <a:r>
              <a:rPr lang="en-US" dirty="0" err="1"/>
              <a:t>wikipedia</a:t>
            </a:r>
            <a:endParaRPr lang="en-US" dirty="0"/>
          </a:p>
        </p:txBody>
      </p:sp>
      <p:sp>
        <p:nvSpPr>
          <p:cNvPr id="4" name="Slide Number Placeholder 3">
            <a:extLst>
              <a:ext uri="{FF2B5EF4-FFF2-40B4-BE49-F238E27FC236}">
                <a16:creationId xmlns:a16="http://schemas.microsoft.com/office/drawing/2014/main" id="{2F6E6228-188F-CFBE-C2C1-ACB862B435B4}"/>
              </a:ext>
            </a:extLst>
          </p:cNvPr>
          <p:cNvSpPr>
            <a:spLocks noGrp="1"/>
          </p:cNvSpPr>
          <p:nvPr>
            <p:ph type="sldNum" sz="quarter" idx="12"/>
          </p:nvPr>
        </p:nvSpPr>
        <p:spPr/>
        <p:txBody>
          <a:bodyPr/>
          <a:lstStyle/>
          <a:p>
            <a:fld id="{B79A3DA4-3E46-45AF-808A-D7FF9D1D755F}" type="slidenum">
              <a:rPr lang="en-US" smtClean="0"/>
              <a:pPr/>
              <a:t>19</a:t>
            </a:fld>
            <a:endParaRPr lang="en-US"/>
          </a:p>
        </p:txBody>
      </p:sp>
      <p:pic>
        <p:nvPicPr>
          <p:cNvPr id="3074" name="Picture 2" descr="undefined">
            <a:extLst>
              <a:ext uri="{FF2B5EF4-FFF2-40B4-BE49-F238E27FC236}">
                <a16:creationId xmlns:a16="http://schemas.microsoft.com/office/drawing/2014/main" id="{533920AE-8921-CAC8-F048-F9DF86D24E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272061"/>
            <a:ext cx="6768752" cy="4893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082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BE7A7-57F0-4627-0AE5-F041FA45A99A}"/>
              </a:ext>
            </a:extLst>
          </p:cNvPr>
          <p:cNvSpPr>
            <a:spLocks noGrp="1"/>
          </p:cNvSpPr>
          <p:nvPr>
            <p:ph type="title"/>
          </p:nvPr>
        </p:nvSpPr>
        <p:spPr/>
        <p:txBody>
          <a:bodyPr>
            <a:normAutofit fontScale="90000"/>
          </a:bodyPr>
          <a:lstStyle/>
          <a:p>
            <a:r>
              <a:rPr lang="en-US" dirty="0"/>
              <a:t>Today’s Lecture</a:t>
            </a:r>
          </a:p>
        </p:txBody>
      </p:sp>
      <p:sp>
        <p:nvSpPr>
          <p:cNvPr id="3" name="Content Placeholder 2">
            <a:extLst>
              <a:ext uri="{FF2B5EF4-FFF2-40B4-BE49-F238E27FC236}">
                <a16:creationId xmlns:a16="http://schemas.microsoft.com/office/drawing/2014/main" id="{D9ED1D14-2239-75CA-0074-DA1A8D35C9B8}"/>
              </a:ext>
            </a:extLst>
          </p:cNvPr>
          <p:cNvSpPr>
            <a:spLocks noGrp="1"/>
          </p:cNvSpPr>
          <p:nvPr>
            <p:ph idx="1"/>
          </p:nvPr>
        </p:nvSpPr>
        <p:spPr/>
        <p:txBody>
          <a:bodyPr>
            <a:normAutofit/>
          </a:bodyPr>
          <a:lstStyle/>
          <a:p>
            <a:r>
              <a:rPr lang="en-US" dirty="0"/>
              <a:t>How do computers store and access bits?</a:t>
            </a:r>
          </a:p>
          <a:p>
            <a:r>
              <a:rPr lang="en-US" dirty="0"/>
              <a:t>Review current and emerging storage technologies</a:t>
            </a:r>
          </a:p>
          <a:p>
            <a:pPr lvl="1"/>
            <a:r>
              <a:rPr lang="en-US" dirty="0"/>
              <a:t>Hard Disk Drives (HDDs)</a:t>
            </a:r>
          </a:p>
          <a:p>
            <a:pPr lvl="1"/>
            <a:r>
              <a:rPr lang="en-US" dirty="0"/>
              <a:t>Solid State Drives (SSDs, aka flash)</a:t>
            </a:r>
          </a:p>
          <a:p>
            <a:r>
              <a:rPr lang="en-US" dirty="0"/>
              <a:t>Reasoning about volatility vs. persistence</a:t>
            </a:r>
          </a:p>
          <a:p>
            <a:r>
              <a:rPr lang="en-US" dirty="0"/>
              <a:t>Key trade-offs</a:t>
            </a:r>
          </a:p>
          <a:p>
            <a:r>
              <a:rPr lang="en-US" dirty="0"/>
              <a:t>How to optimize I/O performance</a:t>
            </a:r>
          </a:p>
          <a:p>
            <a:r>
              <a:rPr lang="en-US" dirty="0"/>
              <a:t>Practical miscellany</a:t>
            </a:r>
          </a:p>
          <a:p>
            <a:r>
              <a:rPr lang="en-US" dirty="0"/>
              <a:t>Emerging media</a:t>
            </a:r>
          </a:p>
        </p:txBody>
      </p:sp>
      <p:sp>
        <p:nvSpPr>
          <p:cNvPr id="4" name="Slide Number Placeholder 3">
            <a:extLst>
              <a:ext uri="{FF2B5EF4-FFF2-40B4-BE49-F238E27FC236}">
                <a16:creationId xmlns:a16="http://schemas.microsoft.com/office/drawing/2014/main" id="{EAF5C091-58EE-30BB-96AA-BF4187D0B788}"/>
              </a:ext>
            </a:extLst>
          </p:cNvPr>
          <p:cNvSpPr>
            <a:spLocks noGrp="1"/>
          </p:cNvSpPr>
          <p:nvPr>
            <p:ph type="sldNum" sz="quarter" idx="12"/>
          </p:nvPr>
        </p:nvSpPr>
        <p:spPr/>
        <p:txBody>
          <a:bodyPr/>
          <a:lstStyle/>
          <a:p>
            <a:fld id="{B79A3DA4-3E46-45AF-808A-D7FF9D1D755F}" type="slidenum">
              <a:rPr lang="en-US" smtClean="0"/>
              <a:pPr/>
              <a:t>2</a:t>
            </a:fld>
            <a:endParaRPr lang="en-US"/>
          </a:p>
        </p:txBody>
      </p:sp>
    </p:spTree>
    <p:extLst>
      <p:ext uri="{BB962C8B-B14F-4D97-AF65-F5344CB8AC3E}">
        <p14:creationId xmlns:p14="http://schemas.microsoft.com/office/powerpoint/2010/main" val="3532696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8B708-CE4D-CAC8-33FD-5A66227B1E82}"/>
              </a:ext>
            </a:extLst>
          </p:cNvPr>
          <p:cNvSpPr>
            <a:spLocks noGrp="1"/>
          </p:cNvSpPr>
          <p:nvPr>
            <p:ph type="title"/>
          </p:nvPr>
        </p:nvSpPr>
        <p:spPr/>
        <p:txBody>
          <a:bodyPr>
            <a:normAutofit fontScale="90000"/>
          </a:bodyPr>
          <a:lstStyle/>
          <a:p>
            <a:r>
              <a:rPr lang="en-US" dirty="0"/>
              <a:t>Magnetic Recording over time</a:t>
            </a:r>
          </a:p>
        </p:txBody>
      </p:sp>
      <p:sp>
        <p:nvSpPr>
          <p:cNvPr id="4" name="Slide Number Placeholder 3">
            <a:extLst>
              <a:ext uri="{FF2B5EF4-FFF2-40B4-BE49-F238E27FC236}">
                <a16:creationId xmlns:a16="http://schemas.microsoft.com/office/drawing/2014/main" id="{EF617257-40DA-AA9B-9F07-69AB7296146F}"/>
              </a:ext>
            </a:extLst>
          </p:cNvPr>
          <p:cNvSpPr>
            <a:spLocks noGrp="1"/>
          </p:cNvSpPr>
          <p:nvPr>
            <p:ph type="sldNum" sz="quarter" idx="12"/>
          </p:nvPr>
        </p:nvSpPr>
        <p:spPr/>
        <p:txBody>
          <a:bodyPr/>
          <a:lstStyle/>
          <a:p>
            <a:fld id="{B79A3DA4-3E46-45AF-808A-D7FF9D1D755F}" type="slidenum">
              <a:rPr lang="en-US" smtClean="0"/>
              <a:pPr/>
              <a:t>20</a:t>
            </a:fld>
            <a:endParaRPr lang="en-US"/>
          </a:p>
        </p:txBody>
      </p:sp>
      <p:pic>
        <p:nvPicPr>
          <p:cNvPr id="2050" name="Picture 2">
            <a:extLst>
              <a:ext uri="{FF2B5EF4-FFF2-40B4-BE49-F238E27FC236}">
                <a16:creationId xmlns:a16="http://schemas.microsoft.com/office/drawing/2014/main" id="{64ED9B4D-8592-3E4A-E40D-A8EEA19B02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839" y="1221732"/>
            <a:ext cx="2794000" cy="3302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7096D33-D5FE-B8B1-5E25-FF36F86DD8EF}"/>
              </a:ext>
            </a:extLst>
          </p:cNvPr>
          <p:cNvSpPr txBox="1"/>
          <p:nvPr/>
        </p:nvSpPr>
        <p:spPr>
          <a:xfrm>
            <a:off x="582573" y="4546572"/>
            <a:ext cx="2514535" cy="646331"/>
          </a:xfrm>
          <a:prstGeom prst="rect">
            <a:avLst/>
          </a:prstGeom>
          <a:noFill/>
        </p:spPr>
        <p:txBody>
          <a:bodyPr wrap="none" rtlCol="0">
            <a:spAutoFit/>
          </a:bodyPr>
          <a:lstStyle/>
          <a:p>
            <a:pPr algn="ctr"/>
            <a:r>
              <a:rPr lang="en-US" dirty="0"/>
              <a:t>Drum memory, 1932-60s</a:t>
            </a:r>
          </a:p>
          <a:p>
            <a:pPr algn="ctr"/>
            <a:r>
              <a:rPr lang="en-US" dirty="0"/>
              <a:t>From </a:t>
            </a:r>
            <a:r>
              <a:rPr lang="en-US" dirty="0" err="1"/>
              <a:t>wikipedia</a:t>
            </a:r>
            <a:endParaRPr lang="en-US" dirty="0"/>
          </a:p>
        </p:txBody>
      </p:sp>
      <p:pic>
        <p:nvPicPr>
          <p:cNvPr id="2052" name="Picture 4">
            <a:extLst>
              <a:ext uri="{FF2B5EF4-FFF2-40B4-BE49-F238E27FC236}">
                <a16:creationId xmlns:a16="http://schemas.microsoft.com/office/drawing/2014/main" id="{59B23E3E-B592-7D7A-4D1D-26636748A9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1262229"/>
            <a:ext cx="3733589" cy="257008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DEAFF28-B5C9-7523-911C-B4B66EF2D276}"/>
              </a:ext>
            </a:extLst>
          </p:cNvPr>
          <p:cNvSpPr txBox="1"/>
          <p:nvPr/>
        </p:nvSpPr>
        <p:spPr>
          <a:xfrm>
            <a:off x="4546848" y="3881783"/>
            <a:ext cx="1623650" cy="646331"/>
          </a:xfrm>
          <a:prstGeom prst="rect">
            <a:avLst/>
          </a:prstGeom>
          <a:noFill/>
        </p:spPr>
        <p:txBody>
          <a:bodyPr wrap="none" rtlCol="0">
            <a:spAutoFit/>
          </a:bodyPr>
          <a:lstStyle/>
          <a:p>
            <a:pPr algn="ctr"/>
            <a:r>
              <a:rPr lang="en-US" dirty="0"/>
              <a:t>Cassette tape</a:t>
            </a:r>
          </a:p>
          <a:p>
            <a:pPr algn="ctr"/>
            <a:r>
              <a:rPr lang="en-US" dirty="0"/>
              <a:t>From </a:t>
            </a:r>
            <a:r>
              <a:rPr lang="en-US" dirty="0" err="1"/>
              <a:t>wikipedia</a:t>
            </a:r>
            <a:endParaRPr lang="en-US" dirty="0"/>
          </a:p>
        </p:txBody>
      </p:sp>
      <p:pic>
        <p:nvPicPr>
          <p:cNvPr id="2054" name="Picture 6" descr="undefined">
            <a:extLst>
              <a:ext uri="{FF2B5EF4-FFF2-40B4-BE49-F238E27FC236}">
                <a16:creationId xmlns:a16="http://schemas.microsoft.com/office/drawing/2014/main" id="{45715C15-B95C-1A1B-2702-9239C89E95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0908" y="4005541"/>
            <a:ext cx="2698184" cy="20608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13A9D4B-D833-3916-FC14-FFCD92E69A52}"/>
              </a:ext>
            </a:extLst>
          </p:cNvPr>
          <p:cNvSpPr txBox="1"/>
          <p:nvPr/>
        </p:nvSpPr>
        <p:spPr>
          <a:xfrm>
            <a:off x="4647258" y="4869737"/>
            <a:ext cx="1623650" cy="646331"/>
          </a:xfrm>
          <a:prstGeom prst="rect">
            <a:avLst/>
          </a:prstGeom>
          <a:noFill/>
        </p:spPr>
        <p:txBody>
          <a:bodyPr wrap="none" rtlCol="0">
            <a:spAutoFit/>
          </a:bodyPr>
          <a:lstStyle/>
          <a:p>
            <a:pPr algn="ctr"/>
            <a:r>
              <a:rPr lang="en-US" dirty="0"/>
              <a:t>Hard disk</a:t>
            </a:r>
          </a:p>
          <a:p>
            <a:pPr algn="ctr"/>
            <a:r>
              <a:rPr lang="en-US" dirty="0"/>
              <a:t>From </a:t>
            </a:r>
            <a:r>
              <a:rPr lang="en-US" dirty="0" err="1"/>
              <a:t>wikipedia</a:t>
            </a:r>
            <a:endParaRPr lang="en-US" dirty="0"/>
          </a:p>
        </p:txBody>
      </p:sp>
      <p:sp>
        <p:nvSpPr>
          <p:cNvPr id="8" name="TextBox 7">
            <a:extLst>
              <a:ext uri="{FF2B5EF4-FFF2-40B4-BE49-F238E27FC236}">
                <a16:creationId xmlns:a16="http://schemas.microsoft.com/office/drawing/2014/main" id="{D57A9B36-F2BA-36AC-283D-0537CCF1D167}"/>
              </a:ext>
            </a:extLst>
          </p:cNvPr>
          <p:cNvSpPr txBox="1"/>
          <p:nvPr/>
        </p:nvSpPr>
        <p:spPr>
          <a:xfrm>
            <a:off x="0" y="6237822"/>
            <a:ext cx="9144000" cy="575554"/>
          </a:xfrm>
          <a:prstGeom prst="rect">
            <a:avLst/>
          </a:prstGeom>
          <a:noFill/>
        </p:spPr>
        <p:txBody>
          <a:bodyPr wrap="square" lIns="82309" tIns="41154" rIns="82309" bIns="41154" rtlCol="0">
            <a:spAutoFit/>
          </a:bodyPr>
          <a:lstStyle/>
          <a:p>
            <a:pPr marL="0" lvl="1" indent="-514291" algn="ctr"/>
            <a:r>
              <a:rPr lang="en-US" sz="3200" dirty="0"/>
              <a:t>Many, many variants over time</a:t>
            </a:r>
            <a:endParaRPr lang="en-US" sz="3200" i="1" dirty="0"/>
          </a:p>
        </p:txBody>
      </p:sp>
    </p:spTree>
    <p:extLst>
      <p:ext uri="{BB962C8B-B14F-4D97-AF65-F5344CB8AC3E}">
        <p14:creationId xmlns:p14="http://schemas.microsoft.com/office/powerpoint/2010/main" val="2836341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6BE4D-1A7C-0AF9-BAB6-B7BDFC80B74C}"/>
              </a:ext>
            </a:extLst>
          </p:cNvPr>
          <p:cNvSpPr>
            <a:spLocks noGrp="1"/>
          </p:cNvSpPr>
          <p:nvPr>
            <p:ph type="title"/>
          </p:nvPr>
        </p:nvSpPr>
        <p:spPr/>
        <p:txBody>
          <a:bodyPr>
            <a:normAutofit fontScale="90000"/>
          </a:bodyPr>
          <a:lstStyle/>
          <a:p>
            <a:r>
              <a:rPr lang="en-US" dirty="0"/>
              <a:t>More on magnetic recording</a:t>
            </a:r>
          </a:p>
        </p:txBody>
      </p:sp>
      <p:sp>
        <p:nvSpPr>
          <p:cNvPr id="3" name="Content Placeholder 2">
            <a:extLst>
              <a:ext uri="{FF2B5EF4-FFF2-40B4-BE49-F238E27FC236}">
                <a16:creationId xmlns:a16="http://schemas.microsoft.com/office/drawing/2014/main" id="{87BB7EA6-D770-AD12-EF44-612BBAB033A9}"/>
              </a:ext>
            </a:extLst>
          </p:cNvPr>
          <p:cNvSpPr>
            <a:spLocks noGrp="1"/>
          </p:cNvSpPr>
          <p:nvPr>
            <p:ph idx="1"/>
          </p:nvPr>
        </p:nvSpPr>
        <p:spPr/>
        <p:txBody>
          <a:bodyPr/>
          <a:lstStyle/>
          <a:p>
            <a:r>
              <a:rPr lang="en-US" dirty="0"/>
              <a:t>A </a:t>
            </a:r>
            <a:r>
              <a:rPr lang="en-US" i="1" dirty="0"/>
              <a:t>ton</a:t>
            </a:r>
            <a:r>
              <a:rPr lang="en-US" dirty="0"/>
              <a:t> of engineering to increase precision (and capacity)</a:t>
            </a:r>
          </a:p>
          <a:p>
            <a:pPr lvl="1"/>
            <a:r>
              <a:rPr lang="en-US" dirty="0"/>
              <a:t>Major cost in the encoding </a:t>
            </a:r>
            <a:r>
              <a:rPr lang="en-US" i="1" dirty="0"/>
              <a:t>head</a:t>
            </a:r>
            <a:r>
              <a:rPr lang="en-US" dirty="0"/>
              <a:t> that does encoding/decoding</a:t>
            </a:r>
          </a:p>
          <a:p>
            <a:pPr lvl="1"/>
            <a:r>
              <a:rPr lang="en-US" dirty="0"/>
              <a:t>Most designs have a small number of heads and move media under the head (e.g., spooling tape under the head)</a:t>
            </a:r>
          </a:p>
          <a:p>
            <a:r>
              <a:rPr lang="en-US" dirty="0"/>
              <a:t>Magnetic recording is susceptible to being “erased” by adjacent magnetic fields</a:t>
            </a:r>
          </a:p>
          <a:p>
            <a:pPr lvl="1"/>
            <a:r>
              <a:rPr lang="en-US" dirty="0"/>
              <a:t>Engineered to resist weaker magnetic fields</a:t>
            </a:r>
          </a:p>
          <a:p>
            <a:pPr lvl="1"/>
            <a:r>
              <a:rPr lang="en-US" dirty="0"/>
              <a:t>Magnetic data loss typically requires a powerful magnet</a:t>
            </a:r>
          </a:p>
        </p:txBody>
      </p:sp>
      <p:sp>
        <p:nvSpPr>
          <p:cNvPr id="4" name="Slide Number Placeholder 3">
            <a:extLst>
              <a:ext uri="{FF2B5EF4-FFF2-40B4-BE49-F238E27FC236}">
                <a16:creationId xmlns:a16="http://schemas.microsoft.com/office/drawing/2014/main" id="{9073948F-7AD2-EE41-03DC-F86D3A92E803}"/>
              </a:ext>
            </a:extLst>
          </p:cNvPr>
          <p:cNvSpPr>
            <a:spLocks noGrp="1"/>
          </p:cNvSpPr>
          <p:nvPr>
            <p:ph type="sldNum" sz="quarter" idx="12"/>
          </p:nvPr>
        </p:nvSpPr>
        <p:spPr/>
        <p:txBody>
          <a:bodyPr/>
          <a:lstStyle/>
          <a:p>
            <a:fld id="{B79A3DA4-3E46-45AF-808A-D7FF9D1D755F}" type="slidenum">
              <a:rPr lang="en-US" smtClean="0"/>
              <a:pPr/>
              <a:t>21</a:t>
            </a:fld>
            <a:endParaRPr lang="en-US"/>
          </a:p>
        </p:txBody>
      </p:sp>
    </p:spTree>
    <p:extLst>
      <p:ext uri="{BB962C8B-B14F-4D97-AF65-F5344CB8AC3E}">
        <p14:creationId xmlns:p14="http://schemas.microsoft.com/office/powerpoint/2010/main" val="24051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simple disk model</a:t>
            </a:r>
          </a:p>
        </p:txBody>
      </p:sp>
      <p:sp>
        <p:nvSpPr>
          <p:cNvPr id="3" name="Content Placeholder 2"/>
          <p:cNvSpPr>
            <a:spLocks noGrp="1"/>
          </p:cNvSpPr>
          <p:nvPr>
            <p:ph idx="1"/>
          </p:nvPr>
        </p:nvSpPr>
        <p:spPr/>
        <p:txBody>
          <a:bodyPr>
            <a:normAutofit/>
          </a:bodyPr>
          <a:lstStyle/>
          <a:p>
            <a:r>
              <a:rPr lang="en-US" dirty="0"/>
              <a:t>Disks are slow.  Why?</a:t>
            </a:r>
          </a:p>
          <a:p>
            <a:pPr lvl="1"/>
            <a:r>
              <a:rPr lang="en-US" dirty="0"/>
              <a:t>Moving parts &lt;&lt; circuits</a:t>
            </a:r>
          </a:p>
          <a:p>
            <a:r>
              <a:rPr lang="en-US" dirty="0"/>
              <a:t>Programming interface: simple array of sectors Physical layout: </a:t>
            </a:r>
          </a:p>
          <a:p>
            <a:pPr lvl="1"/>
            <a:r>
              <a:rPr lang="en-US" dirty="0"/>
              <a:t>Concentric circular “tracks” of sectors on a platter</a:t>
            </a:r>
          </a:p>
          <a:p>
            <a:pPr lvl="1"/>
            <a:r>
              <a:rPr lang="en-US" dirty="0"/>
              <a:t>E.g., sectors 0-9 on innermost track, 10-19 on next track, etc.</a:t>
            </a:r>
          </a:p>
          <a:p>
            <a:pPr lvl="1"/>
            <a:r>
              <a:rPr lang="en-US" dirty="0"/>
              <a:t>Disk arm moves between tracks</a:t>
            </a:r>
          </a:p>
          <a:p>
            <a:pPr lvl="1"/>
            <a:r>
              <a:rPr lang="en-US" dirty="0"/>
              <a:t>Platter rotates under disk head to align w/ requested sector</a:t>
            </a:r>
          </a:p>
        </p:txBody>
      </p:sp>
    </p:spTree>
    <p:extLst>
      <p:ext uri="{BB962C8B-B14F-4D97-AF65-F5344CB8AC3E}">
        <p14:creationId xmlns:p14="http://schemas.microsoft.com/office/powerpoint/2010/main" val="1201200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Disk Model</a:t>
            </a:r>
          </a:p>
        </p:txBody>
      </p:sp>
      <p:grpSp>
        <p:nvGrpSpPr>
          <p:cNvPr id="54" name="Group 53"/>
          <p:cNvGrpSpPr/>
          <p:nvPr/>
        </p:nvGrpSpPr>
        <p:grpSpPr>
          <a:xfrm>
            <a:off x="3975353" y="2826814"/>
            <a:ext cx="1117508" cy="1116998"/>
            <a:chOff x="3975353" y="2826814"/>
            <a:chExt cx="1117508" cy="1116998"/>
          </a:xfrm>
        </p:grpSpPr>
        <p:sp>
          <p:nvSpPr>
            <p:cNvPr id="5" name="Oval 4"/>
            <p:cNvSpPr/>
            <p:nvPr/>
          </p:nvSpPr>
          <p:spPr>
            <a:xfrm>
              <a:off x="3975353" y="2858968"/>
              <a:ext cx="1117508" cy="1084844"/>
            </a:xfrm>
            <a:prstGeom prst="ellipse">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4312396" y="3216173"/>
              <a:ext cx="436531" cy="370434"/>
            </a:xfrm>
            <a:prstGeom prst="ellipse">
              <a:avLst/>
            </a:prstGeom>
            <a:solidFill>
              <a:schemeClr val="bg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stCxn id="5" idx="0"/>
              <a:endCxn id="4" idx="0"/>
            </p:cNvCxnSpPr>
            <p:nvPr/>
          </p:nvCxnSpPr>
          <p:spPr>
            <a:xfrm flipH="1">
              <a:off x="4530662" y="2858968"/>
              <a:ext cx="3445" cy="357205"/>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a:stCxn id="5" idx="7"/>
              <a:endCxn id="4" idx="7"/>
            </p:cNvCxnSpPr>
            <p:nvPr/>
          </p:nvCxnSpPr>
          <p:spPr>
            <a:xfrm flipH="1">
              <a:off x="4684999" y="3017840"/>
              <a:ext cx="244207" cy="252582"/>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5" idx="6"/>
              <a:endCxn id="4" idx="6"/>
            </p:cNvCxnSpPr>
            <p:nvPr/>
          </p:nvCxnSpPr>
          <p:spPr>
            <a:xfrm flipH="1">
              <a:off x="4748927" y="3401390"/>
              <a:ext cx="34393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5" idx="5"/>
              <a:endCxn id="4" idx="5"/>
            </p:cNvCxnSpPr>
            <p:nvPr/>
          </p:nvCxnSpPr>
          <p:spPr>
            <a:xfrm flipH="1" flipV="1">
              <a:off x="4684999" y="3532358"/>
              <a:ext cx="244207" cy="252582"/>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5" idx="4"/>
              <a:endCxn id="4" idx="4"/>
            </p:cNvCxnSpPr>
            <p:nvPr/>
          </p:nvCxnSpPr>
          <p:spPr>
            <a:xfrm flipH="1" flipV="1">
              <a:off x="4530662" y="3586607"/>
              <a:ext cx="3445" cy="357205"/>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5" idx="1"/>
              <a:endCxn id="4" idx="1"/>
            </p:cNvCxnSpPr>
            <p:nvPr/>
          </p:nvCxnSpPr>
          <p:spPr>
            <a:xfrm>
              <a:off x="4139008" y="3017840"/>
              <a:ext cx="237316" cy="252582"/>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5" idx="2"/>
              <a:endCxn id="4" idx="2"/>
            </p:cNvCxnSpPr>
            <p:nvPr/>
          </p:nvCxnSpPr>
          <p:spPr>
            <a:xfrm>
              <a:off x="3975353" y="3401390"/>
              <a:ext cx="33704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5" idx="3"/>
              <a:endCxn id="4" idx="3"/>
            </p:cNvCxnSpPr>
            <p:nvPr/>
          </p:nvCxnSpPr>
          <p:spPr>
            <a:xfrm flipV="1">
              <a:off x="4139008" y="3532358"/>
              <a:ext cx="237316" cy="252582"/>
            </a:xfrm>
            <a:prstGeom prst="line">
              <a:avLst/>
            </a:prstGeom>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4522787" y="2846404"/>
              <a:ext cx="302336" cy="369332"/>
            </a:xfrm>
            <a:prstGeom prst="rect">
              <a:avLst/>
            </a:prstGeom>
            <a:noFill/>
          </p:spPr>
          <p:txBody>
            <a:bodyPr wrap="none" rtlCol="0">
              <a:spAutoFit/>
            </a:bodyPr>
            <a:lstStyle/>
            <a:p>
              <a:r>
                <a:rPr lang="en-US" dirty="0"/>
                <a:t>0</a:t>
              </a:r>
            </a:p>
          </p:txBody>
        </p:sp>
        <p:sp>
          <p:nvSpPr>
            <p:cNvPr id="33" name="TextBox 32"/>
            <p:cNvSpPr txBox="1"/>
            <p:nvPr/>
          </p:nvSpPr>
          <p:spPr>
            <a:xfrm>
              <a:off x="4238663" y="2826814"/>
              <a:ext cx="302336" cy="369332"/>
            </a:xfrm>
            <a:prstGeom prst="rect">
              <a:avLst/>
            </a:prstGeom>
            <a:noFill/>
          </p:spPr>
          <p:txBody>
            <a:bodyPr wrap="none" rtlCol="0">
              <a:spAutoFit/>
            </a:bodyPr>
            <a:lstStyle/>
            <a:p>
              <a:r>
                <a:rPr lang="en-US" dirty="0"/>
                <a:t>1</a:t>
              </a:r>
            </a:p>
          </p:txBody>
        </p:sp>
        <p:sp>
          <p:nvSpPr>
            <p:cNvPr id="42" name="TextBox 41"/>
            <p:cNvSpPr txBox="1"/>
            <p:nvPr/>
          </p:nvSpPr>
          <p:spPr>
            <a:xfrm>
              <a:off x="3994931" y="3037940"/>
              <a:ext cx="302336" cy="369332"/>
            </a:xfrm>
            <a:prstGeom prst="rect">
              <a:avLst/>
            </a:prstGeom>
            <a:noFill/>
          </p:spPr>
          <p:txBody>
            <a:bodyPr wrap="none" rtlCol="0">
              <a:spAutoFit/>
            </a:bodyPr>
            <a:lstStyle/>
            <a:p>
              <a:r>
                <a:rPr lang="en-US" dirty="0"/>
                <a:t>2</a:t>
              </a:r>
            </a:p>
          </p:txBody>
        </p:sp>
        <p:sp>
          <p:nvSpPr>
            <p:cNvPr id="43" name="TextBox 42"/>
            <p:cNvSpPr txBox="1"/>
            <p:nvPr/>
          </p:nvSpPr>
          <p:spPr>
            <a:xfrm>
              <a:off x="4010060" y="3350694"/>
              <a:ext cx="302336" cy="369332"/>
            </a:xfrm>
            <a:prstGeom prst="rect">
              <a:avLst/>
            </a:prstGeom>
            <a:noFill/>
          </p:spPr>
          <p:txBody>
            <a:bodyPr wrap="none" rtlCol="0">
              <a:spAutoFit/>
            </a:bodyPr>
            <a:lstStyle/>
            <a:p>
              <a:r>
                <a:rPr lang="en-US" dirty="0"/>
                <a:t>3</a:t>
              </a:r>
            </a:p>
          </p:txBody>
        </p:sp>
        <p:sp>
          <p:nvSpPr>
            <p:cNvPr id="44" name="TextBox 43"/>
            <p:cNvSpPr txBox="1"/>
            <p:nvPr/>
          </p:nvSpPr>
          <p:spPr>
            <a:xfrm>
              <a:off x="4209436" y="3545262"/>
              <a:ext cx="302336" cy="369332"/>
            </a:xfrm>
            <a:prstGeom prst="rect">
              <a:avLst/>
            </a:prstGeom>
            <a:noFill/>
          </p:spPr>
          <p:txBody>
            <a:bodyPr wrap="none" rtlCol="0">
              <a:spAutoFit/>
            </a:bodyPr>
            <a:lstStyle/>
            <a:p>
              <a:r>
                <a:rPr lang="en-US" dirty="0"/>
                <a:t>4</a:t>
              </a:r>
            </a:p>
          </p:txBody>
        </p:sp>
        <p:sp>
          <p:nvSpPr>
            <p:cNvPr id="45" name="TextBox 44"/>
            <p:cNvSpPr txBox="1"/>
            <p:nvPr/>
          </p:nvSpPr>
          <p:spPr>
            <a:xfrm>
              <a:off x="4506664" y="3546917"/>
              <a:ext cx="302336" cy="369332"/>
            </a:xfrm>
            <a:prstGeom prst="rect">
              <a:avLst/>
            </a:prstGeom>
            <a:noFill/>
          </p:spPr>
          <p:txBody>
            <a:bodyPr wrap="none" rtlCol="0">
              <a:spAutoFit/>
            </a:bodyPr>
            <a:lstStyle/>
            <a:p>
              <a:r>
                <a:rPr lang="en-US" dirty="0"/>
                <a:t>5</a:t>
              </a:r>
            </a:p>
          </p:txBody>
        </p:sp>
        <p:sp>
          <p:nvSpPr>
            <p:cNvPr id="46" name="TextBox 45"/>
            <p:cNvSpPr txBox="1"/>
            <p:nvPr/>
          </p:nvSpPr>
          <p:spPr>
            <a:xfrm>
              <a:off x="4736191" y="3354352"/>
              <a:ext cx="302336" cy="369332"/>
            </a:xfrm>
            <a:prstGeom prst="rect">
              <a:avLst/>
            </a:prstGeom>
            <a:noFill/>
          </p:spPr>
          <p:txBody>
            <a:bodyPr wrap="none" rtlCol="0">
              <a:spAutoFit/>
            </a:bodyPr>
            <a:lstStyle/>
            <a:p>
              <a:r>
                <a:rPr lang="en-US" dirty="0"/>
                <a:t>6</a:t>
              </a:r>
            </a:p>
          </p:txBody>
        </p:sp>
        <p:sp>
          <p:nvSpPr>
            <p:cNvPr id="47" name="TextBox 46"/>
            <p:cNvSpPr txBox="1"/>
            <p:nvPr/>
          </p:nvSpPr>
          <p:spPr>
            <a:xfrm>
              <a:off x="4748927" y="3046066"/>
              <a:ext cx="302336" cy="369332"/>
            </a:xfrm>
            <a:prstGeom prst="rect">
              <a:avLst/>
            </a:prstGeom>
            <a:noFill/>
          </p:spPr>
          <p:txBody>
            <a:bodyPr wrap="none" rtlCol="0">
              <a:spAutoFit/>
            </a:bodyPr>
            <a:lstStyle/>
            <a:p>
              <a:r>
                <a:rPr lang="en-US" dirty="0"/>
                <a:t>7</a:t>
              </a:r>
            </a:p>
          </p:txBody>
        </p:sp>
      </p:grpSp>
      <p:sp>
        <p:nvSpPr>
          <p:cNvPr id="49" name="Isosceles Triangle 48"/>
          <p:cNvSpPr/>
          <p:nvPr/>
        </p:nvSpPr>
        <p:spPr>
          <a:xfrm rot="16200000">
            <a:off x="5793902" y="1731590"/>
            <a:ext cx="529128" cy="2669856"/>
          </a:xfrm>
          <a:prstGeom prst="triangle">
            <a:avLst/>
          </a:prstGeom>
          <a:solidFill>
            <a:srgbClr val="67924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TextBox 49"/>
          <p:cNvSpPr txBox="1"/>
          <p:nvPr/>
        </p:nvSpPr>
        <p:spPr>
          <a:xfrm>
            <a:off x="7393392" y="2561297"/>
            <a:ext cx="1007658" cy="954107"/>
          </a:xfrm>
          <a:prstGeom prst="rect">
            <a:avLst/>
          </a:prstGeom>
          <a:noFill/>
        </p:spPr>
        <p:txBody>
          <a:bodyPr wrap="none" rtlCol="0">
            <a:spAutoFit/>
          </a:bodyPr>
          <a:lstStyle/>
          <a:p>
            <a:r>
              <a:rPr lang="en-US" sz="2800" dirty="0"/>
              <a:t>Disk</a:t>
            </a:r>
          </a:p>
          <a:p>
            <a:r>
              <a:rPr lang="en-US" sz="2800" dirty="0"/>
              <a:t>Head</a:t>
            </a:r>
          </a:p>
        </p:txBody>
      </p:sp>
      <p:sp>
        <p:nvSpPr>
          <p:cNvPr id="52" name="Rounded Rectangular Callout 51"/>
          <p:cNvSpPr/>
          <p:nvPr/>
        </p:nvSpPr>
        <p:spPr>
          <a:xfrm>
            <a:off x="5615375" y="3784940"/>
            <a:ext cx="2103285" cy="1705429"/>
          </a:xfrm>
          <a:prstGeom prst="wedgeRoundRectCallout">
            <a:avLst>
              <a:gd name="adj1" fmla="val -73034"/>
              <a:gd name="adj2" fmla="val -79329"/>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Disk Head reads at granularity of entire sector</a:t>
            </a:r>
          </a:p>
        </p:txBody>
      </p:sp>
      <p:sp>
        <p:nvSpPr>
          <p:cNvPr id="53" name="Rounded Rectangular Callout 52"/>
          <p:cNvSpPr/>
          <p:nvPr/>
        </p:nvSpPr>
        <p:spPr>
          <a:xfrm>
            <a:off x="158750" y="3407272"/>
            <a:ext cx="2996453" cy="1914028"/>
          </a:xfrm>
          <a:prstGeom prst="wedgeRoundRectCallout">
            <a:avLst>
              <a:gd name="adj1" fmla="val 89230"/>
              <a:gd name="adj2" fmla="val -32898"/>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Disk spins at a constant speed.</a:t>
            </a:r>
          </a:p>
          <a:p>
            <a:pPr algn="ctr"/>
            <a:r>
              <a:rPr lang="en-US" sz="2400" dirty="0"/>
              <a:t>Sectors rotate underneath head.</a:t>
            </a:r>
          </a:p>
        </p:txBody>
      </p:sp>
    </p:spTree>
    <p:extLst>
      <p:ext uri="{BB962C8B-B14F-4D97-AF65-F5344CB8AC3E}">
        <p14:creationId xmlns:p14="http://schemas.microsoft.com/office/powerpoint/2010/main" val="8564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par>
                          <p:cTn id="7" fill="hold">
                            <p:stCondLst>
                              <p:cond delay="0"/>
                            </p:stCondLst>
                            <p:childTnLst>
                              <p:par>
                                <p:cTn id="8" presetID="8" presetClass="emph" presetSubtype="0" repeatCount="indefinite" fill="hold" nodeType="afterEffect">
                                  <p:stCondLst>
                                    <p:cond delay="0"/>
                                  </p:stCondLst>
                                  <p:childTnLst>
                                    <p:animRot by="21600000">
                                      <p:cBhvr>
                                        <p:cTn id="9" dur="2000" fill="hold"/>
                                        <p:tgtEl>
                                          <p:spTgt spid="5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Disk Model</a:t>
            </a:r>
          </a:p>
        </p:txBody>
      </p:sp>
      <p:sp>
        <p:nvSpPr>
          <p:cNvPr id="50" name="TextBox 49"/>
          <p:cNvSpPr txBox="1"/>
          <p:nvPr/>
        </p:nvSpPr>
        <p:spPr>
          <a:xfrm>
            <a:off x="7412442" y="2476794"/>
            <a:ext cx="1007658" cy="954107"/>
          </a:xfrm>
          <a:prstGeom prst="rect">
            <a:avLst/>
          </a:prstGeom>
          <a:noFill/>
        </p:spPr>
        <p:txBody>
          <a:bodyPr wrap="none" rtlCol="0">
            <a:spAutoFit/>
          </a:bodyPr>
          <a:lstStyle/>
          <a:p>
            <a:r>
              <a:rPr lang="en-US" sz="2800" dirty="0"/>
              <a:t>Disk</a:t>
            </a:r>
          </a:p>
          <a:p>
            <a:r>
              <a:rPr lang="en-US" sz="2800" dirty="0"/>
              <a:t>Head</a:t>
            </a:r>
          </a:p>
        </p:txBody>
      </p:sp>
      <p:grpSp>
        <p:nvGrpSpPr>
          <p:cNvPr id="123" name="Group 122"/>
          <p:cNvGrpSpPr/>
          <p:nvPr/>
        </p:nvGrpSpPr>
        <p:grpSpPr>
          <a:xfrm>
            <a:off x="3573139" y="2460744"/>
            <a:ext cx="1927778" cy="1852173"/>
            <a:chOff x="3573139" y="2460744"/>
            <a:chExt cx="1927778" cy="1852173"/>
          </a:xfrm>
        </p:grpSpPr>
        <p:sp>
          <p:nvSpPr>
            <p:cNvPr id="55" name="Oval 54"/>
            <p:cNvSpPr/>
            <p:nvPr/>
          </p:nvSpPr>
          <p:spPr>
            <a:xfrm>
              <a:off x="3598072" y="2460744"/>
              <a:ext cx="1852503" cy="1852173"/>
            </a:xfrm>
            <a:prstGeom prst="ellipse">
              <a:avLst/>
            </a:prstGeom>
            <a:solidFill>
              <a:schemeClr val="accent1">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3975353" y="2858968"/>
              <a:ext cx="1117508" cy="1084844"/>
            </a:xfrm>
            <a:prstGeom prst="ellipse">
              <a:avLst/>
            </a:prstGeom>
            <a:solidFill>
              <a:schemeClr val="accent1">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4312396" y="3216173"/>
              <a:ext cx="436531" cy="370434"/>
            </a:xfrm>
            <a:prstGeom prst="ellipse">
              <a:avLst/>
            </a:prstGeom>
            <a:solidFill>
              <a:schemeClr val="bg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stCxn id="5" idx="0"/>
              <a:endCxn id="4" idx="0"/>
            </p:cNvCxnSpPr>
            <p:nvPr/>
          </p:nvCxnSpPr>
          <p:spPr>
            <a:xfrm flipH="1">
              <a:off x="4530662" y="2858968"/>
              <a:ext cx="3445" cy="357205"/>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a:stCxn id="5" idx="7"/>
              <a:endCxn id="4" idx="7"/>
            </p:cNvCxnSpPr>
            <p:nvPr/>
          </p:nvCxnSpPr>
          <p:spPr>
            <a:xfrm flipH="1">
              <a:off x="4684999" y="3017840"/>
              <a:ext cx="244207" cy="252582"/>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5" idx="6"/>
              <a:endCxn id="4" idx="6"/>
            </p:cNvCxnSpPr>
            <p:nvPr/>
          </p:nvCxnSpPr>
          <p:spPr>
            <a:xfrm flipH="1">
              <a:off x="4748927" y="3401390"/>
              <a:ext cx="34393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5" idx="5"/>
              <a:endCxn id="4" idx="5"/>
            </p:cNvCxnSpPr>
            <p:nvPr/>
          </p:nvCxnSpPr>
          <p:spPr>
            <a:xfrm flipH="1" flipV="1">
              <a:off x="4684999" y="3532358"/>
              <a:ext cx="244207" cy="252582"/>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5" idx="4"/>
              <a:endCxn id="4" idx="4"/>
            </p:cNvCxnSpPr>
            <p:nvPr/>
          </p:nvCxnSpPr>
          <p:spPr>
            <a:xfrm flipH="1" flipV="1">
              <a:off x="4530662" y="3586607"/>
              <a:ext cx="3445" cy="357205"/>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5" idx="1"/>
              <a:endCxn id="4" idx="1"/>
            </p:cNvCxnSpPr>
            <p:nvPr/>
          </p:nvCxnSpPr>
          <p:spPr>
            <a:xfrm>
              <a:off x="4139008" y="3017840"/>
              <a:ext cx="237316" cy="252582"/>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5" idx="2"/>
              <a:endCxn id="4" idx="2"/>
            </p:cNvCxnSpPr>
            <p:nvPr/>
          </p:nvCxnSpPr>
          <p:spPr>
            <a:xfrm>
              <a:off x="3975353" y="3401390"/>
              <a:ext cx="33704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5" idx="3"/>
              <a:endCxn id="4" idx="3"/>
            </p:cNvCxnSpPr>
            <p:nvPr/>
          </p:nvCxnSpPr>
          <p:spPr>
            <a:xfrm flipV="1">
              <a:off x="4139008" y="3532358"/>
              <a:ext cx="237316" cy="252582"/>
            </a:xfrm>
            <a:prstGeom prst="line">
              <a:avLst/>
            </a:prstGeom>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4522787" y="2846404"/>
              <a:ext cx="302336" cy="369332"/>
            </a:xfrm>
            <a:prstGeom prst="rect">
              <a:avLst/>
            </a:prstGeom>
            <a:noFill/>
          </p:spPr>
          <p:txBody>
            <a:bodyPr wrap="none" rtlCol="0">
              <a:spAutoFit/>
            </a:bodyPr>
            <a:lstStyle/>
            <a:p>
              <a:r>
                <a:rPr lang="en-US" dirty="0"/>
                <a:t>0</a:t>
              </a:r>
            </a:p>
          </p:txBody>
        </p:sp>
        <p:sp>
          <p:nvSpPr>
            <p:cNvPr id="33" name="TextBox 32"/>
            <p:cNvSpPr txBox="1"/>
            <p:nvPr/>
          </p:nvSpPr>
          <p:spPr>
            <a:xfrm>
              <a:off x="4238663" y="2826814"/>
              <a:ext cx="302336" cy="369332"/>
            </a:xfrm>
            <a:prstGeom prst="rect">
              <a:avLst/>
            </a:prstGeom>
            <a:noFill/>
          </p:spPr>
          <p:txBody>
            <a:bodyPr wrap="none" rtlCol="0">
              <a:spAutoFit/>
            </a:bodyPr>
            <a:lstStyle/>
            <a:p>
              <a:r>
                <a:rPr lang="en-US" dirty="0"/>
                <a:t>1</a:t>
              </a:r>
            </a:p>
          </p:txBody>
        </p:sp>
        <p:sp>
          <p:nvSpPr>
            <p:cNvPr id="42" name="TextBox 41"/>
            <p:cNvSpPr txBox="1"/>
            <p:nvPr/>
          </p:nvSpPr>
          <p:spPr>
            <a:xfrm>
              <a:off x="3994931" y="3037940"/>
              <a:ext cx="302336" cy="369332"/>
            </a:xfrm>
            <a:prstGeom prst="rect">
              <a:avLst/>
            </a:prstGeom>
            <a:noFill/>
          </p:spPr>
          <p:txBody>
            <a:bodyPr wrap="none" rtlCol="0">
              <a:spAutoFit/>
            </a:bodyPr>
            <a:lstStyle/>
            <a:p>
              <a:r>
                <a:rPr lang="en-US" dirty="0"/>
                <a:t>2</a:t>
              </a:r>
            </a:p>
          </p:txBody>
        </p:sp>
        <p:sp>
          <p:nvSpPr>
            <p:cNvPr id="43" name="TextBox 42"/>
            <p:cNvSpPr txBox="1"/>
            <p:nvPr/>
          </p:nvSpPr>
          <p:spPr>
            <a:xfrm>
              <a:off x="4010060" y="3350694"/>
              <a:ext cx="302336" cy="369332"/>
            </a:xfrm>
            <a:prstGeom prst="rect">
              <a:avLst/>
            </a:prstGeom>
            <a:noFill/>
          </p:spPr>
          <p:txBody>
            <a:bodyPr wrap="none" rtlCol="0">
              <a:spAutoFit/>
            </a:bodyPr>
            <a:lstStyle/>
            <a:p>
              <a:r>
                <a:rPr lang="en-US" dirty="0"/>
                <a:t>3</a:t>
              </a:r>
            </a:p>
          </p:txBody>
        </p:sp>
        <p:sp>
          <p:nvSpPr>
            <p:cNvPr id="44" name="TextBox 43"/>
            <p:cNvSpPr txBox="1"/>
            <p:nvPr/>
          </p:nvSpPr>
          <p:spPr>
            <a:xfrm>
              <a:off x="4209436" y="3545262"/>
              <a:ext cx="302336" cy="369332"/>
            </a:xfrm>
            <a:prstGeom prst="rect">
              <a:avLst/>
            </a:prstGeom>
            <a:noFill/>
          </p:spPr>
          <p:txBody>
            <a:bodyPr wrap="none" rtlCol="0">
              <a:spAutoFit/>
            </a:bodyPr>
            <a:lstStyle/>
            <a:p>
              <a:r>
                <a:rPr lang="en-US" dirty="0"/>
                <a:t>4</a:t>
              </a:r>
            </a:p>
          </p:txBody>
        </p:sp>
        <p:sp>
          <p:nvSpPr>
            <p:cNvPr id="45" name="TextBox 44"/>
            <p:cNvSpPr txBox="1"/>
            <p:nvPr/>
          </p:nvSpPr>
          <p:spPr>
            <a:xfrm>
              <a:off x="4506664" y="3546917"/>
              <a:ext cx="302336" cy="369332"/>
            </a:xfrm>
            <a:prstGeom prst="rect">
              <a:avLst/>
            </a:prstGeom>
            <a:noFill/>
          </p:spPr>
          <p:txBody>
            <a:bodyPr wrap="none" rtlCol="0">
              <a:spAutoFit/>
            </a:bodyPr>
            <a:lstStyle/>
            <a:p>
              <a:r>
                <a:rPr lang="en-US" dirty="0"/>
                <a:t>5</a:t>
              </a:r>
            </a:p>
          </p:txBody>
        </p:sp>
        <p:sp>
          <p:nvSpPr>
            <p:cNvPr id="46" name="TextBox 45"/>
            <p:cNvSpPr txBox="1"/>
            <p:nvPr/>
          </p:nvSpPr>
          <p:spPr>
            <a:xfrm>
              <a:off x="4736191" y="3354352"/>
              <a:ext cx="302336" cy="369332"/>
            </a:xfrm>
            <a:prstGeom prst="rect">
              <a:avLst/>
            </a:prstGeom>
            <a:noFill/>
          </p:spPr>
          <p:txBody>
            <a:bodyPr wrap="none" rtlCol="0">
              <a:spAutoFit/>
            </a:bodyPr>
            <a:lstStyle/>
            <a:p>
              <a:r>
                <a:rPr lang="en-US" dirty="0"/>
                <a:t>6</a:t>
              </a:r>
            </a:p>
          </p:txBody>
        </p:sp>
        <p:sp>
          <p:nvSpPr>
            <p:cNvPr id="47" name="TextBox 46"/>
            <p:cNvSpPr txBox="1"/>
            <p:nvPr/>
          </p:nvSpPr>
          <p:spPr>
            <a:xfrm>
              <a:off x="4748927" y="3046066"/>
              <a:ext cx="302336" cy="369332"/>
            </a:xfrm>
            <a:prstGeom prst="rect">
              <a:avLst/>
            </a:prstGeom>
            <a:noFill/>
          </p:spPr>
          <p:txBody>
            <a:bodyPr wrap="none" rtlCol="0">
              <a:spAutoFit/>
            </a:bodyPr>
            <a:lstStyle/>
            <a:p>
              <a:r>
                <a:rPr lang="en-US" dirty="0"/>
                <a:t>7</a:t>
              </a:r>
            </a:p>
          </p:txBody>
        </p:sp>
        <p:cxnSp>
          <p:nvCxnSpPr>
            <p:cNvPr id="56" name="Straight Connector 55"/>
            <p:cNvCxnSpPr/>
            <p:nvPr/>
          </p:nvCxnSpPr>
          <p:spPr>
            <a:xfrm>
              <a:off x="4209436" y="2519607"/>
              <a:ext cx="133288" cy="364896"/>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H="1">
              <a:off x="4614776" y="2474513"/>
              <a:ext cx="70223" cy="394005"/>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H="1">
              <a:off x="4864844" y="2675537"/>
              <a:ext cx="267739" cy="302553"/>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p:cNvCxnSpPr>
              <a:endCxn id="5" idx="1"/>
            </p:cNvCxnSpPr>
            <p:nvPr/>
          </p:nvCxnSpPr>
          <p:spPr>
            <a:xfrm>
              <a:off x="3888658" y="2713981"/>
              <a:ext cx="250350" cy="303859"/>
            </a:xfrm>
            <a:prstGeom prst="line">
              <a:avLst/>
            </a:prstGeom>
          </p:spPr>
          <p:style>
            <a:lnRef idx="2">
              <a:schemeClr val="accent1"/>
            </a:lnRef>
            <a:fillRef idx="0">
              <a:schemeClr val="accent1"/>
            </a:fillRef>
            <a:effectRef idx="1">
              <a:schemeClr val="accent1"/>
            </a:effectRef>
            <a:fontRef idx="minor">
              <a:schemeClr val="tx1"/>
            </a:fontRef>
          </p:style>
        </p:cxnSp>
        <p:cxnSp>
          <p:nvCxnSpPr>
            <p:cNvPr id="73" name="Straight Connector 72"/>
            <p:cNvCxnSpPr>
              <a:endCxn id="42" idx="1"/>
            </p:cNvCxnSpPr>
            <p:nvPr/>
          </p:nvCxnSpPr>
          <p:spPr>
            <a:xfrm>
              <a:off x="3663950" y="3037940"/>
              <a:ext cx="330981" cy="184666"/>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p:cNvCxnSpPr>
              <a:endCxn id="5" idx="2"/>
            </p:cNvCxnSpPr>
            <p:nvPr/>
          </p:nvCxnSpPr>
          <p:spPr>
            <a:xfrm flipV="1">
              <a:off x="3598072" y="3401390"/>
              <a:ext cx="377281" cy="18654"/>
            </a:xfrm>
            <a:prstGeom prst="line">
              <a:avLst/>
            </a:prstGeom>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flipV="1">
              <a:off x="3686732" y="3651250"/>
              <a:ext cx="323328" cy="133690"/>
            </a:xfrm>
            <a:prstGeom prst="line">
              <a:avLst/>
            </a:prstGeom>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a:off x="4379437" y="3943812"/>
              <a:ext cx="9782" cy="341542"/>
            </a:xfrm>
            <a:prstGeom prst="line">
              <a:avLst/>
            </a:prstGeom>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flipV="1">
              <a:off x="3994931" y="3842431"/>
              <a:ext cx="189105" cy="291419"/>
            </a:xfrm>
            <a:prstGeom prst="line">
              <a:avLst/>
            </a:prstGeom>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4644770" y="3916249"/>
              <a:ext cx="173389" cy="364896"/>
            </a:xfrm>
            <a:prstGeom prst="line">
              <a:avLst/>
            </a:prstGeom>
          </p:spPr>
          <p:style>
            <a:lnRef idx="2">
              <a:schemeClr val="accent1"/>
            </a:lnRef>
            <a:fillRef idx="0">
              <a:schemeClr val="accent1"/>
            </a:fillRef>
            <a:effectRef idx="1">
              <a:schemeClr val="accent1"/>
            </a:effectRef>
            <a:fontRef idx="minor">
              <a:schemeClr val="tx1"/>
            </a:fontRef>
          </p:style>
        </p:cxnSp>
        <p:cxnSp>
          <p:nvCxnSpPr>
            <p:cNvPr id="97" name="Straight Connector 96"/>
            <p:cNvCxnSpPr>
              <a:endCxn id="55" idx="5"/>
            </p:cNvCxnSpPr>
            <p:nvPr/>
          </p:nvCxnSpPr>
          <p:spPr>
            <a:xfrm>
              <a:off x="4912508" y="3784940"/>
              <a:ext cx="266774" cy="256733"/>
            </a:xfrm>
            <a:prstGeom prst="line">
              <a:avLst/>
            </a:prstGeom>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a:off x="5051263" y="3597954"/>
              <a:ext cx="327187" cy="122072"/>
            </a:xfrm>
            <a:prstGeom prst="line">
              <a:avLst/>
            </a:prstGeom>
          </p:spPr>
          <p:style>
            <a:lnRef idx="2">
              <a:schemeClr val="accent1"/>
            </a:lnRef>
            <a:fillRef idx="0">
              <a:schemeClr val="accent1"/>
            </a:fillRef>
            <a:effectRef idx="1">
              <a:schemeClr val="accent1"/>
            </a:effectRef>
            <a:fontRef idx="minor">
              <a:schemeClr val="tx1"/>
            </a:fontRef>
          </p:style>
        </p:cxnSp>
        <p:cxnSp>
          <p:nvCxnSpPr>
            <p:cNvPr id="102" name="Straight Connector 101"/>
            <p:cNvCxnSpPr>
              <a:stCxn id="5" idx="6"/>
              <a:endCxn id="55" idx="6"/>
            </p:cNvCxnSpPr>
            <p:nvPr/>
          </p:nvCxnSpPr>
          <p:spPr>
            <a:xfrm flipV="1">
              <a:off x="5092861" y="3386831"/>
              <a:ext cx="357714" cy="14559"/>
            </a:xfrm>
            <a:prstGeom prst="line">
              <a:avLst/>
            </a:prstGeom>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flipH="1">
              <a:off x="5038527" y="2978090"/>
              <a:ext cx="339923" cy="133410"/>
            </a:xfrm>
            <a:prstGeom prst="line">
              <a:avLst/>
            </a:prstGeom>
          </p:spPr>
          <p:style>
            <a:lnRef idx="2">
              <a:schemeClr val="accent1"/>
            </a:lnRef>
            <a:fillRef idx="0">
              <a:schemeClr val="accent1"/>
            </a:fillRef>
            <a:effectRef idx="1">
              <a:schemeClr val="accent1"/>
            </a:effectRef>
            <a:fontRef idx="minor">
              <a:schemeClr val="tx1"/>
            </a:fontRef>
          </p:style>
        </p:cxnSp>
        <p:sp>
          <p:nvSpPr>
            <p:cNvPr id="109" name="TextBox 108"/>
            <p:cNvSpPr txBox="1"/>
            <p:nvPr/>
          </p:nvSpPr>
          <p:spPr>
            <a:xfrm>
              <a:off x="4312396" y="2489636"/>
              <a:ext cx="302336" cy="369332"/>
            </a:xfrm>
            <a:prstGeom prst="rect">
              <a:avLst/>
            </a:prstGeom>
            <a:noFill/>
          </p:spPr>
          <p:txBody>
            <a:bodyPr wrap="none" rtlCol="0">
              <a:spAutoFit/>
            </a:bodyPr>
            <a:lstStyle/>
            <a:p>
              <a:r>
                <a:rPr lang="en-US" dirty="0"/>
                <a:t>8</a:t>
              </a:r>
            </a:p>
          </p:txBody>
        </p:sp>
        <p:sp>
          <p:nvSpPr>
            <p:cNvPr id="110" name="TextBox 109"/>
            <p:cNvSpPr txBox="1"/>
            <p:nvPr/>
          </p:nvSpPr>
          <p:spPr>
            <a:xfrm>
              <a:off x="4010809" y="2581782"/>
              <a:ext cx="302336" cy="369332"/>
            </a:xfrm>
            <a:prstGeom prst="rect">
              <a:avLst/>
            </a:prstGeom>
            <a:noFill/>
          </p:spPr>
          <p:txBody>
            <a:bodyPr wrap="none" rtlCol="0">
              <a:spAutoFit/>
            </a:bodyPr>
            <a:lstStyle/>
            <a:p>
              <a:r>
                <a:rPr lang="en-US" dirty="0"/>
                <a:t>9</a:t>
              </a:r>
            </a:p>
          </p:txBody>
        </p:sp>
        <p:sp>
          <p:nvSpPr>
            <p:cNvPr id="111" name="TextBox 110"/>
            <p:cNvSpPr txBox="1"/>
            <p:nvPr/>
          </p:nvSpPr>
          <p:spPr>
            <a:xfrm>
              <a:off x="3673990" y="2787074"/>
              <a:ext cx="420007" cy="369332"/>
            </a:xfrm>
            <a:prstGeom prst="rect">
              <a:avLst/>
            </a:prstGeom>
            <a:noFill/>
          </p:spPr>
          <p:txBody>
            <a:bodyPr wrap="none" rtlCol="0">
              <a:spAutoFit/>
            </a:bodyPr>
            <a:lstStyle/>
            <a:p>
              <a:r>
                <a:rPr lang="en-US" dirty="0"/>
                <a:t>10</a:t>
              </a:r>
            </a:p>
          </p:txBody>
        </p:sp>
        <p:sp>
          <p:nvSpPr>
            <p:cNvPr id="112" name="TextBox 111"/>
            <p:cNvSpPr txBox="1"/>
            <p:nvPr/>
          </p:nvSpPr>
          <p:spPr>
            <a:xfrm>
              <a:off x="3573139" y="3084052"/>
              <a:ext cx="420007" cy="369332"/>
            </a:xfrm>
            <a:prstGeom prst="rect">
              <a:avLst/>
            </a:prstGeom>
            <a:noFill/>
          </p:spPr>
          <p:txBody>
            <a:bodyPr wrap="none" rtlCol="0">
              <a:spAutoFit/>
            </a:bodyPr>
            <a:lstStyle/>
            <a:p>
              <a:r>
                <a:rPr lang="en-US" dirty="0"/>
                <a:t>11</a:t>
              </a:r>
            </a:p>
          </p:txBody>
        </p:sp>
        <p:sp>
          <p:nvSpPr>
            <p:cNvPr id="113" name="TextBox 112"/>
            <p:cNvSpPr txBox="1"/>
            <p:nvPr/>
          </p:nvSpPr>
          <p:spPr>
            <a:xfrm>
              <a:off x="3594100" y="3381949"/>
              <a:ext cx="420007" cy="369332"/>
            </a:xfrm>
            <a:prstGeom prst="rect">
              <a:avLst/>
            </a:prstGeom>
            <a:noFill/>
          </p:spPr>
          <p:txBody>
            <a:bodyPr wrap="none" rtlCol="0">
              <a:spAutoFit/>
            </a:bodyPr>
            <a:lstStyle/>
            <a:p>
              <a:r>
                <a:rPr lang="en-US" dirty="0"/>
                <a:t>12</a:t>
              </a:r>
            </a:p>
          </p:txBody>
        </p:sp>
        <p:sp>
          <p:nvSpPr>
            <p:cNvPr id="114" name="TextBox 113"/>
            <p:cNvSpPr txBox="1"/>
            <p:nvPr/>
          </p:nvSpPr>
          <p:spPr>
            <a:xfrm>
              <a:off x="3739560" y="3681926"/>
              <a:ext cx="420007" cy="369332"/>
            </a:xfrm>
            <a:prstGeom prst="rect">
              <a:avLst/>
            </a:prstGeom>
            <a:noFill/>
          </p:spPr>
          <p:txBody>
            <a:bodyPr wrap="none" rtlCol="0">
              <a:spAutoFit/>
            </a:bodyPr>
            <a:lstStyle/>
            <a:p>
              <a:r>
                <a:rPr lang="en-US" dirty="0"/>
                <a:t>13</a:t>
              </a:r>
            </a:p>
          </p:txBody>
        </p:sp>
        <p:sp>
          <p:nvSpPr>
            <p:cNvPr id="115" name="TextBox 114"/>
            <p:cNvSpPr txBox="1"/>
            <p:nvPr/>
          </p:nvSpPr>
          <p:spPr>
            <a:xfrm>
              <a:off x="4007458" y="3892763"/>
              <a:ext cx="420007" cy="369332"/>
            </a:xfrm>
            <a:prstGeom prst="rect">
              <a:avLst/>
            </a:prstGeom>
            <a:noFill/>
          </p:spPr>
          <p:txBody>
            <a:bodyPr wrap="none" rtlCol="0">
              <a:spAutoFit/>
            </a:bodyPr>
            <a:lstStyle/>
            <a:p>
              <a:r>
                <a:rPr lang="en-US" dirty="0"/>
                <a:t>14</a:t>
              </a:r>
            </a:p>
          </p:txBody>
        </p:sp>
        <p:sp>
          <p:nvSpPr>
            <p:cNvPr id="116" name="TextBox 115"/>
            <p:cNvSpPr txBox="1"/>
            <p:nvPr/>
          </p:nvSpPr>
          <p:spPr>
            <a:xfrm>
              <a:off x="4338812" y="3935299"/>
              <a:ext cx="420007" cy="369332"/>
            </a:xfrm>
            <a:prstGeom prst="rect">
              <a:avLst/>
            </a:prstGeom>
            <a:noFill/>
          </p:spPr>
          <p:txBody>
            <a:bodyPr wrap="none" rtlCol="0">
              <a:spAutoFit/>
            </a:bodyPr>
            <a:lstStyle/>
            <a:p>
              <a:r>
                <a:rPr lang="en-US" dirty="0"/>
                <a:t>15</a:t>
              </a:r>
            </a:p>
          </p:txBody>
        </p:sp>
        <p:sp>
          <p:nvSpPr>
            <p:cNvPr id="117" name="TextBox 116"/>
            <p:cNvSpPr txBox="1"/>
            <p:nvPr/>
          </p:nvSpPr>
          <p:spPr>
            <a:xfrm>
              <a:off x="4708019" y="3855131"/>
              <a:ext cx="420007" cy="369332"/>
            </a:xfrm>
            <a:prstGeom prst="rect">
              <a:avLst/>
            </a:prstGeom>
            <a:noFill/>
          </p:spPr>
          <p:txBody>
            <a:bodyPr wrap="none" rtlCol="0">
              <a:spAutoFit/>
            </a:bodyPr>
            <a:lstStyle/>
            <a:p>
              <a:r>
                <a:rPr lang="en-US" dirty="0"/>
                <a:t>16</a:t>
              </a:r>
            </a:p>
          </p:txBody>
        </p:sp>
        <p:sp>
          <p:nvSpPr>
            <p:cNvPr id="118" name="TextBox 117"/>
            <p:cNvSpPr txBox="1"/>
            <p:nvPr/>
          </p:nvSpPr>
          <p:spPr>
            <a:xfrm>
              <a:off x="4962365" y="3606944"/>
              <a:ext cx="420007" cy="369332"/>
            </a:xfrm>
            <a:prstGeom prst="rect">
              <a:avLst/>
            </a:prstGeom>
            <a:noFill/>
          </p:spPr>
          <p:txBody>
            <a:bodyPr wrap="none" rtlCol="0">
              <a:spAutoFit/>
            </a:bodyPr>
            <a:lstStyle/>
            <a:p>
              <a:r>
                <a:rPr lang="en-US" dirty="0"/>
                <a:t>17</a:t>
              </a:r>
            </a:p>
          </p:txBody>
        </p:sp>
        <p:sp>
          <p:nvSpPr>
            <p:cNvPr id="119" name="TextBox 118"/>
            <p:cNvSpPr txBox="1"/>
            <p:nvPr/>
          </p:nvSpPr>
          <p:spPr>
            <a:xfrm>
              <a:off x="5080910" y="3343201"/>
              <a:ext cx="420007" cy="369332"/>
            </a:xfrm>
            <a:prstGeom prst="rect">
              <a:avLst/>
            </a:prstGeom>
            <a:noFill/>
          </p:spPr>
          <p:txBody>
            <a:bodyPr wrap="none" rtlCol="0">
              <a:spAutoFit/>
            </a:bodyPr>
            <a:lstStyle/>
            <a:p>
              <a:r>
                <a:rPr lang="en-US" dirty="0"/>
                <a:t>18</a:t>
              </a:r>
            </a:p>
          </p:txBody>
        </p:sp>
        <p:sp>
          <p:nvSpPr>
            <p:cNvPr id="120" name="TextBox 119"/>
            <p:cNvSpPr txBox="1"/>
            <p:nvPr/>
          </p:nvSpPr>
          <p:spPr>
            <a:xfrm>
              <a:off x="5048411" y="3027298"/>
              <a:ext cx="420007" cy="369332"/>
            </a:xfrm>
            <a:prstGeom prst="rect">
              <a:avLst/>
            </a:prstGeom>
            <a:noFill/>
          </p:spPr>
          <p:txBody>
            <a:bodyPr wrap="none" rtlCol="0">
              <a:spAutoFit/>
            </a:bodyPr>
            <a:lstStyle/>
            <a:p>
              <a:r>
                <a:rPr lang="en-US" dirty="0"/>
                <a:t>19</a:t>
              </a:r>
            </a:p>
          </p:txBody>
        </p:sp>
        <p:sp>
          <p:nvSpPr>
            <p:cNvPr id="121" name="TextBox 120"/>
            <p:cNvSpPr txBox="1"/>
            <p:nvPr/>
          </p:nvSpPr>
          <p:spPr>
            <a:xfrm>
              <a:off x="4936965" y="2712537"/>
              <a:ext cx="420007" cy="369332"/>
            </a:xfrm>
            <a:prstGeom prst="rect">
              <a:avLst/>
            </a:prstGeom>
            <a:noFill/>
          </p:spPr>
          <p:txBody>
            <a:bodyPr wrap="none" rtlCol="0">
              <a:spAutoFit/>
            </a:bodyPr>
            <a:lstStyle/>
            <a:p>
              <a:r>
                <a:rPr lang="en-US" dirty="0"/>
                <a:t>20</a:t>
              </a:r>
            </a:p>
          </p:txBody>
        </p:sp>
        <p:sp>
          <p:nvSpPr>
            <p:cNvPr id="122" name="TextBox 121"/>
            <p:cNvSpPr txBox="1"/>
            <p:nvPr/>
          </p:nvSpPr>
          <p:spPr>
            <a:xfrm>
              <a:off x="4665949" y="2527871"/>
              <a:ext cx="420007" cy="369332"/>
            </a:xfrm>
            <a:prstGeom prst="rect">
              <a:avLst/>
            </a:prstGeom>
            <a:noFill/>
          </p:spPr>
          <p:txBody>
            <a:bodyPr wrap="none" rtlCol="0">
              <a:spAutoFit/>
            </a:bodyPr>
            <a:lstStyle/>
            <a:p>
              <a:r>
                <a:rPr lang="en-US" dirty="0"/>
                <a:t>21</a:t>
              </a:r>
            </a:p>
          </p:txBody>
        </p:sp>
      </p:grpSp>
      <p:sp>
        <p:nvSpPr>
          <p:cNvPr id="49" name="Isosceles Triangle 48"/>
          <p:cNvSpPr/>
          <p:nvPr/>
        </p:nvSpPr>
        <p:spPr>
          <a:xfrm rot="16200000">
            <a:off x="5736313" y="1623114"/>
            <a:ext cx="529128" cy="2669856"/>
          </a:xfrm>
          <a:prstGeom prst="triangle">
            <a:avLst/>
          </a:prstGeom>
          <a:solidFill>
            <a:srgbClr val="67924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4" name="Rectangular Callout 123"/>
          <p:cNvSpPr/>
          <p:nvPr/>
        </p:nvSpPr>
        <p:spPr>
          <a:xfrm>
            <a:off x="469900" y="1943100"/>
            <a:ext cx="2032000" cy="769437"/>
          </a:xfrm>
          <a:prstGeom prst="wedgeRectCallout">
            <a:avLst>
              <a:gd name="adj1" fmla="val 102917"/>
              <a:gd name="adj2" fmla="val 1169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Concentric </a:t>
            </a:r>
            <a:r>
              <a:rPr lang="en-US" sz="2400" b="1" dirty="0">
                <a:solidFill>
                  <a:schemeClr val="tx1"/>
                </a:solidFill>
              </a:rPr>
              <a:t>tracks</a:t>
            </a:r>
          </a:p>
        </p:txBody>
      </p:sp>
      <p:sp>
        <p:nvSpPr>
          <p:cNvPr id="125" name="Rectangular Callout 124"/>
          <p:cNvSpPr/>
          <p:nvPr/>
        </p:nvSpPr>
        <p:spPr>
          <a:xfrm>
            <a:off x="6070600" y="3976276"/>
            <a:ext cx="2501900" cy="1154524"/>
          </a:xfrm>
          <a:prstGeom prst="wedgeRectCallout">
            <a:avLst>
              <a:gd name="adj1" fmla="val -42854"/>
              <a:gd name="adj2" fmla="val -10910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Disk head </a:t>
            </a:r>
            <a:r>
              <a:rPr lang="en-US" sz="2400" b="1" dirty="0">
                <a:solidFill>
                  <a:srgbClr val="000000"/>
                </a:solidFill>
              </a:rPr>
              <a:t>seeks</a:t>
            </a:r>
            <a:r>
              <a:rPr lang="en-US" sz="2400" dirty="0">
                <a:solidFill>
                  <a:srgbClr val="000000"/>
                </a:solidFill>
              </a:rPr>
              <a:t> </a:t>
            </a:r>
            <a:r>
              <a:rPr lang="en-US" sz="2400" dirty="0"/>
              <a:t>to different tracks</a:t>
            </a:r>
          </a:p>
        </p:txBody>
      </p:sp>
      <p:sp>
        <p:nvSpPr>
          <p:cNvPr id="126" name="Rectangular Callout 125"/>
          <p:cNvSpPr/>
          <p:nvPr/>
        </p:nvSpPr>
        <p:spPr>
          <a:xfrm>
            <a:off x="1493031" y="4705938"/>
            <a:ext cx="2501900" cy="1154524"/>
          </a:xfrm>
          <a:prstGeom prst="wedgeRectCallout">
            <a:avLst>
              <a:gd name="adj1" fmla="val 77958"/>
              <a:gd name="adj2" fmla="val -19710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Gap between 7 and 8 accounts for seek time</a:t>
            </a:r>
          </a:p>
        </p:txBody>
      </p:sp>
    </p:spTree>
    <p:extLst>
      <p:ext uri="{BB962C8B-B14F-4D97-AF65-F5344CB8AC3E}">
        <p14:creationId xmlns:p14="http://schemas.microsoft.com/office/powerpoint/2010/main" val="59017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8" presetClass="emph" presetSubtype="0" repeatCount="indefinite" decel="50000" fill="hold" nodeType="clickEffect">
                                  <p:stCondLst>
                                    <p:cond delay="0"/>
                                  </p:stCondLst>
                                  <p:endCondLst>
                                    <p:cond evt="onNext" delay="0">
                                      <p:tgtEl>
                                        <p:sldTgt/>
                                      </p:tgtEl>
                                    </p:cond>
                                  </p:endCondLst>
                                  <p:childTnLst>
                                    <p:animRot by="21600000">
                                      <p:cBhvr>
                                        <p:cTn id="14" dur="2000" fill="hold"/>
                                        <p:tgtEl>
                                          <p:spTgt spid="123"/>
                                        </p:tgtEl>
                                        <p:attrNameLst>
                                          <p:attrName>r</p:attrName>
                                        </p:attrNameLst>
                                      </p:cBhvr>
                                    </p:animRot>
                                  </p:childTnLst>
                                </p:cTn>
                              </p:par>
                            </p:childTnLst>
                          </p:cTn>
                        </p:par>
                        <p:par>
                          <p:cTn id="15" fill="hold">
                            <p:stCondLst>
                              <p:cond delay="2000"/>
                            </p:stCondLst>
                            <p:childTnLst>
                              <p:par>
                                <p:cTn id="16" presetID="0" presetClass="path" presetSubtype="0" accel="50000" decel="50000" fill="hold" grpId="0" nodeType="afterEffect">
                                  <p:stCondLst>
                                    <p:cond delay="0"/>
                                  </p:stCondLst>
                                  <p:childTnLst>
                                    <p:animMotion origin="layout" path="M 3.33333E-6 3.7037E-7 L 3.33333E-6 -0.05556 " pathEditMode="relative" rAng="0" ptsTypes="AA">
                                      <p:cBhvr>
                                        <p:cTn id="17" dur="2000" fill="hold"/>
                                        <p:tgtEl>
                                          <p:spTgt spid="49"/>
                                        </p:tgtEl>
                                        <p:attrNameLst>
                                          <p:attrName>ppt_x</p:attrName>
                                          <p:attrName>ppt_y</p:attrName>
                                        </p:attrNameLst>
                                      </p:cBhvr>
                                      <p:rCtr x="0" y="-2778"/>
                                    </p:animMotion>
                                  </p:childTnLst>
                                </p:cTn>
                              </p:par>
                            </p:childTnLst>
                          </p:cTn>
                        </p:par>
                        <p:par>
                          <p:cTn id="18" fill="hold">
                            <p:stCondLst>
                              <p:cond delay="4000"/>
                            </p:stCondLst>
                            <p:childTnLst>
                              <p:par>
                                <p:cTn id="19" presetID="0" presetClass="path" presetSubtype="0" accel="50000" decel="50000" fill="hold" grpId="1" nodeType="afterEffect">
                                  <p:stCondLst>
                                    <p:cond delay="2000"/>
                                  </p:stCondLst>
                                  <p:childTnLst>
                                    <p:animMotion origin="layout" path="M 1.11022E-16 -0.05556 L 1.11022E-16 0.00023 " pathEditMode="relative" rAng="0" ptsTypes="AA">
                                      <p:cBhvr>
                                        <p:cTn id="20" dur="2000" fill="hold"/>
                                        <p:tgtEl>
                                          <p:spTgt spid="49"/>
                                        </p:tgtEl>
                                        <p:attrNameLst>
                                          <p:attrName>ppt_x</p:attrName>
                                          <p:attrName>ppt_y</p:attrName>
                                        </p:attrNameLst>
                                      </p:cBhvr>
                                      <p:rCtr x="0" y="2778"/>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9" grpId="1" animBg="1"/>
      <p:bldP spid="124" grpId="0" animBg="1"/>
      <p:bldP spid="125" grpId="0" animBg="1"/>
      <p:bldP spid="1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Oval 71"/>
          <p:cNvSpPr/>
          <p:nvPr/>
        </p:nvSpPr>
        <p:spPr>
          <a:xfrm>
            <a:off x="2578100" y="1752600"/>
            <a:ext cx="3454400" cy="3352800"/>
          </a:xfrm>
          <a:prstGeom prst="ellipse">
            <a:avLst/>
          </a:prstGeom>
          <a:solidFill>
            <a:schemeClr val="accent1">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2870200" y="2019300"/>
            <a:ext cx="2844800" cy="2819400"/>
          </a:xfrm>
          <a:prstGeom prst="ellipse">
            <a:avLst/>
          </a:prstGeom>
          <a:solidFill>
            <a:schemeClr val="accent1">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3161423" y="2281104"/>
            <a:ext cx="2272452" cy="2273006"/>
          </a:xfrm>
          <a:prstGeom prst="ellipse">
            <a:avLst/>
          </a:prstGeom>
          <a:solidFill>
            <a:schemeClr val="accent1">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t>Many Tracks</a:t>
            </a:r>
          </a:p>
        </p:txBody>
      </p:sp>
      <p:sp>
        <p:nvSpPr>
          <p:cNvPr id="50" name="TextBox 49"/>
          <p:cNvSpPr txBox="1"/>
          <p:nvPr/>
        </p:nvSpPr>
        <p:spPr>
          <a:xfrm>
            <a:off x="7412442" y="2476794"/>
            <a:ext cx="1007658" cy="954107"/>
          </a:xfrm>
          <a:prstGeom prst="rect">
            <a:avLst/>
          </a:prstGeom>
          <a:noFill/>
        </p:spPr>
        <p:txBody>
          <a:bodyPr wrap="none" rtlCol="0">
            <a:spAutoFit/>
          </a:bodyPr>
          <a:lstStyle/>
          <a:p>
            <a:r>
              <a:rPr lang="en-US" sz="2800" dirty="0"/>
              <a:t>Disk</a:t>
            </a:r>
          </a:p>
          <a:p>
            <a:r>
              <a:rPr lang="en-US" sz="2800" dirty="0"/>
              <a:t>Head</a:t>
            </a:r>
          </a:p>
        </p:txBody>
      </p:sp>
      <p:sp>
        <p:nvSpPr>
          <p:cNvPr id="55" name="Oval 54"/>
          <p:cNvSpPr/>
          <p:nvPr/>
        </p:nvSpPr>
        <p:spPr>
          <a:xfrm>
            <a:off x="3416300" y="2565695"/>
            <a:ext cx="1739051" cy="1739606"/>
          </a:xfrm>
          <a:prstGeom prst="ellipse">
            <a:avLst/>
          </a:prstGeom>
          <a:solidFill>
            <a:schemeClr val="accent1">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3734053" y="2888479"/>
            <a:ext cx="1117508" cy="1084844"/>
          </a:xfrm>
          <a:prstGeom prst="ellipse">
            <a:avLst/>
          </a:prstGeom>
          <a:solidFill>
            <a:schemeClr val="accent1">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4079272" y="3245684"/>
            <a:ext cx="436531" cy="370434"/>
          </a:xfrm>
          <a:prstGeom prst="ellipse">
            <a:avLst/>
          </a:prstGeom>
          <a:solidFill>
            <a:schemeClr val="bg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Isosceles Triangle 48"/>
          <p:cNvSpPr/>
          <p:nvPr/>
        </p:nvSpPr>
        <p:spPr>
          <a:xfrm rot="16200000">
            <a:off x="5418813" y="1818115"/>
            <a:ext cx="529128" cy="2669856"/>
          </a:xfrm>
          <a:prstGeom prst="triangle">
            <a:avLst/>
          </a:prstGeom>
          <a:solidFill>
            <a:srgbClr val="67924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94689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68600" y="1836192"/>
            <a:ext cx="520700" cy="2781300"/>
          </a:xfrm>
          <a:prstGeom prst="rect">
            <a:avLst/>
          </a:prstGeom>
          <a:solidFill>
            <a:schemeClr val="bg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t>Several (~4) Platters</a:t>
            </a:r>
          </a:p>
        </p:txBody>
      </p:sp>
      <p:sp>
        <p:nvSpPr>
          <p:cNvPr id="3" name="Rectangle 2"/>
          <p:cNvSpPr/>
          <p:nvPr/>
        </p:nvSpPr>
        <p:spPr>
          <a:xfrm>
            <a:off x="711200" y="2102892"/>
            <a:ext cx="4876800" cy="2159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11200" y="2725192"/>
            <a:ext cx="4876800" cy="2159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711200" y="3353842"/>
            <a:ext cx="4876800" cy="2159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11200" y="4033292"/>
            <a:ext cx="4876800" cy="215900"/>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Triangle 6"/>
          <p:cNvSpPr/>
          <p:nvPr/>
        </p:nvSpPr>
        <p:spPr>
          <a:xfrm flipH="1">
            <a:off x="4254500" y="1556792"/>
            <a:ext cx="3124200" cy="412750"/>
          </a:xfrm>
          <a:prstGeom prst="rtTriangle">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Triangle 17"/>
          <p:cNvSpPr/>
          <p:nvPr/>
        </p:nvSpPr>
        <p:spPr>
          <a:xfrm flipH="1">
            <a:off x="4254500" y="2153692"/>
            <a:ext cx="3124200" cy="412750"/>
          </a:xfrm>
          <a:prstGeom prst="rtTriangle">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Triangle 18"/>
          <p:cNvSpPr/>
          <p:nvPr/>
        </p:nvSpPr>
        <p:spPr>
          <a:xfrm flipH="1">
            <a:off x="4254500" y="2807742"/>
            <a:ext cx="3124200" cy="412750"/>
          </a:xfrm>
          <a:prstGeom prst="rtTriangle">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ight Triangle 19"/>
          <p:cNvSpPr/>
          <p:nvPr/>
        </p:nvSpPr>
        <p:spPr>
          <a:xfrm flipH="1">
            <a:off x="4254500" y="3474492"/>
            <a:ext cx="3124200" cy="412750"/>
          </a:xfrm>
          <a:prstGeom prst="rtTriangle">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378700" y="1556792"/>
            <a:ext cx="431800" cy="3060700"/>
          </a:xfrm>
          <a:prstGeom prst="rect">
            <a:avLst/>
          </a:prstGeom>
          <a:solidFill>
            <a:srgbClr val="67924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ular Callout 8"/>
          <p:cNvSpPr/>
          <p:nvPr/>
        </p:nvSpPr>
        <p:spPr>
          <a:xfrm>
            <a:off x="876300" y="4909592"/>
            <a:ext cx="3175000" cy="1181100"/>
          </a:xfrm>
          <a:prstGeom prst="wedgeRectCallout">
            <a:avLst>
              <a:gd name="adj1" fmla="val -14491"/>
              <a:gd name="adj2" fmla="val -9932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Platters spin together at same speed</a:t>
            </a:r>
          </a:p>
        </p:txBody>
      </p:sp>
      <p:sp>
        <p:nvSpPr>
          <p:cNvPr id="23" name="Rectangular Callout 22"/>
          <p:cNvSpPr/>
          <p:nvPr/>
        </p:nvSpPr>
        <p:spPr>
          <a:xfrm>
            <a:off x="4660900" y="4909592"/>
            <a:ext cx="3810000" cy="1181100"/>
          </a:xfrm>
          <a:prstGeom prst="wedgeRectCallout">
            <a:avLst>
              <a:gd name="adj1" fmla="val -3224"/>
              <a:gd name="adj2" fmla="val -12943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Each platter has a head; All heads seek together</a:t>
            </a:r>
          </a:p>
        </p:txBody>
      </p:sp>
    </p:spTree>
    <p:extLst>
      <p:ext uri="{BB962C8B-B14F-4D97-AF65-F5344CB8AC3E}">
        <p14:creationId xmlns:p14="http://schemas.microsoft.com/office/powerpoint/2010/main" val="76384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Implications of multiple platters</a:t>
            </a:r>
          </a:p>
        </p:txBody>
      </p:sp>
      <p:sp>
        <p:nvSpPr>
          <p:cNvPr id="3" name="Content Placeholder 2"/>
          <p:cNvSpPr>
            <a:spLocks noGrp="1"/>
          </p:cNvSpPr>
          <p:nvPr>
            <p:ph idx="1"/>
          </p:nvPr>
        </p:nvSpPr>
        <p:spPr/>
        <p:txBody>
          <a:bodyPr>
            <a:normAutofit lnSpcReduction="10000"/>
          </a:bodyPr>
          <a:lstStyle/>
          <a:p>
            <a:r>
              <a:rPr lang="en-US" dirty="0"/>
              <a:t>Blocks actually striped across platters</a:t>
            </a:r>
          </a:p>
          <a:p>
            <a:r>
              <a:rPr lang="en-US" dirty="0"/>
              <a:t>Also, both sides of a platter can store data</a:t>
            </a:r>
          </a:p>
          <a:p>
            <a:pPr lvl="1"/>
            <a:r>
              <a:rPr lang="en-US" dirty="0"/>
              <a:t>Called a </a:t>
            </a:r>
            <a:r>
              <a:rPr lang="en-US" b="1" dirty="0"/>
              <a:t>surface</a:t>
            </a:r>
          </a:p>
          <a:p>
            <a:pPr lvl="1"/>
            <a:r>
              <a:rPr lang="en-US" dirty="0"/>
              <a:t>Need a head on top and bottom</a:t>
            </a:r>
          </a:p>
          <a:p>
            <a:r>
              <a:rPr lang="en-US" dirty="0"/>
              <a:t>Example:</a:t>
            </a:r>
          </a:p>
          <a:p>
            <a:pPr lvl="1"/>
            <a:r>
              <a:rPr lang="en-US" dirty="0"/>
              <a:t>Sector 0 on platter 0 (top)</a:t>
            </a:r>
          </a:p>
          <a:p>
            <a:pPr lvl="1"/>
            <a:r>
              <a:rPr lang="en-US" dirty="0"/>
              <a:t>Sector 1 on platter 0 (bottom, same position)</a:t>
            </a:r>
          </a:p>
          <a:p>
            <a:pPr lvl="1"/>
            <a:r>
              <a:rPr lang="en-US" dirty="0"/>
              <a:t>Sector 2 on platter 1 at same position, top, </a:t>
            </a:r>
          </a:p>
          <a:p>
            <a:pPr lvl="1"/>
            <a:r>
              <a:rPr lang="en-US" dirty="0"/>
              <a:t>Sector 3 on platter 1, at same position, bottom</a:t>
            </a:r>
          </a:p>
          <a:p>
            <a:pPr lvl="1"/>
            <a:r>
              <a:rPr lang="en-US" dirty="0"/>
              <a:t>Etc.</a:t>
            </a:r>
          </a:p>
          <a:p>
            <a:pPr lvl="1"/>
            <a:r>
              <a:rPr lang="en-US" dirty="0"/>
              <a:t>8 heads can read all 8 sectors simultaneously</a:t>
            </a:r>
          </a:p>
        </p:txBody>
      </p:sp>
    </p:spTree>
    <p:extLst>
      <p:ext uri="{BB962C8B-B14F-4D97-AF65-F5344CB8AC3E}">
        <p14:creationId xmlns:p14="http://schemas.microsoft.com/office/powerpoint/2010/main" val="1619579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Real Example </a:t>
            </a:r>
          </a:p>
        </p:txBody>
      </p:sp>
      <p:sp>
        <p:nvSpPr>
          <p:cNvPr id="10243" name="Rectangle 37"/>
          <p:cNvSpPr>
            <a:spLocks noGrp="1" noChangeArrowheads="1"/>
          </p:cNvSpPr>
          <p:nvPr>
            <p:ph idx="1"/>
          </p:nvPr>
        </p:nvSpPr>
        <p:spPr>
          <a:noFill/>
        </p:spPr>
        <p:txBody>
          <a:bodyPr>
            <a:normAutofit fontScale="92500" lnSpcReduction="10000"/>
          </a:bodyPr>
          <a:lstStyle/>
          <a:p>
            <a:r>
              <a:rPr lang="en-US" sz="2000" dirty="0">
                <a:solidFill>
                  <a:schemeClr val="folHlink"/>
                </a:solidFill>
                <a:latin typeface="Arial" charset="0"/>
              </a:rPr>
              <a:t>Seagate 73.4 GB </a:t>
            </a:r>
            <a:r>
              <a:rPr lang="en-US" sz="2000" dirty="0" err="1">
                <a:solidFill>
                  <a:schemeClr val="folHlink"/>
                </a:solidFill>
                <a:latin typeface="Arial" charset="0"/>
              </a:rPr>
              <a:t>Fibre</a:t>
            </a:r>
            <a:r>
              <a:rPr lang="en-US" sz="2000" dirty="0">
                <a:solidFill>
                  <a:schemeClr val="folHlink"/>
                </a:solidFill>
                <a:latin typeface="Arial" charset="0"/>
              </a:rPr>
              <a:t> Channel Ultra 160 SCSI disk</a:t>
            </a:r>
          </a:p>
          <a:p>
            <a:endParaRPr lang="en-US" sz="2000" dirty="0">
              <a:latin typeface="Arial" charset="0"/>
            </a:endParaRPr>
          </a:p>
          <a:p>
            <a:r>
              <a:rPr lang="en-US" sz="2000" dirty="0">
                <a:latin typeface="Arial" charset="0"/>
              </a:rPr>
              <a:t>Specs:</a:t>
            </a:r>
          </a:p>
          <a:p>
            <a:pPr lvl="1"/>
            <a:r>
              <a:rPr lang="en-US" dirty="0">
                <a:latin typeface="Arial" charset="0"/>
              </a:rPr>
              <a:t>12 Platters</a:t>
            </a:r>
          </a:p>
          <a:p>
            <a:pPr lvl="1"/>
            <a:r>
              <a:rPr lang="en-US" dirty="0">
                <a:latin typeface="Arial" charset="0"/>
              </a:rPr>
              <a:t>24 Heads</a:t>
            </a:r>
          </a:p>
          <a:p>
            <a:pPr lvl="1"/>
            <a:r>
              <a:rPr lang="en-US" dirty="0">
                <a:latin typeface="Arial" charset="0"/>
              </a:rPr>
              <a:t>Variable # of sectors/track </a:t>
            </a:r>
          </a:p>
          <a:p>
            <a:pPr lvl="1"/>
            <a:r>
              <a:rPr lang="en-US" dirty="0">
                <a:latin typeface="Arial" charset="0"/>
              </a:rPr>
              <a:t>10,000 RPM</a:t>
            </a:r>
          </a:p>
          <a:p>
            <a:pPr lvl="2">
              <a:spcBef>
                <a:spcPct val="0"/>
              </a:spcBef>
            </a:pPr>
            <a:r>
              <a:rPr lang="en-US" sz="1800" dirty="0">
                <a:latin typeface="Arial" charset="0"/>
              </a:rPr>
              <a:t>Average latency: 2.99 </a:t>
            </a:r>
            <a:r>
              <a:rPr lang="en-US" sz="1800" i="1" dirty="0" err="1">
                <a:latin typeface="Arial" charset="0"/>
              </a:rPr>
              <a:t>ms</a:t>
            </a:r>
            <a:r>
              <a:rPr lang="en-US" sz="1800" dirty="0">
                <a:latin typeface="Arial" charset="0"/>
              </a:rPr>
              <a:t> </a:t>
            </a:r>
          </a:p>
          <a:p>
            <a:pPr lvl="1"/>
            <a:r>
              <a:rPr lang="en-US" dirty="0">
                <a:latin typeface="Arial" charset="0"/>
              </a:rPr>
              <a:t>Seek times</a:t>
            </a:r>
          </a:p>
          <a:p>
            <a:pPr lvl="2">
              <a:spcBef>
                <a:spcPct val="0"/>
              </a:spcBef>
            </a:pPr>
            <a:r>
              <a:rPr lang="en-US" sz="1800" dirty="0">
                <a:latin typeface="Arial" charset="0"/>
              </a:rPr>
              <a:t>Track-to-track: 0.6/0.9 </a:t>
            </a:r>
            <a:r>
              <a:rPr lang="en-US" sz="1800" i="1" dirty="0" err="1">
                <a:latin typeface="Arial" charset="0"/>
              </a:rPr>
              <a:t>ms</a:t>
            </a:r>
            <a:endParaRPr lang="en-US" sz="1800" dirty="0">
              <a:latin typeface="Arial" charset="0"/>
            </a:endParaRPr>
          </a:p>
          <a:p>
            <a:pPr lvl="2">
              <a:spcBef>
                <a:spcPct val="0"/>
              </a:spcBef>
              <a:spcAft>
                <a:spcPts val="1200"/>
              </a:spcAft>
            </a:pPr>
            <a:r>
              <a:rPr lang="en-US" sz="1800" dirty="0">
                <a:latin typeface="Arial" charset="0"/>
              </a:rPr>
              <a:t>Average: 5.6/6.2 </a:t>
            </a:r>
            <a:r>
              <a:rPr lang="en-US" sz="1800" i="1" dirty="0" err="1">
                <a:latin typeface="Arial" charset="0"/>
              </a:rPr>
              <a:t>ms</a:t>
            </a:r>
            <a:endParaRPr lang="en-US" sz="1800" i="1" dirty="0">
              <a:latin typeface="Arial" charset="0"/>
            </a:endParaRPr>
          </a:p>
          <a:p>
            <a:pPr lvl="2">
              <a:spcBef>
                <a:spcPct val="0"/>
              </a:spcBef>
              <a:spcAft>
                <a:spcPts val="1200"/>
              </a:spcAft>
            </a:pPr>
            <a:r>
              <a:rPr lang="en-US" sz="1800" dirty="0">
                <a:latin typeface="Arial" charset="0"/>
              </a:rPr>
              <a:t>Includes acceleration and settle time.</a:t>
            </a:r>
          </a:p>
          <a:p>
            <a:pPr lvl="1">
              <a:lnSpc>
                <a:spcPct val="80000"/>
              </a:lnSpc>
            </a:pPr>
            <a:r>
              <a:rPr lang="en-US" dirty="0">
                <a:latin typeface="Arial" charset="0"/>
              </a:rPr>
              <a:t>160-200 MB/s peak </a:t>
            </a:r>
            <a:br>
              <a:rPr lang="en-US" dirty="0">
                <a:latin typeface="Arial" charset="0"/>
              </a:rPr>
            </a:br>
            <a:r>
              <a:rPr lang="en-US" dirty="0">
                <a:latin typeface="Arial" charset="0"/>
              </a:rPr>
              <a:t>transfer rate</a:t>
            </a:r>
          </a:p>
          <a:p>
            <a:pPr lvl="2">
              <a:lnSpc>
                <a:spcPct val="80000"/>
              </a:lnSpc>
            </a:pPr>
            <a:r>
              <a:rPr lang="en-US" sz="1800" dirty="0">
                <a:latin typeface="Arial" charset="0"/>
              </a:rPr>
              <a:t>1-8K cache</a:t>
            </a:r>
          </a:p>
        </p:txBody>
      </p:sp>
      <p:sp>
        <p:nvSpPr>
          <p:cNvPr id="10244" name="Rectangle 38"/>
          <p:cNvSpPr>
            <a:spLocks noChangeArrowheads="1"/>
          </p:cNvSpPr>
          <p:nvPr/>
        </p:nvSpPr>
        <p:spPr bwMode="auto">
          <a:xfrm>
            <a:off x="4886325" y="2125464"/>
            <a:ext cx="2997200" cy="187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lstStyle/>
          <a:p>
            <a:pPr marL="742950" lvl="1" indent="-285750">
              <a:spcBef>
                <a:spcPct val="20000"/>
              </a:spcBef>
              <a:buClr>
                <a:schemeClr val="tx1"/>
              </a:buClr>
              <a:buFont typeface="Wingdings" charset="0"/>
              <a:buChar char="Ø"/>
            </a:pPr>
            <a:r>
              <a:rPr lang="en-US" sz="2000">
                <a:solidFill>
                  <a:schemeClr val="folHlink"/>
                </a:solidFill>
                <a:latin typeface="Comic Sans MS" charset="0"/>
              </a:rPr>
              <a:t>12 Arms</a:t>
            </a:r>
          </a:p>
          <a:p>
            <a:pPr marL="742950" lvl="1" indent="-285750">
              <a:spcBef>
                <a:spcPct val="20000"/>
              </a:spcBef>
              <a:buClr>
                <a:schemeClr val="tx1"/>
              </a:buClr>
              <a:buFont typeface="Wingdings" charset="0"/>
              <a:buChar char="Ø"/>
            </a:pPr>
            <a:r>
              <a:rPr lang="en-US" sz="2000" dirty="0">
                <a:solidFill>
                  <a:schemeClr val="folHlink"/>
                </a:solidFill>
                <a:latin typeface="Comic Sans MS" charset="0"/>
              </a:rPr>
              <a:t>14,100 Tracks</a:t>
            </a:r>
          </a:p>
          <a:p>
            <a:pPr marL="742950" lvl="1" indent="-285750">
              <a:spcBef>
                <a:spcPct val="20000"/>
              </a:spcBef>
              <a:buClr>
                <a:schemeClr val="tx1"/>
              </a:buClr>
              <a:buFont typeface="Wingdings" charset="0"/>
              <a:buChar char="Ø"/>
            </a:pPr>
            <a:r>
              <a:rPr lang="en-US" sz="2000" dirty="0">
                <a:solidFill>
                  <a:schemeClr val="folHlink"/>
                </a:solidFill>
                <a:latin typeface="Comic Sans MS" charset="0"/>
              </a:rPr>
              <a:t>512 bytes/sector</a:t>
            </a:r>
          </a:p>
        </p:txBody>
      </p:sp>
      <p:sp>
        <p:nvSpPr>
          <p:cNvPr id="10245" name="Line 39"/>
          <p:cNvSpPr>
            <a:spLocks noChangeShapeType="1"/>
          </p:cNvSpPr>
          <p:nvPr/>
        </p:nvSpPr>
        <p:spPr bwMode="auto">
          <a:xfrm flipH="1">
            <a:off x="8051800" y="5232400"/>
            <a:ext cx="762000" cy="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46" name="Line 40"/>
          <p:cNvSpPr>
            <a:spLocks noChangeShapeType="1"/>
          </p:cNvSpPr>
          <p:nvPr/>
        </p:nvSpPr>
        <p:spPr bwMode="auto">
          <a:xfrm>
            <a:off x="6680200" y="5156200"/>
            <a:ext cx="0" cy="10033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47" name="Oval 41"/>
          <p:cNvSpPr>
            <a:spLocks noChangeArrowheads="1"/>
          </p:cNvSpPr>
          <p:nvPr/>
        </p:nvSpPr>
        <p:spPr bwMode="auto">
          <a:xfrm>
            <a:off x="4876800" y="4610100"/>
            <a:ext cx="3657600" cy="800100"/>
          </a:xfrm>
          <a:prstGeom prst="ellipse">
            <a:avLst/>
          </a:prstGeom>
          <a:solidFill>
            <a:srgbClr val="C1CEFF"/>
          </a:solidFill>
          <a:ln w="28575">
            <a:solidFill>
              <a:schemeClr val="tx1"/>
            </a:solidFill>
            <a:round/>
            <a:headEnd/>
            <a:tailEnd/>
          </a:ln>
        </p:spPr>
        <p:txBody>
          <a:bodyPr wrap="none" anchor="ctr"/>
          <a:lstStyle/>
          <a:p>
            <a:endParaRPr lang="en-US"/>
          </a:p>
        </p:txBody>
      </p:sp>
      <p:sp>
        <p:nvSpPr>
          <p:cNvPr id="10248" name="Oval 42"/>
          <p:cNvSpPr>
            <a:spLocks noChangeArrowheads="1"/>
          </p:cNvSpPr>
          <p:nvPr/>
        </p:nvSpPr>
        <p:spPr bwMode="auto">
          <a:xfrm>
            <a:off x="5249863" y="4800600"/>
            <a:ext cx="2911475" cy="368300"/>
          </a:xfrm>
          <a:prstGeom prst="ellipse">
            <a:avLst/>
          </a:prstGeom>
          <a:solidFill>
            <a:srgbClr val="FFFFFF"/>
          </a:solidFill>
          <a:ln w="28575">
            <a:solidFill>
              <a:schemeClr val="tx1"/>
            </a:solidFill>
            <a:round/>
            <a:headEnd/>
            <a:tailEnd/>
          </a:ln>
        </p:spPr>
        <p:txBody>
          <a:bodyPr wrap="none" anchor="ctr"/>
          <a:lstStyle/>
          <a:p>
            <a:endParaRPr lang="en-US"/>
          </a:p>
        </p:txBody>
      </p:sp>
      <p:sp>
        <p:nvSpPr>
          <p:cNvPr id="10249" name="Line 43"/>
          <p:cNvSpPr>
            <a:spLocks noChangeShapeType="1"/>
          </p:cNvSpPr>
          <p:nvPr/>
        </p:nvSpPr>
        <p:spPr bwMode="auto">
          <a:xfrm flipH="1">
            <a:off x="8051800" y="4927600"/>
            <a:ext cx="762000" cy="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50" name="Oval 44"/>
          <p:cNvSpPr>
            <a:spLocks noChangeArrowheads="1"/>
          </p:cNvSpPr>
          <p:nvPr/>
        </p:nvSpPr>
        <p:spPr bwMode="auto">
          <a:xfrm>
            <a:off x="4876800" y="4292600"/>
            <a:ext cx="3657600" cy="800100"/>
          </a:xfrm>
          <a:prstGeom prst="ellipse">
            <a:avLst/>
          </a:prstGeom>
          <a:solidFill>
            <a:srgbClr val="C1CEFF"/>
          </a:solidFill>
          <a:ln w="28575">
            <a:solidFill>
              <a:schemeClr val="tx1"/>
            </a:solidFill>
            <a:round/>
            <a:headEnd/>
            <a:tailEnd/>
          </a:ln>
        </p:spPr>
        <p:txBody>
          <a:bodyPr wrap="none" anchor="ctr"/>
          <a:lstStyle/>
          <a:p>
            <a:endParaRPr lang="en-US"/>
          </a:p>
        </p:txBody>
      </p:sp>
      <p:sp>
        <p:nvSpPr>
          <p:cNvPr id="10251" name="Oval 45"/>
          <p:cNvSpPr>
            <a:spLocks noChangeArrowheads="1"/>
          </p:cNvSpPr>
          <p:nvPr/>
        </p:nvSpPr>
        <p:spPr bwMode="auto">
          <a:xfrm>
            <a:off x="5249863" y="4508500"/>
            <a:ext cx="2911475" cy="368300"/>
          </a:xfrm>
          <a:prstGeom prst="ellipse">
            <a:avLst/>
          </a:prstGeom>
          <a:solidFill>
            <a:srgbClr val="FFFFFF"/>
          </a:solidFill>
          <a:ln w="28575">
            <a:solidFill>
              <a:schemeClr val="tx1"/>
            </a:solidFill>
            <a:round/>
            <a:headEnd/>
            <a:tailEnd/>
          </a:ln>
        </p:spPr>
        <p:txBody>
          <a:bodyPr wrap="none" anchor="ctr"/>
          <a:lstStyle/>
          <a:p>
            <a:endParaRPr lang="en-US"/>
          </a:p>
        </p:txBody>
      </p:sp>
      <p:sp>
        <p:nvSpPr>
          <p:cNvPr id="10252" name="Line 46"/>
          <p:cNvSpPr>
            <a:spLocks noChangeShapeType="1"/>
          </p:cNvSpPr>
          <p:nvPr/>
        </p:nvSpPr>
        <p:spPr bwMode="auto">
          <a:xfrm flipH="1">
            <a:off x="8064500" y="4457700"/>
            <a:ext cx="762000" cy="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53" name="Oval 47"/>
          <p:cNvSpPr>
            <a:spLocks noChangeArrowheads="1"/>
          </p:cNvSpPr>
          <p:nvPr/>
        </p:nvSpPr>
        <p:spPr bwMode="auto">
          <a:xfrm>
            <a:off x="4876800" y="4000500"/>
            <a:ext cx="3657600" cy="8001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0254" name="Line 48"/>
          <p:cNvSpPr>
            <a:spLocks noChangeShapeType="1"/>
          </p:cNvSpPr>
          <p:nvPr/>
        </p:nvSpPr>
        <p:spPr bwMode="auto">
          <a:xfrm flipH="1">
            <a:off x="8153400" y="4394200"/>
            <a:ext cx="3937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55" name="Line 49"/>
          <p:cNvSpPr>
            <a:spLocks noChangeShapeType="1"/>
          </p:cNvSpPr>
          <p:nvPr/>
        </p:nvSpPr>
        <p:spPr bwMode="auto">
          <a:xfrm>
            <a:off x="6680200" y="4603750"/>
            <a:ext cx="0" cy="1905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56" name="Line 50"/>
          <p:cNvSpPr>
            <a:spLocks noChangeShapeType="1"/>
          </p:cNvSpPr>
          <p:nvPr/>
        </p:nvSpPr>
        <p:spPr bwMode="auto">
          <a:xfrm flipH="1">
            <a:off x="7505700" y="4057650"/>
            <a:ext cx="114300" cy="177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57" name="Line 51"/>
          <p:cNvSpPr>
            <a:spLocks noChangeShapeType="1"/>
          </p:cNvSpPr>
          <p:nvPr/>
        </p:nvSpPr>
        <p:spPr bwMode="auto">
          <a:xfrm>
            <a:off x="7677150" y="4540250"/>
            <a:ext cx="152400" cy="1524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58" name="Line 52"/>
          <p:cNvSpPr>
            <a:spLocks noChangeShapeType="1"/>
          </p:cNvSpPr>
          <p:nvPr/>
        </p:nvSpPr>
        <p:spPr bwMode="auto">
          <a:xfrm>
            <a:off x="7219950" y="4591050"/>
            <a:ext cx="50800" cy="2032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59" name="Line 53"/>
          <p:cNvSpPr>
            <a:spLocks noChangeShapeType="1"/>
          </p:cNvSpPr>
          <p:nvPr/>
        </p:nvSpPr>
        <p:spPr bwMode="auto">
          <a:xfrm flipV="1">
            <a:off x="7016750" y="4000500"/>
            <a:ext cx="38100" cy="1905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60" name="Line 54"/>
          <p:cNvSpPr>
            <a:spLocks noChangeShapeType="1"/>
          </p:cNvSpPr>
          <p:nvPr/>
        </p:nvSpPr>
        <p:spPr bwMode="auto">
          <a:xfrm flipV="1">
            <a:off x="7893050" y="4140200"/>
            <a:ext cx="203200" cy="1397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61" name="Line 55"/>
          <p:cNvSpPr>
            <a:spLocks noChangeShapeType="1"/>
          </p:cNvSpPr>
          <p:nvPr/>
        </p:nvSpPr>
        <p:spPr bwMode="auto">
          <a:xfrm>
            <a:off x="8007350" y="4502150"/>
            <a:ext cx="254000" cy="889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62" name="Oval 56"/>
          <p:cNvSpPr>
            <a:spLocks noChangeArrowheads="1"/>
          </p:cNvSpPr>
          <p:nvPr/>
        </p:nvSpPr>
        <p:spPr bwMode="auto">
          <a:xfrm>
            <a:off x="5249863" y="4216400"/>
            <a:ext cx="2911475" cy="368300"/>
          </a:xfrm>
          <a:prstGeom prst="ellipse">
            <a:avLst/>
          </a:prstGeom>
          <a:solidFill>
            <a:srgbClr val="FFFFFF"/>
          </a:solidFill>
          <a:ln w="28575">
            <a:solidFill>
              <a:schemeClr val="tx1"/>
            </a:solidFill>
            <a:round/>
            <a:headEnd/>
            <a:tailEnd/>
          </a:ln>
        </p:spPr>
        <p:txBody>
          <a:bodyPr wrap="none" anchor="ctr"/>
          <a:lstStyle/>
          <a:p>
            <a:endParaRPr lang="en-US"/>
          </a:p>
        </p:txBody>
      </p:sp>
      <p:sp>
        <p:nvSpPr>
          <p:cNvPr id="10263" name="Line 57"/>
          <p:cNvSpPr>
            <a:spLocks noChangeShapeType="1"/>
          </p:cNvSpPr>
          <p:nvPr/>
        </p:nvSpPr>
        <p:spPr bwMode="auto">
          <a:xfrm flipH="1">
            <a:off x="6159500" y="4591050"/>
            <a:ext cx="63500" cy="2032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64" name="Line 58"/>
          <p:cNvSpPr>
            <a:spLocks noChangeShapeType="1"/>
          </p:cNvSpPr>
          <p:nvPr/>
        </p:nvSpPr>
        <p:spPr bwMode="auto">
          <a:xfrm flipH="1">
            <a:off x="4876800" y="4406900"/>
            <a:ext cx="3556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65" name="Line 59"/>
          <p:cNvSpPr>
            <a:spLocks noChangeShapeType="1"/>
          </p:cNvSpPr>
          <p:nvPr/>
        </p:nvSpPr>
        <p:spPr bwMode="auto">
          <a:xfrm flipH="1">
            <a:off x="5600700" y="4565650"/>
            <a:ext cx="165100" cy="1524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66" name="Line 60"/>
          <p:cNvSpPr>
            <a:spLocks noChangeShapeType="1"/>
          </p:cNvSpPr>
          <p:nvPr/>
        </p:nvSpPr>
        <p:spPr bwMode="auto">
          <a:xfrm>
            <a:off x="5822950" y="4057650"/>
            <a:ext cx="101600" cy="177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67" name="Line 61"/>
          <p:cNvSpPr>
            <a:spLocks noChangeShapeType="1"/>
          </p:cNvSpPr>
          <p:nvPr/>
        </p:nvSpPr>
        <p:spPr bwMode="auto">
          <a:xfrm flipH="1" flipV="1">
            <a:off x="5346700" y="4140200"/>
            <a:ext cx="139700" cy="1397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68" name="Line 62"/>
          <p:cNvSpPr>
            <a:spLocks noChangeShapeType="1"/>
          </p:cNvSpPr>
          <p:nvPr/>
        </p:nvSpPr>
        <p:spPr bwMode="auto">
          <a:xfrm flipH="1" flipV="1">
            <a:off x="6362700" y="4013200"/>
            <a:ext cx="38100" cy="177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69" name="Line 63"/>
          <p:cNvSpPr>
            <a:spLocks noChangeShapeType="1"/>
          </p:cNvSpPr>
          <p:nvPr/>
        </p:nvSpPr>
        <p:spPr bwMode="auto">
          <a:xfrm flipH="1">
            <a:off x="5194300" y="4514850"/>
            <a:ext cx="266700" cy="101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70" name="Oval 65"/>
          <p:cNvSpPr>
            <a:spLocks noChangeArrowheads="1"/>
          </p:cNvSpPr>
          <p:nvPr/>
        </p:nvSpPr>
        <p:spPr bwMode="auto">
          <a:xfrm>
            <a:off x="6597650" y="4349750"/>
            <a:ext cx="139700" cy="76200"/>
          </a:xfrm>
          <a:prstGeom prst="ellipse">
            <a:avLst/>
          </a:prstGeom>
          <a:solidFill>
            <a:schemeClr val="tx1"/>
          </a:solidFill>
          <a:ln w="12700">
            <a:solidFill>
              <a:srgbClr val="000000"/>
            </a:solidFill>
            <a:round/>
            <a:headEnd/>
            <a:tailEnd/>
          </a:ln>
        </p:spPr>
        <p:txBody>
          <a:bodyPr wrap="none" anchor="ctr"/>
          <a:lstStyle/>
          <a:p>
            <a:endParaRPr lang="en-US"/>
          </a:p>
        </p:txBody>
      </p:sp>
      <p:sp>
        <p:nvSpPr>
          <p:cNvPr id="10271" name="Line 66"/>
          <p:cNvSpPr>
            <a:spLocks noChangeShapeType="1"/>
          </p:cNvSpPr>
          <p:nvPr/>
        </p:nvSpPr>
        <p:spPr bwMode="auto">
          <a:xfrm>
            <a:off x="6667500" y="3581400"/>
            <a:ext cx="0" cy="7874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72" name="Line 67"/>
          <p:cNvSpPr>
            <a:spLocks noChangeShapeType="1"/>
          </p:cNvSpPr>
          <p:nvPr/>
        </p:nvSpPr>
        <p:spPr bwMode="auto">
          <a:xfrm>
            <a:off x="8801100" y="4343400"/>
            <a:ext cx="0" cy="182880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73" name="Line 68"/>
          <p:cNvSpPr>
            <a:spLocks noChangeShapeType="1"/>
          </p:cNvSpPr>
          <p:nvPr/>
        </p:nvSpPr>
        <p:spPr bwMode="auto">
          <a:xfrm flipH="1">
            <a:off x="8064500" y="4318000"/>
            <a:ext cx="762000" cy="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74" name="Line 69"/>
          <p:cNvSpPr>
            <a:spLocks noChangeShapeType="1"/>
          </p:cNvSpPr>
          <p:nvPr/>
        </p:nvSpPr>
        <p:spPr bwMode="auto">
          <a:xfrm>
            <a:off x="8102600" y="4318000"/>
            <a:ext cx="0" cy="50800"/>
          </a:xfrm>
          <a:prstGeom prst="line">
            <a:avLst/>
          </a:prstGeom>
          <a:noFill/>
          <a:ln w="508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75" name="Line 70"/>
          <p:cNvSpPr>
            <a:spLocks noChangeShapeType="1"/>
          </p:cNvSpPr>
          <p:nvPr/>
        </p:nvSpPr>
        <p:spPr bwMode="auto">
          <a:xfrm flipH="1">
            <a:off x="8064500" y="5105400"/>
            <a:ext cx="762000" cy="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76" name="Line 71"/>
          <p:cNvSpPr>
            <a:spLocks noChangeShapeType="1"/>
          </p:cNvSpPr>
          <p:nvPr/>
        </p:nvSpPr>
        <p:spPr bwMode="auto">
          <a:xfrm flipH="1">
            <a:off x="8064500" y="4800600"/>
            <a:ext cx="762000" cy="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77" name="Line 73"/>
          <p:cNvSpPr>
            <a:spLocks noChangeShapeType="1"/>
          </p:cNvSpPr>
          <p:nvPr/>
        </p:nvSpPr>
        <p:spPr bwMode="auto">
          <a:xfrm>
            <a:off x="8102600" y="4787900"/>
            <a:ext cx="0" cy="50800"/>
          </a:xfrm>
          <a:prstGeom prst="line">
            <a:avLst/>
          </a:prstGeom>
          <a:noFill/>
          <a:ln w="508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78" name="Line 74"/>
          <p:cNvSpPr>
            <a:spLocks noChangeShapeType="1"/>
          </p:cNvSpPr>
          <p:nvPr/>
        </p:nvSpPr>
        <p:spPr bwMode="auto">
          <a:xfrm>
            <a:off x="8102600" y="5092700"/>
            <a:ext cx="0" cy="50800"/>
          </a:xfrm>
          <a:prstGeom prst="line">
            <a:avLst/>
          </a:prstGeom>
          <a:noFill/>
          <a:ln w="508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Tree>
    <p:custDataLst>
      <p:tags r:id="rId1"/>
    </p:custDataLst>
    <p:extLst>
      <p:ext uri="{BB962C8B-B14F-4D97-AF65-F5344CB8AC3E}">
        <p14:creationId xmlns:p14="http://schemas.microsoft.com/office/powerpoint/2010/main" val="188431692"/>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251520" y="1216496"/>
            <a:ext cx="8424936" cy="4876800"/>
          </a:xfrm>
        </p:spPr>
        <p:txBody>
          <a:bodyPr>
            <a:normAutofit lnSpcReduction="10000"/>
          </a:bodyPr>
          <a:lstStyle/>
          <a:p>
            <a:pPr marL="914400" lvl="2" indent="0">
              <a:lnSpc>
                <a:spcPct val="90000"/>
              </a:lnSpc>
              <a:buNone/>
            </a:pPr>
            <a:endParaRPr lang="en-US" sz="1600" dirty="0">
              <a:latin typeface="Arial" charset="0"/>
              <a:sym typeface="Wingdings" charset="0"/>
            </a:endParaRPr>
          </a:p>
          <a:p>
            <a:pPr>
              <a:lnSpc>
                <a:spcPct val="90000"/>
              </a:lnSpc>
            </a:pPr>
            <a:r>
              <a:rPr lang="en-US" sz="2000" dirty="0">
                <a:latin typeface="Arial" charset="0"/>
              </a:rPr>
              <a:t>Disks are getting denser</a:t>
            </a:r>
          </a:p>
          <a:p>
            <a:pPr lvl="1">
              <a:lnSpc>
                <a:spcPct val="90000"/>
              </a:lnSpc>
            </a:pPr>
            <a:r>
              <a:rPr lang="en-US" sz="1800" dirty="0">
                <a:latin typeface="Arial" charset="0"/>
              </a:rPr>
              <a:t>More bits/square inch </a:t>
            </a:r>
            <a:r>
              <a:rPr lang="en-US" sz="1800" dirty="0">
                <a:latin typeface="Arial" charset="0"/>
                <a:sym typeface="Wingdings" charset="0"/>
              </a:rPr>
              <a:t> small disks with large capacities</a:t>
            </a:r>
          </a:p>
          <a:p>
            <a:pPr lvl="2">
              <a:lnSpc>
                <a:spcPct val="90000"/>
              </a:lnSpc>
            </a:pPr>
            <a:endParaRPr lang="en-US" sz="1600" dirty="0">
              <a:latin typeface="Arial" charset="0"/>
              <a:sym typeface="Wingdings" charset="0"/>
            </a:endParaRPr>
          </a:p>
          <a:p>
            <a:pPr>
              <a:lnSpc>
                <a:spcPct val="90000"/>
              </a:lnSpc>
            </a:pPr>
            <a:r>
              <a:rPr lang="en-US" sz="2000" dirty="0">
                <a:latin typeface="Arial" charset="0"/>
              </a:rPr>
              <a:t>Disks are getting cheaper </a:t>
            </a:r>
          </a:p>
          <a:p>
            <a:pPr lvl="1">
              <a:lnSpc>
                <a:spcPct val="90000"/>
              </a:lnSpc>
            </a:pPr>
            <a:r>
              <a:rPr lang="en-US" sz="1600" dirty="0">
                <a:latin typeface="Arial" charset="0"/>
              </a:rPr>
              <a:t>Well, in $/byte </a:t>
            </a:r>
            <a:r>
              <a:rPr lang="mr-IN" sz="1600" dirty="0">
                <a:latin typeface="Arial" charset="0"/>
              </a:rPr>
              <a:t>–</a:t>
            </a:r>
            <a:r>
              <a:rPr lang="en-US" sz="1600" dirty="0">
                <a:latin typeface="Arial" charset="0"/>
              </a:rPr>
              <a:t> a single disk has cost at least $50-100 for 20 years</a:t>
            </a:r>
          </a:p>
          <a:p>
            <a:pPr lvl="1">
              <a:lnSpc>
                <a:spcPct val="90000"/>
              </a:lnSpc>
            </a:pPr>
            <a:r>
              <a:rPr lang="en-US" sz="1800" dirty="0">
                <a:latin typeface="Arial" charset="0"/>
              </a:rPr>
              <a:t>2x/year since 1991</a:t>
            </a:r>
          </a:p>
          <a:p>
            <a:pPr lvl="2">
              <a:lnSpc>
                <a:spcPct val="90000"/>
              </a:lnSpc>
            </a:pPr>
            <a:endParaRPr lang="en-US" sz="1600" dirty="0">
              <a:latin typeface="Arial" charset="0"/>
            </a:endParaRPr>
          </a:p>
          <a:p>
            <a:pPr>
              <a:lnSpc>
                <a:spcPct val="90000"/>
              </a:lnSpc>
            </a:pPr>
            <a:r>
              <a:rPr lang="en-US" sz="2000" dirty="0">
                <a:latin typeface="Arial" charset="0"/>
              </a:rPr>
              <a:t>Disks are getting faster</a:t>
            </a:r>
          </a:p>
          <a:p>
            <a:pPr lvl="1">
              <a:lnSpc>
                <a:spcPct val="90000"/>
              </a:lnSpc>
            </a:pPr>
            <a:r>
              <a:rPr lang="en-US" sz="1800" dirty="0">
                <a:latin typeface="Arial" charset="0"/>
              </a:rPr>
              <a:t>Seek time, rotation latency: 5-10%/year (2-3x per decade)</a:t>
            </a:r>
          </a:p>
          <a:p>
            <a:pPr lvl="1">
              <a:lnSpc>
                <a:spcPct val="90000"/>
              </a:lnSpc>
            </a:pPr>
            <a:r>
              <a:rPr lang="en-US" sz="1800" dirty="0">
                <a:latin typeface="Arial" charset="0"/>
              </a:rPr>
              <a:t>Bandwidth: 20-30%/year (~10x per decade)</a:t>
            </a:r>
          </a:p>
          <a:p>
            <a:pPr lvl="1">
              <a:lnSpc>
                <a:spcPct val="90000"/>
              </a:lnSpc>
            </a:pPr>
            <a:r>
              <a:rPr lang="en-US" sz="1800" dirty="0">
                <a:latin typeface="Arial" charset="0"/>
              </a:rPr>
              <a:t>This trend is really flattening out on commodity devices; more apparent on high-end</a:t>
            </a:r>
          </a:p>
          <a:p>
            <a:pPr lvl="1">
              <a:lnSpc>
                <a:spcPct val="90000"/>
              </a:lnSpc>
            </a:pPr>
            <a:endParaRPr lang="en-US" sz="1800" dirty="0">
              <a:latin typeface="Arial" charset="0"/>
            </a:endParaRPr>
          </a:p>
          <a:p>
            <a:pPr>
              <a:lnSpc>
                <a:spcPct val="90000"/>
              </a:lnSpc>
            </a:pPr>
            <a:r>
              <a:rPr lang="en-US" sz="2200" dirty="0">
                <a:latin typeface="Arial" charset="0"/>
              </a:rPr>
              <a:t>Increasingly esoteric constraints to increase density</a:t>
            </a:r>
          </a:p>
          <a:p>
            <a:pPr lvl="1">
              <a:lnSpc>
                <a:spcPct val="90000"/>
              </a:lnSpc>
            </a:pPr>
            <a:r>
              <a:rPr lang="en-US" sz="1800" dirty="0">
                <a:latin typeface="Arial" charset="0"/>
              </a:rPr>
              <a:t>Shingled Magnetic Recording, Interlaced Magnetic Recording, Heat-Assisted Magnetic Recording, etc.</a:t>
            </a:r>
          </a:p>
          <a:p>
            <a:pPr lvl="2">
              <a:lnSpc>
                <a:spcPct val="90000"/>
              </a:lnSpc>
            </a:pPr>
            <a:endParaRPr lang="en-US" sz="1600" dirty="0">
              <a:latin typeface="Arial" charset="0"/>
            </a:endParaRPr>
          </a:p>
        </p:txBody>
      </p:sp>
      <p:sp>
        <p:nvSpPr>
          <p:cNvPr id="2" name="Title 1"/>
          <p:cNvSpPr>
            <a:spLocks noGrp="1"/>
          </p:cNvSpPr>
          <p:nvPr>
            <p:ph type="title"/>
          </p:nvPr>
        </p:nvSpPr>
        <p:spPr/>
        <p:txBody>
          <a:bodyPr>
            <a:normAutofit fontScale="90000"/>
          </a:bodyPr>
          <a:lstStyle/>
          <a:p>
            <a:r>
              <a:rPr lang="en-US" dirty="0"/>
              <a:t>Disks: Technology Trends</a:t>
            </a:r>
          </a:p>
        </p:txBody>
      </p:sp>
      <p:sp>
        <p:nvSpPr>
          <p:cNvPr id="5" name="TextBox 4"/>
          <p:cNvSpPr txBox="1"/>
          <p:nvPr/>
        </p:nvSpPr>
        <p:spPr>
          <a:xfrm>
            <a:off x="0" y="6237822"/>
            <a:ext cx="9144000" cy="575554"/>
          </a:xfrm>
          <a:prstGeom prst="rect">
            <a:avLst/>
          </a:prstGeom>
          <a:noFill/>
        </p:spPr>
        <p:txBody>
          <a:bodyPr wrap="square" lIns="82309" tIns="41154" rIns="82309" bIns="41154" rtlCol="0">
            <a:spAutoFit/>
          </a:bodyPr>
          <a:lstStyle/>
          <a:p>
            <a:pPr marL="0" lvl="1" indent="-514291" algn="ctr"/>
            <a:r>
              <a:rPr lang="en-US" sz="3200" dirty="0"/>
              <a:t>Overall: Capacity improving much faster than perf.</a:t>
            </a:r>
            <a:endParaRPr lang="en-US" sz="3200" i="1" dirty="0"/>
          </a:p>
        </p:txBody>
      </p:sp>
    </p:spTree>
    <p:custDataLst>
      <p:tags r:id="rId1"/>
    </p:custDataLst>
    <p:extLst>
      <p:ext uri="{BB962C8B-B14F-4D97-AF65-F5344CB8AC3E}">
        <p14:creationId xmlns:p14="http://schemas.microsoft.com/office/powerpoint/2010/main" val="125059014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OS’s view of a storage device</a:t>
            </a:r>
          </a:p>
        </p:txBody>
      </p:sp>
      <p:sp>
        <p:nvSpPr>
          <p:cNvPr id="3" name="Content Placeholder 2"/>
          <p:cNvSpPr>
            <a:spLocks noGrp="1"/>
          </p:cNvSpPr>
          <p:nvPr>
            <p:ph idx="1"/>
          </p:nvPr>
        </p:nvSpPr>
        <p:spPr/>
        <p:txBody>
          <a:bodyPr>
            <a:normAutofit lnSpcReduction="10000"/>
          </a:bodyPr>
          <a:lstStyle/>
          <a:p>
            <a:r>
              <a:rPr lang="en-US" dirty="0"/>
              <a:t>Simple array of sectors</a:t>
            </a:r>
          </a:p>
          <a:p>
            <a:pPr lvl="1"/>
            <a:r>
              <a:rPr lang="en-US" dirty="0"/>
              <a:t>Sectors are usually 512 or 4k bytes</a:t>
            </a:r>
          </a:p>
          <a:p>
            <a:pPr lvl="1"/>
            <a:r>
              <a:rPr lang="en-US" dirty="0"/>
              <a:t>Also called Logical Block Addresses (LBAs)</a:t>
            </a:r>
          </a:p>
          <a:p>
            <a:pPr lvl="2"/>
            <a:r>
              <a:rPr lang="en-US" dirty="0"/>
              <a:t>Captures virtual address space that device exports to OS</a:t>
            </a:r>
          </a:p>
          <a:p>
            <a:endParaRPr lang="en-US" dirty="0"/>
          </a:p>
          <a:p>
            <a:r>
              <a:rPr lang="en-US" dirty="0"/>
              <a:t>OS can issue reads/writes to disk as small as one sector/LBA</a:t>
            </a:r>
          </a:p>
          <a:p>
            <a:r>
              <a:rPr lang="en-US" dirty="0"/>
              <a:t>Depending on how data is placed on device, can also aggregate into larger requests</a:t>
            </a:r>
          </a:p>
          <a:p>
            <a:pPr lvl="1"/>
            <a:r>
              <a:rPr lang="en-US" dirty="0"/>
              <a:t>One contiguous LBA range and operation (read/write) per IO request</a:t>
            </a:r>
          </a:p>
          <a:p>
            <a:pPr lvl="1"/>
            <a:endParaRPr lang="en-US" dirty="0"/>
          </a:p>
        </p:txBody>
      </p:sp>
    </p:spTree>
    <p:extLst>
      <p:ext uri="{BB962C8B-B14F-4D97-AF65-F5344CB8AC3E}">
        <p14:creationId xmlns:p14="http://schemas.microsoft.com/office/powerpoint/2010/main" val="607566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BECF3-A50C-9982-BA24-77FD6FB28C01}"/>
              </a:ext>
            </a:extLst>
          </p:cNvPr>
          <p:cNvSpPr>
            <a:spLocks noGrp="1"/>
          </p:cNvSpPr>
          <p:nvPr>
            <p:ph type="title"/>
          </p:nvPr>
        </p:nvSpPr>
        <p:spPr/>
        <p:txBody>
          <a:bodyPr>
            <a:normAutofit fontScale="90000"/>
          </a:bodyPr>
          <a:lstStyle/>
          <a:p>
            <a:r>
              <a:rPr lang="en-US" dirty="0"/>
              <a:t>Key design questions: Magnetic Hard Disks</a:t>
            </a:r>
          </a:p>
        </p:txBody>
      </p:sp>
      <p:sp>
        <p:nvSpPr>
          <p:cNvPr id="3" name="Content Placeholder 2">
            <a:extLst>
              <a:ext uri="{FF2B5EF4-FFF2-40B4-BE49-F238E27FC236}">
                <a16:creationId xmlns:a16="http://schemas.microsoft.com/office/drawing/2014/main" id="{E13D47FB-EB03-C83C-D47B-1D1D9A788B9D}"/>
              </a:ext>
            </a:extLst>
          </p:cNvPr>
          <p:cNvSpPr>
            <a:spLocks noGrp="1"/>
          </p:cNvSpPr>
          <p:nvPr>
            <p:ph idx="1"/>
          </p:nvPr>
        </p:nvSpPr>
        <p:spPr/>
        <p:txBody>
          <a:bodyPr>
            <a:normAutofit fontScale="92500" lnSpcReduction="20000"/>
          </a:bodyPr>
          <a:lstStyle/>
          <a:p>
            <a:r>
              <a:rPr lang="en-US" dirty="0"/>
              <a:t>What is the physical phenomenon?</a:t>
            </a:r>
          </a:p>
          <a:p>
            <a:pPr lvl="1"/>
            <a:r>
              <a:rPr lang="en-US" dirty="0"/>
              <a:t>Magnetic polarity </a:t>
            </a:r>
          </a:p>
          <a:p>
            <a:r>
              <a:rPr lang="en-US" dirty="0"/>
              <a:t>How robust is the physical phenomenon to environmental damage, or passage of time?</a:t>
            </a:r>
          </a:p>
          <a:p>
            <a:pPr lvl="1"/>
            <a:r>
              <a:rPr lang="en-US" dirty="0"/>
              <a:t>Susceptible to strong magnetic interference</a:t>
            </a:r>
          </a:p>
          <a:p>
            <a:pPr lvl="1"/>
            <a:r>
              <a:rPr lang="en-US" dirty="0"/>
              <a:t>Sensitive to physical disturbance (e.g., dropping or shaking it)</a:t>
            </a:r>
          </a:p>
          <a:p>
            <a:pPr lvl="1"/>
            <a:r>
              <a:rPr lang="en-US" dirty="0"/>
              <a:t>Data lasts for decades without a refresh</a:t>
            </a:r>
          </a:p>
          <a:p>
            <a:r>
              <a:rPr lang="en-US" dirty="0"/>
              <a:t>How to scale capacity, vs cost?</a:t>
            </a:r>
          </a:p>
          <a:p>
            <a:pPr lvl="1"/>
            <a:r>
              <a:rPr lang="en-US" dirty="0"/>
              <a:t>More surfaces</a:t>
            </a:r>
          </a:p>
          <a:p>
            <a:pPr lvl="1"/>
            <a:r>
              <a:rPr lang="en-US" dirty="0"/>
              <a:t>More precision encoding (smaller surface area)</a:t>
            </a:r>
          </a:p>
          <a:p>
            <a:pPr lvl="2"/>
            <a:r>
              <a:rPr lang="en-US" dirty="0"/>
              <a:t>Heads not independent (too costly)</a:t>
            </a:r>
          </a:p>
          <a:p>
            <a:r>
              <a:rPr lang="en-US" dirty="0"/>
              <a:t>Other engineering constraints or performance anomalies?</a:t>
            </a:r>
          </a:p>
          <a:p>
            <a:pPr lvl="1"/>
            <a:r>
              <a:rPr lang="en-US" dirty="0"/>
              <a:t>Latency for head movement</a:t>
            </a:r>
          </a:p>
          <a:p>
            <a:endParaRPr lang="en-US" dirty="0"/>
          </a:p>
        </p:txBody>
      </p:sp>
      <p:sp>
        <p:nvSpPr>
          <p:cNvPr id="4" name="Slide Number Placeholder 3">
            <a:extLst>
              <a:ext uri="{FF2B5EF4-FFF2-40B4-BE49-F238E27FC236}">
                <a16:creationId xmlns:a16="http://schemas.microsoft.com/office/drawing/2014/main" id="{FC25B679-4679-D5A6-B3D5-8D0DCC9B1979}"/>
              </a:ext>
            </a:extLst>
          </p:cNvPr>
          <p:cNvSpPr>
            <a:spLocks noGrp="1"/>
          </p:cNvSpPr>
          <p:nvPr>
            <p:ph type="sldNum" sz="quarter" idx="12"/>
          </p:nvPr>
        </p:nvSpPr>
        <p:spPr/>
        <p:txBody>
          <a:bodyPr/>
          <a:lstStyle/>
          <a:p>
            <a:fld id="{B79A3DA4-3E46-45AF-808A-D7FF9D1D755F}" type="slidenum">
              <a:rPr lang="en-US" smtClean="0"/>
              <a:pPr/>
              <a:t>30</a:t>
            </a:fld>
            <a:endParaRPr lang="en-US"/>
          </a:p>
        </p:txBody>
      </p:sp>
    </p:spTree>
    <p:extLst>
      <p:ext uri="{BB962C8B-B14F-4D97-AF65-F5344CB8AC3E}">
        <p14:creationId xmlns:p14="http://schemas.microsoft.com/office/powerpoint/2010/main" val="43486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07F97-886E-6B75-B47A-175487A28565}"/>
              </a:ext>
            </a:extLst>
          </p:cNvPr>
          <p:cNvSpPr>
            <a:spLocks noGrp="1"/>
          </p:cNvSpPr>
          <p:nvPr>
            <p:ph type="title"/>
          </p:nvPr>
        </p:nvSpPr>
        <p:spPr/>
        <p:txBody>
          <a:bodyPr>
            <a:normAutofit fontScale="90000"/>
          </a:bodyPr>
          <a:lstStyle/>
          <a:p>
            <a:r>
              <a:rPr lang="en-US" dirty="0"/>
              <a:t>Dynamic RAM (DRAM)</a:t>
            </a:r>
          </a:p>
        </p:txBody>
      </p:sp>
      <p:sp>
        <p:nvSpPr>
          <p:cNvPr id="3" name="Content Placeholder 2">
            <a:extLst>
              <a:ext uri="{FF2B5EF4-FFF2-40B4-BE49-F238E27FC236}">
                <a16:creationId xmlns:a16="http://schemas.microsoft.com/office/drawing/2014/main" id="{15980017-EFBC-B530-82F9-F164A0F3588E}"/>
              </a:ext>
            </a:extLst>
          </p:cNvPr>
          <p:cNvSpPr>
            <a:spLocks noGrp="1"/>
          </p:cNvSpPr>
          <p:nvPr>
            <p:ph idx="1"/>
          </p:nvPr>
        </p:nvSpPr>
        <p:spPr/>
        <p:txBody>
          <a:bodyPr/>
          <a:lstStyle/>
          <a:p>
            <a:r>
              <a:rPr lang="en-US" dirty="0"/>
              <a:t>Encode data as charge in capacitors</a:t>
            </a:r>
          </a:p>
          <a:p>
            <a:pPr lvl="1"/>
            <a:r>
              <a:rPr lang="en-US" dirty="0"/>
              <a:t>“high charge” == 1, “low charge” == 0</a:t>
            </a:r>
          </a:p>
          <a:p>
            <a:r>
              <a:rPr lang="en-US" dirty="0"/>
              <a:t>Reading the charge also discharges it, requiring a read to re-write the data</a:t>
            </a:r>
          </a:p>
          <a:p>
            <a:pPr lvl="1"/>
            <a:r>
              <a:rPr lang="en-US" dirty="0"/>
              <a:t>Charge leaks out after 1-10 seconds – not persistent</a:t>
            </a:r>
          </a:p>
          <a:p>
            <a:pPr lvl="1"/>
            <a:r>
              <a:rPr lang="en-US" dirty="0"/>
              <a:t>Thus, requires periodic refresh</a:t>
            </a:r>
          </a:p>
          <a:p>
            <a:r>
              <a:rPr lang="en-US" dirty="0"/>
              <a:t>Circuits relatively cheap to replicate at scale</a:t>
            </a:r>
          </a:p>
          <a:p>
            <a:pPr lvl="1"/>
            <a:r>
              <a:rPr lang="en-US" dirty="0"/>
              <a:t>Relatively uniform access times across cells (no “drone”)</a:t>
            </a:r>
          </a:p>
          <a:p>
            <a:pPr lvl="1"/>
            <a:r>
              <a:rPr lang="en-US" dirty="0"/>
              <a:t>Power seems to be bottleneck to capacity</a:t>
            </a:r>
          </a:p>
          <a:p>
            <a:pPr lvl="1"/>
            <a:endParaRPr lang="en-US" dirty="0"/>
          </a:p>
        </p:txBody>
      </p:sp>
      <p:sp>
        <p:nvSpPr>
          <p:cNvPr id="4" name="Slide Number Placeholder 3">
            <a:extLst>
              <a:ext uri="{FF2B5EF4-FFF2-40B4-BE49-F238E27FC236}">
                <a16:creationId xmlns:a16="http://schemas.microsoft.com/office/drawing/2014/main" id="{21291378-02CD-550F-E98E-032D30187D2A}"/>
              </a:ext>
            </a:extLst>
          </p:cNvPr>
          <p:cNvSpPr>
            <a:spLocks noGrp="1"/>
          </p:cNvSpPr>
          <p:nvPr>
            <p:ph type="sldNum" sz="quarter" idx="12"/>
          </p:nvPr>
        </p:nvSpPr>
        <p:spPr/>
        <p:txBody>
          <a:bodyPr/>
          <a:lstStyle/>
          <a:p>
            <a:fld id="{B79A3DA4-3E46-45AF-808A-D7FF9D1D755F}" type="slidenum">
              <a:rPr lang="en-US" smtClean="0"/>
              <a:pPr/>
              <a:t>31</a:t>
            </a:fld>
            <a:endParaRPr lang="en-US"/>
          </a:p>
        </p:txBody>
      </p:sp>
    </p:spTree>
    <p:extLst>
      <p:ext uri="{BB962C8B-B14F-4D97-AF65-F5344CB8AC3E}">
        <p14:creationId xmlns:p14="http://schemas.microsoft.com/office/powerpoint/2010/main" val="35616340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097CC-EB89-D876-458E-1CDB9136E115}"/>
              </a:ext>
            </a:extLst>
          </p:cNvPr>
          <p:cNvSpPr>
            <a:spLocks noGrp="1"/>
          </p:cNvSpPr>
          <p:nvPr>
            <p:ph type="title"/>
          </p:nvPr>
        </p:nvSpPr>
        <p:spPr/>
        <p:txBody>
          <a:bodyPr>
            <a:normAutofit fontScale="90000"/>
          </a:bodyPr>
          <a:lstStyle/>
          <a:p>
            <a:r>
              <a:rPr lang="en-US" dirty="0"/>
              <a:t>Attacks on DRAM (1)</a:t>
            </a:r>
          </a:p>
        </p:txBody>
      </p:sp>
      <p:sp>
        <p:nvSpPr>
          <p:cNvPr id="3" name="Content Placeholder 2">
            <a:extLst>
              <a:ext uri="{FF2B5EF4-FFF2-40B4-BE49-F238E27FC236}">
                <a16:creationId xmlns:a16="http://schemas.microsoft.com/office/drawing/2014/main" id="{55CED221-815F-3887-D619-8D942F913616}"/>
              </a:ext>
            </a:extLst>
          </p:cNvPr>
          <p:cNvSpPr>
            <a:spLocks noGrp="1"/>
          </p:cNvSpPr>
          <p:nvPr>
            <p:ph idx="1"/>
          </p:nvPr>
        </p:nvSpPr>
        <p:spPr/>
        <p:txBody>
          <a:bodyPr/>
          <a:lstStyle/>
          <a:p>
            <a:r>
              <a:rPr lang="en-US" dirty="0"/>
              <a:t>Cold boot attack: Dump a computer’s RAM contents</a:t>
            </a:r>
          </a:p>
          <a:p>
            <a:pPr lvl="1"/>
            <a:r>
              <a:rPr lang="en-US" dirty="0"/>
              <a:t>Without administrator account on OS</a:t>
            </a:r>
          </a:p>
          <a:p>
            <a:pPr lvl="1"/>
            <a:r>
              <a:rPr lang="en-US" dirty="0"/>
              <a:t>Requires physical possession of the computer</a:t>
            </a:r>
          </a:p>
          <a:p>
            <a:r>
              <a:rPr lang="en-US" dirty="0"/>
              <a:t>Recall: Data retention a function of temperature</a:t>
            </a:r>
          </a:p>
          <a:p>
            <a:pPr lvl="1"/>
            <a:r>
              <a:rPr lang="en-US" dirty="0"/>
              <a:t>Longer when colder</a:t>
            </a:r>
          </a:p>
          <a:p>
            <a:r>
              <a:rPr lang="en-US" dirty="0"/>
              <a:t>Literally put a laptop in the freezer</a:t>
            </a:r>
          </a:p>
          <a:p>
            <a:pPr lvl="1"/>
            <a:r>
              <a:rPr lang="en-US" dirty="0"/>
              <a:t>Leverage seconds of retention while unplugged to quickly take out DRAM and plug into another computer</a:t>
            </a:r>
          </a:p>
        </p:txBody>
      </p:sp>
      <p:sp>
        <p:nvSpPr>
          <p:cNvPr id="4" name="Slide Number Placeholder 3">
            <a:extLst>
              <a:ext uri="{FF2B5EF4-FFF2-40B4-BE49-F238E27FC236}">
                <a16:creationId xmlns:a16="http://schemas.microsoft.com/office/drawing/2014/main" id="{F26C7759-CDD6-49A1-0F08-C60F6EF6E8B8}"/>
              </a:ext>
            </a:extLst>
          </p:cNvPr>
          <p:cNvSpPr>
            <a:spLocks noGrp="1"/>
          </p:cNvSpPr>
          <p:nvPr>
            <p:ph type="sldNum" sz="quarter" idx="12"/>
          </p:nvPr>
        </p:nvSpPr>
        <p:spPr/>
        <p:txBody>
          <a:bodyPr/>
          <a:lstStyle/>
          <a:p>
            <a:fld id="{B79A3DA4-3E46-45AF-808A-D7FF9D1D755F}" type="slidenum">
              <a:rPr lang="en-US" smtClean="0"/>
              <a:pPr/>
              <a:t>32</a:t>
            </a:fld>
            <a:endParaRPr lang="en-US"/>
          </a:p>
        </p:txBody>
      </p:sp>
    </p:spTree>
    <p:extLst>
      <p:ext uri="{BB962C8B-B14F-4D97-AF65-F5344CB8AC3E}">
        <p14:creationId xmlns:p14="http://schemas.microsoft.com/office/powerpoint/2010/main" val="32369749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C2739-6B46-B739-A31C-5040A73C0522}"/>
              </a:ext>
            </a:extLst>
          </p:cNvPr>
          <p:cNvSpPr>
            <a:spLocks noGrp="1"/>
          </p:cNvSpPr>
          <p:nvPr>
            <p:ph type="title"/>
          </p:nvPr>
        </p:nvSpPr>
        <p:spPr/>
        <p:txBody>
          <a:bodyPr>
            <a:normAutofit fontScale="90000"/>
          </a:bodyPr>
          <a:lstStyle/>
          <a:p>
            <a:r>
              <a:rPr lang="en-US" dirty="0"/>
              <a:t>Attacks on DRAM (2)</a:t>
            </a:r>
          </a:p>
        </p:txBody>
      </p:sp>
      <p:sp>
        <p:nvSpPr>
          <p:cNvPr id="3" name="Content Placeholder 2">
            <a:extLst>
              <a:ext uri="{FF2B5EF4-FFF2-40B4-BE49-F238E27FC236}">
                <a16:creationId xmlns:a16="http://schemas.microsoft.com/office/drawing/2014/main" id="{D9D373FE-3A8F-C25D-B87B-3F11A16F4E72}"/>
              </a:ext>
            </a:extLst>
          </p:cNvPr>
          <p:cNvSpPr>
            <a:spLocks noGrp="1"/>
          </p:cNvSpPr>
          <p:nvPr>
            <p:ph idx="1"/>
          </p:nvPr>
        </p:nvSpPr>
        <p:spPr/>
        <p:txBody>
          <a:bodyPr/>
          <a:lstStyle/>
          <a:p>
            <a:r>
              <a:rPr lang="en-US" dirty="0" err="1"/>
              <a:t>Rowhammering</a:t>
            </a:r>
            <a:r>
              <a:rPr lang="en-US" dirty="0"/>
              <a:t>: Flip bits in memory you don’t have access to</a:t>
            </a:r>
          </a:p>
          <a:p>
            <a:pPr lvl="1"/>
            <a:r>
              <a:rPr lang="en-US" dirty="0"/>
              <a:t>E.g., in the kernel or another process’s address space</a:t>
            </a:r>
          </a:p>
          <a:p>
            <a:r>
              <a:rPr lang="en-US" dirty="0"/>
              <a:t>Observation: Frequent charge/discharge cycles can cause disturb charge in adjacent cells</a:t>
            </a:r>
          </a:p>
          <a:p>
            <a:r>
              <a:rPr lang="en-US" dirty="0"/>
              <a:t>Idea: Repeatedly read your own memory</a:t>
            </a:r>
          </a:p>
          <a:p>
            <a:pPr lvl="1"/>
            <a:r>
              <a:rPr lang="en-US" dirty="0"/>
              <a:t>Flip bits in adjacent cells</a:t>
            </a:r>
          </a:p>
          <a:p>
            <a:r>
              <a:rPr lang="en-US" dirty="0"/>
              <a:t>Leverage this to gain privilege</a:t>
            </a:r>
          </a:p>
          <a:p>
            <a:endParaRPr lang="en-US" dirty="0"/>
          </a:p>
        </p:txBody>
      </p:sp>
      <p:sp>
        <p:nvSpPr>
          <p:cNvPr id="4" name="Slide Number Placeholder 3">
            <a:extLst>
              <a:ext uri="{FF2B5EF4-FFF2-40B4-BE49-F238E27FC236}">
                <a16:creationId xmlns:a16="http://schemas.microsoft.com/office/drawing/2014/main" id="{D1A13B79-FED2-6A12-B5F0-C1F9D26E1E0C}"/>
              </a:ext>
            </a:extLst>
          </p:cNvPr>
          <p:cNvSpPr>
            <a:spLocks noGrp="1"/>
          </p:cNvSpPr>
          <p:nvPr>
            <p:ph type="sldNum" sz="quarter" idx="12"/>
          </p:nvPr>
        </p:nvSpPr>
        <p:spPr/>
        <p:txBody>
          <a:bodyPr/>
          <a:lstStyle/>
          <a:p>
            <a:fld id="{B79A3DA4-3E46-45AF-808A-D7FF9D1D755F}" type="slidenum">
              <a:rPr lang="en-US" smtClean="0"/>
              <a:pPr/>
              <a:t>33</a:t>
            </a:fld>
            <a:endParaRPr lang="en-US"/>
          </a:p>
        </p:txBody>
      </p:sp>
    </p:spTree>
    <p:extLst>
      <p:ext uri="{BB962C8B-B14F-4D97-AF65-F5344CB8AC3E}">
        <p14:creationId xmlns:p14="http://schemas.microsoft.com/office/powerpoint/2010/main" val="32851082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BECF3-A50C-9982-BA24-77FD6FB28C01}"/>
              </a:ext>
            </a:extLst>
          </p:cNvPr>
          <p:cNvSpPr>
            <a:spLocks noGrp="1"/>
          </p:cNvSpPr>
          <p:nvPr>
            <p:ph type="title"/>
          </p:nvPr>
        </p:nvSpPr>
        <p:spPr/>
        <p:txBody>
          <a:bodyPr>
            <a:normAutofit fontScale="90000"/>
          </a:bodyPr>
          <a:lstStyle/>
          <a:p>
            <a:r>
              <a:rPr lang="en-US" dirty="0"/>
              <a:t>Key design questions: DRAM</a:t>
            </a:r>
          </a:p>
        </p:txBody>
      </p:sp>
      <p:sp>
        <p:nvSpPr>
          <p:cNvPr id="3" name="Content Placeholder 2">
            <a:extLst>
              <a:ext uri="{FF2B5EF4-FFF2-40B4-BE49-F238E27FC236}">
                <a16:creationId xmlns:a16="http://schemas.microsoft.com/office/drawing/2014/main" id="{E13D47FB-EB03-C83C-D47B-1D1D9A788B9D}"/>
              </a:ext>
            </a:extLst>
          </p:cNvPr>
          <p:cNvSpPr>
            <a:spLocks noGrp="1"/>
          </p:cNvSpPr>
          <p:nvPr>
            <p:ph idx="1"/>
          </p:nvPr>
        </p:nvSpPr>
        <p:spPr/>
        <p:txBody>
          <a:bodyPr>
            <a:normAutofit lnSpcReduction="10000"/>
          </a:bodyPr>
          <a:lstStyle/>
          <a:p>
            <a:r>
              <a:rPr lang="en-US" dirty="0"/>
              <a:t>What is the physical phenomenon?</a:t>
            </a:r>
          </a:p>
          <a:p>
            <a:pPr lvl="1"/>
            <a:r>
              <a:rPr lang="en-US" dirty="0"/>
              <a:t>Charge in a capacitor</a:t>
            </a:r>
          </a:p>
          <a:p>
            <a:r>
              <a:rPr lang="en-US" dirty="0"/>
              <a:t>How robust is the physical phenomenon to environmental damage, or passage of time?</a:t>
            </a:r>
          </a:p>
          <a:p>
            <a:pPr lvl="1"/>
            <a:r>
              <a:rPr lang="en-US" dirty="0"/>
              <a:t>Susceptible to electrical disturbance</a:t>
            </a:r>
          </a:p>
          <a:p>
            <a:pPr lvl="1"/>
            <a:r>
              <a:rPr lang="en-US" dirty="0"/>
              <a:t>Data lasts for a few seconds</a:t>
            </a:r>
          </a:p>
          <a:p>
            <a:r>
              <a:rPr lang="en-US" dirty="0"/>
              <a:t>How to scale capacity, vs cost?</a:t>
            </a:r>
          </a:p>
          <a:p>
            <a:pPr lvl="1"/>
            <a:r>
              <a:rPr lang="en-US" dirty="0"/>
              <a:t>Replicate circuits</a:t>
            </a:r>
          </a:p>
          <a:p>
            <a:r>
              <a:rPr lang="en-US" dirty="0"/>
              <a:t>Other engineering constraints or performance anomalies?</a:t>
            </a:r>
          </a:p>
          <a:p>
            <a:pPr lvl="1"/>
            <a:r>
              <a:rPr lang="en-US" dirty="0"/>
              <a:t>Some performance variance from multiplexing</a:t>
            </a:r>
          </a:p>
          <a:p>
            <a:endParaRPr lang="en-US" dirty="0"/>
          </a:p>
        </p:txBody>
      </p:sp>
      <p:sp>
        <p:nvSpPr>
          <p:cNvPr id="4" name="Slide Number Placeholder 3">
            <a:extLst>
              <a:ext uri="{FF2B5EF4-FFF2-40B4-BE49-F238E27FC236}">
                <a16:creationId xmlns:a16="http://schemas.microsoft.com/office/drawing/2014/main" id="{FC25B679-4679-D5A6-B3D5-8D0DCC9B1979}"/>
              </a:ext>
            </a:extLst>
          </p:cNvPr>
          <p:cNvSpPr>
            <a:spLocks noGrp="1"/>
          </p:cNvSpPr>
          <p:nvPr>
            <p:ph type="sldNum" sz="quarter" idx="12"/>
          </p:nvPr>
        </p:nvSpPr>
        <p:spPr/>
        <p:txBody>
          <a:bodyPr/>
          <a:lstStyle/>
          <a:p>
            <a:fld id="{B79A3DA4-3E46-45AF-808A-D7FF9D1D755F}" type="slidenum">
              <a:rPr lang="en-US" smtClean="0"/>
              <a:pPr/>
              <a:t>34</a:t>
            </a:fld>
            <a:endParaRPr lang="en-US"/>
          </a:p>
        </p:txBody>
      </p:sp>
    </p:spTree>
    <p:extLst>
      <p:ext uri="{BB962C8B-B14F-4D97-AF65-F5344CB8AC3E}">
        <p14:creationId xmlns:p14="http://schemas.microsoft.com/office/powerpoint/2010/main" val="20347709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63A7D-0DA8-8DC7-6EBC-B779087479E3}"/>
              </a:ext>
            </a:extLst>
          </p:cNvPr>
          <p:cNvSpPr>
            <a:spLocks noGrp="1"/>
          </p:cNvSpPr>
          <p:nvPr>
            <p:ph type="title"/>
          </p:nvPr>
        </p:nvSpPr>
        <p:spPr/>
        <p:txBody>
          <a:bodyPr>
            <a:normAutofit fontScale="90000"/>
          </a:bodyPr>
          <a:lstStyle/>
          <a:p>
            <a:r>
              <a:rPr lang="en-US" dirty="0"/>
              <a:t>Flash Memory (aka EEPROM)</a:t>
            </a:r>
          </a:p>
        </p:txBody>
      </p:sp>
      <p:sp>
        <p:nvSpPr>
          <p:cNvPr id="3" name="Content Placeholder 2">
            <a:extLst>
              <a:ext uri="{FF2B5EF4-FFF2-40B4-BE49-F238E27FC236}">
                <a16:creationId xmlns:a16="http://schemas.microsoft.com/office/drawing/2014/main" id="{95B9E648-26D3-2067-7CEF-1F20E8DEB4F3}"/>
              </a:ext>
            </a:extLst>
          </p:cNvPr>
          <p:cNvSpPr>
            <a:spLocks noGrp="1"/>
          </p:cNvSpPr>
          <p:nvPr>
            <p:ph idx="1"/>
          </p:nvPr>
        </p:nvSpPr>
        <p:spPr/>
        <p:txBody>
          <a:bodyPr/>
          <a:lstStyle/>
          <a:p>
            <a:r>
              <a:rPr lang="en-US" dirty="0"/>
              <a:t>A capacitor that holds its charge longer than DRAM</a:t>
            </a:r>
          </a:p>
          <a:p>
            <a:pPr lvl="1"/>
            <a:r>
              <a:rPr lang="en-US" dirty="0"/>
              <a:t>~10 </a:t>
            </a:r>
            <a:r>
              <a:rPr lang="en-US" dirty="0" err="1"/>
              <a:t>yrs</a:t>
            </a:r>
            <a:r>
              <a:rPr lang="en-US" dirty="0"/>
              <a:t> fully unplugged</a:t>
            </a:r>
          </a:p>
          <a:p>
            <a:r>
              <a:rPr lang="en-US" dirty="0"/>
              <a:t>Low-level physics is complex, based on quantum effects, I’ll give intuition</a:t>
            </a:r>
          </a:p>
        </p:txBody>
      </p:sp>
      <p:sp>
        <p:nvSpPr>
          <p:cNvPr id="4" name="Slide Number Placeholder 3">
            <a:extLst>
              <a:ext uri="{FF2B5EF4-FFF2-40B4-BE49-F238E27FC236}">
                <a16:creationId xmlns:a16="http://schemas.microsoft.com/office/drawing/2014/main" id="{9105058F-7761-F0F7-65F8-E4EB5F2BC05B}"/>
              </a:ext>
            </a:extLst>
          </p:cNvPr>
          <p:cNvSpPr>
            <a:spLocks noGrp="1"/>
          </p:cNvSpPr>
          <p:nvPr>
            <p:ph type="sldNum" sz="quarter" idx="12"/>
          </p:nvPr>
        </p:nvSpPr>
        <p:spPr/>
        <p:txBody>
          <a:bodyPr/>
          <a:lstStyle/>
          <a:p>
            <a:fld id="{B79A3DA4-3E46-45AF-808A-D7FF9D1D755F}" type="slidenum">
              <a:rPr lang="en-US" smtClean="0"/>
              <a:pPr/>
              <a:t>35</a:t>
            </a:fld>
            <a:endParaRPr lang="en-US"/>
          </a:p>
        </p:txBody>
      </p:sp>
    </p:spTree>
    <p:extLst>
      <p:ext uri="{BB962C8B-B14F-4D97-AF65-F5344CB8AC3E}">
        <p14:creationId xmlns:p14="http://schemas.microsoft.com/office/powerpoint/2010/main" val="16911372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nMOS</a:t>
            </a:r>
            <a:r>
              <a:rPr lang="en-US" dirty="0"/>
              <a:t> Transistors (stolen from COMP 411)</a:t>
            </a:r>
          </a:p>
        </p:txBody>
      </p:sp>
      <p:sp>
        <p:nvSpPr>
          <p:cNvPr id="4" name="Text Placeholder 3"/>
          <p:cNvSpPr>
            <a:spLocks noGrp="1"/>
          </p:cNvSpPr>
          <p:nvPr>
            <p:ph type="body" sz="quarter" idx="11"/>
          </p:nvPr>
        </p:nvSpPr>
        <p:spPr>
          <a:xfrm>
            <a:off x="0" y="1268760"/>
            <a:ext cx="4330700" cy="5589240"/>
          </a:xfrm>
        </p:spPr>
        <p:txBody>
          <a:bodyPr/>
          <a:lstStyle/>
          <a:p>
            <a:r>
              <a:rPr lang="en-US" dirty="0"/>
              <a:t>Gate = 0</a:t>
            </a:r>
          </a:p>
          <a:p>
            <a:pPr lvl="1"/>
            <a:r>
              <a:rPr lang="en-US" dirty="0"/>
              <a:t>OFF = disconnect</a:t>
            </a:r>
          </a:p>
          <a:p>
            <a:pPr lvl="2"/>
            <a:r>
              <a:rPr lang="en-US" dirty="0"/>
              <a:t>no current flows between source &amp; drain</a:t>
            </a:r>
          </a:p>
        </p:txBody>
      </p:sp>
      <p:sp>
        <p:nvSpPr>
          <p:cNvPr id="5" name="Text Placeholder 4"/>
          <p:cNvSpPr>
            <a:spLocks noGrp="1"/>
          </p:cNvSpPr>
          <p:nvPr>
            <p:ph type="body" sz="quarter" idx="12"/>
          </p:nvPr>
        </p:nvSpPr>
        <p:spPr>
          <a:xfrm>
            <a:off x="4724400" y="1268760"/>
            <a:ext cx="4419600" cy="5589240"/>
          </a:xfrm>
        </p:spPr>
        <p:txBody>
          <a:bodyPr/>
          <a:lstStyle/>
          <a:p>
            <a:r>
              <a:rPr lang="en-US" dirty="0"/>
              <a:t>Gate = 1</a:t>
            </a:r>
          </a:p>
          <a:p>
            <a:pPr lvl="1"/>
            <a:r>
              <a:rPr lang="en-US" dirty="0"/>
              <a:t>ON= connect</a:t>
            </a:r>
          </a:p>
          <a:p>
            <a:pPr lvl="2"/>
            <a:r>
              <a:rPr lang="en-US" dirty="0"/>
              <a:t>current can flow between source &amp; drain</a:t>
            </a:r>
          </a:p>
          <a:p>
            <a:pPr lvl="2"/>
            <a:r>
              <a:rPr lang="en-US" dirty="0"/>
              <a:t>positive gate voltage draws in electrons to form a channel</a:t>
            </a:r>
          </a:p>
        </p:txBody>
      </p:sp>
      <p:pic>
        <p:nvPicPr>
          <p:cNvPr id="3277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3865" y="3706931"/>
            <a:ext cx="7108825"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2" name="Rectangle 1"/>
          <p:cNvSpPr>
            <a:spLocks noChangeArrowheads="1"/>
          </p:cNvSpPr>
          <p:nvPr/>
        </p:nvSpPr>
        <p:spPr bwMode="auto">
          <a:xfrm>
            <a:off x="1334574" y="6452363"/>
            <a:ext cx="582822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800" b="1" dirty="0" err="1"/>
              <a:t>nMOS</a:t>
            </a:r>
            <a:r>
              <a:rPr lang="en-US" sz="1800" b="1" dirty="0"/>
              <a:t> transistor operation (from Harris and Harris)</a:t>
            </a:r>
            <a:endParaRPr lang="en-US" sz="1800" dirty="0"/>
          </a:p>
        </p:txBody>
      </p:sp>
    </p:spTree>
    <p:extLst>
      <p:ext uri="{BB962C8B-B14F-4D97-AF65-F5344CB8AC3E}">
        <p14:creationId xmlns:p14="http://schemas.microsoft.com/office/powerpoint/2010/main" val="6113256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6F93571-3109-711A-C2EE-69147EF524C7}"/>
              </a:ext>
            </a:extLst>
          </p:cNvPr>
          <p:cNvSpPr/>
          <p:nvPr/>
        </p:nvSpPr>
        <p:spPr>
          <a:xfrm>
            <a:off x="2811330" y="3380782"/>
            <a:ext cx="3521344" cy="1075114"/>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A57ECF21-CB6E-F24F-DAB6-C4E1B12BE768}"/>
              </a:ext>
            </a:extLst>
          </p:cNvPr>
          <p:cNvSpPr>
            <a:spLocks noGrp="1"/>
          </p:cNvSpPr>
          <p:nvPr>
            <p:ph type="title"/>
          </p:nvPr>
        </p:nvSpPr>
        <p:spPr/>
        <p:txBody>
          <a:bodyPr>
            <a:normAutofit fontScale="90000"/>
          </a:bodyPr>
          <a:lstStyle/>
          <a:p>
            <a:r>
              <a:rPr lang="en-US" dirty="0" err="1"/>
              <a:t>nMOS</a:t>
            </a:r>
            <a:r>
              <a:rPr lang="en-US" dirty="0"/>
              <a:t> Transistor -&gt; Flash </a:t>
            </a:r>
          </a:p>
        </p:txBody>
      </p:sp>
      <p:sp>
        <p:nvSpPr>
          <p:cNvPr id="4" name="Slide Number Placeholder 3">
            <a:extLst>
              <a:ext uri="{FF2B5EF4-FFF2-40B4-BE49-F238E27FC236}">
                <a16:creationId xmlns:a16="http://schemas.microsoft.com/office/drawing/2014/main" id="{8F70798A-9B91-D32D-0117-4A6AF5726765}"/>
              </a:ext>
            </a:extLst>
          </p:cNvPr>
          <p:cNvSpPr>
            <a:spLocks noGrp="1"/>
          </p:cNvSpPr>
          <p:nvPr>
            <p:ph type="sldNum" sz="quarter" idx="12"/>
          </p:nvPr>
        </p:nvSpPr>
        <p:spPr/>
        <p:txBody>
          <a:bodyPr/>
          <a:lstStyle/>
          <a:p>
            <a:fld id="{B79A3DA4-3E46-45AF-808A-D7FF9D1D755F}" type="slidenum">
              <a:rPr lang="en-US" smtClean="0"/>
              <a:pPr/>
              <a:t>37</a:t>
            </a:fld>
            <a:endParaRPr lang="en-US"/>
          </a:p>
        </p:txBody>
      </p:sp>
      <p:cxnSp>
        <p:nvCxnSpPr>
          <p:cNvPr id="8" name="Straight Connector 7">
            <a:extLst>
              <a:ext uri="{FF2B5EF4-FFF2-40B4-BE49-F238E27FC236}">
                <a16:creationId xmlns:a16="http://schemas.microsoft.com/office/drawing/2014/main" id="{714D4055-1473-1267-66BA-24585AC0C5CD}"/>
              </a:ext>
            </a:extLst>
          </p:cNvPr>
          <p:cNvCxnSpPr>
            <a:cxnSpLocks/>
          </p:cNvCxnSpPr>
          <p:nvPr/>
        </p:nvCxnSpPr>
        <p:spPr>
          <a:xfrm flipV="1">
            <a:off x="2555776" y="2818656"/>
            <a:ext cx="0" cy="1656184"/>
          </a:xfrm>
          <a:prstGeom prst="line">
            <a:avLst/>
          </a:prstGeom>
          <a:ln w="22225">
            <a:solidFill>
              <a:schemeClr val="tx1"/>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53E0541-F937-CB6A-78B9-A50D128D5C22}"/>
              </a:ext>
            </a:extLst>
          </p:cNvPr>
          <p:cNvSpPr txBox="1"/>
          <p:nvPr/>
        </p:nvSpPr>
        <p:spPr>
          <a:xfrm>
            <a:off x="1691680" y="2660702"/>
            <a:ext cx="824072" cy="369332"/>
          </a:xfrm>
          <a:prstGeom prst="rect">
            <a:avLst/>
          </a:prstGeom>
          <a:noFill/>
        </p:spPr>
        <p:txBody>
          <a:bodyPr wrap="none" rtlCol="0">
            <a:spAutoFit/>
          </a:bodyPr>
          <a:lstStyle/>
          <a:p>
            <a:r>
              <a:rPr lang="en-US" dirty="0"/>
              <a:t>Source</a:t>
            </a:r>
          </a:p>
        </p:txBody>
      </p:sp>
      <p:grpSp>
        <p:nvGrpSpPr>
          <p:cNvPr id="15" name="Group 14">
            <a:extLst>
              <a:ext uri="{FF2B5EF4-FFF2-40B4-BE49-F238E27FC236}">
                <a16:creationId xmlns:a16="http://schemas.microsoft.com/office/drawing/2014/main" id="{F2E309A3-CFAA-0312-5F45-1970C72A071F}"/>
              </a:ext>
            </a:extLst>
          </p:cNvPr>
          <p:cNvGrpSpPr/>
          <p:nvPr/>
        </p:nvGrpSpPr>
        <p:grpSpPr>
          <a:xfrm>
            <a:off x="1619672" y="4474840"/>
            <a:ext cx="5904656" cy="1402432"/>
            <a:chOff x="1619672" y="3789040"/>
            <a:chExt cx="5904656" cy="1402432"/>
          </a:xfrm>
        </p:grpSpPr>
        <p:sp>
          <p:nvSpPr>
            <p:cNvPr id="5" name="Rectangle 4">
              <a:extLst>
                <a:ext uri="{FF2B5EF4-FFF2-40B4-BE49-F238E27FC236}">
                  <a16:creationId xmlns:a16="http://schemas.microsoft.com/office/drawing/2014/main" id="{52DDAEF0-C61B-6332-6BFE-762DF2B26134}"/>
                </a:ext>
              </a:extLst>
            </p:cNvPr>
            <p:cNvSpPr/>
            <p:nvPr/>
          </p:nvSpPr>
          <p:spPr>
            <a:xfrm>
              <a:off x="1619672" y="3789040"/>
              <a:ext cx="5904656" cy="1402432"/>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40D846E-AEC0-3DEE-946C-24AD9D2F1482}"/>
                </a:ext>
              </a:extLst>
            </p:cNvPr>
            <p:cNvSpPr/>
            <p:nvPr/>
          </p:nvSpPr>
          <p:spPr>
            <a:xfrm>
              <a:off x="2051720" y="3789040"/>
              <a:ext cx="1440160" cy="72008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8C0F57D-3F5C-C1A7-85BB-3207BE70E44E}"/>
                </a:ext>
              </a:extLst>
            </p:cNvPr>
            <p:cNvSpPr/>
            <p:nvPr/>
          </p:nvSpPr>
          <p:spPr>
            <a:xfrm>
              <a:off x="5652122" y="3789040"/>
              <a:ext cx="1440160" cy="72008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 name="Straight Connector 10">
            <a:extLst>
              <a:ext uri="{FF2B5EF4-FFF2-40B4-BE49-F238E27FC236}">
                <a16:creationId xmlns:a16="http://schemas.microsoft.com/office/drawing/2014/main" id="{DC6FD1D8-9D29-017D-4AD0-6D67DAC93A89}"/>
              </a:ext>
            </a:extLst>
          </p:cNvPr>
          <p:cNvCxnSpPr>
            <a:cxnSpLocks/>
          </p:cNvCxnSpPr>
          <p:nvPr/>
        </p:nvCxnSpPr>
        <p:spPr>
          <a:xfrm flipV="1">
            <a:off x="6588224" y="2818656"/>
            <a:ext cx="0" cy="1656184"/>
          </a:xfrm>
          <a:prstGeom prst="line">
            <a:avLst/>
          </a:prstGeom>
          <a:ln w="22225">
            <a:solidFill>
              <a:schemeClr val="tx1"/>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B238DF6-E528-7DC0-16ED-15231A8B1325}"/>
              </a:ext>
            </a:extLst>
          </p:cNvPr>
          <p:cNvSpPr txBox="1"/>
          <p:nvPr/>
        </p:nvSpPr>
        <p:spPr>
          <a:xfrm>
            <a:off x="6660232" y="2676175"/>
            <a:ext cx="688073" cy="369332"/>
          </a:xfrm>
          <a:prstGeom prst="rect">
            <a:avLst/>
          </a:prstGeom>
          <a:noFill/>
        </p:spPr>
        <p:txBody>
          <a:bodyPr wrap="none" rtlCol="0">
            <a:spAutoFit/>
          </a:bodyPr>
          <a:lstStyle/>
          <a:p>
            <a:r>
              <a:rPr lang="en-US" dirty="0"/>
              <a:t>Drain</a:t>
            </a:r>
          </a:p>
        </p:txBody>
      </p:sp>
      <p:sp>
        <p:nvSpPr>
          <p:cNvPr id="13" name="Rectangle 12">
            <a:extLst>
              <a:ext uri="{FF2B5EF4-FFF2-40B4-BE49-F238E27FC236}">
                <a16:creationId xmlns:a16="http://schemas.microsoft.com/office/drawing/2014/main" id="{432EE837-D758-6FDD-3C59-0895B93ABEB0}"/>
              </a:ext>
            </a:extLst>
          </p:cNvPr>
          <p:cNvSpPr/>
          <p:nvPr/>
        </p:nvSpPr>
        <p:spPr>
          <a:xfrm>
            <a:off x="3851920" y="2652887"/>
            <a:ext cx="1440160" cy="720080"/>
          </a:xfrm>
          <a:prstGeom prst="rect">
            <a:avLst/>
          </a:prstGeom>
          <a:pattFill prst="wdDnDiag">
            <a:fgClr>
              <a:schemeClr val="bg1">
                <a:lumMod val="85000"/>
              </a:schemeClr>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Control</a:t>
            </a:r>
          </a:p>
          <a:p>
            <a:pPr algn="ctr"/>
            <a:r>
              <a:rPr lang="en-US" dirty="0">
                <a:solidFill>
                  <a:schemeClr val="tx1"/>
                </a:solidFill>
              </a:rPr>
              <a:t>Gate</a:t>
            </a:r>
          </a:p>
        </p:txBody>
      </p:sp>
      <p:sp>
        <p:nvSpPr>
          <p:cNvPr id="14" name="Rectangle 13">
            <a:extLst>
              <a:ext uri="{FF2B5EF4-FFF2-40B4-BE49-F238E27FC236}">
                <a16:creationId xmlns:a16="http://schemas.microsoft.com/office/drawing/2014/main" id="{C6C7A990-C505-5F74-FC4C-33C9C92FF249}"/>
              </a:ext>
            </a:extLst>
          </p:cNvPr>
          <p:cNvSpPr/>
          <p:nvPr/>
        </p:nvSpPr>
        <p:spPr>
          <a:xfrm>
            <a:off x="3851920" y="3573016"/>
            <a:ext cx="1440160" cy="720080"/>
          </a:xfrm>
          <a:prstGeom prst="rect">
            <a:avLst/>
          </a:prstGeom>
          <a:pattFill prst="wdDnDiag">
            <a:fgClr>
              <a:schemeClr val="bg1">
                <a:lumMod val="85000"/>
              </a:schemeClr>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Floating </a:t>
            </a:r>
          </a:p>
          <a:p>
            <a:pPr algn="ctr"/>
            <a:r>
              <a:rPr lang="en-US" dirty="0">
                <a:solidFill>
                  <a:schemeClr val="tx1"/>
                </a:solidFill>
              </a:rPr>
              <a:t>Gate</a:t>
            </a:r>
          </a:p>
        </p:txBody>
      </p:sp>
      <p:sp>
        <p:nvSpPr>
          <p:cNvPr id="18" name="Rounded Rectangular Callout 17">
            <a:extLst>
              <a:ext uri="{FF2B5EF4-FFF2-40B4-BE49-F238E27FC236}">
                <a16:creationId xmlns:a16="http://schemas.microsoft.com/office/drawing/2014/main" id="{9EFF73F9-78FC-0833-5569-0546B9A3C974}"/>
              </a:ext>
            </a:extLst>
          </p:cNvPr>
          <p:cNvSpPr/>
          <p:nvPr/>
        </p:nvSpPr>
        <p:spPr>
          <a:xfrm>
            <a:off x="1259632" y="1663080"/>
            <a:ext cx="2217931" cy="843178"/>
          </a:xfrm>
          <a:prstGeom prst="wedgeRoundRectCallout">
            <a:avLst>
              <a:gd name="adj1" fmla="val 60993"/>
              <a:gd name="adj2" fmla="val 171773"/>
              <a:gd name="adj3" fmla="val 16667"/>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Disconnected “bonus” gate</a:t>
            </a:r>
          </a:p>
        </p:txBody>
      </p:sp>
      <p:sp>
        <p:nvSpPr>
          <p:cNvPr id="19" name="Rounded Rectangular Callout 18">
            <a:extLst>
              <a:ext uri="{FF2B5EF4-FFF2-40B4-BE49-F238E27FC236}">
                <a16:creationId xmlns:a16="http://schemas.microsoft.com/office/drawing/2014/main" id="{A13F94FB-BF70-1F74-E2B4-94319C9ACEC9}"/>
              </a:ext>
            </a:extLst>
          </p:cNvPr>
          <p:cNvSpPr/>
          <p:nvPr/>
        </p:nvSpPr>
        <p:spPr>
          <a:xfrm>
            <a:off x="6084169" y="1322710"/>
            <a:ext cx="2520273" cy="1337992"/>
          </a:xfrm>
          <a:prstGeom prst="wedgeRoundRectCallout">
            <a:avLst>
              <a:gd name="adj1" fmla="val -81560"/>
              <a:gd name="adj2" fmla="val 122887"/>
              <a:gd name="adj3" fmla="val 16667"/>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Surrounded by insulator, holds charge longer</a:t>
            </a:r>
          </a:p>
        </p:txBody>
      </p:sp>
      <p:sp>
        <p:nvSpPr>
          <p:cNvPr id="20" name="TextBox 19">
            <a:extLst>
              <a:ext uri="{FF2B5EF4-FFF2-40B4-BE49-F238E27FC236}">
                <a16:creationId xmlns:a16="http://schemas.microsoft.com/office/drawing/2014/main" id="{A811C831-EB54-51BB-5FBC-D9E412F9A70F}"/>
              </a:ext>
            </a:extLst>
          </p:cNvPr>
          <p:cNvSpPr txBox="1"/>
          <p:nvPr/>
        </p:nvSpPr>
        <p:spPr>
          <a:xfrm>
            <a:off x="5318807" y="3707740"/>
            <a:ext cx="1013867" cy="369332"/>
          </a:xfrm>
          <a:prstGeom prst="rect">
            <a:avLst/>
          </a:prstGeom>
          <a:noFill/>
        </p:spPr>
        <p:txBody>
          <a:bodyPr wrap="none" rtlCol="0">
            <a:spAutoFit/>
          </a:bodyPr>
          <a:lstStyle/>
          <a:p>
            <a:r>
              <a:rPr lang="en-US" dirty="0"/>
              <a:t>Insulator</a:t>
            </a:r>
          </a:p>
        </p:txBody>
      </p:sp>
    </p:spTree>
    <p:extLst>
      <p:ext uri="{BB962C8B-B14F-4D97-AF65-F5344CB8AC3E}">
        <p14:creationId xmlns:p14="http://schemas.microsoft.com/office/powerpoint/2010/main" val="269645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6F93571-3109-711A-C2EE-69147EF524C7}"/>
              </a:ext>
            </a:extLst>
          </p:cNvPr>
          <p:cNvSpPr/>
          <p:nvPr/>
        </p:nvSpPr>
        <p:spPr>
          <a:xfrm>
            <a:off x="2811330" y="3380782"/>
            <a:ext cx="3521344" cy="1075114"/>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A57ECF21-CB6E-F24F-DAB6-C4E1B12BE768}"/>
              </a:ext>
            </a:extLst>
          </p:cNvPr>
          <p:cNvSpPr>
            <a:spLocks noGrp="1"/>
          </p:cNvSpPr>
          <p:nvPr>
            <p:ph type="title"/>
          </p:nvPr>
        </p:nvSpPr>
        <p:spPr/>
        <p:txBody>
          <a:bodyPr>
            <a:normAutofit fontScale="90000"/>
          </a:bodyPr>
          <a:lstStyle/>
          <a:p>
            <a:r>
              <a:rPr lang="en-US" dirty="0"/>
              <a:t>Manipulating Flash </a:t>
            </a:r>
          </a:p>
        </p:txBody>
      </p:sp>
      <p:sp>
        <p:nvSpPr>
          <p:cNvPr id="4" name="Slide Number Placeholder 3">
            <a:extLst>
              <a:ext uri="{FF2B5EF4-FFF2-40B4-BE49-F238E27FC236}">
                <a16:creationId xmlns:a16="http://schemas.microsoft.com/office/drawing/2014/main" id="{8F70798A-9B91-D32D-0117-4A6AF5726765}"/>
              </a:ext>
            </a:extLst>
          </p:cNvPr>
          <p:cNvSpPr>
            <a:spLocks noGrp="1"/>
          </p:cNvSpPr>
          <p:nvPr>
            <p:ph type="sldNum" sz="quarter" idx="12"/>
          </p:nvPr>
        </p:nvSpPr>
        <p:spPr/>
        <p:txBody>
          <a:bodyPr/>
          <a:lstStyle/>
          <a:p>
            <a:fld id="{B79A3DA4-3E46-45AF-808A-D7FF9D1D755F}" type="slidenum">
              <a:rPr lang="en-US" smtClean="0"/>
              <a:pPr/>
              <a:t>38</a:t>
            </a:fld>
            <a:endParaRPr lang="en-US"/>
          </a:p>
        </p:txBody>
      </p:sp>
      <p:cxnSp>
        <p:nvCxnSpPr>
          <p:cNvPr id="8" name="Straight Connector 7">
            <a:extLst>
              <a:ext uri="{FF2B5EF4-FFF2-40B4-BE49-F238E27FC236}">
                <a16:creationId xmlns:a16="http://schemas.microsoft.com/office/drawing/2014/main" id="{714D4055-1473-1267-66BA-24585AC0C5CD}"/>
              </a:ext>
            </a:extLst>
          </p:cNvPr>
          <p:cNvCxnSpPr>
            <a:cxnSpLocks/>
          </p:cNvCxnSpPr>
          <p:nvPr/>
        </p:nvCxnSpPr>
        <p:spPr>
          <a:xfrm flipV="1">
            <a:off x="2555776" y="2818656"/>
            <a:ext cx="0" cy="1656184"/>
          </a:xfrm>
          <a:prstGeom prst="line">
            <a:avLst/>
          </a:prstGeom>
          <a:ln w="22225">
            <a:solidFill>
              <a:schemeClr val="tx1"/>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53E0541-F937-CB6A-78B9-A50D128D5C22}"/>
              </a:ext>
            </a:extLst>
          </p:cNvPr>
          <p:cNvSpPr txBox="1"/>
          <p:nvPr/>
        </p:nvSpPr>
        <p:spPr>
          <a:xfrm>
            <a:off x="1691680" y="2660702"/>
            <a:ext cx="824072" cy="369332"/>
          </a:xfrm>
          <a:prstGeom prst="rect">
            <a:avLst/>
          </a:prstGeom>
          <a:noFill/>
        </p:spPr>
        <p:txBody>
          <a:bodyPr wrap="none" rtlCol="0">
            <a:spAutoFit/>
          </a:bodyPr>
          <a:lstStyle/>
          <a:p>
            <a:r>
              <a:rPr lang="en-US" dirty="0"/>
              <a:t>Source</a:t>
            </a:r>
          </a:p>
        </p:txBody>
      </p:sp>
      <p:grpSp>
        <p:nvGrpSpPr>
          <p:cNvPr id="15" name="Group 14">
            <a:extLst>
              <a:ext uri="{FF2B5EF4-FFF2-40B4-BE49-F238E27FC236}">
                <a16:creationId xmlns:a16="http://schemas.microsoft.com/office/drawing/2014/main" id="{F2E309A3-CFAA-0312-5F45-1970C72A071F}"/>
              </a:ext>
            </a:extLst>
          </p:cNvPr>
          <p:cNvGrpSpPr/>
          <p:nvPr/>
        </p:nvGrpSpPr>
        <p:grpSpPr>
          <a:xfrm>
            <a:off x="1619672" y="4474840"/>
            <a:ext cx="5904656" cy="1402432"/>
            <a:chOff x="1619672" y="3789040"/>
            <a:chExt cx="5904656" cy="1402432"/>
          </a:xfrm>
        </p:grpSpPr>
        <p:sp>
          <p:nvSpPr>
            <p:cNvPr id="5" name="Rectangle 4">
              <a:extLst>
                <a:ext uri="{FF2B5EF4-FFF2-40B4-BE49-F238E27FC236}">
                  <a16:creationId xmlns:a16="http://schemas.microsoft.com/office/drawing/2014/main" id="{52DDAEF0-C61B-6332-6BFE-762DF2B26134}"/>
                </a:ext>
              </a:extLst>
            </p:cNvPr>
            <p:cNvSpPr/>
            <p:nvPr/>
          </p:nvSpPr>
          <p:spPr>
            <a:xfrm>
              <a:off x="1619672" y="3789040"/>
              <a:ext cx="5904656" cy="1402432"/>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40D846E-AEC0-3DEE-946C-24AD9D2F1482}"/>
                </a:ext>
              </a:extLst>
            </p:cNvPr>
            <p:cNvSpPr/>
            <p:nvPr/>
          </p:nvSpPr>
          <p:spPr>
            <a:xfrm>
              <a:off x="2051720" y="3789040"/>
              <a:ext cx="1440160" cy="72008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8C0F57D-3F5C-C1A7-85BB-3207BE70E44E}"/>
                </a:ext>
              </a:extLst>
            </p:cNvPr>
            <p:cNvSpPr/>
            <p:nvPr/>
          </p:nvSpPr>
          <p:spPr>
            <a:xfrm>
              <a:off x="5652122" y="3789040"/>
              <a:ext cx="1440160" cy="72008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 name="Straight Connector 10">
            <a:extLst>
              <a:ext uri="{FF2B5EF4-FFF2-40B4-BE49-F238E27FC236}">
                <a16:creationId xmlns:a16="http://schemas.microsoft.com/office/drawing/2014/main" id="{DC6FD1D8-9D29-017D-4AD0-6D67DAC93A89}"/>
              </a:ext>
            </a:extLst>
          </p:cNvPr>
          <p:cNvCxnSpPr>
            <a:cxnSpLocks/>
          </p:cNvCxnSpPr>
          <p:nvPr/>
        </p:nvCxnSpPr>
        <p:spPr>
          <a:xfrm flipV="1">
            <a:off x="6588224" y="2818656"/>
            <a:ext cx="0" cy="1656184"/>
          </a:xfrm>
          <a:prstGeom prst="line">
            <a:avLst/>
          </a:prstGeom>
          <a:ln w="22225">
            <a:solidFill>
              <a:schemeClr val="tx1"/>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B238DF6-E528-7DC0-16ED-15231A8B1325}"/>
              </a:ext>
            </a:extLst>
          </p:cNvPr>
          <p:cNvSpPr txBox="1"/>
          <p:nvPr/>
        </p:nvSpPr>
        <p:spPr>
          <a:xfrm>
            <a:off x="6660232" y="2676175"/>
            <a:ext cx="688073" cy="369332"/>
          </a:xfrm>
          <a:prstGeom prst="rect">
            <a:avLst/>
          </a:prstGeom>
          <a:noFill/>
        </p:spPr>
        <p:txBody>
          <a:bodyPr wrap="none" rtlCol="0">
            <a:spAutoFit/>
          </a:bodyPr>
          <a:lstStyle/>
          <a:p>
            <a:r>
              <a:rPr lang="en-US" dirty="0"/>
              <a:t>Drain</a:t>
            </a:r>
          </a:p>
        </p:txBody>
      </p:sp>
      <p:sp>
        <p:nvSpPr>
          <p:cNvPr id="13" name="Rectangle 12">
            <a:extLst>
              <a:ext uri="{FF2B5EF4-FFF2-40B4-BE49-F238E27FC236}">
                <a16:creationId xmlns:a16="http://schemas.microsoft.com/office/drawing/2014/main" id="{432EE837-D758-6FDD-3C59-0895B93ABEB0}"/>
              </a:ext>
            </a:extLst>
          </p:cNvPr>
          <p:cNvSpPr/>
          <p:nvPr/>
        </p:nvSpPr>
        <p:spPr>
          <a:xfrm>
            <a:off x="3851920" y="2652887"/>
            <a:ext cx="1440160" cy="720080"/>
          </a:xfrm>
          <a:prstGeom prst="rect">
            <a:avLst/>
          </a:prstGeom>
          <a:pattFill prst="wdDnDiag">
            <a:fgClr>
              <a:schemeClr val="bg1">
                <a:lumMod val="85000"/>
              </a:schemeClr>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Control</a:t>
            </a:r>
          </a:p>
          <a:p>
            <a:pPr algn="ctr"/>
            <a:r>
              <a:rPr lang="en-US" dirty="0">
                <a:solidFill>
                  <a:schemeClr val="tx1"/>
                </a:solidFill>
              </a:rPr>
              <a:t>Gate</a:t>
            </a:r>
          </a:p>
        </p:txBody>
      </p:sp>
      <p:sp>
        <p:nvSpPr>
          <p:cNvPr id="14" name="Rectangle 13">
            <a:extLst>
              <a:ext uri="{FF2B5EF4-FFF2-40B4-BE49-F238E27FC236}">
                <a16:creationId xmlns:a16="http://schemas.microsoft.com/office/drawing/2014/main" id="{C6C7A990-C505-5F74-FC4C-33C9C92FF249}"/>
              </a:ext>
            </a:extLst>
          </p:cNvPr>
          <p:cNvSpPr/>
          <p:nvPr/>
        </p:nvSpPr>
        <p:spPr>
          <a:xfrm>
            <a:off x="3851920" y="3573016"/>
            <a:ext cx="1440160" cy="720080"/>
          </a:xfrm>
          <a:prstGeom prst="rect">
            <a:avLst/>
          </a:prstGeom>
          <a:pattFill prst="wdDnDiag">
            <a:fgClr>
              <a:schemeClr val="bg1">
                <a:lumMod val="85000"/>
              </a:schemeClr>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Floating </a:t>
            </a:r>
          </a:p>
          <a:p>
            <a:pPr algn="ctr"/>
            <a:r>
              <a:rPr lang="en-US" dirty="0">
                <a:solidFill>
                  <a:schemeClr val="tx1"/>
                </a:solidFill>
              </a:rPr>
              <a:t>Gate</a:t>
            </a:r>
          </a:p>
        </p:txBody>
      </p:sp>
      <p:sp>
        <p:nvSpPr>
          <p:cNvPr id="19" name="Rounded Rectangular Callout 18">
            <a:extLst>
              <a:ext uri="{FF2B5EF4-FFF2-40B4-BE49-F238E27FC236}">
                <a16:creationId xmlns:a16="http://schemas.microsoft.com/office/drawing/2014/main" id="{A13F94FB-BF70-1F74-E2B4-94319C9ACEC9}"/>
              </a:ext>
            </a:extLst>
          </p:cNvPr>
          <p:cNvSpPr/>
          <p:nvPr/>
        </p:nvSpPr>
        <p:spPr>
          <a:xfrm>
            <a:off x="6088168" y="2079556"/>
            <a:ext cx="2520273" cy="1337992"/>
          </a:xfrm>
          <a:prstGeom prst="wedgeRoundRectCallout">
            <a:avLst>
              <a:gd name="adj1" fmla="val -81560"/>
              <a:gd name="adj2" fmla="val 122887"/>
              <a:gd name="adj3" fmla="val 16667"/>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Causes quantum tunneling across insulator</a:t>
            </a:r>
          </a:p>
        </p:txBody>
      </p:sp>
      <p:sp>
        <p:nvSpPr>
          <p:cNvPr id="20" name="TextBox 19">
            <a:extLst>
              <a:ext uri="{FF2B5EF4-FFF2-40B4-BE49-F238E27FC236}">
                <a16:creationId xmlns:a16="http://schemas.microsoft.com/office/drawing/2014/main" id="{A811C831-EB54-51BB-5FBC-D9E412F9A70F}"/>
              </a:ext>
            </a:extLst>
          </p:cNvPr>
          <p:cNvSpPr txBox="1"/>
          <p:nvPr/>
        </p:nvSpPr>
        <p:spPr>
          <a:xfrm>
            <a:off x="5318807" y="3707740"/>
            <a:ext cx="1013867" cy="369332"/>
          </a:xfrm>
          <a:prstGeom prst="rect">
            <a:avLst/>
          </a:prstGeom>
          <a:noFill/>
        </p:spPr>
        <p:txBody>
          <a:bodyPr wrap="none" rtlCol="0">
            <a:spAutoFit/>
          </a:bodyPr>
          <a:lstStyle/>
          <a:p>
            <a:r>
              <a:rPr lang="en-US" dirty="0"/>
              <a:t>Insulator</a:t>
            </a:r>
          </a:p>
        </p:txBody>
      </p:sp>
      <p:sp>
        <p:nvSpPr>
          <p:cNvPr id="3" name="Rectangle 2">
            <a:extLst>
              <a:ext uri="{FF2B5EF4-FFF2-40B4-BE49-F238E27FC236}">
                <a16:creationId xmlns:a16="http://schemas.microsoft.com/office/drawing/2014/main" id="{13D86D8E-812A-40DC-1BB1-279B98B57B0E}"/>
              </a:ext>
            </a:extLst>
          </p:cNvPr>
          <p:cNvSpPr/>
          <p:nvPr/>
        </p:nvSpPr>
        <p:spPr>
          <a:xfrm>
            <a:off x="3491879" y="4474840"/>
            <a:ext cx="2160242" cy="342933"/>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Channel</a:t>
            </a:r>
          </a:p>
        </p:txBody>
      </p:sp>
      <p:sp>
        <p:nvSpPr>
          <p:cNvPr id="18" name="Rounded Rectangular Callout 17">
            <a:extLst>
              <a:ext uri="{FF2B5EF4-FFF2-40B4-BE49-F238E27FC236}">
                <a16:creationId xmlns:a16="http://schemas.microsoft.com/office/drawing/2014/main" id="{9EFF73F9-78FC-0833-5569-0546B9A3C974}"/>
              </a:ext>
            </a:extLst>
          </p:cNvPr>
          <p:cNvSpPr/>
          <p:nvPr/>
        </p:nvSpPr>
        <p:spPr>
          <a:xfrm>
            <a:off x="634713" y="5194920"/>
            <a:ext cx="2938006" cy="1183548"/>
          </a:xfrm>
          <a:prstGeom prst="wedgeRoundRectCallout">
            <a:avLst>
              <a:gd name="adj1" fmla="val 66268"/>
              <a:gd name="adj2" fmla="val -99289"/>
              <a:gd name="adj3" fmla="val 16667"/>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Current differential here</a:t>
            </a:r>
          </a:p>
        </p:txBody>
      </p:sp>
      <p:sp>
        <p:nvSpPr>
          <p:cNvPr id="16" name="Rounded Rectangular Callout 15">
            <a:extLst>
              <a:ext uri="{FF2B5EF4-FFF2-40B4-BE49-F238E27FC236}">
                <a16:creationId xmlns:a16="http://schemas.microsoft.com/office/drawing/2014/main" id="{C79FA12D-2502-C0DF-3C80-AEA6A6C07497}"/>
              </a:ext>
            </a:extLst>
          </p:cNvPr>
          <p:cNvSpPr/>
          <p:nvPr/>
        </p:nvSpPr>
        <p:spPr>
          <a:xfrm>
            <a:off x="1255615" y="1287704"/>
            <a:ext cx="2520273" cy="1337992"/>
          </a:xfrm>
          <a:prstGeom prst="wedgeRoundRectCallout">
            <a:avLst>
              <a:gd name="adj1" fmla="val 62337"/>
              <a:gd name="adj2" fmla="val 142579"/>
              <a:gd name="adj3" fmla="val 16667"/>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Moving electrons in/out of floating gate</a:t>
            </a:r>
          </a:p>
        </p:txBody>
      </p:sp>
    </p:spTree>
    <p:extLst>
      <p:ext uri="{BB962C8B-B14F-4D97-AF65-F5344CB8AC3E}">
        <p14:creationId xmlns:p14="http://schemas.microsoft.com/office/powerpoint/2010/main" val="249624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6F93571-3109-711A-C2EE-69147EF524C7}"/>
              </a:ext>
            </a:extLst>
          </p:cNvPr>
          <p:cNvSpPr/>
          <p:nvPr/>
        </p:nvSpPr>
        <p:spPr>
          <a:xfrm>
            <a:off x="2811330" y="3380782"/>
            <a:ext cx="3521344" cy="1075114"/>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A57ECF21-CB6E-F24F-DAB6-C4E1B12BE768}"/>
              </a:ext>
            </a:extLst>
          </p:cNvPr>
          <p:cNvSpPr>
            <a:spLocks noGrp="1"/>
          </p:cNvSpPr>
          <p:nvPr>
            <p:ph type="title"/>
          </p:nvPr>
        </p:nvSpPr>
        <p:spPr/>
        <p:txBody>
          <a:bodyPr>
            <a:normAutofit fontScale="90000"/>
          </a:bodyPr>
          <a:lstStyle/>
          <a:p>
            <a:r>
              <a:rPr lang="en-US" dirty="0"/>
              <a:t>Reading Flash </a:t>
            </a:r>
          </a:p>
        </p:txBody>
      </p:sp>
      <p:sp>
        <p:nvSpPr>
          <p:cNvPr id="4" name="Slide Number Placeholder 3">
            <a:extLst>
              <a:ext uri="{FF2B5EF4-FFF2-40B4-BE49-F238E27FC236}">
                <a16:creationId xmlns:a16="http://schemas.microsoft.com/office/drawing/2014/main" id="{8F70798A-9B91-D32D-0117-4A6AF5726765}"/>
              </a:ext>
            </a:extLst>
          </p:cNvPr>
          <p:cNvSpPr>
            <a:spLocks noGrp="1"/>
          </p:cNvSpPr>
          <p:nvPr>
            <p:ph type="sldNum" sz="quarter" idx="12"/>
          </p:nvPr>
        </p:nvSpPr>
        <p:spPr/>
        <p:txBody>
          <a:bodyPr/>
          <a:lstStyle/>
          <a:p>
            <a:fld id="{B79A3DA4-3E46-45AF-808A-D7FF9D1D755F}" type="slidenum">
              <a:rPr lang="en-US" smtClean="0"/>
              <a:pPr/>
              <a:t>39</a:t>
            </a:fld>
            <a:endParaRPr lang="en-US"/>
          </a:p>
        </p:txBody>
      </p:sp>
      <p:cxnSp>
        <p:nvCxnSpPr>
          <p:cNvPr id="8" name="Straight Connector 7">
            <a:extLst>
              <a:ext uri="{FF2B5EF4-FFF2-40B4-BE49-F238E27FC236}">
                <a16:creationId xmlns:a16="http://schemas.microsoft.com/office/drawing/2014/main" id="{714D4055-1473-1267-66BA-24585AC0C5CD}"/>
              </a:ext>
            </a:extLst>
          </p:cNvPr>
          <p:cNvCxnSpPr>
            <a:cxnSpLocks/>
          </p:cNvCxnSpPr>
          <p:nvPr/>
        </p:nvCxnSpPr>
        <p:spPr>
          <a:xfrm flipV="1">
            <a:off x="2555776" y="2818656"/>
            <a:ext cx="0" cy="1656184"/>
          </a:xfrm>
          <a:prstGeom prst="line">
            <a:avLst/>
          </a:prstGeom>
          <a:ln w="22225">
            <a:solidFill>
              <a:schemeClr val="tx1"/>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53E0541-F937-CB6A-78B9-A50D128D5C22}"/>
              </a:ext>
            </a:extLst>
          </p:cNvPr>
          <p:cNvSpPr txBox="1"/>
          <p:nvPr/>
        </p:nvSpPr>
        <p:spPr>
          <a:xfrm>
            <a:off x="1691680" y="2660702"/>
            <a:ext cx="824072" cy="369332"/>
          </a:xfrm>
          <a:prstGeom prst="rect">
            <a:avLst/>
          </a:prstGeom>
          <a:noFill/>
        </p:spPr>
        <p:txBody>
          <a:bodyPr wrap="none" rtlCol="0">
            <a:spAutoFit/>
          </a:bodyPr>
          <a:lstStyle/>
          <a:p>
            <a:r>
              <a:rPr lang="en-US" dirty="0"/>
              <a:t>Source</a:t>
            </a:r>
          </a:p>
        </p:txBody>
      </p:sp>
      <p:grpSp>
        <p:nvGrpSpPr>
          <p:cNvPr id="15" name="Group 14">
            <a:extLst>
              <a:ext uri="{FF2B5EF4-FFF2-40B4-BE49-F238E27FC236}">
                <a16:creationId xmlns:a16="http://schemas.microsoft.com/office/drawing/2014/main" id="{F2E309A3-CFAA-0312-5F45-1970C72A071F}"/>
              </a:ext>
            </a:extLst>
          </p:cNvPr>
          <p:cNvGrpSpPr/>
          <p:nvPr/>
        </p:nvGrpSpPr>
        <p:grpSpPr>
          <a:xfrm>
            <a:off x="1619672" y="4474840"/>
            <a:ext cx="5904656" cy="1402432"/>
            <a:chOff x="1619672" y="3789040"/>
            <a:chExt cx="5904656" cy="1402432"/>
          </a:xfrm>
        </p:grpSpPr>
        <p:sp>
          <p:nvSpPr>
            <p:cNvPr id="5" name="Rectangle 4">
              <a:extLst>
                <a:ext uri="{FF2B5EF4-FFF2-40B4-BE49-F238E27FC236}">
                  <a16:creationId xmlns:a16="http://schemas.microsoft.com/office/drawing/2014/main" id="{52DDAEF0-C61B-6332-6BFE-762DF2B26134}"/>
                </a:ext>
              </a:extLst>
            </p:cNvPr>
            <p:cNvSpPr/>
            <p:nvPr/>
          </p:nvSpPr>
          <p:spPr>
            <a:xfrm>
              <a:off x="1619672" y="3789040"/>
              <a:ext cx="5904656" cy="1402432"/>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40D846E-AEC0-3DEE-946C-24AD9D2F1482}"/>
                </a:ext>
              </a:extLst>
            </p:cNvPr>
            <p:cNvSpPr/>
            <p:nvPr/>
          </p:nvSpPr>
          <p:spPr>
            <a:xfrm>
              <a:off x="2051720" y="3789040"/>
              <a:ext cx="1440160" cy="72008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8C0F57D-3F5C-C1A7-85BB-3207BE70E44E}"/>
                </a:ext>
              </a:extLst>
            </p:cNvPr>
            <p:cNvSpPr/>
            <p:nvPr/>
          </p:nvSpPr>
          <p:spPr>
            <a:xfrm>
              <a:off x="5652122" y="3789040"/>
              <a:ext cx="1440160" cy="72008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 name="Straight Connector 10">
            <a:extLst>
              <a:ext uri="{FF2B5EF4-FFF2-40B4-BE49-F238E27FC236}">
                <a16:creationId xmlns:a16="http://schemas.microsoft.com/office/drawing/2014/main" id="{DC6FD1D8-9D29-017D-4AD0-6D67DAC93A89}"/>
              </a:ext>
            </a:extLst>
          </p:cNvPr>
          <p:cNvCxnSpPr>
            <a:cxnSpLocks/>
          </p:cNvCxnSpPr>
          <p:nvPr/>
        </p:nvCxnSpPr>
        <p:spPr>
          <a:xfrm flipV="1">
            <a:off x="6588224" y="2818656"/>
            <a:ext cx="0" cy="1656184"/>
          </a:xfrm>
          <a:prstGeom prst="line">
            <a:avLst/>
          </a:prstGeom>
          <a:ln w="22225">
            <a:solidFill>
              <a:schemeClr val="tx1"/>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B238DF6-E528-7DC0-16ED-15231A8B1325}"/>
              </a:ext>
            </a:extLst>
          </p:cNvPr>
          <p:cNvSpPr txBox="1"/>
          <p:nvPr/>
        </p:nvSpPr>
        <p:spPr>
          <a:xfrm>
            <a:off x="6660232" y="2676175"/>
            <a:ext cx="688073" cy="369332"/>
          </a:xfrm>
          <a:prstGeom prst="rect">
            <a:avLst/>
          </a:prstGeom>
          <a:noFill/>
        </p:spPr>
        <p:txBody>
          <a:bodyPr wrap="none" rtlCol="0">
            <a:spAutoFit/>
          </a:bodyPr>
          <a:lstStyle/>
          <a:p>
            <a:r>
              <a:rPr lang="en-US" dirty="0"/>
              <a:t>Drain</a:t>
            </a:r>
          </a:p>
        </p:txBody>
      </p:sp>
      <p:sp>
        <p:nvSpPr>
          <p:cNvPr id="13" name="Rectangle 12">
            <a:extLst>
              <a:ext uri="{FF2B5EF4-FFF2-40B4-BE49-F238E27FC236}">
                <a16:creationId xmlns:a16="http://schemas.microsoft.com/office/drawing/2014/main" id="{432EE837-D758-6FDD-3C59-0895B93ABEB0}"/>
              </a:ext>
            </a:extLst>
          </p:cNvPr>
          <p:cNvSpPr/>
          <p:nvPr/>
        </p:nvSpPr>
        <p:spPr>
          <a:xfrm>
            <a:off x="3851920" y="2652887"/>
            <a:ext cx="1440160" cy="720080"/>
          </a:xfrm>
          <a:prstGeom prst="rect">
            <a:avLst/>
          </a:prstGeom>
          <a:pattFill prst="wdDnDiag">
            <a:fgClr>
              <a:schemeClr val="bg1">
                <a:lumMod val="85000"/>
              </a:schemeClr>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Control</a:t>
            </a:r>
          </a:p>
          <a:p>
            <a:pPr algn="ctr"/>
            <a:r>
              <a:rPr lang="en-US" dirty="0">
                <a:solidFill>
                  <a:schemeClr val="tx1"/>
                </a:solidFill>
              </a:rPr>
              <a:t>Gate</a:t>
            </a:r>
          </a:p>
        </p:txBody>
      </p:sp>
      <p:sp>
        <p:nvSpPr>
          <p:cNvPr id="14" name="Rectangle 13">
            <a:extLst>
              <a:ext uri="{FF2B5EF4-FFF2-40B4-BE49-F238E27FC236}">
                <a16:creationId xmlns:a16="http://schemas.microsoft.com/office/drawing/2014/main" id="{C6C7A990-C505-5F74-FC4C-33C9C92FF249}"/>
              </a:ext>
            </a:extLst>
          </p:cNvPr>
          <p:cNvSpPr/>
          <p:nvPr/>
        </p:nvSpPr>
        <p:spPr>
          <a:xfrm>
            <a:off x="3851920" y="3573016"/>
            <a:ext cx="1440160" cy="720080"/>
          </a:xfrm>
          <a:prstGeom prst="rect">
            <a:avLst/>
          </a:prstGeom>
          <a:pattFill prst="wdDnDiag">
            <a:fgClr>
              <a:schemeClr val="bg1">
                <a:lumMod val="85000"/>
              </a:schemeClr>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Floating </a:t>
            </a:r>
          </a:p>
          <a:p>
            <a:pPr algn="ctr"/>
            <a:r>
              <a:rPr lang="en-US" dirty="0">
                <a:solidFill>
                  <a:schemeClr val="tx1"/>
                </a:solidFill>
              </a:rPr>
              <a:t>Gate</a:t>
            </a:r>
          </a:p>
        </p:txBody>
      </p:sp>
      <p:sp>
        <p:nvSpPr>
          <p:cNvPr id="18" name="Rounded Rectangular Callout 17">
            <a:extLst>
              <a:ext uri="{FF2B5EF4-FFF2-40B4-BE49-F238E27FC236}">
                <a16:creationId xmlns:a16="http://schemas.microsoft.com/office/drawing/2014/main" id="{9EFF73F9-78FC-0833-5569-0546B9A3C974}"/>
              </a:ext>
            </a:extLst>
          </p:cNvPr>
          <p:cNvSpPr/>
          <p:nvPr/>
        </p:nvSpPr>
        <p:spPr>
          <a:xfrm>
            <a:off x="1187623" y="1663080"/>
            <a:ext cx="1901051" cy="859440"/>
          </a:xfrm>
          <a:prstGeom prst="wedgeRoundRectCallout">
            <a:avLst>
              <a:gd name="adj1" fmla="val 94802"/>
              <a:gd name="adj2" fmla="val 183131"/>
              <a:gd name="adj3" fmla="val 16667"/>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Charge here</a:t>
            </a:r>
          </a:p>
        </p:txBody>
      </p:sp>
      <p:sp>
        <p:nvSpPr>
          <p:cNvPr id="19" name="Rounded Rectangular Callout 18">
            <a:extLst>
              <a:ext uri="{FF2B5EF4-FFF2-40B4-BE49-F238E27FC236}">
                <a16:creationId xmlns:a16="http://schemas.microsoft.com/office/drawing/2014/main" id="{A13F94FB-BF70-1F74-E2B4-94319C9ACEC9}"/>
              </a:ext>
            </a:extLst>
          </p:cNvPr>
          <p:cNvSpPr/>
          <p:nvPr/>
        </p:nvSpPr>
        <p:spPr>
          <a:xfrm>
            <a:off x="6588224" y="5360078"/>
            <a:ext cx="2228248" cy="1034388"/>
          </a:xfrm>
          <a:prstGeom prst="wedgeRoundRectCallout">
            <a:avLst>
              <a:gd name="adj1" fmla="val -122597"/>
              <a:gd name="adj2" fmla="val -104856"/>
              <a:gd name="adj3" fmla="val 16667"/>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Affects current here</a:t>
            </a:r>
          </a:p>
        </p:txBody>
      </p:sp>
      <p:sp>
        <p:nvSpPr>
          <p:cNvPr id="20" name="TextBox 19">
            <a:extLst>
              <a:ext uri="{FF2B5EF4-FFF2-40B4-BE49-F238E27FC236}">
                <a16:creationId xmlns:a16="http://schemas.microsoft.com/office/drawing/2014/main" id="{A811C831-EB54-51BB-5FBC-D9E412F9A70F}"/>
              </a:ext>
            </a:extLst>
          </p:cNvPr>
          <p:cNvSpPr txBox="1"/>
          <p:nvPr/>
        </p:nvSpPr>
        <p:spPr>
          <a:xfrm>
            <a:off x="5318807" y="3707740"/>
            <a:ext cx="1013867" cy="369332"/>
          </a:xfrm>
          <a:prstGeom prst="rect">
            <a:avLst/>
          </a:prstGeom>
          <a:noFill/>
        </p:spPr>
        <p:txBody>
          <a:bodyPr wrap="none" rtlCol="0">
            <a:spAutoFit/>
          </a:bodyPr>
          <a:lstStyle/>
          <a:p>
            <a:r>
              <a:rPr lang="en-US" dirty="0"/>
              <a:t>Insulator</a:t>
            </a:r>
          </a:p>
        </p:txBody>
      </p:sp>
      <p:sp>
        <p:nvSpPr>
          <p:cNvPr id="3" name="Rectangle 2">
            <a:extLst>
              <a:ext uri="{FF2B5EF4-FFF2-40B4-BE49-F238E27FC236}">
                <a16:creationId xmlns:a16="http://schemas.microsoft.com/office/drawing/2014/main" id="{13D86D8E-812A-40DC-1BB1-279B98B57B0E}"/>
              </a:ext>
            </a:extLst>
          </p:cNvPr>
          <p:cNvSpPr/>
          <p:nvPr/>
        </p:nvSpPr>
        <p:spPr>
          <a:xfrm>
            <a:off x="3491879" y="4474840"/>
            <a:ext cx="2160242" cy="342933"/>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993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DEDCD-3859-956F-B8F4-C2940050F1F7}"/>
              </a:ext>
            </a:extLst>
          </p:cNvPr>
          <p:cNvSpPr>
            <a:spLocks noGrp="1"/>
          </p:cNvSpPr>
          <p:nvPr>
            <p:ph type="title"/>
          </p:nvPr>
        </p:nvSpPr>
        <p:spPr/>
        <p:txBody>
          <a:bodyPr>
            <a:normAutofit fontScale="90000"/>
          </a:bodyPr>
          <a:lstStyle/>
          <a:p>
            <a:r>
              <a:rPr lang="en-US" dirty="0"/>
              <a:t>Storing Bits in a Computer</a:t>
            </a:r>
          </a:p>
        </p:txBody>
      </p:sp>
      <p:sp>
        <p:nvSpPr>
          <p:cNvPr id="3" name="Content Placeholder 2">
            <a:extLst>
              <a:ext uri="{FF2B5EF4-FFF2-40B4-BE49-F238E27FC236}">
                <a16:creationId xmlns:a16="http://schemas.microsoft.com/office/drawing/2014/main" id="{7FE49C79-2A69-6127-4B00-42CBAFFB8325}"/>
              </a:ext>
            </a:extLst>
          </p:cNvPr>
          <p:cNvSpPr>
            <a:spLocks noGrp="1"/>
          </p:cNvSpPr>
          <p:nvPr>
            <p:ph idx="1"/>
          </p:nvPr>
        </p:nvSpPr>
        <p:spPr/>
        <p:txBody>
          <a:bodyPr/>
          <a:lstStyle/>
          <a:p>
            <a:r>
              <a:rPr lang="en-US" dirty="0"/>
              <a:t>We are used to the idea of just defining variables, reading, writing, etc.</a:t>
            </a:r>
          </a:p>
          <a:p>
            <a:r>
              <a:rPr lang="en-US" dirty="0"/>
              <a:t>But internally, how does one actually store data?</a:t>
            </a:r>
          </a:p>
          <a:p>
            <a:pPr lvl="1"/>
            <a:r>
              <a:rPr lang="en-US" dirty="0"/>
              <a:t>How is data stored in real life, before computers?</a:t>
            </a:r>
          </a:p>
        </p:txBody>
      </p:sp>
      <p:sp>
        <p:nvSpPr>
          <p:cNvPr id="4" name="Slide Number Placeholder 3">
            <a:extLst>
              <a:ext uri="{FF2B5EF4-FFF2-40B4-BE49-F238E27FC236}">
                <a16:creationId xmlns:a16="http://schemas.microsoft.com/office/drawing/2014/main" id="{532C7583-8028-53C8-346E-71259C9BEF99}"/>
              </a:ext>
            </a:extLst>
          </p:cNvPr>
          <p:cNvSpPr>
            <a:spLocks noGrp="1"/>
          </p:cNvSpPr>
          <p:nvPr>
            <p:ph type="sldNum" sz="quarter" idx="12"/>
          </p:nvPr>
        </p:nvSpPr>
        <p:spPr/>
        <p:txBody>
          <a:bodyPr/>
          <a:lstStyle/>
          <a:p>
            <a:fld id="{B79A3DA4-3E46-45AF-808A-D7FF9D1D755F}" type="slidenum">
              <a:rPr lang="en-US" smtClean="0"/>
              <a:pPr/>
              <a:t>4</a:t>
            </a:fld>
            <a:endParaRPr lang="en-US"/>
          </a:p>
        </p:txBody>
      </p:sp>
    </p:spTree>
    <p:extLst>
      <p:ext uri="{BB962C8B-B14F-4D97-AF65-F5344CB8AC3E}">
        <p14:creationId xmlns:p14="http://schemas.microsoft.com/office/powerpoint/2010/main" val="106313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41F7F-98AC-F2CA-F37D-93F2A9DEB9CD}"/>
              </a:ext>
            </a:extLst>
          </p:cNvPr>
          <p:cNvSpPr>
            <a:spLocks noGrp="1"/>
          </p:cNvSpPr>
          <p:nvPr>
            <p:ph type="title"/>
          </p:nvPr>
        </p:nvSpPr>
        <p:spPr/>
        <p:txBody>
          <a:bodyPr>
            <a:normAutofit fontScale="90000"/>
          </a:bodyPr>
          <a:lstStyle/>
          <a:p>
            <a:r>
              <a:rPr lang="en-US" dirty="0"/>
              <a:t>Flash details</a:t>
            </a:r>
          </a:p>
        </p:txBody>
      </p:sp>
      <p:sp>
        <p:nvSpPr>
          <p:cNvPr id="3" name="Content Placeholder 2">
            <a:extLst>
              <a:ext uri="{FF2B5EF4-FFF2-40B4-BE49-F238E27FC236}">
                <a16:creationId xmlns:a16="http://schemas.microsoft.com/office/drawing/2014/main" id="{630370DB-9141-8735-79A6-09E3073E13A6}"/>
              </a:ext>
            </a:extLst>
          </p:cNvPr>
          <p:cNvSpPr>
            <a:spLocks noGrp="1"/>
          </p:cNvSpPr>
          <p:nvPr>
            <p:ph idx="1"/>
          </p:nvPr>
        </p:nvSpPr>
        <p:spPr/>
        <p:txBody>
          <a:bodyPr/>
          <a:lstStyle/>
          <a:p>
            <a:r>
              <a:rPr lang="en-US" dirty="0"/>
              <a:t>Like DRAM, cheap enough to replicate (nearly) everything – no expensive sensor to move around</a:t>
            </a:r>
          </a:p>
          <a:p>
            <a:r>
              <a:rPr lang="en-US" dirty="0"/>
              <a:t>Program/erase via high current on control gate</a:t>
            </a:r>
          </a:p>
          <a:p>
            <a:pPr lvl="1"/>
            <a:r>
              <a:rPr lang="en-US" dirty="0"/>
              <a:t>No charge == 1</a:t>
            </a:r>
          </a:p>
          <a:p>
            <a:pPr lvl="1"/>
            <a:r>
              <a:rPr lang="en-US" dirty="0"/>
              <a:t>Program (add electrons to floating gate) to convert to a 0</a:t>
            </a:r>
          </a:p>
          <a:p>
            <a:pPr lvl="1"/>
            <a:r>
              <a:rPr lang="en-US" dirty="0"/>
              <a:t>Erase (remove electrons from </a:t>
            </a:r>
            <a:r>
              <a:rPr lang="en-US" dirty="0" err="1"/>
              <a:t>flt</a:t>
            </a:r>
            <a:r>
              <a:rPr lang="en-US" dirty="0"/>
              <a:t> gate) to pull back to a 1</a:t>
            </a:r>
          </a:p>
          <a:p>
            <a:r>
              <a:rPr lang="en-US" dirty="0"/>
              <a:t>Sense charge level via current measurement of control gate </a:t>
            </a:r>
          </a:p>
          <a:p>
            <a:endParaRPr lang="en-US" dirty="0"/>
          </a:p>
        </p:txBody>
      </p:sp>
      <p:sp>
        <p:nvSpPr>
          <p:cNvPr id="4" name="Slide Number Placeholder 3">
            <a:extLst>
              <a:ext uri="{FF2B5EF4-FFF2-40B4-BE49-F238E27FC236}">
                <a16:creationId xmlns:a16="http://schemas.microsoft.com/office/drawing/2014/main" id="{C9A368C6-E789-E536-BF3E-0CF32B1CDD7F}"/>
              </a:ext>
            </a:extLst>
          </p:cNvPr>
          <p:cNvSpPr>
            <a:spLocks noGrp="1"/>
          </p:cNvSpPr>
          <p:nvPr>
            <p:ph type="sldNum" sz="quarter" idx="12"/>
          </p:nvPr>
        </p:nvSpPr>
        <p:spPr/>
        <p:txBody>
          <a:bodyPr/>
          <a:lstStyle/>
          <a:p>
            <a:fld id="{B79A3DA4-3E46-45AF-808A-D7FF9D1D755F}" type="slidenum">
              <a:rPr lang="en-US" smtClean="0"/>
              <a:pPr/>
              <a:t>40</a:t>
            </a:fld>
            <a:endParaRPr lang="en-US"/>
          </a:p>
        </p:txBody>
      </p:sp>
    </p:spTree>
    <p:extLst>
      <p:ext uri="{BB962C8B-B14F-4D97-AF65-F5344CB8AC3E}">
        <p14:creationId xmlns:p14="http://schemas.microsoft.com/office/powerpoint/2010/main" val="41546776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0F768-7B61-890C-C9FC-6822AF46B637}"/>
              </a:ext>
            </a:extLst>
          </p:cNvPr>
          <p:cNvSpPr>
            <a:spLocks noGrp="1"/>
          </p:cNvSpPr>
          <p:nvPr>
            <p:ph type="title"/>
          </p:nvPr>
        </p:nvSpPr>
        <p:spPr/>
        <p:txBody>
          <a:bodyPr>
            <a:normAutofit fontScale="90000"/>
          </a:bodyPr>
          <a:lstStyle/>
          <a:p>
            <a:r>
              <a:rPr lang="en-US" dirty="0"/>
              <a:t>Flash Performance Caveat</a:t>
            </a:r>
          </a:p>
        </p:txBody>
      </p:sp>
      <p:sp>
        <p:nvSpPr>
          <p:cNvPr id="3" name="Content Placeholder 2">
            <a:extLst>
              <a:ext uri="{FF2B5EF4-FFF2-40B4-BE49-F238E27FC236}">
                <a16:creationId xmlns:a16="http://schemas.microsoft.com/office/drawing/2014/main" id="{1EF1D1AE-EFFE-38AB-D4C6-831EC4D0D877}"/>
              </a:ext>
            </a:extLst>
          </p:cNvPr>
          <p:cNvSpPr>
            <a:spLocks noGrp="1"/>
          </p:cNvSpPr>
          <p:nvPr>
            <p:ph idx="1"/>
          </p:nvPr>
        </p:nvSpPr>
        <p:spPr/>
        <p:txBody>
          <a:bodyPr>
            <a:normAutofit/>
          </a:bodyPr>
          <a:lstStyle/>
          <a:p>
            <a:r>
              <a:rPr lang="en-US" dirty="0"/>
              <a:t>Erasing 7x slower than programming</a:t>
            </a:r>
          </a:p>
          <a:p>
            <a:r>
              <a:rPr lang="en-US" dirty="0"/>
              <a:t>Trick: Hide erase cost by adding more cells than advertised</a:t>
            </a:r>
          </a:p>
          <a:p>
            <a:pPr lvl="1"/>
            <a:r>
              <a:rPr lang="en-US" dirty="0"/>
              <a:t>E.g., an 800 GB SSD may actually have 1 TB of cells</a:t>
            </a:r>
          </a:p>
          <a:p>
            <a:r>
              <a:rPr lang="en-US" dirty="0"/>
              <a:t>For engineering reasons, write in KB blocks, </a:t>
            </a:r>
          </a:p>
          <a:p>
            <a:pPr lvl="1"/>
            <a:r>
              <a:rPr lang="en-US" dirty="0"/>
              <a:t>Erase in MB </a:t>
            </a:r>
            <a:r>
              <a:rPr lang="en-US" i="1" dirty="0"/>
              <a:t>erase blocks</a:t>
            </a:r>
            <a:endParaRPr lang="en-US" dirty="0"/>
          </a:p>
          <a:p>
            <a:r>
              <a:rPr lang="en-US" dirty="0"/>
              <a:t>Add a ”page table” to redirect writes for a logical block address (LBA) to a new location on each write</a:t>
            </a:r>
          </a:p>
          <a:p>
            <a:pPr lvl="1"/>
            <a:r>
              <a:rPr lang="en-US" dirty="0"/>
              <a:t>Called a Flash Translation Layer (FTL)</a:t>
            </a:r>
          </a:p>
        </p:txBody>
      </p:sp>
      <p:sp>
        <p:nvSpPr>
          <p:cNvPr id="4" name="Slide Number Placeholder 3">
            <a:extLst>
              <a:ext uri="{FF2B5EF4-FFF2-40B4-BE49-F238E27FC236}">
                <a16:creationId xmlns:a16="http://schemas.microsoft.com/office/drawing/2014/main" id="{BBE8C118-19C3-7A46-ED65-275DDE0289E5}"/>
              </a:ext>
            </a:extLst>
          </p:cNvPr>
          <p:cNvSpPr>
            <a:spLocks noGrp="1"/>
          </p:cNvSpPr>
          <p:nvPr>
            <p:ph type="sldNum" sz="quarter" idx="12"/>
          </p:nvPr>
        </p:nvSpPr>
        <p:spPr/>
        <p:txBody>
          <a:bodyPr/>
          <a:lstStyle/>
          <a:p>
            <a:fld id="{B79A3DA4-3E46-45AF-808A-D7FF9D1D755F}" type="slidenum">
              <a:rPr lang="en-US" smtClean="0"/>
              <a:pPr/>
              <a:t>41</a:t>
            </a:fld>
            <a:endParaRPr lang="en-US"/>
          </a:p>
        </p:txBody>
      </p:sp>
    </p:spTree>
    <p:extLst>
      <p:ext uri="{BB962C8B-B14F-4D97-AF65-F5344CB8AC3E}">
        <p14:creationId xmlns:p14="http://schemas.microsoft.com/office/powerpoint/2010/main" val="18931024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694FB-0E89-EB90-4897-E9FDA7DEF89F}"/>
              </a:ext>
            </a:extLst>
          </p:cNvPr>
          <p:cNvSpPr>
            <a:spLocks noGrp="1"/>
          </p:cNvSpPr>
          <p:nvPr>
            <p:ph type="title"/>
          </p:nvPr>
        </p:nvSpPr>
        <p:spPr/>
        <p:txBody>
          <a:bodyPr>
            <a:normAutofit fontScale="90000"/>
          </a:bodyPr>
          <a:lstStyle/>
          <a:p>
            <a:r>
              <a:rPr lang="en-US" dirty="0"/>
              <a:t>The FTL and SSD firmware</a:t>
            </a:r>
          </a:p>
        </p:txBody>
      </p:sp>
      <p:sp>
        <p:nvSpPr>
          <p:cNvPr id="3" name="Content Placeholder 2">
            <a:extLst>
              <a:ext uri="{FF2B5EF4-FFF2-40B4-BE49-F238E27FC236}">
                <a16:creationId xmlns:a16="http://schemas.microsoft.com/office/drawing/2014/main" id="{657548C4-8864-D71F-1AF2-0E61C5ECAF7E}"/>
              </a:ext>
            </a:extLst>
          </p:cNvPr>
          <p:cNvSpPr>
            <a:spLocks noGrp="1"/>
          </p:cNvSpPr>
          <p:nvPr>
            <p:ph idx="1"/>
          </p:nvPr>
        </p:nvSpPr>
        <p:spPr/>
        <p:txBody>
          <a:bodyPr>
            <a:normAutofit/>
          </a:bodyPr>
          <a:lstStyle/>
          <a:p>
            <a:r>
              <a:rPr lang="en-US" dirty="0"/>
              <a:t>The FTL is firmware (really software) that runs inside an SSD</a:t>
            </a:r>
          </a:p>
          <a:p>
            <a:r>
              <a:rPr lang="en-US" dirty="0"/>
              <a:t>An SSD is really a small embedded computer</a:t>
            </a:r>
          </a:p>
          <a:p>
            <a:pPr lvl="1"/>
            <a:r>
              <a:rPr lang="en-US" dirty="0"/>
              <a:t>Often with a few ARM cores and 100s MB of DRAM</a:t>
            </a:r>
          </a:p>
          <a:p>
            <a:pPr lvl="1"/>
            <a:r>
              <a:rPr lang="en-US" dirty="0"/>
              <a:t>Runs software to implement the translation table</a:t>
            </a:r>
          </a:p>
          <a:p>
            <a:pPr lvl="1"/>
            <a:r>
              <a:rPr lang="en-US" dirty="0"/>
              <a:t>And manage actual reads/writes of flash cells</a:t>
            </a:r>
          </a:p>
          <a:p>
            <a:r>
              <a:rPr lang="en-US" dirty="0"/>
              <a:t>In the background, FTL erases blocks </a:t>
            </a:r>
          </a:p>
          <a:p>
            <a:pPr lvl="1"/>
            <a:r>
              <a:rPr lang="en-US" dirty="0"/>
              <a:t>Try to go for mostly stale contents, then recycle space</a:t>
            </a:r>
          </a:p>
          <a:p>
            <a:pPr lvl="1"/>
            <a:r>
              <a:rPr lang="en-US" dirty="0"/>
              <a:t>If some live data in erase block, must first copy elsewhere</a:t>
            </a:r>
          </a:p>
        </p:txBody>
      </p:sp>
      <p:sp>
        <p:nvSpPr>
          <p:cNvPr id="4" name="Slide Number Placeholder 3">
            <a:extLst>
              <a:ext uri="{FF2B5EF4-FFF2-40B4-BE49-F238E27FC236}">
                <a16:creationId xmlns:a16="http://schemas.microsoft.com/office/drawing/2014/main" id="{13C45FFC-0719-AD19-1111-14780DC0CDD8}"/>
              </a:ext>
            </a:extLst>
          </p:cNvPr>
          <p:cNvSpPr>
            <a:spLocks noGrp="1"/>
          </p:cNvSpPr>
          <p:nvPr>
            <p:ph type="sldNum" sz="quarter" idx="12"/>
          </p:nvPr>
        </p:nvSpPr>
        <p:spPr/>
        <p:txBody>
          <a:bodyPr/>
          <a:lstStyle/>
          <a:p>
            <a:fld id="{B79A3DA4-3E46-45AF-808A-D7FF9D1D755F}" type="slidenum">
              <a:rPr lang="en-US" smtClean="0"/>
              <a:pPr/>
              <a:t>42</a:t>
            </a:fld>
            <a:endParaRPr lang="en-US"/>
          </a:p>
        </p:txBody>
      </p:sp>
      <p:sp>
        <p:nvSpPr>
          <p:cNvPr id="5" name="TextBox 4">
            <a:extLst>
              <a:ext uri="{FF2B5EF4-FFF2-40B4-BE49-F238E27FC236}">
                <a16:creationId xmlns:a16="http://schemas.microsoft.com/office/drawing/2014/main" id="{956B50AE-5AA4-67FF-CC8B-EFAF27D2D384}"/>
              </a:ext>
            </a:extLst>
          </p:cNvPr>
          <p:cNvSpPr txBox="1"/>
          <p:nvPr/>
        </p:nvSpPr>
        <p:spPr>
          <a:xfrm>
            <a:off x="0" y="6237822"/>
            <a:ext cx="9144000" cy="575554"/>
          </a:xfrm>
          <a:prstGeom prst="rect">
            <a:avLst/>
          </a:prstGeom>
          <a:noFill/>
        </p:spPr>
        <p:txBody>
          <a:bodyPr wrap="square" lIns="82309" tIns="41154" rIns="82309" bIns="41154" rtlCol="0">
            <a:spAutoFit/>
          </a:bodyPr>
          <a:lstStyle/>
          <a:p>
            <a:pPr marL="0" lvl="1" indent="-514291" algn="ctr"/>
            <a:r>
              <a:rPr lang="en-US" sz="3200" dirty="0"/>
              <a:t>No longer a simple machine to reason about…</a:t>
            </a:r>
            <a:endParaRPr lang="en-US" sz="3200" i="1" dirty="0"/>
          </a:p>
        </p:txBody>
      </p:sp>
    </p:spTree>
    <p:extLst>
      <p:ext uri="{BB962C8B-B14F-4D97-AF65-F5344CB8AC3E}">
        <p14:creationId xmlns:p14="http://schemas.microsoft.com/office/powerpoint/2010/main" val="160870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BF57B-0A3F-E229-7AA5-6D137AA7B862}"/>
              </a:ext>
            </a:extLst>
          </p:cNvPr>
          <p:cNvSpPr>
            <a:spLocks noGrp="1"/>
          </p:cNvSpPr>
          <p:nvPr>
            <p:ph type="title"/>
          </p:nvPr>
        </p:nvSpPr>
        <p:spPr/>
        <p:txBody>
          <a:bodyPr>
            <a:normAutofit fontScale="90000"/>
          </a:bodyPr>
          <a:lstStyle/>
          <a:p>
            <a:r>
              <a:rPr lang="en-US" dirty="0"/>
              <a:t>The TRIM command</a:t>
            </a:r>
          </a:p>
        </p:txBody>
      </p:sp>
      <p:sp>
        <p:nvSpPr>
          <p:cNvPr id="3" name="Content Placeholder 2">
            <a:extLst>
              <a:ext uri="{FF2B5EF4-FFF2-40B4-BE49-F238E27FC236}">
                <a16:creationId xmlns:a16="http://schemas.microsoft.com/office/drawing/2014/main" id="{95C9A014-E850-BB7D-B49F-0AEFE822A9AB}"/>
              </a:ext>
            </a:extLst>
          </p:cNvPr>
          <p:cNvSpPr>
            <a:spLocks noGrp="1"/>
          </p:cNvSpPr>
          <p:nvPr>
            <p:ph idx="1"/>
          </p:nvPr>
        </p:nvSpPr>
        <p:spPr/>
        <p:txBody>
          <a:bodyPr/>
          <a:lstStyle/>
          <a:p>
            <a:r>
              <a:rPr lang="en-US" dirty="0"/>
              <a:t>Indicates to the device a logical block (sector) is free</a:t>
            </a:r>
          </a:p>
          <a:p>
            <a:pPr lvl="1"/>
            <a:r>
              <a:rPr lang="en-US" dirty="0"/>
              <a:t>So FTL can avoid copying junk contents when erasing block</a:t>
            </a:r>
          </a:p>
          <a:p>
            <a:pPr lvl="1"/>
            <a:r>
              <a:rPr lang="en-US" dirty="0"/>
              <a:t>Abstraction introduced for flash (useful elsewhere)</a:t>
            </a:r>
          </a:p>
          <a:p>
            <a:r>
              <a:rPr lang="en-US" dirty="0"/>
              <a:t>As opposed to leaving junk in place until overwrite</a:t>
            </a:r>
          </a:p>
          <a:p>
            <a:pPr lvl="1"/>
            <a:r>
              <a:rPr lang="en-US" dirty="0"/>
              <a:t>Harmless on disks, adds overhead on flash</a:t>
            </a:r>
          </a:p>
          <a:p>
            <a:r>
              <a:rPr lang="en-US" dirty="0"/>
              <a:t>TRIM issued by file system to device (more soon…)</a:t>
            </a:r>
          </a:p>
        </p:txBody>
      </p:sp>
      <p:sp>
        <p:nvSpPr>
          <p:cNvPr id="4" name="Slide Number Placeholder 3">
            <a:extLst>
              <a:ext uri="{FF2B5EF4-FFF2-40B4-BE49-F238E27FC236}">
                <a16:creationId xmlns:a16="http://schemas.microsoft.com/office/drawing/2014/main" id="{6B63BF21-DF0C-C207-DBE5-C82323B91388}"/>
              </a:ext>
            </a:extLst>
          </p:cNvPr>
          <p:cNvSpPr>
            <a:spLocks noGrp="1"/>
          </p:cNvSpPr>
          <p:nvPr>
            <p:ph type="sldNum" sz="quarter" idx="12"/>
          </p:nvPr>
        </p:nvSpPr>
        <p:spPr/>
        <p:txBody>
          <a:bodyPr/>
          <a:lstStyle/>
          <a:p>
            <a:fld id="{B79A3DA4-3E46-45AF-808A-D7FF9D1D755F}" type="slidenum">
              <a:rPr lang="en-US" smtClean="0"/>
              <a:pPr/>
              <a:t>43</a:t>
            </a:fld>
            <a:endParaRPr lang="en-US"/>
          </a:p>
        </p:txBody>
      </p:sp>
    </p:spTree>
    <p:extLst>
      <p:ext uri="{BB962C8B-B14F-4D97-AF65-F5344CB8AC3E}">
        <p14:creationId xmlns:p14="http://schemas.microsoft.com/office/powerpoint/2010/main" val="22297103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110C7-ED2A-618F-CB55-B1F24DA8F5AD}"/>
              </a:ext>
            </a:extLst>
          </p:cNvPr>
          <p:cNvSpPr>
            <a:spLocks noGrp="1"/>
          </p:cNvSpPr>
          <p:nvPr>
            <p:ph type="title"/>
          </p:nvPr>
        </p:nvSpPr>
        <p:spPr/>
        <p:txBody>
          <a:bodyPr>
            <a:normAutofit fontScale="90000"/>
          </a:bodyPr>
          <a:lstStyle/>
          <a:p>
            <a:r>
              <a:rPr lang="en-US" dirty="0"/>
              <a:t>Scaling Flash</a:t>
            </a:r>
          </a:p>
        </p:txBody>
      </p:sp>
      <p:sp>
        <p:nvSpPr>
          <p:cNvPr id="3" name="Content Placeholder 2">
            <a:extLst>
              <a:ext uri="{FF2B5EF4-FFF2-40B4-BE49-F238E27FC236}">
                <a16:creationId xmlns:a16="http://schemas.microsoft.com/office/drawing/2014/main" id="{819E51D6-5739-7B3B-B326-C11D97F7C89A}"/>
              </a:ext>
            </a:extLst>
          </p:cNvPr>
          <p:cNvSpPr>
            <a:spLocks noGrp="1"/>
          </p:cNvSpPr>
          <p:nvPr>
            <p:ph idx="1"/>
          </p:nvPr>
        </p:nvSpPr>
        <p:spPr/>
        <p:txBody>
          <a:bodyPr>
            <a:normAutofit lnSpcReduction="10000"/>
          </a:bodyPr>
          <a:lstStyle/>
          <a:p>
            <a:r>
              <a:rPr lang="en-US" dirty="0"/>
              <a:t>Replication is one common strategy</a:t>
            </a:r>
          </a:p>
          <a:p>
            <a:pPr lvl="1"/>
            <a:r>
              <a:rPr lang="en-US" dirty="0"/>
              <a:t>New technology: 3D stacked flash</a:t>
            </a:r>
          </a:p>
          <a:p>
            <a:r>
              <a:rPr lang="en-US" dirty="0"/>
              <a:t>Another is increasing precision </a:t>
            </a:r>
          </a:p>
          <a:p>
            <a:pPr lvl="1"/>
            <a:r>
              <a:rPr lang="en-US" dirty="0"/>
              <a:t>Rather than just measuring charged, not charged, measure charge more finely</a:t>
            </a:r>
          </a:p>
          <a:p>
            <a:pPr lvl="1"/>
            <a:r>
              <a:rPr lang="en-US" dirty="0"/>
              <a:t>And charge more carefully</a:t>
            </a:r>
          </a:p>
          <a:p>
            <a:pPr lvl="1"/>
            <a:r>
              <a:rPr lang="en-US" dirty="0"/>
              <a:t>This is Single Level Cell (1 bit/cell) </a:t>
            </a:r>
          </a:p>
          <a:p>
            <a:pPr lvl="2"/>
            <a:r>
              <a:rPr lang="en-US" dirty="0"/>
              <a:t>vs. Multi-Level Cell (2 bits) vs TLC (3 bits/cell) vs QLC (4 bits/cell) vs PLC (5 bits/cell)</a:t>
            </a:r>
          </a:p>
          <a:p>
            <a:pPr lvl="1"/>
            <a:r>
              <a:rPr lang="en-US" dirty="0"/>
              <a:t>Trade write speed (and endurance) for capacity</a:t>
            </a:r>
          </a:p>
          <a:p>
            <a:r>
              <a:rPr lang="en-US" dirty="0"/>
              <a:t>Same capacity in SLC will be faster, last longer, (and cost more) than in MLC…PLC</a:t>
            </a:r>
          </a:p>
        </p:txBody>
      </p:sp>
      <p:sp>
        <p:nvSpPr>
          <p:cNvPr id="4" name="Slide Number Placeholder 3">
            <a:extLst>
              <a:ext uri="{FF2B5EF4-FFF2-40B4-BE49-F238E27FC236}">
                <a16:creationId xmlns:a16="http://schemas.microsoft.com/office/drawing/2014/main" id="{E139A2D7-1D98-3B5D-ECCA-5B06094CED91}"/>
              </a:ext>
            </a:extLst>
          </p:cNvPr>
          <p:cNvSpPr>
            <a:spLocks noGrp="1"/>
          </p:cNvSpPr>
          <p:nvPr>
            <p:ph type="sldNum" sz="quarter" idx="12"/>
          </p:nvPr>
        </p:nvSpPr>
        <p:spPr/>
        <p:txBody>
          <a:bodyPr/>
          <a:lstStyle/>
          <a:p>
            <a:fld id="{B79A3DA4-3E46-45AF-808A-D7FF9D1D755F}" type="slidenum">
              <a:rPr lang="en-US" smtClean="0"/>
              <a:pPr/>
              <a:t>44</a:t>
            </a:fld>
            <a:endParaRPr lang="en-US"/>
          </a:p>
        </p:txBody>
      </p:sp>
    </p:spTree>
    <p:extLst>
      <p:ext uri="{BB962C8B-B14F-4D97-AF65-F5344CB8AC3E}">
        <p14:creationId xmlns:p14="http://schemas.microsoft.com/office/powerpoint/2010/main" val="21898908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971A6-F0B3-FC27-BA41-0A0EE81C2CAA}"/>
              </a:ext>
            </a:extLst>
          </p:cNvPr>
          <p:cNvSpPr>
            <a:spLocks noGrp="1"/>
          </p:cNvSpPr>
          <p:nvPr>
            <p:ph type="title"/>
          </p:nvPr>
        </p:nvSpPr>
        <p:spPr/>
        <p:txBody>
          <a:bodyPr>
            <a:normAutofit fontScale="90000"/>
          </a:bodyPr>
          <a:lstStyle/>
          <a:p>
            <a:r>
              <a:rPr lang="en-US" dirty="0"/>
              <a:t>Flash Endurance Caveats</a:t>
            </a:r>
          </a:p>
        </p:txBody>
      </p:sp>
      <p:sp>
        <p:nvSpPr>
          <p:cNvPr id="3" name="Content Placeholder 2">
            <a:extLst>
              <a:ext uri="{FF2B5EF4-FFF2-40B4-BE49-F238E27FC236}">
                <a16:creationId xmlns:a16="http://schemas.microsoft.com/office/drawing/2014/main" id="{A8BAD075-F1A6-67A8-B76F-704C56E77139}"/>
              </a:ext>
            </a:extLst>
          </p:cNvPr>
          <p:cNvSpPr>
            <a:spLocks noGrp="1"/>
          </p:cNvSpPr>
          <p:nvPr>
            <p:ph idx="1"/>
          </p:nvPr>
        </p:nvSpPr>
        <p:spPr/>
        <p:txBody>
          <a:bodyPr/>
          <a:lstStyle/>
          <a:p>
            <a:r>
              <a:rPr lang="en-US" dirty="0"/>
              <a:t>Over time, a cell wears out</a:t>
            </a:r>
          </a:p>
          <a:p>
            <a:pPr lvl="1"/>
            <a:r>
              <a:rPr lang="en-US" dirty="0"/>
              <a:t>Sending electrons across the insulator damages the insulator</a:t>
            </a:r>
          </a:p>
          <a:p>
            <a:pPr lvl="1"/>
            <a:r>
              <a:rPr lang="en-US" dirty="0"/>
              <a:t>Around 10,000 program/erase cycles, but varies</a:t>
            </a:r>
          </a:p>
          <a:p>
            <a:pPr lvl="2"/>
            <a:r>
              <a:rPr lang="en-US" dirty="0"/>
              <a:t>Reduced by higher precision encoding</a:t>
            </a:r>
          </a:p>
          <a:p>
            <a:pPr lvl="2"/>
            <a:r>
              <a:rPr lang="en-US" dirty="0"/>
              <a:t>Repeatedly adding electrons hastens wear</a:t>
            </a:r>
          </a:p>
          <a:p>
            <a:r>
              <a:rPr lang="en-US" dirty="0"/>
              <a:t>Over time, electrons get stuck in the floating gate</a:t>
            </a:r>
          </a:p>
          <a:p>
            <a:pPr lvl="1"/>
            <a:r>
              <a:rPr lang="en-US" dirty="0"/>
              <a:t>Becomes more difficult to erase</a:t>
            </a:r>
          </a:p>
          <a:p>
            <a:pPr lvl="1"/>
            <a:r>
              <a:rPr lang="en-US" dirty="0"/>
              <a:t>And causes skew (bit flips) in higher precision encodings</a:t>
            </a:r>
          </a:p>
          <a:p>
            <a:pPr lvl="1"/>
            <a:endParaRPr lang="en-US" dirty="0"/>
          </a:p>
          <a:p>
            <a:endParaRPr lang="en-US" dirty="0"/>
          </a:p>
        </p:txBody>
      </p:sp>
      <p:sp>
        <p:nvSpPr>
          <p:cNvPr id="4" name="Slide Number Placeholder 3">
            <a:extLst>
              <a:ext uri="{FF2B5EF4-FFF2-40B4-BE49-F238E27FC236}">
                <a16:creationId xmlns:a16="http://schemas.microsoft.com/office/drawing/2014/main" id="{6B5B34CA-C3B0-3499-189E-970E2AA8DDD1}"/>
              </a:ext>
            </a:extLst>
          </p:cNvPr>
          <p:cNvSpPr>
            <a:spLocks noGrp="1"/>
          </p:cNvSpPr>
          <p:nvPr>
            <p:ph type="sldNum" sz="quarter" idx="12"/>
          </p:nvPr>
        </p:nvSpPr>
        <p:spPr/>
        <p:txBody>
          <a:bodyPr/>
          <a:lstStyle/>
          <a:p>
            <a:fld id="{B79A3DA4-3E46-45AF-808A-D7FF9D1D755F}" type="slidenum">
              <a:rPr lang="en-US" smtClean="0"/>
              <a:pPr/>
              <a:t>45</a:t>
            </a:fld>
            <a:endParaRPr lang="en-US"/>
          </a:p>
        </p:txBody>
      </p:sp>
    </p:spTree>
    <p:extLst>
      <p:ext uri="{BB962C8B-B14F-4D97-AF65-F5344CB8AC3E}">
        <p14:creationId xmlns:p14="http://schemas.microsoft.com/office/powerpoint/2010/main" val="3861695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A00AA-27A3-1C9C-215E-FA3C552D4CF8}"/>
              </a:ext>
            </a:extLst>
          </p:cNvPr>
          <p:cNvSpPr>
            <a:spLocks noGrp="1"/>
          </p:cNvSpPr>
          <p:nvPr>
            <p:ph type="title"/>
          </p:nvPr>
        </p:nvSpPr>
        <p:spPr/>
        <p:txBody>
          <a:bodyPr>
            <a:normAutofit fontScale="90000"/>
          </a:bodyPr>
          <a:lstStyle/>
          <a:p>
            <a:r>
              <a:rPr lang="en-US" dirty="0"/>
              <a:t>Flash </a:t>
            </a:r>
            <a:r>
              <a:rPr lang="en-US" dirty="0" err="1"/>
              <a:t>Wearout</a:t>
            </a:r>
            <a:r>
              <a:rPr lang="en-US" dirty="0"/>
              <a:t>: A Real Thing</a:t>
            </a:r>
          </a:p>
        </p:txBody>
      </p:sp>
      <p:sp>
        <p:nvSpPr>
          <p:cNvPr id="3" name="Content Placeholder 2">
            <a:extLst>
              <a:ext uri="{FF2B5EF4-FFF2-40B4-BE49-F238E27FC236}">
                <a16:creationId xmlns:a16="http://schemas.microsoft.com/office/drawing/2014/main" id="{1369D5BD-BFF7-5D51-5546-9CFCD1DD5DF7}"/>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70CFA0A8-4739-1433-1F31-497CCC094FE3}"/>
              </a:ext>
            </a:extLst>
          </p:cNvPr>
          <p:cNvSpPr>
            <a:spLocks noGrp="1"/>
          </p:cNvSpPr>
          <p:nvPr>
            <p:ph type="sldNum" sz="quarter" idx="12"/>
          </p:nvPr>
        </p:nvSpPr>
        <p:spPr/>
        <p:txBody>
          <a:bodyPr/>
          <a:lstStyle/>
          <a:p>
            <a:fld id="{B79A3DA4-3E46-45AF-808A-D7FF9D1D755F}" type="slidenum">
              <a:rPr lang="en-US" smtClean="0"/>
              <a:pPr/>
              <a:t>46</a:t>
            </a:fld>
            <a:endParaRPr lang="en-US"/>
          </a:p>
        </p:txBody>
      </p:sp>
      <p:pic>
        <p:nvPicPr>
          <p:cNvPr id="5" name="Picture 4">
            <a:extLst>
              <a:ext uri="{FF2B5EF4-FFF2-40B4-BE49-F238E27FC236}">
                <a16:creationId xmlns:a16="http://schemas.microsoft.com/office/drawing/2014/main" id="{D8337D37-51CD-03F0-3188-24D2AA83A19B}"/>
              </a:ext>
            </a:extLst>
          </p:cNvPr>
          <p:cNvPicPr>
            <a:picLocks noChangeAspect="1"/>
          </p:cNvPicPr>
          <p:nvPr/>
        </p:nvPicPr>
        <p:blipFill>
          <a:blip r:embed="rId2"/>
          <a:stretch>
            <a:fillRect/>
          </a:stretch>
        </p:blipFill>
        <p:spPr>
          <a:xfrm>
            <a:off x="443041" y="1393679"/>
            <a:ext cx="7772400" cy="1919689"/>
          </a:xfrm>
          <a:prstGeom prst="rect">
            <a:avLst/>
          </a:prstGeom>
        </p:spPr>
      </p:pic>
      <p:pic>
        <p:nvPicPr>
          <p:cNvPr id="6" name="Picture 5">
            <a:extLst>
              <a:ext uri="{FF2B5EF4-FFF2-40B4-BE49-F238E27FC236}">
                <a16:creationId xmlns:a16="http://schemas.microsoft.com/office/drawing/2014/main" id="{FB501545-7E9B-067C-4938-F735035D2528}"/>
              </a:ext>
            </a:extLst>
          </p:cNvPr>
          <p:cNvPicPr>
            <a:picLocks noChangeAspect="1"/>
          </p:cNvPicPr>
          <p:nvPr/>
        </p:nvPicPr>
        <p:blipFill>
          <a:blip r:embed="rId3"/>
          <a:stretch>
            <a:fillRect/>
          </a:stretch>
        </p:blipFill>
        <p:spPr>
          <a:xfrm>
            <a:off x="976064" y="3279029"/>
            <a:ext cx="7772400" cy="1878163"/>
          </a:xfrm>
          <a:prstGeom prst="rect">
            <a:avLst/>
          </a:prstGeom>
        </p:spPr>
      </p:pic>
    </p:spTree>
    <p:extLst>
      <p:ext uri="{BB962C8B-B14F-4D97-AF65-F5344CB8AC3E}">
        <p14:creationId xmlns:p14="http://schemas.microsoft.com/office/powerpoint/2010/main" val="21352314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BECF3-A50C-9982-BA24-77FD6FB28C01}"/>
              </a:ext>
            </a:extLst>
          </p:cNvPr>
          <p:cNvSpPr>
            <a:spLocks noGrp="1"/>
          </p:cNvSpPr>
          <p:nvPr>
            <p:ph type="title"/>
          </p:nvPr>
        </p:nvSpPr>
        <p:spPr/>
        <p:txBody>
          <a:bodyPr>
            <a:normAutofit fontScale="90000"/>
          </a:bodyPr>
          <a:lstStyle/>
          <a:p>
            <a:r>
              <a:rPr lang="en-US" dirty="0"/>
              <a:t>Key design questions: Flash</a:t>
            </a:r>
          </a:p>
        </p:txBody>
      </p:sp>
      <p:sp>
        <p:nvSpPr>
          <p:cNvPr id="3" name="Content Placeholder 2">
            <a:extLst>
              <a:ext uri="{FF2B5EF4-FFF2-40B4-BE49-F238E27FC236}">
                <a16:creationId xmlns:a16="http://schemas.microsoft.com/office/drawing/2014/main" id="{E13D47FB-EB03-C83C-D47B-1D1D9A788B9D}"/>
              </a:ext>
            </a:extLst>
          </p:cNvPr>
          <p:cNvSpPr>
            <a:spLocks noGrp="1"/>
          </p:cNvSpPr>
          <p:nvPr>
            <p:ph idx="1"/>
          </p:nvPr>
        </p:nvSpPr>
        <p:spPr/>
        <p:txBody>
          <a:bodyPr>
            <a:normAutofit lnSpcReduction="10000"/>
          </a:bodyPr>
          <a:lstStyle/>
          <a:p>
            <a:r>
              <a:rPr lang="en-US" dirty="0"/>
              <a:t>What is the physical phenomenon?</a:t>
            </a:r>
          </a:p>
          <a:p>
            <a:pPr lvl="1"/>
            <a:r>
              <a:rPr lang="en-US" dirty="0"/>
              <a:t>Charge in a floating gate</a:t>
            </a:r>
          </a:p>
          <a:p>
            <a:r>
              <a:rPr lang="en-US" dirty="0"/>
              <a:t>How robust is the physical phenomenon to environmental damage, or passage of time?</a:t>
            </a:r>
          </a:p>
          <a:p>
            <a:pPr lvl="1"/>
            <a:r>
              <a:rPr lang="en-US" dirty="0"/>
              <a:t>Limited writes, but high tolerance for physical damage</a:t>
            </a:r>
          </a:p>
          <a:p>
            <a:pPr lvl="1"/>
            <a:r>
              <a:rPr lang="en-US" dirty="0"/>
              <a:t>Data lasts for about 10 years</a:t>
            </a:r>
          </a:p>
          <a:p>
            <a:r>
              <a:rPr lang="en-US" dirty="0"/>
              <a:t>How to scale capacity, vs cost?</a:t>
            </a:r>
          </a:p>
          <a:p>
            <a:pPr lvl="1"/>
            <a:r>
              <a:rPr lang="en-US" dirty="0"/>
              <a:t>Replicate circuits </a:t>
            </a:r>
            <a:r>
              <a:rPr lang="en-US" i="1" dirty="0"/>
              <a:t>and</a:t>
            </a:r>
            <a:r>
              <a:rPr lang="en-US" dirty="0"/>
              <a:t> increase precision</a:t>
            </a:r>
          </a:p>
          <a:p>
            <a:r>
              <a:rPr lang="en-US" dirty="0"/>
              <a:t>Other engineering constraints or performance anomalies?</a:t>
            </a:r>
          </a:p>
          <a:p>
            <a:pPr lvl="1"/>
            <a:r>
              <a:rPr lang="en-US" dirty="0"/>
              <a:t>Large erase blocks -&gt; Copying/erasing in FTL</a:t>
            </a:r>
          </a:p>
        </p:txBody>
      </p:sp>
      <p:sp>
        <p:nvSpPr>
          <p:cNvPr id="4" name="Slide Number Placeholder 3">
            <a:extLst>
              <a:ext uri="{FF2B5EF4-FFF2-40B4-BE49-F238E27FC236}">
                <a16:creationId xmlns:a16="http://schemas.microsoft.com/office/drawing/2014/main" id="{FC25B679-4679-D5A6-B3D5-8D0DCC9B1979}"/>
              </a:ext>
            </a:extLst>
          </p:cNvPr>
          <p:cNvSpPr>
            <a:spLocks noGrp="1"/>
          </p:cNvSpPr>
          <p:nvPr>
            <p:ph type="sldNum" sz="quarter" idx="12"/>
          </p:nvPr>
        </p:nvSpPr>
        <p:spPr/>
        <p:txBody>
          <a:bodyPr/>
          <a:lstStyle/>
          <a:p>
            <a:fld id="{B79A3DA4-3E46-45AF-808A-D7FF9D1D755F}" type="slidenum">
              <a:rPr lang="en-US" smtClean="0"/>
              <a:pPr/>
              <a:t>47</a:t>
            </a:fld>
            <a:endParaRPr lang="en-US"/>
          </a:p>
        </p:txBody>
      </p:sp>
    </p:spTree>
    <p:extLst>
      <p:ext uri="{BB962C8B-B14F-4D97-AF65-F5344CB8AC3E}">
        <p14:creationId xmlns:p14="http://schemas.microsoft.com/office/powerpoint/2010/main" val="7315054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F5B7248-433B-DB76-03B8-8EEB3C7AF7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6255" y="2930018"/>
            <a:ext cx="4167745" cy="14847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a:extLst>
              <a:ext uri="{FF2B5EF4-FFF2-40B4-BE49-F238E27FC236}">
                <a16:creationId xmlns:a16="http://schemas.microsoft.com/office/drawing/2014/main" id="{A6CFB6D4-9BF8-30BC-A90B-4241F49769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692" b="4544"/>
          <a:stretch>
            <a:fillRect/>
          </a:stretch>
        </p:blipFill>
        <p:spPr bwMode="auto">
          <a:xfrm flipH="1">
            <a:off x="7189916" y="984100"/>
            <a:ext cx="1886964" cy="1656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grpSp>
        <p:nvGrpSpPr>
          <p:cNvPr id="6" name="Group 3">
            <a:extLst>
              <a:ext uri="{FF2B5EF4-FFF2-40B4-BE49-F238E27FC236}">
                <a16:creationId xmlns:a16="http://schemas.microsoft.com/office/drawing/2014/main" id="{160A8C04-E8E1-169E-4A45-379A3BF61D41}"/>
              </a:ext>
            </a:extLst>
          </p:cNvPr>
          <p:cNvGrpSpPr>
            <a:grpSpLocks/>
          </p:cNvGrpSpPr>
          <p:nvPr/>
        </p:nvGrpSpPr>
        <p:grpSpPr bwMode="auto">
          <a:xfrm>
            <a:off x="4355976" y="1166873"/>
            <a:ext cx="2368550" cy="1276350"/>
            <a:chOff x="4268" y="2971"/>
            <a:chExt cx="1492" cy="804"/>
          </a:xfrm>
        </p:grpSpPr>
        <p:pic>
          <p:nvPicPr>
            <p:cNvPr id="7" name="Picture 4">
              <a:extLst>
                <a:ext uri="{FF2B5EF4-FFF2-40B4-BE49-F238E27FC236}">
                  <a16:creationId xmlns:a16="http://schemas.microsoft.com/office/drawing/2014/main" id="{9A282A41-C227-69B8-C8FE-3CF1D020D9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7" y="2980"/>
              <a:ext cx="1273" cy="7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8" name="Freeform 5">
              <a:extLst>
                <a:ext uri="{FF2B5EF4-FFF2-40B4-BE49-F238E27FC236}">
                  <a16:creationId xmlns:a16="http://schemas.microsoft.com/office/drawing/2014/main" id="{4227C046-936C-92A8-CF51-09D483F46E4F}"/>
                </a:ext>
              </a:extLst>
            </p:cNvPr>
            <p:cNvSpPr>
              <a:spLocks/>
            </p:cNvSpPr>
            <p:nvPr/>
          </p:nvSpPr>
          <p:spPr bwMode="auto">
            <a:xfrm>
              <a:off x="4268" y="2971"/>
              <a:ext cx="1336" cy="597"/>
            </a:xfrm>
            <a:custGeom>
              <a:avLst/>
              <a:gdLst>
                <a:gd name="T0" fmla="*/ 0 w 1336"/>
                <a:gd name="T1" fmla="*/ 597 h 597"/>
                <a:gd name="T2" fmla="*/ 176 w 1336"/>
                <a:gd name="T3" fmla="*/ 554 h 597"/>
                <a:gd name="T4" fmla="*/ 275 w 1336"/>
                <a:gd name="T5" fmla="*/ 536 h 597"/>
                <a:gd name="T6" fmla="*/ 411 w 1336"/>
                <a:gd name="T7" fmla="*/ 504 h 597"/>
                <a:gd name="T8" fmla="*/ 451 w 1336"/>
                <a:gd name="T9" fmla="*/ 496 h 597"/>
                <a:gd name="T10" fmla="*/ 507 w 1336"/>
                <a:gd name="T11" fmla="*/ 488 h 597"/>
                <a:gd name="T12" fmla="*/ 555 w 1336"/>
                <a:gd name="T13" fmla="*/ 480 h 597"/>
                <a:gd name="T14" fmla="*/ 576 w 1336"/>
                <a:gd name="T15" fmla="*/ 482 h 597"/>
                <a:gd name="T16" fmla="*/ 1336 w 1336"/>
                <a:gd name="T17" fmla="*/ 0 h 597"/>
                <a:gd name="T18" fmla="*/ 6 w 1336"/>
                <a:gd name="T19" fmla="*/ 13 h 597"/>
                <a:gd name="T20" fmla="*/ 0 w 1336"/>
                <a:gd name="T21" fmla="*/ 597 h 5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36"/>
                <a:gd name="T34" fmla="*/ 0 h 597"/>
                <a:gd name="T35" fmla="*/ 1336 w 1336"/>
                <a:gd name="T36" fmla="*/ 597 h 5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36" h="597">
                  <a:moveTo>
                    <a:pt x="0" y="597"/>
                  </a:moveTo>
                  <a:cubicBezTo>
                    <a:pt x="63" y="576"/>
                    <a:pt x="112" y="559"/>
                    <a:pt x="176" y="554"/>
                  </a:cubicBezTo>
                  <a:cubicBezTo>
                    <a:pt x="208" y="544"/>
                    <a:pt x="241" y="542"/>
                    <a:pt x="275" y="536"/>
                  </a:cubicBezTo>
                  <a:cubicBezTo>
                    <a:pt x="320" y="526"/>
                    <a:pt x="365" y="512"/>
                    <a:pt x="411" y="504"/>
                  </a:cubicBezTo>
                  <a:cubicBezTo>
                    <a:pt x="434" y="495"/>
                    <a:pt x="421" y="498"/>
                    <a:pt x="451" y="496"/>
                  </a:cubicBezTo>
                  <a:cubicBezTo>
                    <a:pt x="470" y="490"/>
                    <a:pt x="485" y="489"/>
                    <a:pt x="507" y="488"/>
                  </a:cubicBezTo>
                  <a:cubicBezTo>
                    <a:pt x="523" y="485"/>
                    <a:pt x="538" y="481"/>
                    <a:pt x="555" y="480"/>
                  </a:cubicBezTo>
                  <a:cubicBezTo>
                    <a:pt x="574" y="482"/>
                    <a:pt x="567" y="482"/>
                    <a:pt x="576" y="482"/>
                  </a:cubicBezTo>
                  <a:lnTo>
                    <a:pt x="1336" y="0"/>
                  </a:lnTo>
                  <a:lnTo>
                    <a:pt x="6" y="13"/>
                  </a:lnTo>
                  <a:lnTo>
                    <a:pt x="0" y="597"/>
                  </a:lnTo>
                  <a:close/>
                </a:path>
              </a:pathLst>
            </a:custGeom>
            <a:solidFill>
              <a:schemeClr val="bg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sp>
        <p:nvSpPr>
          <p:cNvPr id="2" name="Title 1">
            <a:extLst>
              <a:ext uri="{FF2B5EF4-FFF2-40B4-BE49-F238E27FC236}">
                <a16:creationId xmlns:a16="http://schemas.microsoft.com/office/drawing/2014/main" id="{DC25AA6F-EF6A-038C-4829-C8105843B75A}"/>
              </a:ext>
            </a:extLst>
          </p:cNvPr>
          <p:cNvSpPr>
            <a:spLocks noGrp="1"/>
          </p:cNvSpPr>
          <p:nvPr>
            <p:ph type="title"/>
          </p:nvPr>
        </p:nvSpPr>
        <p:spPr/>
        <p:txBody>
          <a:bodyPr>
            <a:normAutofit fontScale="90000"/>
          </a:bodyPr>
          <a:lstStyle/>
          <a:p>
            <a:r>
              <a:rPr lang="en-US" dirty="0"/>
              <a:t>Big picture: Cost/Speed vs Size</a:t>
            </a:r>
          </a:p>
        </p:txBody>
      </p:sp>
      <p:sp>
        <p:nvSpPr>
          <p:cNvPr id="3" name="Content Placeholder 2">
            <a:extLst>
              <a:ext uri="{FF2B5EF4-FFF2-40B4-BE49-F238E27FC236}">
                <a16:creationId xmlns:a16="http://schemas.microsoft.com/office/drawing/2014/main" id="{D569F414-0317-28CE-4CC7-DF6E75B2B1B8}"/>
              </a:ext>
            </a:extLst>
          </p:cNvPr>
          <p:cNvSpPr>
            <a:spLocks noGrp="1"/>
          </p:cNvSpPr>
          <p:nvPr>
            <p:ph idx="1"/>
          </p:nvPr>
        </p:nvSpPr>
        <p:spPr/>
        <p:txBody>
          <a:bodyPr>
            <a:normAutofit/>
          </a:bodyPr>
          <a:lstStyle/>
          <a:p>
            <a:r>
              <a:rPr lang="en-US" dirty="0"/>
              <a:t>In 2023:</a:t>
            </a:r>
          </a:p>
          <a:p>
            <a:endParaRPr lang="en-US" dirty="0"/>
          </a:p>
          <a:p>
            <a:pPr marL="457200" lvl="1" indent="0">
              <a:buNone/>
            </a:pPr>
            <a:r>
              <a:rPr lang="en-US" dirty="0"/>
              <a:t>		Cost: 		Max Capacity Sold in one dev	</a:t>
            </a:r>
          </a:p>
          <a:p>
            <a:pPr lvl="1"/>
            <a:r>
              <a:rPr lang="en-US" dirty="0"/>
              <a:t>DRAM: $1.94 / GB	32 GB 			</a:t>
            </a:r>
          </a:p>
          <a:p>
            <a:pPr lvl="1"/>
            <a:r>
              <a:rPr lang="en-US" dirty="0"/>
              <a:t>SSD:      $0.03/GB	16 TB</a:t>
            </a:r>
          </a:p>
          <a:p>
            <a:pPr lvl="1"/>
            <a:r>
              <a:rPr lang="en-US" dirty="0"/>
              <a:t>HDD:     $0.02/GB	22 TB</a:t>
            </a:r>
          </a:p>
          <a:p>
            <a:pPr lvl="1"/>
            <a:endParaRPr lang="en-US" dirty="0"/>
          </a:p>
          <a:p>
            <a:r>
              <a:rPr lang="en-US" dirty="0"/>
              <a:t>Note: Cost picked based on first non-sponsored hit on </a:t>
            </a:r>
            <a:r>
              <a:rPr lang="en-US" dirty="0" err="1"/>
              <a:t>newegg.com</a:t>
            </a:r>
            <a:r>
              <a:rPr lang="en-US" dirty="0"/>
              <a:t> (i.e., random sample), capacity based on maximum available</a:t>
            </a:r>
          </a:p>
          <a:p>
            <a:pPr lvl="1"/>
            <a:endParaRPr lang="en-US" dirty="0"/>
          </a:p>
        </p:txBody>
      </p:sp>
      <p:sp>
        <p:nvSpPr>
          <p:cNvPr id="4" name="Slide Number Placeholder 3">
            <a:extLst>
              <a:ext uri="{FF2B5EF4-FFF2-40B4-BE49-F238E27FC236}">
                <a16:creationId xmlns:a16="http://schemas.microsoft.com/office/drawing/2014/main" id="{F5374528-BDF0-D4FB-4ACC-6E1F9F25B405}"/>
              </a:ext>
            </a:extLst>
          </p:cNvPr>
          <p:cNvSpPr>
            <a:spLocks noGrp="1"/>
          </p:cNvSpPr>
          <p:nvPr>
            <p:ph type="sldNum" sz="quarter" idx="12"/>
          </p:nvPr>
        </p:nvSpPr>
        <p:spPr/>
        <p:txBody>
          <a:bodyPr/>
          <a:lstStyle/>
          <a:p>
            <a:fld id="{B79A3DA4-3E46-45AF-808A-D7FF9D1D755F}" type="slidenum">
              <a:rPr lang="en-US" smtClean="0"/>
              <a:pPr/>
              <a:t>48</a:t>
            </a:fld>
            <a:endParaRPr lang="en-US"/>
          </a:p>
        </p:txBody>
      </p:sp>
    </p:spTree>
    <p:extLst>
      <p:ext uri="{BB962C8B-B14F-4D97-AF65-F5344CB8AC3E}">
        <p14:creationId xmlns:p14="http://schemas.microsoft.com/office/powerpoint/2010/main" val="20390575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BE7A7-57F0-4627-0AE5-F041FA45A99A}"/>
              </a:ext>
            </a:extLst>
          </p:cNvPr>
          <p:cNvSpPr>
            <a:spLocks noGrp="1"/>
          </p:cNvSpPr>
          <p:nvPr>
            <p:ph type="title"/>
          </p:nvPr>
        </p:nvSpPr>
        <p:spPr/>
        <p:txBody>
          <a:bodyPr>
            <a:normAutofit fontScale="90000"/>
          </a:bodyPr>
          <a:lstStyle/>
          <a:p>
            <a:r>
              <a:rPr lang="en-US" dirty="0"/>
              <a:t>Today’s Lecture</a:t>
            </a:r>
          </a:p>
        </p:txBody>
      </p:sp>
      <p:sp>
        <p:nvSpPr>
          <p:cNvPr id="3" name="Content Placeholder 2">
            <a:extLst>
              <a:ext uri="{FF2B5EF4-FFF2-40B4-BE49-F238E27FC236}">
                <a16:creationId xmlns:a16="http://schemas.microsoft.com/office/drawing/2014/main" id="{D9ED1D14-2239-75CA-0074-DA1A8D35C9B8}"/>
              </a:ext>
            </a:extLst>
          </p:cNvPr>
          <p:cNvSpPr>
            <a:spLocks noGrp="1"/>
          </p:cNvSpPr>
          <p:nvPr>
            <p:ph idx="1"/>
          </p:nvPr>
        </p:nvSpPr>
        <p:spPr/>
        <p:txBody>
          <a:bodyPr/>
          <a:lstStyle/>
          <a:p>
            <a:r>
              <a:rPr lang="en-US" dirty="0">
                <a:solidFill>
                  <a:schemeClr val="bg2"/>
                </a:solidFill>
              </a:rPr>
              <a:t>How do computers store and access bits?</a:t>
            </a:r>
          </a:p>
          <a:p>
            <a:r>
              <a:rPr lang="en-US" dirty="0">
                <a:solidFill>
                  <a:schemeClr val="bg2"/>
                </a:solidFill>
              </a:rPr>
              <a:t>Review current and emerging storage technologies</a:t>
            </a:r>
          </a:p>
          <a:p>
            <a:pPr lvl="1"/>
            <a:r>
              <a:rPr lang="en-US" dirty="0">
                <a:solidFill>
                  <a:schemeClr val="bg2"/>
                </a:solidFill>
              </a:rPr>
              <a:t>Hard Disk Drives (HDDs)</a:t>
            </a:r>
          </a:p>
          <a:p>
            <a:pPr lvl="1"/>
            <a:r>
              <a:rPr lang="en-US" dirty="0">
                <a:solidFill>
                  <a:schemeClr val="bg2"/>
                </a:solidFill>
              </a:rPr>
              <a:t>Solid State Drives (SSDs, aka flash)</a:t>
            </a:r>
          </a:p>
          <a:p>
            <a:r>
              <a:rPr lang="en-US" dirty="0">
                <a:solidFill>
                  <a:schemeClr val="bg2"/>
                </a:solidFill>
              </a:rPr>
              <a:t>Reasoning about volatility vs. persistence</a:t>
            </a:r>
          </a:p>
          <a:p>
            <a:r>
              <a:rPr lang="en-US" dirty="0">
                <a:solidFill>
                  <a:schemeClr val="bg2"/>
                </a:solidFill>
              </a:rPr>
              <a:t>Key trade-offs</a:t>
            </a:r>
          </a:p>
          <a:p>
            <a:r>
              <a:rPr lang="en-US" dirty="0"/>
              <a:t>How to optimize I/O performance</a:t>
            </a:r>
          </a:p>
          <a:p>
            <a:r>
              <a:rPr lang="en-US" dirty="0"/>
              <a:t>Practical miscellany</a:t>
            </a:r>
          </a:p>
          <a:p>
            <a:r>
              <a:rPr lang="en-US" dirty="0"/>
              <a:t>Emerging media</a:t>
            </a:r>
          </a:p>
        </p:txBody>
      </p:sp>
      <p:sp>
        <p:nvSpPr>
          <p:cNvPr id="4" name="Slide Number Placeholder 3">
            <a:extLst>
              <a:ext uri="{FF2B5EF4-FFF2-40B4-BE49-F238E27FC236}">
                <a16:creationId xmlns:a16="http://schemas.microsoft.com/office/drawing/2014/main" id="{EAF5C091-58EE-30BB-96AA-BF4187D0B788}"/>
              </a:ext>
            </a:extLst>
          </p:cNvPr>
          <p:cNvSpPr>
            <a:spLocks noGrp="1"/>
          </p:cNvSpPr>
          <p:nvPr>
            <p:ph type="sldNum" sz="quarter" idx="12"/>
          </p:nvPr>
        </p:nvSpPr>
        <p:spPr/>
        <p:txBody>
          <a:bodyPr/>
          <a:lstStyle/>
          <a:p>
            <a:fld id="{B79A3DA4-3E46-45AF-808A-D7FF9D1D755F}" type="slidenum">
              <a:rPr lang="en-US" smtClean="0"/>
              <a:pPr/>
              <a:t>49</a:t>
            </a:fld>
            <a:endParaRPr lang="en-US"/>
          </a:p>
        </p:txBody>
      </p:sp>
    </p:spTree>
    <p:extLst>
      <p:ext uri="{BB962C8B-B14F-4D97-AF65-F5344CB8AC3E}">
        <p14:creationId xmlns:p14="http://schemas.microsoft.com/office/powerpoint/2010/main" val="3807636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7654D-69CE-720D-C73D-7BF3E2238DAD}"/>
              </a:ext>
            </a:extLst>
          </p:cNvPr>
          <p:cNvSpPr>
            <a:spLocks noGrp="1"/>
          </p:cNvSpPr>
          <p:nvPr>
            <p:ph type="title"/>
          </p:nvPr>
        </p:nvSpPr>
        <p:spPr/>
        <p:txBody>
          <a:bodyPr>
            <a:normAutofit fontScale="90000"/>
          </a:bodyPr>
          <a:lstStyle/>
          <a:p>
            <a:r>
              <a:rPr lang="en-US" dirty="0"/>
              <a:t>Discretizing Physical Phenomena</a:t>
            </a:r>
          </a:p>
        </p:txBody>
      </p:sp>
      <p:sp>
        <p:nvSpPr>
          <p:cNvPr id="3" name="Content Placeholder 2">
            <a:extLst>
              <a:ext uri="{FF2B5EF4-FFF2-40B4-BE49-F238E27FC236}">
                <a16:creationId xmlns:a16="http://schemas.microsoft.com/office/drawing/2014/main" id="{4F8FF3BB-632E-258E-9BF3-A6FCF5B067E7}"/>
              </a:ext>
            </a:extLst>
          </p:cNvPr>
          <p:cNvSpPr>
            <a:spLocks noGrp="1"/>
          </p:cNvSpPr>
          <p:nvPr>
            <p:ph idx="1"/>
          </p:nvPr>
        </p:nvSpPr>
        <p:spPr>
          <a:xfrm>
            <a:off x="457200" y="1340769"/>
            <a:ext cx="6096000" cy="4896544"/>
          </a:xfrm>
        </p:spPr>
        <p:txBody>
          <a:bodyPr>
            <a:normAutofit lnSpcReduction="10000"/>
          </a:bodyPr>
          <a:lstStyle/>
          <a:p>
            <a:r>
              <a:rPr lang="en-US" dirty="0"/>
              <a:t>Key idea: Measure and manipulate some property of a physical medium</a:t>
            </a:r>
          </a:p>
          <a:p>
            <a:r>
              <a:rPr lang="en-US" dirty="0"/>
              <a:t>Silly example: I can store a bit in a bucket of water</a:t>
            </a:r>
          </a:p>
          <a:p>
            <a:pPr lvl="1"/>
            <a:r>
              <a:rPr lang="en-US" dirty="0"/>
              <a:t>Empty == 0</a:t>
            </a:r>
          </a:p>
          <a:p>
            <a:pPr lvl="1"/>
            <a:r>
              <a:rPr lang="en-US" dirty="0"/>
              <a:t>Full == 1</a:t>
            </a:r>
          </a:p>
          <a:p>
            <a:pPr lvl="1"/>
            <a:r>
              <a:rPr lang="en-US" dirty="0"/>
              <a:t>Read: measure water with sensor</a:t>
            </a:r>
          </a:p>
          <a:p>
            <a:pPr lvl="1"/>
            <a:r>
              <a:rPr lang="en-US" dirty="0"/>
              <a:t>Write: dump or refill with actuator(s)</a:t>
            </a:r>
          </a:p>
          <a:p>
            <a:r>
              <a:rPr lang="en-US" dirty="0"/>
              <a:t>Any concerns?</a:t>
            </a:r>
          </a:p>
          <a:p>
            <a:pPr lvl="1"/>
            <a:r>
              <a:rPr lang="en-US" dirty="0"/>
              <a:t>What if the bucket has a few drops?</a:t>
            </a:r>
          </a:p>
          <a:p>
            <a:pPr lvl="1"/>
            <a:r>
              <a:rPr lang="en-US" dirty="0"/>
              <a:t>What if the bucket has a slow leak?</a:t>
            </a:r>
          </a:p>
        </p:txBody>
      </p:sp>
      <p:sp>
        <p:nvSpPr>
          <p:cNvPr id="4" name="Slide Number Placeholder 3">
            <a:extLst>
              <a:ext uri="{FF2B5EF4-FFF2-40B4-BE49-F238E27FC236}">
                <a16:creationId xmlns:a16="http://schemas.microsoft.com/office/drawing/2014/main" id="{7EF46CEB-51EE-968C-A5BE-0D9C160728DD}"/>
              </a:ext>
            </a:extLst>
          </p:cNvPr>
          <p:cNvSpPr>
            <a:spLocks noGrp="1"/>
          </p:cNvSpPr>
          <p:nvPr>
            <p:ph type="sldNum" sz="quarter" idx="12"/>
          </p:nvPr>
        </p:nvSpPr>
        <p:spPr/>
        <p:txBody>
          <a:bodyPr/>
          <a:lstStyle/>
          <a:p>
            <a:fld id="{B79A3DA4-3E46-45AF-808A-D7FF9D1D755F}" type="slidenum">
              <a:rPr lang="en-US" smtClean="0"/>
              <a:pPr/>
              <a:t>5</a:t>
            </a:fld>
            <a:endParaRPr lang="en-US"/>
          </a:p>
        </p:txBody>
      </p:sp>
      <p:pic>
        <p:nvPicPr>
          <p:cNvPr id="1026" name="Picture 2">
            <a:extLst>
              <a:ext uri="{FF2B5EF4-FFF2-40B4-BE49-F238E27FC236}">
                <a16:creationId xmlns:a16="http://schemas.microsoft.com/office/drawing/2014/main" id="{F2A2A120-BC72-7D46-BD4D-C57101F3A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678137"/>
            <a:ext cx="2590800" cy="2678213"/>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a:extLst>
              <a:ext uri="{FF2B5EF4-FFF2-40B4-BE49-F238E27FC236}">
                <a16:creationId xmlns:a16="http://schemas.microsoft.com/office/drawing/2014/main" id="{A70C0D94-0261-AF7F-7E8E-5A95438BEE94}"/>
              </a:ext>
            </a:extLst>
          </p:cNvPr>
          <p:cNvSpPr/>
          <p:nvPr/>
        </p:nvSpPr>
        <p:spPr>
          <a:xfrm>
            <a:off x="6216520" y="1275530"/>
            <a:ext cx="2806959" cy="2153470"/>
          </a:xfrm>
          <a:prstGeom prst="wedgeRoundRectCallout">
            <a:avLst>
              <a:gd name="adj1" fmla="val -174742"/>
              <a:gd name="adj2" fmla="val 5256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t>“Discretize” == round measurement of a continuous quantity (volume) to a discrete value (bit)</a:t>
            </a:r>
          </a:p>
        </p:txBody>
      </p:sp>
      <p:sp>
        <p:nvSpPr>
          <p:cNvPr id="7" name="TextBox 6">
            <a:extLst>
              <a:ext uri="{FF2B5EF4-FFF2-40B4-BE49-F238E27FC236}">
                <a16:creationId xmlns:a16="http://schemas.microsoft.com/office/drawing/2014/main" id="{911288D8-F555-9063-19C3-915497AABA73}"/>
              </a:ext>
            </a:extLst>
          </p:cNvPr>
          <p:cNvSpPr txBox="1"/>
          <p:nvPr/>
        </p:nvSpPr>
        <p:spPr>
          <a:xfrm>
            <a:off x="4030826" y="6329859"/>
            <a:ext cx="4655974" cy="369332"/>
          </a:xfrm>
          <a:prstGeom prst="rect">
            <a:avLst/>
          </a:prstGeom>
          <a:noFill/>
        </p:spPr>
        <p:txBody>
          <a:bodyPr wrap="square">
            <a:spAutoFit/>
          </a:bodyPr>
          <a:lstStyle/>
          <a:p>
            <a:r>
              <a:rPr lang="en-US" dirty="0"/>
              <a:t>https://</a:t>
            </a:r>
            <a:r>
              <a:rPr lang="en-US" dirty="0" err="1"/>
              <a:t>openclipart.org</a:t>
            </a:r>
            <a:r>
              <a:rPr lang="en-US" dirty="0"/>
              <a:t>/detail/325616/bucket</a:t>
            </a:r>
          </a:p>
        </p:txBody>
      </p:sp>
    </p:spTree>
    <p:extLst>
      <p:ext uri="{BB962C8B-B14F-4D97-AF65-F5344CB8AC3E}">
        <p14:creationId xmlns:p14="http://schemas.microsoft.com/office/powerpoint/2010/main" val="285978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E688-A836-73A8-0145-F94B195B6BF3}"/>
              </a:ext>
            </a:extLst>
          </p:cNvPr>
          <p:cNvSpPr>
            <a:spLocks noGrp="1"/>
          </p:cNvSpPr>
          <p:nvPr>
            <p:ph type="title"/>
          </p:nvPr>
        </p:nvSpPr>
        <p:spPr/>
        <p:txBody>
          <a:bodyPr>
            <a:normAutofit fontScale="90000"/>
          </a:bodyPr>
          <a:lstStyle/>
          <a:p>
            <a:r>
              <a:rPr lang="en-US" dirty="0"/>
              <a:t>How to Optimize Storage Performance?</a:t>
            </a:r>
          </a:p>
        </p:txBody>
      </p:sp>
      <p:sp>
        <p:nvSpPr>
          <p:cNvPr id="3" name="Content Placeholder 2">
            <a:extLst>
              <a:ext uri="{FF2B5EF4-FFF2-40B4-BE49-F238E27FC236}">
                <a16:creationId xmlns:a16="http://schemas.microsoft.com/office/drawing/2014/main" id="{92927D82-2C3F-8B6F-0718-B09FB7744BCF}"/>
              </a:ext>
            </a:extLst>
          </p:cNvPr>
          <p:cNvSpPr>
            <a:spLocks noGrp="1"/>
          </p:cNvSpPr>
          <p:nvPr>
            <p:ph idx="1"/>
          </p:nvPr>
        </p:nvSpPr>
        <p:spPr/>
        <p:txBody>
          <a:bodyPr/>
          <a:lstStyle/>
          <a:p>
            <a:r>
              <a:rPr lang="en-US" dirty="0"/>
              <a:t>Two key techniques:</a:t>
            </a:r>
          </a:p>
          <a:p>
            <a:pPr lvl="1"/>
            <a:r>
              <a:rPr lang="en-US" dirty="0"/>
              <a:t>Large IOs and locality on device</a:t>
            </a:r>
          </a:p>
          <a:p>
            <a:pPr lvl="1"/>
            <a:r>
              <a:rPr lang="en-US" dirty="0"/>
              <a:t>I/O scheduling</a:t>
            </a:r>
          </a:p>
          <a:p>
            <a:pPr lvl="1"/>
            <a:endParaRPr lang="en-US" dirty="0"/>
          </a:p>
        </p:txBody>
      </p:sp>
      <p:sp>
        <p:nvSpPr>
          <p:cNvPr id="4" name="Slide Number Placeholder 3">
            <a:extLst>
              <a:ext uri="{FF2B5EF4-FFF2-40B4-BE49-F238E27FC236}">
                <a16:creationId xmlns:a16="http://schemas.microsoft.com/office/drawing/2014/main" id="{4FD89303-974F-0090-1006-61A428EC0CD9}"/>
              </a:ext>
            </a:extLst>
          </p:cNvPr>
          <p:cNvSpPr>
            <a:spLocks noGrp="1"/>
          </p:cNvSpPr>
          <p:nvPr>
            <p:ph type="sldNum" sz="quarter" idx="12"/>
          </p:nvPr>
        </p:nvSpPr>
        <p:spPr/>
        <p:txBody>
          <a:bodyPr/>
          <a:lstStyle/>
          <a:p>
            <a:fld id="{B79A3DA4-3E46-45AF-808A-D7FF9D1D755F}" type="slidenum">
              <a:rPr lang="en-US" smtClean="0"/>
              <a:pPr/>
              <a:t>50</a:t>
            </a:fld>
            <a:endParaRPr lang="en-US"/>
          </a:p>
        </p:txBody>
      </p:sp>
    </p:spTree>
    <p:extLst>
      <p:ext uri="{BB962C8B-B14F-4D97-AF65-F5344CB8AC3E}">
        <p14:creationId xmlns:p14="http://schemas.microsoft.com/office/powerpoint/2010/main" val="16950401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OS’s view of a storage device</a:t>
            </a:r>
          </a:p>
        </p:txBody>
      </p:sp>
      <p:sp>
        <p:nvSpPr>
          <p:cNvPr id="3" name="Content Placeholder 2"/>
          <p:cNvSpPr>
            <a:spLocks noGrp="1"/>
          </p:cNvSpPr>
          <p:nvPr>
            <p:ph idx="1"/>
          </p:nvPr>
        </p:nvSpPr>
        <p:spPr/>
        <p:txBody>
          <a:bodyPr>
            <a:normAutofit lnSpcReduction="10000"/>
          </a:bodyPr>
          <a:lstStyle/>
          <a:p>
            <a:r>
              <a:rPr lang="en-US" dirty="0"/>
              <a:t>Simple array of sectors</a:t>
            </a:r>
          </a:p>
          <a:p>
            <a:pPr lvl="1"/>
            <a:r>
              <a:rPr lang="en-US" dirty="0"/>
              <a:t>Sectors are usually 512 or 4k bytes</a:t>
            </a:r>
          </a:p>
          <a:p>
            <a:pPr lvl="1"/>
            <a:r>
              <a:rPr lang="en-US" dirty="0"/>
              <a:t>Also called Logical Block Addresses (LBAs)</a:t>
            </a:r>
          </a:p>
          <a:p>
            <a:pPr lvl="2"/>
            <a:r>
              <a:rPr lang="en-US" dirty="0"/>
              <a:t>Captures virtual address space that device exports to OS</a:t>
            </a:r>
          </a:p>
          <a:p>
            <a:endParaRPr lang="en-US" dirty="0"/>
          </a:p>
          <a:p>
            <a:r>
              <a:rPr lang="en-US" dirty="0"/>
              <a:t>OS can issue reads/writes to disk as small as one sector</a:t>
            </a:r>
          </a:p>
          <a:p>
            <a:r>
              <a:rPr lang="en-US" dirty="0"/>
              <a:t>Depending on how data is placed on device, can also aggregate into larger requests</a:t>
            </a:r>
          </a:p>
          <a:p>
            <a:pPr lvl="1"/>
            <a:r>
              <a:rPr lang="en-US" dirty="0"/>
              <a:t>One contiguous LBA range and operation (read/write) per IO request</a:t>
            </a:r>
          </a:p>
          <a:p>
            <a:pPr lvl="1"/>
            <a:endParaRPr lang="en-US" dirty="0"/>
          </a:p>
        </p:txBody>
      </p:sp>
    </p:spTree>
    <p:extLst>
      <p:ext uri="{BB962C8B-B14F-4D97-AF65-F5344CB8AC3E}">
        <p14:creationId xmlns:p14="http://schemas.microsoft.com/office/powerpoint/2010/main" val="18917399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BB571-0216-AA6E-8D55-68D76C5D9FE3}"/>
              </a:ext>
            </a:extLst>
          </p:cNvPr>
          <p:cNvSpPr>
            <a:spLocks noGrp="1"/>
          </p:cNvSpPr>
          <p:nvPr>
            <p:ph type="title"/>
          </p:nvPr>
        </p:nvSpPr>
        <p:spPr>
          <a:xfrm>
            <a:off x="0" y="692696"/>
            <a:ext cx="9144000" cy="576064"/>
          </a:xfrm>
        </p:spPr>
        <p:txBody>
          <a:bodyPr anchor="ctr">
            <a:normAutofit/>
          </a:bodyPr>
          <a:lstStyle/>
          <a:p>
            <a:pPr>
              <a:lnSpc>
                <a:spcPct val="90000"/>
              </a:lnSpc>
            </a:pPr>
            <a:r>
              <a:rPr lang="en-US" sz="3400" dirty="0"/>
              <a:t>The Case for Larger I/</a:t>
            </a:r>
            <a:r>
              <a:rPr lang="en-US" sz="3400" dirty="0" err="1"/>
              <a:t>Os</a:t>
            </a:r>
            <a:endParaRPr lang="en-US" sz="3400" dirty="0"/>
          </a:p>
        </p:txBody>
      </p:sp>
      <p:pic>
        <p:nvPicPr>
          <p:cNvPr id="5" name="Content Placeholder 4">
            <a:extLst>
              <a:ext uri="{FF2B5EF4-FFF2-40B4-BE49-F238E27FC236}">
                <a16:creationId xmlns:a16="http://schemas.microsoft.com/office/drawing/2014/main" id="{3ED75C29-A120-B4D0-638C-4B5757AC998D}"/>
              </a:ext>
            </a:extLst>
          </p:cNvPr>
          <p:cNvPicPr>
            <a:picLocks noGrp="1" noChangeAspect="1"/>
          </p:cNvPicPr>
          <p:nvPr>
            <p:ph sz="half" idx="2"/>
          </p:nvPr>
        </p:nvPicPr>
        <p:blipFill>
          <a:blip r:embed="rId2"/>
          <a:stretch>
            <a:fillRect/>
          </a:stretch>
        </p:blipFill>
        <p:spPr>
          <a:xfrm>
            <a:off x="2357762" y="1214762"/>
            <a:ext cx="4428475" cy="4428475"/>
          </a:xfrm>
          <a:prstGeom prst="rect">
            <a:avLst/>
          </a:prstGeom>
          <a:noFill/>
        </p:spPr>
      </p:pic>
      <p:sp>
        <p:nvSpPr>
          <p:cNvPr id="4" name="Slide Number Placeholder 3">
            <a:extLst>
              <a:ext uri="{FF2B5EF4-FFF2-40B4-BE49-F238E27FC236}">
                <a16:creationId xmlns:a16="http://schemas.microsoft.com/office/drawing/2014/main" id="{A490C650-111D-641A-86E7-A2487E1B5A95}"/>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B79A3DA4-3E46-45AF-808A-D7FF9D1D755F}" type="slidenum">
              <a:rPr lang="en-US" smtClean="0"/>
              <a:pPr>
                <a:spcAft>
                  <a:spcPts val="600"/>
                </a:spcAft>
              </a:pPr>
              <a:t>52</a:t>
            </a:fld>
            <a:endParaRPr lang="en-US"/>
          </a:p>
        </p:txBody>
      </p:sp>
      <p:sp>
        <p:nvSpPr>
          <p:cNvPr id="7" name="TextBox 6">
            <a:extLst>
              <a:ext uri="{FF2B5EF4-FFF2-40B4-BE49-F238E27FC236}">
                <a16:creationId xmlns:a16="http://schemas.microsoft.com/office/drawing/2014/main" id="{1DAB4639-F027-FBB6-C36A-9E46023A0D64}"/>
              </a:ext>
            </a:extLst>
          </p:cNvPr>
          <p:cNvSpPr txBox="1"/>
          <p:nvPr/>
        </p:nvSpPr>
        <p:spPr>
          <a:xfrm>
            <a:off x="1560424" y="5867980"/>
            <a:ext cx="6389378" cy="369332"/>
          </a:xfrm>
          <a:prstGeom prst="rect">
            <a:avLst/>
          </a:prstGeom>
          <a:noFill/>
        </p:spPr>
        <p:txBody>
          <a:bodyPr wrap="none" rtlCol="0">
            <a:spAutoFit/>
          </a:bodyPr>
          <a:lstStyle/>
          <a:p>
            <a:r>
              <a:rPr lang="en-US" dirty="0"/>
              <a:t>From Conway et al, “Filesystems Fated for Senescence?…”FAST ‘17</a:t>
            </a:r>
          </a:p>
        </p:txBody>
      </p:sp>
    </p:spTree>
    <p:extLst>
      <p:ext uri="{BB962C8B-B14F-4D97-AF65-F5344CB8AC3E}">
        <p14:creationId xmlns:p14="http://schemas.microsoft.com/office/powerpoint/2010/main" val="39740488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0B116-7AC2-9F17-4FED-2BCCB9AF0632}"/>
              </a:ext>
            </a:extLst>
          </p:cNvPr>
          <p:cNvSpPr>
            <a:spLocks noGrp="1"/>
          </p:cNvSpPr>
          <p:nvPr>
            <p:ph type="title"/>
          </p:nvPr>
        </p:nvSpPr>
        <p:spPr/>
        <p:txBody>
          <a:bodyPr>
            <a:normAutofit fontScale="90000"/>
          </a:bodyPr>
          <a:lstStyle/>
          <a:p>
            <a:r>
              <a:rPr lang="en-US" dirty="0"/>
              <a:t>Large IOs</a:t>
            </a:r>
          </a:p>
        </p:txBody>
      </p:sp>
      <p:sp>
        <p:nvSpPr>
          <p:cNvPr id="3" name="Content Placeholder 2">
            <a:extLst>
              <a:ext uri="{FF2B5EF4-FFF2-40B4-BE49-F238E27FC236}">
                <a16:creationId xmlns:a16="http://schemas.microsoft.com/office/drawing/2014/main" id="{06BB4ED9-762F-EE97-F730-95F4340535DA}"/>
              </a:ext>
            </a:extLst>
          </p:cNvPr>
          <p:cNvSpPr>
            <a:spLocks noGrp="1"/>
          </p:cNvSpPr>
          <p:nvPr>
            <p:ph idx="1"/>
          </p:nvPr>
        </p:nvSpPr>
        <p:spPr/>
        <p:txBody>
          <a:bodyPr/>
          <a:lstStyle/>
          <a:p>
            <a:r>
              <a:rPr lang="en-US" dirty="0"/>
              <a:t>Regardless of device or internals, </a:t>
            </a:r>
          </a:p>
          <a:p>
            <a:pPr lvl="1"/>
            <a:r>
              <a:rPr lang="en-US" dirty="0"/>
              <a:t>Fewer, big IO requests &gt;&gt; more small ones</a:t>
            </a:r>
          </a:p>
          <a:p>
            <a:r>
              <a:rPr lang="en-US" dirty="0"/>
              <a:t>How to ensure large requests?</a:t>
            </a:r>
          </a:p>
          <a:p>
            <a:pPr lvl="1"/>
            <a:r>
              <a:rPr lang="en-US" dirty="0"/>
              <a:t>Heavily affected by placement on device by file system</a:t>
            </a:r>
          </a:p>
          <a:p>
            <a:pPr lvl="2"/>
            <a:r>
              <a:rPr lang="en-US" dirty="0"/>
              <a:t> (a topic for next lecture)</a:t>
            </a:r>
          </a:p>
          <a:p>
            <a:pPr lvl="1"/>
            <a:r>
              <a:rPr lang="en-US" dirty="0"/>
              <a:t>Or hold requests in memory for a bit, to see if they can be combined</a:t>
            </a:r>
          </a:p>
          <a:p>
            <a:pPr lvl="2"/>
            <a:r>
              <a:rPr lang="en-US" dirty="0"/>
              <a:t>Very common optimization to delay writes for a few seconds</a:t>
            </a:r>
          </a:p>
        </p:txBody>
      </p:sp>
      <p:sp>
        <p:nvSpPr>
          <p:cNvPr id="4" name="Slide Number Placeholder 3">
            <a:extLst>
              <a:ext uri="{FF2B5EF4-FFF2-40B4-BE49-F238E27FC236}">
                <a16:creationId xmlns:a16="http://schemas.microsoft.com/office/drawing/2014/main" id="{AD4224F3-7E57-AF90-6CD9-06566B8098CB}"/>
              </a:ext>
            </a:extLst>
          </p:cNvPr>
          <p:cNvSpPr>
            <a:spLocks noGrp="1"/>
          </p:cNvSpPr>
          <p:nvPr>
            <p:ph type="sldNum" sz="quarter" idx="12"/>
          </p:nvPr>
        </p:nvSpPr>
        <p:spPr/>
        <p:txBody>
          <a:bodyPr/>
          <a:lstStyle/>
          <a:p>
            <a:fld id="{B79A3DA4-3E46-45AF-808A-D7FF9D1D755F}" type="slidenum">
              <a:rPr lang="en-US" smtClean="0"/>
              <a:pPr/>
              <a:t>53</a:t>
            </a:fld>
            <a:endParaRPr lang="en-US"/>
          </a:p>
        </p:txBody>
      </p:sp>
    </p:spTree>
    <p:extLst>
      <p:ext uri="{BB962C8B-B14F-4D97-AF65-F5344CB8AC3E}">
        <p14:creationId xmlns:p14="http://schemas.microsoft.com/office/powerpoint/2010/main" val="34951121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Disk Scheduling Problem: Background</a:t>
            </a:r>
          </a:p>
        </p:txBody>
      </p:sp>
      <p:sp>
        <p:nvSpPr>
          <p:cNvPr id="3" name="Content Placeholder 2"/>
          <p:cNvSpPr>
            <a:spLocks noGrp="1"/>
          </p:cNvSpPr>
          <p:nvPr>
            <p:ph idx="1"/>
          </p:nvPr>
        </p:nvSpPr>
        <p:spPr/>
        <p:txBody>
          <a:bodyPr>
            <a:normAutofit lnSpcReduction="10000"/>
          </a:bodyPr>
          <a:lstStyle/>
          <a:p>
            <a:r>
              <a:rPr lang="en-US" dirty="0"/>
              <a:t>Goals: Maximize disk throughput</a:t>
            </a:r>
          </a:p>
          <a:p>
            <a:pPr lvl="1"/>
            <a:r>
              <a:rPr lang="en-US" dirty="0"/>
              <a:t>Bound latency</a:t>
            </a:r>
          </a:p>
          <a:p>
            <a:r>
              <a:rPr lang="en-US" dirty="0"/>
              <a:t>Between file system and disk, you have a queue of pending requests:</a:t>
            </a:r>
          </a:p>
          <a:p>
            <a:pPr lvl="1"/>
            <a:r>
              <a:rPr lang="en-US" dirty="0"/>
              <a:t>Read or write a contiguous logical block address (LBA) range</a:t>
            </a:r>
          </a:p>
          <a:p>
            <a:r>
              <a:rPr lang="en-US" dirty="0"/>
              <a:t>You can reorder these as you like to improve throughput</a:t>
            </a:r>
          </a:p>
          <a:p>
            <a:r>
              <a:rPr lang="en-US" dirty="0"/>
              <a:t>What reordering heuristic to use?  If any?</a:t>
            </a:r>
          </a:p>
          <a:p>
            <a:r>
              <a:rPr lang="en-US" dirty="0"/>
              <a:t>Heuristic is called the </a:t>
            </a:r>
            <a:r>
              <a:rPr lang="en-US" b="1" dirty="0">
                <a:solidFill>
                  <a:srgbClr val="FF0000"/>
                </a:solidFill>
              </a:rPr>
              <a:t>IO Scheduler</a:t>
            </a:r>
          </a:p>
          <a:p>
            <a:pPr lvl="1"/>
            <a:r>
              <a:rPr lang="en-US" dirty="0"/>
              <a:t>Or “Disk Scheduler” or “Disk Head Scheduler”</a:t>
            </a:r>
          </a:p>
          <a:p>
            <a:endParaRPr lang="en-US" dirty="0"/>
          </a:p>
          <a:p>
            <a:endParaRPr lang="en-US" dirty="0"/>
          </a:p>
        </p:txBody>
      </p:sp>
      <p:sp>
        <p:nvSpPr>
          <p:cNvPr id="4" name="Slide Number Placeholder 3"/>
          <p:cNvSpPr>
            <a:spLocks noGrp="1"/>
          </p:cNvSpPr>
          <p:nvPr>
            <p:ph type="sldNum" sz="quarter" idx="12"/>
          </p:nvPr>
        </p:nvSpPr>
        <p:spPr/>
        <p:txBody>
          <a:bodyPr/>
          <a:lstStyle/>
          <a:p>
            <a:fld id="{B79A3DA4-3E46-45AF-808A-D7FF9D1D755F}" type="slidenum">
              <a:rPr lang="en-US" smtClean="0"/>
              <a:pPr/>
              <a:t>54</a:t>
            </a:fld>
            <a:endParaRPr lang="en-US"/>
          </a:p>
        </p:txBody>
      </p:sp>
    </p:spTree>
    <p:extLst>
      <p:ext uri="{BB962C8B-B14F-4D97-AF65-F5344CB8AC3E}">
        <p14:creationId xmlns:p14="http://schemas.microsoft.com/office/powerpoint/2010/main" val="4204648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Let’s Start with Hard Disks</a:t>
            </a:r>
          </a:p>
        </p:txBody>
      </p:sp>
      <p:sp>
        <p:nvSpPr>
          <p:cNvPr id="3" name="Content Placeholder 2"/>
          <p:cNvSpPr>
            <a:spLocks noGrp="1"/>
          </p:cNvSpPr>
          <p:nvPr>
            <p:ph idx="1"/>
          </p:nvPr>
        </p:nvSpPr>
        <p:spPr/>
        <p:txBody>
          <a:bodyPr/>
          <a:lstStyle/>
          <a:p>
            <a:r>
              <a:rPr lang="en-US" dirty="0"/>
              <a:t>Latency of a given operation is a function of current disk arm and platter position</a:t>
            </a:r>
          </a:p>
          <a:p>
            <a:r>
              <a:rPr lang="en-US" dirty="0"/>
              <a:t>Each request changes these values</a:t>
            </a:r>
          </a:p>
          <a:p>
            <a:r>
              <a:rPr lang="en-US" dirty="0"/>
              <a:t>Idea: build a model of the disk</a:t>
            </a:r>
          </a:p>
          <a:p>
            <a:pPr lvl="1"/>
            <a:r>
              <a:rPr lang="en-US" dirty="0"/>
              <a:t>Maybe use delay values from measurement or manuals</a:t>
            </a:r>
          </a:p>
          <a:p>
            <a:pPr lvl="1"/>
            <a:r>
              <a:rPr lang="en-US" dirty="0"/>
              <a:t>Use simple math to evaluate latency of each pending request</a:t>
            </a:r>
          </a:p>
          <a:p>
            <a:pPr lvl="1"/>
            <a:r>
              <a:rPr lang="en-US" dirty="0"/>
              <a:t>Greedy algorithm: always select lowest latency</a:t>
            </a:r>
          </a:p>
        </p:txBody>
      </p:sp>
    </p:spTree>
    <p:extLst>
      <p:ext uri="{BB962C8B-B14F-4D97-AF65-F5344CB8AC3E}">
        <p14:creationId xmlns:p14="http://schemas.microsoft.com/office/powerpoint/2010/main" val="18971233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 Key HDD Latencies</a:t>
            </a:r>
          </a:p>
        </p:txBody>
      </p:sp>
      <p:sp>
        <p:nvSpPr>
          <p:cNvPr id="3" name="Content Placeholder 2"/>
          <p:cNvSpPr>
            <a:spLocks noGrp="1"/>
          </p:cNvSpPr>
          <p:nvPr>
            <p:ph idx="1"/>
          </p:nvPr>
        </p:nvSpPr>
        <p:spPr/>
        <p:txBody>
          <a:bodyPr/>
          <a:lstStyle/>
          <a:p>
            <a:r>
              <a:rPr lang="en-US" dirty="0"/>
              <a:t>I/O delay: time it takes to read/write a sector</a:t>
            </a:r>
          </a:p>
          <a:p>
            <a:r>
              <a:rPr lang="en-US" dirty="0"/>
              <a:t>Rotational delay: time the disk head waits for the platter to rotate desired sector under it</a:t>
            </a:r>
          </a:p>
          <a:p>
            <a:pPr lvl="1"/>
            <a:r>
              <a:rPr lang="en-US" dirty="0"/>
              <a:t>Note: disk rotates continuously at constant speed</a:t>
            </a:r>
          </a:p>
          <a:p>
            <a:r>
              <a:rPr lang="en-US" dirty="0"/>
              <a:t>Seek delay: time the disk arm takes to move to a different track</a:t>
            </a:r>
          </a:p>
          <a:p>
            <a:endParaRPr lang="en-US" dirty="0"/>
          </a:p>
        </p:txBody>
      </p:sp>
    </p:spTree>
    <p:extLst>
      <p:ext uri="{BB962C8B-B14F-4D97-AF65-F5344CB8AC3E}">
        <p14:creationId xmlns:p14="http://schemas.microsoft.com/office/powerpoint/2010/main" val="19510525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formula</a:t>
            </a:r>
          </a:p>
        </p:txBody>
      </p:sp>
      <p:sp>
        <p:nvSpPr>
          <p:cNvPr id="3" name="Content Placeholder 2"/>
          <p:cNvSpPr>
            <a:spLocks noGrp="1"/>
          </p:cNvSpPr>
          <p:nvPr>
            <p:ph idx="1"/>
          </p:nvPr>
        </p:nvSpPr>
        <p:spPr/>
        <p:txBody>
          <a:bodyPr>
            <a:normAutofit/>
          </a:bodyPr>
          <a:lstStyle/>
          <a:p>
            <a:r>
              <a:rPr lang="en-US" dirty="0"/>
              <a:t>s = seek latency, in time/track</a:t>
            </a:r>
          </a:p>
          <a:p>
            <a:r>
              <a:rPr lang="en-US" dirty="0"/>
              <a:t>r = rotational latency, in time/sector</a:t>
            </a:r>
          </a:p>
          <a:p>
            <a:r>
              <a:rPr lang="en-US" dirty="0" err="1"/>
              <a:t>i</a:t>
            </a:r>
            <a:r>
              <a:rPr lang="en-US" dirty="0"/>
              <a:t> = I/O latency, in seconds</a:t>
            </a:r>
          </a:p>
          <a:p>
            <a:endParaRPr lang="en-US" dirty="0"/>
          </a:p>
          <a:p>
            <a:r>
              <a:rPr lang="en-US" dirty="0"/>
              <a:t>Time = (</a:t>
            </a:r>
            <a:r>
              <a:rPr lang="en-US" dirty="0" err="1"/>
              <a:t>Δtracks</a:t>
            </a:r>
            <a:r>
              <a:rPr lang="en-US" dirty="0"/>
              <a:t> * s) + (</a:t>
            </a:r>
            <a:r>
              <a:rPr lang="en-US" dirty="0" err="1"/>
              <a:t>Δsectors</a:t>
            </a:r>
            <a:r>
              <a:rPr lang="en-US" dirty="0"/>
              <a:t> * r) + I</a:t>
            </a:r>
          </a:p>
          <a:p>
            <a:r>
              <a:rPr lang="en-US" dirty="0"/>
              <a:t>Note: </a:t>
            </a:r>
            <a:r>
              <a:rPr lang="en-US" dirty="0" err="1"/>
              <a:t>Δsectors</a:t>
            </a:r>
            <a:r>
              <a:rPr lang="en-US" dirty="0"/>
              <a:t> must factor in position after seek is finished.  Why?</a:t>
            </a:r>
          </a:p>
        </p:txBody>
      </p:sp>
      <p:sp>
        <p:nvSpPr>
          <p:cNvPr id="4" name="Text Box 39"/>
          <p:cNvSpPr txBox="1">
            <a:spLocks noChangeArrowheads="1"/>
          </p:cNvSpPr>
          <p:nvPr/>
        </p:nvSpPr>
        <p:spPr bwMode="auto">
          <a:xfrm>
            <a:off x="5226050" y="4869160"/>
            <a:ext cx="3706813" cy="1019175"/>
          </a:xfrm>
          <a:prstGeom prst="rect">
            <a:avLst/>
          </a:prstGeom>
          <a:solidFill>
            <a:schemeClr val="accent1">
              <a:lumMod val="20000"/>
              <a:lumOff val="80000"/>
            </a:schemeClr>
          </a:solidFill>
          <a:ln w="12700">
            <a:solidFill>
              <a:schemeClr val="tx1"/>
            </a:solidFill>
            <a:miter lim="800000"/>
            <a:headEnd/>
            <a:tailEnd/>
          </a:ln>
          <a:effectLst>
            <a:outerShdw dist="107763" dir="2700000" algn="ctr" rotWithShape="0">
              <a:schemeClr val="bg2"/>
            </a:outerShdw>
          </a:effectLst>
        </p:spPr>
        <p:txBody>
          <a:bodyPr wrap="none">
            <a:spAutoFit/>
          </a:bodyPr>
          <a:lstStyle/>
          <a:p>
            <a:pPr algn="ctr">
              <a:defRPr/>
            </a:pPr>
            <a:r>
              <a:rPr lang="en-US" sz="2000">
                <a:latin typeface="Times"/>
                <a:ea typeface="+mn-ea"/>
              </a:rPr>
              <a:t>Example read time:</a:t>
            </a:r>
          </a:p>
          <a:p>
            <a:pPr algn="ctr">
              <a:defRPr/>
            </a:pPr>
            <a:r>
              <a:rPr lang="en-US" sz="2000" i="1" dirty="0">
                <a:latin typeface="Times"/>
                <a:ea typeface="+mn-ea"/>
              </a:rPr>
              <a:t>seek time</a:t>
            </a:r>
            <a:r>
              <a:rPr lang="en-US" sz="2000" dirty="0">
                <a:latin typeface="Times"/>
                <a:ea typeface="+mn-ea"/>
              </a:rPr>
              <a:t> + </a:t>
            </a:r>
            <a:r>
              <a:rPr lang="en-US" sz="2000" i="1" dirty="0">
                <a:latin typeface="Times"/>
                <a:ea typeface="+mn-ea"/>
              </a:rPr>
              <a:t>latency</a:t>
            </a:r>
            <a:r>
              <a:rPr lang="en-US" sz="2000" dirty="0">
                <a:latin typeface="Times"/>
                <a:ea typeface="+mn-ea"/>
              </a:rPr>
              <a:t> + </a:t>
            </a:r>
            <a:r>
              <a:rPr lang="en-US" sz="2000" i="1" dirty="0">
                <a:latin typeface="Times"/>
                <a:ea typeface="+mn-ea"/>
              </a:rPr>
              <a:t>transfer time</a:t>
            </a:r>
            <a:endParaRPr lang="en-US" sz="2000" dirty="0">
              <a:latin typeface="Times"/>
              <a:ea typeface="+mn-ea"/>
            </a:endParaRPr>
          </a:p>
          <a:p>
            <a:pPr algn="ctr">
              <a:defRPr/>
            </a:pPr>
            <a:r>
              <a:rPr lang="en-US" sz="2000" dirty="0">
                <a:latin typeface="Times"/>
                <a:ea typeface="+mn-ea"/>
              </a:rPr>
              <a:t>(</a:t>
            </a:r>
            <a:r>
              <a:rPr lang="en-US" sz="2000" dirty="0">
                <a:solidFill>
                  <a:schemeClr val="folHlink"/>
                </a:solidFill>
                <a:latin typeface="Times"/>
                <a:ea typeface="+mn-ea"/>
              </a:rPr>
              <a:t>5.6 </a:t>
            </a:r>
            <a:r>
              <a:rPr lang="en-US" sz="2000" i="1" dirty="0" err="1">
                <a:solidFill>
                  <a:schemeClr val="folHlink"/>
                </a:solidFill>
                <a:latin typeface="Times"/>
                <a:ea typeface="+mn-ea"/>
              </a:rPr>
              <a:t>ms</a:t>
            </a:r>
            <a:r>
              <a:rPr lang="en-US" sz="2000" dirty="0">
                <a:solidFill>
                  <a:schemeClr val="folHlink"/>
                </a:solidFill>
                <a:latin typeface="Times"/>
                <a:ea typeface="+mn-ea"/>
              </a:rPr>
              <a:t>  </a:t>
            </a:r>
            <a:r>
              <a:rPr lang="en-US" sz="2000" dirty="0">
                <a:latin typeface="Times"/>
                <a:ea typeface="+mn-ea"/>
              </a:rPr>
              <a:t>+</a:t>
            </a:r>
            <a:r>
              <a:rPr lang="en-US" sz="2000" dirty="0">
                <a:solidFill>
                  <a:schemeClr val="folHlink"/>
                </a:solidFill>
                <a:latin typeface="Times"/>
                <a:ea typeface="+mn-ea"/>
              </a:rPr>
              <a:t>  2.99 </a:t>
            </a:r>
            <a:r>
              <a:rPr lang="en-US" sz="2000" i="1" dirty="0" err="1">
                <a:solidFill>
                  <a:schemeClr val="folHlink"/>
                </a:solidFill>
                <a:latin typeface="Times"/>
                <a:ea typeface="+mn-ea"/>
              </a:rPr>
              <a:t>ms</a:t>
            </a:r>
            <a:r>
              <a:rPr lang="en-US" sz="2000" dirty="0">
                <a:solidFill>
                  <a:schemeClr val="folHlink"/>
                </a:solidFill>
                <a:latin typeface="Times"/>
                <a:ea typeface="+mn-ea"/>
              </a:rPr>
              <a:t> </a:t>
            </a:r>
            <a:r>
              <a:rPr lang="en-US" sz="2000" dirty="0">
                <a:latin typeface="Times"/>
                <a:ea typeface="+mn-ea"/>
              </a:rPr>
              <a:t>+</a:t>
            </a:r>
            <a:r>
              <a:rPr lang="en-US" sz="2000" dirty="0">
                <a:solidFill>
                  <a:schemeClr val="folHlink"/>
                </a:solidFill>
                <a:latin typeface="Times"/>
                <a:ea typeface="+mn-ea"/>
              </a:rPr>
              <a:t>  0.014 </a:t>
            </a:r>
            <a:r>
              <a:rPr lang="en-US" sz="2000" i="1" dirty="0" err="1">
                <a:solidFill>
                  <a:schemeClr val="folHlink"/>
                </a:solidFill>
                <a:latin typeface="Times"/>
                <a:ea typeface="+mn-ea"/>
              </a:rPr>
              <a:t>ms</a:t>
            </a:r>
            <a:r>
              <a:rPr lang="en-US" sz="2000" dirty="0">
                <a:latin typeface="Times"/>
                <a:ea typeface="+mn-ea"/>
              </a:rPr>
              <a:t>)  </a:t>
            </a:r>
          </a:p>
        </p:txBody>
      </p:sp>
      <p:sp>
        <p:nvSpPr>
          <p:cNvPr id="5" name="TextBox 4">
            <a:extLst>
              <a:ext uri="{FF2B5EF4-FFF2-40B4-BE49-F238E27FC236}">
                <a16:creationId xmlns:a16="http://schemas.microsoft.com/office/drawing/2014/main" id="{F892BC7C-BD00-06FA-AF4E-23E3FFE4E6CA}"/>
              </a:ext>
            </a:extLst>
          </p:cNvPr>
          <p:cNvSpPr txBox="1"/>
          <p:nvPr/>
        </p:nvSpPr>
        <p:spPr>
          <a:xfrm>
            <a:off x="0" y="6237822"/>
            <a:ext cx="9144000" cy="575554"/>
          </a:xfrm>
          <a:prstGeom prst="rect">
            <a:avLst/>
          </a:prstGeom>
          <a:noFill/>
        </p:spPr>
        <p:txBody>
          <a:bodyPr wrap="square" lIns="82309" tIns="41154" rIns="82309" bIns="41154" rtlCol="0">
            <a:spAutoFit/>
          </a:bodyPr>
          <a:lstStyle/>
          <a:p>
            <a:pPr marL="0" lvl="1" indent="-514291" algn="ctr"/>
            <a:r>
              <a:rPr lang="en-US" sz="3200" dirty="0"/>
              <a:t>Evaluation: how many tracks head moves across</a:t>
            </a:r>
            <a:endParaRPr lang="en-US" sz="3200" i="1" dirty="0"/>
          </a:p>
        </p:txBody>
      </p:sp>
    </p:spTree>
    <p:extLst>
      <p:ext uri="{BB962C8B-B14F-4D97-AF65-F5344CB8AC3E}">
        <p14:creationId xmlns:p14="http://schemas.microsoft.com/office/powerpoint/2010/main" val="126252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25D2A-E2DC-17B7-62DE-BC03C8B0DD78}"/>
              </a:ext>
            </a:extLst>
          </p:cNvPr>
          <p:cNvSpPr>
            <a:spLocks noGrp="1"/>
          </p:cNvSpPr>
          <p:nvPr>
            <p:ph type="title"/>
          </p:nvPr>
        </p:nvSpPr>
        <p:spPr/>
        <p:txBody>
          <a:bodyPr>
            <a:normAutofit fontScale="90000"/>
          </a:bodyPr>
          <a:lstStyle/>
          <a:p>
            <a:r>
              <a:rPr lang="en-US" dirty="0"/>
              <a:t>Practical Simplification</a:t>
            </a:r>
          </a:p>
        </p:txBody>
      </p:sp>
      <p:sp>
        <p:nvSpPr>
          <p:cNvPr id="3" name="Content Placeholder 2">
            <a:extLst>
              <a:ext uri="{FF2B5EF4-FFF2-40B4-BE49-F238E27FC236}">
                <a16:creationId xmlns:a16="http://schemas.microsoft.com/office/drawing/2014/main" id="{64F57C85-F697-136E-8147-3D1108070AA5}"/>
              </a:ext>
            </a:extLst>
          </p:cNvPr>
          <p:cNvSpPr>
            <a:spLocks noGrp="1"/>
          </p:cNvSpPr>
          <p:nvPr>
            <p:ph idx="1"/>
          </p:nvPr>
        </p:nvSpPr>
        <p:spPr/>
        <p:txBody>
          <a:bodyPr/>
          <a:lstStyle/>
          <a:p>
            <a:r>
              <a:rPr lang="en-US" dirty="0"/>
              <a:t>Most hard disks don’t export low-level geometry</a:t>
            </a:r>
          </a:p>
          <a:p>
            <a:pPr lvl="1"/>
            <a:r>
              <a:rPr lang="en-US" dirty="0"/>
              <a:t>But LBA layout (mostly) sequential on disk</a:t>
            </a:r>
          </a:p>
          <a:p>
            <a:r>
              <a:rPr lang="en-US" dirty="0"/>
              <a:t>In practice, use LBA distance as proxy for track distance</a:t>
            </a:r>
          </a:p>
          <a:p>
            <a:pPr lvl="1"/>
            <a:r>
              <a:rPr lang="en-US" dirty="0"/>
              <a:t>I.e., we may not know exactly how many tracks an IO request crosses in practice, but we can assume bigger gaps in LBA space correspond to more tracks to cross</a:t>
            </a:r>
          </a:p>
        </p:txBody>
      </p:sp>
      <p:sp>
        <p:nvSpPr>
          <p:cNvPr id="4" name="Slide Number Placeholder 3">
            <a:extLst>
              <a:ext uri="{FF2B5EF4-FFF2-40B4-BE49-F238E27FC236}">
                <a16:creationId xmlns:a16="http://schemas.microsoft.com/office/drawing/2014/main" id="{CF45DE11-A84A-0AE2-FA1C-644424A29E41}"/>
              </a:ext>
            </a:extLst>
          </p:cNvPr>
          <p:cNvSpPr>
            <a:spLocks noGrp="1"/>
          </p:cNvSpPr>
          <p:nvPr>
            <p:ph type="sldNum" sz="quarter" idx="12"/>
          </p:nvPr>
        </p:nvSpPr>
        <p:spPr/>
        <p:txBody>
          <a:bodyPr/>
          <a:lstStyle/>
          <a:p>
            <a:fld id="{B79A3DA4-3E46-45AF-808A-D7FF9D1D755F}" type="slidenum">
              <a:rPr lang="en-US" smtClean="0"/>
              <a:pPr/>
              <a:t>58</a:t>
            </a:fld>
            <a:endParaRPr lang="en-US"/>
          </a:p>
        </p:txBody>
      </p:sp>
    </p:spTree>
    <p:extLst>
      <p:ext uri="{BB962C8B-B14F-4D97-AF65-F5344CB8AC3E}">
        <p14:creationId xmlns:p14="http://schemas.microsoft.com/office/powerpoint/2010/main" val="11403427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825500" y="1240284"/>
            <a:ext cx="7585075" cy="1054100"/>
          </a:xfrm>
          <a:noFill/>
        </p:spPr>
        <p:txBody>
          <a:bodyPr/>
          <a:lstStyle/>
          <a:p>
            <a:pPr>
              <a:spcAft>
                <a:spcPts val="600"/>
              </a:spcAft>
            </a:pPr>
            <a:r>
              <a:rPr lang="en-US" sz="2000" dirty="0">
                <a:latin typeface="Arial" charset="0"/>
              </a:rPr>
              <a:t>Assume a queue of requests exists to read/write tracks:</a:t>
            </a:r>
          </a:p>
          <a:p>
            <a:pPr lvl="1">
              <a:spcBef>
                <a:spcPct val="0"/>
              </a:spcBef>
            </a:pPr>
            <a:r>
              <a:rPr lang="en-US" sz="1800" dirty="0">
                <a:latin typeface="Arial" charset="0"/>
              </a:rPr>
              <a:t>                                                  and the head is on track 65</a:t>
            </a:r>
          </a:p>
        </p:txBody>
      </p:sp>
      <p:sp>
        <p:nvSpPr>
          <p:cNvPr id="195587" name="Rectangle 3"/>
          <p:cNvSpPr>
            <a:spLocks noChangeArrowheads="1"/>
          </p:cNvSpPr>
          <p:nvPr/>
        </p:nvSpPr>
        <p:spPr bwMode="auto">
          <a:xfrm>
            <a:off x="1333500" y="1595884"/>
            <a:ext cx="3429000" cy="419100"/>
          </a:xfrm>
          <a:prstGeom prst="rect">
            <a:avLst/>
          </a:prstGeom>
          <a:solidFill>
            <a:schemeClr val="accent1">
              <a:lumMod val="20000"/>
              <a:lumOff val="80000"/>
            </a:schemeClr>
          </a:solidFill>
          <a:ln w="12700">
            <a:noFill/>
            <a:miter lim="800000"/>
            <a:headEnd/>
            <a:tailEnd/>
          </a:ln>
          <a:effectLst>
            <a:outerShdw dist="107763" dir="2700000" algn="ctr" rotWithShape="0">
              <a:schemeClr val="bg2"/>
            </a:outerShdw>
          </a:effectLst>
        </p:spPr>
        <p:txBody>
          <a:bodyPr wrap="none" anchor="ctr"/>
          <a:lstStyle/>
          <a:p>
            <a:pPr>
              <a:defRPr/>
            </a:pPr>
            <a:endParaRPr lang="en-US">
              <a:latin typeface="Times"/>
              <a:ea typeface="+mn-ea"/>
            </a:endParaRPr>
          </a:p>
        </p:txBody>
      </p:sp>
      <p:sp>
        <p:nvSpPr>
          <p:cNvPr id="195588" name="Rectangle 4"/>
          <p:cNvSpPr>
            <a:spLocks noChangeArrowheads="1"/>
          </p:cNvSpPr>
          <p:nvPr/>
        </p:nvSpPr>
        <p:spPr bwMode="auto">
          <a:xfrm>
            <a:off x="165100" y="2985988"/>
            <a:ext cx="8813800" cy="3035300"/>
          </a:xfrm>
          <a:prstGeom prst="rect">
            <a:avLst/>
          </a:prstGeom>
          <a:solidFill>
            <a:schemeClr val="accent1">
              <a:lumMod val="20000"/>
              <a:lumOff val="80000"/>
            </a:schemeClr>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latin typeface="Times"/>
              <a:ea typeface="+mn-ea"/>
            </a:endParaRPr>
          </a:p>
        </p:txBody>
      </p:sp>
      <p:sp>
        <p:nvSpPr>
          <p:cNvPr id="23557" name="Oval 5"/>
          <p:cNvSpPr>
            <a:spLocks noChangeArrowheads="1"/>
          </p:cNvSpPr>
          <p:nvPr/>
        </p:nvSpPr>
        <p:spPr bwMode="auto">
          <a:xfrm>
            <a:off x="266700" y="3443188"/>
            <a:ext cx="711200" cy="749300"/>
          </a:xfrm>
          <a:prstGeom prst="ellipse">
            <a:avLst/>
          </a:prstGeom>
          <a:solidFill>
            <a:schemeClr val="bg1"/>
          </a:solidFill>
          <a:ln w="12700">
            <a:solidFill>
              <a:schemeClr val="tx1"/>
            </a:solidFill>
            <a:round/>
            <a:headEnd/>
            <a:tailEnd/>
          </a:ln>
        </p:spPr>
        <p:txBody>
          <a:bodyPr wrap="none" anchor="ctr"/>
          <a:lstStyle/>
          <a:p>
            <a:endParaRPr lang="en-US"/>
          </a:p>
        </p:txBody>
      </p:sp>
      <p:sp>
        <p:nvSpPr>
          <p:cNvPr id="23558" name="Rectangle 6"/>
          <p:cNvSpPr>
            <a:spLocks noChangeArrowheads="1"/>
          </p:cNvSpPr>
          <p:nvPr/>
        </p:nvSpPr>
        <p:spPr bwMode="auto">
          <a:xfrm>
            <a:off x="584200" y="3443188"/>
            <a:ext cx="8242300" cy="7620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3560" name="Oval 8"/>
          <p:cNvSpPr>
            <a:spLocks noChangeArrowheads="1"/>
          </p:cNvSpPr>
          <p:nvPr/>
        </p:nvSpPr>
        <p:spPr bwMode="auto">
          <a:xfrm>
            <a:off x="514350" y="3698776"/>
            <a:ext cx="228600" cy="241300"/>
          </a:xfrm>
          <a:prstGeom prst="ellipse">
            <a:avLst/>
          </a:prstGeom>
          <a:solidFill>
            <a:schemeClr val="tx1"/>
          </a:solidFill>
          <a:ln w="12700">
            <a:solidFill>
              <a:schemeClr val="tx1"/>
            </a:solidFill>
            <a:round/>
            <a:headEnd/>
            <a:tailEnd/>
          </a:ln>
        </p:spPr>
        <p:txBody>
          <a:bodyPr wrap="none" anchor="ctr"/>
          <a:lstStyle/>
          <a:p>
            <a:endParaRPr lang="en-US"/>
          </a:p>
        </p:txBody>
      </p:sp>
      <p:grpSp>
        <p:nvGrpSpPr>
          <p:cNvPr id="23561" name="Group 9"/>
          <p:cNvGrpSpPr>
            <a:grpSpLocks/>
          </p:cNvGrpSpPr>
          <p:nvPr/>
        </p:nvGrpSpPr>
        <p:grpSpPr bwMode="auto">
          <a:xfrm>
            <a:off x="596900" y="3446363"/>
            <a:ext cx="407988" cy="742950"/>
            <a:chOff x="336" y="1746"/>
            <a:chExt cx="257" cy="468"/>
          </a:xfrm>
        </p:grpSpPr>
        <p:sp>
          <p:nvSpPr>
            <p:cNvPr id="23652" name="Arc 10"/>
            <p:cNvSpPr>
              <a:spLocks/>
            </p:cNvSpPr>
            <p:nvPr/>
          </p:nvSpPr>
          <p:spPr bwMode="auto">
            <a:xfrm>
              <a:off x="336" y="1746"/>
              <a:ext cx="252" cy="2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3653" name="Arc 11"/>
            <p:cNvSpPr>
              <a:spLocks/>
            </p:cNvSpPr>
            <p:nvPr/>
          </p:nvSpPr>
          <p:spPr bwMode="auto">
            <a:xfrm rot="10800000">
              <a:off x="341" y="1970"/>
              <a:ext cx="252" cy="244"/>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02"/>
                    <a:pt x="9618" y="45"/>
                    <a:pt x="21514" y="-1"/>
                  </a:cubicBezTo>
                </a:path>
                <a:path w="21600" h="21599" stroke="0" extrusionOk="0">
                  <a:moveTo>
                    <a:pt x="0" y="21599"/>
                  </a:moveTo>
                  <a:cubicBezTo>
                    <a:pt x="0" y="9702"/>
                    <a:pt x="9618" y="45"/>
                    <a:pt x="21514" y="-1"/>
                  </a:cubicBezTo>
                  <a:lnTo>
                    <a:pt x="21600" y="21599"/>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23562" name="Arc 12"/>
          <p:cNvSpPr>
            <a:spLocks/>
          </p:cNvSpPr>
          <p:nvPr/>
        </p:nvSpPr>
        <p:spPr bwMode="auto">
          <a:xfrm rot="2640000">
            <a:off x="858838" y="3565426"/>
            <a:ext cx="519112" cy="534987"/>
          </a:xfrm>
          <a:custGeom>
            <a:avLst/>
            <a:gdLst>
              <a:gd name="T0" fmla="*/ 0 w 21665"/>
              <a:gd name="T1" fmla="*/ 2147483647 h 21600"/>
              <a:gd name="T2" fmla="*/ 2147483647 w 21665"/>
              <a:gd name="T3" fmla="*/ 2147483647 h 21600"/>
              <a:gd name="T4" fmla="*/ 2147483647 w 21665"/>
              <a:gd name="T5" fmla="*/ 2147483647 h 21600"/>
              <a:gd name="T6" fmla="*/ 0 60000 65536"/>
              <a:gd name="T7" fmla="*/ 0 60000 65536"/>
              <a:gd name="T8" fmla="*/ 0 60000 65536"/>
              <a:gd name="T9" fmla="*/ 0 w 21665"/>
              <a:gd name="T10" fmla="*/ 0 h 21600"/>
              <a:gd name="T11" fmla="*/ 21665 w 21665"/>
              <a:gd name="T12" fmla="*/ 21600 h 21600"/>
            </a:gdLst>
            <a:ahLst/>
            <a:cxnLst>
              <a:cxn ang="T6">
                <a:pos x="T0" y="T1"/>
              </a:cxn>
              <a:cxn ang="T7">
                <a:pos x="T2" y="T3"/>
              </a:cxn>
              <a:cxn ang="T8">
                <a:pos x="T4" y="T5"/>
              </a:cxn>
            </a:cxnLst>
            <a:rect l="T9" t="T10" r="T11" b="T12"/>
            <a:pathLst>
              <a:path w="21665" h="21600" fill="none" extrusionOk="0">
                <a:moveTo>
                  <a:pt x="-1" y="0"/>
                </a:moveTo>
                <a:cubicBezTo>
                  <a:pt x="21" y="0"/>
                  <a:pt x="43" y="-1"/>
                  <a:pt x="66" y="0"/>
                </a:cubicBezTo>
                <a:cubicBezTo>
                  <a:pt x="11970" y="0"/>
                  <a:pt x="21630" y="9631"/>
                  <a:pt x="21665" y="21535"/>
                </a:cubicBezTo>
              </a:path>
              <a:path w="21665" h="21600" stroke="0" extrusionOk="0">
                <a:moveTo>
                  <a:pt x="-1" y="0"/>
                </a:moveTo>
                <a:cubicBezTo>
                  <a:pt x="21" y="0"/>
                  <a:pt x="43" y="-1"/>
                  <a:pt x="66" y="0"/>
                </a:cubicBezTo>
                <a:cubicBezTo>
                  <a:pt x="11970" y="0"/>
                  <a:pt x="21630" y="9631"/>
                  <a:pt x="21665" y="21535"/>
                </a:cubicBezTo>
                <a:lnTo>
                  <a:pt x="66" y="21600"/>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nvGrpSpPr>
          <p:cNvPr id="23563" name="Group 13"/>
          <p:cNvGrpSpPr>
            <a:grpSpLocks/>
          </p:cNvGrpSpPr>
          <p:nvPr/>
        </p:nvGrpSpPr>
        <p:grpSpPr bwMode="auto">
          <a:xfrm>
            <a:off x="2190750" y="3446363"/>
            <a:ext cx="96838" cy="742950"/>
            <a:chOff x="1340" y="1746"/>
            <a:chExt cx="61" cy="468"/>
          </a:xfrm>
        </p:grpSpPr>
        <p:sp>
          <p:nvSpPr>
            <p:cNvPr id="23650" name="Arc 14"/>
            <p:cNvSpPr>
              <a:spLocks/>
            </p:cNvSpPr>
            <p:nvPr/>
          </p:nvSpPr>
          <p:spPr bwMode="auto">
            <a:xfrm>
              <a:off x="1340" y="1746"/>
              <a:ext cx="56" cy="2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3651" name="Arc 15"/>
            <p:cNvSpPr>
              <a:spLocks/>
            </p:cNvSpPr>
            <p:nvPr/>
          </p:nvSpPr>
          <p:spPr bwMode="auto">
            <a:xfrm rot="10800000">
              <a:off x="1345" y="1970"/>
              <a:ext cx="56" cy="244"/>
            </a:xfrm>
            <a:custGeom>
              <a:avLst/>
              <a:gdLst>
                <a:gd name="T0" fmla="*/ 0 w 21600"/>
                <a:gd name="T1" fmla="*/ 0 h 21596"/>
                <a:gd name="T2" fmla="*/ 0 w 21600"/>
                <a:gd name="T3" fmla="*/ 0 h 21596"/>
                <a:gd name="T4" fmla="*/ 0 w 21600"/>
                <a:gd name="T5" fmla="*/ 0 h 21596"/>
                <a:gd name="T6" fmla="*/ 0 60000 65536"/>
                <a:gd name="T7" fmla="*/ 0 60000 65536"/>
                <a:gd name="T8" fmla="*/ 0 60000 65536"/>
                <a:gd name="T9" fmla="*/ 0 w 21600"/>
                <a:gd name="T10" fmla="*/ 0 h 21596"/>
                <a:gd name="T11" fmla="*/ 21600 w 21600"/>
                <a:gd name="T12" fmla="*/ 21596 h 21596"/>
              </a:gdLst>
              <a:ahLst/>
              <a:cxnLst>
                <a:cxn ang="T6">
                  <a:pos x="T0" y="T1"/>
                </a:cxn>
                <a:cxn ang="T7">
                  <a:pos x="T2" y="T3"/>
                </a:cxn>
                <a:cxn ang="T8">
                  <a:pos x="T4" y="T5"/>
                </a:cxn>
              </a:cxnLst>
              <a:rect l="T9" t="T10" r="T11" b="T12"/>
              <a:pathLst>
                <a:path w="21600" h="21596" fill="none" extrusionOk="0">
                  <a:moveTo>
                    <a:pt x="0" y="21596"/>
                  </a:moveTo>
                  <a:cubicBezTo>
                    <a:pt x="0" y="9816"/>
                    <a:pt x="9437" y="209"/>
                    <a:pt x="21214" y="-1"/>
                  </a:cubicBezTo>
                </a:path>
                <a:path w="21600" h="21596" stroke="0" extrusionOk="0">
                  <a:moveTo>
                    <a:pt x="0" y="21596"/>
                  </a:moveTo>
                  <a:cubicBezTo>
                    <a:pt x="0" y="9816"/>
                    <a:pt x="9437" y="209"/>
                    <a:pt x="21214" y="-1"/>
                  </a:cubicBezTo>
                  <a:lnTo>
                    <a:pt x="21600" y="21596"/>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3564" name="Group 16"/>
          <p:cNvGrpSpPr>
            <a:grpSpLocks/>
          </p:cNvGrpSpPr>
          <p:nvPr/>
        </p:nvGrpSpPr>
        <p:grpSpPr bwMode="auto">
          <a:xfrm>
            <a:off x="1384300" y="3446363"/>
            <a:ext cx="128588" cy="742950"/>
            <a:chOff x="832" y="1746"/>
            <a:chExt cx="81" cy="468"/>
          </a:xfrm>
        </p:grpSpPr>
        <p:sp>
          <p:nvSpPr>
            <p:cNvPr id="23648" name="Arc 17"/>
            <p:cNvSpPr>
              <a:spLocks/>
            </p:cNvSpPr>
            <p:nvPr/>
          </p:nvSpPr>
          <p:spPr bwMode="auto">
            <a:xfrm>
              <a:off x="832" y="1746"/>
              <a:ext cx="76" cy="2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3649" name="Arc 18"/>
            <p:cNvSpPr>
              <a:spLocks/>
            </p:cNvSpPr>
            <p:nvPr/>
          </p:nvSpPr>
          <p:spPr bwMode="auto">
            <a:xfrm rot="10800000">
              <a:off x="837" y="1970"/>
              <a:ext cx="76" cy="244"/>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598"/>
                  </a:moveTo>
                  <a:cubicBezTo>
                    <a:pt x="0" y="9779"/>
                    <a:pt x="9498" y="155"/>
                    <a:pt x="21315" y="-1"/>
                  </a:cubicBezTo>
                </a:path>
                <a:path w="21600" h="21598" stroke="0" extrusionOk="0">
                  <a:moveTo>
                    <a:pt x="0" y="21598"/>
                  </a:moveTo>
                  <a:cubicBezTo>
                    <a:pt x="0" y="9779"/>
                    <a:pt x="9498" y="155"/>
                    <a:pt x="21315" y="-1"/>
                  </a:cubicBezTo>
                  <a:lnTo>
                    <a:pt x="21600" y="21598"/>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3565" name="Group 19"/>
          <p:cNvGrpSpPr>
            <a:grpSpLocks/>
          </p:cNvGrpSpPr>
          <p:nvPr/>
        </p:nvGrpSpPr>
        <p:grpSpPr bwMode="auto">
          <a:xfrm>
            <a:off x="1663700" y="3446363"/>
            <a:ext cx="103188" cy="742950"/>
            <a:chOff x="1008" y="1746"/>
            <a:chExt cx="65" cy="468"/>
          </a:xfrm>
        </p:grpSpPr>
        <p:sp>
          <p:nvSpPr>
            <p:cNvPr id="23646" name="Arc 20"/>
            <p:cNvSpPr>
              <a:spLocks/>
            </p:cNvSpPr>
            <p:nvPr/>
          </p:nvSpPr>
          <p:spPr bwMode="auto">
            <a:xfrm>
              <a:off x="1008" y="1746"/>
              <a:ext cx="60" cy="2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3647" name="Arc 21"/>
            <p:cNvSpPr>
              <a:spLocks/>
            </p:cNvSpPr>
            <p:nvPr/>
          </p:nvSpPr>
          <p:spPr bwMode="auto">
            <a:xfrm rot="10800000">
              <a:off x="1013" y="1970"/>
              <a:ext cx="60" cy="244"/>
            </a:xfrm>
            <a:custGeom>
              <a:avLst/>
              <a:gdLst>
                <a:gd name="T0" fmla="*/ 0 w 21600"/>
                <a:gd name="T1" fmla="*/ 0 h 21597"/>
                <a:gd name="T2" fmla="*/ 0 w 21600"/>
                <a:gd name="T3" fmla="*/ 0 h 21597"/>
                <a:gd name="T4" fmla="*/ 0 w 21600"/>
                <a:gd name="T5" fmla="*/ 0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0" y="21597"/>
                  </a:moveTo>
                  <a:cubicBezTo>
                    <a:pt x="0" y="9807"/>
                    <a:pt x="9453" y="195"/>
                    <a:pt x="21240" y="-1"/>
                  </a:cubicBezTo>
                </a:path>
                <a:path w="21600" h="21597" stroke="0" extrusionOk="0">
                  <a:moveTo>
                    <a:pt x="0" y="21597"/>
                  </a:moveTo>
                  <a:cubicBezTo>
                    <a:pt x="0" y="9807"/>
                    <a:pt x="9453" y="195"/>
                    <a:pt x="21240" y="-1"/>
                  </a:cubicBezTo>
                  <a:lnTo>
                    <a:pt x="21600" y="21597"/>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3566" name="Group 22"/>
          <p:cNvGrpSpPr>
            <a:grpSpLocks/>
          </p:cNvGrpSpPr>
          <p:nvPr/>
        </p:nvGrpSpPr>
        <p:grpSpPr bwMode="auto">
          <a:xfrm>
            <a:off x="1936750" y="3446363"/>
            <a:ext cx="84138" cy="742950"/>
            <a:chOff x="1180" y="1746"/>
            <a:chExt cx="53" cy="468"/>
          </a:xfrm>
        </p:grpSpPr>
        <p:sp>
          <p:nvSpPr>
            <p:cNvPr id="23644" name="Arc 23"/>
            <p:cNvSpPr>
              <a:spLocks/>
            </p:cNvSpPr>
            <p:nvPr/>
          </p:nvSpPr>
          <p:spPr bwMode="auto">
            <a:xfrm>
              <a:off x="1180" y="1746"/>
              <a:ext cx="48" cy="2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3645" name="Arc 24"/>
            <p:cNvSpPr>
              <a:spLocks/>
            </p:cNvSpPr>
            <p:nvPr/>
          </p:nvSpPr>
          <p:spPr bwMode="auto">
            <a:xfrm rot="10800000">
              <a:off x="1185" y="1970"/>
              <a:ext cx="48" cy="244"/>
            </a:xfrm>
            <a:custGeom>
              <a:avLst/>
              <a:gdLst>
                <a:gd name="T0" fmla="*/ 0 w 21600"/>
                <a:gd name="T1" fmla="*/ 0 h 21595"/>
                <a:gd name="T2" fmla="*/ 0 w 21600"/>
                <a:gd name="T3" fmla="*/ 0 h 21595"/>
                <a:gd name="T4" fmla="*/ 0 w 21600"/>
                <a:gd name="T5" fmla="*/ 0 h 21595"/>
                <a:gd name="T6" fmla="*/ 0 60000 65536"/>
                <a:gd name="T7" fmla="*/ 0 60000 65536"/>
                <a:gd name="T8" fmla="*/ 0 60000 65536"/>
                <a:gd name="T9" fmla="*/ 0 w 21600"/>
                <a:gd name="T10" fmla="*/ 0 h 21595"/>
                <a:gd name="T11" fmla="*/ 21600 w 21600"/>
                <a:gd name="T12" fmla="*/ 21595 h 21595"/>
              </a:gdLst>
              <a:ahLst/>
              <a:cxnLst>
                <a:cxn ang="T6">
                  <a:pos x="T0" y="T1"/>
                </a:cxn>
                <a:cxn ang="T7">
                  <a:pos x="T2" y="T3"/>
                </a:cxn>
                <a:cxn ang="T8">
                  <a:pos x="T4" y="T5"/>
                </a:cxn>
              </a:cxnLst>
              <a:rect l="T9" t="T10" r="T11" b="T12"/>
              <a:pathLst>
                <a:path w="21600" h="21595" fill="none" extrusionOk="0">
                  <a:moveTo>
                    <a:pt x="0" y="21595"/>
                  </a:moveTo>
                  <a:cubicBezTo>
                    <a:pt x="0" y="9840"/>
                    <a:pt x="9399" y="244"/>
                    <a:pt x="21150" y="-1"/>
                  </a:cubicBezTo>
                </a:path>
                <a:path w="21600" h="21595" stroke="0" extrusionOk="0">
                  <a:moveTo>
                    <a:pt x="0" y="21595"/>
                  </a:moveTo>
                  <a:cubicBezTo>
                    <a:pt x="0" y="9840"/>
                    <a:pt x="9399" y="244"/>
                    <a:pt x="21150" y="-1"/>
                  </a:cubicBezTo>
                  <a:lnTo>
                    <a:pt x="21600" y="21595"/>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3567" name="Group 25"/>
          <p:cNvGrpSpPr>
            <a:grpSpLocks/>
          </p:cNvGrpSpPr>
          <p:nvPr/>
        </p:nvGrpSpPr>
        <p:grpSpPr bwMode="auto">
          <a:xfrm>
            <a:off x="2470150" y="3446363"/>
            <a:ext cx="58738" cy="742950"/>
            <a:chOff x="1516" y="1746"/>
            <a:chExt cx="37" cy="468"/>
          </a:xfrm>
        </p:grpSpPr>
        <p:sp>
          <p:nvSpPr>
            <p:cNvPr id="23642" name="Arc 26"/>
            <p:cNvSpPr>
              <a:spLocks/>
            </p:cNvSpPr>
            <p:nvPr/>
          </p:nvSpPr>
          <p:spPr bwMode="auto">
            <a:xfrm>
              <a:off x="1516" y="1746"/>
              <a:ext cx="32" cy="2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3643" name="Arc 27"/>
            <p:cNvSpPr>
              <a:spLocks/>
            </p:cNvSpPr>
            <p:nvPr/>
          </p:nvSpPr>
          <p:spPr bwMode="auto">
            <a:xfrm rot="10800000">
              <a:off x="1521" y="1970"/>
              <a:ext cx="32" cy="244"/>
            </a:xfrm>
            <a:custGeom>
              <a:avLst/>
              <a:gdLst>
                <a:gd name="T0" fmla="*/ 0 w 21600"/>
                <a:gd name="T1" fmla="*/ 0 h 21589"/>
                <a:gd name="T2" fmla="*/ 0 w 21600"/>
                <a:gd name="T3" fmla="*/ 0 h 21589"/>
                <a:gd name="T4" fmla="*/ 0 w 21600"/>
                <a:gd name="T5" fmla="*/ 0 h 21589"/>
                <a:gd name="T6" fmla="*/ 0 60000 65536"/>
                <a:gd name="T7" fmla="*/ 0 60000 65536"/>
                <a:gd name="T8" fmla="*/ 0 60000 65536"/>
                <a:gd name="T9" fmla="*/ 0 w 21600"/>
                <a:gd name="T10" fmla="*/ 0 h 21589"/>
                <a:gd name="T11" fmla="*/ 21600 w 21600"/>
                <a:gd name="T12" fmla="*/ 21589 h 21589"/>
              </a:gdLst>
              <a:ahLst/>
              <a:cxnLst>
                <a:cxn ang="T6">
                  <a:pos x="T0" y="T1"/>
                </a:cxn>
                <a:cxn ang="T7">
                  <a:pos x="T2" y="T3"/>
                </a:cxn>
                <a:cxn ang="T8">
                  <a:pos x="T4" y="T5"/>
                </a:cxn>
              </a:cxnLst>
              <a:rect l="T9" t="T10" r="T11" b="T12"/>
              <a:pathLst>
                <a:path w="21600" h="21589" fill="none" extrusionOk="0">
                  <a:moveTo>
                    <a:pt x="0" y="21589"/>
                  </a:moveTo>
                  <a:cubicBezTo>
                    <a:pt x="0" y="9922"/>
                    <a:pt x="9264" y="363"/>
                    <a:pt x="20925" y="-1"/>
                  </a:cubicBezTo>
                </a:path>
                <a:path w="21600" h="21589" stroke="0" extrusionOk="0">
                  <a:moveTo>
                    <a:pt x="0" y="21589"/>
                  </a:moveTo>
                  <a:cubicBezTo>
                    <a:pt x="0" y="9922"/>
                    <a:pt x="9264" y="363"/>
                    <a:pt x="20925" y="-1"/>
                  </a:cubicBezTo>
                  <a:lnTo>
                    <a:pt x="21600" y="21589"/>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3568" name="Group 28"/>
          <p:cNvGrpSpPr>
            <a:grpSpLocks/>
          </p:cNvGrpSpPr>
          <p:nvPr/>
        </p:nvGrpSpPr>
        <p:grpSpPr bwMode="auto">
          <a:xfrm>
            <a:off x="2736850" y="3446363"/>
            <a:ext cx="46038" cy="742950"/>
            <a:chOff x="1684" y="1746"/>
            <a:chExt cx="29" cy="468"/>
          </a:xfrm>
        </p:grpSpPr>
        <p:sp>
          <p:nvSpPr>
            <p:cNvPr id="23640" name="Arc 29"/>
            <p:cNvSpPr>
              <a:spLocks/>
            </p:cNvSpPr>
            <p:nvPr/>
          </p:nvSpPr>
          <p:spPr bwMode="auto">
            <a:xfrm>
              <a:off x="1684" y="1746"/>
              <a:ext cx="24" cy="2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3641" name="Arc 30"/>
            <p:cNvSpPr>
              <a:spLocks/>
            </p:cNvSpPr>
            <p:nvPr/>
          </p:nvSpPr>
          <p:spPr bwMode="auto">
            <a:xfrm rot="10800000">
              <a:off x="1689" y="1970"/>
              <a:ext cx="24" cy="244"/>
            </a:xfrm>
            <a:custGeom>
              <a:avLst/>
              <a:gdLst>
                <a:gd name="T0" fmla="*/ 0 w 21600"/>
                <a:gd name="T1" fmla="*/ 0 h 21581"/>
                <a:gd name="T2" fmla="*/ 0 w 21600"/>
                <a:gd name="T3" fmla="*/ 0 h 21581"/>
                <a:gd name="T4" fmla="*/ 0 w 21600"/>
                <a:gd name="T5" fmla="*/ 0 h 21581"/>
                <a:gd name="T6" fmla="*/ 0 60000 65536"/>
                <a:gd name="T7" fmla="*/ 0 60000 65536"/>
                <a:gd name="T8" fmla="*/ 0 60000 65536"/>
                <a:gd name="T9" fmla="*/ 0 w 21600"/>
                <a:gd name="T10" fmla="*/ 0 h 21581"/>
                <a:gd name="T11" fmla="*/ 21600 w 21600"/>
                <a:gd name="T12" fmla="*/ 21581 h 21581"/>
              </a:gdLst>
              <a:ahLst/>
              <a:cxnLst>
                <a:cxn ang="T6">
                  <a:pos x="T0" y="T1"/>
                </a:cxn>
                <a:cxn ang="T7">
                  <a:pos x="T2" y="T3"/>
                </a:cxn>
                <a:cxn ang="T8">
                  <a:pos x="T4" y="T5"/>
                </a:cxn>
              </a:cxnLst>
              <a:rect l="T9" t="T10" r="T11" b="T12"/>
              <a:pathLst>
                <a:path w="21600" h="21581" fill="none" extrusionOk="0">
                  <a:moveTo>
                    <a:pt x="0" y="21581"/>
                  </a:moveTo>
                  <a:cubicBezTo>
                    <a:pt x="0" y="10001"/>
                    <a:pt x="9131" y="481"/>
                    <a:pt x="20700" y="-1"/>
                  </a:cubicBezTo>
                </a:path>
                <a:path w="21600" h="21581" stroke="0" extrusionOk="0">
                  <a:moveTo>
                    <a:pt x="0" y="21581"/>
                  </a:moveTo>
                  <a:cubicBezTo>
                    <a:pt x="0" y="10001"/>
                    <a:pt x="9131" y="481"/>
                    <a:pt x="20700" y="-1"/>
                  </a:cubicBezTo>
                  <a:lnTo>
                    <a:pt x="21600" y="21581"/>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3569" name="Group 31"/>
          <p:cNvGrpSpPr>
            <a:grpSpLocks/>
          </p:cNvGrpSpPr>
          <p:nvPr/>
        </p:nvGrpSpPr>
        <p:grpSpPr bwMode="auto">
          <a:xfrm>
            <a:off x="2984500" y="3446363"/>
            <a:ext cx="52388" cy="742950"/>
            <a:chOff x="1840" y="1746"/>
            <a:chExt cx="33" cy="468"/>
          </a:xfrm>
        </p:grpSpPr>
        <p:sp>
          <p:nvSpPr>
            <p:cNvPr id="23638" name="Arc 32"/>
            <p:cNvSpPr>
              <a:spLocks/>
            </p:cNvSpPr>
            <p:nvPr/>
          </p:nvSpPr>
          <p:spPr bwMode="auto">
            <a:xfrm>
              <a:off x="1840" y="1746"/>
              <a:ext cx="28" cy="2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3639" name="Arc 33"/>
            <p:cNvSpPr>
              <a:spLocks/>
            </p:cNvSpPr>
            <p:nvPr/>
          </p:nvSpPr>
          <p:spPr bwMode="auto">
            <a:xfrm rot="10800000">
              <a:off x="1845" y="1970"/>
              <a:ext cx="28" cy="244"/>
            </a:xfrm>
            <a:custGeom>
              <a:avLst/>
              <a:gdLst>
                <a:gd name="T0" fmla="*/ 0 w 21600"/>
                <a:gd name="T1" fmla="*/ 0 h 21586"/>
                <a:gd name="T2" fmla="*/ 0 w 21600"/>
                <a:gd name="T3" fmla="*/ 0 h 21586"/>
                <a:gd name="T4" fmla="*/ 0 w 21600"/>
                <a:gd name="T5" fmla="*/ 0 h 21586"/>
                <a:gd name="T6" fmla="*/ 0 60000 65536"/>
                <a:gd name="T7" fmla="*/ 0 60000 65536"/>
                <a:gd name="T8" fmla="*/ 0 60000 65536"/>
                <a:gd name="T9" fmla="*/ 0 w 21600"/>
                <a:gd name="T10" fmla="*/ 0 h 21586"/>
                <a:gd name="T11" fmla="*/ 21600 w 21600"/>
                <a:gd name="T12" fmla="*/ 21586 h 21586"/>
              </a:gdLst>
              <a:ahLst/>
              <a:cxnLst>
                <a:cxn ang="T6">
                  <a:pos x="T0" y="T1"/>
                </a:cxn>
                <a:cxn ang="T7">
                  <a:pos x="T2" y="T3"/>
                </a:cxn>
                <a:cxn ang="T8">
                  <a:pos x="T4" y="T5"/>
                </a:cxn>
              </a:cxnLst>
              <a:rect l="T9" t="T10" r="T11" b="T12"/>
              <a:pathLst>
                <a:path w="21600" h="21586" fill="none" extrusionOk="0">
                  <a:moveTo>
                    <a:pt x="0" y="21586"/>
                  </a:moveTo>
                  <a:cubicBezTo>
                    <a:pt x="0" y="9956"/>
                    <a:pt x="9207" y="414"/>
                    <a:pt x="20829" y="-1"/>
                  </a:cubicBezTo>
                </a:path>
                <a:path w="21600" h="21586" stroke="0" extrusionOk="0">
                  <a:moveTo>
                    <a:pt x="0" y="21586"/>
                  </a:moveTo>
                  <a:cubicBezTo>
                    <a:pt x="0" y="9956"/>
                    <a:pt x="9207" y="414"/>
                    <a:pt x="20829" y="-1"/>
                  </a:cubicBezTo>
                  <a:lnTo>
                    <a:pt x="21600" y="21586"/>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3570" name="Group 34"/>
          <p:cNvGrpSpPr>
            <a:grpSpLocks/>
          </p:cNvGrpSpPr>
          <p:nvPr/>
        </p:nvGrpSpPr>
        <p:grpSpPr bwMode="auto">
          <a:xfrm>
            <a:off x="3251200" y="3446363"/>
            <a:ext cx="39688" cy="742950"/>
            <a:chOff x="2008" y="1746"/>
            <a:chExt cx="25" cy="468"/>
          </a:xfrm>
        </p:grpSpPr>
        <p:sp>
          <p:nvSpPr>
            <p:cNvPr id="23636" name="Arc 35"/>
            <p:cNvSpPr>
              <a:spLocks/>
            </p:cNvSpPr>
            <p:nvPr/>
          </p:nvSpPr>
          <p:spPr bwMode="auto">
            <a:xfrm>
              <a:off x="2008" y="1746"/>
              <a:ext cx="20" cy="2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3637" name="Arc 36"/>
            <p:cNvSpPr>
              <a:spLocks/>
            </p:cNvSpPr>
            <p:nvPr/>
          </p:nvSpPr>
          <p:spPr bwMode="auto">
            <a:xfrm rot="10800000">
              <a:off x="2013" y="1970"/>
              <a:ext cx="20" cy="244"/>
            </a:xfrm>
            <a:custGeom>
              <a:avLst/>
              <a:gdLst>
                <a:gd name="T0" fmla="*/ 0 w 21600"/>
                <a:gd name="T1" fmla="*/ 0 h 21573"/>
                <a:gd name="T2" fmla="*/ 0 w 21600"/>
                <a:gd name="T3" fmla="*/ 0 h 21573"/>
                <a:gd name="T4" fmla="*/ 0 w 21600"/>
                <a:gd name="T5" fmla="*/ 0 h 21573"/>
                <a:gd name="T6" fmla="*/ 0 60000 65536"/>
                <a:gd name="T7" fmla="*/ 0 60000 65536"/>
                <a:gd name="T8" fmla="*/ 0 60000 65536"/>
                <a:gd name="T9" fmla="*/ 0 w 21600"/>
                <a:gd name="T10" fmla="*/ 0 h 21573"/>
                <a:gd name="T11" fmla="*/ 21600 w 21600"/>
                <a:gd name="T12" fmla="*/ 21573 h 21573"/>
              </a:gdLst>
              <a:ahLst/>
              <a:cxnLst>
                <a:cxn ang="T6">
                  <a:pos x="T0" y="T1"/>
                </a:cxn>
                <a:cxn ang="T7">
                  <a:pos x="T2" y="T3"/>
                </a:cxn>
                <a:cxn ang="T8">
                  <a:pos x="T4" y="T5"/>
                </a:cxn>
              </a:cxnLst>
              <a:rect l="T9" t="T10" r="T11" b="T12"/>
              <a:pathLst>
                <a:path w="21600" h="21573" fill="none" extrusionOk="0">
                  <a:moveTo>
                    <a:pt x="0" y="21573"/>
                  </a:moveTo>
                  <a:cubicBezTo>
                    <a:pt x="0" y="10062"/>
                    <a:pt x="9026" y="574"/>
                    <a:pt x="20521" y="-1"/>
                  </a:cubicBezTo>
                </a:path>
                <a:path w="21600" h="21573" stroke="0" extrusionOk="0">
                  <a:moveTo>
                    <a:pt x="0" y="21573"/>
                  </a:moveTo>
                  <a:cubicBezTo>
                    <a:pt x="0" y="10062"/>
                    <a:pt x="9026" y="574"/>
                    <a:pt x="20521" y="-1"/>
                  </a:cubicBezTo>
                  <a:lnTo>
                    <a:pt x="21600" y="21573"/>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3571" name="Group 37"/>
          <p:cNvGrpSpPr>
            <a:grpSpLocks/>
          </p:cNvGrpSpPr>
          <p:nvPr/>
        </p:nvGrpSpPr>
        <p:grpSpPr bwMode="auto">
          <a:xfrm>
            <a:off x="3517900" y="3446363"/>
            <a:ext cx="26988" cy="742950"/>
            <a:chOff x="2176" y="1746"/>
            <a:chExt cx="17" cy="468"/>
          </a:xfrm>
        </p:grpSpPr>
        <p:sp>
          <p:nvSpPr>
            <p:cNvPr id="23634" name="Arc 38"/>
            <p:cNvSpPr>
              <a:spLocks/>
            </p:cNvSpPr>
            <p:nvPr/>
          </p:nvSpPr>
          <p:spPr bwMode="auto">
            <a:xfrm>
              <a:off x="2176" y="1746"/>
              <a:ext cx="12" cy="2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3635" name="Arc 39"/>
            <p:cNvSpPr>
              <a:spLocks/>
            </p:cNvSpPr>
            <p:nvPr/>
          </p:nvSpPr>
          <p:spPr bwMode="auto">
            <a:xfrm rot="10800000">
              <a:off x="2181" y="1971"/>
              <a:ext cx="12" cy="243"/>
            </a:xfrm>
            <a:custGeom>
              <a:avLst/>
              <a:gdLst>
                <a:gd name="T0" fmla="*/ 0 w 21600"/>
                <a:gd name="T1" fmla="*/ 0 h 21525"/>
                <a:gd name="T2" fmla="*/ 0 w 21600"/>
                <a:gd name="T3" fmla="*/ 0 h 21525"/>
                <a:gd name="T4" fmla="*/ 0 w 21600"/>
                <a:gd name="T5" fmla="*/ 0 h 21525"/>
                <a:gd name="T6" fmla="*/ 0 60000 65536"/>
                <a:gd name="T7" fmla="*/ 0 60000 65536"/>
                <a:gd name="T8" fmla="*/ 0 60000 65536"/>
                <a:gd name="T9" fmla="*/ 0 w 21600"/>
                <a:gd name="T10" fmla="*/ 0 h 21525"/>
                <a:gd name="T11" fmla="*/ 21600 w 21600"/>
                <a:gd name="T12" fmla="*/ 21525 h 21525"/>
              </a:gdLst>
              <a:ahLst/>
              <a:cxnLst>
                <a:cxn ang="T6">
                  <a:pos x="T0" y="T1"/>
                </a:cxn>
                <a:cxn ang="T7">
                  <a:pos x="T2" y="T3"/>
                </a:cxn>
                <a:cxn ang="T8">
                  <a:pos x="T4" y="T5"/>
                </a:cxn>
              </a:cxnLst>
              <a:rect l="T9" t="T10" r="T11" b="T12"/>
              <a:pathLst>
                <a:path w="21600" h="21525" fill="none" extrusionOk="0">
                  <a:moveTo>
                    <a:pt x="0" y="21525"/>
                  </a:moveTo>
                  <a:cubicBezTo>
                    <a:pt x="0" y="10290"/>
                    <a:pt x="8611" y="932"/>
                    <a:pt x="19806" y="-1"/>
                  </a:cubicBezTo>
                </a:path>
                <a:path w="21600" h="21525" stroke="0" extrusionOk="0">
                  <a:moveTo>
                    <a:pt x="0" y="21525"/>
                  </a:moveTo>
                  <a:cubicBezTo>
                    <a:pt x="0" y="10290"/>
                    <a:pt x="8611" y="932"/>
                    <a:pt x="19806" y="-1"/>
                  </a:cubicBezTo>
                  <a:lnTo>
                    <a:pt x="21600" y="21525"/>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23572" name="Line 40"/>
          <p:cNvSpPr>
            <a:spLocks noChangeShapeType="1"/>
          </p:cNvSpPr>
          <p:nvPr/>
        </p:nvSpPr>
        <p:spPr bwMode="auto">
          <a:xfrm>
            <a:off x="3797300" y="3457476"/>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573" name="Line 41"/>
          <p:cNvSpPr>
            <a:spLocks noChangeShapeType="1"/>
          </p:cNvSpPr>
          <p:nvPr/>
        </p:nvSpPr>
        <p:spPr bwMode="auto">
          <a:xfrm>
            <a:off x="4064000" y="3457476"/>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574" name="Line 42"/>
          <p:cNvSpPr>
            <a:spLocks noChangeShapeType="1"/>
          </p:cNvSpPr>
          <p:nvPr/>
        </p:nvSpPr>
        <p:spPr bwMode="auto">
          <a:xfrm>
            <a:off x="4318000" y="3457476"/>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575" name="Line 43"/>
          <p:cNvSpPr>
            <a:spLocks noChangeShapeType="1"/>
          </p:cNvSpPr>
          <p:nvPr/>
        </p:nvSpPr>
        <p:spPr bwMode="auto">
          <a:xfrm>
            <a:off x="4572000" y="3457476"/>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576" name="Line 44"/>
          <p:cNvSpPr>
            <a:spLocks noChangeShapeType="1"/>
          </p:cNvSpPr>
          <p:nvPr/>
        </p:nvSpPr>
        <p:spPr bwMode="auto">
          <a:xfrm>
            <a:off x="4826000" y="3457476"/>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577" name="Line 45"/>
          <p:cNvSpPr>
            <a:spLocks noChangeShapeType="1"/>
          </p:cNvSpPr>
          <p:nvPr/>
        </p:nvSpPr>
        <p:spPr bwMode="auto">
          <a:xfrm>
            <a:off x="5092700" y="3457476"/>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578" name="Line 46"/>
          <p:cNvSpPr>
            <a:spLocks noChangeShapeType="1"/>
          </p:cNvSpPr>
          <p:nvPr/>
        </p:nvSpPr>
        <p:spPr bwMode="auto">
          <a:xfrm>
            <a:off x="5359400" y="3457476"/>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579" name="Line 47"/>
          <p:cNvSpPr>
            <a:spLocks noChangeShapeType="1"/>
          </p:cNvSpPr>
          <p:nvPr/>
        </p:nvSpPr>
        <p:spPr bwMode="auto">
          <a:xfrm>
            <a:off x="5626100" y="3457476"/>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580" name="Line 48"/>
          <p:cNvSpPr>
            <a:spLocks noChangeShapeType="1"/>
          </p:cNvSpPr>
          <p:nvPr/>
        </p:nvSpPr>
        <p:spPr bwMode="auto">
          <a:xfrm>
            <a:off x="5892800" y="3457476"/>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581" name="Line 49"/>
          <p:cNvSpPr>
            <a:spLocks noChangeShapeType="1"/>
          </p:cNvSpPr>
          <p:nvPr/>
        </p:nvSpPr>
        <p:spPr bwMode="auto">
          <a:xfrm>
            <a:off x="6159500" y="3457476"/>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582" name="Line 50"/>
          <p:cNvSpPr>
            <a:spLocks noChangeShapeType="1"/>
          </p:cNvSpPr>
          <p:nvPr/>
        </p:nvSpPr>
        <p:spPr bwMode="auto">
          <a:xfrm>
            <a:off x="6426200" y="3457476"/>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583" name="Line 51"/>
          <p:cNvSpPr>
            <a:spLocks noChangeShapeType="1"/>
          </p:cNvSpPr>
          <p:nvPr/>
        </p:nvSpPr>
        <p:spPr bwMode="auto">
          <a:xfrm>
            <a:off x="6692900" y="3457476"/>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584" name="Line 52"/>
          <p:cNvSpPr>
            <a:spLocks noChangeShapeType="1"/>
          </p:cNvSpPr>
          <p:nvPr/>
        </p:nvSpPr>
        <p:spPr bwMode="auto">
          <a:xfrm>
            <a:off x="6959600" y="3457476"/>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585" name="Line 53"/>
          <p:cNvSpPr>
            <a:spLocks noChangeShapeType="1"/>
          </p:cNvSpPr>
          <p:nvPr/>
        </p:nvSpPr>
        <p:spPr bwMode="auto">
          <a:xfrm>
            <a:off x="7226300" y="3457476"/>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586" name="Line 54"/>
          <p:cNvSpPr>
            <a:spLocks noChangeShapeType="1"/>
          </p:cNvSpPr>
          <p:nvPr/>
        </p:nvSpPr>
        <p:spPr bwMode="auto">
          <a:xfrm>
            <a:off x="7493000" y="3457476"/>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587" name="Line 55"/>
          <p:cNvSpPr>
            <a:spLocks noChangeShapeType="1"/>
          </p:cNvSpPr>
          <p:nvPr/>
        </p:nvSpPr>
        <p:spPr bwMode="auto">
          <a:xfrm>
            <a:off x="7759700" y="3457476"/>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588" name="Line 56"/>
          <p:cNvSpPr>
            <a:spLocks noChangeShapeType="1"/>
          </p:cNvSpPr>
          <p:nvPr/>
        </p:nvSpPr>
        <p:spPr bwMode="auto">
          <a:xfrm>
            <a:off x="8026400" y="3457476"/>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589" name="Line 57"/>
          <p:cNvSpPr>
            <a:spLocks noChangeShapeType="1"/>
          </p:cNvSpPr>
          <p:nvPr/>
        </p:nvSpPr>
        <p:spPr bwMode="auto">
          <a:xfrm>
            <a:off x="8293100" y="3457476"/>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590" name="Line 58"/>
          <p:cNvSpPr>
            <a:spLocks noChangeShapeType="1"/>
          </p:cNvSpPr>
          <p:nvPr/>
        </p:nvSpPr>
        <p:spPr bwMode="auto">
          <a:xfrm>
            <a:off x="8559800" y="3457476"/>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591" name="Line 59"/>
          <p:cNvSpPr>
            <a:spLocks noChangeShapeType="1"/>
          </p:cNvSpPr>
          <p:nvPr/>
        </p:nvSpPr>
        <p:spPr bwMode="auto">
          <a:xfrm>
            <a:off x="8826500" y="3457476"/>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592" name="Rectangle 60"/>
          <p:cNvSpPr>
            <a:spLocks noChangeArrowheads="1"/>
          </p:cNvSpPr>
          <p:nvPr/>
        </p:nvSpPr>
        <p:spPr bwMode="auto">
          <a:xfrm>
            <a:off x="646113" y="3076476"/>
            <a:ext cx="307975"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2000"/>
              <a:t>0</a:t>
            </a:r>
          </a:p>
        </p:txBody>
      </p:sp>
      <p:sp>
        <p:nvSpPr>
          <p:cNvPr id="23593" name="Rectangle 61"/>
          <p:cNvSpPr>
            <a:spLocks noChangeArrowheads="1"/>
          </p:cNvSpPr>
          <p:nvPr/>
        </p:nvSpPr>
        <p:spPr bwMode="auto">
          <a:xfrm>
            <a:off x="8418513" y="3076476"/>
            <a:ext cx="561975"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2000"/>
              <a:t>150</a:t>
            </a:r>
          </a:p>
        </p:txBody>
      </p:sp>
      <p:sp>
        <p:nvSpPr>
          <p:cNvPr id="23594" name="Rectangle 62"/>
          <p:cNvSpPr>
            <a:spLocks noChangeArrowheads="1"/>
          </p:cNvSpPr>
          <p:nvPr/>
        </p:nvSpPr>
        <p:spPr bwMode="auto">
          <a:xfrm>
            <a:off x="7085013" y="3076476"/>
            <a:ext cx="561975"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2000"/>
              <a:t>125</a:t>
            </a:r>
          </a:p>
        </p:txBody>
      </p:sp>
      <p:sp>
        <p:nvSpPr>
          <p:cNvPr id="23595" name="Rectangle 63"/>
          <p:cNvSpPr>
            <a:spLocks noChangeArrowheads="1"/>
          </p:cNvSpPr>
          <p:nvPr/>
        </p:nvSpPr>
        <p:spPr bwMode="auto">
          <a:xfrm>
            <a:off x="5751513" y="3076476"/>
            <a:ext cx="561975"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2000"/>
              <a:t>100</a:t>
            </a:r>
          </a:p>
        </p:txBody>
      </p:sp>
      <p:sp>
        <p:nvSpPr>
          <p:cNvPr id="23596" name="Rectangle 64"/>
          <p:cNvSpPr>
            <a:spLocks noChangeArrowheads="1"/>
          </p:cNvSpPr>
          <p:nvPr/>
        </p:nvSpPr>
        <p:spPr bwMode="auto">
          <a:xfrm>
            <a:off x="4481513" y="3076476"/>
            <a:ext cx="434975"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2000"/>
              <a:t>75</a:t>
            </a:r>
          </a:p>
        </p:txBody>
      </p:sp>
      <p:sp>
        <p:nvSpPr>
          <p:cNvPr id="23597" name="Rectangle 65"/>
          <p:cNvSpPr>
            <a:spLocks noChangeArrowheads="1"/>
          </p:cNvSpPr>
          <p:nvPr/>
        </p:nvSpPr>
        <p:spPr bwMode="auto">
          <a:xfrm>
            <a:off x="3186113" y="3076476"/>
            <a:ext cx="434975"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2000"/>
              <a:t>50</a:t>
            </a:r>
          </a:p>
        </p:txBody>
      </p:sp>
      <p:sp>
        <p:nvSpPr>
          <p:cNvPr id="23598" name="Rectangle 66"/>
          <p:cNvSpPr>
            <a:spLocks noChangeArrowheads="1"/>
          </p:cNvSpPr>
          <p:nvPr/>
        </p:nvSpPr>
        <p:spPr bwMode="auto">
          <a:xfrm>
            <a:off x="1852613" y="3076476"/>
            <a:ext cx="434975"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2000"/>
              <a:t>25</a:t>
            </a:r>
          </a:p>
        </p:txBody>
      </p:sp>
      <p:sp>
        <p:nvSpPr>
          <p:cNvPr id="23599" name="Oval 67"/>
          <p:cNvSpPr>
            <a:spLocks noChangeArrowheads="1"/>
          </p:cNvSpPr>
          <p:nvPr/>
        </p:nvSpPr>
        <p:spPr bwMode="auto">
          <a:xfrm>
            <a:off x="4019550" y="3784501"/>
            <a:ext cx="88900" cy="88900"/>
          </a:xfrm>
          <a:prstGeom prst="ellipse">
            <a:avLst/>
          </a:prstGeom>
          <a:solidFill>
            <a:schemeClr val="folHlink"/>
          </a:solidFill>
          <a:ln w="12700">
            <a:solidFill>
              <a:schemeClr val="folHlink"/>
            </a:solidFill>
            <a:round/>
            <a:headEnd/>
            <a:tailEnd/>
          </a:ln>
        </p:spPr>
        <p:txBody>
          <a:bodyPr wrap="none" anchor="ctr"/>
          <a:lstStyle/>
          <a:p>
            <a:endParaRPr lang="en-US"/>
          </a:p>
        </p:txBody>
      </p:sp>
      <p:sp>
        <p:nvSpPr>
          <p:cNvPr id="23600" name="Oval 68"/>
          <p:cNvSpPr>
            <a:spLocks noChangeArrowheads="1"/>
          </p:cNvSpPr>
          <p:nvPr/>
        </p:nvSpPr>
        <p:spPr bwMode="auto">
          <a:xfrm>
            <a:off x="8515350" y="3784501"/>
            <a:ext cx="88900" cy="88900"/>
          </a:xfrm>
          <a:prstGeom prst="ellipse">
            <a:avLst/>
          </a:prstGeom>
          <a:solidFill>
            <a:schemeClr val="hlink"/>
          </a:solidFill>
          <a:ln w="12700">
            <a:solidFill>
              <a:schemeClr val="hlink"/>
            </a:solidFill>
            <a:round/>
            <a:headEnd/>
            <a:tailEnd/>
          </a:ln>
        </p:spPr>
        <p:txBody>
          <a:bodyPr wrap="none" anchor="ctr"/>
          <a:lstStyle/>
          <a:p>
            <a:endParaRPr lang="en-US"/>
          </a:p>
        </p:txBody>
      </p:sp>
      <p:sp>
        <p:nvSpPr>
          <p:cNvPr id="23601" name="Oval 69"/>
          <p:cNvSpPr>
            <a:spLocks noChangeArrowheads="1"/>
          </p:cNvSpPr>
          <p:nvPr/>
        </p:nvSpPr>
        <p:spPr bwMode="auto">
          <a:xfrm>
            <a:off x="1543050" y="3784501"/>
            <a:ext cx="88900" cy="88900"/>
          </a:xfrm>
          <a:prstGeom prst="ellipse">
            <a:avLst/>
          </a:prstGeom>
          <a:solidFill>
            <a:schemeClr val="hlink"/>
          </a:solidFill>
          <a:ln w="12700">
            <a:solidFill>
              <a:schemeClr val="hlink"/>
            </a:solidFill>
            <a:round/>
            <a:headEnd/>
            <a:tailEnd/>
          </a:ln>
        </p:spPr>
        <p:txBody>
          <a:bodyPr wrap="none" anchor="ctr"/>
          <a:lstStyle/>
          <a:p>
            <a:endParaRPr lang="en-US"/>
          </a:p>
        </p:txBody>
      </p:sp>
      <p:sp>
        <p:nvSpPr>
          <p:cNvPr id="23602" name="Oval 70"/>
          <p:cNvSpPr>
            <a:spLocks noChangeArrowheads="1"/>
          </p:cNvSpPr>
          <p:nvPr/>
        </p:nvSpPr>
        <p:spPr bwMode="auto">
          <a:xfrm>
            <a:off x="8362950" y="3784501"/>
            <a:ext cx="88900" cy="88900"/>
          </a:xfrm>
          <a:prstGeom prst="ellipse">
            <a:avLst/>
          </a:prstGeom>
          <a:solidFill>
            <a:schemeClr val="hlink"/>
          </a:solidFill>
          <a:ln w="12700">
            <a:solidFill>
              <a:schemeClr val="hlink"/>
            </a:solidFill>
            <a:round/>
            <a:headEnd/>
            <a:tailEnd/>
          </a:ln>
        </p:spPr>
        <p:txBody>
          <a:bodyPr wrap="none" anchor="ctr"/>
          <a:lstStyle/>
          <a:p>
            <a:endParaRPr lang="en-US"/>
          </a:p>
        </p:txBody>
      </p:sp>
      <p:sp>
        <p:nvSpPr>
          <p:cNvPr id="23603" name="Oval 71"/>
          <p:cNvSpPr>
            <a:spLocks noChangeArrowheads="1"/>
          </p:cNvSpPr>
          <p:nvPr/>
        </p:nvSpPr>
        <p:spPr bwMode="auto">
          <a:xfrm>
            <a:off x="1390650" y="3784501"/>
            <a:ext cx="88900" cy="88900"/>
          </a:xfrm>
          <a:prstGeom prst="ellipse">
            <a:avLst/>
          </a:prstGeom>
          <a:solidFill>
            <a:schemeClr val="hlink"/>
          </a:solidFill>
          <a:ln w="12700">
            <a:solidFill>
              <a:schemeClr val="hlink"/>
            </a:solidFill>
            <a:round/>
            <a:headEnd/>
            <a:tailEnd/>
          </a:ln>
        </p:spPr>
        <p:txBody>
          <a:bodyPr wrap="none" anchor="ctr"/>
          <a:lstStyle/>
          <a:p>
            <a:endParaRPr lang="en-US"/>
          </a:p>
        </p:txBody>
      </p:sp>
      <p:sp>
        <p:nvSpPr>
          <p:cNvPr id="23604" name="Oval 72"/>
          <p:cNvSpPr>
            <a:spLocks noChangeArrowheads="1"/>
          </p:cNvSpPr>
          <p:nvPr/>
        </p:nvSpPr>
        <p:spPr bwMode="auto">
          <a:xfrm>
            <a:off x="4400550" y="3784501"/>
            <a:ext cx="88900" cy="88900"/>
          </a:xfrm>
          <a:prstGeom prst="ellipse">
            <a:avLst/>
          </a:prstGeom>
          <a:solidFill>
            <a:schemeClr val="hlink"/>
          </a:solidFill>
          <a:ln w="12700">
            <a:solidFill>
              <a:schemeClr val="hlink"/>
            </a:solidFill>
            <a:round/>
            <a:headEnd/>
            <a:tailEnd/>
          </a:ln>
        </p:spPr>
        <p:txBody>
          <a:bodyPr wrap="none" anchor="ctr"/>
          <a:lstStyle/>
          <a:p>
            <a:endParaRPr lang="en-US"/>
          </a:p>
        </p:txBody>
      </p:sp>
      <p:sp>
        <p:nvSpPr>
          <p:cNvPr id="23605" name="Oval 73"/>
          <p:cNvSpPr>
            <a:spLocks noChangeArrowheads="1"/>
          </p:cNvSpPr>
          <p:nvPr/>
        </p:nvSpPr>
        <p:spPr bwMode="auto">
          <a:xfrm>
            <a:off x="4946650" y="3784501"/>
            <a:ext cx="88900" cy="88900"/>
          </a:xfrm>
          <a:prstGeom prst="ellipse">
            <a:avLst/>
          </a:prstGeom>
          <a:solidFill>
            <a:schemeClr val="hlink"/>
          </a:solidFill>
          <a:ln w="12700">
            <a:solidFill>
              <a:schemeClr val="hlink"/>
            </a:solidFill>
            <a:round/>
            <a:headEnd/>
            <a:tailEnd/>
          </a:ln>
        </p:spPr>
        <p:txBody>
          <a:bodyPr wrap="none" anchor="ctr"/>
          <a:lstStyle/>
          <a:p>
            <a:endParaRPr lang="en-US"/>
          </a:p>
        </p:txBody>
      </p:sp>
      <p:grpSp>
        <p:nvGrpSpPr>
          <p:cNvPr id="12" name="Group 74"/>
          <p:cNvGrpSpPr>
            <a:grpSpLocks/>
          </p:cNvGrpSpPr>
          <p:nvPr/>
        </p:nvGrpSpPr>
        <p:grpSpPr bwMode="auto">
          <a:xfrm>
            <a:off x="4089400" y="4282976"/>
            <a:ext cx="4459288" cy="444500"/>
            <a:chOff x="2536" y="2273"/>
            <a:chExt cx="2809" cy="280"/>
          </a:xfrm>
        </p:grpSpPr>
        <p:sp>
          <p:nvSpPr>
            <p:cNvPr id="23632" name="Arc 75"/>
            <p:cNvSpPr>
              <a:spLocks/>
            </p:cNvSpPr>
            <p:nvPr/>
          </p:nvSpPr>
          <p:spPr bwMode="auto">
            <a:xfrm rot="10800000">
              <a:off x="3884" y="2273"/>
              <a:ext cx="1461" cy="28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675"/>
                    <a:pt x="9662" y="6"/>
                    <a:pt x="21585" y="-1"/>
                  </a:cubicBezTo>
                </a:path>
                <a:path w="21600" h="21599" stroke="0" extrusionOk="0">
                  <a:moveTo>
                    <a:pt x="0" y="21599"/>
                  </a:moveTo>
                  <a:cubicBezTo>
                    <a:pt x="0" y="9675"/>
                    <a:pt x="9662" y="6"/>
                    <a:pt x="21585" y="-1"/>
                  </a:cubicBezTo>
                  <a:lnTo>
                    <a:pt x="21600" y="21599"/>
                  </a:lnTo>
                  <a:close/>
                </a:path>
              </a:pathLst>
            </a:custGeom>
            <a:noFill/>
            <a:ln w="19050" cap="rnd">
              <a:solidFill>
                <a:schemeClr val="folHlink"/>
              </a:solidFill>
              <a:round/>
              <a:headEnd type="triangle" w="med" len="me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3633" name="Arc 76"/>
            <p:cNvSpPr>
              <a:spLocks/>
            </p:cNvSpPr>
            <p:nvPr/>
          </p:nvSpPr>
          <p:spPr bwMode="auto">
            <a:xfrm rot="10800000">
              <a:off x="2536" y="2273"/>
              <a:ext cx="1461" cy="28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cap="rnd">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13" name="Group 77"/>
          <p:cNvGrpSpPr>
            <a:grpSpLocks/>
          </p:cNvGrpSpPr>
          <p:nvPr/>
        </p:nvGrpSpPr>
        <p:grpSpPr bwMode="auto">
          <a:xfrm>
            <a:off x="1614488" y="4346476"/>
            <a:ext cx="6932612" cy="660400"/>
            <a:chOff x="977" y="2313"/>
            <a:chExt cx="4367" cy="416"/>
          </a:xfrm>
        </p:grpSpPr>
        <p:sp>
          <p:nvSpPr>
            <p:cNvPr id="23630" name="Arc 78"/>
            <p:cNvSpPr>
              <a:spLocks/>
            </p:cNvSpPr>
            <p:nvPr/>
          </p:nvSpPr>
          <p:spPr bwMode="auto">
            <a:xfrm rot="10800000">
              <a:off x="977" y="2313"/>
              <a:ext cx="2276" cy="41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cap="rnd">
              <a:solidFill>
                <a:schemeClr val="folHlink"/>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3631" name="Arc 79"/>
            <p:cNvSpPr>
              <a:spLocks/>
            </p:cNvSpPr>
            <p:nvPr/>
          </p:nvSpPr>
          <p:spPr bwMode="auto">
            <a:xfrm rot="10800000">
              <a:off x="3068" y="2313"/>
              <a:ext cx="2276" cy="41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673"/>
                    <a:pt x="9665" y="3"/>
                    <a:pt x="21590" y="-1"/>
                  </a:cubicBezTo>
                </a:path>
                <a:path w="21600" h="21599" stroke="0" extrusionOk="0">
                  <a:moveTo>
                    <a:pt x="0" y="21599"/>
                  </a:moveTo>
                  <a:cubicBezTo>
                    <a:pt x="0" y="9673"/>
                    <a:pt x="9665" y="3"/>
                    <a:pt x="21590" y="-1"/>
                  </a:cubicBezTo>
                  <a:lnTo>
                    <a:pt x="21600" y="21599"/>
                  </a:lnTo>
                  <a:close/>
                </a:path>
              </a:pathLst>
            </a:custGeom>
            <a:noFill/>
            <a:ln w="19050" cap="rnd">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14" name="Group 80"/>
          <p:cNvGrpSpPr>
            <a:grpSpLocks/>
          </p:cNvGrpSpPr>
          <p:nvPr/>
        </p:nvGrpSpPr>
        <p:grpSpPr bwMode="auto">
          <a:xfrm>
            <a:off x="1611313" y="4536976"/>
            <a:ext cx="6759575" cy="749300"/>
            <a:chOff x="1015" y="2633"/>
            <a:chExt cx="4258" cy="472"/>
          </a:xfrm>
        </p:grpSpPr>
        <p:sp>
          <p:nvSpPr>
            <p:cNvPr id="23628" name="Arc 81"/>
            <p:cNvSpPr>
              <a:spLocks/>
            </p:cNvSpPr>
            <p:nvPr/>
          </p:nvSpPr>
          <p:spPr bwMode="auto">
            <a:xfrm rot="10800000">
              <a:off x="3054" y="2681"/>
              <a:ext cx="2219" cy="424"/>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673"/>
                    <a:pt x="9665" y="3"/>
                    <a:pt x="21590" y="-1"/>
                  </a:cubicBezTo>
                </a:path>
                <a:path w="21600" h="21599" stroke="0" extrusionOk="0">
                  <a:moveTo>
                    <a:pt x="0" y="21599"/>
                  </a:moveTo>
                  <a:cubicBezTo>
                    <a:pt x="0" y="9673"/>
                    <a:pt x="9665" y="3"/>
                    <a:pt x="21590" y="-1"/>
                  </a:cubicBezTo>
                  <a:lnTo>
                    <a:pt x="21600" y="21599"/>
                  </a:lnTo>
                  <a:close/>
                </a:path>
              </a:pathLst>
            </a:custGeom>
            <a:noFill/>
            <a:ln w="19050" cap="rnd">
              <a:solidFill>
                <a:schemeClr val="folHlink"/>
              </a:solidFill>
              <a:round/>
              <a:headEnd type="triangle" w="med" len="me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3629" name="Arc 82"/>
            <p:cNvSpPr>
              <a:spLocks/>
            </p:cNvSpPr>
            <p:nvPr/>
          </p:nvSpPr>
          <p:spPr bwMode="auto">
            <a:xfrm rot="10800000">
              <a:off x="1015" y="2633"/>
              <a:ext cx="2219" cy="4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cap="rnd">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15" name="Group 83"/>
          <p:cNvGrpSpPr>
            <a:grpSpLocks/>
          </p:cNvGrpSpPr>
          <p:nvPr/>
        </p:nvGrpSpPr>
        <p:grpSpPr bwMode="auto">
          <a:xfrm>
            <a:off x="1373188" y="4346476"/>
            <a:ext cx="6997700" cy="1219200"/>
            <a:chOff x="865" y="2513"/>
            <a:chExt cx="4408" cy="768"/>
          </a:xfrm>
        </p:grpSpPr>
        <p:sp>
          <p:nvSpPr>
            <p:cNvPr id="23626" name="Arc 84"/>
            <p:cNvSpPr>
              <a:spLocks/>
            </p:cNvSpPr>
            <p:nvPr/>
          </p:nvSpPr>
          <p:spPr bwMode="auto">
            <a:xfrm rot="10800000">
              <a:off x="865" y="2513"/>
              <a:ext cx="2297" cy="7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cap="rnd">
              <a:solidFill>
                <a:schemeClr val="folHlink"/>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3627" name="Arc 85"/>
            <p:cNvSpPr>
              <a:spLocks/>
            </p:cNvSpPr>
            <p:nvPr/>
          </p:nvSpPr>
          <p:spPr bwMode="auto">
            <a:xfrm rot="10800000">
              <a:off x="2976" y="2737"/>
              <a:ext cx="2297" cy="544"/>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673"/>
                    <a:pt x="9665" y="3"/>
                    <a:pt x="21590" y="-1"/>
                  </a:cubicBezTo>
                </a:path>
                <a:path w="21600" h="21599" stroke="0" extrusionOk="0">
                  <a:moveTo>
                    <a:pt x="0" y="21599"/>
                  </a:moveTo>
                  <a:cubicBezTo>
                    <a:pt x="0" y="9673"/>
                    <a:pt x="9665" y="3"/>
                    <a:pt x="21590" y="-1"/>
                  </a:cubicBezTo>
                  <a:lnTo>
                    <a:pt x="21600" y="21599"/>
                  </a:lnTo>
                  <a:close/>
                </a:path>
              </a:pathLst>
            </a:custGeom>
            <a:noFill/>
            <a:ln w="19050" cap="rnd">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195670" name="Arc 86"/>
          <p:cNvSpPr>
            <a:spLocks/>
          </p:cNvSpPr>
          <p:nvPr/>
        </p:nvSpPr>
        <p:spPr bwMode="auto">
          <a:xfrm rot="10800000">
            <a:off x="2870200" y="4294088"/>
            <a:ext cx="1614488" cy="1663700"/>
          </a:xfrm>
          <a:custGeom>
            <a:avLst/>
            <a:gdLst>
              <a:gd name="T0" fmla="*/ 0 w 21591"/>
              <a:gd name="T1" fmla="*/ 2147483647 h 21599"/>
              <a:gd name="T2" fmla="*/ 2147483647 w 21591"/>
              <a:gd name="T3" fmla="*/ 0 h 21599"/>
              <a:gd name="T4" fmla="*/ 2147483647 w 21591"/>
              <a:gd name="T5" fmla="*/ 2147483647 h 21599"/>
              <a:gd name="T6" fmla="*/ 0 60000 65536"/>
              <a:gd name="T7" fmla="*/ 0 60000 65536"/>
              <a:gd name="T8" fmla="*/ 0 60000 65536"/>
              <a:gd name="T9" fmla="*/ 0 w 21591"/>
              <a:gd name="T10" fmla="*/ 0 h 21599"/>
              <a:gd name="T11" fmla="*/ 21591 w 21591"/>
              <a:gd name="T12" fmla="*/ 21599 h 21599"/>
            </a:gdLst>
            <a:ahLst/>
            <a:cxnLst>
              <a:cxn ang="T6">
                <a:pos x="T0" y="T1"/>
              </a:cxn>
              <a:cxn ang="T7">
                <a:pos x="T2" y="T3"/>
              </a:cxn>
              <a:cxn ang="T8">
                <a:pos x="T4" y="T5"/>
              </a:cxn>
            </a:cxnLst>
            <a:rect l="T9" t="T10" r="T11" b="T12"/>
            <a:pathLst>
              <a:path w="21591" h="21599" fill="none" extrusionOk="0">
                <a:moveTo>
                  <a:pt x="-1" y="20991"/>
                </a:moveTo>
                <a:cubicBezTo>
                  <a:pt x="327" y="9312"/>
                  <a:pt x="9884" y="10"/>
                  <a:pt x="21568" y="-1"/>
                </a:cubicBezTo>
              </a:path>
              <a:path w="21591" h="21599" stroke="0" extrusionOk="0">
                <a:moveTo>
                  <a:pt x="-1" y="20991"/>
                </a:moveTo>
                <a:cubicBezTo>
                  <a:pt x="327" y="9312"/>
                  <a:pt x="9884" y="10"/>
                  <a:pt x="21568" y="-1"/>
                </a:cubicBezTo>
                <a:lnTo>
                  <a:pt x="21591" y="21599"/>
                </a:lnTo>
                <a:close/>
              </a:path>
            </a:pathLst>
          </a:custGeom>
          <a:noFill/>
          <a:ln w="19050" cap="rnd">
            <a:solidFill>
              <a:schemeClr val="folHlink"/>
            </a:solidFill>
            <a:round/>
            <a:headEnd type="triangle" w="med" len="me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5671" name="Arc 87"/>
          <p:cNvSpPr>
            <a:spLocks/>
          </p:cNvSpPr>
          <p:nvPr/>
        </p:nvSpPr>
        <p:spPr bwMode="auto">
          <a:xfrm rot="10800000">
            <a:off x="1373188" y="4727476"/>
            <a:ext cx="1562100" cy="12319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cap="rnd">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nvGrpSpPr>
          <p:cNvPr id="16" name="Group 88"/>
          <p:cNvGrpSpPr>
            <a:grpSpLocks/>
          </p:cNvGrpSpPr>
          <p:nvPr/>
        </p:nvGrpSpPr>
        <p:grpSpPr bwMode="auto">
          <a:xfrm>
            <a:off x="4533900" y="4270276"/>
            <a:ext cx="534988" cy="190500"/>
            <a:chOff x="2736" y="3129"/>
            <a:chExt cx="337" cy="120"/>
          </a:xfrm>
        </p:grpSpPr>
        <p:sp>
          <p:nvSpPr>
            <p:cNvPr id="23624" name="Arc 89"/>
            <p:cNvSpPr>
              <a:spLocks/>
            </p:cNvSpPr>
            <p:nvPr/>
          </p:nvSpPr>
          <p:spPr bwMode="auto">
            <a:xfrm rot="10800000">
              <a:off x="2905" y="3129"/>
              <a:ext cx="168" cy="12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19"/>
                    <a:pt x="9592" y="69"/>
                    <a:pt x="21471" y="-1"/>
                  </a:cubicBezTo>
                </a:path>
                <a:path w="21600" h="21599" stroke="0" extrusionOk="0">
                  <a:moveTo>
                    <a:pt x="0" y="21599"/>
                  </a:moveTo>
                  <a:cubicBezTo>
                    <a:pt x="0" y="9719"/>
                    <a:pt x="9592" y="69"/>
                    <a:pt x="21471" y="-1"/>
                  </a:cubicBezTo>
                  <a:lnTo>
                    <a:pt x="21600" y="21599"/>
                  </a:lnTo>
                  <a:close/>
                </a:path>
              </a:pathLst>
            </a:custGeom>
            <a:noFill/>
            <a:ln w="19050" cap="rnd">
              <a:solidFill>
                <a:schemeClr val="folHlink"/>
              </a:solidFill>
              <a:round/>
              <a:headEnd type="triangle" w="med" len="me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3625" name="Arc 90"/>
            <p:cNvSpPr>
              <a:spLocks/>
            </p:cNvSpPr>
            <p:nvPr/>
          </p:nvSpPr>
          <p:spPr bwMode="auto">
            <a:xfrm rot="10800000">
              <a:off x="2736" y="3129"/>
              <a:ext cx="168" cy="12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cap="rnd">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23613" name="Line 91"/>
          <p:cNvSpPr>
            <a:spLocks noChangeShapeType="1"/>
          </p:cNvSpPr>
          <p:nvPr/>
        </p:nvSpPr>
        <p:spPr bwMode="auto">
          <a:xfrm>
            <a:off x="1282700" y="1608584"/>
            <a:ext cx="34671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614" name="Line 92"/>
          <p:cNvSpPr>
            <a:spLocks noChangeShapeType="1"/>
          </p:cNvSpPr>
          <p:nvPr/>
        </p:nvSpPr>
        <p:spPr bwMode="auto">
          <a:xfrm>
            <a:off x="1257300" y="2014984"/>
            <a:ext cx="34798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615" name="Rectangle 93"/>
          <p:cNvSpPr>
            <a:spLocks noChangeArrowheads="1"/>
          </p:cNvSpPr>
          <p:nvPr/>
        </p:nvSpPr>
        <p:spPr bwMode="auto">
          <a:xfrm>
            <a:off x="4191000" y="1608584"/>
            <a:ext cx="558800" cy="393700"/>
          </a:xfrm>
          <a:prstGeom prst="rect">
            <a:avLst/>
          </a:prstGeom>
          <a:solidFill>
            <a:schemeClr val="accent1">
              <a:lumMod val="20000"/>
              <a:lumOff val="80000"/>
            </a:schemeClr>
          </a:solidFill>
          <a:ln w="12700">
            <a:solidFill>
              <a:schemeClr val="tx1"/>
            </a:solidFill>
            <a:miter lim="800000"/>
            <a:headEnd/>
            <a:tailEnd/>
          </a:ln>
        </p:spPr>
        <p:txBody>
          <a:bodyPr wrap="none" anchor="ctr"/>
          <a:lstStyle/>
          <a:p>
            <a:pPr algn="ctr"/>
            <a:r>
              <a:rPr lang="en-US">
                <a:solidFill>
                  <a:schemeClr val="folHlink"/>
                </a:solidFill>
              </a:rPr>
              <a:t>150</a:t>
            </a:r>
          </a:p>
        </p:txBody>
      </p:sp>
      <p:sp>
        <p:nvSpPr>
          <p:cNvPr id="23616" name="Line 94"/>
          <p:cNvSpPr>
            <a:spLocks noChangeShapeType="1"/>
          </p:cNvSpPr>
          <p:nvPr/>
        </p:nvSpPr>
        <p:spPr bwMode="auto">
          <a:xfrm rot="5400000">
            <a:off x="4565650" y="1805434"/>
            <a:ext cx="381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617" name="Rectangle 95"/>
          <p:cNvSpPr>
            <a:spLocks noChangeArrowheads="1"/>
          </p:cNvSpPr>
          <p:nvPr/>
        </p:nvSpPr>
        <p:spPr bwMode="auto">
          <a:xfrm>
            <a:off x="3632200" y="1608584"/>
            <a:ext cx="558800" cy="393700"/>
          </a:xfrm>
          <a:prstGeom prst="rect">
            <a:avLst/>
          </a:prstGeom>
          <a:solidFill>
            <a:schemeClr val="accent1">
              <a:lumMod val="20000"/>
              <a:lumOff val="80000"/>
            </a:schemeClr>
          </a:solidFill>
          <a:ln w="12700">
            <a:solidFill>
              <a:schemeClr val="tx1"/>
            </a:solidFill>
            <a:miter lim="800000"/>
            <a:headEnd/>
            <a:tailEnd/>
          </a:ln>
        </p:spPr>
        <p:txBody>
          <a:bodyPr wrap="none" anchor="ctr"/>
          <a:lstStyle/>
          <a:p>
            <a:pPr algn="ctr"/>
            <a:r>
              <a:rPr lang="en-US">
                <a:solidFill>
                  <a:schemeClr val="folHlink"/>
                </a:solidFill>
              </a:rPr>
              <a:t>16</a:t>
            </a:r>
          </a:p>
        </p:txBody>
      </p:sp>
      <p:sp>
        <p:nvSpPr>
          <p:cNvPr id="23618" name="Rectangle 96"/>
          <p:cNvSpPr>
            <a:spLocks noChangeArrowheads="1"/>
          </p:cNvSpPr>
          <p:nvPr/>
        </p:nvSpPr>
        <p:spPr bwMode="auto">
          <a:xfrm>
            <a:off x="3073400" y="1608584"/>
            <a:ext cx="558800" cy="393700"/>
          </a:xfrm>
          <a:prstGeom prst="rect">
            <a:avLst/>
          </a:prstGeom>
          <a:solidFill>
            <a:schemeClr val="accent1">
              <a:lumMod val="20000"/>
              <a:lumOff val="80000"/>
            </a:schemeClr>
          </a:solidFill>
          <a:ln w="12700">
            <a:solidFill>
              <a:schemeClr val="tx1"/>
            </a:solidFill>
            <a:miter lim="800000"/>
            <a:headEnd/>
            <a:tailEnd/>
          </a:ln>
        </p:spPr>
        <p:txBody>
          <a:bodyPr wrap="none" anchor="ctr"/>
          <a:lstStyle/>
          <a:p>
            <a:pPr algn="ctr"/>
            <a:r>
              <a:rPr lang="en-US">
                <a:solidFill>
                  <a:schemeClr val="folHlink"/>
                </a:solidFill>
              </a:rPr>
              <a:t>147</a:t>
            </a:r>
          </a:p>
        </p:txBody>
      </p:sp>
      <p:sp>
        <p:nvSpPr>
          <p:cNvPr id="23619" name="Rectangle 97"/>
          <p:cNvSpPr>
            <a:spLocks noChangeArrowheads="1"/>
          </p:cNvSpPr>
          <p:nvPr/>
        </p:nvSpPr>
        <p:spPr bwMode="auto">
          <a:xfrm>
            <a:off x="2514600" y="1608584"/>
            <a:ext cx="558800" cy="393700"/>
          </a:xfrm>
          <a:prstGeom prst="rect">
            <a:avLst/>
          </a:prstGeom>
          <a:solidFill>
            <a:schemeClr val="accent1">
              <a:lumMod val="20000"/>
              <a:lumOff val="80000"/>
            </a:schemeClr>
          </a:solidFill>
          <a:ln w="12700">
            <a:solidFill>
              <a:schemeClr val="tx1"/>
            </a:solidFill>
            <a:miter lim="800000"/>
            <a:headEnd/>
            <a:tailEnd/>
          </a:ln>
        </p:spPr>
        <p:txBody>
          <a:bodyPr wrap="none" anchor="ctr"/>
          <a:lstStyle/>
          <a:p>
            <a:pPr algn="ctr"/>
            <a:r>
              <a:rPr lang="en-US">
                <a:solidFill>
                  <a:schemeClr val="folHlink"/>
                </a:solidFill>
              </a:rPr>
              <a:t>14</a:t>
            </a:r>
          </a:p>
        </p:txBody>
      </p:sp>
      <p:sp>
        <p:nvSpPr>
          <p:cNvPr id="23620" name="Rectangle 98"/>
          <p:cNvSpPr>
            <a:spLocks noChangeArrowheads="1"/>
          </p:cNvSpPr>
          <p:nvPr/>
        </p:nvSpPr>
        <p:spPr bwMode="auto">
          <a:xfrm>
            <a:off x="1955800" y="1608584"/>
            <a:ext cx="558800" cy="393700"/>
          </a:xfrm>
          <a:prstGeom prst="rect">
            <a:avLst/>
          </a:prstGeom>
          <a:solidFill>
            <a:schemeClr val="accent1">
              <a:lumMod val="20000"/>
              <a:lumOff val="80000"/>
            </a:schemeClr>
          </a:solidFill>
          <a:ln w="12700">
            <a:solidFill>
              <a:schemeClr val="tx1"/>
            </a:solidFill>
            <a:miter lim="800000"/>
            <a:headEnd/>
            <a:tailEnd/>
          </a:ln>
        </p:spPr>
        <p:txBody>
          <a:bodyPr wrap="none" anchor="ctr"/>
          <a:lstStyle/>
          <a:p>
            <a:pPr algn="ctr"/>
            <a:r>
              <a:rPr lang="en-US">
                <a:solidFill>
                  <a:schemeClr val="folHlink"/>
                </a:solidFill>
              </a:rPr>
              <a:t>72</a:t>
            </a:r>
          </a:p>
        </p:txBody>
      </p:sp>
      <p:sp>
        <p:nvSpPr>
          <p:cNvPr id="23621" name="Rectangle 99"/>
          <p:cNvSpPr>
            <a:spLocks noChangeArrowheads="1"/>
          </p:cNvSpPr>
          <p:nvPr/>
        </p:nvSpPr>
        <p:spPr bwMode="auto">
          <a:xfrm>
            <a:off x="1397000" y="1608584"/>
            <a:ext cx="558800" cy="393700"/>
          </a:xfrm>
          <a:prstGeom prst="rect">
            <a:avLst/>
          </a:prstGeom>
          <a:solidFill>
            <a:schemeClr val="accent1">
              <a:lumMod val="20000"/>
              <a:lumOff val="80000"/>
            </a:schemeClr>
          </a:solidFill>
          <a:ln w="12700">
            <a:solidFill>
              <a:schemeClr val="tx1"/>
            </a:solidFill>
            <a:miter lim="800000"/>
            <a:headEnd/>
            <a:tailEnd/>
          </a:ln>
        </p:spPr>
        <p:txBody>
          <a:bodyPr wrap="none" anchor="ctr"/>
          <a:lstStyle/>
          <a:p>
            <a:pPr algn="ctr"/>
            <a:r>
              <a:rPr lang="en-US">
                <a:solidFill>
                  <a:schemeClr val="folHlink"/>
                </a:solidFill>
              </a:rPr>
              <a:t>83</a:t>
            </a:r>
          </a:p>
        </p:txBody>
      </p:sp>
      <p:sp>
        <p:nvSpPr>
          <p:cNvPr id="23622" name="Rectangle 100"/>
          <p:cNvSpPr>
            <a:spLocks noChangeArrowheads="1"/>
          </p:cNvSpPr>
          <p:nvPr/>
        </p:nvSpPr>
        <p:spPr bwMode="auto">
          <a:xfrm>
            <a:off x="3859213" y="3076476"/>
            <a:ext cx="434975"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2000"/>
              <a:t>65</a:t>
            </a:r>
          </a:p>
        </p:txBody>
      </p:sp>
      <p:sp>
        <p:nvSpPr>
          <p:cNvPr id="2" name="Title 1"/>
          <p:cNvSpPr>
            <a:spLocks noGrp="1"/>
          </p:cNvSpPr>
          <p:nvPr>
            <p:ph type="title"/>
          </p:nvPr>
        </p:nvSpPr>
        <p:spPr/>
        <p:txBody>
          <a:bodyPr>
            <a:normAutofit fontScale="90000"/>
          </a:bodyPr>
          <a:lstStyle/>
          <a:p>
            <a:r>
              <a:rPr lang="en-US" dirty="0"/>
              <a:t>I/O </a:t>
            </a:r>
            <a:r>
              <a:rPr lang="en-US"/>
              <a:t>Scheduling Algorithm 1: FCFS</a:t>
            </a:r>
            <a:endParaRPr lang="en-US" dirty="0"/>
          </a:p>
        </p:txBody>
      </p:sp>
      <p:sp>
        <p:nvSpPr>
          <p:cNvPr id="103" name="TextBox 102"/>
          <p:cNvSpPr txBox="1"/>
          <p:nvPr/>
        </p:nvSpPr>
        <p:spPr>
          <a:xfrm>
            <a:off x="0" y="6237822"/>
            <a:ext cx="9144000" cy="575554"/>
          </a:xfrm>
          <a:prstGeom prst="rect">
            <a:avLst/>
          </a:prstGeom>
          <a:noFill/>
        </p:spPr>
        <p:txBody>
          <a:bodyPr wrap="square" lIns="82309" tIns="41154" rIns="82309" bIns="41154" rtlCol="0">
            <a:spAutoFit/>
          </a:bodyPr>
          <a:lstStyle/>
          <a:p>
            <a:pPr marL="0" lvl="1" indent="-514291" algn="ctr"/>
            <a:r>
              <a:rPr lang="en-US" sz="3200" dirty="0"/>
              <a:t>FCFS: Moves head 550 tracks</a:t>
            </a:r>
            <a:endParaRPr lang="en-US" sz="3200" i="1" dirty="0"/>
          </a:p>
        </p:txBody>
      </p:sp>
      <p:sp>
        <p:nvSpPr>
          <p:cNvPr id="3" name="TextBox 2">
            <a:extLst>
              <a:ext uri="{FF2B5EF4-FFF2-40B4-BE49-F238E27FC236}">
                <a16:creationId xmlns:a16="http://schemas.microsoft.com/office/drawing/2014/main" id="{3F516B96-3264-CDE9-F6A0-7302B37AEA05}"/>
              </a:ext>
            </a:extLst>
          </p:cNvPr>
          <p:cNvSpPr txBox="1"/>
          <p:nvPr/>
        </p:nvSpPr>
        <p:spPr>
          <a:xfrm>
            <a:off x="4139952" y="1988840"/>
            <a:ext cx="990015" cy="369332"/>
          </a:xfrm>
          <a:prstGeom prst="rect">
            <a:avLst/>
          </a:prstGeom>
          <a:noFill/>
        </p:spPr>
        <p:txBody>
          <a:bodyPr wrap="none" rtlCol="0">
            <a:spAutoFit/>
          </a:bodyPr>
          <a:lstStyle/>
          <a:p>
            <a:r>
              <a:rPr lang="en-US" dirty="0"/>
              <a:t>Next req</a:t>
            </a:r>
          </a:p>
        </p:txBody>
      </p:sp>
      <p:sp>
        <p:nvSpPr>
          <p:cNvPr id="4" name="TextBox 3">
            <a:extLst>
              <a:ext uri="{FF2B5EF4-FFF2-40B4-BE49-F238E27FC236}">
                <a16:creationId xmlns:a16="http://schemas.microsoft.com/office/drawing/2014/main" id="{BB91A4C3-358C-3E6F-A914-F450CC22CD86}"/>
              </a:ext>
            </a:extLst>
          </p:cNvPr>
          <p:cNvSpPr txBox="1"/>
          <p:nvPr/>
        </p:nvSpPr>
        <p:spPr>
          <a:xfrm>
            <a:off x="351488" y="2036366"/>
            <a:ext cx="1718612" cy="369332"/>
          </a:xfrm>
          <a:prstGeom prst="rect">
            <a:avLst/>
          </a:prstGeom>
          <a:noFill/>
        </p:spPr>
        <p:txBody>
          <a:bodyPr wrap="none" rtlCol="0">
            <a:spAutoFit/>
          </a:bodyPr>
          <a:lstStyle/>
          <a:p>
            <a:r>
              <a:rPr lang="en-US" dirty="0"/>
              <a:t>… Incoming </a:t>
            </a:r>
            <a:r>
              <a:rPr lang="en-US" dirty="0" err="1"/>
              <a:t>reqs</a:t>
            </a:r>
            <a:endParaRPr lang="en-US" dirty="0"/>
          </a:p>
        </p:txBody>
      </p:sp>
      <p:sp>
        <p:nvSpPr>
          <p:cNvPr id="5" name="Right Arrow 4">
            <a:extLst>
              <a:ext uri="{FF2B5EF4-FFF2-40B4-BE49-F238E27FC236}">
                <a16:creationId xmlns:a16="http://schemas.microsoft.com/office/drawing/2014/main" id="{E301AA93-F13C-4E76-FEFE-8B5BD8BA2A55}"/>
              </a:ext>
            </a:extLst>
          </p:cNvPr>
          <p:cNvSpPr/>
          <p:nvPr/>
        </p:nvSpPr>
        <p:spPr>
          <a:xfrm>
            <a:off x="2190750" y="2092206"/>
            <a:ext cx="1917700" cy="184666"/>
          </a:xfrm>
          <a:prstGeom prst="righ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595562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right)">
                                      <p:cBhvr>
                                        <p:cTn id="22" dur="500"/>
                                        <p:tgtEl>
                                          <p:spTgt spid="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5671"/>
                                        </p:tgtEl>
                                        <p:attrNameLst>
                                          <p:attrName>style.visibility</p:attrName>
                                        </p:attrNameLst>
                                      </p:cBhvr>
                                      <p:to>
                                        <p:strVal val="visible"/>
                                      </p:to>
                                    </p:set>
                                    <p:animEffect transition="in" filter="wipe(left)">
                                      <p:cBhvr>
                                        <p:cTn id="27" dur="500"/>
                                        <p:tgtEl>
                                          <p:spTgt spid="195671"/>
                                        </p:tgtEl>
                                      </p:cBhvr>
                                    </p:animEffect>
                                  </p:childTnLst>
                                </p:cTn>
                              </p:par>
                            </p:childTnLst>
                          </p:cTn>
                        </p:par>
                        <p:par>
                          <p:cTn id="28" fill="hold" nodeType="afterGroup">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95670"/>
                                        </p:tgtEl>
                                        <p:attrNameLst>
                                          <p:attrName>style.visibility</p:attrName>
                                        </p:attrNameLst>
                                      </p:cBhvr>
                                      <p:to>
                                        <p:strVal val="visible"/>
                                      </p:to>
                                    </p:set>
                                    <p:animEffect transition="in" filter="wipe(left)">
                                      <p:cBhvr>
                                        <p:cTn id="31" dur="500"/>
                                        <p:tgtEl>
                                          <p:spTgt spid="19567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670" grpId="0" animBg="1"/>
      <p:bldP spid="195671" grpId="0" animBg="1"/>
      <p:bldP spid="10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ED7C4-3C6A-4F26-CB64-2365762CE0F0}"/>
              </a:ext>
            </a:extLst>
          </p:cNvPr>
          <p:cNvSpPr>
            <a:spLocks noGrp="1"/>
          </p:cNvSpPr>
          <p:nvPr>
            <p:ph type="title"/>
          </p:nvPr>
        </p:nvSpPr>
        <p:spPr/>
        <p:txBody>
          <a:bodyPr>
            <a:normAutofit fontScale="90000"/>
          </a:bodyPr>
          <a:lstStyle/>
          <a:p>
            <a:r>
              <a:rPr lang="en-US" dirty="0"/>
              <a:t>Lessons from the bit bucket</a:t>
            </a:r>
          </a:p>
        </p:txBody>
      </p:sp>
      <p:sp>
        <p:nvSpPr>
          <p:cNvPr id="3" name="Content Placeholder 2">
            <a:extLst>
              <a:ext uri="{FF2B5EF4-FFF2-40B4-BE49-F238E27FC236}">
                <a16:creationId xmlns:a16="http://schemas.microsoft.com/office/drawing/2014/main" id="{0062BC5D-4DD8-58D6-ECE6-691C1FD0DF82}"/>
              </a:ext>
            </a:extLst>
          </p:cNvPr>
          <p:cNvSpPr>
            <a:spLocks noGrp="1"/>
          </p:cNvSpPr>
          <p:nvPr>
            <p:ph idx="1"/>
          </p:nvPr>
        </p:nvSpPr>
        <p:spPr/>
        <p:txBody>
          <a:bodyPr/>
          <a:lstStyle/>
          <a:p>
            <a:r>
              <a:rPr lang="en-US" dirty="0"/>
              <a:t>Rarely perfectly full or empty</a:t>
            </a:r>
          </a:p>
          <a:p>
            <a:pPr lvl="1"/>
            <a:r>
              <a:rPr lang="en-US" dirty="0"/>
              <a:t>Rather, need to tolerate some imprecision</a:t>
            </a:r>
          </a:p>
          <a:p>
            <a:pPr lvl="1"/>
            <a:r>
              <a:rPr lang="en-US" dirty="0"/>
              <a:t>Better bit bucket encoder:</a:t>
            </a:r>
          </a:p>
          <a:p>
            <a:pPr lvl="2"/>
            <a:r>
              <a:rPr lang="en-US" dirty="0"/>
              <a:t>&lt;1/4 full == 0</a:t>
            </a:r>
          </a:p>
          <a:p>
            <a:pPr lvl="2"/>
            <a:r>
              <a:rPr lang="en-US" dirty="0"/>
              <a:t>&gt;3/4 full == 1</a:t>
            </a:r>
          </a:p>
          <a:p>
            <a:pPr lvl="2"/>
            <a:r>
              <a:rPr lang="en-US" dirty="0"/>
              <a:t>1/4---3/4 == error</a:t>
            </a:r>
          </a:p>
          <a:p>
            <a:r>
              <a:rPr lang="en-US" dirty="0"/>
              <a:t>Damage to the media can flip bits</a:t>
            </a:r>
          </a:p>
          <a:p>
            <a:pPr lvl="1"/>
            <a:r>
              <a:rPr lang="en-US" dirty="0"/>
              <a:t>A leaky bucket can shift its value over time</a:t>
            </a:r>
          </a:p>
          <a:p>
            <a:pPr lvl="1"/>
            <a:r>
              <a:rPr lang="en-US" dirty="0"/>
              <a:t>Or just evaporation over long enough…</a:t>
            </a:r>
          </a:p>
        </p:txBody>
      </p:sp>
      <p:sp>
        <p:nvSpPr>
          <p:cNvPr id="4" name="Slide Number Placeholder 3">
            <a:extLst>
              <a:ext uri="{FF2B5EF4-FFF2-40B4-BE49-F238E27FC236}">
                <a16:creationId xmlns:a16="http://schemas.microsoft.com/office/drawing/2014/main" id="{E2A11292-E5AD-B4B9-F1B3-5B7CE81B9BEA}"/>
              </a:ext>
            </a:extLst>
          </p:cNvPr>
          <p:cNvSpPr>
            <a:spLocks noGrp="1"/>
          </p:cNvSpPr>
          <p:nvPr>
            <p:ph type="sldNum" sz="quarter" idx="12"/>
          </p:nvPr>
        </p:nvSpPr>
        <p:spPr/>
        <p:txBody>
          <a:bodyPr/>
          <a:lstStyle/>
          <a:p>
            <a:fld id="{B79A3DA4-3E46-45AF-808A-D7FF9D1D755F}" type="slidenum">
              <a:rPr lang="en-US" smtClean="0"/>
              <a:pPr/>
              <a:t>6</a:t>
            </a:fld>
            <a:endParaRPr lang="en-US"/>
          </a:p>
        </p:txBody>
      </p:sp>
      <p:pic>
        <p:nvPicPr>
          <p:cNvPr id="6" name="Picture 2">
            <a:extLst>
              <a:ext uri="{FF2B5EF4-FFF2-40B4-BE49-F238E27FC236}">
                <a16:creationId xmlns:a16="http://schemas.microsoft.com/office/drawing/2014/main" id="{4FA70967-B016-E233-54DF-F010B10B2D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8629" y="1656039"/>
            <a:ext cx="2028800" cy="209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4692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ChangeArrowheads="1"/>
          </p:cNvSpPr>
          <p:nvPr/>
        </p:nvSpPr>
        <p:spPr bwMode="auto">
          <a:xfrm>
            <a:off x="4639642" y="1714500"/>
            <a:ext cx="3429000" cy="419100"/>
          </a:xfrm>
          <a:prstGeom prst="rect">
            <a:avLst/>
          </a:prstGeom>
          <a:solidFill>
            <a:schemeClr val="accent1">
              <a:lumMod val="20000"/>
              <a:lumOff val="80000"/>
            </a:schemeClr>
          </a:solidFill>
          <a:ln w="12700">
            <a:noFill/>
            <a:miter lim="800000"/>
            <a:headEnd/>
            <a:tailEnd/>
          </a:ln>
          <a:effectLst>
            <a:outerShdw dist="107763" dir="2700000" algn="ctr" rotWithShape="0">
              <a:schemeClr val="bg2"/>
            </a:outerShdw>
          </a:effectLst>
        </p:spPr>
        <p:txBody>
          <a:bodyPr wrap="none" anchor="ctr"/>
          <a:lstStyle/>
          <a:p>
            <a:pPr>
              <a:defRPr/>
            </a:pPr>
            <a:endParaRPr lang="en-US">
              <a:latin typeface="Times"/>
              <a:ea typeface="+mn-ea"/>
            </a:endParaRPr>
          </a:p>
        </p:txBody>
      </p:sp>
      <p:sp>
        <p:nvSpPr>
          <p:cNvPr id="199683" name="Rectangle 3"/>
          <p:cNvSpPr>
            <a:spLocks noChangeArrowheads="1"/>
          </p:cNvSpPr>
          <p:nvPr/>
        </p:nvSpPr>
        <p:spPr bwMode="auto">
          <a:xfrm>
            <a:off x="203200" y="2921000"/>
            <a:ext cx="8813800" cy="2578100"/>
          </a:xfrm>
          <a:prstGeom prst="rect">
            <a:avLst/>
          </a:prstGeom>
          <a:solidFill>
            <a:schemeClr val="accent1">
              <a:lumMod val="20000"/>
              <a:lumOff val="80000"/>
            </a:schemeClr>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latin typeface="Times"/>
              <a:ea typeface="+mn-ea"/>
            </a:endParaRPr>
          </a:p>
        </p:txBody>
      </p:sp>
      <p:sp>
        <p:nvSpPr>
          <p:cNvPr id="25604" name="Rectangle 4"/>
          <p:cNvSpPr>
            <a:spLocks noChangeArrowheads="1"/>
          </p:cNvSpPr>
          <p:nvPr/>
        </p:nvSpPr>
        <p:spPr bwMode="auto">
          <a:xfrm>
            <a:off x="647700" y="3365500"/>
            <a:ext cx="8216900" cy="7620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5605" name="Oval 5"/>
          <p:cNvSpPr>
            <a:spLocks noChangeArrowheads="1"/>
          </p:cNvSpPr>
          <p:nvPr/>
        </p:nvSpPr>
        <p:spPr bwMode="auto">
          <a:xfrm>
            <a:off x="304800" y="3378200"/>
            <a:ext cx="711200" cy="749300"/>
          </a:xfrm>
          <a:prstGeom prst="ellipse">
            <a:avLst/>
          </a:prstGeom>
          <a:solidFill>
            <a:schemeClr val="bg1"/>
          </a:solidFill>
          <a:ln w="12700">
            <a:solidFill>
              <a:schemeClr val="tx1"/>
            </a:solidFill>
            <a:round/>
            <a:headEnd/>
            <a:tailEnd/>
          </a:ln>
        </p:spPr>
        <p:txBody>
          <a:bodyPr wrap="none" anchor="ctr"/>
          <a:lstStyle/>
          <a:p>
            <a:endParaRPr lang="en-US"/>
          </a:p>
        </p:txBody>
      </p:sp>
      <p:sp>
        <p:nvSpPr>
          <p:cNvPr id="25607" name="Rectangle 7"/>
          <p:cNvSpPr>
            <a:spLocks noGrp="1" noChangeArrowheads="1"/>
          </p:cNvSpPr>
          <p:nvPr>
            <p:ph type="body" idx="1"/>
          </p:nvPr>
        </p:nvSpPr>
        <p:spPr>
          <a:xfrm>
            <a:off x="520700" y="1193800"/>
            <a:ext cx="8356600" cy="1663700"/>
          </a:xfrm>
          <a:noFill/>
        </p:spPr>
        <p:txBody>
          <a:bodyPr/>
          <a:lstStyle/>
          <a:p>
            <a:pPr>
              <a:spcAft>
                <a:spcPts val="600"/>
              </a:spcAft>
            </a:pPr>
            <a:r>
              <a:rPr lang="en-US">
                <a:latin typeface="Arial" charset="0"/>
              </a:rPr>
              <a:t>Greedy scheduling: </a:t>
            </a:r>
            <a:r>
              <a:rPr lang="en-US" i="1">
                <a:solidFill>
                  <a:schemeClr val="hlink"/>
                </a:solidFill>
                <a:latin typeface="Arial" charset="0"/>
              </a:rPr>
              <a:t>shortest seek time first</a:t>
            </a:r>
            <a:endParaRPr lang="en-US">
              <a:latin typeface="Arial" charset="0"/>
            </a:endParaRPr>
          </a:p>
          <a:p>
            <a:pPr lvl="1">
              <a:spcBef>
                <a:spcPct val="0"/>
              </a:spcBef>
              <a:spcAft>
                <a:spcPts val="1200"/>
              </a:spcAft>
            </a:pPr>
            <a:r>
              <a:rPr lang="en-US">
                <a:latin typeface="Arial" charset="0"/>
              </a:rPr>
              <a:t>Rearrange queue from:	</a:t>
            </a:r>
          </a:p>
          <a:p>
            <a:pPr lvl="1">
              <a:spcBef>
                <a:spcPct val="0"/>
              </a:spcBef>
              <a:spcAft>
                <a:spcPts val="1200"/>
              </a:spcAft>
              <a:buFont typeface="Wingdings" charset="0"/>
              <a:buNone/>
            </a:pPr>
            <a:r>
              <a:rPr lang="en-US">
                <a:latin typeface="Arial" charset="0"/>
              </a:rPr>
              <a:t>      		     To:</a:t>
            </a:r>
            <a:endParaRPr lang="en-US" sz="1200">
              <a:latin typeface="Arial" charset="0"/>
            </a:endParaRPr>
          </a:p>
        </p:txBody>
      </p:sp>
      <p:grpSp>
        <p:nvGrpSpPr>
          <p:cNvPr id="2" name="Group 8"/>
          <p:cNvGrpSpPr>
            <a:grpSpLocks/>
          </p:cNvGrpSpPr>
          <p:nvPr/>
        </p:nvGrpSpPr>
        <p:grpSpPr bwMode="auto">
          <a:xfrm>
            <a:off x="8445500" y="4230688"/>
            <a:ext cx="153988" cy="254000"/>
            <a:chOff x="5320" y="2529"/>
            <a:chExt cx="97" cy="160"/>
          </a:xfrm>
        </p:grpSpPr>
        <p:sp>
          <p:nvSpPr>
            <p:cNvPr id="25709" name="Arc 9"/>
            <p:cNvSpPr>
              <a:spLocks/>
            </p:cNvSpPr>
            <p:nvPr/>
          </p:nvSpPr>
          <p:spPr bwMode="auto">
            <a:xfrm rot="10800000">
              <a:off x="5375" y="2529"/>
              <a:ext cx="42" cy="160"/>
            </a:xfrm>
            <a:custGeom>
              <a:avLst/>
              <a:gdLst>
                <a:gd name="T0" fmla="*/ 0 w 21600"/>
                <a:gd name="T1" fmla="*/ 0 h 21593"/>
                <a:gd name="T2" fmla="*/ 0 w 21600"/>
                <a:gd name="T3" fmla="*/ 0 h 21593"/>
                <a:gd name="T4" fmla="*/ 0 w 21600"/>
                <a:gd name="T5" fmla="*/ 0 h 21593"/>
                <a:gd name="T6" fmla="*/ 0 60000 65536"/>
                <a:gd name="T7" fmla="*/ 0 60000 65536"/>
                <a:gd name="T8" fmla="*/ 0 60000 65536"/>
                <a:gd name="T9" fmla="*/ 0 w 21600"/>
                <a:gd name="T10" fmla="*/ 0 h 21593"/>
                <a:gd name="T11" fmla="*/ 21600 w 21600"/>
                <a:gd name="T12" fmla="*/ 21593 h 21593"/>
              </a:gdLst>
              <a:ahLst/>
              <a:cxnLst>
                <a:cxn ang="T6">
                  <a:pos x="T0" y="T1"/>
                </a:cxn>
                <a:cxn ang="T7">
                  <a:pos x="T2" y="T3"/>
                </a:cxn>
                <a:cxn ang="T8">
                  <a:pos x="T4" y="T5"/>
                </a:cxn>
              </a:cxnLst>
              <a:rect l="T9" t="T10" r="T11" b="T12"/>
              <a:pathLst>
                <a:path w="21600" h="21593" fill="none" extrusionOk="0">
                  <a:moveTo>
                    <a:pt x="0" y="21593"/>
                  </a:moveTo>
                  <a:cubicBezTo>
                    <a:pt x="0" y="9863"/>
                    <a:pt x="9360" y="278"/>
                    <a:pt x="21085" y="-1"/>
                  </a:cubicBezTo>
                </a:path>
                <a:path w="21600" h="21593" stroke="0" extrusionOk="0">
                  <a:moveTo>
                    <a:pt x="0" y="21593"/>
                  </a:moveTo>
                  <a:cubicBezTo>
                    <a:pt x="0" y="9863"/>
                    <a:pt x="9360" y="278"/>
                    <a:pt x="21085" y="-1"/>
                  </a:cubicBezTo>
                  <a:lnTo>
                    <a:pt x="21600" y="21593"/>
                  </a:lnTo>
                  <a:close/>
                </a:path>
              </a:pathLst>
            </a:custGeom>
            <a:noFill/>
            <a:ln w="19050" cap="rnd">
              <a:solidFill>
                <a:schemeClr val="folHlink"/>
              </a:solidFill>
              <a:round/>
              <a:headEnd type="triangle" w="med" len="me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710" name="Arc 10"/>
            <p:cNvSpPr>
              <a:spLocks/>
            </p:cNvSpPr>
            <p:nvPr/>
          </p:nvSpPr>
          <p:spPr bwMode="auto">
            <a:xfrm rot="10800000">
              <a:off x="5320" y="2529"/>
              <a:ext cx="42" cy="1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cap="rnd">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25609" name="Oval 11"/>
          <p:cNvSpPr>
            <a:spLocks noChangeArrowheads="1"/>
          </p:cNvSpPr>
          <p:nvPr/>
        </p:nvSpPr>
        <p:spPr bwMode="auto">
          <a:xfrm>
            <a:off x="552450" y="3621088"/>
            <a:ext cx="228600" cy="241300"/>
          </a:xfrm>
          <a:prstGeom prst="ellipse">
            <a:avLst/>
          </a:prstGeom>
          <a:solidFill>
            <a:schemeClr val="tx1"/>
          </a:solidFill>
          <a:ln w="12700">
            <a:solidFill>
              <a:schemeClr val="tx1"/>
            </a:solidFill>
            <a:round/>
            <a:headEnd/>
            <a:tailEnd/>
          </a:ln>
        </p:spPr>
        <p:txBody>
          <a:bodyPr wrap="none" anchor="ctr"/>
          <a:lstStyle/>
          <a:p>
            <a:endParaRPr lang="en-US"/>
          </a:p>
        </p:txBody>
      </p:sp>
      <p:sp>
        <p:nvSpPr>
          <p:cNvPr id="25610" name="Arc 12"/>
          <p:cNvSpPr>
            <a:spLocks/>
          </p:cNvSpPr>
          <p:nvPr/>
        </p:nvSpPr>
        <p:spPr bwMode="auto">
          <a:xfrm rot="2640000">
            <a:off x="896938" y="3487738"/>
            <a:ext cx="519112" cy="534987"/>
          </a:xfrm>
          <a:custGeom>
            <a:avLst/>
            <a:gdLst>
              <a:gd name="T0" fmla="*/ 0 w 21665"/>
              <a:gd name="T1" fmla="*/ 2147483647 h 21600"/>
              <a:gd name="T2" fmla="*/ 2147483647 w 21665"/>
              <a:gd name="T3" fmla="*/ 2147483647 h 21600"/>
              <a:gd name="T4" fmla="*/ 2147483647 w 21665"/>
              <a:gd name="T5" fmla="*/ 2147483647 h 21600"/>
              <a:gd name="T6" fmla="*/ 0 60000 65536"/>
              <a:gd name="T7" fmla="*/ 0 60000 65536"/>
              <a:gd name="T8" fmla="*/ 0 60000 65536"/>
              <a:gd name="T9" fmla="*/ 0 w 21665"/>
              <a:gd name="T10" fmla="*/ 0 h 21600"/>
              <a:gd name="T11" fmla="*/ 21665 w 21665"/>
              <a:gd name="T12" fmla="*/ 21600 h 21600"/>
            </a:gdLst>
            <a:ahLst/>
            <a:cxnLst>
              <a:cxn ang="T6">
                <a:pos x="T0" y="T1"/>
              </a:cxn>
              <a:cxn ang="T7">
                <a:pos x="T2" y="T3"/>
              </a:cxn>
              <a:cxn ang="T8">
                <a:pos x="T4" y="T5"/>
              </a:cxn>
            </a:cxnLst>
            <a:rect l="T9" t="T10" r="T11" b="T12"/>
            <a:pathLst>
              <a:path w="21665" h="21600" fill="none" extrusionOk="0">
                <a:moveTo>
                  <a:pt x="-1" y="0"/>
                </a:moveTo>
                <a:cubicBezTo>
                  <a:pt x="21" y="0"/>
                  <a:pt x="43" y="-1"/>
                  <a:pt x="66" y="0"/>
                </a:cubicBezTo>
                <a:cubicBezTo>
                  <a:pt x="11970" y="0"/>
                  <a:pt x="21630" y="9631"/>
                  <a:pt x="21665" y="21535"/>
                </a:cubicBezTo>
              </a:path>
              <a:path w="21665" h="21600" stroke="0" extrusionOk="0">
                <a:moveTo>
                  <a:pt x="-1" y="0"/>
                </a:moveTo>
                <a:cubicBezTo>
                  <a:pt x="21" y="0"/>
                  <a:pt x="43" y="-1"/>
                  <a:pt x="66" y="0"/>
                </a:cubicBezTo>
                <a:cubicBezTo>
                  <a:pt x="11970" y="0"/>
                  <a:pt x="21630" y="9631"/>
                  <a:pt x="21665" y="21535"/>
                </a:cubicBezTo>
                <a:lnTo>
                  <a:pt x="66" y="21600"/>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nvGrpSpPr>
          <p:cNvPr id="25611" name="Group 13"/>
          <p:cNvGrpSpPr>
            <a:grpSpLocks/>
          </p:cNvGrpSpPr>
          <p:nvPr/>
        </p:nvGrpSpPr>
        <p:grpSpPr bwMode="auto">
          <a:xfrm>
            <a:off x="2228850" y="3368675"/>
            <a:ext cx="96838" cy="742950"/>
            <a:chOff x="1404" y="1986"/>
            <a:chExt cx="61" cy="468"/>
          </a:xfrm>
        </p:grpSpPr>
        <p:sp>
          <p:nvSpPr>
            <p:cNvPr id="25707" name="Arc 14"/>
            <p:cNvSpPr>
              <a:spLocks/>
            </p:cNvSpPr>
            <p:nvPr/>
          </p:nvSpPr>
          <p:spPr bwMode="auto">
            <a:xfrm>
              <a:off x="1404" y="1986"/>
              <a:ext cx="56" cy="2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708" name="Arc 15"/>
            <p:cNvSpPr>
              <a:spLocks/>
            </p:cNvSpPr>
            <p:nvPr/>
          </p:nvSpPr>
          <p:spPr bwMode="auto">
            <a:xfrm rot="10800000">
              <a:off x="1409" y="2210"/>
              <a:ext cx="56" cy="244"/>
            </a:xfrm>
            <a:custGeom>
              <a:avLst/>
              <a:gdLst>
                <a:gd name="T0" fmla="*/ 0 w 21600"/>
                <a:gd name="T1" fmla="*/ 0 h 21596"/>
                <a:gd name="T2" fmla="*/ 0 w 21600"/>
                <a:gd name="T3" fmla="*/ 0 h 21596"/>
                <a:gd name="T4" fmla="*/ 0 w 21600"/>
                <a:gd name="T5" fmla="*/ 0 h 21596"/>
                <a:gd name="T6" fmla="*/ 0 60000 65536"/>
                <a:gd name="T7" fmla="*/ 0 60000 65536"/>
                <a:gd name="T8" fmla="*/ 0 60000 65536"/>
                <a:gd name="T9" fmla="*/ 0 w 21600"/>
                <a:gd name="T10" fmla="*/ 0 h 21596"/>
                <a:gd name="T11" fmla="*/ 21600 w 21600"/>
                <a:gd name="T12" fmla="*/ 21596 h 21596"/>
              </a:gdLst>
              <a:ahLst/>
              <a:cxnLst>
                <a:cxn ang="T6">
                  <a:pos x="T0" y="T1"/>
                </a:cxn>
                <a:cxn ang="T7">
                  <a:pos x="T2" y="T3"/>
                </a:cxn>
                <a:cxn ang="T8">
                  <a:pos x="T4" y="T5"/>
                </a:cxn>
              </a:cxnLst>
              <a:rect l="T9" t="T10" r="T11" b="T12"/>
              <a:pathLst>
                <a:path w="21600" h="21596" fill="none" extrusionOk="0">
                  <a:moveTo>
                    <a:pt x="0" y="21596"/>
                  </a:moveTo>
                  <a:cubicBezTo>
                    <a:pt x="0" y="9816"/>
                    <a:pt x="9437" y="209"/>
                    <a:pt x="21214" y="-1"/>
                  </a:cubicBezTo>
                </a:path>
                <a:path w="21600" h="21596" stroke="0" extrusionOk="0">
                  <a:moveTo>
                    <a:pt x="0" y="21596"/>
                  </a:moveTo>
                  <a:cubicBezTo>
                    <a:pt x="0" y="9816"/>
                    <a:pt x="9437" y="209"/>
                    <a:pt x="21214" y="-1"/>
                  </a:cubicBezTo>
                  <a:lnTo>
                    <a:pt x="21600" y="21596"/>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5612" name="Group 16"/>
          <p:cNvGrpSpPr>
            <a:grpSpLocks/>
          </p:cNvGrpSpPr>
          <p:nvPr/>
        </p:nvGrpSpPr>
        <p:grpSpPr bwMode="auto">
          <a:xfrm>
            <a:off x="1422400" y="3368675"/>
            <a:ext cx="128588" cy="742950"/>
            <a:chOff x="896" y="1986"/>
            <a:chExt cx="81" cy="468"/>
          </a:xfrm>
        </p:grpSpPr>
        <p:sp>
          <p:nvSpPr>
            <p:cNvPr id="25705" name="Arc 17"/>
            <p:cNvSpPr>
              <a:spLocks/>
            </p:cNvSpPr>
            <p:nvPr/>
          </p:nvSpPr>
          <p:spPr bwMode="auto">
            <a:xfrm>
              <a:off x="896" y="1986"/>
              <a:ext cx="76" cy="2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706" name="Arc 18"/>
            <p:cNvSpPr>
              <a:spLocks/>
            </p:cNvSpPr>
            <p:nvPr/>
          </p:nvSpPr>
          <p:spPr bwMode="auto">
            <a:xfrm rot="10800000">
              <a:off x="901" y="2210"/>
              <a:ext cx="76" cy="244"/>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598"/>
                  </a:moveTo>
                  <a:cubicBezTo>
                    <a:pt x="0" y="9779"/>
                    <a:pt x="9498" y="155"/>
                    <a:pt x="21315" y="-1"/>
                  </a:cubicBezTo>
                </a:path>
                <a:path w="21600" h="21598" stroke="0" extrusionOk="0">
                  <a:moveTo>
                    <a:pt x="0" y="21598"/>
                  </a:moveTo>
                  <a:cubicBezTo>
                    <a:pt x="0" y="9779"/>
                    <a:pt x="9498" y="155"/>
                    <a:pt x="21315" y="-1"/>
                  </a:cubicBezTo>
                  <a:lnTo>
                    <a:pt x="21600" y="21598"/>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5613" name="Group 19"/>
          <p:cNvGrpSpPr>
            <a:grpSpLocks/>
          </p:cNvGrpSpPr>
          <p:nvPr/>
        </p:nvGrpSpPr>
        <p:grpSpPr bwMode="auto">
          <a:xfrm>
            <a:off x="1701800" y="3368675"/>
            <a:ext cx="103188" cy="742950"/>
            <a:chOff x="1072" y="1986"/>
            <a:chExt cx="65" cy="468"/>
          </a:xfrm>
        </p:grpSpPr>
        <p:sp>
          <p:nvSpPr>
            <p:cNvPr id="25703" name="Arc 20"/>
            <p:cNvSpPr>
              <a:spLocks/>
            </p:cNvSpPr>
            <p:nvPr/>
          </p:nvSpPr>
          <p:spPr bwMode="auto">
            <a:xfrm>
              <a:off x="1072" y="1986"/>
              <a:ext cx="60" cy="2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704" name="Arc 21"/>
            <p:cNvSpPr>
              <a:spLocks/>
            </p:cNvSpPr>
            <p:nvPr/>
          </p:nvSpPr>
          <p:spPr bwMode="auto">
            <a:xfrm rot="10800000">
              <a:off x="1077" y="2210"/>
              <a:ext cx="60" cy="244"/>
            </a:xfrm>
            <a:custGeom>
              <a:avLst/>
              <a:gdLst>
                <a:gd name="T0" fmla="*/ 0 w 21600"/>
                <a:gd name="T1" fmla="*/ 0 h 21597"/>
                <a:gd name="T2" fmla="*/ 0 w 21600"/>
                <a:gd name="T3" fmla="*/ 0 h 21597"/>
                <a:gd name="T4" fmla="*/ 0 w 21600"/>
                <a:gd name="T5" fmla="*/ 0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0" y="21597"/>
                  </a:moveTo>
                  <a:cubicBezTo>
                    <a:pt x="0" y="9807"/>
                    <a:pt x="9453" y="195"/>
                    <a:pt x="21240" y="-1"/>
                  </a:cubicBezTo>
                </a:path>
                <a:path w="21600" h="21597" stroke="0" extrusionOk="0">
                  <a:moveTo>
                    <a:pt x="0" y="21597"/>
                  </a:moveTo>
                  <a:cubicBezTo>
                    <a:pt x="0" y="9807"/>
                    <a:pt x="9453" y="195"/>
                    <a:pt x="21240" y="-1"/>
                  </a:cubicBezTo>
                  <a:lnTo>
                    <a:pt x="21600" y="21597"/>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5614" name="Group 22"/>
          <p:cNvGrpSpPr>
            <a:grpSpLocks/>
          </p:cNvGrpSpPr>
          <p:nvPr/>
        </p:nvGrpSpPr>
        <p:grpSpPr bwMode="auto">
          <a:xfrm>
            <a:off x="1974850" y="3368675"/>
            <a:ext cx="84138" cy="742950"/>
            <a:chOff x="1244" y="1986"/>
            <a:chExt cx="53" cy="468"/>
          </a:xfrm>
        </p:grpSpPr>
        <p:sp>
          <p:nvSpPr>
            <p:cNvPr id="25701" name="Arc 23"/>
            <p:cNvSpPr>
              <a:spLocks/>
            </p:cNvSpPr>
            <p:nvPr/>
          </p:nvSpPr>
          <p:spPr bwMode="auto">
            <a:xfrm>
              <a:off x="1244" y="1986"/>
              <a:ext cx="48" cy="2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702" name="Arc 24"/>
            <p:cNvSpPr>
              <a:spLocks/>
            </p:cNvSpPr>
            <p:nvPr/>
          </p:nvSpPr>
          <p:spPr bwMode="auto">
            <a:xfrm rot="10800000">
              <a:off x="1249" y="2210"/>
              <a:ext cx="48" cy="244"/>
            </a:xfrm>
            <a:custGeom>
              <a:avLst/>
              <a:gdLst>
                <a:gd name="T0" fmla="*/ 0 w 21600"/>
                <a:gd name="T1" fmla="*/ 0 h 21595"/>
                <a:gd name="T2" fmla="*/ 0 w 21600"/>
                <a:gd name="T3" fmla="*/ 0 h 21595"/>
                <a:gd name="T4" fmla="*/ 0 w 21600"/>
                <a:gd name="T5" fmla="*/ 0 h 21595"/>
                <a:gd name="T6" fmla="*/ 0 60000 65536"/>
                <a:gd name="T7" fmla="*/ 0 60000 65536"/>
                <a:gd name="T8" fmla="*/ 0 60000 65536"/>
                <a:gd name="T9" fmla="*/ 0 w 21600"/>
                <a:gd name="T10" fmla="*/ 0 h 21595"/>
                <a:gd name="T11" fmla="*/ 21600 w 21600"/>
                <a:gd name="T12" fmla="*/ 21595 h 21595"/>
              </a:gdLst>
              <a:ahLst/>
              <a:cxnLst>
                <a:cxn ang="T6">
                  <a:pos x="T0" y="T1"/>
                </a:cxn>
                <a:cxn ang="T7">
                  <a:pos x="T2" y="T3"/>
                </a:cxn>
                <a:cxn ang="T8">
                  <a:pos x="T4" y="T5"/>
                </a:cxn>
              </a:cxnLst>
              <a:rect l="T9" t="T10" r="T11" b="T12"/>
              <a:pathLst>
                <a:path w="21600" h="21595" fill="none" extrusionOk="0">
                  <a:moveTo>
                    <a:pt x="0" y="21595"/>
                  </a:moveTo>
                  <a:cubicBezTo>
                    <a:pt x="0" y="9840"/>
                    <a:pt x="9399" y="244"/>
                    <a:pt x="21150" y="-1"/>
                  </a:cubicBezTo>
                </a:path>
                <a:path w="21600" h="21595" stroke="0" extrusionOk="0">
                  <a:moveTo>
                    <a:pt x="0" y="21595"/>
                  </a:moveTo>
                  <a:cubicBezTo>
                    <a:pt x="0" y="9840"/>
                    <a:pt x="9399" y="244"/>
                    <a:pt x="21150" y="-1"/>
                  </a:cubicBezTo>
                  <a:lnTo>
                    <a:pt x="21600" y="21595"/>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5615" name="Group 25"/>
          <p:cNvGrpSpPr>
            <a:grpSpLocks/>
          </p:cNvGrpSpPr>
          <p:nvPr/>
        </p:nvGrpSpPr>
        <p:grpSpPr bwMode="auto">
          <a:xfrm>
            <a:off x="2508250" y="3368675"/>
            <a:ext cx="58738" cy="742950"/>
            <a:chOff x="1580" y="1986"/>
            <a:chExt cx="37" cy="468"/>
          </a:xfrm>
        </p:grpSpPr>
        <p:sp>
          <p:nvSpPr>
            <p:cNvPr id="25699" name="Arc 26"/>
            <p:cNvSpPr>
              <a:spLocks/>
            </p:cNvSpPr>
            <p:nvPr/>
          </p:nvSpPr>
          <p:spPr bwMode="auto">
            <a:xfrm>
              <a:off x="1580" y="1986"/>
              <a:ext cx="32" cy="2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700" name="Arc 27"/>
            <p:cNvSpPr>
              <a:spLocks/>
            </p:cNvSpPr>
            <p:nvPr/>
          </p:nvSpPr>
          <p:spPr bwMode="auto">
            <a:xfrm rot="10800000">
              <a:off x="1585" y="2210"/>
              <a:ext cx="32" cy="244"/>
            </a:xfrm>
            <a:custGeom>
              <a:avLst/>
              <a:gdLst>
                <a:gd name="T0" fmla="*/ 0 w 21600"/>
                <a:gd name="T1" fmla="*/ 0 h 21589"/>
                <a:gd name="T2" fmla="*/ 0 w 21600"/>
                <a:gd name="T3" fmla="*/ 0 h 21589"/>
                <a:gd name="T4" fmla="*/ 0 w 21600"/>
                <a:gd name="T5" fmla="*/ 0 h 21589"/>
                <a:gd name="T6" fmla="*/ 0 60000 65536"/>
                <a:gd name="T7" fmla="*/ 0 60000 65536"/>
                <a:gd name="T8" fmla="*/ 0 60000 65536"/>
                <a:gd name="T9" fmla="*/ 0 w 21600"/>
                <a:gd name="T10" fmla="*/ 0 h 21589"/>
                <a:gd name="T11" fmla="*/ 21600 w 21600"/>
                <a:gd name="T12" fmla="*/ 21589 h 21589"/>
              </a:gdLst>
              <a:ahLst/>
              <a:cxnLst>
                <a:cxn ang="T6">
                  <a:pos x="T0" y="T1"/>
                </a:cxn>
                <a:cxn ang="T7">
                  <a:pos x="T2" y="T3"/>
                </a:cxn>
                <a:cxn ang="T8">
                  <a:pos x="T4" y="T5"/>
                </a:cxn>
              </a:cxnLst>
              <a:rect l="T9" t="T10" r="T11" b="T12"/>
              <a:pathLst>
                <a:path w="21600" h="21589" fill="none" extrusionOk="0">
                  <a:moveTo>
                    <a:pt x="0" y="21589"/>
                  </a:moveTo>
                  <a:cubicBezTo>
                    <a:pt x="0" y="9922"/>
                    <a:pt x="9264" y="363"/>
                    <a:pt x="20925" y="-1"/>
                  </a:cubicBezTo>
                </a:path>
                <a:path w="21600" h="21589" stroke="0" extrusionOk="0">
                  <a:moveTo>
                    <a:pt x="0" y="21589"/>
                  </a:moveTo>
                  <a:cubicBezTo>
                    <a:pt x="0" y="9922"/>
                    <a:pt x="9264" y="363"/>
                    <a:pt x="20925" y="-1"/>
                  </a:cubicBezTo>
                  <a:lnTo>
                    <a:pt x="21600" y="21589"/>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5616" name="Group 28"/>
          <p:cNvGrpSpPr>
            <a:grpSpLocks/>
          </p:cNvGrpSpPr>
          <p:nvPr/>
        </p:nvGrpSpPr>
        <p:grpSpPr bwMode="auto">
          <a:xfrm>
            <a:off x="2774950" y="3368675"/>
            <a:ext cx="46038" cy="742950"/>
            <a:chOff x="1748" y="1986"/>
            <a:chExt cx="29" cy="468"/>
          </a:xfrm>
        </p:grpSpPr>
        <p:sp>
          <p:nvSpPr>
            <p:cNvPr id="25697" name="Arc 29"/>
            <p:cNvSpPr>
              <a:spLocks/>
            </p:cNvSpPr>
            <p:nvPr/>
          </p:nvSpPr>
          <p:spPr bwMode="auto">
            <a:xfrm>
              <a:off x="1748" y="1986"/>
              <a:ext cx="24" cy="2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698" name="Arc 30"/>
            <p:cNvSpPr>
              <a:spLocks/>
            </p:cNvSpPr>
            <p:nvPr/>
          </p:nvSpPr>
          <p:spPr bwMode="auto">
            <a:xfrm rot="10800000">
              <a:off x="1753" y="2210"/>
              <a:ext cx="24" cy="244"/>
            </a:xfrm>
            <a:custGeom>
              <a:avLst/>
              <a:gdLst>
                <a:gd name="T0" fmla="*/ 0 w 21600"/>
                <a:gd name="T1" fmla="*/ 0 h 21581"/>
                <a:gd name="T2" fmla="*/ 0 w 21600"/>
                <a:gd name="T3" fmla="*/ 0 h 21581"/>
                <a:gd name="T4" fmla="*/ 0 w 21600"/>
                <a:gd name="T5" fmla="*/ 0 h 21581"/>
                <a:gd name="T6" fmla="*/ 0 60000 65536"/>
                <a:gd name="T7" fmla="*/ 0 60000 65536"/>
                <a:gd name="T8" fmla="*/ 0 60000 65536"/>
                <a:gd name="T9" fmla="*/ 0 w 21600"/>
                <a:gd name="T10" fmla="*/ 0 h 21581"/>
                <a:gd name="T11" fmla="*/ 21600 w 21600"/>
                <a:gd name="T12" fmla="*/ 21581 h 21581"/>
              </a:gdLst>
              <a:ahLst/>
              <a:cxnLst>
                <a:cxn ang="T6">
                  <a:pos x="T0" y="T1"/>
                </a:cxn>
                <a:cxn ang="T7">
                  <a:pos x="T2" y="T3"/>
                </a:cxn>
                <a:cxn ang="T8">
                  <a:pos x="T4" y="T5"/>
                </a:cxn>
              </a:cxnLst>
              <a:rect l="T9" t="T10" r="T11" b="T12"/>
              <a:pathLst>
                <a:path w="21600" h="21581" fill="none" extrusionOk="0">
                  <a:moveTo>
                    <a:pt x="0" y="21581"/>
                  </a:moveTo>
                  <a:cubicBezTo>
                    <a:pt x="0" y="10001"/>
                    <a:pt x="9131" y="481"/>
                    <a:pt x="20700" y="-1"/>
                  </a:cubicBezTo>
                </a:path>
                <a:path w="21600" h="21581" stroke="0" extrusionOk="0">
                  <a:moveTo>
                    <a:pt x="0" y="21581"/>
                  </a:moveTo>
                  <a:cubicBezTo>
                    <a:pt x="0" y="10001"/>
                    <a:pt x="9131" y="481"/>
                    <a:pt x="20700" y="-1"/>
                  </a:cubicBezTo>
                  <a:lnTo>
                    <a:pt x="21600" y="21581"/>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5617" name="Group 31"/>
          <p:cNvGrpSpPr>
            <a:grpSpLocks/>
          </p:cNvGrpSpPr>
          <p:nvPr/>
        </p:nvGrpSpPr>
        <p:grpSpPr bwMode="auto">
          <a:xfrm>
            <a:off x="3022600" y="3368675"/>
            <a:ext cx="52388" cy="742950"/>
            <a:chOff x="1904" y="1986"/>
            <a:chExt cx="33" cy="468"/>
          </a:xfrm>
        </p:grpSpPr>
        <p:sp>
          <p:nvSpPr>
            <p:cNvPr id="25695" name="Arc 32"/>
            <p:cNvSpPr>
              <a:spLocks/>
            </p:cNvSpPr>
            <p:nvPr/>
          </p:nvSpPr>
          <p:spPr bwMode="auto">
            <a:xfrm>
              <a:off x="1904" y="1986"/>
              <a:ext cx="28" cy="2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696" name="Arc 33"/>
            <p:cNvSpPr>
              <a:spLocks/>
            </p:cNvSpPr>
            <p:nvPr/>
          </p:nvSpPr>
          <p:spPr bwMode="auto">
            <a:xfrm rot="10800000">
              <a:off x="1909" y="2210"/>
              <a:ext cx="28" cy="244"/>
            </a:xfrm>
            <a:custGeom>
              <a:avLst/>
              <a:gdLst>
                <a:gd name="T0" fmla="*/ 0 w 21600"/>
                <a:gd name="T1" fmla="*/ 0 h 21586"/>
                <a:gd name="T2" fmla="*/ 0 w 21600"/>
                <a:gd name="T3" fmla="*/ 0 h 21586"/>
                <a:gd name="T4" fmla="*/ 0 w 21600"/>
                <a:gd name="T5" fmla="*/ 0 h 21586"/>
                <a:gd name="T6" fmla="*/ 0 60000 65536"/>
                <a:gd name="T7" fmla="*/ 0 60000 65536"/>
                <a:gd name="T8" fmla="*/ 0 60000 65536"/>
                <a:gd name="T9" fmla="*/ 0 w 21600"/>
                <a:gd name="T10" fmla="*/ 0 h 21586"/>
                <a:gd name="T11" fmla="*/ 21600 w 21600"/>
                <a:gd name="T12" fmla="*/ 21586 h 21586"/>
              </a:gdLst>
              <a:ahLst/>
              <a:cxnLst>
                <a:cxn ang="T6">
                  <a:pos x="T0" y="T1"/>
                </a:cxn>
                <a:cxn ang="T7">
                  <a:pos x="T2" y="T3"/>
                </a:cxn>
                <a:cxn ang="T8">
                  <a:pos x="T4" y="T5"/>
                </a:cxn>
              </a:cxnLst>
              <a:rect l="T9" t="T10" r="T11" b="T12"/>
              <a:pathLst>
                <a:path w="21600" h="21586" fill="none" extrusionOk="0">
                  <a:moveTo>
                    <a:pt x="0" y="21586"/>
                  </a:moveTo>
                  <a:cubicBezTo>
                    <a:pt x="0" y="9956"/>
                    <a:pt x="9207" y="414"/>
                    <a:pt x="20829" y="-1"/>
                  </a:cubicBezTo>
                </a:path>
                <a:path w="21600" h="21586" stroke="0" extrusionOk="0">
                  <a:moveTo>
                    <a:pt x="0" y="21586"/>
                  </a:moveTo>
                  <a:cubicBezTo>
                    <a:pt x="0" y="9956"/>
                    <a:pt x="9207" y="414"/>
                    <a:pt x="20829" y="-1"/>
                  </a:cubicBezTo>
                  <a:lnTo>
                    <a:pt x="21600" y="21586"/>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5618" name="Group 34"/>
          <p:cNvGrpSpPr>
            <a:grpSpLocks/>
          </p:cNvGrpSpPr>
          <p:nvPr/>
        </p:nvGrpSpPr>
        <p:grpSpPr bwMode="auto">
          <a:xfrm>
            <a:off x="3289300" y="3368675"/>
            <a:ext cx="39688" cy="742950"/>
            <a:chOff x="2072" y="1986"/>
            <a:chExt cx="25" cy="468"/>
          </a:xfrm>
        </p:grpSpPr>
        <p:sp>
          <p:nvSpPr>
            <p:cNvPr id="25693" name="Arc 35"/>
            <p:cNvSpPr>
              <a:spLocks/>
            </p:cNvSpPr>
            <p:nvPr/>
          </p:nvSpPr>
          <p:spPr bwMode="auto">
            <a:xfrm>
              <a:off x="2072" y="1986"/>
              <a:ext cx="20" cy="2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694" name="Arc 36"/>
            <p:cNvSpPr>
              <a:spLocks/>
            </p:cNvSpPr>
            <p:nvPr/>
          </p:nvSpPr>
          <p:spPr bwMode="auto">
            <a:xfrm rot="10800000">
              <a:off x="2077" y="2210"/>
              <a:ext cx="20" cy="244"/>
            </a:xfrm>
            <a:custGeom>
              <a:avLst/>
              <a:gdLst>
                <a:gd name="T0" fmla="*/ 0 w 21600"/>
                <a:gd name="T1" fmla="*/ 0 h 21573"/>
                <a:gd name="T2" fmla="*/ 0 w 21600"/>
                <a:gd name="T3" fmla="*/ 0 h 21573"/>
                <a:gd name="T4" fmla="*/ 0 w 21600"/>
                <a:gd name="T5" fmla="*/ 0 h 21573"/>
                <a:gd name="T6" fmla="*/ 0 60000 65536"/>
                <a:gd name="T7" fmla="*/ 0 60000 65536"/>
                <a:gd name="T8" fmla="*/ 0 60000 65536"/>
                <a:gd name="T9" fmla="*/ 0 w 21600"/>
                <a:gd name="T10" fmla="*/ 0 h 21573"/>
                <a:gd name="T11" fmla="*/ 21600 w 21600"/>
                <a:gd name="T12" fmla="*/ 21573 h 21573"/>
              </a:gdLst>
              <a:ahLst/>
              <a:cxnLst>
                <a:cxn ang="T6">
                  <a:pos x="T0" y="T1"/>
                </a:cxn>
                <a:cxn ang="T7">
                  <a:pos x="T2" y="T3"/>
                </a:cxn>
                <a:cxn ang="T8">
                  <a:pos x="T4" y="T5"/>
                </a:cxn>
              </a:cxnLst>
              <a:rect l="T9" t="T10" r="T11" b="T12"/>
              <a:pathLst>
                <a:path w="21600" h="21573" fill="none" extrusionOk="0">
                  <a:moveTo>
                    <a:pt x="0" y="21573"/>
                  </a:moveTo>
                  <a:cubicBezTo>
                    <a:pt x="0" y="10062"/>
                    <a:pt x="9026" y="574"/>
                    <a:pt x="20521" y="-1"/>
                  </a:cubicBezTo>
                </a:path>
                <a:path w="21600" h="21573" stroke="0" extrusionOk="0">
                  <a:moveTo>
                    <a:pt x="0" y="21573"/>
                  </a:moveTo>
                  <a:cubicBezTo>
                    <a:pt x="0" y="10062"/>
                    <a:pt x="9026" y="574"/>
                    <a:pt x="20521" y="-1"/>
                  </a:cubicBezTo>
                  <a:lnTo>
                    <a:pt x="21600" y="21573"/>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5619" name="Group 37"/>
          <p:cNvGrpSpPr>
            <a:grpSpLocks/>
          </p:cNvGrpSpPr>
          <p:nvPr/>
        </p:nvGrpSpPr>
        <p:grpSpPr bwMode="auto">
          <a:xfrm>
            <a:off x="3556000" y="3368675"/>
            <a:ext cx="26988" cy="742950"/>
            <a:chOff x="2240" y="1986"/>
            <a:chExt cx="17" cy="468"/>
          </a:xfrm>
        </p:grpSpPr>
        <p:sp>
          <p:nvSpPr>
            <p:cNvPr id="25691" name="Arc 38"/>
            <p:cNvSpPr>
              <a:spLocks/>
            </p:cNvSpPr>
            <p:nvPr/>
          </p:nvSpPr>
          <p:spPr bwMode="auto">
            <a:xfrm>
              <a:off x="2240" y="1986"/>
              <a:ext cx="12" cy="2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692" name="Arc 39"/>
            <p:cNvSpPr>
              <a:spLocks/>
            </p:cNvSpPr>
            <p:nvPr/>
          </p:nvSpPr>
          <p:spPr bwMode="auto">
            <a:xfrm rot="10800000">
              <a:off x="2245" y="2211"/>
              <a:ext cx="12" cy="243"/>
            </a:xfrm>
            <a:custGeom>
              <a:avLst/>
              <a:gdLst>
                <a:gd name="T0" fmla="*/ 0 w 21600"/>
                <a:gd name="T1" fmla="*/ 0 h 21525"/>
                <a:gd name="T2" fmla="*/ 0 w 21600"/>
                <a:gd name="T3" fmla="*/ 0 h 21525"/>
                <a:gd name="T4" fmla="*/ 0 w 21600"/>
                <a:gd name="T5" fmla="*/ 0 h 21525"/>
                <a:gd name="T6" fmla="*/ 0 60000 65536"/>
                <a:gd name="T7" fmla="*/ 0 60000 65536"/>
                <a:gd name="T8" fmla="*/ 0 60000 65536"/>
                <a:gd name="T9" fmla="*/ 0 w 21600"/>
                <a:gd name="T10" fmla="*/ 0 h 21525"/>
                <a:gd name="T11" fmla="*/ 21600 w 21600"/>
                <a:gd name="T12" fmla="*/ 21525 h 21525"/>
              </a:gdLst>
              <a:ahLst/>
              <a:cxnLst>
                <a:cxn ang="T6">
                  <a:pos x="T0" y="T1"/>
                </a:cxn>
                <a:cxn ang="T7">
                  <a:pos x="T2" y="T3"/>
                </a:cxn>
                <a:cxn ang="T8">
                  <a:pos x="T4" y="T5"/>
                </a:cxn>
              </a:cxnLst>
              <a:rect l="T9" t="T10" r="T11" b="T12"/>
              <a:pathLst>
                <a:path w="21600" h="21525" fill="none" extrusionOk="0">
                  <a:moveTo>
                    <a:pt x="0" y="21525"/>
                  </a:moveTo>
                  <a:cubicBezTo>
                    <a:pt x="0" y="10290"/>
                    <a:pt x="8611" y="932"/>
                    <a:pt x="19806" y="-1"/>
                  </a:cubicBezTo>
                </a:path>
                <a:path w="21600" h="21525" stroke="0" extrusionOk="0">
                  <a:moveTo>
                    <a:pt x="0" y="21525"/>
                  </a:moveTo>
                  <a:cubicBezTo>
                    <a:pt x="0" y="10290"/>
                    <a:pt x="8611" y="932"/>
                    <a:pt x="19806" y="-1"/>
                  </a:cubicBezTo>
                  <a:lnTo>
                    <a:pt x="21600" y="21525"/>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25620" name="Line 40"/>
          <p:cNvSpPr>
            <a:spLocks noChangeShapeType="1"/>
          </p:cNvSpPr>
          <p:nvPr/>
        </p:nvSpPr>
        <p:spPr bwMode="auto">
          <a:xfrm>
            <a:off x="3835400" y="3379788"/>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21" name="Line 41"/>
          <p:cNvSpPr>
            <a:spLocks noChangeShapeType="1"/>
          </p:cNvSpPr>
          <p:nvPr/>
        </p:nvSpPr>
        <p:spPr bwMode="auto">
          <a:xfrm>
            <a:off x="4102100" y="3379788"/>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22" name="Line 42"/>
          <p:cNvSpPr>
            <a:spLocks noChangeShapeType="1"/>
          </p:cNvSpPr>
          <p:nvPr/>
        </p:nvSpPr>
        <p:spPr bwMode="auto">
          <a:xfrm>
            <a:off x="4356100" y="3379788"/>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23" name="Line 43"/>
          <p:cNvSpPr>
            <a:spLocks noChangeShapeType="1"/>
          </p:cNvSpPr>
          <p:nvPr/>
        </p:nvSpPr>
        <p:spPr bwMode="auto">
          <a:xfrm>
            <a:off x="4610100" y="3379788"/>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24" name="Line 44"/>
          <p:cNvSpPr>
            <a:spLocks noChangeShapeType="1"/>
          </p:cNvSpPr>
          <p:nvPr/>
        </p:nvSpPr>
        <p:spPr bwMode="auto">
          <a:xfrm>
            <a:off x="4864100" y="3379788"/>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25" name="Line 45"/>
          <p:cNvSpPr>
            <a:spLocks noChangeShapeType="1"/>
          </p:cNvSpPr>
          <p:nvPr/>
        </p:nvSpPr>
        <p:spPr bwMode="auto">
          <a:xfrm>
            <a:off x="5130800" y="3379788"/>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26" name="Line 46"/>
          <p:cNvSpPr>
            <a:spLocks noChangeShapeType="1"/>
          </p:cNvSpPr>
          <p:nvPr/>
        </p:nvSpPr>
        <p:spPr bwMode="auto">
          <a:xfrm>
            <a:off x="5397500" y="3379788"/>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27" name="Line 47"/>
          <p:cNvSpPr>
            <a:spLocks noChangeShapeType="1"/>
          </p:cNvSpPr>
          <p:nvPr/>
        </p:nvSpPr>
        <p:spPr bwMode="auto">
          <a:xfrm>
            <a:off x="5664200" y="3379788"/>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28" name="Line 48"/>
          <p:cNvSpPr>
            <a:spLocks noChangeShapeType="1"/>
          </p:cNvSpPr>
          <p:nvPr/>
        </p:nvSpPr>
        <p:spPr bwMode="auto">
          <a:xfrm>
            <a:off x="5930900" y="3379788"/>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29" name="Line 49"/>
          <p:cNvSpPr>
            <a:spLocks noChangeShapeType="1"/>
          </p:cNvSpPr>
          <p:nvPr/>
        </p:nvSpPr>
        <p:spPr bwMode="auto">
          <a:xfrm>
            <a:off x="6197600" y="3379788"/>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30" name="Line 50"/>
          <p:cNvSpPr>
            <a:spLocks noChangeShapeType="1"/>
          </p:cNvSpPr>
          <p:nvPr/>
        </p:nvSpPr>
        <p:spPr bwMode="auto">
          <a:xfrm>
            <a:off x="6464300" y="3379788"/>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31" name="Line 51"/>
          <p:cNvSpPr>
            <a:spLocks noChangeShapeType="1"/>
          </p:cNvSpPr>
          <p:nvPr/>
        </p:nvSpPr>
        <p:spPr bwMode="auto">
          <a:xfrm>
            <a:off x="6731000" y="3379788"/>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32" name="Line 52"/>
          <p:cNvSpPr>
            <a:spLocks noChangeShapeType="1"/>
          </p:cNvSpPr>
          <p:nvPr/>
        </p:nvSpPr>
        <p:spPr bwMode="auto">
          <a:xfrm>
            <a:off x="6997700" y="3379788"/>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33" name="Line 53"/>
          <p:cNvSpPr>
            <a:spLocks noChangeShapeType="1"/>
          </p:cNvSpPr>
          <p:nvPr/>
        </p:nvSpPr>
        <p:spPr bwMode="auto">
          <a:xfrm>
            <a:off x="7264400" y="3379788"/>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34" name="Line 54"/>
          <p:cNvSpPr>
            <a:spLocks noChangeShapeType="1"/>
          </p:cNvSpPr>
          <p:nvPr/>
        </p:nvSpPr>
        <p:spPr bwMode="auto">
          <a:xfrm>
            <a:off x="7531100" y="3379788"/>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35" name="Line 55"/>
          <p:cNvSpPr>
            <a:spLocks noChangeShapeType="1"/>
          </p:cNvSpPr>
          <p:nvPr/>
        </p:nvSpPr>
        <p:spPr bwMode="auto">
          <a:xfrm>
            <a:off x="7797800" y="3379788"/>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36" name="Line 56"/>
          <p:cNvSpPr>
            <a:spLocks noChangeShapeType="1"/>
          </p:cNvSpPr>
          <p:nvPr/>
        </p:nvSpPr>
        <p:spPr bwMode="auto">
          <a:xfrm>
            <a:off x="8064500" y="3379788"/>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37" name="Line 57"/>
          <p:cNvSpPr>
            <a:spLocks noChangeShapeType="1"/>
          </p:cNvSpPr>
          <p:nvPr/>
        </p:nvSpPr>
        <p:spPr bwMode="auto">
          <a:xfrm>
            <a:off x="8331200" y="3379788"/>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38" name="Line 58"/>
          <p:cNvSpPr>
            <a:spLocks noChangeShapeType="1"/>
          </p:cNvSpPr>
          <p:nvPr/>
        </p:nvSpPr>
        <p:spPr bwMode="auto">
          <a:xfrm>
            <a:off x="8597900" y="3379788"/>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39" name="Line 59"/>
          <p:cNvSpPr>
            <a:spLocks noChangeShapeType="1"/>
          </p:cNvSpPr>
          <p:nvPr/>
        </p:nvSpPr>
        <p:spPr bwMode="auto">
          <a:xfrm>
            <a:off x="8864600" y="3379788"/>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40" name="Rectangle 60"/>
          <p:cNvSpPr>
            <a:spLocks noChangeArrowheads="1"/>
          </p:cNvSpPr>
          <p:nvPr/>
        </p:nvSpPr>
        <p:spPr bwMode="auto">
          <a:xfrm>
            <a:off x="684213" y="2998788"/>
            <a:ext cx="307975"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2000"/>
              <a:t>0</a:t>
            </a:r>
          </a:p>
        </p:txBody>
      </p:sp>
      <p:sp>
        <p:nvSpPr>
          <p:cNvPr id="25641" name="Rectangle 61"/>
          <p:cNvSpPr>
            <a:spLocks noChangeArrowheads="1"/>
          </p:cNvSpPr>
          <p:nvPr/>
        </p:nvSpPr>
        <p:spPr bwMode="auto">
          <a:xfrm>
            <a:off x="8456613" y="2998788"/>
            <a:ext cx="561975"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2000"/>
              <a:t>150</a:t>
            </a:r>
          </a:p>
        </p:txBody>
      </p:sp>
      <p:sp>
        <p:nvSpPr>
          <p:cNvPr id="25642" name="Rectangle 62"/>
          <p:cNvSpPr>
            <a:spLocks noChangeArrowheads="1"/>
          </p:cNvSpPr>
          <p:nvPr/>
        </p:nvSpPr>
        <p:spPr bwMode="auto">
          <a:xfrm>
            <a:off x="7123113" y="2998788"/>
            <a:ext cx="561975"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2000"/>
              <a:t>125</a:t>
            </a:r>
          </a:p>
        </p:txBody>
      </p:sp>
      <p:sp>
        <p:nvSpPr>
          <p:cNvPr id="25643" name="Rectangle 63"/>
          <p:cNvSpPr>
            <a:spLocks noChangeArrowheads="1"/>
          </p:cNvSpPr>
          <p:nvPr/>
        </p:nvSpPr>
        <p:spPr bwMode="auto">
          <a:xfrm>
            <a:off x="5789613" y="2998788"/>
            <a:ext cx="561975"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2000"/>
              <a:t>100</a:t>
            </a:r>
          </a:p>
        </p:txBody>
      </p:sp>
      <p:sp>
        <p:nvSpPr>
          <p:cNvPr id="25644" name="Rectangle 64"/>
          <p:cNvSpPr>
            <a:spLocks noChangeArrowheads="1"/>
          </p:cNvSpPr>
          <p:nvPr/>
        </p:nvSpPr>
        <p:spPr bwMode="auto">
          <a:xfrm>
            <a:off x="4519613" y="2998788"/>
            <a:ext cx="434975"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2000"/>
              <a:t>75</a:t>
            </a:r>
          </a:p>
        </p:txBody>
      </p:sp>
      <p:sp>
        <p:nvSpPr>
          <p:cNvPr id="25645" name="Rectangle 65"/>
          <p:cNvSpPr>
            <a:spLocks noChangeArrowheads="1"/>
          </p:cNvSpPr>
          <p:nvPr/>
        </p:nvSpPr>
        <p:spPr bwMode="auto">
          <a:xfrm>
            <a:off x="3224213" y="2998788"/>
            <a:ext cx="434975"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2000"/>
              <a:t>50</a:t>
            </a:r>
          </a:p>
        </p:txBody>
      </p:sp>
      <p:sp>
        <p:nvSpPr>
          <p:cNvPr id="25646" name="Rectangle 66"/>
          <p:cNvSpPr>
            <a:spLocks noChangeArrowheads="1"/>
          </p:cNvSpPr>
          <p:nvPr/>
        </p:nvSpPr>
        <p:spPr bwMode="auto">
          <a:xfrm>
            <a:off x="1890713" y="2998788"/>
            <a:ext cx="434975"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2000"/>
              <a:t>25</a:t>
            </a:r>
          </a:p>
        </p:txBody>
      </p:sp>
      <p:sp>
        <p:nvSpPr>
          <p:cNvPr id="25647" name="Oval 67"/>
          <p:cNvSpPr>
            <a:spLocks noChangeArrowheads="1"/>
          </p:cNvSpPr>
          <p:nvPr/>
        </p:nvSpPr>
        <p:spPr bwMode="auto">
          <a:xfrm>
            <a:off x="4057650" y="3706813"/>
            <a:ext cx="88900" cy="88900"/>
          </a:xfrm>
          <a:prstGeom prst="ellipse">
            <a:avLst/>
          </a:prstGeom>
          <a:solidFill>
            <a:srgbClr val="DC0081"/>
          </a:solidFill>
          <a:ln w="12700">
            <a:solidFill>
              <a:srgbClr val="DC0081"/>
            </a:solidFill>
            <a:round/>
            <a:headEnd/>
            <a:tailEnd/>
          </a:ln>
        </p:spPr>
        <p:txBody>
          <a:bodyPr wrap="none" anchor="ctr"/>
          <a:lstStyle/>
          <a:p>
            <a:endParaRPr lang="en-US"/>
          </a:p>
        </p:txBody>
      </p:sp>
      <p:sp>
        <p:nvSpPr>
          <p:cNvPr id="25648" name="Oval 68"/>
          <p:cNvSpPr>
            <a:spLocks noChangeArrowheads="1"/>
          </p:cNvSpPr>
          <p:nvPr/>
        </p:nvSpPr>
        <p:spPr bwMode="auto">
          <a:xfrm>
            <a:off x="8553450" y="3706813"/>
            <a:ext cx="88900" cy="88900"/>
          </a:xfrm>
          <a:prstGeom prst="ellipse">
            <a:avLst/>
          </a:prstGeom>
          <a:solidFill>
            <a:schemeClr val="hlink"/>
          </a:solidFill>
          <a:ln w="12700">
            <a:solidFill>
              <a:schemeClr val="hlink"/>
            </a:solidFill>
            <a:round/>
            <a:headEnd/>
            <a:tailEnd/>
          </a:ln>
        </p:spPr>
        <p:txBody>
          <a:bodyPr wrap="none" anchor="ctr"/>
          <a:lstStyle/>
          <a:p>
            <a:endParaRPr lang="en-US"/>
          </a:p>
        </p:txBody>
      </p:sp>
      <p:sp>
        <p:nvSpPr>
          <p:cNvPr id="25649" name="Oval 69"/>
          <p:cNvSpPr>
            <a:spLocks noChangeArrowheads="1"/>
          </p:cNvSpPr>
          <p:nvPr/>
        </p:nvSpPr>
        <p:spPr bwMode="auto">
          <a:xfrm>
            <a:off x="1581150" y="3706813"/>
            <a:ext cx="88900" cy="88900"/>
          </a:xfrm>
          <a:prstGeom prst="ellipse">
            <a:avLst/>
          </a:prstGeom>
          <a:solidFill>
            <a:schemeClr val="hlink"/>
          </a:solidFill>
          <a:ln w="12700">
            <a:solidFill>
              <a:schemeClr val="hlink"/>
            </a:solidFill>
            <a:round/>
            <a:headEnd/>
            <a:tailEnd/>
          </a:ln>
        </p:spPr>
        <p:txBody>
          <a:bodyPr wrap="none" anchor="ctr"/>
          <a:lstStyle/>
          <a:p>
            <a:endParaRPr lang="en-US"/>
          </a:p>
        </p:txBody>
      </p:sp>
      <p:sp>
        <p:nvSpPr>
          <p:cNvPr id="25650" name="Oval 70"/>
          <p:cNvSpPr>
            <a:spLocks noChangeArrowheads="1"/>
          </p:cNvSpPr>
          <p:nvPr/>
        </p:nvSpPr>
        <p:spPr bwMode="auto">
          <a:xfrm>
            <a:off x="8401050" y="3706813"/>
            <a:ext cx="88900" cy="88900"/>
          </a:xfrm>
          <a:prstGeom prst="ellipse">
            <a:avLst/>
          </a:prstGeom>
          <a:solidFill>
            <a:schemeClr val="hlink"/>
          </a:solidFill>
          <a:ln w="12700">
            <a:solidFill>
              <a:schemeClr val="hlink"/>
            </a:solidFill>
            <a:round/>
            <a:headEnd/>
            <a:tailEnd/>
          </a:ln>
        </p:spPr>
        <p:txBody>
          <a:bodyPr wrap="none" anchor="ctr"/>
          <a:lstStyle/>
          <a:p>
            <a:endParaRPr lang="en-US"/>
          </a:p>
        </p:txBody>
      </p:sp>
      <p:sp>
        <p:nvSpPr>
          <p:cNvPr id="25651" name="Oval 71"/>
          <p:cNvSpPr>
            <a:spLocks noChangeArrowheads="1"/>
          </p:cNvSpPr>
          <p:nvPr/>
        </p:nvSpPr>
        <p:spPr bwMode="auto">
          <a:xfrm>
            <a:off x="1428750" y="3706813"/>
            <a:ext cx="88900" cy="88900"/>
          </a:xfrm>
          <a:prstGeom prst="ellipse">
            <a:avLst/>
          </a:prstGeom>
          <a:solidFill>
            <a:schemeClr val="hlink"/>
          </a:solidFill>
          <a:ln w="12700">
            <a:solidFill>
              <a:schemeClr val="hlink"/>
            </a:solidFill>
            <a:round/>
            <a:headEnd/>
            <a:tailEnd/>
          </a:ln>
        </p:spPr>
        <p:txBody>
          <a:bodyPr wrap="none" anchor="ctr"/>
          <a:lstStyle/>
          <a:p>
            <a:endParaRPr lang="en-US"/>
          </a:p>
        </p:txBody>
      </p:sp>
      <p:sp>
        <p:nvSpPr>
          <p:cNvPr id="25652" name="Oval 72"/>
          <p:cNvSpPr>
            <a:spLocks noChangeArrowheads="1"/>
          </p:cNvSpPr>
          <p:nvPr/>
        </p:nvSpPr>
        <p:spPr bwMode="auto">
          <a:xfrm>
            <a:off x="4438650" y="3706813"/>
            <a:ext cx="88900" cy="88900"/>
          </a:xfrm>
          <a:prstGeom prst="ellipse">
            <a:avLst/>
          </a:prstGeom>
          <a:solidFill>
            <a:schemeClr val="hlink"/>
          </a:solidFill>
          <a:ln w="12700">
            <a:solidFill>
              <a:schemeClr val="hlink"/>
            </a:solidFill>
            <a:round/>
            <a:headEnd/>
            <a:tailEnd/>
          </a:ln>
        </p:spPr>
        <p:txBody>
          <a:bodyPr wrap="none" anchor="ctr"/>
          <a:lstStyle/>
          <a:p>
            <a:endParaRPr lang="en-US"/>
          </a:p>
        </p:txBody>
      </p:sp>
      <p:sp>
        <p:nvSpPr>
          <p:cNvPr id="25653" name="Oval 73"/>
          <p:cNvSpPr>
            <a:spLocks noChangeArrowheads="1"/>
          </p:cNvSpPr>
          <p:nvPr/>
        </p:nvSpPr>
        <p:spPr bwMode="auto">
          <a:xfrm>
            <a:off x="4984750" y="3706813"/>
            <a:ext cx="88900" cy="88900"/>
          </a:xfrm>
          <a:prstGeom prst="ellipse">
            <a:avLst/>
          </a:prstGeom>
          <a:solidFill>
            <a:schemeClr val="hlink"/>
          </a:solidFill>
          <a:ln w="12700">
            <a:solidFill>
              <a:schemeClr val="hlink"/>
            </a:solidFill>
            <a:round/>
            <a:headEnd/>
            <a:tailEnd/>
          </a:ln>
        </p:spPr>
        <p:txBody>
          <a:bodyPr wrap="none" anchor="ctr"/>
          <a:lstStyle/>
          <a:p>
            <a:endParaRPr lang="en-US"/>
          </a:p>
        </p:txBody>
      </p:sp>
      <p:grpSp>
        <p:nvGrpSpPr>
          <p:cNvPr id="12" name="Group 74"/>
          <p:cNvGrpSpPr>
            <a:grpSpLocks/>
          </p:cNvGrpSpPr>
          <p:nvPr/>
        </p:nvGrpSpPr>
        <p:grpSpPr bwMode="auto">
          <a:xfrm>
            <a:off x="4127500" y="4205288"/>
            <a:ext cx="346075" cy="292100"/>
            <a:chOff x="2600" y="2513"/>
            <a:chExt cx="218" cy="184"/>
          </a:xfrm>
        </p:grpSpPr>
        <p:sp>
          <p:nvSpPr>
            <p:cNvPr id="25689" name="Arc 75"/>
            <p:cNvSpPr>
              <a:spLocks/>
            </p:cNvSpPr>
            <p:nvPr/>
          </p:nvSpPr>
          <p:spPr bwMode="auto">
            <a:xfrm rot="10800000">
              <a:off x="2712" y="2513"/>
              <a:ext cx="106" cy="184"/>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48"/>
                    <a:pt x="9547" y="111"/>
                    <a:pt x="21396" y="-1"/>
                  </a:cubicBezTo>
                </a:path>
                <a:path w="21600" h="21599" stroke="0" extrusionOk="0">
                  <a:moveTo>
                    <a:pt x="0" y="21599"/>
                  </a:moveTo>
                  <a:cubicBezTo>
                    <a:pt x="0" y="9748"/>
                    <a:pt x="9547" y="111"/>
                    <a:pt x="21396" y="-1"/>
                  </a:cubicBezTo>
                  <a:lnTo>
                    <a:pt x="21600" y="21599"/>
                  </a:lnTo>
                  <a:close/>
                </a:path>
              </a:pathLst>
            </a:custGeom>
            <a:noFill/>
            <a:ln w="19050" cap="rnd">
              <a:solidFill>
                <a:schemeClr val="folHlink"/>
              </a:solidFill>
              <a:round/>
              <a:headEnd type="triangle" w="med" len="me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690" name="Arc 76"/>
            <p:cNvSpPr>
              <a:spLocks/>
            </p:cNvSpPr>
            <p:nvPr/>
          </p:nvSpPr>
          <p:spPr bwMode="auto">
            <a:xfrm rot="10800000">
              <a:off x="2600" y="2513"/>
              <a:ext cx="106" cy="18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cap="rnd">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13" name="Group 77"/>
          <p:cNvGrpSpPr>
            <a:grpSpLocks/>
          </p:cNvGrpSpPr>
          <p:nvPr/>
        </p:nvGrpSpPr>
        <p:grpSpPr bwMode="auto">
          <a:xfrm>
            <a:off x="1638300" y="4205288"/>
            <a:ext cx="6946900" cy="990600"/>
            <a:chOff x="1032" y="2649"/>
            <a:chExt cx="4376" cy="624"/>
          </a:xfrm>
        </p:grpSpPr>
        <p:sp>
          <p:nvSpPr>
            <p:cNvPr id="25687" name="Arc 78"/>
            <p:cNvSpPr>
              <a:spLocks/>
            </p:cNvSpPr>
            <p:nvPr/>
          </p:nvSpPr>
          <p:spPr bwMode="auto">
            <a:xfrm rot="10800000">
              <a:off x="1032" y="2649"/>
              <a:ext cx="2272" cy="62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cap="rnd">
              <a:solidFill>
                <a:schemeClr val="folHlink"/>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688" name="Arc 79"/>
            <p:cNvSpPr>
              <a:spLocks/>
            </p:cNvSpPr>
            <p:nvPr/>
          </p:nvSpPr>
          <p:spPr bwMode="auto">
            <a:xfrm rot="10800000">
              <a:off x="3119" y="2857"/>
              <a:ext cx="2289" cy="41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673"/>
                    <a:pt x="9665" y="3"/>
                    <a:pt x="21590" y="-1"/>
                  </a:cubicBezTo>
                </a:path>
                <a:path w="21600" h="21599" stroke="0" extrusionOk="0">
                  <a:moveTo>
                    <a:pt x="0" y="21599"/>
                  </a:moveTo>
                  <a:cubicBezTo>
                    <a:pt x="0" y="9673"/>
                    <a:pt x="9665" y="3"/>
                    <a:pt x="21590" y="-1"/>
                  </a:cubicBezTo>
                  <a:lnTo>
                    <a:pt x="21600" y="21599"/>
                  </a:lnTo>
                  <a:close/>
                </a:path>
              </a:pathLst>
            </a:custGeom>
            <a:noFill/>
            <a:ln w="19050" cap="rnd">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14" name="Group 80"/>
          <p:cNvGrpSpPr>
            <a:grpSpLocks/>
          </p:cNvGrpSpPr>
          <p:nvPr/>
        </p:nvGrpSpPr>
        <p:grpSpPr bwMode="auto">
          <a:xfrm>
            <a:off x="4521200" y="4205288"/>
            <a:ext cx="509588" cy="292100"/>
            <a:chOff x="2848" y="2513"/>
            <a:chExt cx="321" cy="184"/>
          </a:xfrm>
        </p:grpSpPr>
        <p:sp>
          <p:nvSpPr>
            <p:cNvPr id="25685" name="Arc 81"/>
            <p:cNvSpPr>
              <a:spLocks/>
            </p:cNvSpPr>
            <p:nvPr/>
          </p:nvSpPr>
          <p:spPr bwMode="auto">
            <a:xfrm rot="10800000">
              <a:off x="3009" y="2513"/>
              <a:ext cx="160" cy="184"/>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21"/>
                    <a:pt x="9589" y="73"/>
                    <a:pt x="21465" y="-1"/>
                  </a:cubicBezTo>
                </a:path>
                <a:path w="21600" h="21599" stroke="0" extrusionOk="0">
                  <a:moveTo>
                    <a:pt x="0" y="21599"/>
                  </a:moveTo>
                  <a:cubicBezTo>
                    <a:pt x="0" y="9721"/>
                    <a:pt x="9589" y="73"/>
                    <a:pt x="21465" y="-1"/>
                  </a:cubicBezTo>
                  <a:lnTo>
                    <a:pt x="21600" y="21599"/>
                  </a:lnTo>
                  <a:close/>
                </a:path>
              </a:pathLst>
            </a:custGeom>
            <a:noFill/>
            <a:ln w="19050" cap="rnd">
              <a:solidFill>
                <a:schemeClr val="folHlink"/>
              </a:solidFill>
              <a:round/>
              <a:headEnd type="triangle" w="med" len="me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686" name="Arc 82"/>
            <p:cNvSpPr>
              <a:spLocks/>
            </p:cNvSpPr>
            <p:nvPr/>
          </p:nvSpPr>
          <p:spPr bwMode="auto">
            <a:xfrm rot="10800000">
              <a:off x="2848" y="2513"/>
              <a:ext cx="160" cy="18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cap="rnd">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15" name="Group 83"/>
          <p:cNvGrpSpPr>
            <a:grpSpLocks/>
          </p:cNvGrpSpPr>
          <p:nvPr/>
        </p:nvGrpSpPr>
        <p:grpSpPr bwMode="auto">
          <a:xfrm>
            <a:off x="5067300" y="4205288"/>
            <a:ext cx="3368675" cy="508000"/>
            <a:chOff x="3192" y="2513"/>
            <a:chExt cx="2122" cy="320"/>
          </a:xfrm>
        </p:grpSpPr>
        <p:sp>
          <p:nvSpPr>
            <p:cNvPr id="25683" name="Arc 84"/>
            <p:cNvSpPr>
              <a:spLocks/>
            </p:cNvSpPr>
            <p:nvPr/>
          </p:nvSpPr>
          <p:spPr bwMode="auto">
            <a:xfrm rot="10800000">
              <a:off x="4212" y="2513"/>
              <a:ext cx="1102" cy="32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677"/>
                    <a:pt x="9659" y="9"/>
                    <a:pt x="21580" y="-1"/>
                  </a:cubicBezTo>
                </a:path>
                <a:path w="21600" h="21599" stroke="0" extrusionOk="0">
                  <a:moveTo>
                    <a:pt x="0" y="21599"/>
                  </a:moveTo>
                  <a:cubicBezTo>
                    <a:pt x="0" y="9677"/>
                    <a:pt x="9659" y="9"/>
                    <a:pt x="21580" y="-1"/>
                  </a:cubicBezTo>
                  <a:lnTo>
                    <a:pt x="21600" y="21599"/>
                  </a:lnTo>
                  <a:close/>
                </a:path>
              </a:pathLst>
            </a:custGeom>
            <a:noFill/>
            <a:ln w="19050" cap="rnd">
              <a:solidFill>
                <a:schemeClr val="folHlink"/>
              </a:solidFill>
              <a:round/>
              <a:headEnd type="triangle" w="med" len="me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684" name="Arc 85"/>
            <p:cNvSpPr>
              <a:spLocks/>
            </p:cNvSpPr>
            <p:nvPr/>
          </p:nvSpPr>
          <p:spPr bwMode="auto">
            <a:xfrm rot="10800000">
              <a:off x="3192" y="2513"/>
              <a:ext cx="1102" cy="32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cap="rnd">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16" name="Group 86"/>
          <p:cNvGrpSpPr>
            <a:grpSpLocks/>
          </p:cNvGrpSpPr>
          <p:nvPr/>
        </p:nvGrpSpPr>
        <p:grpSpPr bwMode="auto">
          <a:xfrm>
            <a:off x="1447800" y="4205288"/>
            <a:ext cx="153988" cy="254000"/>
            <a:chOff x="912" y="2513"/>
            <a:chExt cx="97" cy="160"/>
          </a:xfrm>
        </p:grpSpPr>
        <p:sp>
          <p:nvSpPr>
            <p:cNvPr id="25681" name="Arc 87"/>
            <p:cNvSpPr>
              <a:spLocks/>
            </p:cNvSpPr>
            <p:nvPr/>
          </p:nvSpPr>
          <p:spPr bwMode="auto">
            <a:xfrm rot="10800000">
              <a:off x="912" y="2513"/>
              <a:ext cx="42" cy="1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cap="rnd">
              <a:solidFill>
                <a:schemeClr val="folHlink"/>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682" name="Arc 88"/>
            <p:cNvSpPr>
              <a:spLocks/>
            </p:cNvSpPr>
            <p:nvPr/>
          </p:nvSpPr>
          <p:spPr bwMode="auto">
            <a:xfrm rot="10800000">
              <a:off x="967" y="2513"/>
              <a:ext cx="42" cy="160"/>
            </a:xfrm>
            <a:custGeom>
              <a:avLst/>
              <a:gdLst>
                <a:gd name="T0" fmla="*/ 0 w 21600"/>
                <a:gd name="T1" fmla="*/ 0 h 21593"/>
                <a:gd name="T2" fmla="*/ 0 w 21600"/>
                <a:gd name="T3" fmla="*/ 0 h 21593"/>
                <a:gd name="T4" fmla="*/ 0 w 21600"/>
                <a:gd name="T5" fmla="*/ 0 h 21593"/>
                <a:gd name="T6" fmla="*/ 0 60000 65536"/>
                <a:gd name="T7" fmla="*/ 0 60000 65536"/>
                <a:gd name="T8" fmla="*/ 0 60000 65536"/>
                <a:gd name="T9" fmla="*/ 0 w 21600"/>
                <a:gd name="T10" fmla="*/ 0 h 21593"/>
                <a:gd name="T11" fmla="*/ 21600 w 21600"/>
                <a:gd name="T12" fmla="*/ 21593 h 21593"/>
              </a:gdLst>
              <a:ahLst/>
              <a:cxnLst>
                <a:cxn ang="T6">
                  <a:pos x="T0" y="T1"/>
                </a:cxn>
                <a:cxn ang="T7">
                  <a:pos x="T2" y="T3"/>
                </a:cxn>
                <a:cxn ang="T8">
                  <a:pos x="T4" y="T5"/>
                </a:cxn>
              </a:cxnLst>
              <a:rect l="T9" t="T10" r="T11" b="T12"/>
              <a:pathLst>
                <a:path w="21600" h="21593" fill="none" extrusionOk="0">
                  <a:moveTo>
                    <a:pt x="0" y="21593"/>
                  </a:moveTo>
                  <a:cubicBezTo>
                    <a:pt x="0" y="9863"/>
                    <a:pt x="9360" y="278"/>
                    <a:pt x="21085" y="-1"/>
                  </a:cubicBezTo>
                </a:path>
                <a:path w="21600" h="21593" stroke="0" extrusionOk="0">
                  <a:moveTo>
                    <a:pt x="0" y="21593"/>
                  </a:moveTo>
                  <a:cubicBezTo>
                    <a:pt x="0" y="9863"/>
                    <a:pt x="9360" y="278"/>
                    <a:pt x="21085" y="-1"/>
                  </a:cubicBezTo>
                  <a:lnTo>
                    <a:pt x="21600" y="21593"/>
                  </a:lnTo>
                  <a:close/>
                </a:path>
              </a:pathLst>
            </a:custGeom>
            <a:noFill/>
            <a:ln w="19050" cap="rnd">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5659" name="Group 89"/>
          <p:cNvGrpSpPr>
            <a:grpSpLocks/>
          </p:cNvGrpSpPr>
          <p:nvPr/>
        </p:nvGrpSpPr>
        <p:grpSpPr bwMode="auto">
          <a:xfrm>
            <a:off x="4576142" y="1739900"/>
            <a:ext cx="3498850" cy="406400"/>
            <a:chOff x="2752" y="384"/>
            <a:chExt cx="2204" cy="256"/>
          </a:xfrm>
          <a:solidFill>
            <a:schemeClr val="accent1">
              <a:lumMod val="20000"/>
              <a:lumOff val="80000"/>
            </a:schemeClr>
          </a:solidFill>
        </p:grpSpPr>
        <p:sp>
          <p:nvSpPr>
            <p:cNvPr id="25672" name="Line 90"/>
            <p:cNvSpPr>
              <a:spLocks noChangeShapeType="1"/>
            </p:cNvSpPr>
            <p:nvPr/>
          </p:nvSpPr>
          <p:spPr bwMode="auto">
            <a:xfrm>
              <a:off x="2768" y="384"/>
              <a:ext cx="2184" cy="0"/>
            </a:xfrm>
            <a:prstGeom prst="line">
              <a:avLst/>
            </a:prstGeom>
            <a:grp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73" name="Line 91"/>
            <p:cNvSpPr>
              <a:spLocks noChangeShapeType="1"/>
            </p:cNvSpPr>
            <p:nvPr/>
          </p:nvSpPr>
          <p:spPr bwMode="auto">
            <a:xfrm>
              <a:off x="2752" y="640"/>
              <a:ext cx="2192" cy="0"/>
            </a:xfrm>
            <a:prstGeom prst="line">
              <a:avLst/>
            </a:prstGeom>
            <a:grp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74" name="Rectangle 92"/>
            <p:cNvSpPr>
              <a:spLocks noChangeArrowheads="1"/>
            </p:cNvSpPr>
            <p:nvPr/>
          </p:nvSpPr>
          <p:spPr bwMode="auto">
            <a:xfrm>
              <a:off x="4600" y="384"/>
              <a:ext cx="352" cy="248"/>
            </a:xfrm>
            <a:prstGeom prst="rect">
              <a:avLst/>
            </a:prstGeom>
            <a:grpFill/>
            <a:ln w="12700">
              <a:solidFill>
                <a:schemeClr val="tx1"/>
              </a:solidFill>
              <a:miter lim="800000"/>
              <a:headEnd/>
              <a:tailEnd/>
            </a:ln>
          </p:spPr>
          <p:txBody>
            <a:bodyPr wrap="none" anchor="ctr"/>
            <a:lstStyle/>
            <a:p>
              <a:pPr algn="ctr"/>
              <a:r>
                <a:rPr lang="en-US">
                  <a:solidFill>
                    <a:schemeClr val="folHlink"/>
                  </a:solidFill>
                </a:rPr>
                <a:t>150</a:t>
              </a:r>
            </a:p>
          </p:txBody>
        </p:sp>
        <p:sp>
          <p:nvSpPr>
            <p:cNvPr id="25675" name="Line 93"/>
            <p:cNvSpPr>
              <a:spLocks noChangeShapeType="1"/>
            </p:cNvSpPr>
            <p:nvPr/>
          </p:nvSpPr>
          <p:spPr bwMode="auto">
            <a:xfrm rot="5400000">
              <a:off x="4836" y="508"/>
              <a:ext cx="240" cy="0"/>
            </a:xfrm>
            <a:prstGeom prst="line">
              <a:avLst/>
            </a:prstGeom>
            <a:grp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76" name="Rectangle 94"/>
            <p:cNvSpPr>
              <a:spLocks noChangeArrowheads="1"/>
            </p:cNvSpPr>
            <p:nvPr/>
          </p:nvSpPr>
          <p:spPr bwMode="auto">
            <a:xfrm>
              <a:off x="4248" y="384"/>
              <a:ext cx="352" cy="248"/>
            </a:xfrm>
            <a:prstGeom prst="rect">
              <a:avLst/>
            </a:prstGeom>
            <a:grpFill/>
            <a:ln w="12700">
              <a:solidFill>
                <a:schemeClr val="tx1"/>
              </a:solidFill>
              <a:miter lim="800000"/>
              <a:headEnd/>
              <a:tailEnd/>
            </a:ln>
          </p:spPr>
          <p:txBody>
            <a:bodyPr wrap="none" anchor="ctr"/>
            <a:lstStyle/>
            <a:p>
              <a:pPr algn="ctr"/>
              <a:r>
                <a:rPr lang="en-US">
                  <a:solidFill>
                    <a:schemeClr val="folHlink"/>
                  </a:solidFill>
                </a:rPr>
                <a:t>16</a:t>
              </a:r>
            </a:p>
          </p:txBody>
        </p:sp>
        <p:sp>
          <p:nvSpPr>
            <p:cNvPr id="25677" name="Rectangle 95"/>
            <p:cNvSpPr>
              <a:spLocks noChangeArrowheads="1"/>
            </p:cNvSpPr>
            <p:nvPr/>
          </p:nvSpPr>
          <p:spPr bwMode="auto">
            <a:xfrm>
              <a:off x="3896" y="384"/>
              <a:ext cx="352" cy="248"/>
            </a:xfrm>
            <a:prstGeom prst="rect">
              <a:avLst/>
            </a:prstGeom>
            <a:grpFill/>
            <a:ln w="12700">
              <a:solidFill>
                <a:schemeClr val="tx1"/>
              </a:solidFill>
              <a:miter lim="800000"/>
              <a:headEnd/>
              <a:tailEnd/>
            </a:ln>
          </p:spPr>
          <p:txBody>
            <a:bodyPr wrap="none" anchor="ctr"/>
            <a:lstStyle/>
            <a:p>
              <a:pPr algn="ctr"/>
              <a:r>
                <a:rPr lang="en-US">
                  <a:solidFill>
                    <a:schemeClr val="folHlink"/>
                  </a:solidFill>
                </a:rPr>
                <a:t>147</a:t>
              </a:r>
            </a:p>
          </p:txBody>
        </p:sp>
        <p:sp>
          <p:nvSpPr>
            <p:cNvPr id="25678" name="Rectangle 96"/>
            <p:cNvSpPr>
              <a:spLocks noChangeArrowheads="1"/>
            </p:cNvSpPr>
            <p:nvPr/>
          </p:nvSpPr>
          <p:spPr bwMode="auto">
            <a:xfrm>
              <a:off x="3544" y="384"/>
              <a:ext cx="352" cy="248"/>
            </a:xfrm>
            <a:prstGeom prst="rect">
              <a:avLst/>
            </a:prstGeom>
            <a:grpFill/>
            <a:ln w="12700">
              <a:solidFill>
                <a:schemeClr val="tx1"/>
              </a:solidFill>
              <a:miter lim="800000"/>
              <a:headEnd/>
              <a:tailEnd/>
            </a:ln>
          </p:spPr>
          <p:txBody>
            <a:bodyPr wrap="none" anchor="ctr"/>
            <a:lstStyle/>
            <a:p>
              <a:pPr algn="ctr"/>
              <a:r>
                <a:rPr lang="en-US">
                  <a:solidFill>
                    <a:schemeClr val="folHlink"/>
                  </a:solidFill>
                </a:rPr>
                <a:t>14</a:t>
              </a:r>
            </a:p>
          </p:txBody>
        </p:sp>
        <p:sp>
          <p:nvSpPr>
            <p:cNvPr id="25679" name="Rectangle 97"/>
            <p:cNvSpPr>
              <a:spLocks noChangeArrowheads="1"/>
            </p:cNvSpPr>
            <p:nvPr/>
          </p:nvSpPr>
          <p:spPr bwMode="auto">
            <a:xfrm>
              <a:off x="3192" y="384"/>
              <a:ext cx="352" cy="248"/>
            </a:xfrm>
            <a:prstGeom prst="rect">
              <a:avLst/>
            </a:prstGeom>
            <a:grpFill/>
            <a:ln w="12700">
              <a:solidFill>
                <a:schemeClr val="tx1"/>
              </a:solidFill>
              <a:miter lim="800000"/>
              <a:headEnd/>
              <a:tailEnd/>
            </a:ln>
          </p:spPr>
          <p:txBody>
            <a:bodyPr wrap="none" anchor="ctr"/>
            <a:lstStyle/>
            <a:p>
              <a:pPr algn="ctr"/>
              <a:r>
                <a:rPr lang="en-US">
                  <a:solidFill>
                    <a:schemeClr val="folHlink"/>
                  </a:solidFill>
                </a:rPr>
                <a:t>72</a:t>
              </a:r>
            </a:p>
          </p:txBody>
        </p:sp>
        <p:sp>
          <p:nvSpPr>
            <p:cNvPr id="25680" name="Rectangle 98"/>
            <p:cNvSpPr>
              <a:spLocks noChangeArrowheads="1"/>
            </p:cNvSpPr>
            <p:nvPr/>
          </p:nvSpPr>
          <p:spPr bwMode="auto">
            <a:xfrm>
              <a:off x="2840" y="384"/>
              <a:ext cx="352" cy="248"/>
            </a:xfrm>
            <a:prstGeom prst="rect">
              <a:avLst/>
            </a:prstGeom>
            <a:grpFill/>
            <a:ln w="12700">
              <a:solidFill>
                <a:schemeClr val="tx1"/>
              </a:solidFill>
              <a:miter lim="800000"/>
              <a:headEnd/>
              <a:tailEnd/>
            </a:ln>
          </p:spPr>
          <p:txBody>
            <a:bodyPr wrap="none" anchor="ctr"/>
            <a:lstStyle/>
            <a:p>
              <a:pPr algn="ctr"/>
              <a:r>
                <a:rPr lang="en-US">
                  <a:solidFill>
                    <a:schemeClr val="folHlink"/>
                  </a:solidFill>
                </a:rPr>
                <a:t>83</a:t>
              </a:r>
            </a:p>
          </p:txBody>
        </p:sp>
      </p:grpSp>
      <p:sp>
        <p:nvSpPr>
          <p:cNvPr id="199779" name="Rectangle 99"/>
          <p:cNvSpPr>
            <a:spLocks noChangeArrowheads="1"/>
          </p:cNvSpPr>
          <p:nvPr/>
        </p:nvSpPr>
        <p:spPr bwMode="auto">
          <a:xfrm>
            <a:off x="4665042" y="2247900"/>
            <a:ext cx="3429000" cy="419100"/>
          </a:xfrm>
          <a:prstGeom prst="rect">
            <a:avLst/>
          </a:prstGeom>
          <a:solidFill>
            <a:schemeClr val="accent1">
              <a:lumMod val="20000"/>
              <a:lumOff val="80000"/>
            </a:schemeClr>
          </a:solidFill>
          <a:ln w="12700">
            <a:noFill/>
            <a:miter lim="800000"/>
            <a:headEnd/>
            <a:tailEnd/>
          </a:ln>
          <a:effectLst>
            <a:outerShdw dist="107763" dir="2700000" algn="ctr" rotWithShape="0">
              <a:schemeClr val="bg2"/>
            </a:outerShdw>
          </a:effectLst>
        </p:spPr>
        <p:txBody>
          <a:bodyPr wrap="none" anchor="ctr"/>
          <a:lstStyle/>
          <a:p>
            <a:pPr>
              <a:defRPr/>
            </a:pPr>
            <a:endParaRPr lang="en-US">
              <a:latin typeface="Times"/>
              <a:ea typeface="+mn-ea"/>
            </a:endParaRPr>
          </a:p>
        </p:txBody>
      </p:sp>
      <p:grpSp>
        <p:nvGrpSpPr>
          <p:cNvPr id="25661" name="Group 100"/>
          <p:cNvGrpSpPr>
            <a:grpSpLocks/>
          </p:cNvGrpSpPr>
          <p:nvPr/>
        </p:nvGrpSpPr>
        <p:grpSpPr bwMode="auto">
          <a:xfrm>
            <a:off x="4601542" y="2260600"/>
            <a:ext cx="3498850" cy="406400"/>
            <a:chOff x="2752" y="384"/>
            <a:chExt cx="2204" cy="256"/>
          </a:xfrm>
          <a:solidFill>
            <a:schemeClr val="accent1">
              <a:lumMod val="20000"/>
              <a:lumOff val="80000"/>
            </a:schemeClr>
          </a:solidFill>
        </p:grpSpPr>
        <p:sp>
          <p:nvSpPr>
            <p:cNvPr id="25663" name="Line 101"/>
            <p:cNvSpPr>
              <a:spLocks noChangeShapeType="1"/>
            </p:cNvSpPr>
            <p:nvPr/>
          </p:nvSpPr>
          <p:spPr bwMode="auto">
            <a:xfrm>
              <a:off x="2768" y="384"/>
              <a:ext cx="2184" cy="0"/>
            </a:xfrm>
            <a:prstGeom prst="line">
              <a:avLst/>
            </a:prstGeom>
            <a:grp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64" name="Line 102"/>
            <p:cNvSpPr>
              <a:spLocks noChangeShapeType="1"/>
            </p:cNvSpPr>
            <p:nvPr/>
          </p:nvSpPr>
          <p:spPr bwMode="auto">
            <a:xfrm>
              <a:off x="2752" y="640"/>
              <a:ext cx="2192" cy="0"/>
            </a:xfrm>
            <a:prstGeom prst="line">
              <a:avLst/>
            </a:prstGeom>
            <a:grp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65" name="Rectangle 103"/>
            <p:cNvSpPr>
              <a:spLocks noChangeArrowheads="1"/>
            </p:cNvSpPr>
            <p:nvPr/>
          </p:nvSpPr>
          <p:spPr bwMode="auto">
            <a:xfrm>
              <a:off x="4600" y="384"/>
              <a:ext cx="352" cy="248"/>
            </a:xfrm>
            <a:prstGeom prst="rect">
              <a:avLst/>
            </a:prstGeom>
            <a:grpFill/>
            <a:ln w="12700">
              <a:solidFill>
                <a:schemeClr val="tx1"/>
              </a:solidFill>
              <a:miter lim="800000"/>
              <a:headEnd/>
              <a:tailEnd/>
            </a:ln>
          </p:spPr>
          <p:txBody>
            <a:bodyPr wrap="none" anchor="ctr"/>
            <a:lstStyle/>
            <a:p>
              <a:pPr algn="ctr"/>
              <a:r>
                <a:rPr lang="en-US">
                  <a:solidFill>
                    <a:schemeClr val="folHlink"/>
                  </a:solidFill>
                </a:rPr>
                <a:t>72</a:t>
              </a:r>
            </a:p>
          </p:txBody>
        </p:sp>
        <p:sp>
          <p:nvSpPr>
            <p:cNvPr id="25666" name="Line 104"/>
            <p:cNvSpPr>
              <a:spLocks noChangeShapeType="1"/>
            </p:cNvSpPr>
            <p:nvPr/>
          </p:nvSpPr>
          <p:spPr bwMode="auto">
            <a:xfrm rot="5400000">
              <a:off x="4836" y="508"/>
              <a:ext cx="240" cy="0"/>
            </a:xfrm>
            <a:prstGeom prst="line">
              <a:avLst/>
            </a:prstGeom>
            <a:grp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67" name="Rectangle 105"/>
            <p:cNvSpPr>
              <a:spLocks noChangeArrowheads="1"/>
            </p:cNvSpPr>
            <p:nvPr/>
          </p:nvSpPr>
          <p:spPr bwMode="auto">
            <a:xfrm>
              <a:off x="4248" y="384"/>
              <a:ext cx="352" cy="248"/>
            </a:xfrm>
            <a:prstGeom prst="rect">
              <a:avLst/>
            </a:prstGeom>
            <a:grpFill/>
            <a:ln w="12700">
              <a:solidFill>
                <a:schemeClr val="tx1"/>
              </a:solidFill>
              <a:miter lim="800000"/>
              <a:headEnd/>
              <a:tailEnd/>
            </a:ln>
          </p:spPr>
          <p:txBody>
            <a:bodyPr wrap="none" anchor="ctr"/>
            <a:lstStyle/>
            <a:p>
              <a:pPr algn="ctr"/>
              <a:r>
                <a:rPr lang="en-US">
                  <a:solidFill>
                    <a:schemeClr val="folHlink"/>
                  </a:solidFill>
                </a:rPr>
                <a:t>82</a:t>
              </a:r>
            </a:p>
          </p:txBody>
        </p:sp>
        <p:sp>
          <p:nvSpPr>
            <p:cNvPr id="25668" name="Rectangle 106"/>
            <p:cNvSpPr>
              <a:spLocks noChangeArrowheads="1"/>
            </p:cNvSpPr>
            <p:nvPr/>
          </p:nvSpPr>
          <p:spPr bwMode="auto">
            <a:xfrm>
              <a:off x="3896" y="384"/>
              <a:ext cx="352" cy="248"/>
            </a:xfrm>
            <a:prstGeom prst="rect">
              <a:avLst/>
            </a:prstGeom>
            <a:grpFill/>
            <a:ln w="12700">
              <a:solidFill>
                <a:schemeClr val="tx1"/>
              </a:solidFill>
              <a:miter lim="800000"/>
              <a:headEnd/>
              <a:tailEnd/>
            </a:ln>
          </p:spPr>
          <p:txBody>
            <a:bodyPr wrap="none" anchor="ctr"/>
            <a:lstStyle/>
            <a:p>
              <a:pPr algn="ctr"/>
              <a:r>
                <a:rPr lang="en-US">
                  <a:solidFill>
                    <a:schemeClr val="folHlink"/>
                  </a:solidFill>
                </a:rPr>
                <a:t>147</a:t>
              </a:r>
            </a:p>
          </p:txBody>
        </p:sp>
        <p:sp>
          <p:nvSpPr>
            <p:cNvPr id="25669" name="Rectangle 107"/>
            <p:cNvSpPr>
              <a:spLocks noChangeArrowheads="1"/>
            </p:cNvSpPr>
            <p:nvPr/>
          </p:nvSpPr>
          <p:spPr bwMode="auto">
            <a:xfrm>
              <a:off x="3544" y="384"/>
              <a:ext cx="352" cy="248"/>
            </a:xfrm>
            <a:prstGeom prst="rect">
              <a:avLst/>
            </a:prstGeom>
            <a:grpFill/>
            <a:ln w="12700">
              <a:solidFill>
                <a:schemeClr val="tx1"/>
              </a:solidFill>
              <a:miter lim="800000"/>
              <a:headEnd/>
              <a:tailEnd/>
            </a:ln>
          </p:spPr>
          <p:txBody>
            <a:bodyPr wrap="none" anchor="ctr"/>
            <a:lstStyle/>
            <a:p>
              <a:pPr algn="ctr"/>
              <a:r>
                <a:rPr lang="en-US">
                  <a:solidFill>
                    <a:schemeClr val="folHlink"/>
                  </a:solidFill>
                </a:rPr>
                <a:t>150</a:t>
              </a:r>
            </a:p>
          </p:txBody>
        </p:sp>
        <p:sp>
          <p:nvSpPr>
            <p:cNvPr id="25670" name="Rectangle 108"/>
            <p:cNvSpPr>
              <a:spLocks noChangeArrowheads="1"/>
            </p:cNvSpPr>
            <p:nvPr/>
          </p:nvSpPr>
          <p:spPr bwMode="auto">
            <a:xfrm>
              <a:off x="3192" y="384"/>
              <a:ext cx="352" cy="248"/>
            </a:xfrm>
            <a:prstGeom prst="rect">
              <a:avLst/>
            </a:prstGeom>
            <a:grpFill/>
            <a:ln w="12700">
              <a:solidFill>
                <a:schemeClr val="tx1"/>
              </a:solidFill>
              <a:miter lim="800000"/>
              <a:headEnd/>
              <a:tailEnd/>
            </a:ln>
          </p:spPr>
          <p:txBody>
            <a:bodyPr wrap="none" anchor="ctr"/>
            <a:lstStyle/>
            <a:p>
              <a:pPr algn="ctr"/>
              <a:r>
                <a:rPr lang="en-US">
                  <a:solidFill>
                    <a:schemeClr val="folHlink"/>
                  </a:solidFill>
                </a:rPr>
                <a:t>16</a:t>
              </a:r>
            </a:p>
          </p:txBody>
        </p:sp>
        <p:sp>
          <p:nvSpPr>
            <p:cNvPr id="25671" name="Rectangle 109"/>
            <p:cNvSpPr>
              <a:spLocks noChangeArrowheads="1"/>
            </p:cNvSpPr>
            <p:nvPr/>
          </p:nvSpPr>
          <p:spPr bwMode="auto">
            <a:xfrm>
              <a:off x="2840" y="384"/>
              <a:ext cx="352" cy="248"/>
            </a:xfrm>
            <a:prstGeom prst="rect">
              <a:avLst/>
            </a:prstGeom>
            <a:grpFill/>
            <a:ln w="12700">
              <a:solidFill>
                <a:schemeClr val="tx1"/>
              </a:solidFill>
              <a:miter lim="800000"/>
              <a:headEnd/>
              <a:tailEnd/>
            </a:ln>
          </p:spPr>
          <p:txBody>
            <a:bodyPr wrap="none" anchor="ctr"/>
            <a:lstStyle/>
            <a:p>
              <a:pPr algn="ctr"/>
              <a:r>
                <a:rPr lang="en-US" dirty="0">
                  <a:solidFill>
                    <a:schemeClr val="folHlink"/>
                  </a:solidFill>
                </a:rPr>
                <a:t>14</a:t>
              </a:r>
            </a:p>
          </p:txBody>
        </p:sp>
      </p:grpSp>
      <p:sp>
        <p:nvSpPr>
          <p:cNvPr id="199790" name="Rectangle 110"/>
          <p:cNvSpPr>
            <a:spLocks noChangeArrowheads="1"/>
          </p:cNvSpPr>
          <p:nvPr/>
        </p:nvSpPr>
        <p:spPr bwMode="auto">
          <a:xfrm>
            <a:off x="958850" y="5589240"/>
            <a:ext cx="7156450" cy="88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lstStyle/>
          <a:p>
            <a:r>
              <a:rPr lang="en-US" sz="2000" i="1">
                <a:latin typeface="Comic Sans MS" charset="0"/>
              </a:rPr>
              <a:t>SSTF</a:t>
            </a:r>
            <a:r>
              <a:rPr lang="en-US" sz="2000">
                <a:latin typeface="Comic Sans MS" charset="0"/>
              </a:rPr>
              <a:t> scheduling results in the head moving 221 tracks</a:t>
            </a:r>
          </a:p>
          <a:p>
            <a:pPr lvl="1">
              <a:lnSpc>
                <a:spcPct val="90000"/>
              </a:lnSpc>
              <a:spcAft>
                <a:spcPts val="600"/>
              </a:spcAft>
            </a:pPr>
            <a:r>
              <a:rPr lang="en-US" sz="2000" dirty="0">
                <a:latin typeface="Comic Sans MS" charset="0"/>
              </a:rPr>
              <a:t>Can we do better?</a:t>
            </a:r>
          </a:p>
        </p:txBody>
      </p:sp>
      <p:sp>
        <p:nvSpPr>
          <p:cNvPr id="3" name="Title 2"/>
          <p:cNvSpPr>
            <a:spLocks noGrp="1"/>
          </p:cNvSpPr>
          <p:nvPr>
            <p:ph type="title"/>
          </p:nvPr>
        </p:nvSpPr>
        <p:spPr/>
        <p:txBody>
          <a:bodyPr>
            <a:normAutofit fontScale="90000"/>
          </a:bodyPr>
          <a:lstStyle/>
          <a:p>
            <a:r>
              <a:rPr lang="en-US" dirty="0"/>
              <a:t>I/O Scheduling Algorithm 2: SSTF</a:t>
            </a:r>
          </a:p>
        </p:txBody>
      </p:sp>
      <p:sp>
        <p:nvSpPr>
          <p:cNvPr id="113" name="TextBox 112"/>
          <p:cNvSpPr txBox="1"/>
          <p:nvPr/>
        </p:nvSpPr>
        <p:spPr>
          <a:xfrm>
            <a:off x="0" y="6237822"/>
            <a:ext cx="9144000" cy="575554"/>
          </a:xfrm>
          <a:prstGeom prst="rect">
            <a:avLst/>
          </a:prstGeom>
          <a:noFill/>
        </p:spPr>
        <p:txBody>
          <a:bodyPr wrap="square" lIns="82309" tIns="41154" rIns="82309" bIns="41154" rtlCol="0">
            <a:spAutoFit/>
          </a:bodyPr>
          <a:lstStyle/>
          <a:p>
            <a:pPr marL="0" lvl="1" indent="-514291" algn="ctr"/>
            <a:r>
              <a:rPr lang="en-US" sz="3200" dirty="0"/>
              <a:t>SSTF: </a:t>
            </a:r>
            <a:r>
              <a:rPr lang="en-US" sz="3200"/>
              <a:t>221 tracks (vs 550 for FCFS)</a:t>
            </a:r>
            <a:endParaRPr lang="en-US" sz="3200" i="1" dirty="0"/>
          </a:p>
        </p:txBody>
      </p:sp>
    </p:spTree>
    <p:custDataLst>
      <p:tags r:id="rId1"/>
    </p:custDataLst>
    <p:extLst>
      <p:ext uri="{BB962C8B-B14F-4D97-AF65-F5344CB8AC3E}">
        <p14:creationId xmlns:p14="http://schemas.microsoft.com/office/powerpoint/2010/main" val="65170779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right)">
                                      <p:cBhvr>
                                        <p:cTn id="29" dur="500"/>
                                        <p:tgtEl>
                                          <p:spTgt spid="13"/>
                                        </p:tgtEl>
                                      </p:cBhvr>
                                    </p:animEffect>
                                  </p:childTnLst>
                                </p:cTn>
                              </p:par>
                            </p:childTnLst>
                          </p:cTn>
                        </p:par>
                        <p:par>
                          <p:cTn id="30" fill="hold">
                            <p:stCondLst>
                              <p:cond delay="500"/>
                            </p:stCondLst>
                            <p:childTnLst>
                              <p:par>
                                <p:cTn id="31" presetID="22" presetClass="entr" presetSubtype="2"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right)">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99790"/>
                                        </p:tgtEl>
                                        <p:attrNameLst>
                                          <p:attrName>style.visibility</p:attrName>
                                        </p:attrNameLst>
                                      </p:cBhvr>
                                      <p:to>
                                        <p:strVal val="visible"/>
                                      </p:to>
                                    </p:set>
                                    <p:animEffect transition="in" filter="wipe(up)">
                                      <p:cBhvr>
                                        <p:cTn id="38" dur="500"/>
                                        <p:tgtEl>
                                          <p:spTgt spid="199790"/>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790" grpId="0" autoUpdateAnimBg="0"/>
      <p:bldP spid="11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problems with greedy?</a:t>
            </a:r>
          </a:p>
        </p:txBody>
      </p:sp>
      <p:sp>
        <p:nvSpPr>
          <p:cNvPr id="3" name="Content Placeholder 2"/>
          <p:cNvSpPr>
            <a:spLocks noGrp="1"/>
          </p:cNvSpPr>
          <p:nvPr>
            <p:ph idx="1"/>
          </p:nvPr>
        </p:nvSpPr>
        <p:spPr/>
        <p:txBody>
          <a:bodyPr/>
          <a:lstStyle/>
          <a:p>
            <a:r>
              <a:rPr lang="en-US" dirty="0"/>
              <a:t>“Far” requests will starve</a:t>
            </a:r>
          </a:p>
          <a:p>
            <a:pPr lvl="1"/>
            <a:r>
              <a:rPr lang="en-US" dirty="0"/>
              <a:t>Assuming you reorder every time a new request arrives</a:t>
            </a:r>
          </a:p>
          <a:p>
            <a:r>
              <a:rPr lang="en-US" dirty="0"/>
              <a:t>Disk head may just hover around the “middle” tracks</a:t>
            </a:r>
          </a:p>
        </p:txBody>
      </p:sp>
    </p:spTree>
    <p:extLst>
      <p:ext uri="{BB962C8B-B14F-4D97-AF65-F5344CB8AC3E}">
        <p14:creationId xmlns:p14="http://schemas.microsoft.com/office/powerpoint/2010/main" val="10049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ctangle 11"/>
          <p:cNvSpPr txBox="1">
            <a:spLocks noChangeArrowheads="1"/>
          </p:cNvSpPr>
          <p:nvPr/>
        </p:nvSpPr>
        <p:spPr>
          <a:xfrm>
            <a:off x="533399" y="1304777"/>
            <a:ext cx="7935913" cy="1152128"/>
          </a:xfrm>
          <a:prstGeom prst="rect">
            <a:avLst/>
          </a:prstGeom>
          <a:noFill/>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800"/>
              </a:spcAft>
            </a:pPr>
            <a:r>
              <a:rPr lang="en-US" dirty="0">
                <a:latin typeface="Arial" charset="0"/>
              </a:rPr>
              <a:t>Move the head in one direction until all requests have been serviced, and then reverse.</a:t>
            </a:r>
          </a:p>
          <a:p>
            <a:pPr>
              <a:spcAft>
                <a:spcPts val="800"/>
              </a:spcAft>
            </a:pPr>
            <a:r>
              <a:rPr lang="en-US" dirty="0">
                <a:latin typeface="Arial" charset="0"/>
              </a:rPr>
              <a:t>Also called Elevator Scheduling     		</a:t>
            </a:r>
          </a:p>
        </p:txBody>
      </p:sp>
      <p:sp>
        <p:nvSpPr>
          <p:cNvPr id="203778" name="Rectangle 2"/>
          <p:cNvSpPr>
            <a:spLocks noChangeArrowheads="1"/>
          </p:cNvSpPr>
          <p:nvPr/>
        </p:nvSpPr>
        <p:spPr bwMode="auto">
          <a:xfrm>
            <a:off x="4470400" y="3155404"/>
            <a:ext cx="3429000" cy="419100"/>
          </a:xfrm>
          <a:prstGeom prst="rect">
            <a:avLst/>
          </a:prstGeom>
          <a:solidFill>
            <a:schemeClr val="accent1">
              <a:lumMod val="20000"/>
              <a:lumOff val="80000"/>
            </a:schemeClr>
          </a:solidFill>
          <a:ln w="12700">
            <a:noFill/>
            <a:miter lim="800000"/>
            <a:headEnd/>
            <a:tailEnd/>
          </a:ln>
          <a:effectLst>
            <a:outerShdw dist="107763" dir="2700000" algn="ctr" rotWithShape="0">
              <a:schemeClr val="bg2"/>
            </a:outerShdw>
          </a:effectLst>
        </p:spPr>
        <p:txBody>
          <a:bodyPr wrap="none" anchor="ctr"/>
          <a:lstStyle/>
          <a:p>
            <a:pPr>
              <a:defRPr/>
            </a:pPr>
            <a:endParaRPr lang="en-US">
              <a:latin typeface="Times"/>
              <a:ea typeface="+mn-ea"/>
            </a:endParaRPr>
          </a:p>
        </p:txBody>
      </p:sp>
      <p:grpSp>
        <p:nvGrpSpPr>
          <p:cNvPr id="26627" name="Group 3"/>
          <p:cNvGrpSpPr>
            <a:grpSpLocks/>
          </p:cNvGrpSpPr>
          <p:nvPr/>
        </p:nvGrpSpPr>
        <p:grpSpPr bwMode="auto">
          <a:xfrm>
            <a:off x="4521200" y="3163344"/>
            <a:ext cx="3352800" cy="398463"/>
            <a:chOff x="2848" y="1157"/>
            <a:chExt cx="2112" cy="251"/>
          </a:xfrm>
          <a:solidFill>
            <a:schemeClr val="accent1">
              <a:lumMod val="20000"/>
              <a:lumOff val="80000"/>
            </a:schemeClr>
          </a:solidFill>
        </p:grpSpPr>
        <p:sp>
          <p:nvSpPr>
            <p:cNvPr id="26735" name="Rectangle 4"/>
            <p:cNvSpPr>
              <a:spLocks noChangeArrowheads="1"/>
            </p:cNvSpPr>
            <p:nvPr/>
          </p:nvSpPr>
          <p:spPr bwMode="auto">
            <a:xfrm>
              <a:off x="4608" y="1160"/>
              <a:ext cx="352" cy="248"/>
            </a:xfrm>
            <a:prstGeom prst="rect">
              <a:avLst/>
            </a:prstGeom>
            <a:grpFill/>
            <a:ln w="12700">
              <a:solidFill>
                <a:schemeClr val="tx1"/>
              </a:solidFill>
              <a:miter lim="800000"/>
              <a:headEnd/>
              <a:tailEnd/>
            </a:ln>
          </p:spPr>
          <p:txBody>
            <a:bodyPr wrap="none" anchor="ctr"/>
            <a:lstStyle/>
            <a:p>
              <a:pPr algn="ctr"/>
              <a:r>
                <a:rPr lang="en-US">
                  <a:solidFill>
                    <a:schemeClr val="tx2"/>
                  </a:solidFill>
                </a:rPr>
                <a:t>16</a:t>
              </a:r>
            </a:p>
          </p:txBody>
        </p:sp>
        <p:sp>
          <p:nvSpPr>
            <p:cNvPr id="26736" name="Rectangle 5"/>
            <p:cNvSpPr>
              <a:spLocks noChangeArrowheads="1"/>
            </p:cNvSpPr>
            <p:nvPr/>
          </p:nvSpPr>
          <p:spPr bwMode="auto">
            <a:xfrm>
              <a:off x="4256" y="1160"/>
              <a:ext cx="352" cy="248"/>
            </a:xfrm>
            <a:prstGeom prst="rect">
              <a:avLst/>
            </a:prstGeom>
            <a:grpFill/>
            <a:ln w="12700">
              <a:solidFill>
                <a:schemeClr val="tx1"/>
              </a:solidFill>
              <a:miter lim="800000"/>
              <a:headEnd/>
              <a:tailEnd/>
            </a:ln>
          </p:spPr>
          <p:txBody>
            <a:bodyPr wrap="none" anchor="ctr"/>
            <a:lstStyle/>
            <a:p>
              <a:pPr algn="ctr"/>
              <a:r>
                <a:rPr lang="en-US">
                  <a:solidFill>
                    <a:schemeClr val="tx2"/>
                  </a:solidFill>
                </a:rPr>
                <a:t>14</a:t>
              </a:r>
            </a:p>
          </p:txBody>
        </p:sp>
        <p:sp>
          <p:nvSpPr>
            <p:cNvPr id="26737" name="Rectangle 6"/>
            <p:cNvSpPr>
              <a:spLocks noChangeArrowheads="1"/>
            </p:cNvSpPr>
            <p:nvPr/>
          </p:nvSpPr>
          <p:spPr bwMode="auto">
            <a:xfrm>
              <a:off x="3560" y="1160"/>
              <a:ext cx="352" cy="248"/>
            </a:xfrm>
            <a:prstGeom prst="rect">
              <a:avLst/>
            </a:prstGeom>
            <a:grpFill/>
            <a:ln w="12700">
              <a:solidFill>
                <a:schemeClr val="tx1"/>
              </a:solidFill>
              <a:miter lim="800000"/>
              <a:headEnd/>
              <a:tailEnd/>
            </a:ln>
          </p:spPr>
          <p:txBody>
            <a:bodyPr wrap="none" anchor="ctr"/>
            <a:lstStyle/>
            <a:p>
              <a:pPr algn="ctr"/>
              <a:r>
                <a:rPr lang="en-US">
                  <a:solidFill>
                    <a:schemeClr val="tx2"/>
                  </a:solidFill>
                </a:rPr>
                <a:t>72</a:t>
              </a:r>
            </a:p>
          </p:txBody>
        </p:sp>
        <p:sp>
          <p:nvSpPr>
            <p:cNvPr id="26738" name="Rectangle 7"/>
            <p:cNvSpPr>
              <a:spLocks noChangeArrowheads="1"/>
            </p:cNvSpPr>
            <p:nvPr/>
          </p:nvSpPr>
          <p:spPr bwMode="auto">
            <a:xfrm>
              <a:off x="3916" y="1157"/>
              <a:ext cx="352" cy="248"/>
            </a:xfrm>
            <a:prstGeom prst="rect">
              <a:avLst/>
            </a:prstGeom>
            <a:grpFill/>
            <a:ln w="12700">
              <a:solidFill>
                <a:schemeClr val="tx1"/>
              </a:solidFill>
              <a:miter lim="800000"/>
              <a:headEnd/>
              <a:tailEnd/>
            </a:ln>
          </p:spPr>
          <p:txBody>
            <a:bodyPr wrap="none" anchor="ctr"/>
            <a:lstStyle/>
            <a:p>
              <a:pPr algn="ctr"/>
              <a:r>
                <a:rPr lang="en-US">
                  <a:solidFill>
                    <a:schemeClr val="tx2"/>
                  </a:solidFill>
                </a:rPr>
                <a:t>83</a:t>
              </a:r>
            </a:p>
          </p:txBody>
        </p:sp>
        <p:sp>
          <p:nvSpPr>
            <p:cNvPr id="26739" name="Rectangle 8"/>
            <p:cNvSpPr>
              <a:spLocks noChangeArrowheads="1"/>
            </p:cNvSpPr>
            <p:nvPr/>
          </p:nvSpPr>
          <p:spPr bwMode="auto">
            <a:xfrm>
              <a:off x="3200" y="1160"/>
              <a:ext cx="352" cy="248"/>
            </a:xfrm>
            <a:prstGeom prst="rect">
              <a:avLst/>
            </a:prstGeom>
            <a:grpFill/>
            <a:ln w="12700">
              <a:solidFill>
                <a:schemeClr val="tx1"/>
              </a:solidFill>
              <a:miter lim="800000"/>
              <a:headEnd/>
              <a:tailEnd/>
            </a:ln>
          </p:spPr>
          <p:txBody>
            <a:bodyPr wrap="none" anchor="ctr"/>
            <a:lstStyle/>
            <a:p>
              <a:pPr algn="ctr"/>
              <a:r>
                <a:rPr lang="en-US">
                  <a:solidFill>
                    <a:schemeClr val="tx2"/>
                  </a:solidFill>
                </a:rPr>
                <a:t>147</a:t>
              </a:r>
            </a:p>
          </p:txBody>
        </p:sp>
        <p:sp>
          <p:nvSpPr>
            <p:cNvPr id="26740" name="Rectangle 9"/>
            <p:cNvSpPr>
              <a:spLocks noChangeArrowheads="1"/>
            </p:cNvSpPr>
            <p:nvPr/>
          </p:nvSpPr>
          <p:spPr bwMode="auto">
            <a:xfrm>
              <a:off x="2848" y="1160"/>
              <a:ext cx="352" cy="248"/>
            </a:xfrm>
            <a:prstGeom prst="rect">
              <a:avLst/>
            </a:prstGeom>
            <a:grpFill/>
            <a:ln w="12700">
              <a:solidFill>
                <a:schemeClr val="tx1"/>
              </a:solidFill>
              <a:miter lim="800000"/>
              <a:headEnd/>
              <a:tailEnd/>
            </a:ln>
          </p:spPr>
          <p:txBody>
            <a:bodyPr wrap="none" anchor="ctr"/>
            <a:lstStyle/>
            <a:p>
              <a:pPr algn="ctr"/>
              <a:r>
                <a:rPr lang="en-US">
                  <a:solidFill>
                    <a:schemeClr val="tx2"/>
                  </a:solidFill>
                </a:rPr>
                <a:t>150</a:t>
              </a:r>
            </a:p>
          </p:txBody>
        </p:sp>
      </p:grpSp>
      <p:sp>
        <p:nvSpPr>
          <p:cNvPr id="203786" name="Rectangle 10"/>
          <p:cNvSpPr>
            <a:spLocks noChangeArrowheads="1"/>
          </p:cNvSpPr>
          <p:nvPr/>
        </p:nvSpPr>
        <p:spPr bwMode="auto">
          <a:xfrm>
            <a:off x="4445000" y="2634704"/>
            <a:ext cx="3429000" cy="419100"/>
          </a:xfrm>
          <a:prstGeom prst="rect">
            <a:avLst/>
          </a:prstGeom>
          <a:solidFill>
            <a:schemeClr val="accent1">
              <a:lumMod val="20000"/>
              <a:lumOff val="80000"/>
            </a:schemeClr>
          </a:solidFill>
          <a:ln w="12700">
            <a:noFill/>
            <a:miter lim="800000"/>
            <a:headEnd/>
            <a:tailEnd/>
          </a:ln>
          <a:effectLst>
            <a:outerShdw dist="107763" dir="2700000" algn="ctr" rotWithShape="0">
              <a:schemeClr val="bg2"/>
            </a:outerShdw>
          </a:effectLst>
        </p:spPr>
        <p:txBody>
          <a:bodyPr wrap="none" anchor="ctr"/>
          <a:lstStyle/>
          <a:p>
            <a:pPr>
              <a:defRPr/>
            </a:pPr>
            <a:endParaRPr lang="en-US">
              <a:latin typeface="Times"/>
              <a:ea typeface="+mn-ea"/>
            </a:endParaRPr>
          </a:p>
        </p:txBody>
      </p:sp>
      <p:sp>
        <p:nvSpPr>
          <p:cNvPr id="26629" name="Rectangle 11"/>
          <p:cNvSpPr>
            <a:spLocks noGrp="1" noChangeArrowheads="1"/>
          </p:cNvSpPr>
          <p:nvPr>
            <p:ph type="body" idx="1"/>
          </p:nvPr>
        </p:nvSpPr>
        <p:spPr>
          <a:xfrm>
            <a:off x="520700" y="2571204"/>
            <a:ext cx="3949700" cy="1231900"/>
          </a:xfrm>
          <a:noFill/>
        </p:spPr>
        <p:txBody>
          <a:bodyPr>
            <a:normAutofit fontScale="92500" lnSpcReduction="20000"/>
          </a:bodyPr>
          <a:lstStyle/>
          <a:p>
            <a:pPr>
              <a:spcAft>
                <a:spcPts val="800"/>
              </a:spcAft>
            </a:pPr>
            <a:r>
              <a:rPr lang="en-US" dirty="0">
                <a:latin typeface="Arial" charset="0"/>
              </a:rPr>
              <a:t>Rearrange queue from:	</a:t>
            </a:r>
          </a:p>
          <a:p>
            <a:pPr>
              <a:spcBef>
                <a:spcPct val="0"/>
              </a:spcBef>
              <a:buFont typeface="Monotype Sorts" charset="0"/>
              <a:buNone/>
            </a:pPr>
            <a:r>
              <a:rPr lang="en-US" dirty="0">
                <a:latin typeface="Arial" charset="0"/>
              </a:rPr>
              <a:t>      		                To:</a:t>
            </a:r>
          </a:p>
        </p:txBody>
      </p:sp>
      <p:sp>
        <p:nvSpPr>
          <p:cNvPr id="203788" name="Rectangle 12"/>
          <p:cNvSpPr>
            <a:spLocks noChangeArrowheads="1"/>
          </p:cNvSpPr>
          <p:nvPr/>
        </p:nvSpPr>
        <p:spPr bwMode="auto">
          <a:xfrm>
            <a:off x="228600" y="3892004"/>
            <a:ext cx="8813800" cy="2273300"/>
          </a:xfrm>
          <a:prstGeom prst="rect">
            <a:avLst/>
          </a:prstGeom>
          <a:solidFill>
            <a:schemeClr val="accent1">
              <a:lumMod val="20000"/>
              <a:lumOff val="80000"/>
            </a:schemeClr>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latin typeface="Times"/>
              <a:ea typeface="+mn-ea"/>
            </a:endParaRPr>
          </a:p>
        </p:txBody>
      </p:sp>
      <p:sp>
        <p:nvSpPr>
          <p:cNvPr id="26631" name="Rectangle 13"/>
          <p:cNvSpPr>
            <a:spLocks noChangeArrowheads="1"/>
          </p:cNvSpPr>
          <p:nvPr/>
        </p:nvSpPr>
        <p:spPr bwMode="auto">
          <a:xfrm>
            <a:off x="673100" y="4336504"/>
            <a:ext cx="8216900" cy="7620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6632" name="Oval 14"/>
          <p:cNvSpPr>
            <a:spLocks noChangeArrowheads="1"/>
          </p:cNvSpPr>
          <p:nvPr/>
        </p:nvSpPr>
        <p:spPr bwMode="auto">
          <a:xfrm>
            <a:off x="330200" y="4349204"/>
            <a:ext cx="711200" cy="749300"/>
          </a:xfrm>
          <a:prstGeom prst="ellipse">
            <a:avLst/>
          </a:prstGeom>
          <a:solidFill>
            <a:schemeClr val="bg1"/>
          </a:solidFill>
          <a:ln w="12700">
            <a:solidFill>
              <a:schemeClr val="tx1"/>
            </a:solidFill>
            <a:round/>
            <a:headEnd/>
            <a:tailEnd/>
          </a:ln>
        </p:spPr>
        <p:txBody>
          <a:bodyPr wrap="none" anchor="ctr"/>
          <a:lstStyle/>
          <a:p>
            <a:endParaRPr lang="en-US"/>
          </a:p>
        </p:txBody>
      </p:sp>
      <p:grpSp>
        <p:nvGrpSpPr>
          <p:cNvPr id="3" name="Group 16"/>
          <p:cNvGrpSpPr>
            <a:grpSpLocks/>
          </p:cNvGrpSpPr>
          <p:nvPr/>
        </p:nvGrpSpPr>
        <p:grpSpPr bwMode="auto">
          <a:xfrm>
            <a:off x="8458200" y="5201692"/>
            <a:ext cx="153988" cy="254000"/>
            <a:chOff x="5328" y="2353"/>
            <a:chExt cx="97" cy="160"/>
          </a:xfrm>
        </p:grpSpPr>
        <p:sp>
          <p:nvSpPr>
            <p:cNvPr id="26733" name="Arc 17"/>
            <p:cNvSpPr>
              <a:spLocks/>
            </p:cNvSpPr>
            <p:nvPr/>
          </p:nvSpPr>
          <p:spPr bwMode="auto">
            <a:xfrm rot="10800000">
              <a:off x="5383" y="2353"/>
              <a:ext cx="42" cy="160"/>
            </a:xfrm>
            <a:custGeom>
              <a:avLst/>
              <a:gdLst>
                <a:gd name="T0" fmla="*/ 0 w 21600"/>
                <a:gd name="T1" fmla="*/ 0 h 21593"/>
                <a:gd name="T2" fmla="*/ 0 w 21600"/>
                <a:gd name="T3" fmla="*/ 0 h 21593"/>
                <a:gd name="T4" fmla="*/ 0 w 21600"/>
                <a:gd name="T5" fmla="*/ 0 h 21593"/>
                <a:gd name="T6" fmla="*/ 0 60000 65536"/>
                <a:gd name="T7" fmla="*/ 0 60000 65536"/>
                <a:gd name="T8" fmla="*/ 0 60000 65536"/>
                <a:gd name="T9" fmla="*/ 0 w 21600"/>
                <a:gd name="T10" fmla="*/ 0 h 21593"/>
                <a:gd name="T11" fmla="*/ 21600 w 21600"/>
                <a:gd name="T12" fmla="*/ 21593 h 21593"/>
              </a:gdLst>
              <a:ahLst/>
              <a:cxnLst>
                <a:cxn ang="T6">
                  <a:pos x="T0" y="T1"/>
                </a:cxn>
                <a:cxn ang="T7">
                  <a:pos x="T2" y="T3"/>
                </a:cxn>
                <a:cxn ang="T8">
                  <a:pos x="T4" y="T5"/>
                </a:cxn>
              </a:cxnLst>
              <a:rect l="T9" t="T10" r="T11" b="T12"/>
              <a:pathLst>
                <a:path w="21600" h="21593" fill="none" extrusionOk="0">
                  <a:moveTo>
                    <a:pt x="0" y="21593"/>
                  </a:moveTo>
                  <a:cubicBezTo>
                    <a:pt x="0" y="9863"/>
                    <a:pt x="9360" y="278"/>
                    <a:pt x="21085" y="-1"/>
                  </a:cubicBezTo>
                </a:path>
                <a:path w="21600" h="21593" stroke="0" extrusionOk="0">
                  <a:moveTo>
                    <a:pt x="0" y="21593"/>
                  </a:moveTo>
                  <a:cubicBezTo>
                    <a:pt x="0" y="9863"/>
                    <a:pt x="9360" y="278"/>
                    <a:pt x="21085" y="-1"/>
                  </a:cubicBezTo>
                  <a:lnTo>
                    <a:pt x="21600" y="21593"/>
                  </a:lnTo>
                  <a:close/>
                </a:path>
              </a:pathLst>
            </a:custGeom>
            <a:noFill/>
            <a:ln w="19050" cap="rnd">
              <a:solidFill>
                <a:schemeClr val="folHlink"/>
              </a:solidFill>
              <a:round/>
              <a:headEnd type="triangle" w="med" len="me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734" name="Arc 18"/>
            <p:cNvSpPr>
              <a:spLocks/>
            </p:cNvSpPr>
            <p:nvPr/>
          </p:nvSpPr>
          <p:spPr bwMode="auto">
            <a:xfrm rot="10800000">
              <a:off x="5328" y="2353"/>
              <a:ext cx="42" cy="1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cap="rnd">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26635" name="Oval 19"/>
          <p:cNvSpPr>
            <a:spLocks noChangeArrowheads="1"/>
          </p:cNvSpPr>
          <p:nvPr/>
        </p:nvSpPr>
        <p:spPr bwMode="auto">
          <a:xfrm>
            <a:off x="565150" y="4592092"/>
            <a:ext cx="228600" cy="241300"/>
          </a:xfrm>
          <a:prstGeom prst="ellipse">
            <a:avLst/>
          </a:prstGeom>
          <a:solidFill>
            <a:schemeClr val="tx1"/>
          </a:solidFill>
          <a:ln w="12700">
            <a:solidFill>
              <a:schemeClr val="tx1"/>
            </a:solidFill>
            <a:round/>
            <a:headEnd/>
            <a:tailEnd/>
          </a:ln>
        </p:spPr>
        <p:txBody>
          <a:bodyPr wrap="none" anchor="ctr"/>
          <a:lstStyle/>
          <a:p>
            <a:endParaRPr lang="en-US"/>
          </a:p>
        </p:txBody>
      </p:sp>
      <p:sp>
        <p:nvSpPr>
          <p:cNvPr id="26636" name="Arc 20"/>
          <p:cNvSpPr>
            <a:spLocks/>
          </p:cNvSpPr>
          <p:nvPr/>
        </p:nvSpPr>
        <p:spPr bwMode="auto">
          <a:xfrm rot="2640000">
            <a:off x="909638" y="4458742"/>
            <a:ext cx="519112" cy="534987"/>
          </a:xfrm>
          <a:custGeom>
            <a:avLst/>
            <a:gdLst>
              <a:gd name="T0" fmla="*/ 0 w 21665"/>
              <a:gd name="T1" fmla="*/ 2147483647 h 21600"/>
              <a:gd name="T2" fmla="*/ 2147483647 w 21665"/>
              <a:gd name="T3" fmla="*/ 2147483647 h 21600"/>
              <a:gd name="T4" fmla="*/ 2147483647 w 21665"/>
              <a:gd name="T5" fmla="*/ 2147483647 h 21600"/>
              <a:gd name="T6" fmla="*/ 0 60000 65536"/>
              <a:gd name="T7" fmla="*/ 0 60000 65536"/>
              <a:gd name="T8" fmla="*/ 0 60000 65536"/>
              <a:gd name="T9" fmla="*/ 0 w 21665"/>
              <a:gd name="T10" fmla="*/ 0 h 21600"/>
              <a:gd name="T11" fmla="*/ 21665 w 21665"/>
              <a:gd name="T12" fmla="*/ 21600 h 21600"/>
            </a:gdLst>
            <a:ahLst/>
            <a:cxnLst>
              <a:cxn ang="T6">
                <a:pos x="T0" y="T1"/>
              </a:cxn>
              <a:cxn ang="T7">
                <a:pos x="T2" y="T3"/>
              </a:cxn>
              <a:cxn ang="T8">
                <a:pos x="T4" y="T5"/>
              </a:cxn>
            </a:cxnLst>
            <a:rect l="T9" t="T10" r="T11" b="T12"/>
            <a:pathLst>
              <a:path w="21665" h="21600" fill="none" extrusionOk="0">
                <a:moveTo>
                  <a:pt x="-1" y="0"/>
                </a:moveTo>
                <a:cubicBezTo>
                  <a:pt x="21" y="0"/>
                  <a:pt x="43" y="-1"/>
                  <a:pt x="66" y="0"/>
                </a:cubicBezTo>
                <a:cubicBezTo>
                  <a:pt x="11970" y="0"/>
                  <a:pt x="21630" y="9631"/>
                  <a:pt x="21665" y="21535"/>
                </a:cubicBezTo>
              </a:path>
              <a:path w="21665" h="21600" stroke="0" extrusionOk="0">
                <a:moveTo>
                  <a:pt x="-1" y="0"/>
                </a:moveTo>
                <a:cubicBezTo>
                  <a:pt x="21" y="0"/>
                  <a:pt x="43" y="-1"/>
                  <a:pt x="66" y="0"/>
                </a:cubicBezTo>
                <a:cubicBezTo>
                  <a:pt x="11970" y="0"/>
                  <a:pt x="21630" y="9631"/>
                  <a:pt x="21665" y="21535"/>
                </a:cubicBezTo>
                <a:lnTo>
                  <a:pt x="66" y="21600"/>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nvGrpSpPr>
          <p:cNvPr id="26637" name="Group 21"/>
          <p:cNvGrpSpPr>
            <a:grpSpLocks/>
          </p:cNvGrpSpPr>
          <p:nvPr/>
        </p:nvGrpSpPr>
        <p:grpSpPr bwMode="auto">
          <a:xfrm>
            <a:off x="2241550" y="4339679"/>
            <a:ext cx="96838" cy="742950"/>
            <a:chOff x="1412" y="1810"/>
            <a:chExt cx="61" cy="468"/>
          </a:xfrm>
        </p:grpSpPr>
        <p:sp>
          <p:nvSpPr>
            <p:cNvPr id="26731" name="Arc 22"/>
            <p:cNvSpPr>
              <a:spLocks/>
            </p:cNvSpPr>
            <p:nvPr/>
          </p:nvSpPr>
          <p:spPr bwMode="auto">
            <a:xfrm>
              <a:off x="1412" y="1810"/>
              <a:ext cx="56" cy="2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732" name="Arc 23"/>
            <p:cNvSpPr>
              <a:spLocks/>
            </p:cNvSpPr>
            <p:nvPr/>
          </p:nvSpPr>
          <p:spPr bwMode="auto">
            <a:xfrm rot="10800000">
              <a:off x="1417" y="2034"/>
              <a:ext cx="56" cy="244"/>
            </a:xfrm>
            <a:custGeom>
              <a:avLst/>
              <a:gdLst>
                <a:gd name="T0" fmla="*/ 0 w 21600"/>
                <a:gd name="T1" fmla="*/ 0 h 21596"/>
                <a:gd name="T2" fmla="*/ 0 w 21600"/>
                <a:gd name="T3" fmla="*/ 0 h 21596"/>
                <a:gd name="T4" fmla="*/ 0 w 21600"/>
                <a:gd name="T5" fmla="*/ 0 h 21596"/>
                <a:gd name="T6" fmla="*/ 0 60000 65536"/>
                <a:gd name="T7" fmla="*/ 0 60000 65536"/>
                <a:gd name="T8" fmla="*/ 0 60000 65536"/>
                <a:gd name="T9" fmla="*/ 0 w 21600"/>
                <a:gd name="T10" fmla="*/ 0 h 21596"/>
                <a:gd name="T11" fmla="*/ 21600 w 21600"/>
                <a:gd name="T12" fmla="*/ 21596 h 21596"/>
              </a:gdLst>
              <a:ahLst/>
              <a:cxnLst>
                <a:cxn ang="T6">
                  <a:pos x="T0" y="T1"/>
                </a:cxn>
                <a:cxn ang="T7">
                  <a:pos x="T2" y="T3"/>
                </a:cxn>
                <a:cxn ang="T8">
                  <a:pos x="T4" y="T5"/>
                </a:cxn>
              </a:cxnLst>
              <a:rect l="T9" t="T10" r="T11" b="T12"/>
              <a:pathLst>
                <a:path w="21600" h="21596" fill="none" extrusionOk="0">
                  <a:moveTo>
                    <a:pt x="0" y="21596"/>
                  </a:moveTo>
                  <a:cubicBezTo>
                    <a:pt x="0" y="9816"/>
                    <a:pt x="9437" y="209"/>
                    <a:pt x="21214" y="-1"/>
                  </a:cubicBezTo>
                </a:path>
                <a:path w="21600" h="21596" stroke="0" extrusionOk="0">
                  <a:moveTo>
                    <a:pt x="0" y="21596"/>
                  </a:moveTo>
                  <a:cubicBezTo>
                    <a:pt x="0" y="9816"/>
                    <a:pt x="9437" y="209"/>
                    <a:pt x="21214" y="-1"/>
                  </a:cubicBezTo>
                  <a:lnTo>
                    <a:pt x="21600" y="21596"/>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6638" name="Group 24"/>
          <p:cNvGrpSpPr>
            <a:grpSpLocks/>
          </p:cNvGrpSpPr>
          <p:nvPr/>
        </p:nvGrpSpPr>
        <p:grpSpPr bwMode="auto">
          <a:xfrm>
            <a:off x="1435100" y="4339679"/>
            <a:ext cx="128588" cy="742950"/>
            <a:chOff x="904" y="1810"/>
            <a:chExt cx="81" cy="468"/>
          </a:xfrm>
        </p:grpSpPr>
        <p:sp>
          <p:nvSpPr>
            <p:cNvPr id="26729" name="Arc 25"/>
            <p:cNvSpPr>
              <a:spLocks/>
            </p:cNvSpPr>
            <p:nvPr/>
          </p:nvSpPr>
          <p:spPr bwMode="auto">
            <a:xfrm>
              <a:off x="904" y="1810"/>
              <a:ext cx="76" cy="2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730" name="Arc 26"/>
            <p:cNvSpPr>
              <a:spLocks/>
            </p:cNvSpPr>
            <p:nvPr/>
          </p:nvSpPr>
          <p:spPr bwMode="auto">
            <a:xfrm rot="10800000">
              <a:off x="909" y="2034"/>
              <a:ext cx="76" cy="244"/>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598"/>
                  </a:moveTo>
                  <a:cubicBezTo>
                    <a:pt x="0" y="9779"/>
                    <a:pt x="9498" y="155"/>
                    <a:pt x="21315" y="-1"/>
                  </a:cubicBezTo>
                </a:path>
                <a:path w="21600" h="21598" stroke="0" extrusionOk="0">
                  <a:moveTo>
                    <a:pt x="0" y="21598"/>
                  </a:moveTo>
                  <a:cubicBezTo>
                    <a:pt x="0" y="9779"/>
                    <a:pt x="9498" y="155"/>
                    <a:pt x="21315" y="-1"/>
                  </a:cubicBezTo>
                  <a:lnTo>
                    <a:pt x="21600" y="21598"/>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6639" name="Group 27"/>
          <p:cNvGrpSpPr>
            <a:grpSpLocks/>
          </p:cNvGrpSpPr>
          <p:nvPr/>
        </p:nvGrpSpPr>
        <p:grpSpPr bwMode="auto">
          <a:xfrm>
            <a:off x="1714500" y="4339679"/>
            <a:ext cx="103188" cy="742950"/>
            <a:chOff x="1080" y="1810"/>
            <a:chExt cx="65" cy="468"/>
          </a:xfrm>
        </p:grpSpPr>
        <p:sp>
          <p:nvSpPr>
            <p:cNvPr id="26727" name="Arc 28"/>
            <p:cNvSpPr>
              <a:spLocks/>
            </p:cNvSpPr>
            <p:nvPr/>
          </p:nvSpPr>
          <p:spPr bwMode="auto">
            <a:xfrm>
              <a:off x="1080" y="1810"/>
              <a:ext cx="60" cy="2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728" name="Arc 29"/>
            <p:cNvSpPr>
              <a:spLocks/>
            </p:cNvSpPr>
            <p:nvPr/>
          </p:nvSpPr>
          <p:spPr bwMode="auto">
            <a:xfrm rot="10800000">
              <a:off x="1085" y="2034"/>
              <a:ext cx="60" cy="244"/>
            </a:xfrm>
            <a:custGeom>
              <a:avLst/>
              <a:gdLst>
                <a:gd name="T0" fmla="*/ 0 w 21600"/>
                <a:gd name="T1" fmla="*/ 0 h 21597"/>
                <a:gd name="T2" fmla="*/ 0 w 21600"/>
                <a:gd name="T3" fmla="*/ 0 h 21597"/>
                <a:gd name="T4" fmla="*/ 0 w 21600"/>
                <a:gd name="T5" fmla="*/ 0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0" y="21597"/>
                  </a:moveTo>
                  <a:cubicBezTo>
                    <a:pt x="0" y="9807"/>
                    <a:pt x="9453" y="195"/>
                    <a:pt x="21240" y="-1"/>
                  </a:cubicBezTo>
                </a:path>
                <a:path w="21600" h="21597" stroke="0" extrusionOk="0">
                  <a:moveTo>
                    <a:pt x="0" y="21597"/>
                  </a:moveTo>
                  <a:cubicBezTo>
                    <a:pt x="0" y="9807"/>
                    <a:pt x="9453" y="195"/>
                    <a:pt x="21240" y="-1"/>
                  </a:cubicBezTo>
                  <a:lnTo>
                    <a:pt x="21600" y="21597"/>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6640" name="Group 30"/>
          <p:cNvGrpSpPr>
            <a:grpSpLocks/>
          </p:cNvGrpSpPr>
          <p:nvPr/>
        </p:nvGrpSpPr>
        <p:grpSpPr bwMode="auto">
          <a:xfrm>
            <a:off x="1987550" y="4339679"/>
            <a:ext cx="84138" cy="742950"/>
            <a:chOff x="1252" y="1810"/>
            <a:chExt cx="53" cy="468"/>
          </a:xfrm>
        </p:grpSpPr>
        <p:sp>
          <p:nvSpPr>
            <p:cNvPr id="26725" name="Arc 31"/>
            <p:cNvSpPr>
              <a:spLocks/>
            </p:cNvSpPr>
            <p:nvPr/>
          </p:nvSpPr>
          <p:spPr bwMode="auto">
            <a:xfrm>
              <a:off x="1252" y="1810"/>
              <a:ext cx="48" cy="2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726" name="Arc 32"/>
            <p:cNvSpPr>
              <a:spLocks/>
            </p:cNvSpPr>
            <p:nvPr/>
          </p:nvSpPr>
          <p:spPr bwMode="auto">
            <a:xfrm rot="10800000">
              <a:off x="1257" y="2034"/>
              <a:ext cx="48" cy="244"/>
            </a:xfrm>
            <a:custGeom>
              <a:avLst/>
              <a:gdLst>
                <a:gd name="T0" fmla="*/ 0 w 21600"/>
                <a:gd name="T1" fmla="*/ 0 h 21595"/>
                <a:gd name="T2" fmla="*/ 0 w 21600"/>
                <a:gd name="T3" fmla="*/ 0 h 21595"/>
                <a:gd name="T4" fmla="*/ 0 w 21600"/>
                <a:gd name="T5" fmla="*/ 0 h 21595"/>
                <a:gd name="T6" fmla="*/ 0 60000 65536"/>
                <a:gd name="T7" fmla="*/ 0 60000 65536"/>
                <a:gd name="T8" fmla="*/ 0 60000 65536"/>
                <a:gd name="T9" fmla="*/ 0 w 21600"/>
                <a:gd name="T10" fmla="*/ 0 h 21595"/>
                <a:gd name="T11" fmla="*/ 21600 w 21600"/>
                <a:gd name="T12" fmla="*/ 21595 h 21595"/>
              </a:gdLst>
              <a:ahLst/>
              <a:cxnLst>
                <a:cxn ang="T6">
                  <a:pos x="T0" y="T1"/>
                </a:cxn>
                <a:cxn ang="T7">
                  <a:pos x="T2" y="T3"/>
                </a:cxn>
                <a:cxn ang="T8">
                  <a:pos x="T4" y="T5"/>
                </a:cxn>
              </a:cxnLst>
              <a:rect l="T9" t="T10" r="T11" b="T12"/>
              <a:pathLst>
                <a:path w="21600" h="21595" fill="none" extrusionOk="0">
                  <a:moveTo>
                    <a:pt x="0" y="21595"/>
                  </a:moveTo>
                  <a:cubicBezTo>
                    <a:pt x="0" y="9840"/>
                    <a:pt x="9399" y="244"/>
                    <a:pt x="21150" y="-1"/>
                  </a:cubicBezTo>
                </a:path>
                <a:path w="21600" h="21595" stroke="0" extrusionOk="0">
                  <a:moveTo>
                    <a:pt x="0" y="21595"/>
                  </a:moveTo>
                  <a:cubicBezTo>
                    <a:pt x="0" y="9840"/>
                    <a:pt x="9399" y="244"/>
                    <a:pt x="21150" y="-1"/>
                  </a:cubicBezTo>
                  <a:lnTo>
                    <a:pt x="21600" y="21595"/>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6641" name="Group 33"/>
          <p:cNvGrpSpPr>
            <a:grpSpLocks/>
          </p:cNvGrpSpPr>
          <p:nvPr/>
        </p:nvGrpSpPr>
        <p:grpSpPr bwMode="auto">
          <a:xfrm>
            <a:off x="2520950" y="4339679"/>
            <a:ext cx="58738" cy="742950"/>
            <a:chOff x="1588" y="1810"/>
            <a:chExt cx="37" cy="468"/>
          </a:xfrm>
        </p:grpSpPr>
        <p:sp>
          <p:nvSpPr>
            <p:cNvPr id="26723" name="Arc 34"/>
            <p:cNvSpPr>
              <a:spLocks/>
            </p:cNvSpPr>
            <p:nvPr/>
          </p:nvSpPr>
          <p:spPr bwMode="auto">
            <a:xfrm>
              <a:off x="1588" y="1810"/>
              <a:ext cx="32" cy="2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724" name="Arc 35"/>
            <p:cNvSpPr>
              <a:spLocks/>
            </p:cNvSpPr>
            <p:nvPr/>
          </p:nvSpPr>
          <p:spPr bwMode="auto">
            <a:xfrm rot="10800000">
              <a:off x="1593" y="2034"/>
              <a:ext cx="32" cy="244"/>
            </a:xfrm>
            <a:custGeom>
              <a:avLst/>
              <a:gdLst>
                <a:gd name="T0" fmla="*/ 0 w 21600"/>
                <a:gd name="T1" fmla="*/ 0 h 21589"/>
                <a:gd name="T2" fmla="*/ 0 w 21600"/>
                <a:gd name="T3" fmla="*/ 0 h 21589"/>
                <a:gd name="T4" fmla="*/ 0 w 21600"/>
                <a:gd name="T5" fmla="*/ 0 h 21589"/>
                <a:gd name="T6" fmla="*/ 0 60000 65536"/>
                <a:gd name="T7" fmla="*/ 0 60000 65536"/>
                <a:gd name="T8" fmla="*/ 0 60000 65536"/>
                <a:gd name="T9" fmla="*/ 0 w 21600"/>
                <a:gd name="T10" fmla="*/ 0 h 21589"/>
                <a:gd name="T11" fmla="*/ 21600 w 21600"/>
                <a:gd name="T12" fmla="*/ 21589 h 21589"/>
              </a:gdLst>
              <a:ahLst/>
              <a:cxnLst>
                <a:cxn ang="T6">
                  <a:pos x="T0" y="T1"/>
                </a:cxn>
                <a:cxn ang="T7">
                  <a:pos x="T2" y="T3"/>
                </a:cxn>
                <a:cxn ang="T8">
                  <a:pos x="T4" y="T5"/>
                </a:cxn>
              </a:cxnLst>
              <a:rect l="T9" t="T10" r="T11" b="T12"/>
              <a:pathLst>
                <a:path w="21600" h="21589" fill="none" extrusionOk="0">
                  <a:moveTo>
                    <a:pt x="0" y="21589"/>
                  </a:moveTo>
                  <a:cubicBezTo>
                    <a:pt x="0" y="9922"/>
                    <a:pt x="9264" y="363"/>
                    <a:pt x="20925" y="-1"/>
                  </a:cubicBezTo>
                </a:path>
                <a:path w="21600" h="21589" stroke="0" extrusionOk="0">
                  <a:moveTo>
                    <a:pt x="0" y="21589"/>
                  </a:moveTo>
                  <a:cubicBezTo>
                    <a:pt x="0" y="9922"/>
                    <a:pt x="9264" y="363"/>
                    <a:pt x="20925" y="-1"/>
                  </a:cubicBezTo>
                  <a:lnTo>
                    <a:pt x="21600" y="21589"/>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6642" name="Group 36"/>
          <p:cNvGrpSpPr>
            <a:grpSpLocks/>
          </p:cNvGrpSpPr>
          <p:nvPr/>
        </p:nvGrpSpPr>
        <p:grpSpPr bwMode="auto">
          <a:xfrm>
            <a:off x="2787650" y="4339679"/>
            <a:ext cx="46038" cy="742950"/>
            <a:chOff x="1756" y="1810"/>
            <a:chExt cx="29" cy="468"/>
          </a:xfrm>
        </p:grpSpPr>
        <p:sp>
          <p:nvSpPr>
            <p:cNvPr id="26721" name="Arc 37"/>
            <p:cNvSpPr>
              <a:spLocks/>
            </p:cNvSpPr>
            <p:nvPr/>
          </p:nvSpPr>
          <p:spPr bwMode="auto">
            <a:xfrm>
              <a:off x="1756" y="1810"/>
              <a:ext cx="24" cy="2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722" name="Arc 38"/>
            <p:cNvSpPr>
              <a:spLocks/>
            </p:cNvSpPr>
            <p:nvPr/>
          </p:nvSpPr>
          <p:spPr bwMode="auto">
            <a:xfrm rot="10800000">
              <a:off x="1761" y="2034"/>
              <a:ext cx="24" cy="244"/>
            </a:xfrm>
            <a:custGeom>
              <a:avLst/>
              <a:gdLst>
                <a:gd name="T0" fmla="*/ 0 w 21600"/>
                <a:gd name="T1" fmla="*/ 0 h 21581"/>
                <a:gd name="T2" fmla="*/ 0 w 21600"/>
                <a:gd name="T3" fmla="*/ 0 h 21581"/>
                <a:gd name="T4" fmla="*/ 0 w 21600"/>
                <a:gd name="T5" fmla="*/ 0 h 21581"/>
                <a:gd name="T6" fmla="*/ 0 60000 65536"/>
                <a:gd name="T7" fmla="*/ 0 60000 65536"/>
                <a:gd name="T8" fmla="*/ 0 60000 65536"/>
                <a:gd name="T9" fmla="*/ 0 w 21600"/>
                <a:gd name="T10" fmla="*/ 0 h 21581"/>
                <a:gd name="T11" fmla="*/ 21600 w 21600"/>
                <a:gd name="T12" fmla="*/ 21581 h 21581"/>
              </a:gdLst>
              <a:ahLst/>
              <a:cxnLst>
                <a:cxn ang="T6">
                  <a:pos x="T0" y="T1"/>
                </a:cxn>
                <a:cxn ang="T7">
                  <a:pos x="T2" y="T3"/>
                </a:cxn>
                <a:cxn ang="T8">
                  <a:pos x="T4" y="T5"/>
                </a:cxn>
              </a:cxnLst>
              <a:rect l="T9" t="T10" r="T11" b="T12"/>
              <a:pathLst>
                <a:path w="21600" h="21581" fill="none" extrusionOk="0">
                  <a:moveTo>
                    <a:pt x="0" y="21581"/>
                  </a:moveTo>
                  <a:cubicBezTo>
                    <a:pt x="0" y="10001"/>
                    <a:pt x="9131" y="481"/>
                    <a:pt x="20700" y="-1"/>
                  </a:cubicBezTo>
                </a:path>
                <a:path w="21600" h="21581" stroke="0" extrusionOk="0">
                  <a:moveTo>
                    <a:pt x="0" y="21581"/>
                  </a:moveTo>
                  <a:cubicBezTo>
                    <a:pt x="0" y="10001"/>
                    <a:pt x="9131" y="481"/>
                    <a:pt x="20700" y="-1"/>
                  </a:cubicBezTo>
                  <a:lnTo>
                    <a:pt x="21600" y="21581"/>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6643" name="Group 39"/>
          <p:cNvGrpSpPr>
            <a:grpSpLocks/>
          </p:cNvGrpSpPr>
          <p:nvPr/>
        </p:nvGrpSpPr>
        <p:grpSpPr bwMode="auto">
          <a:xfrm>
            <a:off x="3035300" y="4339679"/>
            <a:ext cx="52388" cy="742950"/>
            <a:chOff x="1912" y="1810"/>
            <a:chExt cx="33" cy="468"/>
          </a:xfrm>
        </p:grpSpPr>
        <p:sp>
          <p:nvSpPr>
            <p:cNvPr id="26719" name="Arc 40"/>
            <p:cNvSpPr>
              <a:spLocks/>
            </p:cNvSpPr>
            <p:nvPr/>
          </p:nvSpPr>
          <p:spPr bwMode="auto">
            <a:xfrm>
              <a:off x="1912" y="1810"/>
              <a:ext cx="28" cy="2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720" name="Arc 41"/>
            <p:cNvSpPr>
              <a:spLocks/>
            </p:cNvSpPr>
            <p:nvPr/>
          </p:nvSpPr>
          <p:spPr bwMode="auto">
            <a:xfrm rot="10800000">
              <a:off x="1917" y="2034"/>
              <a:ext cx="28" cy="244"/>
            </a:xfrm>
            <a:custGeom>
              <a:avLst/>
              <a:gdLst>
                <a:gd name="T0" fmla="*/ 0 w 21600"/>
                <a:gd name="T1" fmla="*/ 0 h 21586"/>
                <a:gd name="T2" fmla="*/ 0 w 21600"/>
                <a:gd name="T3" fmla="*/ 0 h 21586"/>
                <a:gd name="T4" fmla="*/ 0 w 21600"/>
                <a:gd name="T5" fmla="*/ 0 h 21586"/>
                <a:gd name="T6" fmla="*/ 0 60000 65536"/>
                <a:gd name="T7" fmla="*/ 0 60000 65536"/>
                <a:gd name="T8" fmla="*/ 0 60000 65536"/>
                <a:gd name="T9" fmla="*/ 0 w 21600"/>
                <a:gd name="T10" fmla="*/ 0 h 21586"/>
                <a:gd name="T11" fmla="*/ 21600 w 21600"/>
                <a:gd name="T12" fmla="*/ 21586 h 21586"/>
              </a:gdLst>
              <a:ahLst/>
              <a:cxnLst>
                <a:cxn ang="T6">
                  <a:pos x="T0" y="T1"/>
                </a:cxn>
                <a:cxn ang="T7">
                  <a:pos x="T2" y="T3"/>
                </a:cxn>
                <a:cxn ang="T8">
                  <a:pos x="T4" y="T5"/>
                </a:cxn>
              </a:cxnLst>
              <a:rect l="T9" t="T10" r="T11" b="T12"/>
              <a:pathLst>
                <a:path w="21600" h="21586" fill="none" extrusionOk="0">
                  <a:moveTo>
                    <a:pt x="0" y="21586"/>
                  </a:moveTo>
                  <a:cubicBezTo>
                    <a:pt x="0" y="9956"/>
                    <a:pt x="9207" y="414"/>
                    <a:pt x="20829" y="-1"/>
                  </a:cubicBezTo>
                </a:path>
                <a:path w="21600" h="21586" stroke="0" extrusionOk="0">
                  <a:moveTo>
                    <a:pt x="0" y="21586"/>
                  </a:moveTo>
                  <a:cubicBezTo>
                    <a:pt x="0" y="9956"/>
                    <a:pt x="9207" y="414"/>
                    <a:pt x="20829" y="-1"/>
                  </a:cubicBezTo>
                  <a:lnTo>
                    <a:pt x="21600" y="21586"/>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6644" name="Group 42"/>
          <p:cNvGrpSpPr>
            <a:grpSpLocks/>
          </p:cNvGrpSpPr>
          <p:nvPr/>
        </p:nvGrpSpPr>
        <p:grpSpPr bwMode="auto">
          <a:xfrm>
            <a:off x="3302000" y="4339679"/>
            <a:ext cx="39688" cy="742950"/>
            <a:chOff x="2080" y="1810"/>
            <a:chExt cx="25" cy="468"/>
          </a:xfrm>
        </p:grpSpPr>
        <p:sp>
          <p:nvSpPr>
            <p:cNvPr id="26717" name="Arc 43"/>
            <p:cNvSpPr>
              <a:spLocks/>
            </p:cNvSpPr>
            <p:nvPr/>
          </p:nvSpPr>
          <p:spPr bwMode="auto">
            <a:xfrm>
              <a:off x="2080" y="1810"/>
              <a:ext cx="20" cy="2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718" name="Arc 44"/>
            <p:cNvSpPr>
              <a:spLocks/>
            </p:cNvSpPr>
            <p:nvPr/>
          </p:nvSpPr>
          <p:spPr bwMode="auto">
            <a:xfrm rot="10800000">
              <a:off x="2085" y="2034"/>
              <a:ext cx="20" cy="244"/>
            </a:xfrm>
            <a:custGeom>
              <a:avLst/>
              <a:gdLst>
                <a:gd name="T0" fmla="*/ 0 w 21600"/>
                <a:gd name="T1" fmla="*/ 0 h 21573"/>
                <a:gd name="T2" fmla="*/ 0 w 21600"/>
                <a:gd name="T3" fmla="*/ 0 h 21573"/>
                <a:gd name="T4" fmla="*/ 0 w 21600"/>
                <a:gd name="T5" fmla="*/ 0 h 21573"/>
                <a:gd name="T6" fmla="*/ 0 60000 65536"/>
                <a:gd name="T7" fmla="*/ 0 60000 65536"/>
                <a:gd name="T8" fmla="*/ 0 60000 65536"/>
                <a:gd name="T9" fmla="*/ 0 w 21600"/>
                <a:gd name="T10" fmla="*/ 0 h 21573"/>
                <a:gd name="T11" fmla="*/ 21600 w 21600"/>
                <a:gd name="T12" fmla="*/ 21573 h 21573"/>
              </a:gdLst>
              <a:ahLst/>
              <a:cxnLst>
                <a:cxn ang="T6">
                  <a:pos x="T0" y="T1"/>
                </a:cxn>
                <a:cxn ang="T7">
                  <a:pos x="T2" y="T3"/>
                </a:cxn>
                <a:cxn ang="T8">
                  <a:pos x="T4" y="T5"/>
                </a:cxn>
              </a:cxnLst>
              <a:rect l="T9" t="T10" r="T11" b="T12"/>
              <a:pathLst>
                <a:path w="21600" h="21573" fill="none" extrusionOk="0">
                  <a:moveTo>
                    <a:pt x="0" y="21573"/>
                  </a:moveTo>
                  <a:cubicBezTo>
                    <a:pt x="0" y="10062"/>
                    <a:pt x="9026" y="574"/>
                    <a:pt x="20521" y="-1"/>
                  </a:cubicBezTo>
                </a:path>
                <a:path w="21600" h="21573" stroke="0" extrusionOk="0">
                  <a:moveTo>
                    <a:pt x="0" y="21573"/>
                  </a:moveTo>
                  <a:cubicBezTo>
                    <a:pt x="0" y="10062"/>
                    <a:pt x="9026" y="574"/>
                    <a:pt x="20521" y="-1"/>
                  </a:cubicBezTo>
                  <a:lnTo>
                    <a:pt x="21600" y="21573"/>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6645" name="Group 45"/>
          <p:cNvGrpSpPr>
            <a:grpSpLocks/>
          </p:cNvGrpSpPr>
          <p:nvPr/>
        </p:nvGrpSpPr>
        <p:grpSpPr bwMode="auto">
          <a:xfrm>
            <a:off x="3568700" y="4339679"/>
            <a:ext cx="26988" cy="742950"/>
            <a:chOff x="2248" y="1810"/>
            <a:chExt cx="17" cy="468"/>
          </a:xfrm>
        </p:grpSpPr>
        <p:sp>
          <p:nvSpPr>
            <p:cNvPr id="26715" name="Arc 46"/>
            <p:cNvSpPr>
              <a:spLocks/>
            </p:cNvSpPr>
            <p:nvPr/>
          </p:nvSpPr>
          <p:spPr bwMode="auto">
            <a:xfrm>
              <a:off x="2248" y="1810"/>
              <a:ext cx="12" cy="2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716" name="Arc 47"/>
            <p:cNvSpPr>
              <a:spLocks/>
            </p:cNvSpPr>
            <p:nvPr/>
          </p:nvSpPr>
          <p:spPr bwMode="auto">
            <a:xfrm rot="10800000">
              <a:off x="2253" y="2035"/>
              <a:ext cx="12" cy="243"/>
            </a:xfrm>
            <a:custGeom>
              <a:avLst/>
              <a:gdLst>
                <a:gd name="T0" fmla="*/ 0 w 21600"/>
                <a:gd name="T1" fmla="*/ 0 h 21525"/>
                <a:gd name="T2" fmla="*/ 0 w 21600"/>
                <a:gd name="T3" fmla="*/ 0 h 21525"/>
                <a:gd name="T4" fmla="*/ 0 w 21600"/>
                <a:gd name="T5" fmla="*/ 0 h 21525"/>
                <a:gd name="T6" fmla="*/ 0 60000 65536"/>
                <a:gd name="T7" fmla="*/ 0 60000 65536"/>
                <a:gd name="T8" fmla="*/ 0 60000 65536"/>
                <a:gd name="T9" fmla="*/ 0 w 21600"/>
                <a:gd name="T10" fmla="*/ 0 h 21525"/>
                <a:gd name="T11" fmla="*/ 21600 w 21600"/>
                <a:gd name="T12" fmla="*/ 21525 h 21525"/>
              </a:gdLst>
              <a:ahLst/>
              <a:cxnLst>
                <a:cxn ang="T6">
                  <a:pos x="T0" y="T1"/>
                </a:cxn>
                <a:cxn ang="T7">
                  <a:pos x="T2" y="T3"/>
                </a:cxn>
                <a:cxn ang="T8">
                  <a:pos x="T4" y="T5"/>
                </a:cxn>
              </a:cxnLst>
              <a:rect l="T9" t="T10" r="T11" b="T12"/>
              <a:pathLst>
                <a:path w="21600" h="21525" fill="none" extrusionOk="0">
                  <a:moveTo>
                    <a:pt x="0" y="21525"/>
                  </a:moveTo>
                  <a:cubicBezTo>
                    <a:pt x="0" y="10290"/>
                    <a:pt x="8611" y="932"/>
                    <a:pt x="19806" y="-1"/>
                  </a:cubicBezTo>
                </a:path>
                <a:path w="21600" h="21525" stroke="0" extrusionOk="0">
                  <a:moveTo>
                    <a:pt x="0" y="21525"/>
                  </a:moveTo>
                  <a:cubicBezTo>
                    <a:pt x="0" y="10290"/>
                    <a:pt x="8611" y="932"/>
                    <a:pt x="19806" y="-1"/>
                  </a:cubicBezTo>
                  <a:lnTo>
                    <a:pt x="21600" y="21525"/>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26646" name="Line 48"/>
          <p:cNvSpPr>
            <a:spLocks noChangeShapeType="1"/>
          </p:cNvSpPr>
          <p:nvPr/>
        </p:nvSpPr>
        <p:spPr bwMode="auto">
          <a:xfrm>
            <a:off x="3848100" y="4350792"/>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647" name="Line 49"/>
          <p:cNvSpPr>
            <a:spLocks noChangeShapeType="1"/>
          </p:cNvSpPr>
          <p:nvPr/>
        </p:nvSpPr>
        <p:spPr bwMode="auto">
          <a:xfrm>
            <a:off x="4114800" y="4350792"/>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648" name="Line 50"/>
          <p:cNvSpPr>
            <a:spLocks noChangeShapeType="1"/>
          </p:cNvSpPr>
          <p:nvPr/>
        </p:nvSpPr>
        <p:spPr bwMode="auto">
          <a:xfrm>
            <a:off x="4368800" y="4350792"/>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649" name="Line 51"/>
          <p:cNvSpPr>
            <a:spLocks noChangeShapeType="1"/>
          </p:cNvSpPr>
          <p:nvPr/>
        </p:nvSpPr>
        <p:spPr bwMode="auto">
          <a:xfrm>
            <a:off x="4622800" y="4350792"/>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650" name="Line 52"/>
          <p:cNvSpPr>
            <a:spLocks noChangeShapeType="1"/>
          </p:cNvSpPr>
          <p:nvPr/>
        </p:nvSpPr>
        <p:spPr bwMode="auto">
          <a:xfrm>
            <a:off x="4876800" y="4350792"/>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651" name="Line 53"/>
          <p:cNvSpPr>
            <a:spLocks noChangeShapeType="1"/>
          </p:cNvSpPr>
          <p:nvPr/>
        </p:nvSpPr>
        <p:spPr bwMode="auto">
          <a:xfrm>
            <a:off x="5143500" y="4350792"/>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652" name="Line 54"/>
          <p:cNvSpPr>
            <a:spLocks noChangeShapeType="1"/>
          </p:cNvSpPr>
          <p:nvPr/>
        </p:nvSpPr>
        <p:spPr bwMode="auto">
          <a:xfrm>
            <a:off x="5410200" y="4350792"/>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653" name="Line 55"/>
          <p:cNvSpPr>
            <a:spLocks noChangeShapeType="1"/>
          </p:cNvSpPr>
          <p:nvPr/>
        </p:nvSpPr>
        <p:spPr bwMode="auto">
          <a:xfrm>
            <a:off x="5676900" y="4350792"/>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654" name="Line 56"/>
          <p:cNvSpPr>
            <a:spLocks noChangeShapeType="1"/>
          </p:cNvSpPr>
          <p:nvPr/>
        </p:nvSpPr>
        <p:spPr bwMode="auto">
          <a:xfrm>
            <a:off x="5943600" y="4350792"/>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655" name="Line 57"/>
          <p:cNvSpPr>
            <a:spLocks noChangeShapeType="1"/>
          </p:cNvSpPr>
          <p:nvPr/>
        </p:nvSpPr>
        <p:spPr bwMode="auto">
          <a:xfrm>
            <a:off x="6210300" y="4350792"/>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656" name="Line 58"/>
          <p:cNvSpPr>
            <a:spLocks noChangeShapeType="1"/>
          </p:cNvSpPr>
          <p:nvPr/>
        </p:nvSpPr>
        <p:spPr bwMode="auto">
          <a:xfrm>
            <a:off x="6477000" y="4350792"/>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657" name="Line 59"/>
          <p:cNvSpPr>
            <a:spLocks noChangeShapeType="1"/>
          </p:cNvSpPr>
          <p:nvPr/>
        </p:nvSpPr>
        <p:spPr bwMode="auto">
          <a:xfrm>
            <a:off x="6743700" y="4350792"/>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658" name="Line 60"/>
          <p:cNvSpPr>
            <a:spLocks noChangeShapeType="1"/>
          </p:cNvSpPr>
          <p:nvPr/>
        </p:nvSpPr>
        <p:spPr bwMode="auto">
          <a:xfrm>
            <a:off x="7010400" y="4350792"/>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659" name="Line 61"/>
          <p:cNvSpPr>
            <a:spLocks noChangeShapeType="1"/>
          </p:cNvSpPr>
          <p:nvPr/>
        </p:nvSpPr>
        <p:spPr bwMode="auto">
          <a:xfrm>
            <a:off x="7277100" y="4350792"/>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660" name="Line 62"/>
          <p:cNvSpPr>
            <a:spLocks noChangeShapeType="1"/>
          </p:cNvSpPr>
          <p:nvPr/>
        </p:nvSpPr>
        <p:spPr bwMode="auto">
          <a:xfrm>
            <a:off x="7543800" y="4350792"/>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661" name="Line 63"/>
          <p:cNvSpPr>
            <a:spLocks noChangeShapeType="1"/>
          </p:cNvSpPr>
          <p:nvPr/>
        </p:nvSpPr>
        <p:spPr bwMode="auto">
          <a:xfrm>
            <a:off x="7810500" y="4350792"/>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662" name="Line 64"/>
          <p:cNvSpPr>
            <a:spLocks noChangeShapeType="1"/>
          </p:cNvSpPr>
          <p:nvPr/>
        </p:nvSpPr>
        <p:spPr bwMode="auto">
          <a:xfrm>
            <a:off x="8077200" y="4350792"/>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663" name="Line 65"/>
          <p:cNvSpPr>
            <a:spLocks noChangeShapeType="1"/>
          </p:cNvSpPr>
          <p:nvPr/>
        </p:nvSpPr>
        <p:spPr bwMode="auto">
          <a:xfrm>
            <a:off x="8343900" y="4350792"/>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664" name="Line 66"/>
          <p:cNvSpPr>
            <a:spLocks noChangeShapeType="1"/>
          </p:cNvSpPr>
          <p:nvPr/>
        </p:nvSpPr>
        <p:spPr bwMode="auto">
          <a:xfrm>
            <a:off x="8610600" y="4350792"/>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665" name="Line 67"/>
          <p:cNvSpPr>
            <a:spLocks noChangeShapeType="1"/>
          </p:cNvSpPr>
          <p:nvPr/>
        </p:nvSpPr>
        <p:spPr bwMode="auto">
          <a:xfrm>
            <a:off x="8877300" y="4350792"/>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666" name="Rectangle 68"/>
          <p:cNvSpPr>
            <a:spLocks noChangeArrowheads="1"/>
          </p:cNvSpPr>
          <p:nvPr/>
        </p:nvSpPr>
        <p:spPr bwMode="auto">
          <a:xfrm>
            <a:off x="696913" y="3969792"/>
            <a:ext cx="307975"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2000"/>
              <a:t>0</a:t>
            </a:r>
          </a:p>
        </p:txBody>
      </p:sp>
      <p:sp>
        <p:nvSpPr>
          <p:cNvPr id="26667" name="Rectangle 69"/>
          <p:cNvSpPr>
            <a:spLocks noChangeArrowheads="1"/>
          </p:cNvSpPr>
          <p:nvPr/>
        </p:nvSpPr>
        <p:spPr bwMode="auto">
          <a:xfrm>
            <a:off x="8469313" y="3969792"/>
            <a:ext cx="561975"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2000"/>
              <a:t>150</a:t>
            </a:r>
          </a:p>
        </p:txBody>
      </p:sp>
      <p:sp>
        <p:nvSpPr>
          <p:cNvPr id="26668" name="Rectangle 70"/>
          <p:cNvSpPr>
            <a:spLocks noChangeArrowheads="1"/>
          </p:cNvSpPr>
          <p:nvPr/>
        </p:nvSpPr>
        <p:spPr bwMode="auto">
          <a:xfrm>
            <a:off x="7135813" y="3969792"/>
            <a:ext cx="561975"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2000"/>
              <a:t>125</a:t>
            </a:r>
          </a:p>
        </p:txBody>
      </p:sp>
      <p:sp>
        <p:nvSpPr>
          <p:cNvPr id="26669" name="Rectangle 71"/>
          <p:cNvSpPr>
            <a:spLocks noChangeArrowheads="1"/>
          </p:cNvSpPr>
          <p:nvPr/>
        </p:nvSpPr>
        <p:spPr bwMode="auto">
          <a:xfrm>
            <a:off x="5802313" y="3969792"/>
            <a:ext cx="561975"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2000"/>
              <a:t>100</a:t>
            </a:r>
          </a:p>
        </p:txBody>
      </p:sp>
      <p:sp>
        <p:nvSpPr>
          <p:cNvPr id="26670" name="Rectangle 72"/>
          <p:cNvSpPr>
            <a:spLocks noChangeArrowheads="1"/>
          </p:cNvSpPr>
          <p:nvPr/>
        </p:nvSpPr>
        <p:spPr bwMode="auto">
          <a:xfrm>
            <a:off x="4532313" y="3969792"/>
            <a:ext cx="434975"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2000"/>
              <a:t>75</a:t>
            </a:r>
          </a:p>
        </p:txBody>
      </p:sp>
      <p:sp>
        <p:nvSpPr>
          <p:cNvPr id="26671" name="Rectangle 73"/>
          <p:cNvSpPr>
            <a:spLocks noChangeArrowheads="1"/>
          </p:cNvSpPr>
          <p:nvPr/>
        </p:nvSpPr>
        <p:spPr bwMode="auto">
          <a:xfrm>
            <a:off x="3236913" y="3969792"/>
            <a:ext cx="434975"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2000"/>
              <a:t>50</a:t>
            </a:r>
          </a:p>
        </p:txBody>
      </p:sp>
      <p:sp>
        <p:nvSpPr>
          <p:cNvPr id="26672" name="Rectangle 74"/>
          <p:cNvSpPr>
            <a:spLocks noChangeArrowheads="1"/>
          </p:cNvSpPr>
          <p:nvPr/>
        </p:nvSpPr>
        <p:spPr bwMode="auto">
          <a:xfrm>
            <a:off x="1903413" y="3969792"/>
            <a:ext cx="434975"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2000"/>
              <a:t>25</a:t>
            </a:r>
          </a:p>
        </p:txBody>
      </p:sp>
      <p:sp>
        <p:nvSpPr>
          <p:cNvPr id="26673" name="Oval 75"/>
          <p:cNvSpPr>
            <a:spLocks noChangeArrowheads="1"/>
          </p:cNvSpPr>
          <p:nvPr/>
        </p:nvSpPr>
        <p:spPr bwMode="auto">
          <a:xfrm>
            <a:off x="4070350" y="4677817"/>
            <a:ext cx="88900" cy="88900"/>
          </a:xfrm>
          <a:prstGeom prst="ellipse">
            <a:avLst/>
          </a:prstGeom>
          <a:solidFill>
            <a:srgbClr val="DC0081"/>
          </a:solidFill>
          <a:ln w="12700">
            <a:solidFill>
              <a:srgbClr val="DC0081"/>
            </a:solidFill>
            <a:round/>
            <a:headEnd/>
            <a:tailEnd/>
          </a:ln>
        </p:spPr>
        <p:txBody>
          <a:bodyPr wrap="none" anchor="ctr"/>
          <a:lstStyle/>
          <a:p>
            <a:endParaRPr lang="en-US"/>
          </a:p>
        </p:txBody>
      </p:sp>
      <p:sp>
        <p:nvSpPr>
          <p:cNvPr id="26674" name="Oval 76"/>
          <p:cNvSpPr>
            <a:spLocks noChangeArrowheads="1"/>
          </p:cNvSpPr>
          <p:nvPr/>
        </p:nvSpPr>
        <p:spPr bwMode="auto">
          <a:xfrm>
            <a:off x="8566150" y="4677817"/>
            <a:ext cx="88900" cy="88900"/>
          </a:xfrm>
          <a:prstGeom prst="ellipse">
            <a:avLst/>
          </a:prstGeom>
          <a:solidFill>
            <a:schemeClr val="hlink"/>
          </a:solidFill>
          <a:ln w="12700">
            <a:solidFill>
              <a:schemeClr val="hlink"/>
            </a:solidFill>
            <a:round/>
            <a:headEnd/>
            <a:tailEnd/>
          </a:ln>
        </p:spPr>
        <p:txBody>
          <a:bodyPr wrap="none" anchor="ctr"/>
          <a:lstStyle/>
          <a:p>
            <a:endParaRPr lang="en-US"/>
          </a:p>
        </p:txBody>
      </p:sp>
      <p:sp>
        <p:nvSpPr>
          <p:cNvPr id="26675" name="Oval 77"/>
          <p:cNvSpPr>
            <a:spLocks noChangeArrowheads="1"/>
          </p:cNvSpPr>
          <p:nvPr/>
        </p:nvSpPr>
        <p:spPr bwMode="auto">
          <a:xfrm>
            <a:off x="1593850" y="4677817"/>
            <a:ext cx="88900" cy="88900"/>
          </a:xfrm>
          <a:prstGeom prst="ellipse">
            <a:avLst/>
          </a:prstGeom>
          <a:solidFill>
            <a:schemeClr val="hlink"/>
          </a:solidFill>
          <a:ln w="12700">
            <a:solidFill>
              <a:schemeClr val="hlink"/>
            </a:solidFill>
            <a:round/>
            <a:headEnd/>
            <a:tailEnd/>
          </a:ln>
        </p:spPr>
        <p:txBody>
          <a:bodyPr wrap="none" anchor="ctr"/>
          <a:lstStyle/>
          <a:p>
            <a:endParaRPr lang="en-US"/>
          </a:p>
        </p:txBody>
      </p:sp>
      <p:sp>
        <p:nvSpPr>
          <p:cNvPr id="26676" name="Oval 78"/>
          <p:cNvSpPr>
            <a:spLocks noChangeArrowheads="1"/>
          </p:cNvSpPr>
          <p:nvPr/>
        </p:nvSpPr>
        <p:spPr bwMode="auto">
          <a:xfrm>
            <a:off x="8413750" y="4677817"/>
            <a:ext cx="88900" cy="88900"/>
          </a:xfrm>
          <a:prstGeom prst="ellipse">
            <a:avLst/>
          </a:prstGeom>
          <a:solidFill>
            <a:schemeClr val="hlink"/>
          </a:solidFill>
          <a:ln w="12700">
            <a:solidFill>
              <a:schemeClr val="hlink"/>
            </a:solidFill>
            <a:round/>
            <a:headEnd/>
            <a:tailEnd/>
          </a:ln>
        </p:spPr>
        <p:txBody>
          <a:bodyPr wrap="none" anchor="ctr"/>
          <a:lstStyle/>
          <a:p>
            <a:endParaRPr lang="en-US"/>
          </a:p>
        </p:txBody>
      </p:sp>
      <p:sp>
        <p:nvSpPr>
          <p:cNvPr id="26677" name="Oval 79"/>
          <p:cNvSpPr>
            <a:spLocks noChangeArrowheads="1"/>
          </p:cNvSpPr>
          <p:nvPr/>
        </p:nvSpPr>
        <p:spPr bwMode="auto">
          <a:xfrm>
            <a:off x="1441450" y="4677817"/>
            <a:ext cx="88900" cy="88900"/>
          </a:xfrm>
          <a:prstGeom prst="ellipse">
            <a:avLst/>
          </a:prstGeom>
          <a:solidFill>
            <a:schemeClr val="hlink"/>
          </a:solidFill>
          <a:ln w="12700">
            <a:solidFill>
              <a:schemeClr val="hlink"/>
            </a:solidFill>
            <a:round/>
            <a:headEnd/>
            <a:tailEnd/>
          </a:ln>
        </p:spPr>
        <p:txBody>
          <a:bodyPr wrap="none" anchor="ctr"/>
          <a:lstStyle/>
          <a:p>
            <a:endParaRPr lang="en-US"/>
          </a:p>
        </p:txBody>
      </p:sp>
      <p:sp>
        <p:nvSpPr>
          <p:cNvPr id="26678" name="Oval 80"/>
          <p:cNvSpPr>
            <a:spLocks noChangeArrowheads="1"/>
          </p:cNvSpPr>
          <p:nvPr/>
        </p:nvSpPr>
        <p:spPr bwMode="auto">
          <a:xfrm>
            <a:off x="4451350" y="4677817"/>
            <a:ext cx="88900" cy="88900"/>
          </a:xfrm>
          <a:prstGeom prst="ellipse">
            <a:avLst/>
          </a:prstGeom>
          <a:solidFill>
            <a:schemeClr val="hlink"/>
          </a:solidFill>
          <a:ln w="12700">
            <a:solidFill>
              <a:schemeClr val="hlink"/>
            </a:solidFill>
            <a:round/>
            <a:headEnd/>
            <a:tailEnd/>
          </a:ln>
        </p:spPr>
        <p:txBody>
          <a:bodyPr wrap="none" anchor="ctr"/>
          <a:lstStyle/>
          <a:p>
            <a:endParaRPr lang="en-US"/>
          </a:p>
        </p:txBody>
      </p:sp>
      <p:sp>
        <p:nvSpPr>
          <p:cNvPr id="26679" name="Oval 81"/>
          <p:cNvSpPr>
            <a:spLocks noChangeArrowheads="1"/>
          </p:cNvSpPr>
          <p:nvPr/>
        </p:nvSpPr>
        <p:spPr bwMode="auto">
          <a:xfrm>
            <a:off x="4997450" y="4677817"/>
            <a:ext cx="88900" cy="88900"/>
          </a:xfrm>
          <a:prstGeom prst="ellipse">
            <a:avLst/>
          </a:prstGeom>
          <a:solidFill>
            <a:schemeClr val="hlink"/>
          </a:solidFill>
          <a:ln w="12700">
            <a:solidFill>
              <a:schemeClr val="hlink"/>
            </a:solidFill>
            <a:round/>
            <a:headEnd/>
            <a:tailEnd/>
          </a:ln>
        </p:spPr>
        <p:txBody>
          <a:bodyPr wrap="none" anchor="ctr"/>
          <a:lstStyle/>
          <a:p>
            <a:endParaRPr lang="en-US"/>
          </a:p>
        </p:txBody>
      </p:sp>
      <p:grpSp>
        <p:nvGrpSpPr>
          <p:cNvPr id="13" name="Group 82"/>
          <p:cNvGrpSpPr>
            <a:grpSpLocks/>
          </p:cNvGrpSpPr>
          <p:nvPr/>
        </p:nvGrpSpPr>
        <p:grpSpPr bwMode="auto">
          <a:xfrm>
            <a:off x="1677988" y="5176292"/>
            <a:ext cx="2438400" cy="457200"/>
            <a:chOff x="1057" y="2337"/>
            <a:chExt cx="1536" cy="288"/>
          </a:xfrm>
        </p:grpSpPr>
        <p:sp>
          <p:nvSpPr>
            <p:cNvPr id="26713" name="Arc 83"/>
            <p:cNvSpPr>
              <a:spLocks/>
            </p:cNvSpPr>
            <p:nvPr/>
          </p:nvSpPr>
          <p:spPr bwMode="auto">
            <a:xfrm rot="10800000">
              <a:off x="1057" y="2337"/>
              <a:ext cx="798" cy="2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cap="rnd">
              <a:solidFill>
                <a:schemeClr val="folHlink"/>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714" name="Arc 84"/>
            <p:cNvSpPr>
              <a:spLocks/>
            </p:cNvSpPr>
            <p:nvPr/>
          </p:nvSpPr>
          <p:spPr bwMode="auto">
            <a:xfrm rot="10800000">
              <a:off x="1795" y="2337"/>
              <a:ext cx="798" cy="288"/>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680"/>
                    <a:pt x="9654" y="13"/>
                    <a:pt x="21572" y="-1"/>
                  </a:cubicBezTo>
                </a:path>
                <a:path w="21600" h="21599" stroke="0" extrusionOk="0">
                  <a:moveTo>
                    <a:pt x="0" y="21599"/>
                  </a:moveTo>
                  <a:cubicBezTo>
                    <a:pt x="0" y="9680"/>
                    <a:pt x="9654" y="13"/>
                    <a:pt x="21572" y="-1"/>
                  </a:cubicBezTo>
                  <a:lnTo>
                    <a:pt x="21600" y="21599"/>
                  </a:lnTo>
                  <a:close/>
                </a:path>
              </a:pathLst>
            </a:custGeom>
            <a:noFill/>
            <a:ln w="19050" cap="rnd">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14" name="Group 85"/>
          <p:cNvGrpSpPr>
            <a:grpSpLocks/>
          </p:cNvGrpSpPr>
          <p:nvPr/>
        </p:nvGrpSpPr>
        <p:grpSpPr bwMode="auto">
          <a:xfrm>
            <a:off x="4533900" y="5176292"/>
            <a:ext cx="509588" cy="292100"/>
            <a:chOff x="2856" y="2337"/>
            <a:chExt cx="321" cy="184"/>
          </a:xfrm>
        </p:grpSpPr>
        <p:sp>
          <p:nvSpPr>
            <p:cNvPr id="26711" name="Arc 86"/>
            <p:cNvSpPr>
              <a:spLocks/>
            </p:cNvSpPr>
            <p:nvPr/>
          </p:nvSpPr>
          <p:spPr bwMode="auto">
            <a:xfrm rot="10800000">
              <a:off x="3017" y="2337"/>
              <a:ext cx="160" cy="184"/>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21"/>
                    <a:pt x="9589" y="73"/>
                    <a:pt x="21465" y="-1"/>
                  </a:cubicBezTo>
                </a:path>
                <a:path w="21600" h="21599" stroke="0" extrusionOk="0">
                  <a:moveTo>
                    <a:pt x="0" y="21599"/>
                  </a:moveTo>
                  <a:cubicBezTo>
                    <a:pt x="0" y="9721"/>
                    <a:pt x="9589" y="73"/>
                    <a:pt x="21465" y="-1"/>
                  </a:cubicBezTo>
                  <a:lnTo>
                    <a:pt x="21600" y="21599"/>
                  </a:lnTo>
                  <a:close/>
                </a:path>
              </a:pathLst>
            </a:custGeom>
            <a:noFill/>
            <a:ln w="19050" cap="rnd">
              <a:solidFill>
                <a:schemeClr val="folHlink"/>
              </a:solidFill>
              <a:round/>
              <a:headEnd type="triangle" w="med" len="me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712" name="Arc 87"/>
            <p:cNvSpPr>
              <a:spLocks/>
            </p:cNvSpPr>
            <p:nvPr/>
          </p:nvSpPr>
          <p:spPr bwMode="auto">
            <a:xfrm rot="10800000">
              <a:off x="2856" y="2337"/>
              <a:ext cx="160" cy="18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cap="rnd">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15" name="Group 88"/>
          <p:cNvGrpSpPr>
            <a:grpSpLocks/>
          </p:cNvGrpSpPr>
          <p:nvPr/>
        </p:nvGrpSpPr>
        <p:grpSpPr bwMode="auto">
          <a:xfrm>
            <a:off x="5080000" y="5176292"/>
            <a:ext cx="3368675" cy="508000"/>
            <a:chOff x="3200" y="2337"/>
            <a:chExt cx="2122" cy="320"/>
          </a:xfrm>
        </p:grpSpPr>
        <p:sp>
          <p:nvSpPr>
            <p:cNvPr id="26709" name="Arc 89"/>
            <p:cNvSpPr>
              <a:spLocks/>
            </p:cNvSpPr>
            <p:nvPr/>
          </p:nvSpPr>
          <p:spPr bwMode="auto">
            <a:xfrm rot="10800000">
              <a:off x="4220" y="2337"/>
              <a:ext cx="1102" cy="32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677"/>
                    <a:pt x="9659" y="9"/>
                    <a:pt x="21580" y="-1"/>
                  </a:cubicBezTo>
                </a:path>
                <a:path w="21600" h="21599" stroke="0" extrusionOk="0">
                  <a:moveTo>
                    <a:pt x="0" y="21599"/>
                  </a:moveTo>
                  <a:cubicBezTo>
                    <a:pt x="0" y="9677"/>
                    <a:pt x="9659" y="9"/>
                    <a:pt x="21580" y="-1"/>
                  </a:cubicBezTo>
                  <a:lnTo>
                    <a:pt x="21600" y="21599"/>
                  </a:lnTo>
                  <a:close/>
                </a:path>
              </a:pathLst>
            </a:custGeom>
            <a:noFill/>
            <a:ln w="19050" cap="rnd">
              <a:solidFill>
                <a:schemeClr val="folHlink"/>
              </a:solidFill>
              <a:round/>
              <a:headEnd type="triangle" w="med" len="me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710" name="Arc 90"/>
            <p:cNvSpPr>
              <a:spLocks/>
            </p:cNvSpPr>
            <p:nvPr/>
          </p:nvSpPr>
          <p:spPr bwMode="auto">
            <a:xfrm rot="10800000">
              <a:off x="3200" y="2337"/>
              <a:ext cx="1102" cy="32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cap="rnd">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16" name="Group 91"/>
          <p:cNvGrpSpPr>
            <a:grpSpLocks/>
          </p:cNvGrpSpPr>
          <p:nvPr/>
        </p:nvGrpSpPr>
        <p:grpSpPr bwMode="auto">
          <a:xfrm>
            <a:off x="1485900" y="5176292"/>
            <a:ext cx="153988" cy="254000"/>
            <a:chOff x="936" y="2337"/>
            <a:chExt cx="97" cy="160"/>
          </a:xfrm>
        </p:grpSpPr>
        <p:sp>
          <p:nvSpPr>
            <p:cNvPr id="26707" name="Arc 92"/>
            <p:cNvSpPr>
              <a:spLocks/>
            </p:cNvSpPr>
            <p:nvPr/>
          </p:nvSpPr>
          <p:spPr bwMode="auto">
            <a:xfrm rot="10800000">
              <a:off x="936" y="2337"/>
              <a:ext cx="42" cy="1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cap="rnd">
              <a:solidFill>
                <a:schemeClr val="folHlink"/>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708" name="Arc 93"/>
            <p:cNvSpPr>
              <a:spLocks/>
            </p:cNvSpPr>
            <p:nvPr/>
          </p:nvSpPr>
          <p:spPr bwMode="auto">
            <a:xfrm rot="10800000">
              <a:off x="991" y="2337"/>
              <a:ext cx="42" cy="160"/>
            </a:xfrm>
            <a:custGeom>
              <a:avLst/>
              <a:gdLst>
                <a:gd name="T0" fmla="*/ 0 w 21600"/>
                <a:gd name="T1" fmla="*/ 0 h 21593"/>
                <a:gd name="T2" fmla="*/ 0 w 21600"/>
                <a:gd name="T3" fmla="*/ 0 h 21593"/>
                <a:gd name="T4" fmla="*/ 0 w 21600"/>
                <a:gd name="T5" fmla="*/ 0 h 21593"/>
                <a:gd name="T6" fmla="*/ 0 60000 65536"/>
                <a:gd name="T7" fmla="*/ 0 60000 65536"/>
                <a:gd name="T8" fmla="*/ 0 60000 65536"/>
                <a:gd name="T9" fmla="*/ 0 w 21600"/>
                <a:gd name="T10" fmla="*/ 0 h 21593"/>
                <a:gd name="T11" fmla="*/ 21600 w 21600"/>
                <a:gd name="T12" fmla="*/ 21593 h 21593"/>
              </a:gdLst>
              <a:ahLst/>
              <a:cxnLst>
                <a:cxn ang="T6">
                  <a:pos x="T0" y="T1"/>
                </a:cxn>
                <a:cxn ang="T7">
                  <a:pos x="T2" y="T3"/>
                </a:cxn>
                <a:cxn ang="T8">
                  <a:pos x="T4" y="T5"/>
                </a:cxn>
              </a:cxnLst>
              <a:rect l="T9" t="T10" r="T11" b="T12"/>
              <a:pathLst>
                <a:path w="21600" h="21593" fill="none" extrusionOk="0">
                  <a:moveTo>
                    <a:pt x="0" y="21593"/>
                  </a:moveTo>
                  <a:cubicBezTo>
                    <a:pt x="0" y="9863"/>
                    <a:pt x="9360" y="278"/>
                    <a:pt x="21085" y="-1"/>
                  </a:cubicBezTo>
                </a:path>
                <a:path w="21600" h="21593" stroke="0" extrusionOk="0">
                  <a:moveTo>
                    <a:pt x="0" y="21593"/>
                  </a:moveTo>
                  <a:cubicBezTo>
                    <a:pt x="0" y="9863"/>
                    <a:pt x="9360" y="278"/>
                    <a:pt x="21085" y="-1"/>
                  </a:cubicBezTo>
                  <a:lnTo>
                    <a:pt x="21600" y="21593"/>
                  </a:lnTo>
                  <a:close/>
                </a:path>
              </a:pathLst>
            </a:custGeom>
            <a:noFill/>
            <a:ln w="19050" cap="rnd">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17" name="Group 94"/>
          <p:cNvGrpSpPr>
            <a:grpSpLocks/>
          </p:cNvGrpSpPr>
          <p:nvPr/>
        </p:nvGrpSpPr>
        <p:grpSpPr bwMode="auto">
          <a:xfrm>
            <a:off x="1422400" y="5176292"/>
            <a:ext cx="3049588" cy="673100"/>
            <a:chOff x="896" y="2425"/>
            <a:chExt cx="1921" cy="424"/>
          </a:xfrm>
        </p:grpSpPr>
        <p:sp>
          <p:nvSpPr>
            <p:cNvPr id="26705" name="Arc 95"/>
            <p:cNvSpPr>
              <a:spLocks/>
            </p:cNvSpPr>
            <p:nvPr/>
          </p:nvSpPr>
          <p:spPr bwMode="auto">
            <a:xfrm rot="10800000">
              <a:off x="1813" y="2425"/>
              <a:ext cx="1004" cy="424"/>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677"/>
                    <a:pt x="9657" y="10"/>
                    <a:pt x="21578" y="-1"/>
                  </a:cubicBezTo>
                </a:path>
                <a:path w="21600" h="21599" stroke="0" extrusionOk="0">
                  <a:moveTo>
                    <a:pt x="0" y="21599"/>
                  </a:moveTo>
                  <a:cubicBezTo>
                    <a:pt x="0" y="9677"/>
                    <a:pt x="9657" y="10"/>
                    <a:pt x="21578" y="-1"/>
                  </a:cubicBezTo>
                  <a:lnTo>
                    <a:pt x="21600" y="21599"/>
                  </a:lnTo>
                  <a:close/>
                </a:path>
              </a:pathLst>
            </a:custGeom>
            <a:noFill/>
            <a:ln w="19050" cap="rnd">
              <a:solidFill>
                <a:schemeClr val="folHlink"/>
              </a:solidFill>
              <a:round/>
              <a:headEnd type="triangle" w="med" len="me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706" name="Arc 96"/>
            <p:cNvSpPr>
              <a:spLocks/>
            </p:cNvSpPr>
            <p:nvPr/>
          </p:nvSpPr>
          <p:spPr bwMode="auto">
            <a:xfrm rot="10800000">
              <a:off x="896" y="2529"/>
              <a:ext cx="988" cy="32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cap="rnd">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6685" name="Group 97"/>
          <p:cNvGrpSpPr>
            <a:grpSpLocks/>
          </p:cNvGrpSpPr>
          <p:nvPr/>
        </p:nvGrpSpPr>
        <p:grpSpPr bwMode="auto">
          <a:xfrm>
            <a:off x="4381500" y="2647404"/>
            <a:ext cx="3498850" cy="406400"/>
            <a:chOff x="2752" y="384"/>
            <a:chExt cx="2204" cy="256"/>
          </a:xfrm>
          <a:solidFill>
            <a:schemeClr val="accent1">
              <a:lumMod val="20000"/>
              <a:lumOff val="80000"/>
            </a:schemeClr>
          </a:solidFill>
        </p:grpSpPr>
        <p:sp>
          <p:nvSpPr>
            <p:cNvPr id="26696" name="Line 98"/>
            <p:cNvSpPr>
              <a:spLocks noChangeShapeType="1"/>
            </p:cNvSpPr>
            <p:nvPr/>
          </p:nvSpPr>
          <p:spPr bwMode="auto">
            <a:xfrm>
              <a:off x="2768" y="384"/>
              <a:ext cx="2184" cy="0"/>
            </a:xfrm>
            <a:prstGeom prst="line">
              <a:avLst/>
            </a:prstGeom>
            <a:grp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697" name="Line 99"/>
            <p:cNvSpPr>
              <a:spLocks noChangeShapeType="1"/>
            </p:cNvSpPr>
            <p:nvPr/>
          </p:nvSpPr>
          <p:spPr bwMode="auto">
            <a:xfrm>
              <a:off x="2752" y="640"/>
              <a:ext cx="2192" cy="0"/>
            </a:xfrm>
            <a:prstGeom prst="line">
              <a:avLst/>
            </a:prstGeom>
            <a:grp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698" name="Rectangle 100"/>
            <p:cNvSpPr>
              <a:spLocks noChangeArrowheads="1"/>
            </p:cNvSpPr>
            <p:nvPr/>
          </p:nvSpPr>
          <p:spPr bwMode="auto">
            <a:xfrm>
              <a:off x="4600" y="384"/>
              <a:ext cx="352" cy="248"/>
            </a:xfrm>
            <a:prstGeom prst="rect">
              <a:avLst/>
            </a:prstGeom>
            <a:grpFill/>
            <a:ln w="12700">
              <a:solidFill>
                <a:schemeClr val="tx1"/>
              </a:solidFill>
              <a:miter lim="800000"/>
              <a:headEnd/>
              <a:tailEnd/>
            </a:ln>
          </p:spPr>
          <p:txBody>
            <a:bodyPr wrap="none" anchor="ctr"/>
            <a:lstStyle/>
            <a:p>
              <a:pPr algn="ctr"/>
              <a:r>
                <a:rPr lang="en-US">
                  <a:solidFill>
                    <a:schemeClr val="folHlink"/>
                  </a:solidFill>
                </a:rPr>
                <a:t>150</a:t>
              </a:r>
            </a:p>
          </p:txBody>
        </p:sp>
        <p:sp>
          <p:nvSpPr>
            <p:cNvPr id="26699" name="Line 101"/>
            <p:cNvSpPr>
              <a:spLocks noChangeShapeType="1"/>
            </p:cNvSpPr>
            <p:nvPr/>
          </p:nvSpPr>
          <p:spPr bwMode="auto">
            <a:xfrm rot="5400000">
              <a:off x="4836" y="508"/>
              <a:ext cx="240" cy="0"/>
            </a:xfrm>
            <a:prstGeom prst="line">
              <a:avLst/>
            </a:prstGeom>
            <a:grp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700" name="Rectangle 102"/>
            <p:cNvSpPr>
              <a:spLocks noChangeArrowheads="1"/>
            </p:cNvSpPr>
            <p:nvPr/>
          </p:nvSpPr>
          <p:spPr bwMode="auto">
            <a:xfrm>
              <a:off x="4248" y="384"/>
              <a:ext cx="352" cy="248"/>
            </a:xfrm>
            <a:prstGeom prst="rect">
              <a:avLst/>
            </a:prstGeom>
            <a:grpFill/>
            <a:ln w="12700">
              <a:solidFill>
                <a:schemeClr val="tx1"/>
              </a:solidFill>
              <a:miter lim="800000"/>
              <a:headEnd/>
              <a:tailEnd/>
            </a:ln>
          </p:spPr>
          <p:txBody>
            <a:bodyPr wrap="none" anchor="ctr"/>
            <a:lstStyle/>
            <a:p>
              <a:pPr algn="ctr"/>
              <a:r>
                <a:rPr lang="en-US">
                  <a:solidFill>
                    <a:schemeClr val="folHlink"/>
                  </a:solidFill>
                </a:rPr>
                <a:t>16</a:t>
              </a:r>
            </a:p>
          </p:txBody>
        </p:sp>
        <p:sp>
          <p:nvSpPr>
            <p:cNvPr id="26701" name="Rectangle 103"/>
            <p:cNvSpPr>
              <a:spLocks noChangeArrowheads="1"/>
            </p:cNvSpPr>
            <p:nvPr/>
          </p:nvSpPr>
          <p:spPr bwMode="auto">
            <a:xfrm>
              <a:off x="3896" y="384"/>
              <a:ext cx="352" cy="248"/>
            </a:xfrm>
            <a:prstGeom prst="rect">
              <a:avLst/>
            </a:prstGeom>
            <a:grpFill/>
            <a:ln w="12700">
              <a:solidFill>
                <a:schemeClr val="tx1"/>
              </a:solidFill>
              <a:miter lim="800000"/>
              <a:headEnd/>
              <a:tailEnd/>
            </a:ln>
          </p:spPr>
          <p:txBody>
            <a:bodyPr wrap="none" anchor="ctr"/>
            <a:lstStyle/>
            <a:p>
              <a:pPr algn="ctr"/>
              <a:r>
                <a:rPr lang="en-US">
                  <a:solidFill>
                    <a:schemeClr val="folHlink"/>
                  </a:solidFill>
                </a:rPr>
                <a:t>147</a:t>
              </a:r>
            </a:p>
          </p:txBody>
        </p:sp>
        <p:sp>
          <p:nvSpPr>
            <p:cNvPr id="26702" name="Rectangle 104"/>
            <p:cNvSpPr>
              <a:spLocks noChangeArrowheads="1"/>
            </p:cNvSpPr>
            <p:nvPr/>
          </p:nvSpPr>
          <p:spPr bwMode="auto">
            <a:xfrm>
              <a:off x="3544" y="384"/>
              <a:ext cx="352" cy="248"/>
            </a:xfrm>
            <a:prstGeom prst="rect">
              <a:avLst/>
            </a:prstGeom>
            <a:grpFill/>
            <a:ln w="12700">
              <a:solidFill>
                <a:schemeClr val="tx1"/>
              </a:solidFill>
              <a:miter lim="800000"/>
              <a:headEnd/>
              <a:tailEnd/>
            </a:ln>
          </p:spPr>
          <p:txBody>
            <a:bodyPr wrap="none" anchor="ctr"/>
            <a:lstStyle/>
            <a:p>
              <a:pPr algn="ctr"/>
              <a:r>
                <a:rPr lang="en-US">
                  <a:solidFill>
                    <a:schemeClr val="folHlink"/>
                  </a:solidFill>
                </a:rPr>
                <a:t>14</a:t>
              </a:r>
            </a:p>
          </p:txBody>
        </p:sp>
        <p:sp>
          <p:nvSpPr>
            <p:cNvPr id="26703" name="Rectangle 105"/>
            <p:cNvSpPr>
              <a:spLocks noChangeArrowheads="1"/>
            </p:cNvSpPr>
            <p:nvPr/>
          </p:nvSpPr>
          <p:spPr bwMode="auto">
            <a:xfrm>
              <a:off x="3192" y="384"/>
              <a:ext cx="352" cy="248"/>
            </a:xfrm>
            <a:prstGeom prst="rect">
              <a:avLst/>
            </a:prstGeom>
            <a:grpFill/>
            <a:ln w="12700">
              <a:solidFill>
                <a:schemeClr val="tx1"/>
              </a:solidFill>
              <a:miter lim="800000"/>
              <a:headEnd/>
              <a:tailEnd/>
            </a:ln>
          </p:spPr>
          <p:txBody>
            <a:bodyPr wrap="none" anchor="ctr"/>
            <a:lstStyle/>
            <a:p>
              <a:pPr algn="ctr"/>
              <a:r>
                <a:rPr lang="en-US">
                  <a:solidFill>
                    <a:schemeClr val="folHlink"/>
                  </a:solidFill>
                </a:rPr>
                <a:t>72</a:t>
              </a:r>
            </a:p>
          </p:txBody>
        </p:sp>
        <p:sp>
          <p:nvSpPr>
            <p:cNvPr id="26704" name="Rectangle 106"/>
            <p:cNvSpPr>
              <a:spLocks noChangeArrowheads="1"/>
            </p:cNvSpPr>
            <p:nvPr/>
          </p:nvSpPr>
          <p:spPr bwMode="auto">
            <a:xfrm>
              <a:off x="2840" y="384"/>
              <a:ext cx="352" cy="248"/>
            </a:xfrm>
            <a:prstGeom prst="rect">
              <a:avLst/>
            </a:prstGeom>
            <a:grpFill/>
            <a:ln w="12700">
              <a:solidFill>
                <a:schemeClr val="tx1"/>
              </a:solidFill>
              <a:miter lim="800000"/>
              <a:headEnd/>
              <a:tailEnd/>
            </a:ln>
          </p:spPr>
          <p:txBody>
            <a:bodyPr wrap="none" anchor="ctr"/>
            <a:lstStyle/>
            <a:p>
              <a:pPr algn="ctr"/>
              <a:r>
                <a:rPr lang="en-US">
                  <a:solidFill>
                    <a:schemeClr val="folHlink"/>
                  </a:solidFill>
                </a:rPr>
                <a:t>83</a:t>
              </a:r>
            </a:p>
          </p:txBody>
        </p:sp>
      </p:grpSp>
      <p:sp>
        <p:nvSpPr>
          <p:cNvPr id="26686" name="Line 107"/>
          <p:cNvSpPr>
            <a:spLocks noChangeShapeType="1"/>
          </p:cNvSpPr>
          <p:nvPr/>
        </p:nvSpPr>
        <p:spPr bwMode="auto">
          <a:xfrm>
            <a:off x="4406900" y="3168104"/>
            <a:ext cx="34671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687" name="Line 108"/>
          <p:cNvSpPr>
            <a:spLocks noChangeShapeType="1"/>
          </p:cNvSpPr>
          <p:nvPr/>
        </p:nvSpPr>
        <p:spPr bwMode="auto">
          <a:xfrm>
            <a:off x="4381500" y="3574504"/>
            <a:ext cx="34798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3885" name="Rectangle 109"/>
          <p:cNvSpPr>
            <a:spLocks noChangeArrowheads="1"/>
          </p:cNvSpPr>
          <p:nvPr/>
        </p:nvSpPr>
        <p:spPr bwMode="auto">
          <a:xfrm>
            <a:off x="7315200" y="3168104"/>
            <a:ext cx="558800" cy="393700"/>
          </a:xfrm>
          <a:prstGeom prst="rect">
            <a:avLst/>
          </a:prstGeom>
          <a:solidFill>
            <a:schemeClr val="accent1">
              <a:lumMod val="20000"/>
              <a:lumOff val="80000"/>
            </a:schemeClr>
          </a:solidFill>
          <a:ln w="12700">
            <a:solidFill>
              <a:schemeClr val="tx1"/>
            </a:solidFill>
            <a:miter lim="800000"/>
            <a:headEnd/>
            <a:tailEnd/>
          </a:ln>
        </p:spPr>
        <p:txBody>
          <a:bodyPr wrap="none" anchor="ctr"/>
          <a:lstStyle/>
          <a:p>
            <a:pPr algn="ctr"/>
            <a:r>
              <a:rPr lang="en-US">
                <a:solidFill>
                  <a:schemeClr val="folHlink"/>
                </a:solidFill>
              </a:rPr>
              <a:t>16</a:t>
            </a:r>
          </a:p>
        </p:txBody>
      </p:sp>
      <p:sp>
        <p:nvSpPr>
          <p:cNvPr id="26689" name="Line 110"/>
          <p:cNvSpPr>
            <a:spLocks noChangeShapeType="1"/>
          </p:cNvSpPr>
          <p:nvPr/>
        </p:nvSpPr>
        <p:spPr bwMode="auto">
          <a:xfrm rot="5400000">
            <a:off x="7689850" y="3364954"/>
            <a:ext cx="3810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3887" name="Rectangle 111"/>
          <p:cNvSpPr>
            <a:spLocks noChangeArrowheads="1"/>
          </p:cNvSpPr>
          <p:nvPr/>
        </p:nvSpPr>
        <p:spPr bwMode="auto">
          <a:xfrm>
            <a:off x="6756400" y="3168104"/>
            <a:ext cx="558800" cy="393700"/>
          </a:xfrm>
          <a:prstGeom prst="rect">
            <a:avLst/>
          </a:prstGeom>
          <a:solidFill>
            <a:schemeClr val="accent1">
              <a:lumMod val="20000"/>
              <a:lumOff val="80000"/>
            </a:schemeClr>
          </a:solidFill>
          <a:ln w="12700">
            <a:solidFill>
              <a:schemeClr val="tx1"/>
            </a:solidFill>
            <a:miter lim="800000"/>
            <a:headEnd/>
            <a:tailEnd/>
          </a:ln>
        </p:spPr>
        <p:txBody>
          <a:bodyPr wrap="none" anchor="ctr"/>
          <a:lstStyle/>
          <a:p>
            <a:pPr algn="ctr"/>
            <a:r>
              <a:rPr lang="en-US">
                <a:solidFill>
                  <a:schemeClr val="folHlink"/>
                </a:solidFill>
              </a:rPr>
              <a:t>14</a:t>
            </a:r>
          </a:p>
        </p:txBody>
      </p:sp>
      <p:sp>
        <p:nvSpPr>
          <p:cNvPr id="203888" name="Rectangle 112"/>
          <p:cNvSpPr>
            <a:spLocks noChangeArrowheads="1"/>
          </p:cNvSpPr>
          <p:nvPr/>
        </p:nvSpPr>
        <p:spPr bwMode="auto">
          <a:xfrm>
            <a:off x="6210300" y="3158581"/>
            <a:ext cx="558800" cy="393700"/>
          </a:xfrm>
          <a:prstGeom prst="rect">
            <a:avLst/>
          </a:prstGeom>
          <a:solidFill>
            <a:schemeClr val="accent1">
              <a:lumMod val="20000"/>
              <a:lumOff val="80000"/>
            </a:schemeClr>
          </a:solidFill>
          <a:ln w="12700">
            <a:solidFill>
              <a:schemeClr val="tx1"/>
            </a:solidFill>
            <a:miter lim="800000"/>
            <a:headEnd/>
            <a:tailEnd/>
          </a:ln>
        </p:spPr>
        <p:txBody>
          <a:bodyPr wrap="none" anchor="ctr"/>
          <a:lstStyle/>
          <a:p>
            <a:pPr algn="ctr"/>
            <a:r>
              <a:rPr lang="en-US">
                <a:solidFill>
                  <a:schemeClr val="folHlink"/>
                </a:solidFill>
              </a:rPr>
              <a:t>72</a:t>
            </a:r>
          </a:p>
        </p:txBody>
      </p:sp>
      <p:sp>
        <p:nvSpPr>
          <p:cNvPr id="203889" name="Rectangle 113"/>
          <p:cNvSpPr>
            <a:spLocks noChangeArrowheads="1"/>
          </p:cNvSpPr>
          <p:nvPr/>
        </p:nvSpPr>
        <p:spPr bwMode="auto">
          <a:xfrm>
            <a:off x="5645150" y="3171743"/>
            <a:ext cx="558800" cy="393700"/>
          </a:xfrm>
          <a:prstGeom prst="rect">
            <a:avLst/>
          </a:prstGeom>
          <a:solidFill>
            <a:schemeClr val="accent1">
              <a:lumMod val="20000"/>
              <a:lumOff val="80000"/>
            </a:schemeClr>
          </a:solidFill>
          <a:ln w="12700">
            <a:solidFill>
              <a:schemeClr val="tx1"/>
            </a:solidFill>
            <a:miter lim="800000"/>
            <a:headEnd/>
            <a:tailEnd/>
          </a:ln>
        </p:spPr>
        <p:txBody>
          <a:bodyPr wrap="none" anchor="ctr"/>
          <a:lstStyle/>
          <a:p>
            <a:pPr algn="ctr"/>
            <a:r>
              <a:rPr lang="en-US">
                <a:solidFill>
                  <a:schemeClr val="folHlink"/>
                </a:solidFill>
              </a:rPr>
              <a:t>83</a:t>
            </a:r>
          </a:p>
        </p:txBody>
      </p:sp>
      <p:sp>
        <p:nvSpPr>
          <p:cNvPr id="203890" name="Rectangle 114"/>
          <p:cNvSpPr>
            <a:spLocks noChangeArrowheads="1"/>
          </p:cNvSpPr>
          <p:nvPr/>
        </p:nvSpPr>
        <p:spPr bwMode="auto">
          <a:xfrm>
            <a:off x="5080000" y="3168104"/>
            <a:ext cx="558800" cy="393700"/>
          </a:xfrm>
          <a:prstGeom prst="rect">
            <a:avLst/>
          </a:prstGeom>
          <a:solidFill>
            <a:schemeClr val="accent1">
              <a:lumMod val="20000"/>
              <a:lumOff val="80000"/>
            </a:schemeClr>
          </a:solidFill>
          <a:ln w="12700">
            <a:solidFill>
              <a:schemeClr val="tx1"/>
            </a:solidFill>
            <a:miter lim="800000"/>
            <a:headEnd/>
            <a:tailEnd/>
          </a:ln>
        </p:spPr>
        <p:txBody>
          <a:bodyPr wrap="none" anchor="ctr"/>
          <a:lstStyle/>
          <a:p>
            <a:pPr algn="ctr"/>
            <a:r>
              <a:rPr lang="en-US">
                <a:solidFill>
                  <a:schemeClr val="folHlink"/>
                </a:solidFill>
              </a:rPr>
              <a:t>147</a:t>
            </a:r>
          </a:p>
        </p:txBody>
      </p:sp>
      <p:sp>
        <p:nvSpPr>
          <p:cNvPr id="203892" name="Rectangle 116"/>
          <p:cNvSpPr>
            <a:spLocks noChangeArrowheads="1"/>
          </p:cNvSpPr>
          <p:nvPr/>
        </p:nvSpPr>
        <p:spPr bwMode="auto">
          <a:xfrm>
            <a:off x="4521200" y="3168104"/>
            <a:ext cx="558800" cy="393700"/>
          </a:xfrm>
          <a:prstGeom prst="rect">
            <a:avLst/>
          </a:prstGeom>
          <a:solidFill>
            <a:schemeClr val="accent1">
              <a:lumMod val="20000"/>
              <a:lumOff val="80000"/>
            </a:schemeClr>
          </a:solidFill>
          <a:ln w="12700">
            <a:solidFill>
              <a:schemeClr val="tx1"/>
            </a:solidFill>
            <a:miter lim="800000"/>
            <a:headEnd/>
            <a:tailEnd/>
          </a:ln>
        </p:spPr>
        <p:txBody>
          <a:bodyPr wrap="none" anchor="ctr"/>
          <a:lstStyle/>
          <a:p>
            <a:pPr algn="ctr"/>
            <a:r>
              <a:rPr lang="en-US">
                <a:solidFill>
                  <a:schemeClr val="folHlink"/>
                </a:solidFill>
              </a:rPr>
              <a:t>150</a:t>
            </a:r>
          </a:p>
        </p:txBody>
      </p:sp>
      <p:sp>
        <p:nvSpPr>
          <p:cNvPr id="2" name="Title 1"/>
          <p:cNvSpPr>
            <a:spLocks noGrp="1"/>
          </p:cNvSpPr>
          <p:nvPr>
            <p:ph type="title"/>
          </p:nvPr>
        </p:nvSpPr>
        <p:spPr/>
        <p:txBody>
          <a:bodyPr>
            <a:normAutofit fontScale="90000"/>
          </a:bodyPr>
          <a:lstStyle/>
          <a:p>
            <a:r>
              <a:rPr lang="en-US"/>
              <a:t>I/O Scheduling Algorithm 3: SCAN</a:t>
            </a:r>
          </a:p>
        </p:txBody>
      </p:sp>
      <p:sp>
        <p:nvSpPr>
          <p:cNvPr id="119" name="TextBox 118"/>
          <p:cNvSpPr txBox="1"/>
          <p:nvPr/>
        </p:nvSpPr>
        <p:spPr>
          <a:xfrm>
            <a:off x="0" y="6237822"/>
            <a:ext cx="9144000" cy="575554"/>
          </a:xfrm>
          <a:prstGeom prst="rect">
            <a:avLst/>
          </a:prstGeom>
          <a:noFill/>
        </p:spPr>
        <p:txBody>
          <a:bodyPr wrap="square" lIns="82309" tIns="41154" rIns="82309" bIns="41154" rtlCol="0">
            <a:spAutoFit/>
          </a:bodyPr>
          <a:lstStyle/>
          <a:p>
            <a:pPr marL="0" lvl="1" indent="-514291" algn="ctr"/>
            <a:r>
              <a:rPr lang="en-US" sz="3200" dirty="0"/>
              <a:t>SCAN: 187 tracks (vs. 221 for SSTF)</a:t>
            </a:r>
            <a:endParaRPr lang="en-US" sz="3200" i="1" dirty="0"/>
          </a:p>
        </p:txBody>
      </p:sp>
    </p:spTree>
    <p:custDataLst>
      <p:tags r:id="rId1"/>
    </p:custDataLst>
    <p:extLst>
      <p:ext uri="{BB962C8B-B14F-4D97-AF65-F5344CB8AC3E}">
        <p14:creationId xmlns:p14="http://schemas.microsoft.com/office/powerpoint/2010/main" val="28569175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377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68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687"/>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20388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689"/>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203887"/>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203888"/>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203889"/>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03890"/>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20389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03885"/>
                                        </p:tgtEl>
                                        <p:attrNameLst>
                                          <p:attrName>style.visibility</p:attrName>
                                        </p:attrNameLst>
                                      </p:cBhvr>
                                      <p:to>
                                        <p:strVal val="visible"/>
                                      </p:to>
                                    </p:set>
                                    <p:animEffect transition="in" filter="dissolve">
                                      <p:cBhvr>
                                        <p:cTn id="31" dur="500"/>
                                        <p:tgtEl>
                                          <p:spTgt spid="203885"/>
                                        </p:tgtEl>
                                      </p:cBhvr>
                                    </p:animEffect>
                                  </p:childTnLst>
                                </p:cTn>
                              </p:par>
                            </p:childTnLst>
                          </p:cTn>
                        </p:par>
                        <p:par>
                          <p:cTn id="32" fill="hold">
                            <p:stCondLst>
                              <p:cond delay="500"/>
                            </p:stCondLst>
                            <p:childTnLst>
                              <p:par>
                                <p:cTn id="33" presetID="9" presetClass="entr" presetSubtype="0" fill="hold" grpId="0" nodeType="afterEffect">
                                  <p:stCondLst>
                                    <p:cond delay="0"/>
                                  </p:stCondLst>
                                  <p:childTnLst>
                                    <p:set>
                                      <p:cBhvr>
                                        <p:cTn id="34" dur="1" fill="hold">
                                          <p:stCondLst>
                                            <p:cond delay="0"/>
                                          </p:stCondLst>
                                        </p:cTn>
                                        <p:tgtEl>
                                          <p:spTgt spid="203887"/>
                                        </p:tgtEl>
                                        <p:attrNameLst>
                                          <p:attrName>style.visibility</p:attrName>
                                        </p:attrNameLst>
                                      </p:cBhvr>
                                      <p:to>
                                        <p:strVal val="visible"/>
                                      </p:to>
                                    </p:set>
                                    <p:animEffect transition="in" filter="dissolve">
                                      <p:cBhvr>
                                        <p:cTn id="35" dur="500"/>
                                        <p:tgtEl>
                                          <p:spTgt spid="203887"/>
                                        </p:tgtEl>
                                      </p:cBhvr>
                                    </p:animEffect>
                                  </p:childTnLst>
                                </p:cTn>
                              </p:par>
                            </p:childTnLst>
                          </p:cTn>
                        </p:par>
                        <p:par>
                          <p:cTn id="36" fill="hold">
                            <p:stCondLst>
                              <p:cond delay="1000"/>
                            </p:stCondLst>
                            <p:childTnLst>
                              <p:par>
                                <p:cTn id="37" presetID="9" presetClass="entr" presetSubtype="0" fill="hold" grpId="0" nodeType="afterEffect">
                                  <p:stCondLst>
                                    <p:cond delay="0"/>
                                  </p:stCondLst>
                                  <p:childTnLst>
                                    <p:set>
                                      <p:cBhvr>
                                        <p:cTn id="38" dur="1" fill="hold">
                                          <p:stCondLst>
                                            <p:cond delay="0"/>
                                          </p:stCondLst>
                                        </p:cTn>
                                        <p:tgtEl>
                                          <p:spTgt spid="203888"/>
                                        </p:tgtEl>
                                        <p:attrNameLst>
                                          <p:attrName>style.visibility</p:attrName>
                                        </p:attrNameLst>
                                      </p:cBhvr>
                                      <p:to>
                                        <p:strVal val="visible"/>
                                      </p:to>
                                    </p:set>
                                    <p:animEffect transition="in" filter="dissolve">
                                      <p:cBhvr>
                                        <p:cTn id="39" dur="500"/>
                                        <p:tgtEl>
                                          <p:spTgt spid="203888"/>
                                        </p:tgtEl>
                                      </p:cBhvr>
                                    </p:animEffect>
                                  </p:childTnLst>
                                </p:cTn>
                              </p:par>
                            </p:childTnLst>
                          </p:cTn>
                        </p:par>
                        <p:par>
                          <p:cTn id="40" fill="hold">
                            <p:stCondLst>
                              <p:cond delay="1500"/>
                            </p:stCondLst>
                            <p:childTnLst>
                              <p:par>
                                <p:cTn id="41" presetID="9" presetClass="entr" presetSubtype="0" fill="hold" grpId="0" nodeType="afterEffect">
                                  <p:stCondLst>
                                    <p:cond delay="0"/>
                                  </p:stCondLst>
                                  <p:childTnLst>
                                    <p:set>
                                      <p:cBhvr>
                                        <p:cTn id="42" dur="1" fill="hold">
                                          <p:stCondLst>
                                            <p:cond delay="0"/>
                                          </p:stCondLst>
                                        </p:cTn>
                                        <p:tgtEl>
                                          <p:spTgt spid="203889"/>
                                        </p:tgtEl>
                                        <p:attrNameLst>
                                          <p:attrName>style.visibility</p:attrName>
                                        </p:attrNameLst>
                                      </p:cBhvr>
                                      <p:to>
                                        <p:strVal val="visible"/>
                                      </p:to>
                                    </p:set>
                                    <p:animEffect transition="in" filter="dissolve">
                                      <p:cBhvr>
                                        <p:cTn id="43" dur="500"/>
                                        <p:tgtEl>
                                          <p:spTgt spid="203889"/>
                                        </p:tgtEl>
                                      </p:cBhvr>
                                    </p:animEffect>
                                  </p:childTnLst>
                                </p:cTn>
                              </p:par>
                            </p:childTnLst>
                          </p:cTn>
                        </p:par>
                        <p:par>
                          <p:cTn id="44" fill="hold">
                            <p:stCondLst>
                              <p:cond delay="2000"/>
                            </p:stCondLst>
                            <p:childTnLst>
                              <p:par>
                                <p:cTn id="45" presetID="9" presetClass="entr" presetSubtype="0" fill="hold" grpId="0" nodeType="afterEffect">
                                  <p:stCondLst>
                                    <p:cond delay="0"/>
                                  </p:stCondLst>
                                  <p:childTnLst>
                                    <p:set>
                                      <p:cBhvr>
                                        <p:cTn id="46" dur="1" fill="hold">
                                          <p:stCondLst>
                                            <p:cond delay="0"/>
                                          </p:stCondLst>
                                        </p:cTn>
                                        <p:tgtEl>
                                          <p:spTgt spid="203890"/>
                                        </p:tgtEl>
                                        <p:attrNameLst>
                                          <p:attrName>style.visibility</p:attrName>
                                        </p:attrNameLst>
                                      </p:cBhvr>
                                      <p:to>
                                        <p:strVal val="visible"/>
                                      </p:to>
                                    </p:set>
                                    <p:animEffect transition="in" filter="dissolve">
                                      <p:cBhvr>
                                        <p:cTn id="47" dur="500"/>
                                        <p:tgtEl>
                                          <p:spTgt spid="203890"/>
                                        </p:tgtEl>
                                      </p:cBhvr>
                                    </p:animEffect>
                                  </p:childTnLst>
                                </p:cTn>
                              </p:par>
                            </p:childTnLst>
                          </p:cTn>
                        </p:par>
                        <p:par>
                          <p:cTn id="48" fill="hold">
                            <p:stCondLst>
                              <p:cond delay="2500"/>
                            </p:stCondLst>
                            <p:childTnLst>
                              <p:par>
                                <p:cTn id="49" presetID="9" presetClass="entr" presetSubtype="0" fill="hold" grpId="0" nodeType="afterEffect">
                                  <p:stCondLst>
                                    <p:cond delay="0"/>
                                  </p:stCondLst>
                                  <p:childTnLst>
                                    <p:set>
                                      <p:cBhvr>
                                        <p:cTn id="50" dur="1" fill="hold">
                                          <p:stCondLst>
                                            <p:cond delay="0"/>
                                          </p:stCondLst>
                                        </p:cTn>
                                        <p:tgtEl>
                                          <p:spTgt spid="203892"/>
                                        </p:tgtEl>
                                        <p:attrNameLst>
                                          <p:attrName>style.visibility</p:attrName>
                                        </p:attrNameLst>
                                      </p:cBhvr>
                                      <p:to>
                                        <p:strVal val="visible"/>
                                      </p:to>
                                    </p:set>
                                    <p:animEffect transition="in" filter="dissolve">
                                      <p:cBhvr>
                                        <p:cTn id="51" dur="500"/>
                                        <p:tgtEl>
                                          <p:spTgt spid="20389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right)">
                                      <p:cBhvr>
                                        <p:cTn id="56" dur="500"/>
                                        <p:tgtEl>
                                          <p:spTgt spid="13"/>
                                        </p:tgtEl>
                                      </p:cBhvr>
                                    </p:animEffect>
                                  </p:childTnLst>
                                </p:cTn>
                              </p:par>
                            </p:childTnLst>
                          </p:cTn>
                        </p:par>
                        <p:par>
                          <p:cTn id="57" fill="hold">
                            <p:stCondLst>
                              <p:cond delay="500"/>
                            </p:stCondLst>
                            <p:childTnLst>
                              <p:par>
                                <p:cTn id="58" presetID="22" presetClass="entr" presetSubtype="2" fill="hold"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right)">
                                      <p:cBhvr>
                                        <p:cTn id="60" dur="500"/>
                                        <p:tgtEl>
                                          <p:spTgt spid="16"/>
                                        </p:tgtEl>
                                      </p:cBhvr>
                                    </p:animEffect>
                                  </p:childTnLst>
                                </p:cTn>
                              </p:par>
                            </p:childTnLst>
                          </p:cTn>
                        </p:par>
                        <p:par>
                          <p:cTn id="61" fill="hold">
                            <p:stCondLst>
                              <p:cond delay="1000"/>
                            </p:stCondLst>
                            <p:childTnLst>
                              <p:par>
                                <p:cTn id="62" presetID="22" presetClass="entr" presetSubtype="8" fill="hold"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left)">
                                      <p:cBhvr>
                                        <p:cTn id="64" dur="500"/>
                                        <p:tgtEl>
                                          <p:spTgt spid="17"/>
                                        </p:tgtEl>
                                      </p:cBhvr>
                                    </p:animEffect>
                                  </p:childTnLst>
                                </p:cTn>
                              </p:par>
                            </p:childTnLst>
                          </p:cTn>
                        </p:par>
                        <p:par>
                          <p:cTn id="65" fill="hold">
                            <p:stCondLst>
                              <p:cond delay="1500"/>
                            </p:stCondLst>
                            <p:childTnLst>
                              <p:par>
                                <p:cTn id="66" presetID="22" presetClass="entr" presetSubtype="8"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wipe(left)">
                                      <p:cBhvr>
                                        <p:cTn id="68" dur="500"/>
                                        <p:tgtEl>
                                          <p:spTgt spid="14"/>
                                        </p:tgtEl>
                                      </p:cBhvr>
                                    </p:animEffect>
                                  </p:childTnLst>
                                </p:cTn>
                              </p:par>
                            </p:childTnLst>
                          </p:cTn>
                        </p:par>
                        <p:par>
                          <p:cTn id="69" fill="hold">
                            <p:stCondLst>
                              <p:cond delay="2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par>
                          <p:cTn id="73" fill="hold">
                            <p:stCondLst>
                              <p:cond delay="2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8" grpId="0" animBg="1"/>
      <p:bldP spid="26686" grpId="0" animBg="1"/>
      <p:bldP spid="26687" grpId="0" animBg="1"/>
      <p:bldP spid="203885" grpId="0" animBg="1" autoUpdateAnimBg="0"/>
      <p:bldP spid="203885" grpId="1" animBg="1"/>
      <p:bldP spid="26689" grpId="0" animBg="1"/>
      <p:bldP spid="203887" grpId="0" animBg="1" autoUpdateAnimBg="0"/>
      <p:bldP spid="203887" grpId="1" animBg="1"/>
      <p:bldP spid="203888" grpId="0" animBg="1" autoUpdateAnimBg="0"/>
      <p:bldP spid="203888" grpId="1" animBg="1"/>
      <p:bldP spid="203889" grpId="0" animBg="1" autoUpdateAnimBg="0"/>
      <p:bldP spid="203889" grpId="1" animBg="1"/>
      <p:bldP spid="203890" grpId="0" animBg="1" autoUpdateAnimBg="0"/>
      <p:bldP spid="203890" grpId="1" animBg="1"/>
      <p:bldP spid="203892" grpId="0" animBg="1" autoUpdateAnimBg="0"/>
      <p:bldP spid="203892" grpId="1" animBg="1"/>
      <p:bldP spid="119" grpId="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826" name="Rectangle 2"/>
          <p:cNvSpPr>
            <a:spLocks noChangeArrowheads="1"/>
          </p:cNvSpPr>
          <p:nvPr/>
        </p:nvSpPr>
        <p:spPr bwMode="auto">
          <a:xfrm>
            <a:off x="152400" y="2438400"/>
            <a:ext cx="8813800" cy="2705100"/>
          </a:xfrm>
          <a:prstGeom prst="rect">
            <a:avLst/>
          </a:prstGeom>
          <a:solidFill>
            <a:schemeClr val="accent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latin typeface="Times"/>
              <a:ea typeface="+mn-ea"/>
            </a:endParaRPr>
          </a:p>
        </p:txBody>
      </p:sp>
      <p:sp>
        <p:nvSpPr>
          <p:cNvPr id="27651" name="Rectangle 3"/>
          <p:cNvSpPr>
            <a:spLocks noChangeArrowheads="1"/>
          </p:cNvSpPr>
          <p:nvPr/>
        </p:nvSpPr>
        <p:spPr bwMode="auto">
          <a:xfrm>
            <a:off x="596900" y="2882900"/>
            <a:ext cx="8216900" cy="7620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7652" name="Oval 4"/>
          <p:cNvSpPr>
            <a:spLocks noChangeArrowheads="1"/>
          </p:cNvSpPr>
          <p:nvPr/>
        </p:nvSpPr>
        <p:spPr bwMode="auto">
          <a:xfrm>
            <a:off x="254000" y="2895600"/>
            <a:ext cx="711200" cy="749300"/>
          </a:xfrm>
          <a:prstGeom prst="ellipse">
            <a:avLst/>
          </a:prstGeom>
          <a:solidFill>
            <a:schemeClr val="bg1"/>
          </a:solidFill>
          <a:ln w="12700">
            <a:solidFill>
              <a:schemeClr val="tx1"/>
            </a:solidFill>
            <a:round/>
            <a:headEnd/>
            <a:tailEnd/>
          </a:ln>
        </p:spPr>
        <p:txBody>
          <a:bodyPr wrap="none" anchor="ctr"/>
          <a:lstStyle/>
          <a:p>
            <a:endParaRPr lang="en-US"/>
          </a:p>
        </p:txBody>
      </p:sp>
      <p:grpSp>
        <p:nvGrpSpPr>
          <p:cNvPr id="2" name="Group 7"/>
          <p:cNvGrpSpPr>
            <a:grpSpLocks/>
          </p:cNvGrpSpPr>
          <p:nvPr/>
        </p:nvGrpSpPr>
        <p:grpSpPr bwMode="auto">
          <a:xfrm>
            <a:off x="8343900" y="3760788"/>
            <a:ext cx="179388" cy="254000"/>
            <a:chOff x="5256" y="2369"/>
            <a:chExt cx="113" cy="160"/>
          </a:xfrm>
        </p:grpSpPr>
        <p:sp>
          <p:nvSpPr>
            <p:cNvPr id="27735" name="Arc 8"/>
            <p:cNvSpPr>
              <a:spLocks/>
            </p:cNvSpPr>
            <p:nvPr/>
          </p:nvSpPr>
          <p:spPr bwMode="auto">
            <a:xfrm rot="10800000">
              <a:off x="5256" y="2369"/>
              <a:ext cx="50" cy="1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cap="rnd">
              <a:solidFill>
                <a:schemeClr val="folHlink"/>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736" name="Arc 9"/>
            <p:cNvSpPr>
              <a:spLocks/>
            </p:cNvSpPr>
            <p:nvPr/>
          </p:nvSpPr>
          <p:spPr bwMode="auto">
            <a:xfrm rot="10800000">
              <a:off x="5319" y="2369"/>
              <a:ext cx="50" cy="160"/>
            </a:xfrm>
            <a:custGeom>
              <a:avLst/>
              <a:gdLst>
                <a:gd name="T0" fmla="*/ 0 w 21600"/>
                <a:gd name="T1" fmla="*/ 0 h 21595"/>
                <a:gd name="T2" fmla="*/ 0 w 21600"/>
                <a:gd name="T3" fmla="*/ 0 h 21595"/>
                <a:gd name="T4" fmla="*/ 0 w 21600"/>
                <a:gd name="T5" fmla="*/ 0 h 21595"/>
                <a:gd name="T6" fmla="*/ 0 60000 65536"/>
                <a:gd name="T7" fmla="*/ 0 60000 65536"/>
                <a:gd name="T8" fmla="*/ 0 60000 65536"/>
                <a:gd name="T9" fmla="*/ 0 w 21600"/>
                <a:gd name="T10" fmla="*/ 0 h 21595"/>
                <a:gd name="T11" fmla="*/ 21600 w 21600"/>
                <a:gd name="T12" fmla="*/ 21595 h 21595"/>
              </a:gdLst>
              <a:ahLst/>
              <a:cxnLst>
                <a:cxn ang="T6">
                  <a:pos x="T0" y="T1"/>
                </a:cxn>
                <a:cxn ang="T7">
                  <a:pos x="T2" y="T3"/>
                </a:cxn>
                <a:cxn ang="T8">
                  <a:pos x="T4" y="T5"/>
                </a:cxn>
              </a:cxnLst>
              <a:rect l="T9" t="T10" r="T11" b="T12"/>
              <a:pathLst>
                <a:path w="21600" h="21595" fill="none" extrusionOk="0">
                  <a:moveTo>
                    <a:pt x="0" y="21595"/>
                  </a:moveTo>
                  <a:cubicBezTo>
                    <a:pt x="0" y="9833"/>
                    <a:pt x="9409" y="233"/>
                    <a:pt x="21168" y="-1"/>
                  </a:cubicBezTo>
                </a:path>
                <a:path w="21600" h="21595" stroke="0" extrusionOk="0">
                  <a:moveTo>
                    <a:pt x="0" y="21595"/>
                  </a:moveTo>
                  <a:cubicBezTo>
                    <a:pt x="0" y="9833"/>
                    <a:pt x="9409" y="233"/>
                    <a:pt x="21168" y="-1"/>
                  </a:cubicBezTo>
                  <a:lnTo>
                    <a:pt x="21600" y="21595"/>
                  </a:lnTo>
                  <a:close/>
                </a:path>
              </a:pathLst>
            </a:custGeom>
            <a:noFill/>
            <a:ln w="19050" cap="rnd">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27656" name="Oval 10"/>
          <p:cNvSpPr>
            <a:spLocks noChangeArrowheads="1"/>
          </p:cNvSpPr>
          <p:nvPr/>
        </p:nvSpPr>
        <p:spPr bwMode="auto">
          <a:xfrm>
            <a:off x="501650" y="3138488"/>
            <a:ext cx="228600" cy="241300"/>
          </a:xfrm>
          <a:prstGeom prst="ellipse">
            <a:avLst/>
          </a:prstGeom>
          <a:solidFill>
            <a:schemeClr val="tx1"/>
          </a:solidFill>
          <a:ln w="12700">
            <a:solidFill>
              <a:schemeClr val="tx1"/>
            </a:solidFill>
            <a:round/>
            <a:headEnd/>
            <a:tailEnd/>
          </a:ln>
        </p:spPr>
        <p:txBody>
          <a:bodyPr wrap="none" anchor="ctr"/>
          <a:lstStyle/>
          <a:p>
            <a:endParaRPr lang="en-US"/>
          </a:p>
        </p:txBody>
      </p:sp>
      <p:sp>
        <p:nvSpPr>
          <p:cNvPr id="27657" name="Arc 11"/>
          <p:cNvSpPr>
            <a:spLocks/>
          </p:cNvSpPr>
          <p:nvPr/>
        </p:nvSpPr>
        <p:spPr bwMode="auto">
          <a:xfrm rot="2640000">
            <a:off x="846138" y="3005138"/>
            <a:ext cx="519112" cy="534987"/>
          </a:xfrm>
          <a:custGeom>
            <a:avLst/>
            <a:gdLst>
              <a:gd name="T0" fmla="*/ 0 w 21665"/>
              <a:gd name="T1" fmla="*/ 2147483647 h 21600"/>
              <a:gd name="T2" fmla="*/ 2147483647 w 21665"/>
              <a:gd name="T3" fmla="*/ 2147483647 h 21600"/>
              <a:gd name="T4" fmla="*/ 2147483647 w 21665"/>
              <a:gd name="T5" fmla="*/ 2147483647 h 21600"/>
              <a:gd name="T6" fmla="*/ 0 60000 65536"/>
              <a:gd name="T7" fmla="*/ 0 60000 65536"/>
              <a:gd name="T8" fmla="*/ 0 60000 65536"/>
              <a:gd name="T9" fmla="*/ 0 w 21665"/>
              <a:gd name="T10" fmla="*/ 0 h 21600"/>
              <a:gd name="T11" fmla="*/ 21665 w 21665"/>
              <a:gd name="T12" fmla="*/ 21600 h 21600"/>
            </a:gdLst>
            <a:ahLst/>
            <a:cxnLst>
              <a:cxn ang="T6">
                <a:pos x="T0" y="T1"/>
              </a:cxn>
              <a:cxn ang="T7">
                <a:pos x="T2" y="T3"/>
              </a:cxn>
              <a:cxn ang="T8">
                <a:pos x="T4" y="T5"/>
              </a:cxn>
            </a:cxnLst>
            <a:rect l="T9" t="T10" r="T11" b="T12"/>
            <a:pathLst>
              <a:path w="21665" h="21600" fill="none" extrusionOk="0">
                <a:moveTo>
                  <a:pt x="-1" y="0"/>
                </a:moveTo>
                <a:cubicBezTo>
                  <a:pt x="21" y="0"/>
                  <a:pt x="43" y="-1"/>
                  <a:pt x="66" y="0"/>
                </a:cubicBezTo>
                <a:cubicBezTo>
                  <a:pt x="11970" y="0"/>
                  <a:pt x="21630" y="9631"/>
                  <a:pt x="21665" y="21535"/>
                </a:cubicBezTo>
              </a:path>
              <a:path w="21665" h="21600" stroke="0" extrusionOk="0">
                <a:moveTo>
                  <a:pt x="-1" y="0"/>
                </a:moveTo>
                <a:cubicBezTo>
                  <a:pt x="21" y="0"/>
                  <a:pt x="43" y="-1"/>
                  <a:pt x="66" y="0"/>
                </a:cubicBezTo>
                <a:cubicBezTo>
                  <a:pt x="11970" y="0"/>
                  <a:pt x="21630" y="9631"/>
                  <a:pt x="21665" y="21535"/>
                </a:cubicBezTo>
                <a:lnTo>
                  <a:pt x="66" y="21600"/>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nvGrpSpPr>
          <p:cNvPr id="27658" name="Group 12"/>
          <p:cNvGrpSpPr>
            <a:grpSpLocks/>
          </p:cNvGrpSpPr>
          <p:nvPr/>
        </p:nvGrpSpPr>
        <p:grpSpPr bwMode="auto">
          <a:xfrm>
            <a:off x="2178050" y="2886075"/>
            <a:ext cx="96838" cy="742950"/>
            <a:chOff x="1372" y="1818"/>
            <a:chExt cx="61" cy="468"/>
          </a:xfrm>
        </p:grpSpPr>
        <p:sp>
          <p:nvSpPr>
            <p:cNvPr id="27733" name="Arc 13"/>
            <p:cNvSpPr>
              <a:spLocks/>
            </p:cNvSpPr>
            <p:nvPr/>
          </p:nvSpPr>
          <p:spPr bwMode="auto">
            <a:xfrm>
              <a:off x="1372" y="1818"/>
              <a:ext cx="56" cy="2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734" name="Arc 14"/>
            <p:cNvSpPr>
              <a:spLocks/>
            </p:cNvSpPr>
            <p:nvPr/>
          </p:nvSpPr>
          <p:spPr bwMode="auto">
            <a:xfrm rot="10800000">
              <a:off x="1377" y="2042"/>
              <a:ext cx="56" cy="244"/>
            </a:xfrm>
            <a:custGeom>
              <a:avLst/>
              <a:gdLst>
                <a:gd name="T0" fmla="*/ 0 w 21600"/>
                <a:gd name="T1" fmla="*/ 0 h 21596"/>
                <a:gd name="T2" fmla="*/ 0 w 21600"/>
                <a:gd name="T3" fmla="*/ 0 h 21596"/>
                <a:gd name="T4" fmla="*/ 0 w 21600"/>
                <a:gd name="T5" fmla="*/ 0 h 21596"/>
                <a:gd name="T6" fmla="*/ 0 60000 65536"/>
                <a:gd name="T7" fmla="*/ 0 60000 65536"/>
                <a:gd name="T8" fmla="*/ 0 60000 65536"/>
                <a:gd name="T9" fmla="*/ 0 w 21600"/>
                <a:gd name="T10" fmla="*/ 0 h 21596"/>
                <a:gd name="T11" fmla="*/ 21600 w 21600"/>
                <a:gd name="T12" fmla="*/ 21596 h 21596"/>
              </a:gdLst>
              <a:ahLst/>
              <a:cxnLst>
                <a:cxn ang="T6">
                  <a:pos x="T0" y="T1"/>
                </a:cxn>
                <a:cxn ang="T7">
                  <a:pos x="T2" y="T3"/>
                </a:cxn>
                <a:cxn ang="T8">
                  <a:pos x="T4" y="T5"/>
                </a:cxn>
              </a:cxnLst>
              <a:rect l="T9" t="T10" r="T11" b="T12"/>
              <a:pathLst>
                <a:path w="21600" h="21596" fill="none" extrusionOk="0">
                  <a:moveTo>
                    <a:pt x="0" y="21596"/>
                  </a:moveTo>
                  <a:cubicBezTo>
                    <a:pt x="0" y="9816"/>
                    <a:pt x="9437" y="209"/>
                    <a:pt x="21214" y="-1"/>
                  </a:cubicBezTo>
                </a:path>
                <a:path w="21600" h="21596" stroke="0" extrusionOk="0">
                  <a:moveTo>
                    <a:pt x="0" y="21596"/>
                  </a:moveTo>
                  <a:cubicBezTo>
                    <a:pt x="0" y="9816"/>
                    <a:pt x="9437" y="209"/>
                    <a:pt x="21214" y="-1"/>
                  </a:cubicBezTo>
                  <a:lnTo>
                    <a:pt x="21600" y="21596"/>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7659" name="Group 15"/>
          <p:cNvGrpSpPr>
            <a:grpSpLocks/>
          </p:cNvGrpSpPr>
          <p:nvPr/>
        </p:nvGrpSpPr>
        <p:grpSpPr bwMode="auto">
          <a:xfrm>
            <a:off x="1371600" y="2886075"/>
            <a:ext cx="128588" cy="742950"/>
            <a:chOff x="864" y="1818"/>
            <a:chExt cx="81" cy="468"/>
          </a:xfrm>
        </p:grpSpPr>
        <p:sp>
          <p:nvSpPr>
            <p:cNvPr id="27731" name="Arc 16"/>
            <p:cNvSpPr>
              <a:spLocks/>
            </p:cNvSpPr>
            <p:nvPr/>
          </p:nvSpPr>
          <p:spPr bwMode="auto">
            <a:xfrm>
              <a:off x="864" y="1818"/>
              <a:ext cx="76" cy="2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732" name="Arc 17"/>
            <p:cNvSpPr>
              <a:spLocks/>
            </p:cNvSpPr>
            <p:nvPr/>
          </p:nvSpPr>
          <p:spPr bwMode="auto">
            <a:xfrm rot="10800000">
              <a:off x="869" y="2042"/>
              <a:ext cx="76" cy="244"/>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598"/>
                  </a:moveTo>
                  <a:cubicBezTo>
                    <a:pt x="0" y="9779"/>
                    <a:pt x="9498" y="155"/>
                    <a:pt x="21315" y="-1"/>
                  </a:cubicBezTo>
                </a:path>
                <a:path w="21600" h="21598" stroke="0" extrusionOk="0">
                  <a:moveTo>
                    <a:pt x="0" y="21598"/>
                  </a:moveTo>
                  <a:cubicBezTo>
                    <a:pt x="0" y="9779"/>
                    <a:pt x="9498" y="155"/>
                    <a:pt x="21315" y="-1"/>
                  </a:cubicBezTo>
                  <a:lnTo>
                    <a:pt x="21600" y="21598"/>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7660" name="Group 18"/>
          <p:cNvGrpSpPr>
            <a:grpSpLocks/>
          </p:cNvGrpSpPr>
          <p:nvPr/>
        </p:nvGrpSpPr>
        <p:grpSpPr bwMode="auto">
          <a:xfrm>
            <a:off x="1651000" y="2886075"/>
            <a:ext cx="103188" cy="742950"/>
            <a:chOff x="1040" y="1818"/>
            <a:chExt cx="65" cy="468"/>
          </a:xfrm>
        </p:grpSpPr>
        <p:sp>
          <p:nvSpPr>
            <p:cNvPr id="27729" name="Arc 19"/>
            <p:cNvSpPr>
              <a:spLocks/>
            </p:cNvSpPr>
            <p:nvPr/>
          </p:nvSpPr>
          <p:spPr bwMode="auto">
            <a:xfrm>
              <a:off x="1040" y="1818"/>
              <a:ext cx="60" cy="2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730" name="Arc 20"/>
            <p:cNvSpPr>
              <a:spLocks/>
            </p:cNvSpPr>
            <p:nvPr/>
          </p:nvSpPr>
          <p:spPr bwMode="auto">
            <a:xfrm rot="10800000">
              <a:off x="1045" y="2042"/>
              <a:ext cx="60" cy="244"/>
            </a:xfrm>
            <a:custGeom>
              <a:avLst/>
              <a:gdLst>
                <a:gd name="T0" fmla="*/ 0 w 21600"/>
                <a:gd name="T1" fmla="*/ 0 h 21597"/>
                <a:gd name="T2" fmla="*/ 0 w 21600"/>
                <a:gd name="T3" fmla="*/ 0 h 21597"/>
                <a:gd name="T4" fmla="*/ 0 w 21600"/>
                <a:gd name="T5" fmla="*/ 0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0" y="21597"/>
                  </a:moveTo>
                  <a:cubicBezTo>
                    <a:pt x="0" y="9807"/>
                    <a:pt x="9453" y="195"/>
                    <a:pt x="21240" y="-1"/>
                  </a:cubicBezTo>
                </a:path>
                <a:path w="21600" h="21597" stroke="0" extrusionOk="0">
                  <a:moveTo>
                    <a:pt x="0" y="21597"/>
                  </a:moveTo>
                  <a:cubicBezTo>
                    <a:pt x="0" y="9807"/>
                    <a:pt x="9453" y="195"/>
                    <a:pt x="21240" y="-1"/>
                  </a:cubicBezTo>
                  <a:lnTo>
                    <a:pt x="21600" y="21597"/>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7661" name="Group 21"/>
          <p:cNvGrpSpPr>
            <a:grpSpLocks/>
          </p:cNvGrpSpPr>
          <p:nvPr/>
        </p:nvGrpSpPr>
        <p:grpSpPr bwMode="auto">
          <a:xfrm>
            <a:off x="1924050" y="2886075"/>
            <a:ext cx="84138" cy="742950"/>
            <a:chOff x="1212" y="1818"/>
            <a:chExt cx="53" cy="468"/>
          </a:xfrm>
        </p:grpSpPr>
        <p:sp>
          <p:nvSpPr>
            <p:cNvPr id="27727" name="Arc 22"/>
            <p:cNvSpPr>
              <a:spLocks/>
            </p:cNvSpPr>
            <p:nvPr/>
          </p:nvSpPr>
          <p:spPr bwMode="auto">
            <a:xfrm>
              <a:off x="1212" y="1818"/>
              <a:ext cx="48" cy="2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728" name="Arc 23"/>
            <p:cNvSpPr>
              <a:spLocks/>
            </p:cNvSpPr>
            <p:nvPr/>
          </p:nvSpPr>
          <p:spPr bwMode="auto">
            <a:xfrm rot="10800000">
              <a:off x="1217" y="2042"/>
              <a:ext cx="48" cy="244"/>
            </a:xfrm>
            <a:custGeom>
              <a:avLst/>
              <a:gdLst>
                <a:gd name="T0" fmla="*/ 0 w 21600"/>
                <a:gd name="T1" fmla="*/ 0 h 21595"/>
                <a:gd name="T2" fmla="*/ 0 w 21600"/>
                <a:gd name="T3" fmla="*/ 0 h 21595"/>
                <a:gd name="T4" fmla="*/ 0 w 21600"/>
                <a:gd name="T5" fmla="*/ 0 h 21595"/>
                <a:gd name="T6" fmla="*/ 0 60000 65536"/>
                <a:gd name="T7" fmla="*/ 0 60000 65536"/>
                <a:gd name="T8" fmla="*/ 0 60000 65536"/>
                <a:gd name="T9" fmla="*/ 0 w 21600"/>
                <a:gd name="T10" fmla="*/ 0 h 21595"/>
                <a:gd name="T11" fmla="*/ 21600 w 21600"/>
                <a:gd name="T12" fmla="*/ 21595 h 21595"/>
              </a:gdLst>
              <a:ahLst/>
              <a:cxnLst>
                <a:cxn ang="T6">
                  <a:pos x="T0" y="T1"/>
                </a:cxn>
                <a:cxn ang="T7">
                  <a:pos x="T2" y="T3"/>
                </a:cxn>
                <a:cxn ang="T8">
                  <a:pos x="T4" y="T5"/>
                </a:cxn>
              </a:cxnLst>
              <a:rect l="T9" t="T10" r="T11" b="T12"/>
              <a:pathLst>
                <a:path w="21600" h="21595" fill="none" extrusionOk="0">
                  <a:moveTo>
                    <a:pt x="0" y="21595"/>
                  </a:moveTo>
                  <a:cubicBezTo>
                    <a:pt x="0" y="9840"/>
                    <a:pt x="9399" y="244"/>
                    <a:pt x="21150" y="-1"/>
                  </a:cubicBezTo>
                </a:path>
                <a:path w="21600" h="21595" stroke="0" extrusionOk="0">
                  <a:moveTo>
                    <a:pt x="0" y="21595"/>
                  </a:moveTo>
                  <a:cubicBezTo>
                    <a:pt x="0" y="9840"/>
                    <a:pt x="9399" y="244"/>
                    <a:pt x="21150" y="-1"/>
                  </a:cubicBezTo>
                  <a:lnTo>
                    <a:pt x="21600" y="21595"/>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7662" name="Group 24"/>
          <p:cNvGrpSpPr>
            <a:grpSpLocks/>
          </p:cNvGrpSpPr>
          <p:nvPr/>
        </p:nvGrpSpPr>
        <p:grpSpPr bwMode="auto">
          <a:xfrm>
            <a:off x="2457450" y="2886075"/>
            <a:ext cx="58738" cy="742950"/>
            <a:chOff x="1548" y="1818"/>
            <a:chExt cx="37" cy="468"/>
          </a:xfrm>
        </p:grpSpPr>
        <p:sp>
          <p:nvSpPr>
            <p:cNvPr id="27725" name="Arc 25"/>
            <p:cNvSpPr>
              <a:spLocks/>
            </p:cNvSpPr>
            <p:nvPr/>
          </p:nvSpPr>
          <p:spPr bwMode="auto">
            <a:xfrm>
              <a:off x="1548" y="1818"/>
              <a:ext cx="32" cy="2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726" name="Arc 26"/>
            <p:cNvSpPr>
              <a:spLocks/>
            </p:cNvSpPr>
            <p:nvPr/>
          </p:nvSpPr>
          <p:spPr bwMode="auto">
            <a:xfrm rot="10800000">
              <a:off x="1553" y="2042"/>
              <a:ext cx="32" cy="244"/>
            </a:xfrm>
            <a:custGeom>
              <a:avLst/>
              <a:gdLst>
                <a:gd name="T0" fmla="*/ 0 w 21600"/>
                <a:gd name="T1" fmla="*/ 0 h 21589"/>
                <a:gd name="T2" fmla="*/ 0 w 21600"/>
                <a:gd name="T3" fmla="*/ 0 h 21589"/>
                <a:gd name="T4" fmla="*/ 0 w 21600"/>
                <a:gd name="T5" fmla="*/ 0 h 21589"/>
                <a:gd name="T6" fmla="*/ 0 60000 65536"/>
                <a:gd name="T7" fmla="*/ 0 60000 65536"/>
                <a:gd name="T8" fmla="*/ 0 60000 65536"/>
                <a:gd name="T9" fmla="*/ 0 w 21600"/>
                <a:gd name="T10" fmla="*/ 0 h 21589"/>
                <a:gd name="T11" fmla="*/ 21600 w 21600"/>
                <a:gd name="T12" fmla="*/ 21589 h 21589"/>
              </a:gdLst>
              <a:ahLst/>
              <a:cxnLst>
                <a:cxn ang="T6">
                  <a:pos x="T0" y="T1"/>
                </a:cxn>
                <a:cxn ang="T7">
                  <a:pos x="T2" y="T3"/>
                </a:cxn>
                <a:cxn ang="T8">
                  <a:pos x="T4" y="T5"/>
                </a:cxn>
              </a:cxnLst>
              <a:rect l="T9" t="T10" r="T11" b="T12"/>
              <a:pathLst>
                <a:path w="21600" h="21589" fill="none" extrusionOk="0">
                  <a:moveTo>
                    <a:pt x="0" y="21589"/>
                  </a:moveTo>
                  <a:cubicBezTo>
                    <a:pt x="0" y="9922"/>
                    <a:pt x="9264" y="363"/>
                    <a:pt x="20925" y="-1"/>
                  </a:cubicBezTo>
                </a:path>
                <a:path w="21600" h="21589" stroke="0" extrusionOk="0">
                  <a:moveTo>
                    <a:pt x="0" y="21589"/>
                  </a:moveTo>
                  <a:cubicBezTo>
                    <a:pt x="0" y="9922"/>
                    <a:pt x="9264" y="363"/>
                    <a:pt x="20925" y="-1"/>
                  </a:cubicBezTo>
                  <a:lnTo>
                    <a:pt x="21600" y="21589"/>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7663" name="Group 27"/>
          <p:cNvGrpSpPr>
            <a:grpSpLocks/>
          </p:cNvGrpSpPr>
          <p:nvPr/>
        </p:nvGrpSpPr>
        <p:grpSpPr bwMode="auto">
          <a:xfrm>
            <a:off x="2724150" y="2886075"/>
            <a:ext cx="46038" cy="742950"/>
            <a:chOff x="1716" y="1818"/>
            <a:chExt cx="29" cy="468"/>
          </a:xfrm>
        </p:grpSpPr>
        <p:sp>
          <p:nvSpPr>
            <p:cNvPr id="27723" name="Arc 28"/>
            <p:cNvSpPr>
              <a:spLocks/>
            </p:cNvSpPr>
            <p:nvPr/>
          </p:nvSpPr>
          <p:spPr bwMode="auto">
            <a:xfrm>
              <a:off x="1716" y="1818"/>
              <a:ext cx="24" cy="2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724" name="Arc 29"/>
            <p:cNvSpPr>
              <a:spLocks/>
            </p:cNvSpPr>
            <p:nvPr/>
          </p:nvSpPr>
          <p:spPr bwMode="auto">
            <a:xfrm rot="10800000">
              <a:off x="1721" y="2042"/>
              <a:ext cx="24" cy="244"/>
            </a:xfrm>
            <a:custGeom>
              <a:avLst/>
              <a:gdLst>
                <a:gd name="T0" fmla="*/ 0 w 21600"/>
                <a:gd name="T1" fmla="*/ 0 h 21581"/>
                <a:gd name="T2" fmla="*/ 0 w 21600"/>
                <a:gd name="T3" fmla="*/ 0 h 21581"/>
                <a:gd name="T4" fmla="*/ 0 w 21600"/>
                <a:gd name="T5" fmla="*/ 0 h 21581"/>
                <a:gd name="T6" fmla="*/ 0 60000 65536"/>
                <a:gd name="T7" fmla="*/ 0 60000 65536"/>
                <a:gd name="T8" fmla="*/ 0 60000 65536"/>
                <a:gd name="T9" fmla="*/ 0 w 21600"/>
                <a:gd name="T10" fmla="*/ 0 h 21581"/>
                <a:gd name="T11" fmla="*/ 21600 w 21600"/>
                <a:gd name="T12" fmla="*/ 21581 h 21581"/>
              </a:gdLst>
              <a:ahLst/>
              <a:cxnLst>
                <a:cxn ang="T6">
                  <a:pos x="T0" y="T1"/>
                </a:cxn>
                <a:cxn ang="T7">
                  <a:pos x="T2" y="T3"/>
                </a:cxn>
                <a:cxn ang="T8">
                  <a:pos x="T4" y="T5"/>
                </a:cxn>
              </a:cxnLst>
              <a:rect l="T9" t="T10" r="T11" b="T12"/>
              <a:pathLst>
                <a:path w="21600" h="21581" fill="none" extrusionOk="0">
                  <a:moveTo>
                    <a:pt x="0" y="21581"/>
                  </a:moveTo>
                  <a:cubicBezTo>
                    <a:pt x="0" y="10001"/>
                    <a:pt x="9131" y="481"/>
                    <a:pt x="20700" y="-1"/>
                  </a:cubicBezTo>
                </a:path>
                <a:path w="21600" h="21581" stroke="0" extrusionOk="0">
                  <a:moveTo>
                    <a:pt x="0" y="21581"/>
                  </a:moveTo>
                  <a:cubicBezTo>
                    <a:pt x="0" y="10001"/>
                    <a:pt x="9131" y="481"/>
                    <a:pt x="20700" y="-1"/>
                  </a:cubicBezTo>
                  <a:lnTo>
                    <a:pt x="21600" y="21581"/>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7664" name="Group 30"/>
          <p:cNvGrpSpPr>
            <a:grpSpLocks/>
          </p:cNvGrpSpPr>
          <p:nvPr/>
        </p:nvGrpSpPr>
        <p:grpSpPr bwMode="auto">
          <a:xfrm>
            <a:off x="2971800" y="2886075"/>
            <a:ext cx="52388" cy="742950"/>
            <a:chOff x="1872" y="1818"/>
            <a:chExt cx="33" cy="468"/>
          </a:xfrm>
        </p:grpSpPr>
        <p:sp>
          <p:nvSpPr>
            <p:cNvPr id="27721" name="Arc 31"/>
            <p:cNvSpPr>
              <a:spLocks/>
            </p:cNvSpPr>
            <p:nvPr/>
          </p:nvSpPr>
          <p:spPr bwMode="auto">
            <a:xfrm>
              <a:off x="1872" y="1818"/>
              <a:ext cx="28" cy="2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722" name="Arc 32"/>
            <p:cNvSpPr>
              <a:spLocks/>
            </p:cNvSpPr>
            <p:nvPr/>
          </p:nvSpPr>
          <p:spPr bwMode="auto">
            <a:xfrm rot="10800000">
              <a:off x="1877" y="2042"/>
              <a:ext cx="28" cy="244"/>
            </a:xfrm>
            <a:custGeom>
              <a:avLst/>
              <a:gdLst>
                <a:gd name="T0" fmla="*/ 0 w 21600"/>
                <a:gd name="T1" fmla="*/ 0 h 21586"/>
                <a:gd name="T2" fmla="*/ 0 w 21600"/>
                <a:gd name="T3" fmla="*/ 0 h 21586"/>
                <a:gd name="T4" fmla="*/ 0 w 21600"/>
                <a:gd name="T5" fmla="*/ 0 h 21586"/>
                <a:gd name="T6" fmla="*/ 0 60000 65536"/>
                <a:gd name="T7" fmla="*/ 0 60000 65536"/>
                <a:gd name="T8" fmla="*/ 0 60000 65536"/>
                <a:gd name="T9" fmla="*/ 0 w 21600"/>
                <a:gd name="T10" fmla="*/ 0 h 21586"/>
                <a:gd name="T11" fmla="*/ 21600 w 21600"/>
                <a:gd name="T12" fmla="*/ 21586 h 21586"/>
              </a:gdLst>
              <a:ahLst/>
              <a:cxnLst>
                <a:cxn ang="T6">
                  <a:pos x="T0" y="T1"/>
                </a:cxn>
                <a:cxn ang="T7">
                  <a:pos x="T2" y="T3"/>
                </a:cxn>
                <a:cxn ang="T8">
                  <a:pos x="T4" y="T5"/>
                </a:cxn>
              </a:cxnLst>
              <a:rect l="T9" t="T10" r="T11" b="T12"/>
              <a:pathLst>
                <a:path w="21600" h="21586" fill="none" extrusionOk="0">
                  <a:moveTo>
                    <a:pt x="0" y="21586"/>
                  </a:moveTo>
                  <a:cubicBezTo>
                    <a:pt x="0" y="9956"/>
                    <a:pt x="9207" y="414"/>
                    <a:pt x="20829" y="-1"/>
                  </a:cubicBezTo>
                </a:path>
                <a:path w="21600" h="21586" stroke="0" extrusionOk="0">
                  <a:moveTo>
                    <a:pt x="0" y="21586"/>
                  </a:moveTo>
                  <a:cubicBezTo>
                    <a:pt x="0" y="9956"/>
                    <a:pt x="9207" y="414"/>
                    <a:pt x="20829" y="-1"/>
                  </a:cubicBezTo>
                  <a:lnTo>
                    <a:pt x="21600" y="21586"/>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7665" name="Group 33"/>
          <p:cNvGrpSpPr>
            <a:grpSpLocks/>
          </p:cNvGrpSpPr>
          <p:nvPr/>
        </p:nvGrpSpPr>
        <p:grpSpPr bwMode="auto">
          <a:xfrm>
            <a:off x="3238500" y="2886075"/>
            <a:ext cx="39688" cy="742950"/>
            <a:chOff x="2040" y="1818"/>
            <a:chExt cx="25" cy="468"/>
          </a:xfrm>
        </p:grpSpPr>
        <p:sp>
          <p:nvSpPr>
            <p:cNvPr id="27719" name="Arc 34"/>
            <p:cNvSpPr>
              <a:spLocks/>
            </p:cNvSpPr>
            <p:nvPr/>
          </p:nvSpPr>
          <p:spPr bwMode="auto">
            <a:xfrm>
              <a:off x="2040" y="1818"/>
              <a:ext cx="20" cy="2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720" name="Arc 35"/>
            <p:cNvSpPr>
              <a:spLocks/>
            </p:cNvSpPr>
            <p:nvPr/>
          </p:nvSpPr>
          <p:spPr bwMode="auto">
            <a:xfrm rot="10800000">
              <a:off x="2045" y="2042"/>
              <a:ext cx="20" cy="244"/>
            </a:xfrm>
            <a:custGeom>
              <a:avLst/>
              <a:gdLst>
                <a:gd name="T0" fmla="*/ 0 w 21600"/>
                <a:gd name="T1" fmla="*/ 0 h 21573"/>
                <a:gd name="T2" fmla="*/ 0 w 21600"/>
                <a:gd name="T3" fmla="*/ 0 h 21573"/>
                <a:gd name="T4" fmla="*/ 0 w 21600"/>
                <a:gd name="T5" fmla="*/ 0 h 21573"/>
                <a:gd name="T6" fmla="*/ 0 60000 65536"/>
                <a:gd name="T7" fmla="*/ 0 60000 65536"/>
                <a:gd name="T8" fmla="*/ 0 60000 65536"/>
                <a:gd name="T9" fmla="*/ 0 w 21600"/>
                <a:gd name="T10" fmla="*/ 0 h 21573"/>
                <a:gd name="T11" fmla="*/ 21600 w 21600"/>
                <a:gd name="T12" fmla="*/ 21573 h 21573"/>
              </a:gdLst>
              <a:ahLst/>
              <a:cxnLst>
                <a:cxn ang="T6">
                  <a:pos x="T0" y="T1"/>
                </a:cxn>
                <a:cxn ang="T7">
                  <a:pos x="T2" y="T3"/>
                </a:cxn>
                <a:cxn ang="T8">
                  <a:pos x="T4" y="T5"/>
                </a:cxn>
              </a:cxnLst>
              <a:rect l="T9" t="T10" r="T11" b="T12"/>
              <a:pathLst>
                <a:path w="21600" h="21573" fill="none" extrusionOk="0">
                  <a:moveTo>
                    <a:pt x="0" y="21573"/>
                  </a:moveTo>
                  <a:cubicBezTo>
                    <a:pt x="0" y="10062"/>
                    <a:pt x="9026" y="574"/>
                    <a:pt x="20521" y="-1"/>
                  </a:cubicBezTo>
                </a:path>
                <a:path w="21600" h="21573" stroke="0" extrusionOk="0">
                  <a:moveTo>
                    <a:pt x="0" y="21573"/>
                  </a:moveTo>
                  <a:cubicBezTo>
                    <a:pt x="0" y="10062"/>
                    <a:pt x="9026" y="574"/>
                    <a:pt x="20521" y="-1"/>
                  </a:cubicBezTo>
                  <a:lnTo>
                    <a:pt x="21600" y="21573"/>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7666" name="Group 36"/>
          <p:cNvGrpSpPr>
            <a:grpSpLocks/>
          </p:cNvGrpSpPr>
          <p:nvPr/>
        </p:nvGrpSpPr>
        <p:grpSpPr bwMode="auto">
          <a:xfrm>
            <a:off x="3505200" y="2886075"/>
            <a:ext cx="26988" cy="742950"/>
            <a:chOff x="2208" y="1818"/>
            <a:chExt cx="17" cy="468"/>
          </a:xfrm>
        </p:grpSpPr>
        <p:sp>
          <p:nvSpPr>
            <p:cNvPr id="27717" name="Arc 37"/>
            <p:cNvSpPr>
              <a:spLocks/>
            </p:cNvSpPr>
            <p:nvPr/>
          </p:nvSpPr>
          <p:spPr bwMode="auto">
            <a:xfrm>
              <a:off x="2208" y="1818"/>
              <a:ext cx="12" cy="2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718" name="Arc 38"/>
            <p:cNvSpPr>
              <a:spLocks/>
            </p:cNvSpPr>
            <p:nvPr/>
          </p:nvSpPr>
          <p:spPr bwMode="auto">
            <a:xfrm rot="10800000">
              <a:off x="2213" y="2043"/>
              <a:ext cx="12" cy="243"/>
            </a:xfrm>
            <a:custGeom>
              <a:avLst/>
              <a:gdLst>
                <a:gd name="T0" fmla="*/ 0 w 21600"/>
                <a:gd name="T1" fmla="*/ 0 h 21525"/>
                <a:gd name="T2" fmla="*/ 0 w 21600"/>
                <a:gd name="T3" fmla="*/ 0 h 21525"/>
                <a:gd name="T4" fmla="*/ 0 w 21600"/>
                <a:gd name="T5" fmla="*/ 0 h 21525"/>
                <a:gd name="T6" fmla="*/ 0 60000 65536"/>
                <a:gd name="T7" fmla="*/ 0 60000 65536"/>
                <a:gd name="T8" fmla="*/ 0 60000 65536"/>
                <a:gd name="T9" fmla="*/ 0 w 21600"/>
                <a:gd name="T10" fmla="*/ 0 h 21525"/>
                <a:gd name="T11" fmla="*/ 21600 w 21600"/>
                <a:gd name="T12" fmla="*/ 21525 h 21525"/>
              </a:gdLst>
              <a:ahLst/>
              <a:cxnLst>
                <a:cxn ang="T6">
                  <a:pos x="T0" y="T1"/>
                </a:cxn>
                <a:cxn ang="T7">
                  <a:pos x="T2" y="T3"/>
                </a:cxn>
                <a:cxn ang="T8">
                  <a:pos x="T4" y="T5"/>
                </a:cxn>
              </a:cxnLst>
              <a:rect l="T9" t="T10" r="T11" b="T12"/>
              <a:pathLst>
                <a:path w="21600" h="21525" fill="none" extrusionOk="0">
                  <a:moveTo>
                    <a:pt x="0" y="21525"/>
                  </a:moveTo>
                  <a:cubicBezTo>
                    <a:pt x="0" y="10290"/>
                    <a:pt x="8611" y="932"/>
                    <a:pt x="19806" y="-1"/>
                  </a:cubicBezTo>
                </a:path>
                <a:path w="21600" h="21525" stroke="0" extrusionOk="0">
                  <a:moveTo>
                    <a:pt x="0" y="21525"/>
                  </a:moveTo>
                  <a:cubicBezTo>
                    <a:pt x="0" y="10290"/>
                    <a:pt x="8611" y="932"/>
                    <a:pt x="19806" y="-1"/>
                  </a:cubicBezTo>
                  <a:lnTo>
                    <a:pt x="21600" y="21525"/>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27667" name="Line 39"/>
          <p:cNvSpPr>
            <a:spLocks noChangeShapeType="1"/>
          </p:cNvSpPr>
          <p:nvPr/>
        </p:nvSpPr>
        <p:spPr bwMode="auto">
          <a:xfrm>
            <a:off x="3784600" y="2897188"/>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68" name="Line 40"/>
          <p:cNvSpPr>
            <a:spLocks noChangeShapeType="1"/>
          </p:cNvSpPr>
          <p:nvPr/>
        </p:nvSpPr>
        <p:spPr bwMode="auto">
          <a:xfrm>
            <a:off x="4051300" y="2897188"/>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69" name="Line 41"/>
          <p:cNvSpPr>
            <a:spLocks noChangeShapeType="1"/>
          </p:cNvSpPr>
          <p:nvPr/>
        </p:nvSpPr>
        <p:spPr bwMode="auto">
          <a:xfrm>
            <a:off x="4305300" y="2897188"/>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70" name="Line 42"/>
          <p:cNvSpPr>
            <a:spLocks noChangeShapeType="1"/>
          </p:cNvSpPr>
          <p:nvPr/>
        </p:nvSpPr>
        <p:spPr bwMode="auto">
          <a:xfrm>
            <a:off x="4559300" y="2897188"/>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71" name="Line 43"/>
          <p:cNvSpPr>
            <a:spLocks noChangeShapeType="1"/>
          </p:cNvSpPr>
          <p:nvPr/>
        </p:nvSpPr>
        <p:spPr bwMode="auto">
          <a:xfrm>
            <a:off x="4813300" y="2897188"/>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72" name="Line 44"/>
          <p:cNvSpPr>
            <a:spLocks noChangeShapeType="1"/>
          </p:cNvSpPr>
          <p:nvPr/>
        </p:nvSpPr>
        <p:spPr bwMode="auto">
          <a:xfrm>
            <a:off x="5080000" y="2897188"/>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73" name="Line 45"/>
          <p:cNvSpPr>
            <a:spLocks noChangeShapeType="1"/>
          </p:cNvSpPr>
          <p:nvPr/>
        </p:nvSpPr>
        <p:spPr bwMode="auto">
          <a:xfrm>
            <a:off x="5346700" y="2897188"/>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74" name="Line 46"/>
          <p:cNvSpPr>
            <a:spLocks noChangeShapeType="1"/>
          </p:cNvSpPr>
          <p:nvPr/>
        </p:nvSpPr>
        <p:spPr bwMode="auto">
          <a:xfrm>
            <a:off x="5613400" y="2897188"/>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75" name="Line 47"/>
          <p:cNvSpPr>
            <a:spLocks noChangeShapeType="1"/>
          </p:cNvSpPr>
          <p:nvPr/>
        </p:nvSpPr>
        <p:spPr bwMode="auto">
          <a:xfrm>
            <a:off x="5880100" y="2897188"/>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76" name="Line 48"/>
          <p:cNvSpPr>
            <a:spLocks noChangeShapeType="1"/>
          </p:cNvSpPr>
          <p:nvPr/>
        </p:nvSpPr>
        <p:spPr bwMode="auto">
          <a:xfrm>
            <a:off x="6146800" y="2897188"/>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77" name="Line 49"/>
          <p:cNvSpPr>
            <a:spLocks noChangeShapeType="1"/>
          </p:cNvSpPr>
          <p:nvPr/>
        </p:nvSpPr>
        <p:spPr bwMode="auto">
          <a:xfrm>
            <a:off x="6413500" y="2897188"/>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78" name="Line 50"/>
          <p:cNvSpPr>
            <a:spLocks noChangeShapeType="1"/>
          </p:cNvSpPr>
          <p:nvPr/>
        </p:nvSpPr>
        <p:spPr bwMode="auto">
          <a:xfrm>
            <a:off x="6680200" y="2897188"/>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79" name="Line 51"/>
          <p:cNvSpPr>
            <a:spLocks noChangeShapeType="1"/>
          </p:cNvSpPr>
          <p:nvPr/>
        </p:nvSpPr>
        <p:spPr bwMode="auto">
          <a:xfrm>
            <a:off x="6946900" y="2897188"/>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80" name="Line 52"/>
          <p:cNvSpPr>
            <a:spLocks noChangeShapeType="1"/>
          </p:cNvSpPr>
          <p:nvPr/>
        </p:nvSpPr>
        <p:spPr bwMode="auto">
          <a:xfrm>
            <a:off x="7213600" y="2897188"/>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81" name="Line 53"/>
          <p:cNvSpPr>
            <a:spLocks noChangeShapeType="1"/>
          </p:cNvSpPr>
          <p:nvPr/>
        </p:nvSpPr>
        <p:spPr bwMode="auto">
          <a:xfrm>
            <a:off x="7480300" y="2897188"/>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82" name="Line 54"/>
          <p:cNvSpPr>
            <a:spLocks noChangeShapeType="1"/>
          </p:cNvSpPr>
          <p:nvPr/>
        </p:nvSpPr>
        <p:spPr bwMode="auto">
          <a:xfrm>
            <a:off x="7747000" y="2897188"/>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83" name="Line 55"/>
          <p:cNvSpPr>
            <a:spLocks noChangeShapeType="1"/>
          </p:cNvSpPr>
          <p:nvPr/>
        </p:nvSpPr>
        <p:spPr bwMode="auto">
          <a:xfrm>
            <a:off x="8013700" y="2897188"/>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84" name="Line 56"/>
          <p:cNvSpPr>
            <a:spLocks noChangeShapeType="1"/>
          </p:cNvSpPr>
          <p:nvPr/>
        </p:nvSpPr>
        <p:spPr bwMode="auto">
          <a:xfrm>
            <a:off x="8280400" y="2897188"/>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85" name="Line 57"/>
          <p:cNvSpPr>
            <a:spLocks noChangeShapeType="1"/>
          </p:cNvSpPr>
          <p:nvPr/>
        </p:nvSpPr>
        <p:spPr bwMode="auto">
          <a:xfrm>
            <a:off x="8547100" y="2897188"/>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86" name="Line 58"/>
          <p:cNvSpPr>
            <a:spLocks noChangeShapeType="1"/>
          </p:cNvSpPr>
          <p:nvPr/>
        </p:nvSpPr>
        <p:spPr bwMode="auto">
          <a:xfrm>
            <a:off x="8813800" y="2897188"/>
            <a:ext cx="0" cy="736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87" name="Rectangle 59"/>
          <p:cNvSpPr>
            <a:spLocks noChangeArrowheads="1"/>
          </p:cNvSpPr>
          <p:nvPr/>
        </p:nvSpPr>
        <p:spPr bwMode="auto">
          <a:xfrm>
            <a:off x="633413" y="2516188"/>
            <a:ext cx="307975"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2000"/>
              <a:t>0</a:t>
            </a:r>
          </a:p>
        </p:txBody>
      </p:sp>
      <p:sp>
        <p:nvSpPr>
          <p:cNvPr id="27688" name="Rectangle 60"/>
          <p:cNvSpPr>
            <a:spLocks noChangeArrowheads="1"/>
          </p:cNvSpPr>
          <p:nvPr/>
        </p:nvSpPr>
        <p:spPr bwMode="auto">
          <a:xfrm>
            <a:off x="8405813" y="2516188"/>
            <a:ext cx="561975"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2000"/>
              <a:t>150</a:t>
            </a:r>
          </a:p>
        </p:txBody>
      </p:sp>
      <p:sp>
        <p:nvSpPr>
          <p:cNvPr id="27689" name="Rectangle 61"/>
          <p:cNvSpPr>
            <a:spLocks noChangeArrowheads="1"/>
          </p:cNvSpPr>
          <p:nvPr/>
        </p:nvSpPr>
        <p:spPr bwMode="auto">
          <a:xfrm>
            <a:off x="7072313" y="2516188"/>
            <a:ext cx="561975"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2000"/>
              <a:t>125</a:t>
            </a:r>
          </a:p>
        </p:txBody>
      </p:sp>
      <p:sp>
        <p:nvSpPr>
          <p:cNvPr id="27690" name="Rectangle 62"/>
          <p:cNvSpPr>
            <a:spLocks noChangeArrowheads="1"/>
          </p:cNvSpPr>
          <p:nvPr/>
        </p:nvSpPr>
        <p:spPr bwMode="auto">
          <a:xfrm>
            <a:off x="5738813" y="2516188"/>
            <a:ext cx="561975"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2000"/>
              <a:t>100</a:t>
            </a:r>
          </a:p>
        </p:txBody>
      </p:sp>
      <p:sp>
        <p:nvSpPr>
          <p:cNvPr id="27691" name="Rectangle 63"/>
          <p:cNvSpPr>
            <a:spLocks noChangeArrowheads="1"/>
          </p:cNvSpPr>
          <p:nvPr/>
        </p:nvSpPr>
        <p:spPr bwMode="auto">
          <a:xfrm>
            <a:off x="4468813" y="2516188"/>
            <a:ext cx="434975"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2000"/>
              <a:t>75</a:t>
            </a:r>
          </a:p>
        </p:txBody>
      </p:sp>
      <p:sp>
        <p:nvSpPr>
          <p:cNvPr id="27692" name="Rectangle 64"/>
          <p:cNvSpPr>
            <a:spLocks noChangeArrowheads="1"/>
          </p:cNvSpPr>
          <p:nvPr/>
        </p:nvSpPr>
        <p:spPr bwMode="auto">
          <a:xfrm>
            <a:off x="3173413" y="2516188"/>
            <a:ext cx="434975"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2000"/>
              <a:t>50</a:t>
            </a:r>
          </a:p>
        </p:txBody>
      </p:sp>
      <p:sp>
        <p:nvSpPr>
          <p:cNvPr id="27693" name="Rectangle 65"/>
          <p:cNvSpPr>
            <a:spLocks noChangeArrowheads="1"/>
          </p:cNvSpPr>
          <p:nvPr/>
        </p:nvSpPr>
        <p:spPr bwMode="auto">
          <a:xfrm>
            <a:off x="1839913" y="2516188"/>
            <a:ext cx="434975"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2000"/>
              <a:t>25</a:t>
            </a:r>
          </a:p>
        </p:txBody>
      </p:sp>
      <p:sp>
        <p:nvSpPr>
          <p:cNvPr id="27694" name="Oval 66"/>
          <p:cNvSpPr>
            <a:spLocks noChangeArrowheads="1"/>
          </p:cNvSpPr>
          <p:nvPr/>
        </p:nvSpPr>
        <p:spPr bwMode="auto">
          <a:xfrm>
            <a:off x="4006850" y="3224213"/>
            <a:ext cx="88900" cy="88900"/>
          </a:xfrm>
          <a:prstGeom prst="ellipse">
            <a:avLst/>
          </a:prstGeom>
          <a:solidFill>
            <a:srgbClr val="DC0081"/>
          </a:solidFill>
          <a:ln w="12700">
            <a:solidFill>
              <a:srgbClr val="DC0081"/>
            </a:solidFill>
            <a:round/>
            <a:headEnd/>
            <a:tailEnd/>
          </a:ln>
        </p:spPr>
        <p:txBody>
          <a:bodyPr wrap="none" anchor="ctr"/>
          <a:lstStyle/>
          <a:p>
            <a:endParaRPr lang="en-US"/>
          </a:p>
        </p:txBody>
      </p:sp>
      <p:sp>
        <p:nvSpPr>
          <p:cNvPr id="27695" name="Oval 67"/>
          <p:cNvSpPr>
            <a:spLocks noChangeArrowheads="1"/>
          </p:cNvSpPr>
          <p:nvPr/>
        </p:nvSpPr>
        <p:spPr bwMode="auto">
          <a:xfrm>
            <a:off x="8502650" y="3224213"/>
            <a:ext cx="88900" cy="88900"/>
          </a:xfrm>
          <a:prstGeom prst="ellipse">
            <a:avLst/>
          </a:prstGeom>
          <a:solidFill>
            <a:schemeClr val="hlink"/>
          </a:solidFill>
          <a:ln w="12700">
            <a:solidFill>
              <a:schemeClr val="hlink"/>
            </a:solidFill>
            <a:round/>
            <a:headEnd/>
            <a:tailEnd/>
          </a:ln>
        </p:spPr>
        <p:txBody>
          <a:bodyPr wrap="none" anchor="ctr"/>
          <a:lstStyle/>
          <a:p>
            <a:endParaRPr lang="en-US"/>
          </a:p>
        </p:txBody>
      </p:sp>
      <p:sp>
        <p:nvSpPr>
          <p:cNvPr id="27696" name="Oval 68"/>
          <p:cNvSpPr>
            <a:spLocks noChangeArrowheads="1"/>
          </p:cNvSpPr>
          <p:nvPr/>
        </p:nvSpPr>
        <p:spPr bwMode="auto">
          <a:xfrm>
            <a:off x="1530350" y="3224213"/>
            <a:ext cx="88900" cy="88900"/>
          </a:xfrm>
          <a:prstGeom prst="ellipse">
            <a:avLst/>
          </a:prstGeom>
          <a:solidFill>
            <a:schemeClr val="hlink"/>
          </a:solidFill>
          <a:ln w="12700">
            <a:solidFill>
              <a:schemeClr val="hlink"/>
            </a:solidFill>
            <a:round/>
            <a:headEnd/>
            <a:tailEnd/>
          </a:ln>
        </p:spPr>
        <p:txBody>
          <a:bodyPr wrap="none" anchor="ctr"/>
          <a:lstStyle/>
          <a:p>
            <a:endParaRPr lang="en-US"/>
          </a:p>
        </p:txBody>
      </p:sp>
      <p:sp>
        <p:nvSpPr>
          <p:cNvPr id="27697" name="Oval 69"/>
          <p:cNvSpPr>
            <a:spLocks noChangeArrowheads="1"/>
          </p:cNvSpPr>
          <p:nvPr/>
        </p:nvSpPr>
        <p:spPr bwMode="auto">
          <a:xfrm>
            <a:off x="8350250" y="3224213"/>
            <a:ext cx="88900" cy="88900"/>
          </a:xfrm>
          <a:prstGeom prst="ellipse">
            <a:avLst/>
          </a:prstGeom>
          <a:solidFill>
            <a:schemeClr val="hlink"/>
          </a:solidFill>
          <a:ln w="12700">
            <a:solidFill>
              <a:schemeClr val="hlink"/>
            </a:solidFill>
            <a:round/>
            <a:headEnd/>
            <a:tailEnd/>
          </a:ln>
        </p:spPr>
        <p:txBody>
          <a:bodyPr wrap="none" anchor="ctr"/>
          <a:lstStyle/>
          <a:p>
            <a:endParaRPr lang="en-US"/>
          </a:p>
        </p:txBody>
      </p:sp>
      <p:sp>
        <p:nvSpPr>
          <p:cNvPr id="27698" name="Oval 70"/>
          <p:cNvSpPr>
            <a:spLocks noChangeArrowheads="1"/>
          </p:cNvSpPr>
          <p:nvPr/>
        </p:nvSpPr>
        <p:spPr bwMode="auto">
          <a:xfrm>
            <a:off x="1377950" y="3224213"/>
            <a:ext cx="88900" cy="88900"/>
          </a:xfrm>
          <a:prstGeom prst="ellipse">
            <a:avLst/>
          </a:prstGeom>
          <a:solidFill>
            <a:schemeClr val="hlink"/>
          </a:solidFill>
          <a:ln w="12700">
            <a:solidFill>
              <a:schemeClr val="hlink"/>
            </a:solidFill>
            <a:round/>
            <a:headEnd/>
            <a:tailEnd/>
          </a:ln>
        </p:spPr>
        <p:txBody>
          <a:bodyPr wrap="none" anchor="ctr"/>
          <a:lstStyle/>
          <a:p>
            <a:endParaRPr lang="en-US"/>
          </a:p>
        </p:txBody>
      </p:sp>
      <p:sp>
        <p:nvSpPr>
          <p:cNvPr id="27699" name="Oval 71"/>
          <p:cNvSpPr>
            <a:spLocks noChangeArrowheads="1"/>
          </p:cNvSpPr>
          <p:nvPr/>
        </p:nvSpPr>
        <p:spPr bwMode="auto">
          <a:xfrm>
            <a:off x="4387850" y="3224213"/>
            <a:ext cx="88900" cy="88900"/>
          </a:xfrm>
          <a:prstGeom prst="ellipse">
            <a:avLst/>
          </a:prstGeom>
          <a:solidFill>
            <a:schemeClr val="hlink"/>
          </a:solidFill>
          <a:ln w="12700">
            <a:solidFill>
              <a:schemeClr val="hlink"/>
            </a:solidFill>
            <a:round/>
            <a:headEnd/>
            <a:tailEnd/>
          </a:ln>
        </p:spPr>
        <p:txBody>
          <a:bodyPr wrap="none" anchor="ctr"/>
          <a:lstStyle/>
          <a:p>
            <a:endParaRPr lang="en-US"/>
          </a:p>
        </p:txBody>
      </p:sp>
      <p:sp>
        <p:nvSpPr>
          <p:cNvPr id="27700" name="Oval 72"/>
          <p:cNvSpPr>
            <a:spLocks noChangeArrowheads="1"/>
          </p:cNvSpPr>
          <p:nvPr/>
        </p:nvSpPr>
        <p:spPr bwMode="auto">
          <a:xfrm>
            <a:off x="4933950" y="3224213"/>
            <a:ext cx="88900" cy="88900"/>
          </a:xfrm>
          <a:prstGeom prst="ellipse">
            <a:avLst/>
          </a:prstGeom>
          <a:solidFill>
            <a:schemeClr val="hlink"/>
          </a:solidFill>
          <a:ln w="12700">
            <a:solidFill>
              <a:schemeClr val="hlink"/>
            </a:solidFill>
            <a:round/>
            <a:headEnd/>
            <a:tailEnd/>
          </a:ln>
        </p:spPr>
        <p:txBody>
          <a:bodyPr wrap="none" anchor="ctr"/>
          <a:lstStyle/>
          <a:p>
            <a:endParaRPr lang="en-US"/>
          </a:p>
        </p:txBody>
      </p:sp>
      <p:grpSp>
        <p:nvGrpSpPr>
          <p:cNvPr id="12" name="Group 73"/>
          <p:cNvGrpSpPr>
            <a:grpSpLocks/>
          </p:cNvGrpSpPr>
          <p:nvPr/>
        </p:nvGrpSpPr>
        <p:grpSpPr bwMode="auto">
          <a:xfrm>
            <a:off x="1614488" y="3722688"/>
            <a:ext cx="2438400" cy="457200"/>
            <a:chOff x="1017" y="2345"/>
            <a:chExt cx="1536" cy="288"/>
          </a:xfrm>
        </p:grpSpPr>
        <p:sp>
          <p:nvSpPr>
            <p:cNvPr id="27715" name="Arc 74"/>
            <p:cNvSpPr>
              <a:spLocks/>
            </p:cNvSpPr>
            <p:nvPr/>
          </p:nvSpPr>
          <p:spPr bwMode="auto">
            <a:xfrm rot="10800000">
              <a:off x="1017" y="2345"/>
              <a:ext cx="798" cy="2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cap="rnd">
              <a:solidFill>
                <a:schemeClr val="folHlink"/>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716" name="Arc 75"/>
            <p:cNvSpPr>
              <a:spLocks/>
            </p:cNvSpPr>
            <p:nvPr/>
          </p:nvSpPr>
          <p:spPr bwMode="auto">
            <a:xfrm rot="10800000">
              <a:off x="1755" y="2345"/>
              <a:ext cx="798" cy="288"/>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680"/>
                    <a:pt x="9654" y="13"/>
                    <a:pt x="21572" y="-1"/>
                  </a:cubicBezTo>
                </a:path>
                <a:path w="21600" h="21599" stroke="0" extrusionOk="0">
                  <a:moveTo>
                    <a:pt x="0" y="21599"/>
                  </a:moveTo>
                  <a:cubicBezTo>
                    <a:pt x="0" y="9680"/>
                    <a:pt x="9654" y="13"/>
                    <a:pt x="21572" y="-1"/>
                  </a:cubicBezTo>
                  <a:lnTo>
                    <a:pt x="21600" y="21599"/>
                  </a:lnTo>
                  <a:close/>
                </a:path>
              </a:pathLst>
            </a:custGeom>
            <a:noFill/>
            <a:ln w="19050" cap="rnd">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13" name="Group 76"/>
          <p:cNvGrpSpPr>
            <a:grpSpLocks/>
          </p:cNvGrpSpPr>
          <p:nvPr/>
        </p:nvGrpSpPr>
        <p:grpSpPr bwMode="auto">
          <a:xfrm>
            <a:off x="4470400" y="3722688"/>
            <a:ext cx="509588" cy="292100"/>
            <a:chOff x="2816" y="2345"/>
            <a:chExt cx="321" cy="184"/>
          </a:xfrm>
        </p:grpSpPr>
        <p:sp>
          <p:nvSpPr>
            <p:cNvPr id="27713" name="Arc 77"/>
            <p:cNvSpPr>
              <a:spLocks/>
            </p:cNvSpPr>
            <p:nvPr/>
          </p:nvSpPr>
          <p:spPr bwMode="auto">
            <a:xfrm rot="10800000">
              <a:off x="2816" y="2345"/>
              <a:ext cx="160" cy="18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cap="rnd">
              <a:solidFill>
                <a:schemeClr val="folHlink"/>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714" name="Arc 78"/>
            <p:cNvSpPr>
              <a:spLocks/>
            </p:cNvSpPr>
            <p:nvPr/>
          </p:nvSpPr>
          <p:spPr bwMode="auto">
            <a:xfrm rot="10800000">
              <a:off x="2977" y="2345"/>
              <a:ext cx="160" cy="184"/>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21"/>
                    <a:pt x="9589" y="73"/>
                    <a:pt x="21465" y="-1"/>
                  </a:cubicBezTo>
                </a:path>
                <a:path w="21600" h="21599" stroke="0" extrusionOk="0">
                  <a:moveTo>
                    <a:pt x="0" y="21599"/>
                  </a:moveTo>
                  <a:cubicBezTo>
                    <a:pt x="0" y="9721"/>
                    <a:pt x="9589" y="73"/>
                    <a:pt x="21465" y="-1"/>
                  </a:cubicBezTo>
                  <a:lnTo>
                    <a:pt x="21600" y="21599"/>
                  </a:lnTo>
                  <a:close/>
                </a:path>
              </a:pathLst>
            </a:custGeom>
            <a:noFill/>
            <a:ln w="19050" cap="rnd">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14" name="Group 79"/>
          <p:cNvGrpSpPr>
            <a:grpSpLocks/>
          </p:cNvGrpSpPr>
          <p:nvPr/>
        </p:nvGrpSpPr>
        <p:grpSpPr bwMode="auto">
          <a:xfrm>
            <a:off x="4989513" y="3722688"/>
            <a:ext cx="3317875" cy="508000"/>
            <a:chOff x="3143" y="2345"/>
            <a:chExt cx="2090" cy="320"/>
          </a:xfrm>
        </p:grpSpPr>
        <p:sp>
          <p:nvSpPr>
            <p:cNvPr id="27711" name="Arc 80"/>
            <p:cNvSpPr>
              <a:spLocks/>
            </p:cNvSpPr>
            <p:nvPr/>
          </p:nvSpPr>
          <p:spPr bwMode="auto">
            <a:xfrm rot="10800000">
              <a:off x="3143" y="2345"/>
              <a:ext cx="1085" cy="32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cap="rnd">
              <a:solidFill>
                <a:schemeClr val="folHlink"/>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712" name="Arc 81"/>
            <p:cNvSpPr>
              <a:spLocks/>
            </p:cNvSpPr>
            <p:nvPr/>
          </p:nvSpPr>
          <p:spPr bwMode="auto">
            <a:xfrm rot="10800000">
              <a:off x="4148" y="2345"/>
              <a:ext cx="1085" cy="32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677"/>
                    <a:pt x="9659" y="9"/>
                    <a:pt x="21580" y="-1"/>
                  </a:cubicBezTo>
                </a:path>
                <a:path w="21600" h="21599" stroke="0" extrusionOk="0">
                  <a:moveTo>
                    <a:pt x="0" y="21599"/>
                  </a:moveTo>
                  <a:cubicBezTo>
                    <a:pt x="0" y="9677"/>
                    <a:pt x="9659" y="9"/>
                    <a:pt x="21580" y="-1"/>
                  </a:cubicBezTo>
                  <a:lnTo>
                    <a:pt x="21600" y="21599"/>
                  </a:lnTo>
                  <a:close/>
                </a:path>
              </a:pathLst>
            </a:custGeom>
            <a:noFill/>
            <a:ln w="19050" cap="rnd">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15" name="Group 82"/>
          <p:cNvGrpSpPr>
            <a:grpSpLocks/>
          </p:cNvGrpSpPr>
          <p:nvPr/>
        </p:nvGrpSpPr>
        <p:grpSpPr bwMode="auto">
          <a:xfrm>
            <a:off x="1422400" y="3722688"/>
            <a:ext cx="153988" cy="254000"/>
            <a:chOff x="896" y="2345"/>
            <a:chExt cx="97" cy="160"/>
          </a:xfrm>
        </p:grpSpPr>
        <p:sp>
          <p:nvSpPr>
            <p:cNvPr id="27709" name="Arc 83"/>
            <p:cNvSpPr>
              <a:spLocks/>
            </p:cNvSpPr>
            <p:nvPr/>
          </p:nvSpPr>
          <p:spPr bwMode="auto">
            <a:xfrm rot="10800000">
              <a:off x="896" y="2345"/>
              <a:ext cx="42" cy="1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cap="rnd">
              <a:solidFill>
                <a:schemeClr val="folHlink"/>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710" name="Arc 84"/>
            <p:cNvSpPr>
              <a:spLocks/>
            </p:cNvSpPr>
            <p:nvPr/>
          </p:nvSpPr>
          <p:spPr bwMode="auto">
            <a:xfrm rot="10800000">
              <a:off x="951" y="2345"/>
              <a:ext cx="42" cy="160"/>
            </a:xfrm>
            <a:custGeom>
              <a:avLst/>
              <a:gdLst>
                <a:gd name="T0" fmla="*/ 0 w 21600"/>
                <a:gd name="T1" fmla="*/ 0 h 21593"/>
                <a:gd name="T2" fmla="*/ 0 w 21600"/>
                <a:gd name="T3" fmla="*/ 0 h 21593"/>
                <a:gd name="T4" fmla="*/ 0 w 21600"/>
                <a:gd name="T5" fmla="*/ 0 h 21593"/>
                <a:gd name="T6" fmla="*/ 0 60000 65536"/>
                <a:gd name="T7" fmla="*/ 0 60000 65536"/>
                <a:gd name="T8" fmla="*/ 0 60000 65536"/>
                <a:gd name="T9" fmla="*/ 0 w 21600"/>
                <a:gd name="T10" fmla="*/ 0 h 21593"/>
                <a:gd name="T11" fmla="*/ 21600 w 21600"/>
                <a:gd name="T12" fmla="*/ 21593 h 21593"/>
              </a:gdLst>
              <a:ahLst/>
              <a:cxnLst>
                <a:cxn ang="T6">
                  <a:pos x="T0" y="T1"/>
                </a:cxn>
                <a:cxn ang="T7">
                  <a:pos x="T2" y="T3"/>
                </a:cxn>
                <a:cxn ang="T8">
                  <a:pos x="T4" y="T5"/>
                </a:cxn>
              </a:cxnLst>
              <a:rect l="T9" t="T10" r="T11" b="T12"/>
              <a:pathLst>
                <a:path w="21600" h="21593" fill="none" extrusionOk="0">
                  <a:moveTo>
                    <a:pt x="0" y="21593"/>
                  </a:moveTo>
                  <a:cubicBezTo>
                    <a:pt x="0" y="9863"/>
                    <a:pt x="9360" y="278"/>
                    <a:pt x="21085" y="-1"/>
                  </a:cubicBezTo>
                </a:path>
                <a:path w="21600" h="21593" stroke="0" extrusionOk="0">
                  <a:moveTo>
                    <a:pt x="0" y="21593"/>
                  </a:moveTo>
                  <a:cubicBezTo>
                    <a:pt x="0" y="9863"/>
                    <a:pt x="9360" y="278"/>
                    <a:pt x="21085" y="-1"/>
                  </a:cubicBezTo>
                  <a:lnTo>
                    <a:pt x="21600" y="21593"/>
                  </a:lnTo>
                  <a:close/>
                </a:path>
              </a:pathLst>
            </a:custGeom>
            <a:noFill/>
            <a:ln w="19050" cap="rnd">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16" name="Group 85"/>
          <p:cNvGrpSpPr>
            <a:grpSpLocks/>
          </p:cNvGrpSpPr>
          <p:nvPr/>
        </p:nvGrpSpPr>
        <p:grpSpPr bwMode="auto">
          <a:xfrm>
            <a:off x="1336675" y="3786188"/>
            <a:ext cx="7224713" cy="1130300"/>
            <a:chOff x="842" y="2385"/>
            <a:chExt cx="4551" cy="712"/>
          </a:xfrm>
        </p:grpSpPr>
        <p:sp>
          <p:nvSpPr>
            <p:cNvPr id="27707" name="Arc 86"/>
            <p:cNvSpPr>
              <a:spLocks/>
            </p:cNvSpPr>
            <p:nvPr/>
          </p:nvSpPr>
          <p:spPr bwMode="auto">
            <a:xfrm rot="10800000">
              <a:off x="3010" y="2489"/>
              <a:ext cx="2383" cy="608"/>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673"/>
                    <a:pt x="9665" y="3"/>
                    <a:pt x="21590" y="-1"/>
                  </a:cubicBezTo>
                </a:path>
                <a:path w="21600" h="21599" stroke="0" extrusionOk="0">
                  <a:moveTo>
                    <a:pt x="0" y="21599"/>
                  </a:moveTo>
                  <a:cubicBezTo>
                    <a:pt x="0" y="9673"/>
                    <a:pt x="9665" y="3"/>
                    <a:pt x="21590" y="-1"/>
                  </a:cubicBezTo>
                  <a:lnTo>
                    <a:pt x="21600" y="21599"/>
                  </a:lnTo>
                  <a:close/>
                </a:path>
              </a:pathLst>
            </a:custGeom>
            <a:noFill/>
            <a:ln w="19050" cap="rnd">
              <a:solidFill>
                <a:schemeClr val="hlink"/>
              </a:solidFill>
              <a:round/>
              <a:headEnd type="triangle" w="med" len="me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708" name="Arc 87"/>
            <p:cNvSpPr>
              <a:spLocks/>
            </p:cNvSpPr>
            <p:nvPr/>
          </p:nvSpPr>
          <p:spPr bwMode="auto">
            <a:xfrm rot="10800000">
              <a:off x="842" y="2385"/>
              <a:ext cx="2294" cy="7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cap="rnd">
              <a:solidFill>
                <a:schemeClr val="hlink"/>
              </a:solidFill>
              <a:round/>
              <a:headEnd/>
              <a:tailEnd/>
            </a:ln>
            <a:extLst>
              <a:ext uri="{909E8E84-426E-40dd-AFC4-6F175D3DCCD1}">
                <a14:hiddenFill xmlns:a14="http://schemas.microsoft.com/office/drawing/2010/main" xmlns="">
                  <a:solidFill>
                    <a:srgbClr val="FFFFFF"/>
                  </a:solidFill>
                </a14:hiddenFill>
              </a:ext>
            </a:extLst>
          </p:spPr>
          <p:txBody>
            <a:bodyPr rot="10800000" wrap="none" anchor="ctr"/>
            <a:lstStyle/>
            <a:p>
              <a:endParaRPr lang="en-US"/>
            </a:p>
          </p:txBody>
        </p:sp>
      </p:grpSp>
      <p:sp>
        <p:nvSpPr>
          <p:cNvPr id="3" name="Title 2"/>
          <p:cNvSpPr>
            <a:spLocks noGrp="1"/>
          </p:cNvSpPr>
          <p:nvPr>
            <p:ph type="title"/>
          </p:nvPr>
        </p:nvSpPr>
        <p:spPr/>
        <p:txBody>
          <a:bodyPr>
            <a:normAutofit fontScale="90000"/>
          </a:bodyPr>
          <a:lstStyle/>
          <a:p>
            <a:r>
              <a:rPr lang="en-US" dirty="0"/>
              <a:t>I/O Scheduling Algorithm 4: C-SCAN</a:t>
            </a:r>
          </a:p>
        </p:txBody>
      </p:sp>
      <p:sp>
        <p:nvSpPr>
          <p:cNvPr id="92" name="Rectangle 11"/>
          <p:cNvSpPr txBox="1">
            <a:spLocks noChangeArrowheads="1"/>
          </p:cNvSpPr>
          <p:nvPr/>
        </p:nvSpPr>
        <p:spPr>
          <a:xfrm>
            <a:off x="533399" y="1304777"/>
            <a:ext cx="7935913" cy="1152128"/>
          </a:xfrm>
          <a:prstGeom prst="rect">
            <a:avLst/>
          </a:prstGeom>
          <a:no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800"/>
              </a:spcAft>
            </a:pPr>
            <a:r>
              <a:rPr lang="en-US" dirty="0">
                <a:latin typeface="Arial" charset="0"/>
              </a:rPr>
              <a:t>Circular SCAN: Move the head in one direction until an edge of the disk is reached, and then reset to the opposite edge</a:t>
            </a:r>
          </a:p>
        </p:txBody>
      </p:sp>
      <p:sp>
        <p:nvSpPr>
          <p:cNvPr id="94" name="TextBox 93"/>
          <p:cNvSpPr txBox="1"/>
          <p:nvPr/>
        </p:nvSpPr>
        <p:spPr>
          <a:xfrm>
            <a:off x="0" y="6237822"/>
            <a:ext cx="9144000" cy="575554"/>
          </a:xfrm>
          <a:prstGeom prst="rect">
            <a:avLst/>
          </a:prstGeom>
          <a:noFill/>
        </p:spPr>
        <p:txBody>
          <a:bodyPr wrap="square" lIns="82309" tIns="41154" rIns="82309" bIns="41154" rtlCol="0">
            <a:spAutoFit/>
          </a:bodyPr>
          <a:lstStyle/>
          <a:p>
            <a:pPr marL="0" lvl="1" indent="-514291" algn="ctr"/>
            <a:r>
              <a:rPr lang="en-US" sz="3200" dirty="0"/>
              <a:t>C-SCAN</a:t>
            </a:r>
            <a:r>
              <a:rPr lang="en-US" sz="3200"/>
              <a:t>: 265 tracks </a:t>
            </a:r>
            <a:r>
              <a:rPr lang="en-US" sz="3200" dirty="0"/>
              <a:t>(vs. 221 for SSTF, 187 for SCAN)</a:t>
            </a:r>
            <a:endParaRPr lang="en-US" sz="3200" i="1" dirty="0"/>
          </a:p>
        </p:txBody>
      </p:sp>
      <p:sp>
        <p:nvSpPr>
          <p:cNvPr id="95" name="Rectangle 11"/>
          <p:cNvSpPr txBox="1">
            <a:spLocks noChangeArrowheads="1"/>
          </p:cNvSpPr>
          <p:nvPr/>
        </p:nvSpPr>
        <p:spPr>
          <a:xfrm>
            <a:off x="517525" y="5316509"/>
            <a:ext cx="7935913" cy="1152128"/>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800"/>
              </a:spcAft>
            </a:pPr>
            <a:r>
              <a:rPr lang="en-US" dirty="0">
                <a:latin typeface="Arial" charset="0"/>
              </a:rPr>
              <a:t>Marginally better fairness than SCAN</a:t>
            </a:r>
          </a:p>
        </p:txBody>
      </p:sp>
    </p:spTree>
    <p:custDataLst>
      <p:tags r:id="rId1"/>
    </p:custDataLst>
    <p:extLst>
      <p:ext uri="{BB962C8B-B14F-4D97-AF65-F5344CB8AC3E}">
        <p14:creationId xmlns:p14="http://schemas.microsoft.com/office/powerpoint/2010/main" val="14944447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500"/>
                                        <p:tgtEl>
                                          <p:spTgt spid="1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2"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right)">
                                      <p:cBhvr>
                                        <p:cTn id="21" dur="500"/>
                                        <p:tgtEl>
                                          <p:spTgt spid="2"/>
                                        </p:tgtEl>
                                      </p:cBhvr>
                                    </p:animEffect>
                                  </p:childTnLst>
                                </p:cTn>
                              </p:par>
                            </p:childTnLst>
                          </p:cTn>
                        </p:par>
                        <p:par>
                          <p:cTn id="22" fill="hold" nodeType="afterGroup">
                            <p:stCondLst>
                              <p:cond delay="500"/>
                            </p:stCondLst>
                            <p:childTnLst>
                              <p:par>
                                <p:cTn id="23" presetID="22" presetClass="entr" presetSubtype="2"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right)">
                                      <p:cBhvr>
                                        <p:cTn id="25" dur="500"/>
                                        <p:tgtEl>
                                          <p:spTgt spid="14"/>
                                        </p:tgtEl>
                                      </p:cBhvr>
                                    </p:animEffect>
                                  </p:childTnLst>
                                </p:cTn>
                              </p:par>
                            </p:childTnLst>
                          </p:cTn>
                        </p:par>
                        <p:par>
                          <p:cTn id="26" fill="hold" nodeType="afterGroup">
                            <p:stCondLst>
                              <p:cond delay="1000"/>
                            </p:stCondLst>
                            <p:childTnLst>
                              <p:par>
                                <p:cTn id="27" presetID="22" presetClass="entr" presetSubtype="2"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right)">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Scheduling Checkpoint</a:t>
            </a:r>
          </a:p>
        </p:txBody>
      </p:sp>
      <p:sp>
        <p:nvSpPr>
          <p:cNvPr id="3" name="Content Placeholder 2"/>
          <p:cNvSpPr>
            <a:spLocks noGrp="1"/>
          </p:cNvSpPr>
          <p:nvPr>
            <p:ph idx="1"/>
          </p:nvPr>
        </p:nvSpPr>
        <p:spPr/>
        <p:txBody>
          <a:bodyPr/>
          <a:lstStyle/>
          <a:p>
            <a:r>
              <a:rPr lang="en-US" dirty="0"/>
              <a:t>SCAN seems most efficient for these examples</a:t>
            </a:r>
          </a:p>
          <a:p>
            <a:pPr lvl="1"/>
            <a:r>
              <a:rPr lang="en-US" dirty="0"/>
              <a:t>C-SCAN offers better fairness at marginal cost</a:t>
            </a:r>
          </a:p>
          <a:p>
            <a:pPr lvl="1"/>
            <a:r>
              <a:rPr lang="en-US" dirty="0"/>
              <a:t>Your mileage may vary (i.e., workload dependent)</a:t>
            </a:r>
          </a:p>
          <a:p>
            <a:r>
              <a:rPr lang="en-US" dirty="0"/>
              <a:t>File systems would be wise to place related data ”near” each other</a:t>
            </a:r>
          </a:p>
          <a:p>
            <a:pPr lvl="1"/>
            <a:r>
              <a:rPr lang="en-US" dirty="0"/>
              <a:t>Files in the same directory</a:t>
            </a:r>
          </a:p>
          <a:p>
            <a:pPr lvl="1"/>
            <a:r>
              <a:rPr lang="en-US" dirty="0"/>
              <a:t>Blocks of the same file</a:t>
            </a:r>
          </a:p>
          <a:p>
            <a:r>
              <a:rPr lang="en-US" dirty="0"/>
              <a:t>You will explore the practical implications of this model in Lab 5!</a:t>
            </a:r>
          </a:p>
        </p:txBody>
      </p:sp>
      <p:sp>
        <p:nvSpPr>
          <p:cNvPr id="4" name="Slide Number Placeholder 3"/>
          <p:cNvSpPr>
            <a:spLocks noGrp="1"/>
          </p:cNvSpPr>
          <p:nvPr>
            <p:ph type="sldNum" sz="quarter" idx="12"/>
          </p:nvPr>
        </p:nvSpPr>
        <p:spPr/>
        <p:txBody>
          <a:bodyPr/>
          <a:lstStyle/>
          <a:p>
            <a:fld id="{B79A3DA4-3E46-45AF-808A-D7FF9D1D755F}" type="slidenum">
              <a:rPr lang="en-US" smtClean="0"/>
              <a:pPr/>
              <a:t>64</a:t>
            </a:fld>
            <a:endParaRPr lang="en-US"/>
          </a:p>
        </p:txBody>
      </p:sp>
    </p:spTree>
    <p:extLst>
      <p:ext uri="{BB962C8B-B14F-4D97-AF65-F5344CB8AC3E}">
        <p14:creationId xmlns:p14="http://schemas.microsoft.com/office/powerpoint/2010/main" val="10737653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853A-0D4A-E2FA-1B4E-FE0A40AAFA76}"/>
              </a:ext>
            </a:extLst>
          </p:cNvPr>
          <p:cNvSpPr>
            <a:spLocks noGrp="1"/>
          </p:cNvSpPr>
          <p:nvPr>
            <p:ph type="title"/>
          </p:nvPr>
        </p:nvSpPr>
        <p:spPr/>
        <p:txBody>
          <a:bodyPr>
            <a:normAutofit fontScale="90000"/>
          </a:bodyPr>
          <a:lstStyle/>
          <a:p>
            <a:r>
              <a:rPr lang="en-US" dirty="0"/>
              <a:t>So what about IO scheduling for SSDs?</a:t>
            </a:r>
          </a:p>
        </p:txBody>
      </p:sp>
      <p:sp>
        <p:nvSpPr>
          <p:cNvPr id="3" name="Content Placeholder 2">
            <a:extLst>
              <a:ext uri="{FF2B5EF4-FFF2-40B4-BE49-F238E27FC236}">
                <a16:creationId xmlns:a16="http://schemas.microsoft.com/office/drawing/2014/main" id="{CEB656CD-9F3A-3616-E2B1-188538F01F12}"/>
              </a:ext>
            </a:extLst>
          </p:cNvPr>
          <p:cNvSpPr>
            <a:spLocks noGrp="1"/>
          </p:cNvSpPr>
          <p:nvPr>
            <p:ph idx="1"/>
          </p:nvPr>
        </p:nvSpPr>
        <p:spPr/>
        <p:txBody>
          <a:bodyPr/>
          <a:lstStyle/>
          <a:p>
            <a:r>
              <a:rPr lang="en-US" dirty="0"/>
              <a:t>Elevator scheduler is pointless on an SSD</a:t>
            </a:r>
          </a:p>
          <a:p>
            <a:pPr lvl="1"/>
            <a:r>
              <a:rPr lang="en-US" dirty="0"/>
              <a:t>LBA locality across requests irrelevant</a:t>
            </a:r>
          </a:p>
          <a:p>
            <a:pPr lvl="1"/>
            <a:r>
              <a:rPr lang="en-US" dirty="0"/>
              <a:t>Larger requests do help</a:t>
            </a:r>
          </a:p>
          <a:p>
            <a:r>
              <a:rPr lang="en-US" dirty="0"/>
              <a:t>SSDs often use a no-op scheduler in practice</a:t>
            </a:r>
          </a:p>
          <a:p>
            <a:pPr lvl="1"/>
            <a:r>
              <a:rPr lang="en-US" dirty="0"/>
              <a:t>Or simply delay IO requests to combine</a:t>
            </a:r>
          </a:p>
          <a:p>
            <a:r>
              <a:rPr lang="en-US" dirty="0"/>
              <a:t>Possible room for improvement in future</a:t>
            </a:r>
          </a:p>
          <a:p>
            <a:pPr lvl="1"/>
            <a:r>
              <a:rPr lang="en-US" dirty="0"/>
              <a:t>Devices themselves still evolving rapidly</a:t>
            </a:r>
          </a:p>
        </p:txBody>
      </p:sp>
      <p:sp>
        <p:nvSpPr>
          <p:cNvPr id="4" name="Slide Number Placeholder 3">
            <a:extLst>
              <a:ext uri="{FF2B5EF4-FFF2-40B4-BE49-F238E27FC236}">
                <a16:creationId xmlns:a16="http://schemas.microsoft.com/office/drawing/2014/main" id="{ADD50808-F404-B607-CA3B-BAB1234B0619}"/>
              </a:ext>
            </a:extLst>
          </p:cNvPr>
          <p:cNvSpPr>
            <a:spLocks noGrp="1"/>
          </p:cNvSpPr>
          <p:nvPr>
            <p:ph type="sldNum" sz="quarter" idx="12"/>
          </p:nvPr>
        </p:nvSpPr>
        <p:spPr/>
        <p:txBody>
          <a:bodyPr/>
          <a:lstStyle/>
          <a:p>
            <a:fld id="{B79A3DA4-3E46-45AF-808A-D7FF9D1D755F}" type="slidenum">
              <a:rPr lang="en-US" smtClean="0"/>
              <a:pPr/>
              <a:t>65</a:t>
            </a:fld>
            <a:endParaRPr lang="en-US"/>
          </a:p>
        </p:txBody>
      </p:sp>
    </p:spTree>
    <p:extLst>
      <p:ext uri="{BB962C8B-B14F-4D97-AF65-F5344CB8AC3E}">
        <p14:creationId xmlns:p14="http://schemas.microsoft.com/office/powerpoint/2010/main" val="29743536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BE7A7-57F0-4627-0AE5-F041FA45A99A}"/>
              </a:ext>
            </a:extLst>
          </p:cNvPr>
          <p:cNvSpPr>
            <a:spLocks noGrp="1"/>
          </p:cNvSpPr>
          <p:nvPr>
            <p:ph type="title"/>
          </p:nvPr>
        </p:nvSpPr>
        <p:spPr/>
        <p:txBody>
          <a:bodyPr>
            <a:normAutofit fontScale="90000"/>
          </a:bodyPr>
          <a:lstStyle/>
          <a:p>
            <a:r>
              <a:rPr lang="en-US" dirty="0"/>
              <a:t>Today’s Lecture</a:t>
            </a:r>
          </a:p>
        </p:txBody>
      </p:sp>
      <p:sp>
        <p:nvSpPr>
          <p:cNvPr id="3" name="Content Placeholder 2">
            <a:extLst>
              <a:ext uri="{FF2B5EF4-FFF2-40B4-BE49-F238E27FC236}">
                <a16:creationId xmlns:a16="http://schemas.microsoft.com/office/drawing/2014/main" id="{D9ED1D14-2239-75CA-0074-DA1A8D35C9B8}"/>
              </a:ext>
            </a:extLst>
          </p:cNvPr>
          <p:cNvSpPr>
            <a:spLocks noGrp="1"/>
          </p:cNvSpPr>
          <p:nvPr>
            <p:ph idx="1"/>
          </p:nvPr>
        </p:nvSpPr>
        <p:spPr/>
        <p:txBody>
          <a:bodyPr/>
          <a:lstStyle/>
          <a:p>
            <a:r>
              <a:rPr lang="en-US" dirty="0">
                <a:solidFill>
                  <a:schemeClr val="bg2"/>
                </a:solidFill>
              </a:rPr>
              <a:t>How do computers store and access bits?</a:t>
            </a:r>
          </a:p>
          <a:p>
            <a:r>
              <a:rPr lang="en-US" dirty="0">
                <a:solidFill>
                  <a:schemeClr val="bg2"/>
                </a:solidFill>
              </a:rPr>
              <a:t>Review current and emerging storage technologies</a:t>
            </a:r>
          </a:p>
          <a:p>
            <a:pPr lvl="1"/>
            <a:r>
              <a:rPr lang="en-US" dirty="0">
                <a:solidFill>
                  <a:schemeClr val="bg2"/>
                </a:solidFill>
              </a:rPr>
              <a:t>Hard Disk Drives (HDDs)</a:t>
            </a:r>
          </a:p>
          <a:p>
            <a:pPr lvl="1"/>
            <a:r>
              <a:rPr lang="en-US" dirty="0">
                <a:solidFill>
                  <a:schemeClr val="bg2"/>
                </a:solidFill>
              </a:rPr>
              <a:t>Solid State Drives (SSDs, aka flash)</a:t>
            </a:r>
          </a:p>
          <a:p>
            <a:r>
              <a:rPr lang="en-US" dirty="0">
                <a:solidFill>
                  <a:schemeClr val="bg2"/>
                </a:solidFill>
              </a:rPr>
              <a:t>Reasoning about volatility vs. persistence</a:t>
            </a:r>
          </a:p>
          <a:p>
            <a:r>
              <a:rPr lang="en-US" dirty="0">
                <a:solidFill>
                  <a:schemeClr val="bg2"/>
                </a:solidFill>
              </a:rPr>
              <a:t>Key trade-offs</a:t>
            </a:r>
          </a:p>
          <a:p>
            <a:r>
              <a:rPr lang="en-US" dirty="0">
                <a:solidFill>
                  <a:schemeClr val="bg2"/>
                </a:solidFill>
              </a:rPr>
              <a:t>How to optimize I/O performance</a:t>
            </a:r>
          </a:p>
          <a:p>
            <a:r>
              <a:rPr lang="en-US" dirty="0"/>
              <a:t>Practical miscellany</a:t>
            </a:r>
          </a:p>
          <a:p>
            <a:r>
              <a:rPr lang="en-US" dirty="0"/>
              <a:t>Emerging media</a:t>
            </a:r>
          </a:p>
        </p:txBody>
      </p:sp>
      <p:sp>
        <p:nvSpPr>
          <p:cNvPr id="4" name="Slide Number Placeholder 3">
            <a:extLst>
              <a:ext uri="{FF2B5EF4-FFF2-40B4-BE49-F238E27FC236}">
                <a16:creationId xmlns:a16="http://schemas.microsoft.com/office/drawing/2014/main" id="{EAF5C091-58EE-30BB-96AA-BF4187D0B788}"/>
              </a:ext>
            </a:extLst>
          </p:cNvPr>
          <p:cNvSpPr>
            <a:spLocks noGrp="1"/>
          </p:cNvSpPr>
          <p:nvPr>
            <p:ph type="sldNum" sz="quarter" idx="12"/>
          </p:nvPr>
        </p:nvSpPr>
        <p:spPr/>
        <p:txBody>
          <a:bodyPr/>
          <a:lstStyle/>
          <a:p>
            <a:fld id="{B79A3DA4-3E46-45AF-808A-D7FF9D1D755F}" type="slidenum">
              <a:rPr lang="en-US" smtClean="0"/>
              <a:pPr/>
              <a:t>66</a:t>
            </a:fld>
            <a:endParaRPr lang="en-US"/>
          </a:p>
        </p:txBody>
      </p:sp>
    </p:spTree>
    <p:extLst>
      <p:ext uri="{BB962C8B-B14F-4D97-AF65-F5344CB8AC3E}">
        <p14:creationId xmlns:p14="http://schemas.microsoft.com/office/powerpoint/2010/main" val="42331345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600075" y="1317625"/>
            <a:ext cx="8407400" cy="1739900"/>
          </a:xfrm>
        </p:spPr>
        <p:txBody>
          <a:bodyPr/>
          <a:lstStyle/>
          <a:p>
            <a:r>
              <a:rPr lang="en-US" sz="2000" dirty="0">
                <a:latin typeface="Arial" charset="0"/>
              </a:rPr>
              <a:t>Multiple file systems can share a disk: </a:t>
            </a:r>
            <a:r>
              <a:rPr lang="en-US" sz="2000" b="1" dirty="0">
                <a:latin typeface="Arial" charset="0"/>
              </a:rPr>
              <a:t>Partition</a:t>
            </a:r>
            <a:r>
              <a:rPr lang="en-US" sz="2000" dirty="0">
                <a:latin typeface="Arial" charset="0"/>
              </a:rPr>
              <a:t> space</a:t>
            </a:r>
          </a:p>
          <a:p>
            <a:r>
              <a:rPr lang="en-US" sz="2000" dirty="0">
                <a:latin typeface="Arial" charset="0"/>
              </a:rPr>
              <a:t>Disks are typically partitioned to minimize the maximum seek time</a:t>
            </a:r>
          </a:p>
          <a:p>
            <a:pPr lvl="1"/>
            <a:r>
              <a:rPr lang="en-US" sz="1800" dirty="0">
                <a:latin typeface="Arial" charset="0"/>
              </a:rPr>
              <a:t>A partition is a collection of cylinders</a:t>
            </a:r>
          </a:p>
          <a:p>
            <a:pPr lvl="1"/>
            <a:r>
              <a:rPr lang="en-US" sz="1800" dirty="0">
                <a:latin typeface="Arial" charset="0"/>
              </a:rPr>
              <a:t>Each partition is a logically separate disk</a:t>
            </a:r>
          </a:p>
        </p:txBody>
      </p:sp>
      <p:grpSp>
        <p:nvGrpSpPr>
          <p:cNvPr id="28676" name="Group 4"/>
          <p:cNvGrpSpPr>
            <a:grpSpLocks/>
          </p:cNvGrpSpPr>
          <p:nvPr/>
        </p:nvGrpSpPr>
        <p:grpSpPr bwMode="auto">
          <a:xfrm>
            <a:off x="2120900" y="4899025"/>
            <a:ext cx="5362575" cy="1019175"/>
            <a:chOff x="1144" y="2662"/>
            <a:chExt cx="3378" cy="642"/>
          </a:xfrm>
        </p:grpSpPr>
        <p:sp>
          <p:nvSpPr>
            <p:cNvPr id="28727" name="Oval 5"/>
            <p:cNvSpPr>
              <a:spLocks noChangeArrowheads="1"/>
            </p:cNvSpPr>
            <p:nvPr/>
          </p:nvSpPr>
          <p:spPr bwMode="auto">
            <a:xfrm>
              <a:off x="1144" y="2662"/>
              <a:ext cx="3378" cy="642"/>
            </a:xfrm>
            <a:prstGeom prst="ellipse">
              <a:avLst/>
            </a:prstGeom>
            <a:solidFill>
              <a:srgbClr val="C1CEFF"/>
            </a:solidFill>
            <a:ln w="19050">
              <a:solidFill>
                <a:schemeClr val="tx1"/>
              </a:solidFill>
              <a:round/>
              <a:headEnd/>
              <a:tailEnd/>
            </a:ln>
          </p:spPr>
          <p:txBody>
            <a:bodyPr wrap="none" anchor="ctr"/>
            <a:lstStyle/>
            <a:p>
              <a:endParaRPr lang="en-US"/>
            </a:p>
          </p:txBody>
        </p:sp>
        <p:sp>
          <p:nvSpPr>
            <p:cNvPr id="28728" name="Oval 6"/>
            <p:cNvSpPr>
              <a:spLocks noChangeArrowheads="1"/>
            </p:cNvSpPr>
            <p:nvPr/>
          </p:nvSpPr>
          <p:spPr bwMode="auto">
            <a:xfrm>
              <a:off x="1233" y="2712"/>
              <a:ext cx="3200" cy="544"/>
            </a:xfrm>
            <a:prstGeom prst="ellipse">
              <a:avLst/>
            </a:prstGeom>
            <a:solidFill>
              <a:srgbClr val="C1CEFF"/>
            </a:solidFill>
            <a:ln w="19050">
              <a:solidFill>
                <a:schemeClr val="tx1"/>
              </a:solidFill>
              <a:round/>
              <a:headEnd/>
              <a:tailEnd/>
            </a:ln>
          </p:spPr>
          <p:txBody>
            <a:bodyPr wrap="none" anchor="ctr"/>
            <a:lstStyle/>
            <a:p>
              <a:endParaRPr lang="en-US"/>
            </a:p>
          </p:txBody>
        </p:sp>
        <p:sp>
          <p:nvSpPr>
            <p:cNvPr id="28729" name="Oval 7"/>
            <p:cNvSpPr>
              <a:spLocks noChangeArrowheads="1"/>
            </p:cNvSpPr>
            <p:nvPr/>
          </p:nvSpPr>
          <p:spPr bwMode="auto">
            <a:xfrm>
              <a:off x="1325" y="2760"/>
              <a:ext cx="3016" cy="448"/>
            </a:xfrm>
            <a:prstGeom prst="ellipse">
              <a:avLst/>
            </a:prstGeom>
            <a:solidFill>
              <a:schemeClr val="bg1"/>
            </a:solidFill>
            <a:ln w="19050">
              <a:solidFill>
                <a:schemeClr val="tx1"/>
              </a:solidFill>
              <a:round/>
              <a:headEnd/>
              <a:tailEnd/>
            </a:ln>
          </p:spPr>
          <p:txBody>
            <a:bodyPr wrap="none" anchor="ctr"/>
            <a:lstStyle/>
            <a:p>
              <a:endParaRPr lang="en-US"/>
            </a:p>
          </p:txBody>
        </p:sp>
      </p:grpSp>
      <p:grpSp>
        <p:nvGrpSpPr>
          <p:cNvPr id="28677" name="Group 8"/>
          <p:cNvGrpSpPr>
            <a:grpSpLocks/>
          </p:cNvGrpSpPr>
          <p:nvPr/>
        </p:nvGrpSpPr>
        <p:grpSpPr bwMode="auto">
          <a:xfrm>
            <a:off x="2120900" y="4518025"/>
            <a:ext cx="5362575" cy="1019175"/>
            <a:chOff x="1144" y="2422"/>
            <a:chExt cx="3378" cy="642"/>
          </a:xfrm>
        </p:grpSpPr>
        <p:sp>
          <p:nvSpPr>
            <p:cNvPr id="28724" name="Oval 9"/>
            <p:cNvSpPr>
              <a:spLocks noChangeArrowheads="1"/>
            </p:cNvSpPr>
            <p:nvPr/>
          </p:nvSpPr>
          <p:spPr bwMode="auto">
            <a:xfrm>
              <a:off x="1144" y="2422"/>
              <a:ext cx="3378" cy="642"/>
            </a:xfrm>
            <a:prstGeom prst="ellipse">
              <a:avLst/>
            </a:prstGeom>
            <a:solidFill>
              <a:srgbClr val="C1CEFF"/>
            </a:solidFill>
            <a:ln w="19050">
              <a:solidFill>
                <a:schemeClr val="tx1"/>
              </a:solidFill>
              <a:round/>
              <a:headEnd/>
              <a:tailEnd/>
            </a:ln>
          </p:spPr>
          <p:txBody>
            <a:bodyPr wrap="none" anchor="ctr"/>
            <a:lstStyle/>
            <a:p>
              <a:endParaRPr lang="en-US"/>
            </a:p>
          </p:txBody>
        </p:sp>
        <p:sp>
          <p:nvSpPr>
            <p:cNvPr id="28725" name="Oval 10"/>
            <p:cNvSpPr>
              <a:spLocks noChangeArrowheads="1"/>
            </p:cNvSpPr>
            <p:nvPr/>
          </p:nvSpPr>
          <p:spPr bwMode="auto">
            <a:xfrm>
              <a:off x="1233" y="2464"/>
              <a:ext cx="3200" cy="544"/>
            </a:xfrm>
            <a:prstGeom prst="ellipse">
              <a:avLst/>
            </a:prstGeom>
            <a:solidFill>
              <a:srgbClr val="C1CEFF"/>
            </a:solidFill>
            <a:ln w="19050">
              <a:solidFill>
                <a:schemeClr val="tx1"/>
              </a:solidFill>
              <a:round/>
              <a:headEnd/>
              <a:tailEnd/>
            </a:ln>
          </p:spPr>
          <p:txBody>
            <a:bodyPr wrap="none" anchor="ctr"/>
            <a:lstStyle/>
            <a:p>
              <a:endParaRPr lang="en-US"/>
            </a:p>
          </p:txBody>
        </p:sp>
        <p:sp>
          <p:nvSpPr>
            <p:cNvPr id="28726" name="Oval 11"/>
            <p:cNvSpPr>
              <a:spLocks noChangeArrowheads="1"/>
            </p:cNvSpPr>
            <p:nvPr/>
          </p:nvSpPr>
          <p:spPr bwMode="auto">
            <a:xfrm>
              <a:off x="1325" y="2504"/>
              <a:ext cx="3016" cy="448"/>
            </a:xfrm>
            <a:prstGeom prst="ellipse">
              <a:avLst/>
            </a:prstGeom>
            <a:solidFill>
              <a:schemeClr val="bg1"/>
            </a:solidFill>
            <a:ln w="19050">
              <a:solidFill>
                <a:schemeClr val="tx1"/>
              </a:solidFill>
              <a:round/>
              <a:headEnd/>
              <a:tailEnd/>
            </a:ln>
          </p:spPr>
          <p:txBody>
            <a:bodyPr wrap="none" anchor="ctr"/>
            <a:lstStyle/>
            <a:p>
              <a:endParaRPr lang="en-US"/>
            </a:p>
          </p:txBody>
        </p:sp>
      </p:grpSp>
      <p:sp>
        <p:nvSpPr>
          <p:cNvPr id="28678" name="Line 12"/>
          <p:cNvSpPr>
            <a:spLocks noChangeShapeType="1"/>
          </p:cNvSpPr>
          <p:nvPr/>
        </p:nvSpPr>
        <p:spPr bwMode="auto">
          <a:xfrm>
            <a:off x="6850063" y="4846638"/>
            <a:ext cx="0" cy="61912"/>
          </a:xfrm>
          <a:prstGeom prst="line">
            <a:avLst/>
          </a:prstGeom>
          <a:noFill/>
          <a:ln w="508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679" name="Line 13"/>
          <p:cNvSpPr>
            <a:spLocks noChangeShapeType="1"/>
          </p:cNvSpPr>
          <p:nvPr/>
        </p:nvSpPr>
        <p:spPr bwMode="auto">
          <a:xfrm>
            <a:off x="6850063" y="4824413"/>
            <a:ext cx="0" cy="61912"/>
          </a:xfrm>
          <a:prstGeom prst="line">
            <a:avLst/>
          </a:prstGeom>
          <a:noFill/>
          <a:ln w="508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680" name="Oval 14"/>
          <p:cNvSpPr>
            <a:spLocks noChangeArrowheads="1"/>
          </p:cNvSpPr>
          <p:nvPr/>
        </p:nvSpPr>
        <p:spPr bwMode="auto">
          <a:xfrm>
            <a:off x="2120900" y="4098925"/>
            <a:ext cx="5362575" cy="1019175"/>
          </a:xfrm>
          <a:prstGeom prst="ellipse">
            <a:avLst/>
          </a:prstGeom>
          <a:solidFill>
            <a:schemeClr val="accent1"/>
          </a:solidFill>
          <a:ln w="19050">
            <a:solidFill>
              <a:schemeClr val="tx1"/>
            </a:solidFill>
            <a:round/>
            <a:headEnd/>
            <a:tailEnd/>
          </a:ln>
        </p:spPr>
        <p:txBody>
          <a:bodyPr wrap="none" anchor="ctr"/>
          <a:lstStyle/>
          <a:p>
            <a:endParaRPr lang="en-US"/>
          </a:p>
        </p:txBody>
      </p:sp>
      <p:sp>
        <p:nvSpPr>
          <p:cNvPr id="28681" name="Oval 15"/>
          <p:cNvSpPr>
            <a:spLocks noChangeArrowheads="1"/>
          </p:cNvSpPr>
          <p:nvPr/>
        </p:nvSpPr>
        <p:spPr bwMode="auto">
          <a:xfrm>
            <a:off x="2274888" y="4165600"/>
            <a:ext cx="5080000" cy="863600"/>
          </a:xfrm>
          <a:prstGeom prst="ellipse">
            <a:avLst/>
          </a:prstGeom>
          <a:solidFill>
            <a:schemeClr val="accent1"/>
          </a:solidFill>
          <a:ln w="19050">
            <a:solidFill>
              <a:schemeClr val="tx1"/>
            </a:solidFill>
            <a:round/>
            <a:headEnd/>
            <a:tailEnd/>
          </a:ln>
        </p:spPr>
        <p:txBody>
          <a:bodyPr wrap="none" anchor="ctr"/>
          <a:lstStyle/>
          <a:p>
            <a:endParaRPr lang="en-US"/>
          </a:p>
        </p:txBody>
      </p:sp>
      <p:sp>
        <p:nvSpPr>
          <p:cNvPr id="28682" name="Oval 16"/>
          <p:cNvSpPr>
            <a:spLocks noChangeArrowheads="1"/>
          </p:cNvSpPr>
          <p:nvPr/>
        </p:nvSpPr>
        <p:spPr bwMode="auto">
          <a:xfrm>
            <a:off x="2262188" y="4165600"/>
            <a:ext cx="5080000" cy="863600"/>
          </a:xfrm>
          <a:prstGeom prst="ellipse">
            <a:avLst/>
          </a:prstGeom>
          <a:solidFill>
            <a:schemeClr val="accent1"/>
          </a:solidFill>
          <a:ln w="19050">
            <a:solidFill>
              <a:schemeClr val="tx1"/>
            </a:solidFill>
            <a:round/>
            <a:headEnd/>
            <a:tailEnd/>
          </a:ln>
        </p:spPr>
        <p:txBody>
          <a:bodyPr wrap="none" anchor="ctr"/>
          <a:lstStyle/>
          <a:p>
            <a:endParaRPr lang="en-US"/>
          </a:p>
        </p:txBody>
      </p:sp>
      <p:sp>
        <p:nvSpPr>
          <p:cNvPr id="28683" name="Oval 17"/>
          <p:cNvSpPr>
            <a:spLocks noChangeArrowheads="1"/>
          </p:cNvSpPr>
          <p:nvPr/>
        </p:nvSpPr>
        <p:spPr bwMode="auto">
          <a:xfrm>
            <a:off x="2408238" y="4254500"/>
            <a:ext cx="4787900" cy="711200"/>
          </a:xfrm>
          <a:prstGeom prst="ellipse">
            <a:avLst/>
          </a:prstGeom>
          <a:solidFill>
            <a:schemeClr val="accent1"/>
          </a:solidFill>
          <a:ln w="19050">
            <a:solidFill>
              <a:schemeClr val="tx1"/>
            </a:solidFill>
            <a:round/>
            <a:headEnd/>
            <a:tailEnd/>
          </a:ln>
        </p:spPr>
        <p:txBody>
          <a:bodyPr wrap="none" anchor="ctr"/>
          <a:lstStyle/>
          <a:p>
            <a:endParaRPr lang="en-US"/>
          </a:p>
        </p:txBody>
      </p:sp>
      <p:sp>
        <p:nvSpPr>
          <p:cNvPr id="28684" name="Rectangle 18"/>
          <p:cNvSpPr>
            <a:spLocks noChangeArrowheads="1"/>
          </p:cNvSpPr>
          <p:nvPr/>
        </p:nvSpPr>
        <p:spPr bwMode="auto">
          <a:xfrm>
            <a:off x="1039813" y="3440113"/>
            <a:ext cx="11906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ctr">
              <a:lnSpc>
                <a:spcPct val="80000"/>
              </a:lnSpc>
            </a:pPr>
            <a:r>
              <a:rPr lang="en-US" sz="1800"/>
              <a:t>Partition A</a:t>
            </a:r>
          </a:p>
        </p:txBody>
      </p:sp>
      <p:sp>
        <p:nvSpPr>
          <p:cNvPr id="28685" name="Line 19"/>
          <p:cNvSpPr>
            <a:spLocks noChangeShapeType="1"/>
          </p:cNvSpPr>
          <p:nvPr/>
        </p:nvSpPr>
        <p:spPr bwMode="auto">
          <a:xfrm flipH="1">
            <a:off x="6775450" y="5730875"/>
            <a:ext cx="1117600" cy="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686" name="Line 20"/>
          <p:cNvSpPr>
            <a:spLocks noChangeShapeType="1"/>
          </p:cNvSpPr>
          <p:nvPr/>
        </p:nvSpPr>
        <p:spPr bwMode="auto">
          <a:xfrm>
            <a:off x="4765675" y="5915025"/>
            <a:ext cx="0" cy="2921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687" name="Line 21"/>
          <p:cNvSpPr>
            <a:spLocks noChangeShapeType="1"/>
          </p:cNvSpPr>
          <p:nvPr/>
        </p:nvSpPr>
        <p:spPr bwMode="auto">
          <a:xfrm flipH="1">
            <a:off x="6775450" y="5314950"/>
            <a:ext cx="1117600" cy="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688" name="Line 22"/>
          <p:cNvSpPr>
            <a:spLocks noChangeShapeType="1"/>
          </p:cNvSpPr>
          <p:nvPr/>
        </p:nvSpPr>
        <p:spPr bwMode="auto">
          <a:xfrm>
            <a:off x="7875588" y="4538663"/>
            <a:ext cx="0" cy="1722437"/>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689" name="Line 23"/>
          <p:cNvSpPr>
            <a:spLocks noChangeShapeType="1"/>
          </p:cNvSpPr>
          <p:nvPr/>
        </p:nvSpPr>
        <p:spPr bwMode="auto">
          <a:xfrm flipH="1">
            <a:off x="6794500" y="5573713"/>
            <a:ext cx="1117600" cy="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690" name="Line 24"/>
          <p:cNvSpPr>
            <a:spLocks noChangeShapeType="1"/>
          </p:cNvSpPr>
          <p:nvPr/>
        </p:nvSpPr>
        <p:spPr bwMode="auto">
          <a:xfrm flipH="1">
            <a:off x="6794500" y="5156200"/>
            <a:ext cx="1117600" cy="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691" name="AutoShape 25"/>
          <p:cNvSpPr>
            <a:spLocks/>
          </p:cNvSpPr>
          <p:nvPr/>
        </p:nvSpPr>
        <p:spPr bwMode="auto">
          <a:xfrm rot="5400000">
            <a:off x="2257425" y="3730625"/>
            <a:ext cx="177800" cy="412750"/>
          </a:xfrm>
          <a:prstGeom prst="leftBrace">
            <a:avLst>
              <a:gd name="adj1" fmla="val 19345"/>
              <a:gd name="adj2" fmla="val 50000"/>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692" name="Oval 26"/>
          <p:cNvSpPr>
            <a:spLocks noChangeArrowheads="1"/>
          </p:cNvSpPr>
          <p:nvPr/>
        </p:nvSpPr>
        <p:spPr bwMode="auto">
          <a:xfrm>
            <a:off x="2547938" y="4330700"/>
            <a:ext cx="4508500" cy="558800"/>
          </a:xfrm>
          <a:prstGeom prst="ellipse">
            <a:avLst/>
          </a:prstGeom>
          <a:solidFill>
            <a:schemeClr val="tx2"/>
          </a:solidFill>
          <a:ln w="19050">
            <a:solidFill>
              <a:schemeClr val="tx1"/>
            </a:solidFill>
            <a:round/>
            <a:headEnd/>
            <a:tailEnd/>
          </a:ln>
        </p:spPr>
        <p:txBody>
          <a:bodyPr wrap="none" anchor="ctr"/>
          <a:lstStyle/>
          <a:p>
            <a:endParaRPr lang="en-US"/>
          </a:p>
        </p:txBody>
      </p:sp>
      <p:sp>
        <p:nvSpPr>
          <p:cNvPr id="28693" name="Oval 27"/>
          <p:cNvSpPr>
            <a:spLocks noChangeArrowheads="1"/>
          </p:cNvSpPr>
          <p:nvPr/>
        </p:nvSpPr>
        <p:spPr bwMode="auto">
          <a:xfrm>
            <a:off x="2681288" y="4400550"/>
            <a:ext cx="4241800" cy="419100"/>
          </a:xfrm>
          <a:prstGeom prst="ellipse">
            <a:avLst/>
          </a:prstGeom>
          <a:solidFill>
            <a:schemeClr val="tx2"/>
          </a:solidFill>
          <a:ln w="19050">
            <a:solidFill>
              <a:schemeClr val="tx1"/>
            </a:solidFill>
            <a:round/>
            <a:headEnd/>
            <a:tailEnd/>
          </a:ln>
        </p:spPr>
        <p:txBody>
          <a:bodyPr wrap="none" anchor="ctr"/>
          <a:lstStyle/>
          <a:p>
            <a:endParaRPr lang="en-US"/>
          </a:p>
        </p:txBody>
      </p:sp>
      <p:sp>
        <p:nvSpPr>
          <p:cNvPr id="28694" name="Oval 28"/>
          <p:cNvSpPr>
            <a:spLocks noChangeArrowheads="1"/>
          </p:cNvSpPr>
          <p:nvPr/>
        </p:nvSpPr>
        <p:spPr bwMode="auto">
          <a:xfrm>
            <a:off x="2820988" y="4464050"/>
            <a:ext cx="3962400" cy="292100"/>
          </a:xfrm>
          <a:prstGeom prst="ellipse">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695" name="Oval 29"/>
          <p:cNvSpPr>
            <a:spLocks noChangeArrowheads="1"/>
          </p:cNvSpPr>
          <p:nvPr/>
        </p:nvSpPr>
        <p:spPr bwMode="auto">
          <a:xfrm>
            <a:off x="2967038" y="4533900"/>
            <a:ext cx="3683000" cy="152400"/>
          </a:xfrm>
          <a:prstGeom prst="ellipse">
            <a:avLst/>
          </a:prstGeom>
          <a:solidFill>
            <a:schemeClr val="bg1"/>
          </a:solidFill>
          <a:ln w="19050">
            <a:solidFill>
              <a:schemeClr val="tx1"/>
            </a:solidFill>
            <a:round/>
            <a:headEnd/>
            <a:tailEnd/>
          </a:ln>
        </p:spPr>
        <p:txBody>
          <a:bodyPr wrap="none" anchor="ctr"/>
          <a:lstStyle/>
          <a:p>
            <a:endParaRPr lang="en-US"/>
          </a:p>
        </p:txBody>
      </p:sp>
      <p:sp>
        <p:nvSpPr>
          <p:cNvPr id="28696" name="Line 30"/>
          <p:cNvSpPr>
            <a:spLocks noChangeShapeType="1"/>
          </p:cNvSpPr>
          <p:nvPr/>
        </p:nvSpPr>
        <p:spPr bwMode="auto">
          <a:xfrm flipH="1" flipV="1">
            <a:off x="3752850" y="4160838"/>
            <a:ext cx="133350" cy="36671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697" name="Line 31"/>
          <p:cNvSpPr>
            <a:spLocks noChangeShapeType="1"/>
          </p:cNvSpPr>
          <p:nvPr/>
        </p:nvSpPr>
        <p:spPr bwMode="auto">
          <a:xfrm flipH="1" flipV="1">
            <a:off x="3206750" y="4198938"/>
            <a:ext cx="139700" cy="35401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698" name="Line 32"/>
          <p:cNvSpPr>
            <a:spLocks noChangeShapeType="1"/>
          </p:cNvSpPr>
          <p:nvPr/>
        </p:nvSpPr>
        <p:spPr bwMode="auto">
          <a:xfrm flipH="1" flipV="1">
            <a:off x="2736850" y="4281488"/>
            <a:ext cx="368300" cy="28416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699" name="Line 33"/>
          <p:cNvSpPr>
            <a:spLocks noChangeShapeType="1"/>
          </p:cNvSpPr>
          <p:nvPr/>
        </p:nvSpPr>
        <p:spPr bwMode="auto">
          <a:xfrm flipV="1">
            <a:off x="5251450" y="4113213"/>
            <a:ext cx="63500" cy="40798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00" name="Line 34"/>
          <p:cNvSpPr>
            <a:spLocks noChangeShapeType="1"/>
          </p:cNvSpPr>
          <p:nvPr/>
        </p:nvSpPr>
        <p:spPr bwMode="auto">
          <a:xfrm flipH="1" flipV="1">
            <a:off x="4298950" y="4129088"/>
            <a:ext cx="127000" cy="40481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01" name="Line 35"/>
          <p:cNvSpPr>
            <a:spLocks noChangeShapeType="1"/>
          </p:cNvSpPr>
          <p:nvPr/>
        </p:nvSpPr>
        <p:spPr bwMode="auto">
          <a:xfrm>
            <a:off x="4746625" y="3835400"/>
            <a:ext cx="0" cy="735013"/>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02" name="Line 36"/>
          <p:cNvSpPr>
            <a:spLocks noChangeShapeType="1"/>
          </p:cNvSpPr>
          <p:nvPr/>
        </p:nvSpPr>
        <p:spPr bwMode="auto">
          <a:xfrm flipH="1">
            <a:off x="5899150" y="4184650"/>
            <a:ext cx="244475" cy="35401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03" name="Line 37"/>
          <p:cNvSpPr>
            <a:spLocks noChangeShapeType="1"/>
          </p:cNvSpPr>
          <p:nvPr/>
        </p:nvSpPr>
        <p:spPr bwMode="auto">
          <a:xfrm>
            <a:off x="6143625" y="4662488"/>
            <a:ext cx="325438" cy="33496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04" name="Line 38"/>
          <p:cNvSpPr>
            <a:spLocks noChangeShapeType="1"/>
          </p:cNvSpPr>
          <p:nvPr/>
        </p:nvSpPr>
        <p:spPr bwMode="auto">
          <a:xfrm flipH="1">
            <a:off x="6794500" y="4681538"/>
            <a:ext cx="1117600" cy="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05" name="Line 39"/>
          <p:cNvSpPr>
            <a:spLocks noChangeShapeType="1"/>
          </p:cNvSpPr>
          <p:nvPr/>
        </p:nvSpPr>
        <p:spPr bwMode="auto">
          <a:xfrm flipH="1">
            <a:off x="6794500" y="4506913"/>
            <a:ext cx="1117600" cy="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06" name="Line 40"/>
          <p:cNvSpPr>
            <a:spLocks noChangeShapeType="1"/>
          </p:cNvSpPr>
          <p:nvPr/>
        </p:nvSpPr>
        <p:spPr bwMode="auto">
          <a:xfrm flipH="1">
            <a:off x="6626225" y="4602163"/>
            <a:ext cx="876300" cy="63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07" name="Line 41"/>
          <p:cNvSpPr>
            <a:spLocks noChangeShapeType="1"/>
          </p:cNvSpPr>
          <p:nvPr/>
        </p:nvSpPr>
        <p:spPr bwMode="auto">
          <a:xfrm flipV="1">
            <a:off x="6429375" y="4287838"/>
            <a:ext cx="412750" cy="28098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08" name="Line 42"/>
          <p:cNvSpPr>
            <a:spLocks noChangeShapeType="1"/>
          </p:cNvSpPr>
          <p:nvPr/>
        </p:nvSpPr>
        <p:spPr bwMode="auto">
          <a:xfrm>
            <a:off x="6532563" y="4614863"/>
            <a:ext cx="550862" cy="2317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09" name="Line 43"/>
          <p:cNvSpPr>
            <a:spLocks noChangeShapeType="1"/>
          </p:cNvSpPr>
          <p:nvPr/>
        </p:nvSpPr>
        <p:spPr bwMode="auto">
          <a:xfrm>
            <a:off x="6850063" y="4506913"/>
            <a:ext cx="0" cy="63500"/>
          </a:xfrm>
          <a:prstGeom prst="line">
            <a:avLst/>
          </a:prstGeom>
          <a:noFill/>
          <a:ln w="508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10" name="Line 44"/>
          <p:cNvSpPr>
            <a:spLocks noChangeShapeType="1"/>
          </p:cNvSpPr>
          <p:nvPr/>
        </p:nvSpPr>
        <p:spPr bwMode="auto">
          <a:xfrm>
            <a:off x="4740275" y="4672013"/>
            <a:ext cx="25400" cy="42703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11" name="Line 45"/>
          <p:cNvSpPr>
            <a:spLocks noChangeShapeType="1"/>
          </p:cNvSpPr>
          <p:nvPr/>
        </p:nvSpPr>
        <p:spPr bwMode="auto">
          <a:xfrm>
            <a:off x="5499100" y="4668838"/>
            <a:ext cx="131763" cy="43021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12" name="Line 46"/>
          <p:cNvSpPr>
            <a:spLocks noChangeShapeType="1"/>
          </p:cNvSpPr>
          <p:nvPr/>
        </p:nvSpPr>
        <p:spPr bwMode="auto">
          <a:xfrm flipH="1">
            <a:off x="4002088" y="4675188"/>
            <a:ext cx="136525" cy="42386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13" name="Line 47"/>
          <p:cNvSpPr>
            <a:spLocks noChangeShapeType="1"/>
          </p:cNvSpPr>
          <p:nvPr/>
        </p:nvSpPr>
        <p:spPr bwMode="auto">
          <a:xfrm flipH="1">
            <a:off x="3182938" y="4668838"/>
            <a:ext cx="349250" cy="33496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14" name="Line 48"/>
          <p:cNvSpPr>
            <a:spLocks noChangeShapeType="1"/>
          </p:cNvSpPr>
          <p:nvPr/>
        </p:nvSpPr>
        <p:spPr bwMode="auto">
          <a:xfrm flipH="1">
            <a:off x="2579688" y="4643438"/>
            <a:ext cx="538162" cy="2476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15" name="Line 49"/>
          <p:cNvSpPr>
            <a:spLocks noChangeShapeType="1"/>
          </p:cNvSpPr>
          <p:nvPr/>
        </p:nvSpPr>
        <p:spPr bwMode="auto">
          <a:xfrm flipH="1" flipV="1">
            <a:off x="2120900" y="4592638"/>
            <a:ext cx="863600" cy="1746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16" name="Oval 50"/>
          <p:cNvSpPr>
            <a:spLocks noChangeArrowheads="1"/>
          </p:cNvSpPr>
          <p:nvPr/>
        </p:nvSpPr>
        <p:spPr bwMode="auto">
          <a:xfrm>
            <a:off x="4643438" y="4546600"/>
            <a:ext cx="204787" cy="95250"/>
          </a:xfrm>
          <a:prstGeom prst="ellipse">
            <a:avLst/>
          </a:prstGeom>
          <a:solidFill>
            <a:schemeClr val="tx1"/>
          </a:solidFill>
          <a:ln w="12700">
            <a:solidFill>
              <a:srgbClr val="000000"/>
            </a:solidFill>
            <a:round/>
            <a:headEnd/>
            <a:tailEnd/>
          </a:ln>
        </p:spPr>
        <p:txBody>
          <a:bodyPr wrap="none" anchor="ctr"/>
          <a:lstStyle/>
          <a:p>
            <a:endParaRPr lang="en-US"/>
          </a:p>
        </p:txBody>
      </p:sp>
      <p:sp>
        <p:nvSpPr>
          <p:cNvPr id="28717" name="AutoShape 51"/>
          <p:cNvSpPr>
            <a:spLocks/>
          </p:cNvSpPr>
          <p:nvPr/>
        </p:nvSpPr>
        <p:spPr bwMode="auto">
          <a:xfrm rot="5400000">
            <a:off x="2670175" y="3730625"/>
            <a:ext cx="177800" cy="412750"/>
          </a:xfrm>
          <a:prstGeom prst="leftBrace">
            <a:avLst>
              <a:gd name="adj1" fmla="val 19345"/>
              <a:gd name="adj2" fmla="val 50000"/>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718" name="Line 52"/>
          <p:cNvSpPr>
            <a:spLocks noChangeShapeType="1"/>
          </p:cNvSpPr>
          <p:nvPr/>
        </p:nvSpPr>
        <p:spPr bwMode="auto">
          <a:xfrm flipV="1">
            <a:off x="2127250" y="4025900"/>
            <a:ext cx="0" cy="1354138"/>
          </a:xfrm>
          <a:prstGeom prst="line">
            <a:avLst/>
          </a:prstGeom>
          <a:noFill/>
          <a:ln w="19050">
            <a:solidFill>
              <a:schemeClr val="tx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19" name="Line 53"/>
          <p:cNvSpPr>
            <a:spLocks noChangeShapeType="1"/>
          </p:cNvSpPr>
          <p:nvPr/>
        </p:nvSpPr>
        <p:spPr bwMode="auto">
          <a:xfrm flipV="1">
            <a:off x="2546350" y="4048125"/>
            <a:ext cx="0" cy="539750"/>
          </a:xfrm>
          <a:prstGeom prst="line">
            <a:avLst/>
          </a:prstGeom>
          <a:noFill/>
          <a:ln w="19050">
            <a:solidFill>
              <a:schemeClr val="tx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20" name="Line 54"/>
          <p:cNvSpPr>
            <a:spLocks noChangeShapeType="1"/>
          </p:cNvSpPr>
          <p:nvPr/>
        </p:nvSpPr>
        <p:spPr bwMode="auto">
          <a:xfrm flipV="1">
            <a:off x="2965450" y="4070350"/>
            <a:ext cx="0" cy="514350"/>
          </a:xfrm>
          <a:prstGeom prst="line">
            <a:avLst/>
          </a:prstGeom>
          <a:noFill/>
          <a:ln w="19050">
            <a:solidFill>
              <a:schemeClr val="tx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21" name="Rectangle 55"/>
          <p:cNvSpPr>
            <a:spLocks noChangeArrowheads="1"/>
          </p:cNvSpPr>
          <p:nvPr/>
        </p:nvSpPr>
        <p:spPr bwMode="auto">
          <a:xfrm>
            <a:off x="2874963" y="3440113"/>
            <a:ext cx="11779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ctr">
              <a:lnSpc>
                <a:spcPct val="80000"/>
              </a:lnSpc>
            </a:pPr>
            <a:r>
              <a:rPr lang="en-US" sz="1800"/>
              <a:t>Partition B</a:t>
            </a:r>
          </a:p>
        </p:txBody>
      </p:sp>
      <p:sp>
        <p:nvSpPr>
          <p:cNvPr id="28722" name="Arc 56"/>
          <p:cNvSpPr>
            <a:spLocks/>
          </p:cNvSpPr>
          <p:nvPr/>
        </p:nvSpPr>
        <p:spPr bwMode="auto">
          <a:xfrm>
            <a:off x="2209800" y="3581400"/>
            <a:ext cx="139700" cy="2540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723" name="Arc 57"/>
          <p:cNvSpPr>
            <a:spLocks/>
          </p:cNvSpPr>
          <p:nvPr/>
        </p:nvSpPr>
        <p:spPr bwMode="auto">
          <a:xfrm flipH="1">
            <a:off x="2755900" y="3581400"/>
            <a:ext cx="139700" cy="2540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 name="Title 1"/>
          <p:cNvSpPr>
            <a:spLocks noGrp="1"/>
          </p:cNvSpPr>
          <p:nvPr>
            <p:ph type="title"/>
          </p:nvPr>
        </p:nvSpPr>
        <p:spPr/>
        <p:txBody>
          <a:bodyPr>
            <a:normAutofit fontScale="90000"/>
          </a:bodyPr>
          <a:lstStyle/>
          <a:p>
            <a:r>
              <a:rPr lang="en-US" dirty="0"/>
              <a:t>Disk Partitioning</a:t>
            </a:r>
          </a:p>
        </p:txBody>
      </p:sp>
    </p:spTree>
    <p:custDataLst>
      <p:tags r:id="rId1"/>
    </p:custDataLst>
    <p:extLst>
      <p:ext uri="{BB962C8B-B14F-4D97-AF65-F5344CB8AC3E}">
        <p14:creationId xmlns:p14="http://schemas.microsoft.com/office/powerpoint/2010/main" val="1833473255"/>
      </p:ext>
    </p:extLst>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Parallel performance with disks</a:t>
            </a:r>
          </a:p>
        </p:txBody>
      </p:sp>
      <p:sp>
        <p:nvSpPr>
          <p:cNvPr id="3" name="Content Placeholder 2"/>
          <p:cNvSpPr>
            <a:spLocks noGrp="1"/>
          </p:cNvSpPr>
          <p:nvPr>
            <p:ph idx="1"/>
          </p:nvPr>
        </p:nvSpPr>
        <p:spPr/>
        <p:txBody>
          <a:bodyPr/>
          <a:lstStyle/>
          <a:p>
            <a:r>
              <a:rPr lang="en-US" dirty="0"/>
              <a:t>Idea: Use more of them working together</a:t>
            </a:r>
          </a:p>
          <a:p>
            <a:pPr lvl="1"/>
            <a:r>
              <a:rPr lang="en-US" dirty="0"/>
              <a:t>Just like with multiple cores</a:t>
            </a:r>
          </a:p>
          <a:p>
            <a:r>
              <a:rPr lang="en-US" dirty="0"/>
              <a:t>Redundant Array of Inexpensive Disks (RAID)</a:t>
            </a:r>
          </a:p>
          <a:p>
            <a:pPr lvl="1"/>
            <a:r>
              <a:rPr lang="en-US" dirty="0"/>
              <a:t>Intuition: Spread logical blocks across multiple devices</a:t>
            </a:r>
          </a:p>
          <a:p>
            <a:pPr lvl="1"/>
            <a:r>
              <a:rPr lang="en-US" dirty="0"/>
              <a:t>Ex: Read 4 LBAs from 4 different disks in parallel</a:t>
            </a:r>
          </a:p>
          <a:p>
            <a:r>
              <a:rPr lang="en-US" dirty="0"/>
              <a:t>Does this help throughput or latency?</a:t>
            </a:r>
          </a:p>
          <a:p>
            <a:pPr lvl="1"/>
            <a:r>
              <a:rPr lang="en-US" dirty="0"/>
              <a:t>Definitely throughput, can construct scenarios where one request waits on fewer other requests (latency)</a:t>
            </a:r>
          </a:p>
          <a:p>
            <a:r>
              <a:rPr lang="en-US" dirty="0"/>
              <a:t>It can also protect data from a disk failure</a:t>
            </a:r>
          </a:p>
          <a:p>
            <a:pPr lvl="1"/>
            <a:r>
              <a:rPr lang="en-US" dirty="0"/>
              <a:t>Transparently write one logical block to 1+ devices</a:t>
            </a:r>
          </a:p>
        </p:txBody>
      </p:sp>
      <p:sp>
        <p:nvSpPr>
          <p:cNvPr id="4" name="Slide Number Placeholder 3"/>
          <p:cNvSpPr>
            <a:spLocks noGrp="1"/>
          </p:cNvSpPr>
          <p:nvPr>
            <p:ph type="sldNum" sz="quarter" idx="12"/>
          </p:nvPr>
        </p:nvSpPr>
        <p:spPr/>
        <p:txBody>
          <a:bodyPr/>
          <a:lstStyle/>
          <a:p>
            <a:fld id="{B79A3DA4-3E46-45AF-808A-D7FF9D1D755F}" type="slidenum">
              <a:rPr lang="en-US" smtClean="0"/>
              <a:pPr/>
              <a:t>68</a:t>
            </a:fld>
            <a:endParaRPr lang="en-US"/>
          </a:p>
        </p:txBody>
      </p:sp>
    </p:spTree>
    <p:extLst>
      <p:ext uri="{BB962C8B-B14F-4D97-AF65-F5344CB8AC3E}">
        <p14:creationId xmlns:p14="http://schemas.microsoft.com/office/powerpoint/2010/main" val="1933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ChangeArrowheads="1"/>
          </p:cNvSpPr>
          <p:nvPr/>
        </p:nvSpPr>
        <p:spPr bwMode="auto">
          <a:xfrm>
            <a:off x="3302000" y="5207000"/>
            <a:ext cx="5029200" cy="927100"/>
          </a:xfrm>
          <a:prstGeom prst="rect">
            <a:avLst/>
          </a:prstGeom>
          <a:solidFill>
            <a:schemeClr val="accent1">
              <a:lumMod val="20000"/>
              <a:lumOff val="80000"/>
            </a:schemeClr>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latin typeface="Times"/>
              <a:ea typeface="+mn-ea"/>
            </a:endParaRPr>
          </a:p>
        </p:txBody>
      </p:sp>
      <p:sp>
        <p:nvSpPr>
          <p:cNvPr id="30724" name="Rectangle 4"/>
          <p:cNvSpPr>
            <a:spLocks noGrp="1" noChangeArrowheads="1"/>
          </p:cNvSpPr>
          <p:nvPr>
            <p:ph type="body" idx="1"/>
          </p:nvPr>
        </p:nvSpPr>
        <p:spPr>
          <a:xfrm>
            <a:off x="752475" y="1185863"/>
            <a:ext cx="7743825" cy="2070100"/>
          </a:xfrm>
          <a:noFill/>
        </p:spPr>
        <p:txBody>
          <a:bodyPr/>
          <a:lstStyle/>
          <a:p>
            <a:pPr>
              <a:lnSpc>
                <a:spcPct val="90000"/>
              </a:lnSpc>
            </a:pPr>
            <a:r>
              <a:rPr lang="en-US" sz="2200" dirty="0">
                <a:latin typeface="Arial" charset="0"/>
              </a:rPr>
              <a:t>Blocks broken into sub-blocks that are stored on separate disks</a:t>
            </a:r>
          </a:p>
          <a:p>
            <a:pPr lvl="1">
              <a:lnSpc>
                <a:spcPct val="90000"/>
              </a:lnSpc>
              <a:spcBef>
                <a:spcPct val="0"/>
              </a:spcBef>
              <a:spcAft>
                <a:spcPct val="10000"/>
              </a:spcAft>
            </a:pPr>
            <a:r>
              <a:rPr lang="en-US" dirty="0">
                <a:latin typeface="Arial" charset="0"/>
              </a:rPr>
              <a:t>similar to memory interleaving</a:t>
            </a:r>
          </a:p>
          <a:p>
            <a:pPr>
              <a:lnSpc>
                <a:spcPct val="90000"/>
              </a:lnSpc>
              <a:spcBef>
                <a:spcPct val="40000"/>
              </a:spcBef>
            </a:pPr>
            <a:r>
              <a:rPr lang="en-US" sz="2200" dirty="0">
                <a:latin typeface="Arial" charset="0"/>
              </a:rPr>
              <a:t>Provides for higher disk bandwidth through a larger effective block size</a:t>
            </a:r>
          </a:p>
        </p:txBody>
      </p:sp>
      <p:grpSp>
        <p:nvGrpSpPr>
          <p:cNvPr id="30725" name="Group 5"/>
          <p:cNvGrpSpPr>
            <a:grpSpLocks/>
          </p:cNvGrpSpPr>
          <p:nvPr/>
        </p:nvGrpSpPr>
        <p:grpSpPr bwMode="auto">
          <a:xfrm>
            <a:off x="7043738" y="3371850"/>
            <a:ext cx="1914525" cy="1574800"/>
            <a:chOff x="4181" y="2092"/>
            <a:chExt cx="1446" cy="1080"/>
          </a:xfrm>
        </p:grpSpPr>
        <p:sp>
          <p:nvSpPr>
            <p:cNvPr id="30816" name="Line 6"/>
            <p:cNvSpPr>
              <a:spLocks noChangeShapeType="1"/>
            </p:cNvSpPr>
            <p:nvPr/>
          </p:nvSpPr>
          <p:spPr bwMode="auto">
            <a:xfrm>
              <a:off x="4841" y="2777"/>
              <a:ext cx="0" cy="395"/>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817" name="Line 7"/>
            <p:cNvSpPr>
              <a:spLocks noChangeShapeType="1"/>
            </p:cNvSpPr>
            <p:nvPr/>
          </p:nvSpPr>
          <p:spPr bwMode="auto">
            <a:xfrm flipH="1">
              <a:off x="5343" y="2882"/>
              <a:ext cx="279" cy="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818" name="Oval 8"/>
            <p:cNvSpPr>
              <a:spLocks noChangeArrowheads="1"/>
            </p:cNvSpPr>
            <p:nvPr/>
          </p:nvSpPr>
          <p:spPr bwMode="auto">
            <a:xfrm>
              <a:off x="4187" y="2534"/>
              <a:ext cx="1325" cy="446"/>
            </a:xfrm>
            <a:prstGeom prst="ellipse">
              <a:avLst/>
            </a:prstGeom>
            <a:solidFill>
              <a:srgbClr val="C1CEFF"/>
            </a:solidFill>
            <a:ln w="28575">
              <a:solidFill>
                <a:schemeClr val="tx1"/>
              </a:solidFill>
              <a:round/>
              <a:headEnd/>
              <a:tailEnd/>
            </a:ln>
          </p:spPr>
          <p:txBody>
            <a:bodyPr wrap="none" anchor="ctr"/>
            <a:lstStyle/>
            <a:p>
              <a:endParaRPr lang="en-US"/>
            </a:p>
          </p:txBody>
        </p:sp>
        <p:sp>
          <p:nvSpPr>
            <p:cNvPr id="30819" name="Oval 9"/>
            <p:cNvSpPr>
              <a:spLocks noChangeArrowheads="1"/>
            </p:cNvSpPr>
            <p:nvPr/>
          </p:nvSpPr>
          <p:spPr bwMode="auto">
            <a:xfrm>
              <a:off x="4323" y="2641"/>
              <a:ext cx="1053" cy="203"/>
            </a:xfrm>
            <a:prstGeom prst="ellipse">
              <a:avLst/>
            </a:prstGeom>
            <a:solidFill>
              <a:srgbClr val="FFFFFF"/>
            </a:solidFill>
            <a:ln w="28575">
              <a:solidFill>
                <a:schemeClr val="tx1"/>
              </a:solidFill>
              <a:round/>
              <a:headEnd/>
              <a:tailEnd/>
            </a:ln>
          </p:spPr>
          <p:txBody>
            <a:bodyPr wrap="none" anchor="ctr"/>
            <a:lstStyle/>
            <a:p>
              <a:endParaRPr lang="en-US"/>
            </a:p>
          </p:txBody>
        </p:sp>
        <p:sp>
          <p:nvSpPr>
            <p:cNvPr id="30820" name="Line 10"/>
            <p:cNvSpPr>
              <a:spLocks noChangeShapeType="1"/>
            </p:cNvSpPr>
            <p:nvPr/>
          </p:nvSpPr>
          <p:spPr bwMode="auto">
            <a:xfrm flipH="1">
              <a:off x="5343" y="2710"/>
              <a:ext cx="279" cy="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821" name="Oval 11"/>
            <p:cNvSpPr>
              <a:spLocks noChangeArrowheads="1"/>
            </p:cNvSpPr>
            <p:nvPr/>
          </p:nvSpPr>
          <p:spPr bwMode="auto">
            <a:xfrm>
              <a:off x="4187" y="2355"/>
              <a:ext cx="1325" cy="446"/>
            </a:xfrm>
            <a:prstGeom prst="ellipse">
              <a:avLst/>
            </a:prstGeom>
            <a:solidFill>
              <a:srgbClr val="C1CEFF"/>
            </a:solidFill>
            <a:ln w="28575">
              <a:solidFill>
                <a:schemeClr val="tx1"/>
              </a:solidFill>
              <a:round/>
              <a:headEnd/>
              <a:tailEnd/>
            </a:ln>
          </p:spPr>
          <p:txBody>
            <a:bodyPr wrap="none" anchor="ctr"/>
            <a:lstStyle/>
            <a:p>
              <a:endParaRPr lang="en-US"/>
            </a:p>
          </p:txBody>
        </p:sp>
        <p:sp>
          <p:nvSpPr>
            <p:cNvPr id="30822" name="Oval 12"/>
            <p:cNvSpPr>
              <a:spLocks noChangeArrowheads="1"/>
            </p:cNvSpPr>
            <p:nvPr/>
          </p:nvSpPr>
          <p:spPr bwMode="auto">
            <a:xfrm>
              <a:off x="4323" y="2477"/>
              <a:ext cx="1053" cy="203"/>
            </a:xfrm>
            <a:prstGeom prst="ellipse">
              <a:avLst/>
            </a:prstGeom>
            <a:solidFill>
              <a:srgbClr val="FFFFFF"/>
            </a:solidFill>
            <a:ln w="28575">
              <a:solidFill>
                <a:schemeClr val="tx1"/>
              </a:solidFill>
              <a:round/>
              <a:headEnd/>
              <a:tailEnd/>
            </a:ln>
          </p:spPr>
          <p:txBody>
            <a:bodyPr wrap="none" anchor="ctr"/>
            <a:lstStyle/>
            <a:p>
              <a:endParaRPr lang="en-US"/>
            </a:p>
          </p:txBody>
        </p:sp>
        <p:sp>
          <p:nvSpPr>
            <p:cNvPr id="30823" name="Line 13"/>
            <p:cNvSpPr>
              <a:spLocks noChangeShapeType="1"/>
            </p:cNvSpPr>
            <p:nvPr/>
          </p:nvSpPr>
          <p:spPr bwMode="auto">
            <a:xfrm flipH="1">
              <a:off x="5347" y="2446"/>
              <a:ext cx="280" cy="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824" name="Oval 14"/>
            <p:cNvSpPr>
              <a:spLocks noChangeArrowheads="1"/>
            </p:cNvSpPr>
            <p:nvPr/>
          </p:nvSpPr>
          <p:spPr bwMode="auto">
            <a:xfrm>
              <a:off x="4187" y="2191"/>
              <a:ext cx="1325" cy="446"/>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30825" name="Freeform 15"/>
            <p:cNvSpPr>
              <a:spLocks/>
            </p:cNvSpPr>
            <p:nvPr/>
          </p:nvSpPr>
          <p:spPr bwMode="auto">
            <a:xfrm>
              <a:off x="4450" y="2502"/>
              <a:ext cx="222" cy="113"/>
            </a:xfrm>
            <a:custGeom>
              <a:avLst/>
              <a:gdLst>
                <a:gd name="T0" fmla="*/ 56 w 222"/>
                <a:gd name="T1" fmla="*/ 0 h 113"/>
                <a:gd name="T2" fmla="*/ 0 w 222"/>
                <a:gd name="T3" fmla="*/ 83 h 113"/>
                <a:gd name="T4" fmla="*/ 201 w 222"/>
                <a:gd name="T5" fmla="*/ 112 h 113"/>
                <a:gd name="T6" fmla="*/ 221 w 222"/>
                <a:gd name="T7" fmla="*/ 16 h 113"/>
                <a:gd name="T8" fmla="*/ 56 w 222"/>
                <a:gd name="T9" fmla="*/ 0 h 113"/>
                <a:gd name="T10" fmla="*/ 0 60000 65536"/>
                <a:gd name="T11" fmla="*/ 0 60000 65536"/>
                <a:gd name="T12" fmla="*/ 0 60000 65536"/>
                <a:gd name="T13" fmla="*/ 0 60000 65536"/>
                <a:gd name="T14" fmla="*/ 0 60000 65536"/>
                <a:gd name="T15" fmla="*/ 0 w 222"/>
                <a:gd name="T16" fmla="*/ 0 h 113"/>
                <a:gd name="T17" fmla="*/ 222 w 222"/>
                <a:gd name="T18" fmla="*/ 113 h 113"/>
              </a:gdLst>
              <a:ahLst/>
              <a:cxnLst>
                <a:cxn ang="T10">
                  <a:pos x="T0" y="T1"/>
                </a:cxn>
                <a:cxn ang="T11">
                  <a:pos x="T2" y="T3"/>
                </a:cxn>
                <a:cxn ang="T12">
                  <a:pos x="T4" y="T5"/>
                </a:cxn>
                <a:cxn ang="T13">
                  <a:pos x="T6" y="T7"/>
                </a:cxn>
                <a:cxn ang="T14">
                  <a:pos x="T8" y="T9"/>
                </a:cxn>
              </a:cxnLst>
              <a:rect l="T15" t="T16" r="T17" b="T18"/>
              <a:pathLst>
                <a:path w="222" h="113">
                  <a:moveTo>
                    <a:pt x="56" y="0"/>
                  </a:moveTo>
                  <a:lnTo>
                    <a:pt x="0" y="83"/>
                  </a:lnTo>
                  <a:lnTo>
                    <a:pt x="201" y="112"/>
                  </a:lnTo>
                  <a:lnTo>
                    <a:pt x="221" y="16"/>
                  </a:lnTo>
                  <a:lnTo>
                    <a:pt x="56" y="0"/>
                  </a:lnTo>
                </a:path>
              </a:pathLst>
            </a:custGeom>
            <a:solidFill>
              <a:schemeClr val="tx2"/>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30826" name="Line 16"/>
            <p:cNvSpPr>
              <a:spLocks noChangeShapeType="1"/>
            </p:cNvSpPr>
            <p:nvPr/>
          </p:nvSpPr>
          <p:spPr bwMode="auto">
            <a:xfrm flipH="1">
              <a:off x="5380" y="2411"/>
              <a:ext cx="144"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827" name="Line 17"/>
            <p:cNvSpPr>
              <a:spLocks noChangeShapeType="1"/>
            </p:cNvSpPr>
            <p:nvPr/>
          </p:nvSpPr>
          <p:spPr bwMode="auto">
            <a:xfrm>
              <a:off x="4841" y="2529"/>
              <a:ext cx="0" cy="106"/>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828" name="Line 18"/>
            <p:cNvSpPr>
              <a:spLocks noChangeShapeType="1"/>
            </p:cNvSpPr>
            <p:nvPr/>
          </p:nvSpPr>
          <p:spPr bwMode="auto">
            <a:xfrm flipH="1">
              <a:off x="5143" y="2222"/>
              <a:ext cx="41" cy="99"/>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829" name="Line 19"/>
            <p:cNvSpPr>
              <a:spLocks noChangeShapeType="1"/>
            </p:cNvSpPr>
            <p:nvPr/>
          </p:nvSpPr>
          <p:spPr bwMode="auto">
            <a:xfrm>
              <a:off x="5208" y="2493"/>
              <a:ext cx="52" cy="8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830" name="Line 20"/>
            <p:cNvSpPr>
              <a:spLocks noChangeShapeType="1"/>
            </p:cNvSpPr>
            <p:nvPr/>
          </p:nvSpPr>
          <p:spPr bwMode="auto">
            <a:xfrm>
              <a:off x="5039" y="2522"/>
              <a:ext cx="16" cy="11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831" name="Line 21"/>
            <p:cNvSpPr>
              <a:spLocks noChangeShapeType="1"/>
            </p:cNvSpPr>
            <p:nvPr/>
          </p:nvSpPr>
          <p:spPr bwMode="auto">
            <a:xfrm flipV="1">
              <a:off x="4965" y="2189"/>
              <a:ext cx="11" cy="10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832" name="Line 22"/>
            <p:cNvSpPr>
              <a:spLocks noChangeShapeType="1"/>
            </p:cNvSpPr>
            <p:nvPr/>
          </p:nvSpPr>
          <p:spPr bwMode="auto">
            <a:xfrm flipV="1">
              <a:off x="5287" y="2268"/>
              <a:ext cx="70" cy="7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833" name="Line 23"/>
            <p:cNvSpPr>
              <a:spLocks noChangeShapeType="1"/>
            </p:cNvSpPr>
            <p:nvPr/>
          </p:nvSpPr>
          <p:spPr bwMode="auto">
            <a:xfrm>
              <a:off x="5328" y="2472"/>
              <a:ext cx="89" cy="49"/>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834" name="Oval 24"/>
            <p:cNvSpPr>
              <a:spLocks noChangeArrowheads="1"/>
            </p:cNvSpPr>
            <p:nvPr/>
          </p:nvSpPr>
          <p:spPr bwMode="auto">
            <a:xfrm>
              <a:off x="4323" y="2312"/>
              <a:ext cx="1053" cy="204"/>
            </a:xfrm>
            <a:prstGeom prst="ellipse">
              <a:avLst/>
            </a:prstGeom>
            <a:solidFill>
              <a:srgbClr val="FFFFFF"/>
            </a:solidFill>
            <a:ln w="28575">
              <a:solidFill>
                <a:schemeClr val="tx1"/>
              </a:solidFill>
              <a:round/>
              <a:headEnd/>
              <a:tailEnd/>
            </a:ln>
          </p:spPr>
          <p:txBody>
            <a:bodyPr wrap="none" anchor="ctr"/>
            <a:lstStyle/>
            <a:p>
              <a:endParaRPr lang="en-US"/>
            </a:p>
          </p:txBody>
        </p:sp>
        <p:sp>
          <p:nvSpPr>
            <p:cNvPr id="30835" name="Line 25"/>
            <p:cNvSpPr>
              <a:spLocks noChangeShapeType="1"/>
            </p:cNvSpPr>
            <p:nvPr/>
          </p:nvSpPr>
          <p:spPr bwMode="auto">
            <a:xfrm flipH="1">
              <a:off x="4650" y="2522"/>
              <a:ext cx="23" cy="11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836" name="Line 26"/>
            <p:cNvSpPr>
              <a:spLocks noChangeShapeType="1"/>
            </p:cNvSpPr>
            <p:nvPr/>
          </p:nvSpPr>
          <p:spPr bwMode="auto">
            <a:xfrm flipH="1">
              <a:off x="4181" y="2418"/>
              <a:ext cx="13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837" name="Line 27"/>
            <p:cNvSpPr>
              <a:spLocks noChangeShapeType="1"/>
            </p:cNvSpPr>
            <p:nvPr/>
          </p:nvSpPr>
          <p:spPr bwMode="auto">
            <a:xfrm flipH="1">
              <a:off x="4445" y="2507"/>
              <a:ext cx="60" cy="8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838" name="Line 28"/>
            <p:cNvSpPr>
              <a:spLocks noChangeShapeType="1"/>
            </p:cNvSpPr>
            <p:nvPr/>
          </p:nvSpPr>
          <p:spPr bwMode="auto">
            <a:xfrm>
              <a:off x="4528" y="2222"/>
              <a:ext cx="34" cy="99"/>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839" name="Line 29"/>
            <p:cNvSpPr>
              <a:spLocks noChangeShapeType="1"/>
            </p:cNvSpPr>
            <p:nvPr/>
          </p:nvSpPr>
          <p:spPr bwMode="auto">
            <a:xfrm flipH="1" flipV="1">
              <a:off x="4352" y="2268"/>
              <a:ext cx="51" cy="7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840" name="Line 30"/>
            <p:cNvSpPr>
              <a:spLocks noChangeShapeType="1"/>
            </p:cNvSpPr>
            <p:nvPr/>
          </p:nvSpPr>
          <p:spPr bwMode="auto">
            <a:xfrm flipH="1" flipV="1">
              <a:off x="4725" y="2196"/>
              <a:ext cx="13" cy="1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841" name="Line 31"/>
            <p:cNvSpPr>
              <a:spLocks noChangeShapeType="1"/>
            </p:cNvSpPr>
            <p:nvPr/>
          </p:nvSpPr>
          <p:spPr bwMode="auto">
            <a:xfrm flipH="1">
              <a:off x="4296" y="2479"/>
              <a:ext cx="99" cy="56"/>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842" name="Oval 32"/>
            <p:cNvSpPr>
              <a:spLocks noChangeArrowheads="1"/>
            </p:cNvSpPr>
            <p:nvPr/>
          </p:nvSpPr>
          <p:spPr bwMode="auto">
            <a:xfrm>
              <a:off x="4812" y="2386"/>
              <a:ext cx="59" cy="42"/>
            </a:xfrm>
            <a:prstGeom prst="ellipse">
              <a:avLst/>
            </a:prstGeom>
            <a:solidFill>
              <a:schemeClr val="tx1"/>
            </a:solidFill>
            <a:ln w="12700">
              <a:solidFill>
                <a:srgbClr val="000000"/>
              </a:solidFill>
              <a:round/>
              <a:headEnd/>
              <a:tailEnd/>
            </a:ln>
          </p:spPr>
          <p:txBody>
            <a:bodyPr wrap="none" anchor="ctr"/>
            <a:lstStyle/>
            <a:p>
              <a:endParaRPr lang="en-US"/>
            </a:p>
          </p:txBody>
        </p:sp>
        <p:sp>
          <p:nvSpPr>
            <p:cNvPr id="30843" name="Line 33"/>
            <p:cNvSpPr>
              <a:spLocks noChangeShapeType="1"/>
            </p:cNvSpPr>
            <p:nvPr/>
          </p:nvSpPr>
          <p:spPr bwMode="auto">
            <a:xfrm>
              <a:off x="4844" y="2092"/>
              <a:ext cx="0" cy="302"/>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844" name="Line 34"/>
            <p:cNvSpPr>
              <a:spLocks noChangeShapeType="1"/>
            </p:cNvSpPr>
            <p:nvPr/>
          </p:nvSpPr>
          <p:spPr bwMode="auto">
            <a:xfrm flipH="1">
              <a:off x="5347" y="2368"/>
              <a:ext cx="280" cy="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845" name="Line 35"/>
            <p:cNvSpPr>
              <a:spLocks noChangeShapeType="1"/>
            </p:cNvSpPr>
            <p:nvPr/>
          </p:nvSpPr>
          <p:spPr bwMode="auto">
            <a:xfrm>
              <a:off x="5361" y="2369"/>
              <a:ext cx="0" cy="26"/>
            </a:xfrm>
            <a:prstGeom prst="line">
              <a:avLst/>
            </a:prstGeom>
            <a:noFill/>
            <a:ln w="508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846" name="Line 36"/>
            <p:cNvSpPr>
              <a:spLocks noChangeShapeType="1"/>
            </p:cNvSpPr>
            <p:nvPr/>
          </p:nvSpPr>
          <p:spPr bwMode="auto">
            <a:xfrm flipH="1">
              <a:off x="5347" y="2810"/>
              <a:ext cx="280" cy="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847" name="Line 37"/>
            <p:cNvSpPr>
              <a:spLocks noChangeShapeType="1"/>
            </p:cNvSpPr>
            <p:nvPr/>
          </p:nvSpPr>
          <p:spPr bwMode="auto">
            <a:xfrm flipH="1">
              <a:off x="5347" y="2639"/>
              <a:ext cx="280" cy="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848" name="Line 38"/>
            <p:cNvSpPr>
              <a:spLocks noChangeShapeType="1"/>
            </p:cNvSpPr>
            <p:nvPr/>
          </p:nvSpPr>
          <p:spPr bwMode="auto">
            <a:xfrm>
              <a:off x="5361" y="2634"/>
              <a:ext cx="0" cy="25"/>
            </a:xfrm>
            <a:prstGeom prst="line">
              <a:avLst/>
            </a:prstGeom>
            <a:noFill/>
            <a:ln w="508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849" name="Line 39"/>
            <p:cNvSpPr>
              <a:spLocks noChangeShapeType="1"/>
            </p:cNvSpPr>
            <p:nvPr/>
          </p:nvSpPr>
          <p:spPr bwMode="auto">
            <a:xfrm>
              <a:off x="5361" y="2805"/>
              <a:ext cx="0" cy="25"/>
            </a:xfrm>
            <a:prstGeom prst="line">
              <a:avLst/>
            </a:prstGeom>
            <a:noFill/>
            <a:ln w="508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850" name="Rectangle 40"/>
            <p:cNvSpPr>
              <a:spLocks noChangeArrowheads="1"/>
            </p:cNvSpPr>
            <p:nvPr/>
          </p:nvSpPr>
          <p:spPr bwMode="auto">
            <a:xfrm>
              <a:off x="4498" y="2318"/>
              <a:ext cx="22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1800"/>
                <a:t>3</a:t>
              </a:r>
            </a:p>
          </p:txBody>
        </p:sp>
        <p:sp>
          <p:nvSpPr>
            <p:cNvPr id="30851" name="Line 41"/>
            <p:cNvSpPr>
              <a:spLocks noChangeShapeType="1"/>
            </p:cNvSpPr>
            <p:nvPr/>
          </p:nvSpPr>
          <p:spPr bwMode="auto">
            <a:xfrm>
              <a:off x="5617" y="2385"/>
              <a:ext cx="0" cy="787"/>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12010" name="Text Box 42"/>
          <p:cNvSpPr txBox="1">
            <a:spLocks noChangeArrowheads="1"/>
          </p:cNvSpPr>
          <p:nvPr/>
        </p:nvSpPr>
        <p:spPr bwMode="auto">
          <a:xfrm>
            <a:off x="1219200" y="5221288"/>
            <a:ext cx="1339850" cy="928687"/>
          </a:xfrm>
          <a:prstGeom prst="rect">
            <a:avLst/>
          </a:prstGeom>
          <a:solidFill>
            <a:schemeClr val="accent1">
              <a:lumMod val="20000"/>
              <a:lumOff val="80000"/>
            </a:schemeClr>
          </a:solidFill>
          <a:ln w="12700">
            <a:solidFill>
              <a:schemeClr val="tx1"/>
            </a:solidFill>
            <a:miter lim="800000"/>
            <a:headEnd/>
            <a:tailEnd/>
          </a:ln>
          <a:effectLst>
            <a:outerShdw dist="107763" dir="2700000" algn="ctr" rotWithShape="0">
              <a:schemeClr val="bg2"/>
            </a:outerShdw>
          </a:effectLst>
        </p:spPr>
        <p:txBody>
          <a:bodyPr wrap="none">
            <a:spAutoFit/>
          </a:bodyPr>
          <a:lstStyle/>
          <a:p>
            <a:pPr>
              <a:defRPr/>
            </a:pPr>
            <a:r>
              <a:rPr lang="en-US" sz="1800">
                <a:latin typeface="Times"/>
                <a:ea typeface="+mn-ea"/>
              </a:rPr>
              <a:t> 8   9  10 11</a:t>
            </a:r>
          </a:p>
          <a:p>
            <a:pPr>
              <a:defRPr/>
            </a:pPr>
            <a:r>
              <a:rPr lang="en-US" sz="1800">
                <a:latin typeface="Times"/>
                <a:ea typeface="+mn-ea"/>
              </a:rPr>
              <a:t>12 13 14 15 </a:t>
            </a:r>
          </a:p>
          <a:p>
            <a:pPr>
              <a:defRPr/>
            </a:pPr>
            <a:r>
              <a:rPr lang="en-US" sz="1800">
                <a:latin typeface="Times"/>
                <a:ea typeface="+mn-ea"/>
              </a:rPr>
              <a:t> 0   1   2   3</a:t>
            </a:r>
          </a:p>
        </p:txBody>
      </p:sp>
      <p:sp>
        <p:nvSpPr>
          <p:cNvPr id="30727" name="Text Box 43"/>
          <p:cNvSpPr txBox="1">
            <a:spLocks noChangeArrowheads="1"/>
          </p:cNvSpPr>
          <p:nvPr/>
        </p:nvSpPr>
        <p:spPr bwMode="auto">
          <a:xfrm>
            <a:off x="904875" y="4578350"/>
            <a:ext cx="1120775" cy="65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lnSpc>
                <a:spcPct val="80000"/>
              </a:lnSpc>
            </a:pPr>
            <a:r>
              <a:rPr lang="en-US" sz="2000">
                <a:latin typeface="Comic Sans MS" charset="0"/>
              </a:rPr>
              <a:t>OS disk</a:t>
            </a:r>
          </a:p>
          <a:p>
            <a:pPr algn="r">
              <a:lnSpc>
                <a:spcPct val="80000"/>
              </a:lnSpc>
            </a:pPr>
            <a:r>
              <a:rPr lang="en-US" sz="2000">
                <a:latin typeface="Comic Sans MS" charset="0"/>
              </a:rPr>
              <a:t>block</a:t>
            </a:r>
          </a:p>
        </p:txBody>
      </p:sp>
      <p:sp>
        <p:nvSpPr>
          <p:cNvPr id="212012" name="Text Box 44"/>
          <p:cNvSpPr txBox="1">
            <a:spLocks noChangeArrowheads="1"/>
          </p:cNvSpPr>
          <p:nvPr/>
        </p:nvSpPr>
        <p:spPr bwMode="auto">
          <a:xfrm>
            <a:off x="3590925" y="5475288"/>
            <a:ext cx="1270000" cy="366712"/>
          </a:xfrm>
          <a:prstGeom prst="rect">
            <a:avLst/>
          </a:prstGeom>
          <a:solidFill>
            <a:schemeClr val="bg1"/>
          </a:solidFill>
          <a:ln w="12700">
            <a:noFill/>
            <a:miter lim="800000"/>
            <a:headEnd/>
            <a:tailEnd/>
          </a:ln>
          <a:effectLst>
            <a:prstShdw prst="shdw17" dist="17961" dir="2700000">
              <a:schemeClr val="bg1">
                <a:gamma/>
                <a:shade val="60000"/>
                <a:invGamma/>
              </a:schemeClr>
            </a:prstShdw>
          </a:effectLst>
        </p:spPr>
        <p:txBody>
          <a:bodyPr wrap="none">
            <a:spAutoFit/>
          </a:bodyPr>
          <a:lstStyle/>
          <a:p>
            <a:pPr>
              <a:defRPr/>
            </a:pPr>
            <a:r>
              <a:rPr lang="en-US" sz="1800">
                <a:latin typeface="Times"/>
                <a:ea typeface="+mn-ea"/>
              </a:rPr>
              <a:t> 8   9  10 11</a:t>
            </a:r>
          </a:p>
        </p:txBody>
      </p:sp>
      <p:sp>
        <p:nvSpPr>
          <p:cNvPr id="30729" name="Text Box 45"/>
          <p:cNvSpPr txBox="1">
            <a:spLocks noChangeArrowheads="1"/>
          </p:cNvSpPr>
          <p:nvPr/>
        </p:nvSpPr>
        <p:spPr bwMode="auto">
          <a:xfrm>
            <a:off x="4549775" y="6340475"/>
            <a:ext cx="2497138"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nSpc>
                <a:spcPct val="80000"/>
              </a:lnSpc>
            </a:pPr>
            <a:r>
              <a:rPr lang="en-US" sz="2000">
                <a:latin typeface="Comic Sans MS" charset="0"/>
              </a:rPr>
              <a:t>Physical disk blocks</a:t>
            </a:r>
          </a:p>
        </p:txBody>
      </p:sp>
      <p:sp>
        <p:nvSpPr>
          <p:cNvPr id="30730" name="Line 46"/>
          <p:cNvSpPr>
            <a:spLocks noChangeShapeType="1"/>
          </p:cNvSpPr>
          <p:nvPr/>
        </p:nvSpPr>
        <p:spPr bwMode="auto">
          <a:xfrm>
            <a:off x="7670800" y="4127500"/>
            <a:ext cx="317500" cy="1333500"/>
          </a:xfrm>
          <a:prstGeom prst="line">
            <a:avLst/>
          </a:prstGeom>
          <a:noFill/>
          <a:ln w="12700">
            <a:solidFill>
              <a:schemeClr val="tx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31" name="Line 47"/>
          <p:cNvSpPr>
            <a:spLocks noChangeShapeType="1"/>
          </p:cNvSpPr>
          <p:nvPr/>
        </p:nvSpPr>
        <p:spPr bwMode="auto">
          <a:xfrm flipH="1">
            <a:off x="6731000" y="4114800"/>
            <a:ext cx="660400" cy="1320800"/>
          </a:xfrm>
          <a:prstGeom prst="line">
            <a:avLst/>
          </a:prstGeom>
          <a:noFill/>
          <a:ln w="12700">
            <a:solidFill>
              <a:schemeClr val="tx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0732" name="Group 48"/>
          <p:cNvGrpSpPr>
            <a:grpSpLocks/>
          </p:cNvGrpSpPr>
          <p:nvPr/>
        </p:nvGrpSpPr>
        <p:grpSpPr bwMode="auto">
          <a:xfrm>
            <a:off x="4897438" y="3371850"/>
            <a:ext cx="1914525" cy="1574800"/>
            <a:chOff x="4181" y="2092"/>
            <a:chExt cx="1446" cy="1080"/>
          </a:xfrm>
        </p:grpSpPr>
        <p:sp>
          <p:nvSpPr>
            <p:cNvPr id="30780" name="Line 49"/>
            <p:cNvSpPr>
              <a:spLocks noChangeShapeType="1"/>
            </p:cNvSpPr>
            <p:nvPr/>
          </p:nvSpPr>
          <p:spPr bwMode="auto">
            <a:xfrm>
              <a:off x="4841" y="2777"/>
              <a:ext cx="0" cy="395"/>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81" name="Line 50"/>
            <p:cNvSpPr>
              <a:spLocks noChangeShapeType="1"/>
            </p:cNvSpPr>
            <p:nvPr/>
          </p:nvSpPr>
          <p:spPr bwMode="auto">
            <a:xfrm flipH="1">
              <a:off x="5343" y="2882"/>
              <a:ext cx="279" cy="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82" name="Oval 51"/>
            <p:cNvSpPr>
              <a:spLocks noChangeArrowheads="1"/>
            </p:cNvSpPr>
            <p:nvPr/>
          </p:nvSpPr>
          <p:spPr bwMode="auto">
            <a:xfrm>
              <a:off x="4187" y="2534"/>
              <a:ext cx="1325" cy="446"/>
            </a:xfrm>
            <a:prstGeom prst="ellipse">
              <a:avLst/>
            </a:prstGeom>
            <a:solidFill>
              <a:srgbClr val="C1CEFF"/>
            </a:solidFill>
            <a:ln w="28575">
              <a:solidFill>
                <a:schemeClr val="tx1"/>
              </a:solidFill>
              <a:round/>
              <a:headEnd/>
              <a:tailEnd/>
            </a:ln>
          </p:spPr>
          <p:txBody>
            <a:bodyPr wrap="none" anchor="ctr"/>
            <a:lstStyle/>
            <a:p>
              <a:endParaRPr lang="en-US"/>
            </a:p>
          </p:txBody>
        </p:sp>
        <p:sp>
          <p:nvSpPr>
            <p:cNvPr id="30783" name="Oval 52"/>
            <p:cNvSpPr>
              <a:spLocks noChangeArrowheads="1"/>
            </p:cNvSpPr>
            <p:nvPr/>
          </p:nvSpPr>
          <p:spPr bwMode="auto">
            <a:xfrm>
              <a:off x="4323" y="2641"/>
              <a:ext cx="1053" cy="203"/>
            </a:xfrm>
            <a:prstGeom prst="ellipse">
              <a:avLst/>
            </a:prstGeom>
            <a:solidFill>
              <a:srgbClr val="FFFFFF"/>
            </a:solidFill>
            <a:ln w="28575">
              <a:solidFill>
                <a:schemeClr val="tx1"/>
              </a:solidFill>
              <a:round/>
              <a:headEnd/>
              <a:tailEnd/>
            </a:ln>
          </p:spPr>
          <p:txBody>
            <a:bodyPr wrap="none" anchor="ctr"/>
            <a:lstStyle/>
            <a:p>
              <a:endParaRPr lang="en-US"/>
            </a:p>
          </p:txBody>
        </p:sp>
        <p:sp>
          <p:nvSpPr>
            <p:cNvPr id="30784" name="Line 53"/>
            <p:cNvSpPr>
              <a:spLocks noChangeShapeType="1"/>
            </p:cNvSpPr>
            <p:nvPr/>
          </p:nvSpPr>
          <p:spPr bwMode="auto">
            <a:xfrm flipH="1">
              <a:off x="5343" y="2710"/>
              <a:ext cx="279" cy="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85" name="Oval 54"/>
            <p:cNvSpPr>
              <a:spLocks noChangeArrowheads="1"/>
            </p:cNvSpPr>
            <p:nvPr/>
          </p:nvSpPr>
          <p:spPr bwMode="auto">
            <a:xfrm>
              <a:off x="4187" y="2355"/>
              <a:ext cx="1325" cy="446"/>
            </a:xfrm>
            <a:prstGeom prst="ellipse">
              <a:avLst/>
            </a:prstGeom>
            <a:solidFill>
              <a:srgbClr val="C1CEFF"/>
            </a:solidFill>
            <a:ln w="28575">
              <a:solidFill>
                <a:schemeClr val="tx1"/>
              </a:solidFill>
              <a:round/>
              <a:headEnd/>
              <a:tailEnd/>
            </a:ln>
          </p:spPr>
          <p:txBody>
            <a:bodyPr wrap="none" anchor="ctr"/>
            <a:lstStyle/>
            <a:p>
              <a:endParaRPr lang="en-US"/>
            </a:p>
          </p:txBody>
        </p:sp>
        <p:sp>
          <p:nvSpPr>
            <p:cNvPr id="30786" name="Oval 55"/>
            <p:cNvSpPr>
              <a:spLocks noChangeArrowheads="1"/>
            </p:cNvSpPr>
            <p:nvPr/>
          </p:nvSpPr>
          <p:spPr bwMode="auto">
            <a:xfrm>
              <a:off x="4323" y="2477"/>
              <a:ext cx="1053" cy="203"/>
            </a:xfrm>
            <a:prstGeom prst="ellipse">
              <a:avLst/>
            </a:prstGeom>
            <a:solidFill>
              <a:srgbClr val="FFFFFF"/>
            </a:solidFill>
            <a:ln w="28575">
              <a:solidFill>
                <a:schemeClr val="tx1"/>
              </a:solidFill>
              <a:round/>
              <a:headEnd/>
              <a:tailEnd/>
            </a:ln>
          </p:spPr>
          <p:txBody>
            <a:bodyPr wrap="none" anchor="ctr"/>
            <a:lstStyle/>
            <a:p>
              <a:endParaRPr lang="en-US"/>
            </a:p>
          </p:txBody>
        </p:sp>
        <p:sp>
          <p:nvSpPr>
            <p:cNvPr id="30787" name="Line 56"/>
            <p:cNvSpPr>
              <a:spLocks noChangeShapeType="1"/>
            </p:cNvSpPr>
            <p:nvPr/>
          </p:nvSpPr>
          <p:spPr bwMode="auto">
            <a:xfrm flipH="1">
              <a:off x="5347" y="2446"/>
              <a:ext cx="280" cy="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88" name="Oval 57"/>
            <p:cNvSpPr>
              <a:spLocks noChangeArrowheads="1"/>
            </p:cNvSpPr>
            <p:nvPr/>
          </p:nvSpPr>
          <p:spPr bwMode="auto">
            <a:xfrm>
              <a:off x="4187" y="2191"/>
              <a:ext cx="1325" cy="446"/>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30789" name="Freeform 58"/>
            <p:cNvSpPr>
              <a:spLocks/>
            </p:cNvSpPr>
            <p:nvPr/>
          </p:nvSpPr>
          <p:spPr bwMode="auto">
            <a:xfrm>
              <a:off x="4450" y="2502"/>
              <a:ext cx="222" cy="113"/>
            </a:xfrm>
            <a:custGeom>
              <a:avLst/>
              <a:gdLst>
                <a:gd name="T0" fmla="*/ 56 w 222"/>
                <a:gd name="T1" fmla="*/ 0 h 113"/>
                <a:gd name="T2" fmla="*/ 0 w 222"/>
                <a:gd name="T3" fmla="*/ 83 h 113"/>
                <a:gd name="T4" fmla="*/ 201 w 222"/>
                <a:gd name="T5" fmla="*/ 112 h 113"/>
                <a:gd name="T6" fmla="*/ 221 w 222"/>
                <a:gd name="T7" fmla="*/ 16 h 113"/>
                <a:gd name="T8" fmla="*/ 56 w 222"/>
                <a:gd name="T9" fmla="*/ 0 h 113"/>
                <a:gd name="T10" fmla="*/ 0 60000 65536"/>
                <a:gd name="T11" fmla="*/ 0 60000 65536"/>
                <a:gd name="T12" fmla="*/ 0 60000 65536"/>
                <a:gd name="T13" fmla="*/ 0 60000 65536"/>
                <a:gd name="T14" fmla="*/ 0 60000 65536"/>
                <a:gd name="T15" fmla="*/ 0 w 222"/>
                <a:gd name="T16" fmla="*/ 0 h 113"/>
                <a:gd name="T17" fmla="*/ 222 w 222"/>
                <a:gd name="T18" fmla="*/ 113 h 113"/>
              </a:gdLst>
              <a:ahLst/>
              <a:cxnLst>
                <a:cxn ang="T10">
                  <a:pos x="T0" y="T1"/>
                </a:cxn>
                <a:cxn ang="T11">
                  <a:pos x="T2" y="T3"/>
                </a:cxn>
                <a:cxn ang="T12">
                  <a:pos x="T4" y="T5"/>
                </a:cxn>
                <a:cxn ang="T13">
                  <a:pos x="T6" y="T7"/>
                </a:cxn>
                <a:cxn ang="T14">
                  <a:pos x="T8" y="T9"/>
                </a:cxn>
              </a:cxnLst>
              <a:rect l="T15" t="T16" r="T17" b="T18"/>
              <a:pathLst>
                <a:path w="222" h="113">
                  <a:moveTo>
                    <a:pt x="56" y="0"/>
                  </a:moveTo>
                  <a:lnTo>
                    <a:pt x="0" y="83"/>
                  </a:lnTo>
                  <a:lnTo>
                    <a:pt x="201" y="112"/>
                  </a:lnTo>
                  <a:lnTo>
                    <a:pt x="221" y="16"/>
                  </a:lnTo>
                  <a:lnTo>
                    <a:pt x="56" y="0"/>
                  </a:lnTo>
                </a:path>
              </a:pathLst>
            </a:custGeom>
            <a:solidFill>
              <a:schemeClr val="tx2"/>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30790" name="Line 59"/>
            <p:cNvSpPr>
              <a:spLocks noChangeShapeType="1"/>
            </p:cNvSpPr>
            <p:nvPr/>
          </p:nvSpPr>
          <p:spPr bwMode="auto">
            <a:xfrm flipH="1">
              <a:off x="5380" y="2411"/>
              <a:ext cx="144"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91" name="Line 60"/>
            <p:cNvSpPr>
              <a:spLocks noChangeShapeType="1"/>
            </p:cNvSpPr>
            <p:nvPr/>
          </p:nvSpPr>
          <p:spPr bwMode="auto">
            <a:xfrm>
              <a:off x="4841" y="2529"/>
              <a:ext cx="0" cy="106"/>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92" name="Line 61"/>
            <p:cNvSpPr>
              <a:spLocks noChangeShapeType="1"/>
            </p:cNvSpPr>
            <p:nvPr/>
          </p:nvSpPr>
          <p:spPr bwMode="auto">
            <a:xfrm flipH="1">
              <a:off x="5143" y="2222"/>
              <a:ext cx="41" cy="99"/>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93" name="Line 62"/>
            <p:cNvSpPr>
              <a:spLocks noChangeShapeType="1"/>
            </p:cNvSpPr>
            <p:nvPr/>
          </p:nvSpPr>
          <p:spPr bwMode="auto">
            <a:xfrm>
              <a:off x="5208" y="2493"/>
              <a:ext cx="52" cy="8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94" name="Line 63"/>
            <p:cNvSpPr>
              <a:spLocks noChangeShapeType="1"/>
            </p:cNvSpPr>
            <p:nvPr/>
          </p:nvSpPr>
          <p:spPr bwMode="auto">
            <a:xfrm>
              <a:off x="5039" y="2522"/>
              <a:ext cx="16" cy="11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95" name="Line 64"/>
            <p:cNvSpPr>
              <a:spLocks noChangeShapeType="1"/>
            </p:cNvSpPr>
            <p:nvPr/>
          </p:nvSpPr>
          <p:spPr bwMode="auto">
            <a:xfrm flipV="1">
              <a:off x="4965" y="2189"/>
              <a:ext cx="11" cy="10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96" name="Line 65"/>
            <p:cNvSpPr>
              <a:spLocks noChangeShapeType="1"/>
            </p:cNvSpPr>
            <p:nvPr/>
          </p:nvSpPr>
          <p:spPr bwMode="auto">
            <a:xfrm flipV="1">
              <a:off x="5287" y="2268"/>
              <a:ext cx="70" cy="7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97" name="Line 66"/>
            <p:cNvSpPr>
              <a:spLocks noChangeShapeType="1"/>
            </p:cNvSpPr>
            <p:nvPr/>
          </p:nvSpPr>
          <p:spPr bwMode="auto">
            <a:xfrm>
              <a:off x="5328" y="2472"/>
              <a:ext cx="89" cy="49"/>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98" name="Oval 67"/>
            <p:cNvSpPr>
              <a:spLocks noChangeArrowheads="1"/>
            </p:cNvSpPr>
            <p:nvPr/>
          </p:nvSpPr>
          <p:spPr bwMode="auto">
            <a:xfrm>
              <a:off x="4323" y="2312"/>
              <a:ext cx="1053" cy="204"/>
            </a:xfrm>
            <a:prstGeom prst="ellipse">
              <a:avLst/>
            </a:prstGeom>
            <a:solidFill>
              <a:srgbClr val="FFFFFF"/>
            </a:solidFill>
            <a:ln w="28575">
              <a:solidFill>
                <a:schemeClr val="tx1"/>
              </a:solidFill>
              <a:round/>
              <a:headEnd/>
              <a:tailEnd/>
            </a:ln>
          </p:spPr>
          <p:txBody>
            <a:bodyPr wrap="none" anchor="ctr"/>
            <a:lstStyle/>
            <a:p>
              <a:endParaRPr lang="en-US"/>
            </a:p>
          </p:txBody>
        </p:sp>
        <p:sp>
          <p:nvSpPr>
            <p:cNvPr id="30799" name="Line 68"/>
            <p:cNvSpPr>
              <a:spLocks noChangeShapeType="1"/>
            </p:cNvSpPr>
            <p:nvPr/>
          </p:nvSpPr>
          <p:spPr bwMode="auto">
            <a:xfrm flipH="1">
              <a:off x="4650" y="2522"/>
              <a:ext cx="23" cy="11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800" name="Line 69"/>
            <p:cNvSpPr>
              <a:spLocks noChangeShapeType="1"/>
            </p:cNvSpPr>
            <p:nvPr/>
          </p:nvSpPr>
          <p:spPr bwMode="auto">
            <a:xfrm flipH="1">
              <a:off x="4181" y="2418"/>
              <a:ext cx="13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801" name="Line 70"/>
            <p:cNvSpPr>
              <a:spLocks noChangeShapeType="1"/>
            </p:cNvSpPr>
            <p:nvPr/>
          </p:nvSpPr>
          <p:spPr bwMode="auto">
            <a:xfrm flipH="1">
              <a:off x="4445" y="2507"/>
              <a:ext cx="60" cy="8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802" name="Line 71"/>
            <p:cNvSpPr>
              <a:spLocks noChangeShapeType="1"/>
            </p:cNvSpPr>
            <p:nvPr/>
          </p:nvSpPr>
          <p:spPr bwMode="auto">
            <a:xfrm>
              <a:off x="4528" y="2222"/>
              <a:ext cx="34" cy="99"/>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803" name="Line 72"/>
            <p:cNvSpPr>
              <a:spLocks noChangeShapeType="1"/>
            </p:cNvSpPr>
            <p:nvPr/>
          </p:nvSpPr>
          <p:spPr bwMode="auto">
            <a:xfrm flipH="1" flipV="1">
              <a:off x="4352" y="2268"/>
              <a:ext cx="51" cy="7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804" name="Line 73"/>
            <p:cNvSpPr>
              <a:spLocks noChangeShapeType="1"/>
            </p:cNvSpPr>
            <p:nvPr/>
          </p:nvSpPr>
          <p:spPr bwMode="auto">
            <a:xfrm flipH="1" flipV="1">
              <a:off x="4725" y="2196"/>
              <a:ext cx="13" cy="1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805" name="Line 74"/>
            <p:cNvSpPr>
              <a:spLocks noChangeShapeType="1"/>
            </p:cNvSpPr>
            <p:nvPr/>
          </p:nvSpPr>
          <p:spPr bwMode="auto">
            <a:xfrm flipH="1">
              <a:off x="4296" y="2479"/>
              <a:ext cx="99" cy="56"/>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806" name="Oval 75"/>
            <p:cNvSpPr>
              <a:spLocks noChangeArrowheads="1"/>
            </p:cNvSpPr>
            <p:nvPr/>
          </p:nvSpPr>
          <p:spPr bwMode="auto">
            <a:xfrm>
              <a:off x="4812" y="2386"/>
              <a:ext cx="59" cy="42"/>
            </a:xfrm>
            <a:prstGeom prst="ellipse">
              <a:avLst/>
            </a:prstGeom>
            <a:solidFill>
              <a:schemeClr val="tx1"/>
            </a:solidFill>
            <a:ln w="12700">
              <a:solidFill>
                <a:srgbClr val="000000"/>
              </a:solidFill>
              <a:round/>
              <a:headEnd/>
              <a:tailEnd/>
            </a:ln>
          </p:spPr>
          <p:txBody>
            <a:bodyPr wrap="none" anchor="ctr"/>
            <a:lstStyle/>
            <a:p>
              <a:endParaRPr lang="en-US"/>
            </a:p>
          </p:txBody>
        </p:sp>
        <p:sp>
          <p:nvSpPr>
            <p:cNvPr id="30807" name="Line 76"/>
            <p:cNvSpPr>
              <a:spLocks noChangeShapeType="1"/>
            </p:cNvSpPr>
            <p:nvPr/>
          </p:nvSpPr>
          <p:spPr bwMode="auto">
            <a:xfrm>
              <a:off x="4844" y="2092"/>
              <a:ext cx="0" cy="302"/>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808" name="Line 77"/>
            <p:cNvSpPr>
              <a:spLocks noChangeShapeType="1"/>
            </p:cNvSpPr>
            <p:nvPr/>
          </p:nvSpPr>
          <p:spPr bwMode="auto">
            <a:xfrm flipH="1">
              <a:off x="5347" y="2368"/>
              <a:ext cx="280" cy="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809" name="Line 78"/>
            <p:cNvSpPr>
              <a:spLocks noChangeShapeType="1"/>
            </p:cNvSpPr>
            <p:nvPr/>
          </p:nvSpPr>
          <p:spPr bwMode="auto">
            <a:xfrm>
              <a:off x="5361" y="2369"/>
              <a:ext cx="0" cy="26"/>
            </a:xfrm>
            <a:prstGeom prst="line">
              <a:avLst/>
            </a:prstGeom>
            <a:noFill/>
            <a:ln w="508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810" name="Line 79"/>
            <p:cNvSpPr>
              <a:spLocks noChangeShapeType="1"/>
            </p:cNvSpPr>
            <p:nvPr/>
          </p:nvSpPr>
          <p:spPr bwMode="auto">
            <a:xfrm flipH="1">
              <a:off x="5347" y="2810"/>
              <a:ext cx="280" cy="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811" name="Line 80"/>
            <p:cNvSpPr>
              <a:spLocks noChangeShapeType="1"/>
            </p:cNvSpPr>
            <p:nvPr/>
          </p:nvSpPr>
          <p:spPr bwMode="auto">
            <a:xfrm flipH="1">
              <a:off x="5347" y="2639"/>
              <a:ext cx="280" cy="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812" name="Line 81"/>
            <p:cNvSpPr>
              <a:spLocks noChangeShapeType="1"/>
            </p:cNvSpPr>
            <p:nvPr/>
          </p:nvSpPr>
          <p:spPr bwMode="auto">
            <a:xfrm>
              <a:off x="5361" y="2634"/>
              <a:ext cx="0" cy="25"/>
            </a:xfrm>
            <a:prstGeom prst="line">
              <a:avLst/>
            </a:prstGeom>
            <a:noFill/>
            <a:ln w="508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813" name="Line 82"/>
            <p:cNvSpPr>
              <a:spLocks noChangeShapeType="1"/>
            </p:cNvSpPr>
            <p:nvPr/>
          </p:nvSpPr>
          <p:spPr bwMode="auto">
            <a:xfrm>
              <a:off x="5361" y="2805"/>
              <a:ext cx="0" cy="25"/>
            </a:xfrm>
            <a:prstGeom prst="line">
              <a:avLst/>
            </a:prstGeom>
            <a:noFill/>
            <a:ln w="508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814" name="Rectangle 83"/>
            <p:cNvSpPr>
              <a:spLocks noChangeArrowheads="1"/>
            </p:cNvSpPr>
            <p:nvPr/>
          </p:nvSpPr>
          <p:spPr bwMode="auto">
            <a:xfrm>
              <a:off x="4498" y="2318"/>
              <a:ext cx="22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1800"/>
                <a:t>2</a:t>
              </a:r>
            </a:p>
          </p:txBody>
        </p:sp>
        <p:sp>
          <p:nvSpPr>
            <p:cNvPr id="30815" name="Line 84"/>
            <p:cNvSpPr>
              <a:spLocks noChangeShapeType="1"/>
            </p:cNvSpPr>
            <p:nvPr/>
          </p:nvSpPr>
          <p:spPr bwMode="auto">
            <a:xfrm>
              <a:off x="5617" y="2385"/>
              <a:ext cx="0" cy="787"/>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30733" name="Group 85"/>
          <p:cNvGrpSpPr>
            <a:grpSpLocks/>
          </p:cNvGrpSpPr>
          <p:nvPr/>
        </p:nvGrpSpPr>
        <p:grpSpPr bwMode="auto">
          <a:xfrm>
            <a:off x="2751138" y="3371850"/>
            <a:ext cx="1914525" cy="1574800"/>
            <a:chOff x="4181" y="2092"/>
            <a:chExt cx="1446" cy="1080"/>
          </a:xfrm>
        </p:grpSpPr>
        <p:sp>
          <p:nvSpPr>
            <p:cNvPr id="30744" name="Line 86"/>
            <p:cNvSpPr>
              <a:spLocks noChangeShapeType="1"/>
            </p:cNvSpPr>
            <p:nvPr/>
          </p:nvSpPr>
          <p:spPr bwMode="auto">
            <a:xfrm>
              <a:off x="4841" y="2777"/>
              <a:ext cx="0" cy="395"/>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45" name="Line 87"/>
            <p:cNvSpPr>
              <a:spLocks noChangeShapeType="1"/>
            </p:cNvSpPr>
            <p:nvPr/>
          </p:nvSpPr>
          <p:spPr bwMode="auto">
            <a:xfrm flipH="1">
              <a:off x="5343" y="2882"/>
              <a:ext cx="279" cy="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46" name="Oval 88"/>
            <p:cNvSpPr>
              <a:spLocks noChangeArrowheads="1"/>
            </p:cNvSpPr>
            <p:nvPr/>
          </p:nvSpPr>
          <p:spPr bwMode="auto">
            <a:xfrm>
              <a:off x="4187" y="2534"/>
              <a:ext cx="1325" cy="446"/>
            </a:xfrm>
            <a:prstGeom prst="ellipse">
              <a:avLst/>
            </a:prstGeom>
            <a:solidFill>
              <a:srgbClr val="C1CEFF"/>
            </a:solidFill>
            <a:ln w="28575">
              <a:solidFill>
                <a:schemeClr val="tx1"/>
              </a:solidFill>
              <a:round/>
              <a:headEnd/>
              <a:tailEnd/>
            </a:ln>
          </p:spPr>
          <p:txBody>
            <a:bodyPr wrap="none" anchor="ctr"/>
            <a:lstStyle/>
            <a:p>
              <a:endParaRPr lang="en-US"/>
            </a:p>
          </p:txBody>
        </p:sp>
        <p:sp>
          <p:nvSpPr>
            <p:cNvPr id="30747" name="Oval 89"/>
            <p:cNvSpPr>
              <a:spLocks noChangeArrowheads="1"/>
            </p:cNvSpPr>
            <p:nvPr/>
          </p:nvSpPr>
          <p:spPr bwMode="auto">
            <a:xfrm>
              <a:off x="4323" y="2641"/>
              <a:ext cx="1053" cy="203"/>
            </a:xfrm>
            <a:prstGeom prst="ellipse">
              <a:avLst/>
            </a:prstGeom>
            <a:solidFill>
              <a:srgbClr val="FFFFFF"/>
            </a:solidFill>
            <a:ln w="28575">
              <a:solidFill>
                <a:schemeClr val="tx1"/>
              </a:solidFill>
              <a:round/>
              <a:headEnd/>
              <a:tailEnd/>
            </a:ln>
          </p:spPr>
          <p:txBody>
            <a:bodyPr wrap="none" anchor="ctr"/>
            <a:lstStyle/>
            <a:p>
              <a:endParaRPr lang="en-US"/>
            </a:p>
          </p:txBody>
        </p:sp>
        <p:sp>
          <p:nvSpPr>
            <p:cNvPr id="30748" name="Line 90"/>
            <p:cNvSpPr>
              <a:spLocks noChangeShapeType="1"/>
            </p:cNvSpPr>
            <p:nvPr/>
          </p:nvSpPr>
          <p:spPr bwMode="auto">
            <a:xfrm flipH="1">
              <a:off x="5343" y="2710"/>
              <a:ext cx="279" cy="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49" name="Oval 91"/>
            <p:cNvSpPr>
              <a:spLocks noChangeArrowheads="1"/>
            </p:cNvSpPr>
            <p:nvPr/>
          </p:nvSpPr>
          <p:spPr bwMode="auto">
            <a:xfrm>
              <a:off x="4187" y="2355"/>
              <a:ext cx="1325" cy="446"/>
            </a:xfrm>
            <a:prstGeom prst="ellipse">
              <a:avLst/>
            </a:prstGeom>
            <a:solidFill>
              <a:srgbClr val="C1CEFF"/>
            </a:solidFill>
            <a:ln w="28575">
              <a:solidFill>
                <a:schemeClr val="tx1"/>
              </a:solidFill>
              <a:round/>
              <a:headEnd/>
              <a:tailEnd/>
            </a:ln>
          </p:spPr>
          <p:txBody>
            <a:bodyPr wrap="none" anchor="ctr"/>
            <a:lstStyle/>
            <a:p>
              <a:endParaRPr lang="en-US"/>
            </a:p>
          </p:txBody>
        </p:sp>
        <p:sp>
          <p:nvSpPr>
            <p:cNvPr id="30750" name="Oval 92"/>
            <p:cNvSpPr>
              <a:spLocks noChangeArrowheads="1"/>
            </p:cNvSpPr>
            <p:nvPr/>
          </p:nvSpPr>
          <p:spPr bwMode="auto">
            <a:xfrm>
              <a:off x="4323" y="2477"/>
              <a:ext cx="1053" cy="203"/>
            </a:xfrm>
            <a:prstGeom prst="ellipse">
              <a:avLst/>
            </a:prstGeom>
            <a:solidFill>
              <a:srgbClr val="FFFFFF"/>
            </a:solidFill>
            <a:ln w="28575">
              <a:solidFill>
                <a:schemeClr val="tx1"/>
              </a:solidFill>
              <a:round/>
              <a:headEnd/>
              <a:tailEnd/>
            </a:ln>
          </p:spPr>
          <p:txBody>
            <a:bodyPr wrap="none" anchor="ctr"/>
            <a:lstStyle/>
            <a:p>
              <a:endParaRPr lang="en-US"/>
            </a:p>
          </p:txBody>
        </p:sp>
        <p:sp>
          <p:nvSpPr>
            <p:cNvPr id="30751" name="Line 93"/>
            <p:cNvSpPr>
              <a:spLocks noChangeShapeType="1"/>
            </p:cNvSpPr>
            <p:nvPr/>
          </p:nvSpPr>
          <p:spPr bwMode="auto">
            <a:xfrm flipH="1">
              <a:off x="5347" y="2446"/>
              <a:ext cx="280" cy="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52" name="Oval 94"/>
            <p:cNvSpPr>
              <a:spLocks noChangeArrowheads="1"/>
            </p:cNvSpPr>
            <p:nvPr/>
          </p:nvSpPr>
          <p:spPr bwMode="auto">
            <a:xfrm>
              <a:off x="4187" y="2191"/>
              <a:ext cx="1325" cy="446"/>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30753" name="Freeform 95"/>
            <p:cNvSpPr>
              <a:spLocks/>
            </p:cNvSpPr>
            <p:nvPr/>
          </p:nvSpPr>
          <p:spPr bwMode="auto">
            <a:xfrm>
              <a:off x="4450" y="2502"/>
              <a:ext cx="222" cy="113"/>
            </a:xfrm>
            <a:custGeom>
              <a:avLst/>
              <a:gdLst>
                <a:gd name="T0" fmla="*/ 56 w 222"/>
                <a:gd name="T1" fmla="*/ 0 h 113"/>
                <a:gd name="T2" fmla="*/ 0 w 222"/>
                <a:gd name="T3" fmla="*/ 83 h 113"/>
                <a:gd name="T4" fmla="*/ 201 w 222"/>
                <a:gd name="T5" fmla="*/ 112 h 113"/>
                <a:gd name="T6" fmla="*/ 221 w 222"/>
                <a:gd name="T7" fmla="*/ 16 h 113"/>
                <a:gd name="T8" fmla="*/ 56 w 222"/>
                <a:gd name="T9" fmla="*/ 0 h 113"/>
                <a:gd name="T10" fmla="*/ 0 60000 65536"/>
                <a:gd name="T11" fmla="*/ 0 60000 65536"/>
                <a:gd name="T12" fmla="*/ 0 60000 65536"/>
                <a:gd name="T13" fmla="*/ 0 60000 65536"/>
                <a:gd name="T14" fmla="*/ 0 60000 65536"/>
                <a:gd name="T15" fmla="*/ 0 w 222"/>
                <a:gd name="T16" fmla="*/ 0 h 113"/>
                <a:gd name="T17" fmla="*/ 222 w 222"/>
                <a:gd name="T18" fmla="*/ 113 h 113"/>
              </a:gdLst>
              <a:ahLst/>
              <a:cxnLst>
                <a:cxn ang="T10">
                  <a:pos x="T0" y="T1"/>
                </a:cxn>
                <a:cxn ang="T11">
                  <a:pos x="T2" y="T3"/>
                </a:cxn>
                <a:cxn ang="T12">
                  <a:pos x="T4" y="T5"/>
                </a:cxn>
                <a:cxn ang="T13">
                  <a:pos x="T6" y="T7"/>
                </a:cxn>
                <a:cxn ang="T14">
                  <a:pos x="T8" y="T9"/>
                </a:cxn>
              </a:cxnLst>
              <a:rect l="T15" t="T16" r="T17" b="T18"/>
              <a:pathLst>
                <a:path w="222" h="113">
                  <a:moveTo>
                    <a:pt x="56" y="0"/>
                  </a:moveTo>
                  <a:lnTo>
                    <a:pt x="0" y="83"/>
                  </a:lnTo>
                  <a:lnTo>
                    <a:pt x="201" y="112"/>
                  </a:lnTo>
                  <a:lnTo>
                    <a:pt x="221" y="16"/>
                  </a:lnTo>
                  <a:lnTo>
                    <a:pt x="56" y="0"/>
                  </a:lnTo>
                </a:path>
              </a:pathLst>
            </a:custGeom>
            <a:solidFill>
              <a:schemeClr val="tx2"/>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30754" name="Line 96"/>
            <p:cNvSpPr>
              <a:spLocks noChangeShapeType="1"/>
            </p:cNvSpPr>
            <p:nvPr/>
          </p:nvSpPr>
          <p:spPr bwMode="auto">
            <a:xfrm flipH="1">
              <a:off x="5380" y="2411"/>
              <a:ext cx="144"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55" name="Line 97"/>
            <p:cNvSpPr>
              <a:spLocks noChangeShapeType="1"/>
            </p:cNvSpPr>
            <p:nvPr/>
          </p:nvSpPr>
          <p:spPr bwMode="auto">
            <a:xfrm>
              <a:off x="4841" y="2529"/>
              <a:ext cx="0" cy="106"/>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56" name="Line 98"/>
            <p:cNvSpPr>
              <a:spLocks noChangeShapeType="1"/>
            </p:cNvSpPr>
            <p:nvPr/>
          </p:nvSpPr>
          <p:spPr bwMode="auto">
            <a:xfrm flipH="1">
              <a:off x="5143" y="2222"/>
              <a:ext cx="41" cy="99"/>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57" name="Line 99"/>
            <p:cNvSpPr>
              <a:spLocks noChangeShapeType="1"/>
            </p:cNvSpPr>
            <p:nvPr/>
          </p:nvSpPr>
          <p:spPr bwMode="auto">
            <a:xfrm>
              <a:off x="5208" y="2493"/>
              <a:ext cx="52" cy="8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58" name="Line 100"/>
            <p:cNvSpPr>
              <a:spLocks noChangeShapeType="1"/>
            </p:cNvSpPr>
            <p:nvPr/>
          </p:nvSpPr>
          <p:spPr bwMode="auto">
            <a:xfrm>
              <a:off x="5039" y="2522"/>
              <a:ext cx="16" cy="11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59" name="Line 101"/>
            <p:cNvSpPr>
              <a:spLocks noChangeShapeType="1"/>
            </p:cNvSpPr>
            <p:nvPr/>
          </p:nvSpPr>
          <p:spPr bwMode="auto">
            <a:xfrm flipV="1">
              <a:off x="4965" y="2189"/>
              <a:ext cx="11" cy="10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60" name="Line 102"/>
            <p:cNvSpPr>
              <a:spLocks noChangeShapeType="1"/>
            </p:cNvSpPr>
            <p:nvPr/>
          </p:nvSpPr>
          <p:spPr bwMode="auto">
            <a:xfrm flipV="1">
              <a:off x="5287" y="2268"/>
              <a:ext cx="70" cy="7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61" name="Line 103"/>
            <p:cNvSpPr>
              <a:spLocks noChangeShapeType="1"/>
            </p:cNvSpPr>
            <p:nvPr/>
          </p:nvSpPr>
          <p:spPr bwMode="auto">
            <a:xfrm>
              <a:off x="5328" y="2472"/>
              <a:ext cx="89" cy="49"/>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62" name="Oval 104"/>
            <p:cNvSpPr>
              <a:spLocks noChangeArrowheads="1"/>
            </p:cNvSpPr>
            <p:nvPr/>
          </p:nvSpPr>
          <p:spPr bwMode="auto">
            <a:xfrm>
              <a:off x="4323" y="2312"/>
              <a:ext cx="1053" cy="204"/>
            </a:xfrm>
            <a:prstGeom prst="ellipse">
              <a:avLst/>
            </a:prstGeom>
            <a:solidFill>
              <a:srgbClr val="FFFFFF"/>
            </a:solidFill>
            <a:ln w="28575">
              <a:solidFill>
                <a:schemeClr val="tx1"/>
              </a:solidFill>
              <a:round/>
              <a:headEnd/>
              <a:tailEnd/>
            </a:ln>
          </p:spPr>
          <p:txBody>
            <a:bodyPr wrap="none" anchor="ctr"/>
            <a:lstStyle/>
            <a:p>
              <a:endParaRPr lang="en-US"/>
            </a:p>
          </p:txBody>
        </p:sp>
        <p:sp>
          <p:nvSpPr>
            <p:cNvPr id="30763" name="Line 105"/>
            <p:cNvSpPr>
              <a:spLocks noChangeShapeType="1"/>
            </p:cNvSpPr>
            <p:nvPr/>
          </p:nvSpPr>
          <p:spPr bwMode="auto">
            <a:xfrm flipH="1">
              <a:off x="4650" y="2522"/>
              <a:ext cx="23" cy="11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64" name="Line 106"/>
            <p:cNvSpPr>
              <a:spLocks noChangeShapeType="1"/>
            </p:cNvSpPr>
            <p:nvPr/>
          </p:nvSpPr>
          <p:spPr bwMode="auto">
            <a:xfrm flipH="1">
              <a:off x="4181" y="2418"/>
              <a:ext cx="13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65" name="Line 107"/>
            <p:cNvSpPr>
              <a:spLocks noChangeShapeType="1"/>
            </p:cNvSpPr>
            <p:nvPr/>
          </p:nvSpPr>
          <p:spPr bwMode="auto">
            <a:xfrm flipH="1">
              <a:off x="4445" y="2507"/>
              <a:ext cx="60" cy="8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66" name="Line 108"/>
            <p:cNvSpPr>
              <a:spLocks noChangeShapeType="1"/>
            </p:cNvSpPr>
            <p:nvPr/>
          </p:nvSpPr>
          <p:spPr bwMode="auto">
            <a:xfrm>
              <a:off x="4528" y="2222"/>
              <a:ext cx="34" cy="99"/>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67" name="Line 109"/>
            <p:cNvSpPr>
              <a:spLocks noChangeShapeType="1"/>
            </p:cNvSpPr>
            <p:nvPr/>
          </p:nvSpPr>
          <p:spPr bwMode="auto">
            <a:xfrm flipH="1" flipV="1">
              <a:off x="4352" y="2268"/>
              <a:ext cx="51" cy="7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68" name="Line 110"/>
            <p:cNvSpPr>
              <a:spLocks noChangeShapeType="1"/>
            </p:cNvSpPr>
            <p:nvPr/>
          </p:nvSpPr>
          <p:spPr bwMode="auto">
            <a:xfrm flipH="1" flipV="1">
              <a:off x="4725" y="2196"/>
              <a:ext cx="13" cy="1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69" name="Line 111"/>
            <p:cNvSpPr>
              <a:spLocks noChangeShapeType="1"/>
            </p:cNvSpPr>
            <p:nvPr/>
          </p:nvSpPr>
          <p:spPr bwMode="auto">
            <a:xfrm flipH="1">
              <a:off x="4296" y="2479"/>
              <a:ext cx="99" cy="56"/>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70" name="Oval 112"/>
            <p:cNvSpPr>
              <a:spLocks noChangeArrowheads="1"/>
            </p:cNvSpPr>
            <p:nvPr/>
          </p:nvSpPr>
          <p:spPr bwMode="auto">
            <a:xfrm>
              <a:off x="4812" y="2386"/>
              <a:ext cx="59" cy="42"/>
            </a:xfrm>
            <a:prstGeom prst="ellipse">
              <a:avLst/>
            </a:prstGeom>
            <a:solidFill>
              <a:schemeClr val="tx1"/>
            </a:solidFill>
            <a:ln w="12700">
              <a:solidFill>
                <a:srgbClr val="000000"/>
              </a:solidFill>
              <a:round/>
              <a:headEnd/>
              <a:tailEnd/>
            </a:ln>
          </p:spPr>
          <p:txBody>
            <a:bodyPr wrap="none" anchor="ctr"/>
            <a:lstStyle/>
            <a:p>
              <a:endParaRPr lang="en-US"/>
            </a:p>
          </p:txBody>
        </p:sp>
        <p:sp>
          <p:nvSpPr>
            <p:cNvPr id="30771" name="Line 113"/>
            <p:cNvSpPr>
              <a:spLocks noChangeShapeType="1"/>
            </p:cNvSpPr>
            <p:nvPr/>
          </p:nvSpPr>
          <p:spPr bwMode="auto">
            <a:xfrm>
              <a:off x="4844" y="2092"/>
              <a:ext cx="0" cy="302"/>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72" name="Line 114"/>
            <p:cNvSpPr>
              <a:spLocks noChangeShapeType="1"/>
            </p:cNvSpPr>
            <p:nvPr/>
          </p:nvSpPr>
          <p:spPr bwMode="auto">
            <a:xfrm flipH="1">
              <a:off x="5347" y="2368"/>
              <a:ext cx="280" cy="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73" name="Line 115"/>
            <p:cNvSpPr>
              <a:spLocks noChangeShapeType="1"/>
            </p:cNvSpPr>
            <p:nvPr/>
          </p:nvSpPr>
          <p:spPr bwMode="auto">
            <a:xfrm>
              <a:off x="5361" y="2369"/>
              <a:ext cx="0" cy="26"/>
            </a:xfrm>
            <a:prstGeom prst="line">
              <a:avLst/>
            </a:prstGeom>
            <a:noFill/>
            <a:ln w="508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74" name="Line 116"/>
            <p:cNvSpPr>
              <a:spLocks noChangeShapeType="1"/>
            </p:cNvSpPr>
            <p:nvPr/>
          </p:nvSpPr>
          <p:spPr bwMode="auto">
            <a:xfrm flipH="1">
              <a:off x="5347" y="2810"/>
              <a:ext cx="280" cy="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75" name="Line 117"/>
            <p:cNvSpPr>
              <a:spLocks noChangeShapeType="1"/>
            </p:cNvSpPr>
            <p:nvPr/>
          </p:nvSpPr>
          <p:spPr bwMode="auto">
            <a:xfrm flipH="1">
              <a:off x="5347" y="2639"/>
              <a:ext cx="280" cy="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76" name="Line 118"/>
            <p:cNvSpPr>
              <a:spLocks noChangeShapeType="1"/>
            </p:cNvSpPr>
            <p:nvPr/>
          </p:nvSpPr>
          <p:spPr bwMode="auto">
            <a:xfrm>
              <a:off x="5361" y="2634"/>
              <a:ext cx="0" cy="25"/>
            </a:xfrm>
            <a:prstGeom prst="line">
              <a:avLst/>
            </a:prstGeom>
            <a:noFill/>
            <a:ln w="508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77" name="Line 119"/>
            <p:cNvSpPr>
              <a:spLocks noChangeShapeType="1"/>
            </p:cNvSpPr>
            <p:nvPr/>
          </p:nvSpPr>
          <p:spPr bwMode="auto">
            <a:xfrm>
              <a:off x="5361" y="2805"/>
              <a:ext cx="0" cy="25"/>
            </a:xfrm>
            <a:prstGeom prst="line">
              <a:avLst/>
            </a:prstGeom>
            <a:noFill/>
            <a:ln w="508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78" name="Rectangle 120"/>
            <p:cNvSpPr>
              <a:spLocks noChangeArrowheads="1"/>
            </p:cNvSpPr>
            <p:nvPr/>
          </p:nvSpPr>
          <p:spPr bwMode="auto">
            <a:xfrm>
              <a:off x="4498" y="2318"/>
              <a:ext cx="22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1800"/>
                <a:t>1</a:t>
              </a:r>
            </a:p>
          </p:txBody>
        </p:sp>
        <p:sp>
          <p:nvSpPr>
            <p:cNvPr id="30779" name="Line 121"/>
            <p:cNvSpPr>
              <a:spLocks noChangeShapeType="1"/>
            </p:cNvSpPr>
            <p:nvPr/>
          </p:nvSpPr>
          <p:spPr bwMode="auto">
            <a:xfrm>
              <a:off x="5617" y="2385"/>
              <a:ext cx="0" cy="787"/>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0734" name="Line 122"/>
          <p:cNvSpPr>
            <a:spLocks noChangeShapeType="1"/>
          </p:cNvSpPr>
          <p:nvPr/>
        </p:nvSpPr>
        <p:spPr bwMode="auto">
          <a:xfrm>
            <a:off x="5537200" y="4127500"/>
            <a:ext cx="863600" cy="1333500"/>
          </a:xfrm>
          <a:prstGeom prst="line">
            <a:avLst/>
          </a:prstGeom>
          <a:noFill/>
          <a:ln w="12700">
            <a:solidFill>
              <a:schemeClr val="tx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35" name="Line 123"/>
          <p:cNvSpPr>
            <a:spLocks noChangeShapeType="1"/>
          </p:cNvSpPr>
          <p:nvPr/>
        </p:nvSpPr>
        <p:spPr bwMode="auto">
          <a:xfrm rot="5400000">
            <a:off x="4495800" y="4737100"/>
            <a:ext cx="1397000" cy="114300"/>
          </a:xfrm>
          <a:prstGeom prst="line">
            <a:avLst/>
          </a:prstGeom>
          <a:noFill/>
          <a:ln w="12700">
            <a:solidFill>
              <a:schemeClr val="tx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36" name="Line 124"/>
          <p:cNvSpPr>
            <a:spLocks noChangeShapeType="1"/>
          </p:cNvSpPr>
          <p:nvPr/>
        </p:nvSpPr>
        <p:spPr bwMode="auto">
          <a:xfrm rot="16200000" flipH="1">
            <a:off x="2679700" y="4533900"/>
            <a:ext cx="1352550" cy="488950"/>
          </a:xfrm>
          <a:prstGeom prst="line">
            <a:avLst/>
          </a:prstGeom>
          <a:noFill/>
          <a:ln w="12700">
            <a:solidFill>
              <a:schemeClr val="tx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37" name="Line 125"/>
          <p:cNvSpPr>
            <a:spLocks noChangeShapeType="1"/>
          </p:cNvSpPr>
          <p:nvPr/>
        </p:nvSpPr>
        <p:spPr bwMode="auto">
          <a:xfrm rot="16200000" flipH="1">
            <a:off x="3451225" y="4060825"/>
            <a:ext cx="1314450" cy="1473200"/>
          </a:xfrm>
          <a:prstGeom prst="line">
            <a:avLst/>
          </a:prstGeom>
          <a:noFill/>
          <a:ln w="12700">
            <a:solidFill>
              <a:schemeClr val="tx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2094" name="AutoShape 126"/>
          <p:cNvSpPr>
            <a:spLocks noChangeArrowheads="1"/>
          </p:cNvSpPr>
          <p:nvPr/>
        </p:nvSpPr>
        <p:spPr bwMode="auto">
          <a:xfrm>
            <a:off x="2730500" y="5321300"/>
            <a:ext cx="469900" cy="749300"/>
          </a:xfrm>
          <a:prstGeom prst="rightArrow">
            <a:avLst>
              <a:gd name="adj1" fmla="val 56778"/>
              <a:gd name="adj2" fmla="val 57431"/>
            </a:avLst>
          </a:prstGeom>
          <a:solidFill>
            <a:schemeClr val="accent2"/>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latin typeface="Times"/>
              <a:ea typeface="+mn-ea"/>
            </a:endParaRPr>
          </a:p>
        </p:txBody>
      </p:sp>
      <p:sp>
        <p:nvSpPr>
          <p:cNvPr id="30739" name="Line 127"/>
          <p:cNvSpPr>
            <a:spLocks noChangeShapeType="1"/>
          </p:cNvSpPr>
          <p:nvPr/>
        </p:nvSpPr>
        <p:spPr bwMode="auto">
          <a:xfrm rot="16200000" flipH="1">
            <a:off x="2508250" y="4730750"/>
            <a:ext cx="1708150" cy="476250"/>
          </a:xfrm>
          <a:prstGeom prst="line">
            <a:avLst/>
          </a:prstGeom>
          <a:noFill/>
          <a:ln w="12700">
            <a:solidFill>
              <a:schemeClr val="tx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40" name="Line 128"/>
          <p:cNvSpPr>
            <a:spLocks noChangeShapeType="1"/>
          </p:cNvSpPr>
          <p:nvPr/>
        </p:nvSpPr>
        <p:spPr bwMode="auto">
          <a:xfrm>
            <a:off x="5511800" y="4114800"/>
            <a:ext cx="914400" cy="1752600"/>
          </a:xfrm>
          <a:prstGeom prst="line">
            <a:avLst/>
          </a:prstGeom>
          <a:noFill/>
          <a:ln w="12700">
            <a:solidFill>
              <a:schemeClr val="tx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0741" name="Line 129"/>
          <p:cNvSpPr>
            <a:spLocks noChangeShapeType="1"/>
          </p:cNvSpPr>
          <p:nvPr/>
        </p:nvSpPr>
        <p:spPr bwMode="auto">
          <a:xfrm flipH="1">
            <a:off x="6743700" y="4114800"/>
            <a:ext cx="673100" cy="1727200"/>
          </a:xfrm>
          <a:prstGeom prst="line">
            <a:avLst/>
          </a:prstGeom>
          <a:noFill/>
          <a:ln w="12700">
            <a:solidFill>
              <a:schemeClr val="tx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2098" name="Text Box 130"/>
          <p:cNvSpPr txBox="1">
            <a:spLocks noChangeArrowheads="1"/>
          </p:cNvSpPr>
          <p:nvPr/>
        </p:nvSpPr>
        <p:spPr bwMode="auto">
          <a:xfrm>
            <a:off x="5159375" y="5475288"/>
            <a:ext cx="1270000" cy="366712"/>
          </a:xfrm>
          <a:prstGeom prst="rect">
            <a:avLst/>
          </a:prstGeom>
          <a:solidFill>
            <a:schemeClr val="bg1"/>
          </a:solidFill>
          <a:ln w="12700">
            <a:noFill/>
            <a:miter lim="800000"/>
            <a:headEnd/>
            <a:tailEnd/>
          </a:ln>
          <a:effectLst>
            <a:prstShdw prst="shdw17" dist="17961" dir="2700000">
              <a:schemeClr val="bg1">
                <a:gamma/>
                <a:shade val="60000"/>
                <a:invGamma/>
              </a:schemeClr>
            </a:prstShdw>
          </a:effectLst>
        </p:spPr>
        <p:txBody>
          <a:bodyPr wrap="none">
            <a:spAutoFit/>
          </a:bodyPr>
          <a:lstStyle/>
          <a:p>
            <a:pPr>
              <a:defRPr/>
            </a:pPr>
            <a:r>
              <a:rPr lang="en-US" sz="1800">
                <a:latin typeface="Times"/>
                <a:ea typeface="+mn-ea"/>
              </a:rPr>
              <a:t>12 13 14 15</a:t>
            </a:r>
          </a:p>
        </p:txBody>
      </p:sp>
      <p:sp>
        <p:nvSpPr>
          <p:cNvPr id="212099" name="Text Box 131"/>
          <p:cNvSpPr txBox="1">
            <a:spLocks noChangeArrowheads="1"/>
          </p:cNvSpPr>
          <p:nvPr/>
        </p:nvSpPr>
        <p:spPr bwMode="auto">
          <a:xfrm>
            <a:off x="6727825" y="5475288"/>
            <a:ext cx="1270000" cy="366712"/>
          </a:xfrm>
          <a:prstGeom prst="rect">
            <a:avLst/>
          </a:prstGeom>
          <a:solidFill>
            <a:schemeClr val="bg1"/>
          </a:solidFill>
          <a:ln w="12700">
            <a:noFill/>
            <a:miter lim="800000"/>
            <a:headEnd/>
            <a:tailEnd/>
          </a:ln>
          <a:effectLst>
            <a:prstShdw prst="shdw17" dist="17961" dir="2700000">
              <a:schemeClr val="bg1">
                <a:gamma/>
                <a:shade val="60000"/>
                <a:invGamma/>
              </a:schemeClr>
            </a:prstShdw>
          </a:effectLst>
        </p:spPr>
        <p:txBody>
          <a:bodyPr wrap="none">
            <a:spAutoFit/>
          </a:bodyPr>
          <a:lstStyle/>
          <a:p>
            <a:pPr>
              <a:defRPr/>
            </a:pPr>
            <a:r>
              <a:rPr lang="en-US" sz="1800">
                <a:latin typeface="Times"/>
                <a:ea typeface="+mn-ea"/>
              </a:rPr>
              <a:t> 0   1   2   3 </a:t>
            </a:r>
          </a:p>
        </p:txBody>
      </p:sp>
      <p:sp>
        <p:nvSpPr>
          <p:cNvPr id="2" name="Title 1"/>
          <p:cNvSpPr>
            <a:spLocks noGrp="1"/>
          </p:cNvSpPr>
          <p:nvPr>
            <p:ph type="title"/>
          </p:nvPr>
        </p:nvSpPr>
        <p:spPr/>
        <p:txBody>
          <a:bodyPr>
            <a:normAutofit fontScale="90000"/>
          </a:bodyPr>
          <a:lstStyle/>
          <a:p>
            <a:r>
              <a:rPr lang="en-US" dirty="0"/>
              <a:t>Disk Striping: RAID-0</a:t>
            </a:r>
          </a:p>
        </p:txBody>
      </p:sp>
    </p:spTree>
    <p:custDataLst>
      <p:tags r:id="rId1"/>
    </p:custDataLst>
    <p:extLst>
      <p:ext uri="{BB962C8B-B14F-4D97-AF65-F5344CB8AC3E}">
        <p14:creationId xmlns:p14="http://schemas.microsoft.com/office/powerpoint/2010/main" val="1246080212"/>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F2FB8-ECCD-D138-1F63-029F9E75BAC6}"/>
              </a:ext>
            </a:extLst>
          </p:cNvPr>
          <p:cNvSpPr>
            <a:spLocks noGrp="1"/>
          </p:cNvSpPr>
          <p:nvPr>
            <p:ph type="title"/>
          </p:nvPr>
        </p:nvSpPr>
        <p:spPr/>
        <p:txBody>
          <a:bodyPr>
            <a:normAutofit fontScale="90000"/>
          </a:bodyPr>
          <a:lstStyle/>
          <a:p>
            <a:r>
              <a:rPr lang="en-US" dirty="0"/>
              <a:t>What if I want to store more bits?</a:t>
            </a:r>
          </a:p>
        </p:txBody>
      </p:sp>
      <p:sp>
        <p:nvSpPr>
          <p:cNvPr id="3" name="Content Placeholder 2">
            <a:extLst>
              <a:ext uri="{FF2B5EF4-FFF2-40B4-BE49-F238E27FC236}">
                <a16:creationId xmlns:a16="http://schemas.microsoft.com/office/drawing/2014/main" id="{F9C9D70C-D633-0330-36B5-E7BE770FB8FF}"/>
              </a:ext>
            </a:extLst>
          </p:cNvPr>
          <p:cNvSpPr>
            <a:spLocks noGrp="1"/>
          </p:cNvSpPr>
          <p:nvPr>
            <p:ph idx="1"/>
          </p:nvPr>
        </p:nvSpPr>
        <p:spPr/>
        <p:txBody>
          <a:bodyPr/>
          <a:lstStyle/>
          <a:p>
            <a:r>
              <a:rPr lang="en-US" dirty="0"/>
              <a:t>Could use more buckets</a:t>
            </a:r>
          </a:p>
          <a:p>
            <a:pPr lvl="1"/>
            <a:r>
              <a:rPr lang="en-US" dirty="0"/>
              <a:t>Need more space (or smaller buckets)</a:t>
            </a:r>
          </a:p>
          <a:p>
            <a:pPr lvl="2"/>
            <a:r>
              <a:rPr lang="en-US" dirty="0"/>
              <a:t>Impact of smaller size on precision?  Cost?</a:t>
            </a:r>
          </a:p>
          <a:p>
            <a:r>
              <a:rPr lang="en-US" dirty="0"/>
              <a:t>Could take finer measurements</a:t>
            </a:r>
          </a:p>
          <a:p>
            <a:pPr lvl="2"/>
            <a:r>
              <a:rPr lang="en-US" dirty="0"/>
              <a:t>&lt;1/4 full == 00</a:t>
            </a:r>
          </a:p>
          <a:p>
            <a:pPr lvl="2"/>
            <a:r>
              <a:rPr lang="en-US" dirty="0"/>
              <a:t>1/4---1/2 == 01</a:t>
            </a:r>
          </a:p>
          <a:p>
            <a:pPr lvl="2"/>
            <a:r>
              <a:rPr lang="en-US" dirty="0"/>
              <a:t>1/2---3/4 == 10</a:t>
            </a:r>
          </a:p>
          <a:p>
            <a:pPr lvl="2"/>
            <a:r>
              <a:rPr lang="en-US" dirty="0"/>
              <a:t>&gt;3/4 full == 11</a:t>
            </a:r>
          </a:p>
          <a:p>
            <a:pPr lvl="1"/>
            <a:r>
              <a:rPr lang="en-US" dirty="0"/>
              <a:t>Impact on cost?  Risk of error?</a:t>
            </a:r>
          </a:p>
          <a:p>
            <a:pPr lvl="1"/>
            <a:endParaRPr lang="en-US" dirty="0"/>
          </a:p>
        </p:txBody>
      </p:sp>
      <p:sp>
        <p:nvSpPr>
          <p:cNvPr id="4" name="Slide Number Placeholder 3">
            <a:extLst>
              <a:ext uri="{FF2B5EF4-FFF2-40B4-BE49-F238E27FC236}">
                <a16:creationId xmlns:a16="http://schemas.microsoft.com/office/drawing/2014/main" id="{32CF4794-7DF0-81A9-8864-AE088FC967A4}"/>
              </a:ext>
            </a:extLst>
          </p:cNvPr>
          <p:cNvSpPr>
            <a:spLocks noGrp="1"/>
          </p:cNvSpPr>
          <p:nvPr>
            <p:ph type="sldNum" sz="quarter" idx="12"/>
          </p:nvPr>
        </p:nvSpPr>
        <p:spPr/>
        <p:txBody>
          <a:bodyPr/>
          <a:lstStyle/>
          <a:p>
            <a:fld id="{B79A3DA4-3E46-45AF-808A-D7FF9D1D755F}" type="slidenum">
              <a:rPr lang="en-US" smtClean="0"/>
              <a:pPr/>
              <a:t>7</a:t>
            </a:fld>
            <a:endParaRPr lang="en-US"/>
          </a:p>
        </p:txBody>
      </p:sp>
      <p:pic>
        <p:nvPicPr>
          <p:cNvPr id="7" name="Picture 2">
            <a:extLst>
              <a:ext uri="{FF2B5EF4-FFF2-40B4-BE49-F238E27FC236}">
                <a16:creationId xmlns:a16="http://schemas.microsoft.com/office/drawing/2014/main" id="{19C99100-B0CC-5FC7-0CFD-2C601DFD65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8629" y="1656039"/>
            <a:ext cx="2028800" cy="209725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9ABC3C8-AA7C-B5A5-3588-A839CFD8BB33}"/>
              </a:ext>
            </a:extLst>
          </p:cNvPr>
          <p:cNvSpPr txBox="1"/>
          <p:nvPr/>
        </p:nvSpPr>
        <p:spPr>
          <a:xfrm>
            <a:off x="0" y="6237822"/>
            <a:ext cx="9144000" cy="575554"/>
          </a:xfrm>
          <a:prstGeom prst="rect">
            <a:avLst/>
          </a:prstGeom>
          <a:noFill/>
        </p:spPr>
        <p:txBody>
          <a:bodyPr wrap="square" lIns="82309" tIns="41154" rIns="82309" bIns="41154" rtlCol="0">
            <a:spAutoFit/>
          </a:bodyPr>
          <a:lstStyle/>
          <a:p>
            <a:pPr marL="0" lvl="1" indent="-514291" algn="ctr"/>
            <a:r>
              <a:rPr lang="en-US" sz="3200" dirty="0"/>
              <a:t>Key strategies: Replicate or Increase Precision </a:t>
            </a:r>
            <a:endParaRPr lang="en-US" sz="3200" i="1" dirty="0"/>
          </a:p>
        </p:txBody>
      </p:sp>
    </p:spTree>
    <p:extLst>
      <p:ext uri="{BB962C8B-B14F-4D97-AF65-F5344CB8AC3E}">
        <p14:creationId xmlns:p14="http://schemas.microsoft.com/office/powerpoint/2010/main" val="218547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ChangeArrowheads="1"/>
          </p:cNvSpPr>
          <p:nvPr/>
        </p:nvSpPr>
        <p:spPr bwMode="auto">
          <a:xfrm>
            <a:off x="5535613" y="5232400"/>
            <a:ext cx="1082675" cy="835025"/>
          </a:xfrm>
          <a:prstGeom prst="rect">
            <a:avLst/>
          </a:prstGeom>
          <a:solidFill>
            <a:schemeClr val="accent1">
              <a:lumMod val="20000"/>
              <a:lumOff val="80000"/>
            </a:schemeClr>
          </a:solidFill>
          <a:ln w="12700">
            <a:solidFill>
              <a:schemeClr val="tx1"/>
            </a:solidFill>
            <a:miter lim="800000"/>
            <a:headEnd/>
            <a:tailEnd/>
          </a:ln>
          <a:effectLst>
            <a:outerShdw dist="107763" dir="2700000" algn="ctr" rotWithShape="0">
              <a:schemeClr val="bg2"/>
            </a:outerShdw>
          </a:effectLst>
        </p:spPr>
        <p:txBody>
          <a:bodyPr wrap="none" lIns="90487" tIns="44450" rIns="90487" bIns="44450">
            <a:spAutoFit/>
          </a:bodyPr>
          <a:lstStyle/>
          <a:p>
            <a:pPr>
              <a:lnSpc>
                <a:spcPct val="80000"/>
              </a:lnSpc>
              <a:defRPr/>
            </a:pPr>
            <a:r>
              <a:rPr lang="en-US" sz="2000">
                <a:latin typeface="Times"/>
                <a:ea typeface="+mn-ea"/>
              </a:rPr>
              <a:t>0 1 1 0 0</a:t>
            </a:r>
          </a:p>
          <a:p>
            <a:pPr>
              <a:lnSpc>
                <a:spcPct val="80000"/>
              </a:lnSpc>
              <a:defRPr/>
            </a:pPr>
            <a:r>
              <a:rPr lang="en-US" sz="2000">
                <a:latin typeface="Times"/>
                <a:ea typeface="+mn-ea"/>
              </a:rPr>
              <a:t>1 1 1 0 1</a:t>
            </a:r>
          </a:p>
          <a:p>
            <a:pPr>
              <a:lnSpc>
                <a:spcPct val="80000"/>
              </a:lnSpc>
              <a:defRPr/>
            </a:pPr>
            <a:r>
              <a:rPr lang="en-US" sz="2000">
                <a:latin typeface="Times"/>
                <a:ea typeface="+mn-ea"/>
              </a:rPr>
              <a:t>0 1 0 1 1</a:t>
            </a:r>
          </a:p>
        </p:txBody>
      </p:sp>
      <p:sp>
        <p:nvSpPr>
          <p:cNvPr id="31748" name="Rectangle 4"/>
          <p:cNvSpPr>
            <a:spLocks noGrp="1" noChangeArrowheads="1"/>
          </p:cNvSpPr>
          <p:nvPr>
            <p:ph type="body" idx="1"/>
          </p:nvPr>
        </p:nvSpPr>
        <p:spPr>
          <a:xfrm>
            <a:off x="685800" y="1336675"/>
            <a:ext cx="7800975" cy="1733550"/>
          </a:xfrm>
        </p:spPr>
        <p:txBody>
          <a:bodyPr>
            <a:normAutofit lnSpcReduction="10000"/>
          </a:bodyPr>
          <a:lstStyle/>
          <a:p>
            <a:r>
              <a:rPr lang="en-US">
                <a:latin typeface="Arial" charset="0"/>
              </a:rPr>
              <a:t>To increase the reliability of the disk, redundancy must be introduced</a:t>
            </a:r>
          </a:p>
          <a:p>
            <a:pPr lvl="1"/>
            <a:r>
              <a:rPr lang="en-US" dirty="0">
                <a:latin typeface="Arial" charset="0"/>
              </a:rPr>
              <a:t>Simple scheme: </a:t>
            </a:r>
            <a:r>
              <a:rPr lang="en-US" i="1" dirty="0">
                <a:solidFill>
                  <a:schemeClr val="hlink"/>
                </a:solidFill>
                <a:latin typeface="Arial" charset="0"/>
              </a:rPr>
              <a:t>disk mirroring (RAID-1)</a:t>
            </a:r>
          </a:p>
          <a:p>
            <a:pPr lvl="1"/>
            <a:r>
              <a:rPr lang="en-US" i="1" dirty="0">
                <a:latin typeface="Arial" charset="0"/>
              </a:rPr>
              <a:t>Write to both disks, read from either.</a:t>
            </a:r>
            <a:endParaRPr lang="en-US" dirty="0">
              <a:latin typeface="Arial" charset="0"/>
            </a:endParaRPr>
          </a:p>
        </p:txBody>
      </p:sp>
      <p:sp>
        <p:nvSpPr>
          <p:cNvPr id="31749" name="Line 5"/>
          <p:cNvSpPr>
            <a:spLocks noChangeShapeType="1"/>
          </p:cNvSpPr>
          <p:nvPr/>
        </p:nvSpPr>
        <p:spPr bwMode="auto">
          <a:xfrm flipH="1">
            <a:off x="7699375" y="4452938"/>
            <a:ext cx="442913" cy="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750" name="Line 6"/>
          <p:cNvSpPr>
            <a:spLocks noChangeShapeType="1"/>
          </p:cNvSpPr>
          <p:nvPr/>
        </p:nvSpPr>
        <p:spPr bwMode="auto">
          <a:xfrm>
            <a:off x="6902450" y="4387850"/>
            <a:ext cx="0" cy="728663"/>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751" name="Oval 7"/>
          <p:cNvSpPr>
            <a:spLocks noChangeArrowheads="1"/>
          </p:cNvSpPr>
          <p:nvPr/>
        </p:nvSpPr>
        <p:spPr bwMode="auto">
          <a:xfrm>
            <a:off x="5864225" y="3900488"/>
            <a:ext cx="2103438" cy="708025"/>
          </a:xfrm>
          <a:prstGeom prst="ellipse">
            <a:avLst/>
          </a:prstGeom>
          <a:solidFill>
            <a:srgbClr val="C1CEFF"/>
          </a:solidFill>
          <a:ln w="28575">
            <a:solidFill>
              <a:schemeClr val="tx1"/>
            </a:solidFill>
            <a:round/>
            <a:headEnd/>
            <a:tailEnd/>
          </a:ln>
        </p:spPr>
        <p:txBody>
          <a:bodyPr wrap="none" anchor="ctr"/>
          <a:lstStyle/>
          <a:p>
            <a:endParaRPr lang="en-US"/>
          </a:p>
        </p:txBody>
      </p:sp>
      <p:sp>
        <p:nvSpPr>
          <p:cNvPr id="31752" name="Oval 8"/>
          <p:cNvSpPr>
            <a:spLocks noChangeArrowheads="1"/>
          </p:cNvSpPr>
          <p:nvPr/>
        </p:nvSpPr>
        <p:spPr bwMode="auto">
          <a:xfrm>
            <a:off x="6080125" y="4070350"/>
            <a:ext cx="1671638" cy="322263"/>
          </a:xfrm>
          <a:prstGeom prst="ellipse">
            <a:avLst/>
          </a:prstGeom>
          <a:solidFill>
            <a:srgbClr val="FFFFFF"/>
          </a:solidFill>
          <a:ln w="28575">
            <a:solidFill>
              <a:schemeClr val="tx1"/>
            </a:solidFill>
            <a:round/>
            <a:headEnd/>
            <a:tailEnd/>
          </a:ln>
        </p:spPr>
        <p:txBody>
          <a:bodyPr wrap="none" anchor="ctr"/>
          <a:lstStyle/>
          <a:p>
            <a:endParaRPr lang="en-US"/>
          </a:p>
        </p:txBody>
      </p:sp>
      <p:sp>
        <p:nvSpPr>
          <p:cNvPr id="31753" name="Line 9"/>
          <p:cNvSpPr>
            <a:spLocks noChangeShapeType="1"/>
          </p:cNvSpPr>
          <p:nvPr/>
        </p:nvSpPr>
        <p:spPr bwMode="auto">
          <a:xfrm flipH="1">
            <a:off x="7699375" y="4179888"/>
            <a:ext cx="442913" cy="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754" name="Oval 10"/>
          <p:cNvSpPr>
            <a:spLocks noChangeArrowheads="1"/>
          </p:cNvSpPr>
          <p:nvPr/>
        </p:nvSpPr>
        <p:spPr bwMode="auto">
          <a:xfrm>
            <a:off x="5864225" y="3616325"/>
            <a:ext cx="2103438" cy="708025"/>
          </a:xfrm>
          <a:prstGeom prst="ellipse">
            <a:avLst/>
          </a:prstGeom>
          <a:solidFill>
            <a:srgbClr val="C1CEFF"/>
          </a:solidFill>
          <a:ln w="28575">
            <a:solidFill>
              <a:schemeClr val="tx1"/>
            </a:solidFill>
            <a:round/>
            <a:headEnd/>
            <a:tailEnd/>
          </a:ln>
        </p:spPr>
        <p:txBody>
          <a:bodyPr wrap="none" anchor="ctr"/>
          <a:lstStyle/>
          <a:p>
            <a:endParaRPr lang="en-US"/>
          </a:p>
        </p:txBody>
      </p:sp>
      <p:sp>
        <p:nvSpPr>
          <p:cNvPr id="31755" name="Oval 11"/>
          <p:cNvSpPr>
            <a:spLocks noChangeArrowheads="1"/>
          </p:cNvSpPr>
          <p:nvPr/>
        </p:nvSpPr>
        <p:spPr bwMode="auto">
          <a:xfrm>
            <a:off x="6080125" y="3810000"/>
            <a:ext cx="1671638" cy="322263"/>
          </a:xfrm>
          <a:prstGeom prst="ellipse">
            <a:avLst/>
          </a:prstGeom>
          <a:solidFill>
            <a:srgbClr val="FFFFFF"/>
          </a:solidFill>
          <a:ln w="28575">
            <a:solidFill>
              <a:schemeClr val="tx1"/>
            </a:solidFill>
            <a:round/>
            <a:headEnd/>
            <a:tailEnd/>
          </a:ln>
        </p:spPr>
        <p:txBody>
          <a:bodyPr wrap="none" anchor="ctr"/>
          <a:lstStyle/>
          <a:p>
            <a:endParaRPr lang="en-US"/>
          </a:p>
        </p:txBody>
      </p:sp>
      <p:sp>
        <p:nvSpPr>
          <p:cNvPr id="31756" name="Line 12"/>
          <p:cNvSpPr>
            <a:spLocks noChangeShapeType="1"/>
          </p:cNvSpPr>
          <p:nvPr/>
        </p:nvSpPr>
        <p:spPr bwMode="auto">
          <a:xfrm flipH="1">
            <a:off x="7705725" y="3760788"/>
            <a:ext cx="444500" cy="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757" name="Oval 13"/>
          <p:cNvSpPr>
            <a:spLocks noChangeArrowheads="1"/>
          </p:cNvSpPr>
          <p:nvPr/>
        </p:nvSpPr>
        <p:spPr bwMode="auto">
          <a:xfrm>
            <a:off x="5864225" y="3355975"/>
            <a:ext cx="2103438" cy="708025"/>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31758" name="Freeform 14"/>
          <p:cNvSpPr>
            <a:spLocks/>
          </p:cNvSpPr>
          <p:nvPr/>
        </p:nvSpPr>
        <p:spPr bwMode="auto">
          <a:xfrm>
            <a:off x="6281738" y="3849688"/>
            <a:ext cx="352425" cy="179387"/>
          </a:xfrm>
          <a:custGeom>
            <a:avLst/>
            <a:gdLst>
              <a:gd name="T0" fmla="*/ 2147483647 w 222"/>
              <a:gd name="T1" fmla="*/ 0 h 113"/>
              <a:gd name="T2" fmla="*/ 0 w 222"/>
              <a:gd name="T3" fmla="*/ 2147483647 h 113"/>
              <a:gd name="T4" fmla="*/ 2147483647 w 222"/>
              <a:gd name="T5" fmla="*/ 2147483647 h 113"/>
              <a:gd name="T6" fmla="*/ 2147483647 w 222"/>
              <a:gd name="T7" fmla="*/ 2147483647 h 113"/>
              <a:gd name="T8" fmla="*/ 2147483647 w 222"/>
              <a:gd name="T9" fmla="*/ 0 h 113"/>
              <a:gd name="T10" fmla="*/ 0 60000 65536"/>
              <a:gd name="T11" fmla="*/ 0 60000 65536"/>
              <a:gd name="T12" fmla="*/ 0 60000 65536"/>
              <a:gd name="T13" fmla="*/ 0 60000 65536"/>
              <a:gd name="T14" fmla="*/ 0 60000 65536"/>
              <a:gd name="T15" fmla="*/ 0 w 222"/>
              <a:gd name="T16" fmla="*/ 0 h 113"/>
              <a:gd name="T17" fmla="*/ 222 w 222"/>
              <a:gd name="T18" fmla="*/ 113 h 113"/>
            </a:gdLst>
            <a:ahLst/>
            <a:cxnLst>
              <a:cxn ang="T10">
                <a:pos x="T0" y="T1"/>
              </a:cxn>
              <a:cxn ang="T11">
                <a:pos x="T2" y="T3"/>
              </a:cxn>
              <a:cxn ang="T12">
                <a:pos x="T4" y="T5"/>
              </a:cxn>
              <a:cxn ang="T13">
                <a:pos x="T6" y="T7"/>
              </a:cxn>
              <a:cxn ang="T14">
                <a:pos x="T8" y="T9"/>
              </a:cxn>
            </a:cxnLst>
            <a:rect l="T15" t="T16" r="T17" b="T18"/>
            <a:pathLst>
              <a:path w="222" h="113">
                <a:moveTo>
                  <a:pt x="56" y="0"/>
                </a:moveTo>
                <a:lnTo>
                  <a:pt x="0" y="83"/>
                </a:lnTo>
                <a:lnTo>
                  <a:pt x="201" y="112"/>
                </a:lnTo>
                <a:lnTo>
                  <a:pt x="221" y="16"/>
                </a:lnTo>
                <a:lnTo>
                  <a:pt x="56" y="0"/>
                </a:lnTo>
              </a:path>
            </a:pathLst>
          </a:custGeom>
          <a:solidFill>
            <a:schemeClr val="tx2"/>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31759" name="Line 15"/>
          <p:cNvSpPr>
            <a:spLocks noChangeShapeType="1"/>
          </p:cNvSpPr>
          <p:nvPr/>
        </p:nvSpPr>
        <p:spPr bwMode="auto">
          <a:xfrm flipH="1">
            <a:off x="7758113" y="3705225"/>
            <a:ext cx="2286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760" name="Line 16"/>
          <p:cNvSpPr>
            <a:spLocks noChangeShapeType="1"/>
          </p:cNvSpPr>
          <p:nvPr/>
        </p:nvSpPr>
        <p:spPr bwMode="auto">
          <a:xfrm>
            <a:off x="6902450" y="3892550"/>
            <a:ext cx="0" cy="1682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761" name="Line 17"/>
          <p:cNvSpPr>
            <a:spLocks noChangeShapeType="1"/>
          </p:cNvSpPr>
          <p:nvPr/>
        </p:nvSpPr>
        <p:spPr bwMode="auto">
          <a:xfrm flipH="1">
            <a:off x="7381875" y="3405188"/>
            <a:ext cx="65088" cy="15716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762" name="Line 18"/>
          <p:cNvSpPr>
            <a:spLocks noChangeShapeType="1"/>
          </p:cNvSpPr>
          <p:nvPr/>
        </p:nvSpPr>
        <p:spPr bwMode="auto">
          <a:xfrm>
            <a:off x="7485063" y="3835400"/>
            <a:ext cx="82550" cy="13493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763" name="Line 19"/>
          <p:cNvSpPr>
            <a:spLocks noChangeShapeType="1"/>
          </p:cNvSpPr>
          <p:nvPr/>
        </p:nvSpPr>
        <p:spPr bwMode="auto">
          <a:xfrm>
            <a:off x="7216775" y="3881438"/>
            <a:ext cx="25400" cy="17938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764" name="Line 20"/>
          <p:cNvSpPr>
            <a:spLocks noChangeShapeType="1"/>
          </p:cNvSpPr>
          <p:nvPr/>
        </p:nvSpPr>
        <p:spPr bwMode="auto">
          <a:xfrm flipV="1">
            <a:off x="7099300" y="3352800"/>
            <a:ext cx="17463" cy="16986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765" name="Line 21"/>
          <p:cNvSpPr>
            <a:spLocks noChangeShapeType="1"/>
          </p:cNvSpPr>
          <p:nvPr/>
        </p:nvSpPr>
        <p:spPr bwMode="auto">
          <a:xfrm flipV="1">
            <a:off x="7610475" y="3478213"/>
            <a:ext cx="111125" cy="12382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766" name="Line 22"/>
          <p:cNvSpPr>
            <a:spLocks noChangeShapeType="1"/>
          </p:cNvSpPr>
          <p:nvPr/>
        </p:nvSpPr>
        <p:spPr bwMode="auto">
          <a:xfrm>
            <a:off x="7675563" y="3802063"/>
            <a:ext cx="141287" cy="7778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767" name="Oval 23"/>
          <p:cNvSpPr>
            <a:spLocks noChangeArrowheads="1"/>
          </p:cNvSpPr>
          <p:nvPr/>
        </p:nvSpPr>
        <p:spPr bwMode="auto">
          <a:xfrm>
            <a:off x="6080125" y="3548063"/>
            <a:ext cx="1671638" cy="323850"/>
          </a:xfrm>
          <a:prstGeom prst="ellipse">
            <a:avLst/>
          </a:prstGeom>
          <a:solidFill>
            <a:srgbClr val="FFFFFF"/>
          </a:solidFill>
          <a:ln w="28575">
            <a:solidFill>
              <a:schemeClr val="tx1"/>
            </a:solidFill>
            <a:round/>
            <a:headEnd/>
            <a:tailEnd/>
          </a:ln>
        </p:spPr>
        <p:txBody>
          <a:bodyPr wrap="none" anchor="ctr"/>
          <a:lstStyle/>
          <a:p>
            <a:endParaRPr lang="en-US"/>
          </a:p>
        </p:txBody>
      </p:sp>
      <p:sp>
        <p:nvSpPr>
          <p:cNvPr id="31768" name="Line 24"/>
          <p:cNvSpPr>
            <a:spLocks noChangeShapeType="1"/>
          </p:cNvSpPr>
          <p:nvPr/>
        </p:nvSpPr>
        <p:spPr bwMode="auto">
          <a:xfrm flipH="1">
            <a:off x="6599238" y="3881438"/>
            <a:ext cx="36512" cy="17938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769" name="Line 25"/>
          <p:cNvSpPr>
            <a:spLocks noChangeShapeType="1"/>
          </p:cNvSpPr>
          <p:nvPr/>
        </p:nvSpPr>
        <p:spPr bwMode="auto">
          <a:xfrm flipH="1">
            <a:off x="5854700" y="3716338"/>
            <a:ext cx="20637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770" name="Line 26"/>
          <p:cNvSpPr>
            <a:spLocks noChangeShapeType="1"/>
          </p:cNvSpPr>
          <p:nvPr/>
        </p:nvSpPr>
        <p:spPr bwMode="auto">
          <a:xfrm flipH="1">
            <a:off x="6273800" y="3857625"/>
            <a:ext cx="95250" cy="13493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771" name="Line 27"/>
          <p:cNvSpPr>
            <a:spLocks noChangeShapeType="1"/>
          </p:cNvSpPr>
          <p:nvPr/>
        </p:nvSpPr>
        <p:spPr bwMode="auto">
          <a:xfrm>
            <a:off x="6405563" y="3405188"/>
            <a:ext cx="53975" cy="15716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772" name="Line 28"/>
          <p:cNvSpPr>
            <a:spLocks noChangeShapeType="1"/>
          </p:cNvSpPr>
          <p:nvPr/>
        </p:nvSpPr>
        <p:spPr bwMode="auto">
          <a:xfrm flipH="1" flipV="1">
            <a:off x="6126163" y="3478213"/>
            <a:ext cx="80962" cy="12382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773" name="Line 29"/>
          <p:cNvSpPr>
            <a:spLocks noChangeShapeType="1"/>
          </p:cNvSpPr>
          <p:nvPr/>
        </p:nvSpPr>
        <p:spPr bwMode="auto">
          <a:xfrm flipH="1" flipV="1">
            <a:off x="6718300" y="3363913"/>
            <a:ext cx="20638" cy="1587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774" name="Line 30"/>
          <p:cNvSpPr>
            <a:spLocks noChangeShapeType="1"/>
          </p:cNvSpPr>
          <p:nvPr/>
        </p:nvSpPr>
        <p:spPr bwMode="auto">
          <a:xfrm flipH="1">
            <a:off x="6037263" y="3813175"/>
            <a:ext cx="157162" cy="889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775" name="Oval 31"/>
          <p:cNvSpPr>
            <a:spLocks noChangeArrowheads="1"/>
          </p:cNvSpPr>
          <p:nvPr/>
        </p:nvSpPr>
        <p:spPr bwMode="auto">
          <a:xfrm>
            <a:off x="6856413" y="3665538"/>
            <a:ext cx="93662" cy="66675"/>
          </a:xfrm>
          <a:prstGeom prst="ellipse">
            <a:avLst/>
          </a:prstGeom>
          <a:solidFill>
            <a:schemeClr val="tx1"/>
          </a:solidFill>
          <a:ln w="12700">
            <a:solidFill>
              <a:srgbClr val="000000"/>
            </a:solidFill>
            <a:round/>
            <a:headEnd/>
            <a:tailEnd/>
          </a:ln>
        </p:spPr>
        <p:txBody>
          <a:bodyPr wrap="none" anchor="ctr"/>
          <a:lstStyle/>
          <a:p>
            <a:endParaRPr lang="en-US"/>
          </a:p>
        </p:txBody>
      </p:sp>
      <p:sp>
        <p:nvSpPr>
          <p:cNvPr id="31776" name="Line 32"/>
          <p:cNvSpPr>
            <a:spLocks noChangeShapeType="1"/>
          </p:cNvSpPr>
          <p:nvPr/>
        </p:nvSpPr>
        <p:spPr bwMode="auto">
          <a:xfrm>
            <a:off x="6907213" y="3198813"/>
            <a:ext cx="0" cy="479425"/>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777" name="Line 33"/>
          <p:cNvSpPr>
            <a:spLocks noChangeShapeType="1"/>
          </p:cNvSpPr>
          <p:nvPr/>
        </p:nvSpPr>
        <p:spPr bwMode="auto">
          <a:xfrm>
            <a:off x="8134350" y="3663950"/>
            <a:ext cx="0" cy="1452563"/>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778" name="Line 34"/>
          <p:cNvSpPr>
            <a:spLocks noChangeShapeType="1"/>
          </p:cNvSpPr>
          <p:nvPr/>
        </p:nvSpPr>
        <p:spPr bwMode="auto">
          <a:xfrm flipH="1">
            <a:off x="7705725" y="3636963"/>
            <a:ext cx="444500" cy="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779" name="Line 35"/>
          <p:cNvSpPr>
            <a:spLocks noChangeShapeType="1"/>
          </p:cNvSpPr>
          <p:nvPr/>
        </p:nvSpPr>
        <p:spPr bwMode="auto">
          <a:xfrm>
            <a:off x="7727950" y="3638550"/>
            <a:ext cx="0" cy="41275"/>
          </a:xfrm>
          <a:prstGeom prst="line">
            <a:avLst/>
          </a:prstGeom>
          <a:noFill/>
          <a:ln w="508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780" name="Line 36"/>
          <p:cNvSpPr>
            <a:spLocks noChangeShapeType="1"/>
          </p:cNvSpPr>
          <p:nvPr/>
        </p:nvSpPr>
        <p:spPr bwMode="auto">
          <a:xfrm flipH="1">
            <a:off x="7705725" y="4338638"/>
            <a:ext cx="444500" cy="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781" name="Line 37"/>
          <p:cNvSpPr>
            <a:spLocks noChangeShapeType="1"/>
          </p:cNvSpPr>
          <p:nvPr/>
        </p:nvSpPr>
        <p:spPr bwMode="auto">
          <a:xfrm flipH="1">
            <a:off x="7705725" y="4067175"/>
            <a:ext cx="444500" cy="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782" name="Line 38"/>
          <p:cNvSpPr>
            <a:spLocks noChangeShapeType="1"/>
          </p:cNvSpPr>
          <p:nvPr/>
        </p:nvSpPr>
        <p:spPr bwMode="auto">
          <a:xfrm>
            <a:off x="7727950" y="4059238"/>
            <a:ext cx="0" cy="39687"/>
          </a:xfrm>
          <a:prstGeom prst="line">
            <a:avLst/>
          </a:prstGeom>
          <a:noFill/>
          <a:ln w="508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783" name="Line 39"/>
          <p:cNvSpPr>
            <a:spLocks noChangeShapeType="1"/>
          </p:cNvSpPr>
          <p:nvPr/>
        </p:nvSpPr>
        <p:spPr bwMode="auto">
          <a:xfrm>
            <a:off x="7727950" y="4330700"/>
            <a:ext cx="0" cy="39688"/>
          </a:xfrm>
          <a:prstGeom prst="line">
            <a:avLst/>
          </a:prstGeom>
          <a:noFill/>
          <a:ln w="508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784" name="Rectangle 40"/>
          <p:cNvSpPr>
            <a:spLocks noChangeArrowheads="1"/>
          </p:cNvSpPr>
          <p:nvPr/>
        </p:nvSpPr>
        <p:spPr bwMode="auto">
          <a:xfrm>
            <a:off x="6357938" y="3557588"/>
            <a:ext cx="282575"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1800" i="1"/>
              <a:t>x</a:t>
            </a:r>
          </a:p>
        </p:txBody>
      </p:sp>
      <p:sp>
        <p:nvSpPr>
          <p:cNvPr id="31785" name="Line 41"/>
          <p:cNvSpPr>
            <a:spLocks noChangeShapeType="1"/>
          </p:cNvSpPr>
          <p:nvPr/>
        </p:nvSpPr>
        <p:spPr bwMode="auto">
          <a:xfrm flipH="1">
            <a:off x="3478213" y="4452938"/>
            <a:ext cx="442912" cy="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786" name="Line 42"/>
          <p:cNvSpPr>
            <a:spLocks noChangeShapeType="1"/>
          </p:cNvSpPr>
          <p:nvPr/>
        </p:nvSpPr>
        <p:spPr bwMode="auto">
          <a:xfrm>
            <a:off x="2681288" y="4387850"/>
            <a:ext cx="0" cy="728663"/>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787" name="Oval 43"/>
          <p:cNvSpPr>
            <a:spLocks noChangeArrowheads="1"/>
          </p:cNvSpPr>
          <p:nvPr/>
        </p:nvSpPr>
        <p:spPr bwMode="auto">
          <a:xfrm>
            <a:off x="1643063" y="3900488"/>
            <a:ext cx="2103437" cy="708025"/>
          </a:xfrm>
          <a:prstGeom prst="ellipse">
            <a:avLst/>
          </a:prstGeom>
          <a:solidFill>
            <a:srgbClr val="C1CEFF"/>
          </a:solidFill>
          <a:ln w="28575">
            <a:solidFill>
              <a:schemeClr val="tx1"/>
            </a:solidFill>
            <a:round/>
            <a:headEnd/>
            <a:tailEnd/>
          </a:ln>
        </p:spPr>
        <p:txBody>
          <a:bodyPr wrap="none" anchor="ctr"/>
          <a:lstStyle/>
          <a:p>
            <a:endParaRPr lang="en-US"/>
          </a:p>
        </p:txBody>
      </p:sp>
      <p:sp>
        <p:nvSpPr>
          <p:cNvPr id="31788" name="Oval 44"/>
          <p:cNvSpPr>
            <a:spLocks noChangeArrowheads="1"/>
          </p:cNvSpPr>
          <p:nvPr/>
        </p:nvSpPr>
        <p:spPr bwMode="auto">
          <a:xfrm>
            <a:off x="1858963" y="4070350"/>
            <a:ext cx="1671637" cy="322263"/>
          </a:xfrm>
          <a:prstGeom prst="ellipse">
            <a:avLst/>
          </a:prstGeom>
          <a:solidFill>
            <a:srgbClr val="FFFFFF"/>
          </a:solidFill>
          <a:ln w="28575">
            <a:solidFill>
              <a:schemeClr val="tx1"/>
            </a:solidFill>
            <a:round/>
            <a:headEnd/>
            <a:tailEnd/>
          </a:ln>
        </p:spPr>
        <p:txBody>
          <a:bodyPr wrap="none" anchor="ctr"/>
          <a:lstStyle/>
          <a:p>
            <a:endParaRPr lang="en-US"/>
          </a:p>
        </p:txBody>
      </p:sp>
      <p:sp>
        <p:nvSpPr>
          <p:cNvPr id="31789" name="Line 45"/>
          <p:cNvSpPr>
            <a:spLocks noChangeShapeType="1"/>
          </p:cNvSpPr>
          <p:nvPr/>
        </p:nvSpPr>
        <p:spPr bwMode="auto">
          <a:xfrm flipH="1">
            <a:off x="3478213" y="4179888"/>
            <a:ext cx="442912" cy="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790" name="Oval 46"/>
          <p:cNvSpPr>
            <a:spLocks noChangeArrowheads="1"/>
          </p:cNvSpPr>
          <p:nvPr/>
        </p:nvSpPr>
        <p:spPr bwMode="auto">
          <a:xfrm>
            <a:off x="1643063" y="3616325"/>
            <a:ext cx="2103437" cy="708025"/>
          </a:xfrm>
          <a:prstGeom prst="ellipse">
            <a:avLst/>
          </a:prstGeom>
          <a:solidFill>
            <a:srgbClr val="C1CEFF"/>
          </a:solidFill>
          <a:ln w="28575">
            <a:solidFill>
              <a:schemeClr val="tx1"/>
            </a:solidFill>
            <a:round/>
            <a:headEnd/>
            <a:tailEnd/>
          </a:ln>
        </p:spPr>
        <p:txBody>
          <a:bodyPr wrap="none" anchor="ctr"/>
          <a:lstStyle/>
          <a:p>
            <a:endParaRPr lang="en-US"/>
          </a:p>
        </p:txBody>
      </p:sp>
      <p:sp>
        <p:nvSpPr>
          <p:cNvPr id="31791" name="Oval 47"/>
          <p:cNvSpPr>
            <a:spLocks noChangeArrowheads="1"/>
          </p:cNvSpPr>
          <p:nvPr/>
        </p:nvSpPr>
        <p:spPr bwMode="auto">
          <a:xfrm>
            <a:off x="1858963" y="3810000"/>
            <a:ext cx="1671637" cy="322263"/>
          </a:xfrm>
          <a:prstGeom prst="ellipse">
            <a:avLst/>
          </a:prstGeom>
          <a:solidFill>
            <a:srgbClr val="FFFFFF"/>
          </a:solidFill>
          <a:ln w="28575">
            <a:solidFill>
              <a:schemeClr val="tx1"/>
            </a:solidFill>
            <a:round/>
            <a:headEnd/>
            <a:tailEnd/>
          </a:ln>
        </p:spPr>
        <p:txBody>
          <a:bodyPr wrap="none" anchor="ctr"/>
          <a:lstStyle/>
          <a:p>
            <a:endParaRPr lang="en-US"/>
          </a:p>
        </p:txBody>
      </p:sp>
      <p:sp>
        <p:nvSpPr>
          <p:cNvPr id="31792" name="Line 48"/>
          <p:cNvSpPr>
            <a:spLocks noChangeShapeType="1"/>
          </p:cNvSpPr>
          <p:nvPr/>
        </p:nvSpPr>
        <p:spPr bwMode="auto">
          <a:xfrm flipH="1">
            <a:off x="3484563" y="3760788"/>
            <a:ext cx="444500" cy="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793" name="Oval 49"/>
          <p:cNvSpPr>
            <a:spLocks noChangeArrowheads="1"/>
          </p:cNvSpPr>
          <p:nvPr/>
        </p:nvSpPr>
        <p:spPr bwMode="auto">
          <a:xfrm>
            <a:off x="1643063" y="3355975"/>
            <a:ext cx="2103437" cy="708025"/>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31794" name="Freeform 50"/>
          <p:cNvSpPr>
            <a:spLocks/>
          </p:cNvSpPr>
          <p:nvPr/>
        </p:nvSpPr>
        <p:spPr bwMode="auto">
          <a:xfrm>
            <a:off x="2060575" y="3849688"/>
            <a:ext cx="352425" cy="179387"/>
          </a:xfrm>
          <a:custGeom>
            <a:avLst/>
            <a:gdLst>
              <a:gd name="T0" fmla="*/ 2147483647 w 222"/>
              <a:gd name="T1" fmla="*/ 0 h 113"/>
              <a:gd name="T2" fmla="*/ 0 w 222"/>
              <a:gd name="T3" fmla="*/ 2147483647 h 113"/>
              <a:gd name="T4" fmla="*/ 2147483647 w 222"/>
              <a:gd name="T5" fmla="*/ 2147483647 h 113"/>
              <a:gd name="T6" fmla="*/ 2147483647 w 222"/>
              <a:gd name="T7" fmla="*/ 2147483647 h 113"/>
              <a:gd name="T8" fmla="*/ 2147483647 w 222"/>
              <a:gd name="T9" fmla="*/ 0 h 113"/>
              <a:gd name="T10" fmla="*/ 0 60000 65536"/>
              <a:gd name="T11" fmla="*/ 0 60000 65536"/>
              <a:gd name="T12" fmla="*/ 0 60000 65536"/>
              <a:gd name="T13" fmla="*/ 0 60000 65536"/>
              <a:gd name="T14" fmla="*/ 0 60000 65536"/>
              <a:gd name="T15" fmla="*/ 0 w 222"/>
              <a:gd name="T16" fmla="*/ 0 h 113"/>
              <a:gd name="T17" fmla="*/ 222 w 222"/>
              <a:gd name="T18" fmla="*/ 113 h 113"/>
            </a:gdLst>
            <a:ahLst/>
            <a:cxnLst>
              <a:cxn ang="T10">
                <a:pos x="T0" y="T1"/>
              </a:cxn>
              <a:cxn ang="T11">
                <a:pos x="T2" y="T3"/>
              </a:cxn>
              <a:cxn ang="T12">
                <a:pos x="T4" y="T5"/>
              </a:cxn>
              <a:cxn ang="T13">
                <a:pos x="T6" y="T7"/>
              </a:cxn>
              <a:cxn ang="T14">
                <a:pos x="T8" y="T9"/>
              </a:cxn>
            </a:cxnLst>
            <a:rect l="T15" t="T16" r="T17" b="T18"/>
            <a:pathLst>
              <a:path w="222" h="113">
                <a:moveTo>
                  <a:pt x="56" y="0"/>
                </a:moveTo>
                <a:lnTo>
                  <a:pt x="0" y="83"/>
                </a:lnTo>
                <a:lnTo>
                  <a:pt x="201" y="112"/>
                </a:lnTo>
                <a:lnTo>
                  <a:pt x="221" y="16"/>
                </a:lnTo>
                <a:lnTo>
                  <a:pt x="56" y="0"/>
                </a:lnTo>
              </a:path>
            </a:pathLst>
          </a:custGeom>
          <a:solidFill>
            <a:schemeClr val="tx2"/>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31795" name="Line 51"/>
          <p:cNvSpPr>
            <a:spLocks noChangeShapeType="1"/>
          </p:cNvSpPr>
          <p:nvPr/>
        </p:nvSpPr>
        <p:spPr bwMode="auto">
          <a:xfrm flipH="1">
            <a:off x="3536950" y="3705225"/>
            <a:ext cx="2286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796" name="Line 52"/>
          <p:cNvSpPr>
            <a:spLocks noChangeShapeType="1"/>
          </p:cNvSpPr>
          <p:nvPr/>
        </p:nvSpPr>
        <p:spPr bwMode="auto">
          <a:xfrm>
            <a:off x="2681288" y="3892550"/>
            <a:ext cx="0" cy="1682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797" name="Line 53"/>
          <p:cNvSpPr>
            <a:spLocks noChangeShapeType="1"/>
          </p:cNvSpPr>
          <p:nvPr/>
        </p:nvSpPr>
        <p:spPr bwMode="auto">
          <a:xfrm flipH="1">
            <a:off x="3160713" y="3405188"/>
            <a:ext cx="65087" cy="15716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798" name="Line 54"/>
          <p:cNvSpPr>
            <a:spLocks noChangeShapeType="1"/>
          </p:cNvSpPr>
          <p:nvPr/>
        </p:nvSpPr>
        <p:spPr bwMode="auto">
          <a:xfrm>
            <a:off x="3263900" y="3835400"/>
            <a:ext cx="82550" cy="13493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799" name="Line 55"/>
          <p:cNvSpPr>
            <a:spLocks noChangeShapeType="1"/>
          </p:cNvSpPr>
          <p:nvPr/>
        </p:nvSpPr>
        <p:spPr bwMode="auto">
          <a:xfrm>
            <a:off x="2995613" y="3881438"/>
            <a:ext cx="25400" cy="17938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800" name="Line 56"/>
          <p:cNvSpPr>
            <a:spLocks noChangeShapeType="1"/>
          </p:cNvSpPr>
          <p:nvPr/>
        </p:nvSpPr>
        <p:spPr bwMode="auto">
          <a:xfrm flipV="1">
            <a:off x="2878138" y="3352800"/>
            <a:ext cx="17462" cy="16986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801" name="Line 57"/>
          <p:cNvSpPr>
            <a:spLocks noChangeShapeType="1"/>
          </p:cNvSpPr>
          <p:nvPr/>
        </p:nvSpPr>
        <p:spPr bwMode="auto">
          <a:xfrm flipV="1">
            <a:off x="3389313" y="3478213"/>
            <a:ext cx="111125" cy="12382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802" name="Line 58"/>
          <p:cNvSpPr>
            <a:spLocks noChangeShapeType="1"/>
          </p:cNvSpPr>
          <p:nvPr/>
        </p:nvSpPr>
        <p:spPr bwMode="auto">
          <a:xfrm>
            <a:off x="3454400" y="3802063"/>
            <a:ext cx="141288" cy="7778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803" name="Oval 59"/>
          <p:cNvSpPr>
            <a:spLocks noChangeArrowheads="1"/>
          </p:cNvSpPr>
          <p:nvPr/>
        </p:nvSpPr>
        <p:spPr bwMode="auto">
          <a:xfrm>
            <a:off x="1858963" y="3548063"/>
            <a:ext cx="1671637" cy="323850"/>
          </a:xfrm>
          <a:prstGeom prst="ellipse">
            <a:avLst/>
          </a:prstGeom>
          <a:solidFill>
            <a:srgbClr val="FFFFFF"/>
          </a:solidFill>
          <a:ln w="28575">
            <a:solidFill>
              <a:schemeClr val="tx1"/>
            </a:solidFill>
            <a:round/>
            <a:headEnd/>
            <a:tailEnd/>
          </a:ln>
        </p:spPr>
        <p:txBody>
          <a:bodyPr wrap="none" anchor="ctr"/>
          <a:lstStyle/>
          <a:p>
            <a:endParaRPr lang="en-US"/>
          </a:p>
        </p:txBody>
      </p:sp>
      <p:sp>
        <p:nvSpPr>
          <p:cNvPr id="31804" name="Line 60"/>
          <p:cNvSpPr>
            <a:spLocks noChangeShapeType="1"/>
          </p:cNvSpPr>
          <p:nvPr/>
        </p:nvSpPr>
        <p:spPr bwMode="auto">
          <a:xfrm flipH="1">
            <a:off x="2378075" y="3881438"/>
            <a:ext cx="36513" cy="17938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805" name="Line 61"/>
          <p:cNvSpPr>
            <a:spLocks noChangeShapeType="1"/>
          </p:cNvSpPr>
          <p:nvPr/>
        </p:nvSpPr>
        <p:spPr bwMode="auto">
          <a:xfrm flipH="1">
            <a:off x="1633538" y="3716338"/>
            <a:ext cx="20637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806" name="Line 62"/>
          <p:cNvSpPr>
            <a:spLocks noChangeShapeType="1"/>
          </p:cNvSpPr>
          <p:nvPr/>
        </p:nvSpPr>
        <p:spPr bwMode="auto">
          <a:xfrm flipH="1">
            <a:off x="2052638" y="3857625"/>
            <a:ext cx="95250" cy="13493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807" name="Line 63"/>
          <p:cNvSpPr>
            <a:spLocks noChangeShapeType="1"/>
          </p:cNvSpPr>
          <p:nvPr/>
        </p:nvSpPr>
        <p:spPr bwMode="auto">
          <a:xfrm>
            <a:off x="2184400" y="3405188"/>
            <a:ext cx="53975" cy="15716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808" name="Line 64"/>
          <p:cNvSpPr>
            <a:spLocks noChangeShapeType="1"/>
          </p:cNvSpPr>
          <p:nvPr/>
        </p:nvSpPr>
        <p:spPr bwMode="auto">
          <a:xfrm flipH="1" flipV="1">
            <a:off x="1905000" y="3478213"/>
            <a:ext cx="80963" cy="12382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809" name="Line 65"/>
          <p:cNvSpPr>
            <a:spLocks noChangeShapeType="1"/>
          </p:cNvSpPr>
          <p:nvPr/>
        </p:nvSpPr>
        <p:spPr bwMode="auto">
          <a:xfrm flipH="1" flipV="1">
            <a:off x="2497138" y="3363913"/>
            <a:ext cx="20637" cy="1587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810" name="Line 66"/>
          <p:cNvSpPr>
            <a:spLocks noChangeShapeType="1"/>
          </p:cNvSpPr>
          <p:nvPr/>
        </p:nvSpPr>
        <p:spPr bwMode="auto">
          <a:xfrm flipH="1">
            <a:off x="1816100" y="3813175"/>
            <a:ext cx="157163" cy="889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811" name="Oval 67"/>
          <p:cNvSpPr>
            <a:spLocks noChangeArrowheads="1"/>
          </p:cNvSpPr>
          <p:nvPr/>
        </p:nvSpPr>
        <p:spPr bwMode="auto">
          <a:xfrm>
            <a:off x="2635250" y="3665538"/>
            <a:ext cx="93663" cy="66675"/>
          </a:xfrm>
          <a:prstGeom prst="ellipse">
            <a:avLst/>
          </a:prstGeom>
          <a:solidFill>
            <a:schemeClr val="tx1"/>
          </a:solidFill>
          <a:ln w="12700">
            <a:solidFill>
              <a:srgbClr val="000000"/>
            </a:solidFill>
            <a:round/>
            <a:headEnd/>
            <a:tailEnd/>
          </a:ln>
        </p:spPr>
        <p:txBody>
          <a:bodyPr wrap="none" anchor="ctr"/>
          <a:lstStyle/>
          <a:p>
            <a:endParaRPr lang="en-US"/>
          </a:p>
        </p:txBody>
      </p:sp>
      <p:sp>
        <p:nvSpPr>
          <p:cNvPr id="31812" name="Line 68"/>
          <p:cNvSpPr>
            <a:spLocks noChangeShapeType="1"/>
          </p:cNvSpPr>
          <p:nvPr/>
        </p:nvSpPr>
        <p:spPr bwMode="auto">
          <a:xfrm>
            <a:off x="2686050" y="3198813"/>
            <a:ext cx="0" cy="479425"/>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813" name="Line 69"/>
          <p:cNvSpPr>
            <a:spLocks noChangeShapeType="1"/>
          </p:cNvSpPr>
          <p:nvPr/>
        </p:nvSpPr>
        <p:spPr bwMode="auto">
          <a:xfrm>
            <a:off x="3913188" y="3663950"/>
            <a:ext cx="0" cy="1452563"/>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814" name="Line 70"/>
          <p:cNvSpPr>
            <a:spLocks noChangeShapeType="1"/>
          </p:cNvSpPr>
          <p:nvPr/>
        </p:nvSpPr>
        <p:spPr bwMode="auto">
          <a:xfrm flipH="1">
            <a:off x="3484563" y="3636963"/>
            <a:ext cx="444500" cy="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815" name="Line 71"/>
          <p:cNvSpPr>
            <a:spLocks noChangeShapeType="1"/>
          </p:cNvSpPr>
          <p:nvPr/>
        </p:nvSpPr>
        <p:spPr bwMode="auto">
          <a:xfrm>
            <a:off x="3506788" y="3638550"/>
            <a:ext cx="0" cy="41275"/>
          </a:xfrm>
          <a:prstGeom prst="line">
            <a:avLst/>
          </a:prstGeom>
          <a:noFill/>
          <a:ln w="508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816" name="Line 72"/>
          <p:cNvSpPr>
            <a:spLocks noChangeShapeType="1"/>
          </p:cNvSpPr>
          <p:nvPr/>
        </p:nvSpPr>
        <p:spPr bwMode="auto">
          <a:xfrm flipH="1">
            <a:off x="3484563" y="4338638"/>
            <a:ext cx="444500" cy="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817" name="Line 73"/>
          <p:cNvSpPr>
            <a:spLocks noChangeShapeType="1"/>
          </p:cNvSpPr>
          <p:nvPr/>
        </p:nvSpPr>
        <p:spPr bwMode="auto">
          <a:xfrm flipH="1">
            <a:off x="3484563" y="4067175"/>
            <a:ext cx="444500" cy="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818" name="Line 74"/>
          <p:cNvSpPr>
            <a:spLocks noChangeShapeType="1"/>
          </p:cNvSpPr>
          <p:nvPr/>
        </p:nvSpPr>
        <p:spPr bwMode="auto">
          <a:xfrm>
            <a:off x="3506788" y="4059238"/>
            <a:ext cx="0" cy="39687"/>
          </a:xfrm>
          <a:prstGeom prst="line">
            <a:avLst/>
          </a:prstGeom>
          <a:noFill/>
          <a:ln w="508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819" name="Line 75"/>
          <p:cNvSpPr>
            <a:spLocks noChangeShapeType="1"/>
          </p:cNvSpPr>
          <p:nvPr/>
        </p:nvSpPr>
        <p:spPr bwMode="auto">
          <a:xfrm>
            <a:off x="3506788" y="4330700"/>
            <a:ext cx="0" cy="39688"/>
          </a:xfrm>
          <a:prstGeom prst="line">
            <a:avLst/>
          </a:prstGeom>
          <a:noFill/>
          <a:ln w="508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820" name="Rectangle 76"/>
          <p:cNvSpPr>
            <a:spLocks noChangeArrowheads="1"/>
          </p:cNvSpPr>
          <p:nvPr/>
        </p:nvSpPr>
        <p:spPr bwMode="auto">
          <a:xfrm>
            <a:off x="2136775" y="3557588"/>
            <a:ext cx="282575"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1800" i="1"/>
              <a:t>x</a:t>
            </a:r>
            <a:endParaRPr lang="en-US" sz="1800"/>
          </a:p>
        </p:txBody>
      </p:sp>
      <p:sp>
        <p:nvSpPr>
          <p:cNvPr id="31821" name="Line 77"/>
          <p:cNvSpPr>
            <a:spLocks noChangeShapeType="1"/>
          </p:cNvSpPr>
          <p:nvPr/>
        </p:nvSpPr>
        <p:spPr bwMode="auto">
          <a:xfrm flipH="1">
            <a:off x="1320800" y="3981450"/>
            <a:ext cx="736600" cy="1244600"/>
          </a:xfrm>
          <a:prstGeom prst="line">
            <a:avLst/>
          </a:prstGeom>
          <a:noFill/>
          <a:ln w="12700">
            <a:solidFill>
              <a:schemeClr val="tx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822" name="Line 78"/>
          <p:cNvSpPr>
            <a:spLocks noChangeShapeType="1"/>
          </p:cNvSpPr>
          <p:nvPr/>
        </p:nvSpPr>
        <p:spPr bwMode="auto">
          <a:xfrm>
            <a:off x="2393950" y="4019550"/>
            <a:ext cx="25400" cy="1206500"/>
          </a:xfrm>
          <a:prstGeom prst="line">
            <a:avLst/>
          </a:prstGeom>
          <a:noFill/>
          <a:ln w="12700">
            <a:solidFill>
              <a:schemeClr val="tx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6143" name="Rectangle 79"/>
          <p:cNvSpPr>
            <a:spLocks noChangeArrowheads="1"/>
          </p:cNvSpPr>
          <p:nvPr/>
        </p:nvSpPr>
        <p:spPr bwMode="auto">
          <a:xfrm>
            <a:off x="1319213" y="5232400"/>
            <a:ext cx="1082675" cy="835025"/>
          </a:xfrm>
          <a:prstGeom prst="rect">
            <a:avLst/>
          </a:prstGeom>
          <a:solidFill>
            <a:schemeClr val="accent1">
              <a:lumMod val="20000"/>
              <a:lumOff val="80000"/>
            </a:schemeClr>
          </a:solidFill>
          <a:ln w="12700">
            <a:solidFill>
              <a:schemeClr val="tx1"/>
            </a:solidFill>
            <a:miter lim="800000"/>
            <a:headEnd/>
            <a:tailEnd/>
          </a:ln>
          <a:effectLst>
            <a:outerShdw dist="107763" dir="2700000" algn="ctr" rotWithShape="0">
              <a:schemeClr val="bg2"/>
            </a:outerShdw>
          </a:effectLst>
        </p:spPr>
        <p:txBody>
          <a:bodyPr wrap="none" lIns="90487" tIns="44450" rIns="90487" bIns="44450">
            <a:spAutoFit/>
          </a:bodyPr>
          <a:lstStyle/>
          <a:p>
            <a:pPr>
              <a:lnSpc>
                <a:spcPct val="80000"/>
              </a:lnSpc>
              <a:defRPr/>
            </a:pPr>
            <a:r>
              <a:rPr lang="en-US" sz="2000">
                <a:latin typeface="Times"/>
                <a:ea typeface="+mn-ea"/>
              </a:rPr>
              <a:t>0 1 1 0 0</a:t>
            </a:r>
          </a:p>
          <a:p>
            <a:pPr>
              <a:lnSpc>
                <a:spcPct val="80000"/>
              </a:lnSpc>
              <a:defRPr/>
            </a:pPr>
            <a:r>
              <a:rPr lang="en-US" sz="2000">
                <a:latin typeface="Times"/>
                <a:ea typeface="+mn-ea"/>
              </a:rPr>
              <a:t>1 1 1 0 1</a:t>
            </a:r>
          </a:p>
          <a:p>
            <a:pPr>
              <a:lnSpc>
                <a:spcPct val="80000"/>
              </a:lnSpc>
              <a:defRPr/>
            </a:pPr>
            <a:r>
              <a:rPr lang="en-US" sz="2000">
                <a:latin typeface="Times"/>
                <a:ea typeface="+mn-ea"/>
              </a:rPr>
              <a:t>0 1 0 1 1</a:t>
            </a:r>
          </a:p>
        </p:txBody>
      </p:sp>
      <p:sp>
        <p:nvSpPr>
          <p:cNvPr id="31824" name="Line 80"/>
          <p:cNvSpPr>
            <a:spLocks noChangeShapeType="1"/>
          </p:cNvSpPr>
          <p:nvPr/>
        </p:nvSpPr>
        <p:spPr bwMode="auto">
          <a:xfrm flipH="1">
            <a:off x="5537200" y="3981450"/>
            <a:ext cx="736600" cy="1244600"/>
          </a:xfrm>
          <a:prstGeom prst="line">
            <a:avLst/>
          </a:prstGeom>
          <a:noFill/>
          <a:ln w="12700">
            <a:solidFill>
              <a:schemeClr val="tx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825" name="Line 81"/>
          <p:cNvSpPr>
            <a:spLocks noChangeShapeType="1"/>
          </p:cNvSpPr>
          <p:nvPr/>
        </p:nvSpPr>
        <p:spPr bwMode="auto">
          <a:xfrm>
            <a:off x="6610350" y="4019550"/>
            <a:ext cx="25400" cy="1193800"/>
          </a:xfrm>
          <a:prstGeom prst="line">
            <a:avLst/>
          </a:prstGeom>
          <a:noFill/>
          <a:ln w="12700">
            <a:solidFill>
              <a:schemeClr val="tx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826" name="Text Box 82"/>
          <p:cNvSpPr txBox="1">
            <a:spLocks noChangeArrowheads="1"/>
          </p:cNvSpPr>
          <p:nvPr/>
        </p:nvSpPr>
        <p:spPr bwMode="auto">
          <a:xfrm>
            <a:off x="2816225" y="5156200"/>
            <a:ext cx="1165225" cy="74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lnSpc>
                <a:spcPct val="90000"/>
              </a:lnSpc>
            </a:pPr>
            <a:r>
              <a:rPr lang="en-US"/>
              <a:t>Primary</a:t>
            </a:r>
          </a:p>
          <a:p>
            <a:pPr algn="ctr">
              <a:lnSpc>
                <a:spcPct val="90000"/>
              </a:lnSpc>
            </a:pPr>
            <a:r>
              <a:rPr lang="en-US"/>
              <a:t>disk</a:t>
            </a:r>
          </a:p>
        </p:txBody>
      </p:sp>
      <p:sp>
        <p:nvSpPr>
          <p:cNvPr id="31827" name="Text Box 83"/>
          <p:cNvSpPr txBox="1">
            <a:spLocks noChangeArrowheads="1"/>
          </p:cNvSpPr>
          <p:nvPr/>
        </p:nvSpPr>
        <p:spPr bwMode="auto">
          <a:xfrm>
            <a:off x="7065963" y="5156200"/>
            <a:ext cx="996950" cy="74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lnSpc>
                <a:spcPct val="90000"/>
              </a:lnSpc>
            </a:pPr>
            <a:r>
              <a:rPr lang="en-US"/>
              <a:t>Mirror</a:t>
            </a:r>
          </a:p>
          <a:p>
            <a:pPr algn="ctr">
              <a:lnSpc>
                <a:spcPct val="90000"/>
              </a:lnSpc>
            </a:pPr>
            <a:r>
              <a:rPr lang="en-US"/>
              <a:t>disk</a:t>
            </a:r>
          </a:p>
        </p:txBody>
      </p:sp>
      <p:sp>
        <p:nvSpPr>
          <p:cNvPr id="2" name="Title 1"/>
          <p:cNvSpPr>
            <a:spLocks noGrp="1"/>
          </p:cNvSpPr>
          <p:nvPr>
            <p:ph type="title"/>
          </p:nvPr>
        </p:nvSpPr>
        <p:spPr/>
        <p:txBody>
          <a:bodyPr>
            <a:normAutofit fontScale="90000"/>
          </a:bodyPr>
          <a:lstStyle/>
          <a:p>
            <a:r>
              <a:rPr lang="en-US" dirty="0"/>
              <a:t>RAID 1: Mirroring</a:t>
            </a:r>
          </a:p>
        </p:txBody>
      </p:sp>
      <p:sp>
        <p:nvSpPr>
          <p:cNvPr id="85" name="TextBox 84"/>
          <p:cNvSpPr txBox="1"/>
          <p:nvPr/>
        </p:nvSpPr>
        <p:spPr>
          <a:xfrm>
            <a:off x="0" y="6237822"/>
            <a:ext cx="9144000" cy="575554"/>
          </a:xfrm>
          <a:prstGeom prst="rect">
            <a:avLst/>
          </a:prstGeom>
          <a:noFill/>
        </p:spPr>
        <p:txBody>
          <a:bodyPr wrap="square" lIns="82309" tIns="41154" rIns="82309" bIns="41154" rtlCol="0">
            <a:spAutoFit/>
          </a:bodyPr>
          <a:lstStyle/>
          <a:p>
            <a:pPr marL="0" lvl="1" indent="-514291" algn="ctr"/>
            <a:r>
              <a:rPr lang="en-US" sz="3200" dirty="0"/>
              <a:t>Can lose one disk without losing data</a:t>
            </a:r>
            <a:endParaRPr lang="en-US" sz="3200" i="1" dirty="0"/>
          </a:p>
        </p:txBody>
      </p:sp>
    </p:spTree>
    <p:custDataLst>
      <p:tags r:id="rId1"/>
    </p:custDataLst>
    <p:extLst>
      <p:ext uri="{BB962C8B-B14F-4D97-AF65-F5344CB8AC3E}">
        <p14:creationId xmlns:p14="http://schemas.microsoft.com/office/powerpoint/2010/main" val="2008858590"/>
      </p:ext>
    </p:extLst>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2"/>
          <p:cNvGrpSpPr>
            <a:grpSpLocks/>
          </p:cNvGrpSpPr>
          <p:nvPr/>
        </p:nvGrpSpPr>
        <p:grpSpPr bwMode="auto">
          <a:xfrm>
            <a:off x="4330700" y="3779738"/>
            <a:ext cx="1292225" cy="1231900"/>
            <a:chOff x="2480" y="2607"/>
            <a:chExt cx="814" cy="776"/>
          </a:xfrm>
        </p:grpSpPr>
        <p:grpSp>
          <p:nvGrpSpPr>
            <p:cNvPr id="36021" name="Group 3"/>
            <p:cNvGrpSpPr>
              <a:grpSpLocks/>
            </p:cNvGrpSpPr>
            <p:nvPr/>
          </p:nvGrpSpPr>
          <p:grpSpPr bwMode="auto">
            <a:xfrm>
              <a:off x="2480" y="2607"/>
              <a:ext cx="814" cy="776"/>
              <a:chOff x="4488" y="1823"/>
              <a:chExt cx="886" cy="832"/>
            </a:xfrm>
          </p:grpSpPr>
          <p:sp>
            <p:nvSpPr>
              <p:cNvPr id="36023" name="Line 4"/>
              <p:cNvSpPr>
                <a:spLocks noChangeShapeType="1"/>
              </p:cNvSpPr>
              <p:nvPr/>
            </p:nvSpPr>
            <p:spPr bwMode="auto">
              <a:xfrm flipH="1">
                <a:off x="5200" y="2367"/>
                <a:ext cx="171" cy="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024" name="Line 5"/>
              <p:cNvSpPr>
                <a:spLocks noChangeShapeType="1"/>
              </p:cNvSpPr>
              <p:nvPr/>
            </p:nvSpPr>
            <p:spPr bwMode="auto">
              <a:xfrm>
                <a:off x="4892" y="2339"/>
                <a:ext cx="0" cy="316"/>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025" name="Oval 6"/>
              <p:cNvSpPr>
                <a:spLocks noChangeArrowheads="1"/>
              </p:cNvSpPr>
              <p:nvPr/>
            </p:nvSpPr>
            <p:spPr bwMode="auto">
              <a:xfrm>
                <a:off x="4492" y="2127"/>
                <a:ext cx="812" cy="308"/>
              </a:xfrm>
              <a:prstGeom prst="ellipse">
                <a:avLst/>
              </a:prstGeom>
              <a:solidFill>
                <a:srgbClr val="C1CEFF"/>
              </a:solidFill>
              <a:ln w="28575">
                <a:solidFill>
                  <a:schemeClr val="tx1"/>
                </a:solidFill>
                <a:round/>
                <a:headEnd/>
                <a:tailEnd/>
              </a:ln>
            </p:spPr>
            <p:txBody>
              <a:bodyPr wrap="none" anchor="ctr"/>
              <a:lstStyle/>
              <a:p>
                <a:endParaRPr lang="en-US"/>
              </a:p>
            </p:txBody>
          </p:sp>
          <p:sp>
            <p:nvSpPr>
              <p:cNvPr id="36026" name="Oval 7"/>
              <p:cNvSpPr>
                <a:spLocks noChangeArrowheads="1"/>
              </p:cNvSpPr>
              <p:nvPr/>
            </p:nvSpPr>
            <p:spPr bwMode="auto">
              <a:xfrm>
                <a:off x="4575" y="2201"/>
                <a:ext cx="645" cy="140"/>
              </a:xfrm>
              <a:prstGeom prst="ellipse">
                <a:avLst/>
              </a:prstGeom>
              <a:solidFill>
                <a:srgbClr val="FFFFFF"/>
              </a:solidFill>
              <a:ln w="28575">
                <a:solidFill>
                  <a:schemeClr val="tx1"/>
                </a:solidFill>
                <a:round/>
                <a:headEnd/>
                <a:tailEnd/>
              </a:ln>
            </p:spPr>
            <p:txBody>
              <a:bodyPr wrap="none" anchor="ctr"/>
              <a:lstStyle/>
              <a:p>
                <a:endParaRPr lang="en-US"/>
              </a:p>
            </p:txBody>
          </p:sp>
          <p:sp>
            <p:nvSpPr>
              <p:cNvPr id="36027" name="Line 8"/>
              <p:cNvSpPr>
                <a:spLocks noChangeShapeType="1"/>
              </p:cNvSpPr>
              <p:nvPr/>
            </p:nvSpPr>
            <p:spPr bwMode="auto">
              <a:xfrm flipH="1">
                <a:off x="5200" y="2249"/>
                <a:ext cx="171" cy="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028" name="Oval 9"/>
              <p:cNvSpPr>
                <a:spLocks noChangeArrowheads="1"/>
              </p:cNvSpPr>
              <p:nvPr/>
            </p:nvSpPr>
            <p:spPr bwMode="auto">
              <a:xfrm>
                <a:off x="4492" y="2004"/>
                <a:ext cx="812" cy="307"/>
              </a:xfrm>
              <a:prstGeom prst="ellipse">
                <a:avLst/>
              </a:prstGeom>
              <a:solidFill>
                <a:srgbClr val="C1CEFF"/>
              </a:solidFill>
              <a:ln w="28575">
                <a:solidFill>
                  <a:schemeClr val="tx1"/>
                </a:solidFill>
                <a:round/>
                <a:headEnd/>
                <a:tailEnd/>
              </a:ln>
            </p:spPr>
            <p:txBody>
              <a:bodyPr wrap="none" anchor="ctr"/>
              <a:lstStyle/>
              <a:p>
                <a:endParaRPr lang="en-US"/>
              </a:p>
            </p:txBody>
          </p:sp>
          <p:sp>
            <p:nvSpPr>
              <p:cNvPr id="36029" name="Oval 10"/>
              <p:cNvSpPr>
                <a:spLocks noChangeArrowheads="1"/>
              </p:cNvSpPr>
              <p:nvPr/>
            </p:nvSpPr>
            <p:spPr bwMode="auto">
              <a:xfrm>
                <a:off x="4575" y="2088"/>
                <a:ext cx="645" cy="140"/>
              </a:xfrm>
              <a:prstGeom prst="ellipse">
                <a:avLst/>
              </a:prstGeom>
              <a:solidFill>
                <a:srgbClr val="FFFFFF"/>
              </a:solidFill>
              <a:ln w="28575">
                <a:solidFill>
                  <a:schemeClr val="tx1"/>
                </a:solidFill>
                <a:round/>
                <a:headEnd/>
                <a:tailEnd/>
              </a:ln>
            </p:spPr>
            <p:txBody>
              <a:bodyPr wrap="none" anchor="ctr"/>
              <a:lstStyle/>
              <a:p>
                <a:endParaRPr lang="en-US"/>
              </a:p>
            </p:txBody>
          </p:sp>
          <p:sp>
            <p:nvSpPr>
              <p:cNvPr id="36030" name="Line 11"/>
              <p:cNvSpPr>
                <a:spLocks noChangeShapeType="1"/>
              </p:cNvSpPr>
              <p:nvPr/>
            </p:nvSpPr>
            <p:spPr bwMode="auto">
              <a:xfrm flipH="1">
                <a:off x="5202" y="2067"/>
                <a:ext cx="172" cy="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031" name="Oval 12"/>
              <p:cNvSpPr>
                <a:spLocks noChangeArrowheads="1"/>
              </p:cNvSpPr>
              <p:nvPr/>
            </p:nvSpPr>
            <p:spPr bwMode="auto">
              <a:xfrm>
                <a:off x="4492" y="1891"/>
                <a:ext cx="812" cy="307"/>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36032" name="Freeform 13"/>
              <p:cNvSpPr>
                <a:spLocks/>
              </p:cNvSpPr>
              <p:nvPr/>
            </p:nvSpPr>
            <p:spPr bwMode="auto">
              <a:xfrm>
                <a:off x="4653" y="2105"/>
                <a:ext cx="136" cy="78"/>
              </a:xfrm>
              <a:custGeom>
                <a:avLst/>
                <a:gdLst>
                  <a:gd name="T0" fmla="*/ 1 w 222"/>
                  <a:gd name="T1" fmla="*/ 0 h 113"/>
                  <a:gd name="T2" fmla="*/ 0 w 222"/>
                  <a:gd name="T3" fmla="*/ 4 h 113"/>
                  <a:gd name="T4" fmla="*/ 4 w 222"/>
                  <a:gd name="T5" fmla="*/ 6 h 113"/>
                  <a:gd name="T6" fmla="*/ 4 w 222"/>
                  <a:gd name="T7" fmla="*/ 1 h 113"/>
                  <a:gd name="T8" fmla="*/ 1 w 222"/>
                  <a:gd name="T9" fmla="*/ 0 h 113"/>
                  <a:gd name="T10" fmla="*/ 0 60000 65536"/>
                  <a:gd name="T11" fmla="*/ 0 60000 65536"/>
                  <a:gd name="T12" fmla="*/ 0 60000 65536"/>
                  <a:gd name="T13" fmla="*/ 0 60000 65536"/>
                  <a:gd name="T14" fmla="*/ 0 60000 65536"/>
                  <a:gd name="T15" fmla="*/ 0 w 222"/>
                  <a:gd name="T16" fmla="*/ 0 h 113"/>
                  <a:gd name="T17" fmla="*/ 222 w 222"/>
                  <a:gd name="T18" fmla="*/ 113 h 113"/>
                </a:gdLst>
                <a:ahLst/>
                <a:cxnLst>
                  <a:cxn ang="T10">
                    <a:pos x="T0" y="T1"/>
                  </a:cxn>
                  <a:cxn ang="T11">
                    <a:pos x="T2" y="T3"/>
                  </a:cxn>
                  <a:cxn ang="T12">
                    <a:pos x="T4" y="T5"/>
                  </a:cxn>
                  <a:cxn ang="T13">
                    <a:pos x="T6" y="T7"/>
                  </a:cxn>
                  <a:cxn ang="T14">
                    <a:pos x="T8" y="T9"/>
                  </a:cxn>
                </a:cxnLst>
                <a:rect l="T15" t="T16" r="T17" b="T18"/>
                <a:pathLst>
                  <a:path w="222" h="113">
                    <a:moveTo>
                      <a:pt x="56" y="0"/>
                    </a:moveTo>
                    <a:lnTo>
                      <a:pt x="0" y="83"/>
                    </a:lnTo>
                    <a:lnTo>
                      <a:pt x="201" y="112"/>
                    </a:lnTo>
                    <a:lnTo>
                      <a:pt x="221" y="16"/>
                    </a:lnTo>
                    <a:lnTo>
                      <a:pt x="56" y="0"/>
                    </a:lnTo>
                  </a:path>
                </a:pathLst>
              </a:custGeom>
              <a:solidFill>
                <a:schemeClr val="tx2"/>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36033" name="Line 14"/>
              <p:cNvSpPr>
                <a:spLocks noChangeShapeType="1"/>
              </p:cNvSpPr>
              <p:nvPr/>
            </p:nvSpPr>
            <p:spPr bwMode="auto">
              <a:xfrm flipH="1">
                <a:off x="5223" y="2043"/>
                <a:ext cx="8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034" name="Line 15"/>
              <p:cNvSpPr>
                <a:spLocks noChangeShapeType="1"/>
              </p:cNvSpPr>
              <p:nvPr/>
            </p:nvSpPr>
            <p:spPr bwMode="auto">
              <a:xfrm>
                <a:off x="4892" y="2124"/>
                <a:ext cx="0" cy="7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035" name="Line 16"/>
              <p:cNvSpPr>
                <a:spLocks noChangeShapeType="1"/>
              </p:cNvSpPr>
              <p:nvPr/>
            </p:nvSpPr>
            <p:spPr bwMode="auto">
              <a:xfrm flipH="1">
                <a:off x="5077" y="1913"/>
                <a:ext cx="26" cy="6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036" name="Line 17"/>
              <p:cNvSpPr>
                <a:spLocks noChangeShapeType="1"/>
              </p:cNvSpPr>
              <p:nvPr/>
            </p:nvSpPr>
            <p:spPr bwMode="auto">
              <a:xfrm>
                <a:off x="5117" y="2099"/>
                <a:ext cx="32" cy="59"/>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037" name="Line 18"/>
              <p:cNvSpPr>
                <a:spLocks noChangeShapeType="1"/>
              </p:cNvSpPr>
              <p:nvPr/>
            </p:nvSpPr>
            <p:spPr bwMode="auto">
              <a:xfrm>
                <a:off x="5014" y="2119"/>
                <a:ext cx="10" cy="7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038" name="Line 19"/>
              <p:cNvSpPr>
                <a:spLocks noChangeShapeType="1"/>
              </p:cNvSpPr>
              <p:nvPr/>
            </p:nvSpPr>
            <p:spPr bwMode="auto">
              <a:xfrm flipV="1">
                <a:off x="4968" y="1890"/>
                <a:ext cx="7" cy="7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039" name="Line 20"/>
              <p:cNvSpPr>
                <a:spLocks noChangeShapeType="1"/>
              </p:cNvSpPr>
              <p:nvPr/>
            </p:nvSpPr>
            <p:spPr bwMode="auto">
              <a:xfrm flipV="1">
                <a:off x="5166" y="1944"/>
                <a:ext cx="43" cy="5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040" name="Line 21"/>
              <p:cNvSpPr>
                <a:spLocks noChangeShapeType="1"/>
              </p:cNvSpPr>
              <p:nvPr/>
            </p:nvSpPr>
            <p:spPr bwMode="auto">
              <a:xfrm>
                <a:off x="5191" y="2085"/>
                <a:ext cx="54" cy="3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041" name="Oval 22"/>
              <p:cNvSpPr>
                <a:spLocks noChangeArrowheads="1"/>
              </p:cNvSpPr>
              <p:nvPr/>
            </p:nvSpPr>
            <p:spPr bwMode="auto">
              <a:xfrm>
                <a:off x="4575" y="1975"/>
                <a:ext cx="645" cy="140"/>
              </a:xfrm>
              <a:prstGeom prst="ellipse">
                <a:avLst/>
              </a:prstGeom>
              <a:solidFill>
                <a:srgbClr val="FFFFFF"/>
              </a:solidFill>
              <a:ln w="28575">
                <a:solidFill>
                  <a:schemeClr val="tx1"/>
                </a:solidFill>
                <a:round/>
                <a:headEnd/>
                <a:tailEnd/>
              </a:ln>
            </p:spPr>
            <p:txBody>
              <a:bodyPr wrap="none" anchor="ctr"/>
              <a:lstStyle/>
              <a:p>
                <a:endParaRPr lang="en-US"/>
              </a:p>
            </p:txBody>
          </p:sp>
          <p:sp>
            <p:nvSpPr>
              <p:cNvPr id="36042" name="Line 23"/>
              <p:cNvSpPr>
                <a:spLocks noChangeShapeType="1"/>
              </p:cNvSpPr>
              <p:nvPr/>
            </p:nvSpPr>
            <p:spPr bwMode="auto">
              <a:xfrm flipH="1">
                <a:off x="4775" y="2119"/>
                <a:ext cx="14" cy="7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043" name="Line 24"/>
              <p:cNvSpPr>
                <a:spLocks noChangeShapeType="1"/>
              </p:cNvSpPr>
              <p:nvPr/>
            </p:nvSpPr>
            <p:spPr bwMode="auto">
              <a:xfrm flipH="1">
                <a:off x="4488" y="2048"/>
                <a:ext cx="8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044" name="Line 25"/>
              <p:cNvSpPr>
                <a:spLocks noChangeShapeType="1"/>
              </p:cNvSpPr>
              <p:nvPr/>
            </p:nvSpPr>
            <p:spPr bwMode="auto">
              <a:xfrm flipH="1">
                <a:off x="4650" y="2109"/>
                <a:ext cx="37" cy="5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045" name="Line 26"/>
              <p:cNvSpPr>
                <a:spLocks noChangeShapeType="1"/>
              </p:cNvSpPr>
              <p:nvPr/>
            </p:nvSpPr>
            <p:spPr bwMode="auto">
              <a:xfrm>
                <a:off x="4701" y="1913"/>
                <a:ext cx="20" cy="6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046" name="Line 27"/>
              <p:cNvSpPr>
                <a:spLocks noChangeShapeType="1"/>
              </p:cNvSpPr>
              <p:nvPr/>
            </p:nvSpPr>
            <p:spPr bwMode="auto">
              <a:xfrm flipH="1" flipV="1">
                <a:off x="4593" y="1944"/>
                <a:ext cx="31" cy="5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047" name="Line 28"/>
              <p:cNvSpPr>
                <a:spLocks noChangeShapeType="1"/>
              </p:cNvSpPr>
              <p:nvPr/>
            </p:nvSpPr>
            <p:spPr bwMode="auto">
              <a:xfrm flipH="1" flipV="1">
                <a:off x="4821" y="1895"/>
                <a:ext cx="8" cy="69"/>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048" name="Line 29"/>
              <p:cNvSpPr>
                <a:spLocks noChangeShapeType="1"/>
              </p:cNvSpPr>
              <p:nvPr/>
            </p:nvSpPr>
            <p:spPr bwMode="auto">
              <a:xfrm flipH="1">
                <a:off x="4558" y="2090"/>
                <a:ext cx="61" cy="3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049" name="Oval 30"/>
              <p:cNvSpPr>
                <a:spLocks noChangeArrowheads="1"/>
              </p:cNvSpPr>
              <p:nvPr/>
            </p:nvSpPr>
            <p:spPr bwMode="auto">
              <a:xfrm>
                <a:off x="4875" y="2025"/>
                <a:ext cx="36" cy="29"/>
              </a:xfrm>
              <a:prstGeom prst="ellipse">
                <a:avLst/>
              </a:prstGeom>
              <a:solidFill>
                <a:schemeClr val="tx1"/>
              </a:solidFill>
              <a:ln w="12700">
                <a:solidFill>
                  <a:srgbClr val="000000"/>
                </a:solidFill>
                <a:round/>
                <a:headEnd/>
                <a:tailEnd/>
              </a:ln>
            </p:spPr>
            <p:txBody>
              <a:bodyPr wrap="none" anchor="ctr"/>
              <a:lstStyle/>
              <a:p>
                <a:endParaRPr lang="en-US"/>
              </a:p>
            </p:txBody>
          </p:sp>
          <p:sp>
            <p:nvSpPr>
              <p:cNvPr id="36050" name="Line 31"/>
              <p:cNvSpPr>
                <a:spLocks noChangeShapeType="1"/>
              </p:cNvSpPr>
              <p:nvPr/>
            </p:nvSpPr>
            <p:spPr bwMode="auto">
              <a:xfrm>
                <a:off x="4894" y="1823"/>
                <a:ext cx="0" cy="208"/>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051" name="Line 32"/>
              <p:cNvSpPr>
                <a:spLocks noChangeShapeType="1"/>
              </p:cNvSpPr>
              <p:nvPr/>
            </p:nvSpPr>
            <p:spPr bwMode="auto">
              <a:xfrm>
                <a:off x="5368" y="2025"/>
                <a:ext cx="0" cy="63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052" name="Line 33"/>
              <p:cNvSpPr>
                <a:spLocks noChangeShapeType="1"/>
              </p:cNvSpPr>
              <p:nvPr/>
            </p:nvSpPr>
            <p:spPr bwMode="auto">
              <a:xfrm flipH="1">
                <a:off x="5202" y="2013"/>
                <a:ext cx="172" cy="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053" name="Line 34"/>
              <p:cNvSpPr>
                <a:spLocks noChangeShapeType="1"/>
              </p:cNvSpPr>
              <p:nvPr/>
            </p:nvSpPr>
            <p:spPr bwMode="auto">
              <a:xfrm>
                <a:off x="5211" y="2014"/>
                <a:ext cx="0" cy="18"/>
              </a:xfrm>
              <a:prstGeom prst="line">
                <a:avLst/>
              </a:prstGeom>
              <a:noFill/>
              <a:ln w="508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054" name="Line 35"/>
              <p:cNvSpPr>
                <a:spLocks noChangeShapeType="1"/>
              </p:cNvSpPr>
              <p:nvPr/>
            </p:nvSpPr>
            <p:spPr bwMode="auto">
              <a:xfrm flipH="1">
                <a:off x="5202" y="2318"/>
                <a:ext cx="172" cy="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055" name="Line 36"/>
              <p:cNvSpPr>
                <a:spLocks noChangeShapeType="1"/>
              </p:cNvSpPr>
              <p:nvPr/>
            </p:nvSpPr>
            <p:spPr bwMode="auto">
              <a:xfrm flipH="1">
                <a:off x="5202" y="2200"/>
                <a:ext cx="172" cy="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056" name="Line 37"/>
              <p:cNvSpPr>
                <a:spLocks noChangeShapeType="1"/>
              </p:cNvSpPr>
              <p:nvPr/>
            </p:nvSpPr>
            <p:spPr bwMode="auto">
              <a:xfrm>
                <a:off x="5211" y="2196"/>
                <a:ext cx="0" cy="18"/>
              </a:xfrm>
              <a:prstGeom prst="line">
                <a:avLst/>
              </a:prstGeom>
              <a:noFill/>
              <a:ln w="508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057" name="Line 38"/>
              <p:cNvSpPr>
                <a:spLocks noChangeShapeType="1"/>
              </p:cNvSpPr>
              <p:nvPr/>
            </p:nvSpPr>
            <p:spPr bwMode="auto">
              <a:xfrm>
                <a:off x="5211" y="2314"/>
                <a:ext cx="0" cy="17"/>
              </a:xfrm>
              <a:prstGeom prst="line">
                <a:avLst/>
              </a:prstGeom>
              <a:noFill/>
              <a:ln w="508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6022" name="Rectangle 39"/>
            <p:cNvSpPr>
              <a:spLocks noChangeArrowheads="1"/>
            </p:cNvSpPr>
            <p:nvPr/>
          </p:nvSpPr>
          <p:spPr bwMode="auto">
            <a:xfrm>
              <a:off x="2613" y="2690"/>
              <a:ext cx="178" cy="2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1800" i="1"/>
                <a:t>x</a:t>
              </a:r>
            </a:p>
          </p:txBody>
        </p:sp>
      </p:grpSp>
      <p:sp>
        <p:nvSpPr>
          <p:cNvPr id="35844" name="Rectangle 41"/>
          <p:cNvSpPr>
            <a:spLocks noChangeArrowheads="1"/>
          </p:cNvSpPr>
          <p:nvPr/>
        </p:nvSpPr>
        <p:spPr bwMode="auto">
          <a:xfrm>
            <a:off x="1309688" y="3346326"/>
            <a:ext cx="850900"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2000">
                <a:solidFill>
                  <a:schemeClr val="folHlink"/>
                </a:solidFill>
              </a:rPr>
              <a:t>Disk 1</a:t>
            </a:r>
          </a:p>
        </p:txBody>
      </p:sp>
      <p:sp>
        <p:nvSpPr>
          <p:cNvPr id="35845" name="Rectangle 42"/>
          <p:cNvSpPr>
            <a:spLocks noChangeArrowheads="1"/>
          </p:cNvSpPr>
          <p:nvPr/>
        </p:nvSpPr>
        <p:spPr bwMode="auto">
          <a:xfrm>
            <a:off x="2909888" y="3346326"/>
            <a:ext cx="850900"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2000">
                <a:solidFill>
                  <a:schemeClr val="folHlink"/>
                </a:solidFill>
              </a:rPr>
              <a:t>Disk 2</a:t>
            </a:r>
          </a:p>
        </p:txBody>
      </p:sp>
      <p:sp>
        <p:nvSpPr>
          <p:cNvPr id="35846" name="Rectangle 43"/>
          <p:cNvSpPr>
            <a:spLocks noChangeArrowheads="1"/>
          </p:cNvSpPr>
          <p:nvPr/>
        </p:nvSpPr>
        <p:spPr bwMode="auto">
          <a:xfrm>
            <a:off x="4497388" y="3346326"/>
            <a:ext cx="850900"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2000">
                <a:solidFill>
                  <a:schemeClr val="folHlink"/>
                </a:solidFill>
              </a:rPr>
              <a:t>Disk 3</a:t>
            </a:r>
          </a:p>
        </p:txBody>
      </p:sp>
      <p:sp>
        <p:nvSpPr>
          <p:cNvPr id="35847" name="Rectangle 44"/>
          <p:cNvSpPr>
            <a:spLocks noChangeArrowheads="1"/>
          </p:cNvSpPr>
          <p:nvPr/>
        </p:nvSpPr>
        <p:spPr bwMode="auto">
          <a:xfrm>
            <a:off x="6083300" y="3346326"/>
            <a:ext cx="850900"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2000">
                <a:solidFill>
                  <a:schemeClr val="folHlink"/>
                </a:solidFill>
              </a:rPr>
              <a:t>Disk 4</a:t>
            </a:r>
          </a:p>
        </p:txBody>
      </p:sp>
      <p:sp>
        <p:nvSpPr>
          <p:cNvPr id="35848" name="Rectangle 45"/>
          <p:cNvSpPr>
            <a:spLocks noChangeArrowheads="1"/>
          </p:cNvSpPr>
          <p:nvPr/>
        </p:nvSpPr>
        <p:spPr bwMode="auto">
          <a:xfrm>
            <a:off x="7720013" y="3346326"/>
            <a:ext cx="850900"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2000">
                <a:solidFill>
                  <a:schemeClr val="folHlink"/>
                </a:solidFill>
              </a:rPr>
              <a:t>Disk 5</a:t>
            </a:r>
          </a:p>
        </p:txBody>
      </p:sp>
      <p:sp>
        <p:nvSpPr>
          <p:cNvPr id="222254" name="Rectangle 46"/>
          <p:cNvSpPr>
            <a:spLocks noChangeArrowheads="1"/>
          </p:cNvSpPr>
          <p:nvPr/>
        </p:nvSpPr>
        <p:spPr bwMode="auto">
          <a:xfrm>
            <a:off x="1385888" y="5238650"/>
            <a:ext cx="822325" cy="758825"/>
          </a:xfrm>
          <a:prstGeom prst="rect">
            <a:avLst/>
          </a:prstGeom>
          <a:solidFill>
            <a:schemeClr val="accent1">
              <a:lumMod val="20000"/>
              <a:lumOff val="80000"/>
            </a:schemeClr>
          </a:solidFill>
          <a:ln w="12700">
            <a:solidFill>
              <a:schemeClr val="tx1"/>
            </a:solidFill>
            <a:miter lim="800000"/>
            <a:headEnd/>
            <a:tailEnd/>
          </a:ln>
          <a:effectLst>
            <a:outerShdw dist="107763" dir="2700000" algn="ctr" rotWithShape="0">
              <a:srgbClr val="808080"/>
            </a:outerShdw>
          </a:effectLst>
        </p:spPr>
        <p:txBody>
          <a:bodyPr wrap="none" lIns="90487" tIns="44450" rIns="90487" bIns="44450">
            <a:spAutoFit/>
          </a:bodyPr>
          <a:lstStyle/>
          <a:p>
            <a:pPr>
              <a:lnSpc>
                <a:spcPct val="80000"/>
              </a:lnSpc>
              <a:defRPr/>
            </a:pPr>
            <a:r>
              <a:rPr lang="en-US" sz="1800" dirty="0">
                <a:solidFill>
                  <a:schemeClr val="accent1">
                    <a:lumMod val="20000"/>
                    <a:lumOff val="80000"/>
                  </a:schemeClr>
                </a:solidFill>
                <a:latin typeface="Times"/>
                <a:ea typeface="+mn-ea"/>
              </a:rPr>
              <a:t>1 1 1 1</a:t>
            </a:r>
          </a:p>
          <a:p>
            <a:pPr>
              <a:lnSpc>
                <a:spcPct val="80000"/>
              </a:lnSpc>
              <a:defRPr/>
            </a:pPr>
            <a:r>
              <a:rPr lang="en-US" sz="1800" dirty="0">
                <a:solidFill>
                  <a:schemeClr val="accent1">
                    <a:lumMod val="20000"/>
                    <a:lumOff val="80000"/>
                  </a:schemeClr>
                </a:solidFill>
                <a:latin typeface="Times"/>
                <a:ea typeface="+mn-ea"/>
              </a:rPr>
              <a:t>1 1 1 1</a:t>
            </a:r>
          </a:p>
          <a:p>
            <a:pPr>
              <a:lnSpc>
                <a:spcPct val="80000"/>
              </a:lnSpc>
              <a:defRPr/>
            </a:pPr>
            <a:r>
              <a:rPr lang="en-US" sz="1800" dirty="0">
                <a:solidFill>
                  <a:schemeClr val="accent1">
                    <a:lumMod val="20000"/>
                    <a:lumOff val="80000"/>
                  </a:schemeClr>
                </a:solidFill>
                <a:latin typeface="Times"/>
                <a:ea typeface="+mn-ea"/>
              </a:rPr>
              <a:t>0 0 0 0</a:t>
            </a:r>
          </a:p>
        </p:txBody>
      </p:sp>
      <p:sp>
        <p:nvSpPr>
          <p:cNvPr id="222255" name="Rectangle 47"/>
          <p:cNvSpPr>
            <a:spLocks noChangeArrowheads="1"/>
          </p:cNvSpPr>
          <p:nvPr/>
        </p:nvSpPr>
        <p:spPr bwMode="auto">
          <a:xfrm>
            <a:off x="2973388" y="5238650"/>
            <a:ext cx="822325" cy="758825"/>
          </a:xfrm>
          <a:prstGeom prst="rect">
            <a:avLst/>
          </a:prstGeom>
          <a:solidFill>
            <a:schemeClr val="accent1">
              <a:lumMod val="20000"/>
              <a:lumOff val="80000"/>
            </a:schemeClr>
          </a:solidFill>
          <a:ln w="12700">
            <a:solidFill>
              <a:schemeClr val="tx1"/>
            </a:solidFill>
            <a:miter lim="800000"/>
            <a:headEnd/>
            <a:tailEnd/>
          </a:ln>
          <a:effectLst>
            <a:outerShdw dist="107763" dir="2700000" algn="ctr" rotWithShape="0">
              <a:srgbClr val="808080"/>
            </a:outerShdw>
          </a:effectLst>
        </p:spPr>
        <p:txBody>
          <a:bodyPr wrap="none" lIns="90487" tIns="44450" rIns="90487" bIns="44450">
            <a:spAutoFit/>
          </a:bodyPr>
          <a:lstStyle/>
          <a:p>
            <a:pPr>
              <a:lnSpc>
                <a:spcPct val="80000"/>
              </a:lnSpc>
              <a:defRPr/>
            </a:pPr>
            <a:r>
              <a:rPr lang="en-US" sz="1800">
                <a:solidFill>
                  <a:schemeClr val="accent1">
                    <a:lumMod val="20000"/>
                    <a:lumOff val="80000"/>
                  </a:schemeClr>
                </a:solidFill>
                <a:latin typeface="Times"/>
                <a:ea typeface="+mn-ea"/>
              </a:rPr>
              <a:t>0 0 0 0</a:t>
            </a:r>
          </a:p>
          <a:p>
            <a:pPr>
              <a:lnSpc>
                <a:spcPct val="80000"/>
              </a:lnSpc>
              <a:defRPr/>
            </a:pPr>
            <a:r>
              <a:rPr lang="en-US" sz="1800">
                <a:solidFill>
                  <a:schemeClr val="accent1">
                    <a:lumMod val="20000"/>
                    <a:lumOff val="80000"/>
                  </a:schemeClr>
                </a:solidFill>
                <a:latin typeface="Times"/>
                <a:ea typeface="+mn-ea"/>
              </a:rPr>
              <a:t>1 1 1 1</a:t>
            </a:r>
          </a:p>
          <a:p>
            <a:pPr>
              <a:lnSpc>
                <a:spcPct val="80000"/>
              </a:lnSpc>
              <a:defRPr/>
            </a:pPr>
            <a:r>
              <a:rPr lang="en-US" sz="1800">
                <a:solidFill>
                  <a:schemeClr val="accent1">
                    <a:lumMod val="20000"/>
                    <a:lumOff val="80000"/>
                  </a:schemeClr>
                </a:solidFill>
                <a:latin typeface="Times"/>
                <a:ea typeface="+mn-ea"/>
              </a:rPr>
              <a:t>0 0 0 0</a:t>
            </a:r>
          </a:p>
        </p:txBody>
      </p:sp>
      <p:sp>
        <p:nvSpPr>
          <p:cNvPr id="222256" name="Rectangle 48"/>
          <p:cNvSpPr>
            <a:spLocks noChangeArrowheads="1"/>
          </p:cNvSpPr>
          <p:nvPr/>
        </p:nvSpPr>
        <p:spPr bwMode="auto">
          <a:xfrm>
            <a:off x="4573588" y="5238650"/>
            <a:ext cx="822325" cy="758825"/>
          </a:xfrm>
          <a:prstGeom prst="rect">
            <a:avLst/>
          </a:prstGeom>
          <a:solidFill>
            <a:schemeClr val="accent1">
              <a:lumMod val="20000"/>
              <a:lumOff val="80000"/>
            </a:schemeClr>
          </a:solidFill>
          <a:ln w="12700">
            <a:solidFill>
              <a:schemeClr val="tx1"/>
            </a:solidFill>
            <a:miter lim="800000"/>
            <a:headEnd/>
            <a:tailEnd/>
          </a:ln>
          <a:effectLst>
            <a:outerShdw dist="107763" dir="2700000" algn="ctr" rotWithShape="0">
              <a:srgbClr val="808080"/>
            </a:outerShdw>
          </a:effectLst>
        </p:spPr>
        <p:txBody>
          <a:bodyPr wrap="none" lIns="90487" tIns="44450" rIns="90487" bIns="44450">
            <a:spAutoFit/>
          </a:bodyPr>
          <a:lstStyle/>
          <a:p>
            <a:pPr>
              <a:lnSpc>
                <a:spcPct val="80000"/>
              </a:lnSpc>
              <a:defRPr/>
            </a:pPr>
            <a:r>
              <a:rPr lang="en-US" sz="1800">
                <a:solidFill>
                  <a:schemeClr val="accent1">
                    <a:lumMod val="20000"/>
                    <a:lumOff val="80000"/>
                  </a:schemeClr>
                </a:solidFill>
                <a:latin typeface="Times"/>
                <a:ea typeface="+mn-ea"/>
              </a:rPr>
              <a:t>0 0 1 1</a:t>
            </a:r>
          </a:p>
          <a:p>
            <a:pPr>
              <a:lnSpc>
                <a:spcPct val="80000"/>
              </a:lnSpc>
              <a:defRPr/>
            </a:pPr>
            <a:r>
              <a:rPr lang="en-US" sz="1800">
                <a:solidFill>
                  <a:schemeClr val="accent1">
                    <a:lumMod val="20000"/>
                    <a:lumOff val="80000"/>
                  </a:schemeClr>
                </a:solidFill>
                <a:latin typeface="Times"/>
                <a:ea typeface="+mn-ea"/>
              </a:rPr>
              <a:t>0 0 1 1</a:t>
            </a:r>
          </a:p>
          <a:p>
            <a:pPr>
              <a:lnSpc>
                <a:spcPct val="80000"/>
              </a:lnSpc>
              <a:defRPr/>
            </a:pPr>
            <a:r>
              <a:rPr lang="en-US" sz="1800">
                <a:solidFill>
                  <a:schemeClr val="accent1">
                    <a:lumMod val="20000"/>
                    <a:lumOff val="80000"/>
                  </a:schemeClr>
                </a:solidFill>
                <a:latin typeface="Times"/>
                <a:ea typeface="+mn-ea"/>
              </a:rPr>
              <a:t>0 0 1 1</a:t>
            </a:r>
          </a:p>
        </p:txBody>
      </p:sp>
      <p:sp>
        <p:nvSpPr>
          <p:cNvPr id="222257" name="Rectangle 49"/>
          <p:cNvSpPr>
            <a:spLocks noChangeArrowheads="1"/>
          </p:cNvSpPr>
          <p:nvPr/>
        </p:nvSpPr>
        <p:spPr bwMode="auto">
          <a:xfrm>
            <a:off x="6159500" y="5238650"/>
            <a:ext cx="822325" cy="758825"/>
          </a:xfrm>
          <a:prstGeom prst="rect">
            <a:avLst/>
          </a:prstGeom>
          <a:solidFill>
            <a:schemeClr val="accent1">
              <a:lumMod val="20000"/>
              <a:lumOff val="80000"/>
            </a:schemeClr>
          </a:solidFill>
          <a:ln w="12700">
            <a:solidFill>
              <a:schemeClr val="tx1"/>
            </a:solidFill>
            <a:miter lim="800000"/>
            <a:headEnd/>
            <a:tailEnd/>
          </a:ln>
          <a:effectLst>
            <a:outerShdw dist="107763" dir="2700000" algn="ctr" rotWithShape="0">
              <a:srgbClr val="808080"/>
            </a:outerShdw>
          </a:effectLst>
        </p:spPr>
        <p:txBody>
          <a:bodyPr wrap="none" lIns="90487" tIns="44450" rIns="90487" bIns="44450">
            <a:spAutoFit/>
          </a:bodyPr>
          <a:lstStyle/>
          <a:p>
            <a:pPr>
              <a:lnSpc>
                <a:spcPct val="80000"/>
              </a:lnSpc>
              <a:defRPr/>
            </a:pPr>
            <a:r>
              <a:rPr lang="en-US" sz="1800">
                <a:solidFill>
                  <a:schemeClr val="accent1">
                    <a:lumMod val="20000"/>
                    <a:lumOff val="80000"/>
                  </a:schemeClr>
                </a:solidFill>
                <a:latin typeface="Times"/>
                <a:ea typeface="+mn-ea"/>
              </a:rPr>
              <a:t>0 1 0 1</a:t>
            </a:r>
          </a:p>
          <a:p>
            <a:pPr>
              <a:lnSpc>
                <a:spcPct val="80000"/>
              </a:lnSpc>
              <a:defRPr/>
            </a:pPr>
            <a:r>
              <a:rPr lang="en-US" sz="1800">
                <a:solidFill>
                  <a:schemeClr val="accent1">
                    <a:lumMod val="20000"/>
                    <a:lumOff val="80000"/>
                  </a:schemeClr>
                </a:solidFill>
                <a:latin typeface="Times"/>
                <a:ea typeface="+mn-ea"/>
              </a:rPr>
              <a:t>0 1 0 1</a:t>
            </a:r>
          </a:p>
          <a:p>
            <a:pPr>
              <a:lnSpc>
                <a:spcPct val="80000"/>
              </a:lnSpc>
              <a:defRPr/>
            </a:pPr>
            <a:r>
              <a:rPr lang="en-US" sz="1800">
                <a:solidFill>
                  <a:schemeClr val="accent1">
                    <a:lumMod val="20000"/>
                    <a:lumOff val="80000"/>
                  </a:schemeClr>
                </a:solidFill>
                <a:latin typeface="Times"/>
                <a:ea typeface="+mn-ea"/>
              </a:rPr>
              <a:t>0 1 0 1</a:t>
            </a:r>
          </a:p>
        </p:txBody>
      </p:sp>
      <p:sp>
        <p:nvSpPr>
          <p:cNvPr id="222258" name="Rectangle 50"/>
          <p:cNvSpPr>
            <a:spLocks noChangeArrowheads="1"/>
          </p:cNvSpPr>
          <p:nvPr/>
        </p:nvSpPr>
        <p:spPr bwMode="auto">
          <a:xfrm>
            <a:off x="7751763" y="5238650"/>
            <a:ext cx="822325" cy="758825"/>
          </a:xfrm>
          <a:prstGeom prst="rect">
            <a:avLst/>
          </a:prstGeom>
          <a:solidFill>
            <a:schemeClr val="tx2"/>
          </a:solidFill>
          <a:ln w="12700">
            <a:solidFill>
              <a:schemeClr val="tx1"/>
            </a:solidFill>
            <a:miter lim="800000"/>
            <a:headEnd/>
            <a:tailEnd/>
          </a:ln>
          <a:effectLst>
            <a:outerShdw dist="107763" dir="2700000" algn="ctr" rotWithShape="0">
              <a:srgbClr val="808080"/>
            </a:outerShdw>
          </a:effectLst>
        </p:spPr>
        <p:txBody>
          <a:bodyPr wrap="none" lIns="90487" tIns="44450" rIns="90487" bIns="44450">
            <a:spAutoFit/>
          </a:bodyPr>
          <a:lstStyle/>
          <a:p>
            <a:pPr>
              <a:lnSpc>
                <a:spcPct val="80000"/>
              </a:lnSpc>
              <a:defRPr/>
            </a:pPr>
            <a:r>
              <a:rPr lang="en-US" sz="1800">
                <a:solidFill>
                  <a:schemeClr val="tx2"/>
                </a:solidFill>
                <a:latin typeface="Times"/>
                <a:ea typeface="+mn-ea"/>
              </a:rPr>
              <a:t>1 0 0 1</a:t>
            </a:r>
          </a:p>
          <a:p>
            <a:pPr>
              <a:lnSpc>
                <a:spcPct val="80000"/>
              </a:lnSpc>
              <a:defRPr/>
            </a:pPr>
            <a:r>
              <a:rPr lang="en-US" sz="1800">
                <a:solidFill>
                  <a:schemeClr val="tx2"/>
                </a:solidFill>
                <a:latin typeface="Times"/>
                <a:ea typeface="+mn-ea"/>
              </a:rPr>
              <a:t>0 1 1 0</a:t>
            </a:r>
          </a:p>
          <a:p>
            <a:pPr>
              <a:lnSpc>
                <a:spcPct val="80000"/>
              </a:lnSpc>
              <a:defRPr/>
            </a:pPr>
            <a:r>
              <a:rPr lang="en-US" sz="1800">
                <a:solidFill>
                  <a:schemeClr val="tx2"/>
                </a:solidFill>
                <a:latin typeface="Times"/>
                <a:ea typeface="+mn-ea"/>
              </a:rPr>
              <a:t>0 1 1 0</a:t>
            </a:r>
          </a:p>
        </p:txBody>
      </p:sp>
      <p:sp>
        <p:nvSpPr>
          <p:cNvPr id="35854" name="Text Box 51"/>
          <p:cNvSpPr txBox="1">
            <a:spLocks noChangeArrowheads="1"/>
          </p:cNvSpPr>
          <p:nvPr/>
        </p:nvSpPr>
        <p:spPr bwMode="auto">
          <a:xfrm>
            <a:off x="1571625" y="5291038"/>
            <a:ext cx="438150"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lnSpc>
                <a:spcPct val="70000"/>
              </a:lnSpc>
            </a:pPr>
            <a:r>
              <a:rPr lang="en-US" sz="2000"/>
              <a:t>8</a:t>
            </a:r>
          </a:p>
          <a:p>
            <a:pPr algn="ctr">
              <a:lnSpc>
                <a:spcPct val="70000"/>
              </a:lnSpc>
            </a:pPr>
            <a:r>
              <a:rPr lang="en-US" sz="2000"/>
              <a:t>9</a:t>
            </a:r>
          </a:p>
          <a:p>
            <a:pPr algn="ctr">
              <a:lnSpc>
                <a:spcPct val="70000"/>
              </a:lnSpc>
            </a:pPr>
            <a:r>
              <a:rPr lang="en-US" sz="2000"/>
              <a:t>10</a:t>
            </a:r>
          </a:p>
        </p:txBody>
      </p:sp>
      <p:sp>
        <p:nvSpPr>
          <p:cNvPr id="35855" name="Text Box 52"/>
          <p:cNvSpPr txBox="1">
            <a:spLocks noChangeArrowheads="1"/>
          </p:cNvSpPr>
          <p:nvPr/>
        </p:nvSpPr>
        <p:spPr bwMode="auto">
          <a:xfrm>
            <a:off x="3159125" y="5291038"/>
            <a:ext cx="438150"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lnSpc>
                <a:spcPct val="70000"/>
              </a:lnSpc>
            </a:pPr>
            <a:r>
              <a:rPr lang="en-US" sz="2000"/>
              <a:t>11</a:t>
            </a:r>
          </a:p>
          <a:p>
            <a:pPr algn="ctr">
              <a:lnSpc>
                <a:spcPct val="70000"/>
              </a:lnSpc>
            </a:pPr>
            <a:r>
              <a:rPr lang="en-US" sz="2000"/>
              <a:t>12</a:t>
            </a:r>
          </a:p>
          <a:p>
            <a:pPr algn="ctr">
              <a:lnSpc>
                <a:spcPct val="70000"/>
              </a:lnSpc>
            </a:pPr>
            <a:r>
              <a:rPr lang="en-US" sz="2000"/>
              <a:t>13</a:t>
            </a:r>
          </a:p>
        </p:txBody>
      </p:sp>
      <p:sp>
        <p:nvSpPr>
          <p:cNvPr id="35856" name="Text Box 53"/>
          <p:cNvSpPr txBox="1">
            <a:spLocks noChangeArrowheads="1"/>
          </p:cNvSpPr>
          <p:nvPr/>
        </p:nvSpPr>
        <p:spPr bwMode="auto">
          <a:xfrm>
            <a:off x="4759325" y="5291038"/>
            <a:ext cx="438150"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lnSpc>
                <a:spcPct val="70000"/>
              </a:lnSpc>
            </a:pPr>
            <a:r>
              <a:rPr lang="en-US" sz="2000"/>
              <a:t>14</a:t>
            </a:r>
          </a:p>
          <a:p>
            <a:pPr algn="ctr">
              <a:lnSpc>
                <a:spcPct val="70000"/>
              </a:lnSpc>
            </a:pPr>
            <a:r>
              <a:rPr lang="en-US" sz="2000"/>
              <a:t>15</a:t>
            </a:r>
          </a:p>
          <a:p>
            <a:pPr algn="ctr">
              <a:lnSpc>
                <a:spcPct val="70000"/>
              </a:lnSpc>
            </a:pPr>
            <a:r>
              <a:rPr lang="en-US" sz="2000"/>
              <a:t>0</a:t>
            </a:r>
          </a:p>
        </p:txBody>
      </p:sp>
      <p:sp>
        <p:nvSpPr>
          <p:cNvPr id="35857" name="Text Box 54"/>
          <p:cNvSpPr txBox="1">
            <a:spLocks noChangeArrowheads="1"/>
          </p:cNvSpPr>
          <p:nvPr/>
        </p:nvSpPr>
        <p:spPr bwMode="auto">
          <a:xfrm>
            <a:off x="6408738" y="5291038"/>
            <a:ext cx="311150"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lnSpc>
                <a:spcPct val="70000"/>
              </a:lnSpc>
            </a:pPr>
            <a:r>
              <a:rPr lang="en-US" sz="2000"/>
              <a:t>1</a:t>
            </a:r>
          </a:p>
          <a:p>
            <a:pPr algn="ctr">
              <a:lnSpc>
                <a:spcPct val="70000"/>
              </a:lnSpc>
            </a:pPr>
            <a:r>
              <a:rPr lang="en-US" sz="2000"/>
              <a:t>2</a:t>
            </a:r>
          </a:p>
          <a:p>
            <a:pPr algn="ctr">
              <a:lnSpc>
                <a:spcPct val="70000"/>
              </a:lnSpc>
            </a:pPr>
            <a:r>
              <a:rPr lang="en-US" sz="2000"/>
              <a:t>3</a:t>
            </a:r>
          </a:p>
        </p:txBody>
      </p:sp>
      <p:sp>
        <p:nvSpPr>
          <p:cNvPr id="35858" name="Text Box 55"/>
          <p:cNvSpPr txBox="1">
            <a:spLocks noChangeArrowheads="1"/>
          </p:cNvSpPr>
          <p:nvPr/>
        </p:nvSpPr>
        <p:spPr bwMode="auto">
          <a:xfrm>
            <a:off x="7761288" y="5278338"/>
            <a:ext cx="790575" cy="730250"/>
          </a:xfrm>
          <a:prstGeom prst="rect">
            <a:avLst/>
          </a:prstGeom>
          <a:solidFill>
            <a:schemeClr val="accent1">
              <a:lumMod val="20000"/>
              <a:lumOff val="8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lnSpc>
                <a:spcPct val="70000"/>
              </a:lnSpc>
            </a:pPr>
            <a:r>
              <a:rPr lang="en-US" sz="2000">
                <a:solidFill>
                  <a:schemeClr val="hlink"/>
                </a:solidFill>
              </a:rPr>
              <a:t>Block</a:t>
            </a:r>
          </a:p>
          <a:p>
            <a:pPr algn="ctr">
              <a:lnSpc>
                <a:spcPct val="70000"/>
              </a:lnSpc>
            </a:pPr>
            <a:r>
              <a:rPr lang="en-US" sz="2000" i="1">
                <a:solidFill>
                  <a:schemeClr val="hlink"/>
                </a:solidFill>
              </a:rPr>
              <a:t>x</a:t>
            </a:r>
            <a:endParaRPr lang="en-US" sz="2000">
              <a:solidFill>
                <a:schemeClr val="hlink"/>
              </a:solidFill>
            </a:endParaRPr>
          </a:p>
          <a:p>
            <a:pPr algn="ctr">
              <a:lnSpc>
                <a:spcPct val="70000"/>
              </a:lnSpc>
            </a:pPr>
            <a:r>
              <a:rPr lang="en-US" sz="2000">
                <a:solidFill>
                  <a:schemeClr val="hlink"/>
                </a:solidFill>
              </a:rPr>
              <a:t>Parity</a:t>
            </a:r>
            <a:endParaRPr lang="en-US" sz="2000"/>
          </a:p>
        </p:txBody>
      </p:sp>
      <p:sp>
        <p:nvSpPr>
          <p:cNvPr id="35859" name="Text Box 56"/>
          <p:cNvSpPr txBox="1">
            <a:spLocks noChangeArrowheads="1"/>
          </p:cNvSpPr>
          <p:nvPr/>
        </p:nvSpPr>
        <p:spPr bwMode="auto">
          <a:xfrm>
            <a:off x="196850" y="5365650"/>
            <a:ext cx="79057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lnSpc>
                <a:spcPct val="80000"/>
              </a:lnSpc>
            </a:pPr>
            <a:r>
              <a:rPr lang="en-US" sz="2000">
                <a:solidFill>
                  <a:schemeClr val="folHlink"/>
                </a:solidFill>
              </a:rPr>
              <a:t>Block</a:t>
            </a:r>
          </a:p>
          <a:p>
            <a:pPr algn="ctr">
              <a:lnSpc>
                <a:spcPct val="80000"/>
              </a:lnSpc>
            </a:pPr>
            <a:r>
              <a:rPr lang="en-US" sz="2000" i="1">
                <a:solidFill>
                  <a:schemeClr val="folHlink"/>
                </a:solidFill>
              </a:rPr>
              <a:t>x</a:t>
            </a:r>
            <a:endParaRPr lang="en-US" sz="2000">
              <a:solidFill>
                <a:schemeClr val="folHlink"/>
              </a:solidFill>
            </a:endParaRPr>
          </a:p>
        </p:txBody>
      </p:sp>
      <p:sp>
        <p:nvSpPr>
          <p:cNvPr id="35860" name="Line 57"/>
          <p:cNvSpPr>
            <a:spLocks noChangeShapeType="1"/>
          </p:cNvSpPr>
          <p:nvPr/>
        </p:nvSpPr>
        <p:spPr bwMode="auto">
          <a:xfrm flipH="1">
            <a:off x="8582025" y="4584600"/>
            <a:ext cx="249238" cy="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61" name="Line 58"/>
          <p:cNvSpPr>
            <a:spLocks noChangeShapeType="1"/>
          </p:cNvSpPr>
          <p:nvPr/>
        </p:nvSpPr>
        <p:spPr bwMode="auto">
          <a:xfrm>
            <a:off x="8132763" y="4543325"/>
            <a:ext cx="0" cy="468313"/>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62" name="Oval 59"/>
          <p:cNvSpPr>
            <a:spLocks noChangeArrowheads="1"/>
          </p:cNvSpPr>
          <p:nvPr/>
        </p:nvSpPr>
        <p:spPr bwMode="auto">
          <a:xfrm>
            <a:off x="7550150" y="4230588"/>
            <a:ext cx="1184275" cy="455612"/>
          </a:xfrm>
          <a:prstGeom prst="ellipse">
            <a:avLst/>
          </a:prstGeom>
          <a:solidFill>
            <a:srgbClr val="C1CEFF"/>
          </a:solidFill>
          <a:ln w="28575">
            <a:solidFill>
              <a:schemeClr val="tx1"/>
            </a:solidFill>
            <a:round/>
            <a:headEnd/>
            <a:tailEnd/>
          </a:ln>
        </p:spPr>
        <p:txBody>
          <a:bodyPr wrap="none" anchor="ctr"/>
          <a:lstStyle/>
          <a:p>
            <a:endParaRPr lang="en-US"/>
          </a:p>
        </p:txBody>
      </p:sp>
      <p:sp>
        <p:nvSpPr>
          <p:cNvPr id="35863" name="Oval 60"/>
          <p:cNvSpPr>
            <a:spLocks noChangeArrowheads="1"/>
          </p:cNvSpPr>
          <p:nvPr/>
        </p:nvSpPr>
        <p:spPr bwMode="auto">
          <a:xfrm>
            <a:off x="7670800" y="4340125"/>
            <a:ext cx="941388" cy="206375"/>
          </a:xfrm>
          <a:prstGeom prst="ellipse">
            <a:avLst/>
          </a:prstGeom>
          <a:solidFill>
            <a:srgbClr val="FFFFFF"/>
          </a:solidFill>
          <a:ln w="28575">
            <a:solidFill>
              <a:schemeClr val="tx1"/>
            </a:solidFill>
            <a:round/>
            <a:headEnd/>
            <a:tailEnd/>
          </a:ln>
        </p:spPr>
        <p:txBody>
          <a:bodyPr wrap="none" anchor="ctr"/>
          <a:lstStyle/>
          <a:p>
            <a:endParaRPr lang="en-US"/>
          </a:p>
        </p:txBody>
      </p:sp>
      <p:sp>
        <p:nvSpPr>
          <p:cNvPr id="35864" name="Line 61"/>
          <p:cNvSpPr>
            <a:spLocks noChangeShapeType="1"/>
          </p:cNvSpPr>
          <p:nvPr/>
        </p:nvSpPr>
        <p:spPr bwMode="auto">
          <a:xfrm flipH="1">
            <a:off x="8582025" y="4409975"/>
            <a:ext cx="249238" cy="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65" name="Oval 62"/>
          <p:cNvSpPr>
            <a:spLocks noChangeArrowheads="1"/>
          </p:cNvSpPr>
          <p:nvPr/>
        </p:nvSpPr>
        <p:spPr bwMode="auto">
          <a:xfrm>
            <a:off x="7550150" y="4048025"/>
            <a:ext cx="1184275" cy="454025"/>
          </a:xfrm>
          <a:prstGeom prst="ellipse">
            <a:avLst/>
          </a:prstGeom>
          <a:solidFill>
            <a:srgbClr val="C1CEFF"/>
          </a:solidFill>
          <a:ln w="28575">
            <a:solidFill>
              <a:schemeClr val="tx1"/>
            </a:solidFill>
            <a:round/>
            <a:headEnd/>
            <a:tailEnd/>
          </a:ln>
        </p:spPr>
        <p:txBody>
          <a:bodyPr wrap="none" anchor="ctr"/>
          <a:lstStyle/>
          <a:p>
            <a:endParaRPr lang="en-US"/>
          </a:p>
        </p:txBody>
      </p:sp>
      <p:sp>
        <p:nvSpPr>
          <p:cNvPr id="35866" name="Oval 63"/>
          <p:cNvSpPr>
            <a:spLocks noChangeArrowheads="1"/>
          </p:cNvSpPr>
          <p:nvPr/>
        </p:nvSpPr>
        <p:spPr bwMode="auto">
          <a:xfrm>
            <a:off x="7670800" y="4171850"/>
            <a:ext cx="941388" cy="207963"/>
          </a:xfrm>
          <a:prstGeom prst="ellipse">
            <a:avLst/>
          </a:prstGeom>
          <a:solidFill>
            <a:srgbClr val="FFFFFF"/>
          </a:solidFill>
          <a:ln w="28575">
            <a:solidFill>
              <a:schemeClr val="tx1"/>
            </a:solidFill>
            <a:round/>
            <a:headEnd/>
            <a:tailEnd/>
          </a:ln>
        </p:spPr>
        <p:txBody>
          <a:bodyPr wrap="none" anchor="ctr"/>
          <a:lstStyle/>
          <a:p>
            <a:endParaRPr lang="en-US"/>
          </a:p>
        </p:txBody>
      </p:sp>
      <p:sp>
        <p:nvSpPr>
          <p:cNvPr id="35867" name="Line 64"/>
          <p:cNvSpPr>
            <a:spLocks noChangeShapeType="1"/>
          </p:cNvSpPr>
          <p:nvPr/>
        </p:nvSpPr>
        <p:spPr bwMode="auto">
          <a:xfrm flipH="1">
            <a:off x="8585200" y="4141688"/>
            <a:ext cx="250825" cy="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68" name="Oval 65"/>
          <p:cNvSpPr>
            <a:spLocks noChangeArrowheads="1"/>
          </p:cNvSpPr>
          <p:nvPr/>
        </p:nvSpPr>
        <p:spPr bwMode="auto">
          <a:xfrm>
            <a:off x="7550150" y="3879750"/>
            <a:ext cx="1184275" cy="455613"/>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35869" name="Freeform 66"/>
          <p:cNvSpPr>
            <a:spLocks/>
          </p:cNvSpPr>
          <p:nvPr/>
        </p:nvSpPr>
        <p:spPr bwMode="auto">
          <a:xfrm>
            <a:off x="7785100" y="4197250"/>
            <a:ext cx="198438" cy="128588"/>
          </a:xfrm>
          <a:custGeom>
            <a:avLst/>
            <a:gdLst>
              <a:gd name="T0" fmla="*/ 2147483647 w 222"/>
              <a:gd name="T1" fmla="*/ 0 h 113"/>
              <a:gd name="T2" fmla="*/ 0 w 222"/>
              <a:gd name="T3" fmla="*/ 2147483647 h 113"/>
              <a:gd name="T4" fmla="*/ 2147483647 w 222"/>
              <a:gd name="T5" fmla="*/ 2147483647 h 113"/>
              <a:gd name="T6" fmla="*/ 2147483647 w 222"/>
              <a:gd name="T7" fmla="*/ 2147483647 h 113"/>
              <a:gd name="T8" fmla="*/ 2147483647 w 222"/>
              <a:gd name="T9" fmla="*/ 0 h 113"/>
              <a:gd name="T10" fmla="*/ 0 60000 65536"/>
              <a:gd name="T11" fmla="*/ 0 60000 65536"/>
              <a:gd name="T12" fmla="*/ 0 60000 65536"/>
              <a:gd name="T13" fmla="*/ 0 60000 65536"/>
              <a:gd name="T14" fmla="*/ 0 60000 65536"/>
              <a:gd name="T15" fmla="*/ 0 w 222"/>
              <a:gd name="T16" fmla="*/ 0 h 113"/>
              <a:gd name="T17" fmla="*/ 222 w 222"/>
              <a:gd name="T18" fmla="*/ 113 h 113"/>
            </a:gdLst>
            <a:ahLst/>
            <a:cxnLst>
              <a:cxn ang="T10">
                <a:pos x="T0" y="T1"/>
              </a:cxn>
              <a:cxn ang="T11">
                <a:pos x="T2" y="T3"/>
              </a:cxn>
              <a:cxn ang="T12">
                <a:pos x="T4" y="T5"/>
              </a:cxn>
              <a:cxn ang="T13">
                <a:pos x="T6" y="T7"/>
              </a:cxn>
              <a:cxn ang="T14">
                <a:pos x="T8" y="T9"/>
              </a:cxn>
            </a:cxnLst>
            <a:rect l="T15" t="T16" r="T17" b="T18"/>
            <a:pathLst>
              <a:path w="222" h="113">
                <a:moveTo>
                  <a:pt x="56" y="0"/>
                </a:moveTo>
                <a:lnTo>
                  <a:pt x="0" y="83"/>
                </a:lnTo>
                <a:lnTo>
                  <a:pt x="201" y="112"/>
                </a:lnTo>
                <a:lnTo>
                  <a:pt x="221" y="16"/>
                </a:lnTo>
                <a:lnTo>
                  <a:pt x="56" y="0"/>
                </a:lnTo>
              </a:path>
            </a:pathLst>
          </a:custGeom>
          <a:solidFill>
            <a:schemeClr val="hlink"/>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35870" name="Line 67"/>
          <p:cNvSpPr>
            <a:spLocks noChangeShapeType="1"/>
          </p:cNvSpPr>
          <p:nvPr/>
        </p:nvSpPr>
        <p:spPr bwMode="auto">
          <a:xfrm flipH="1">
            <a:off x="8615363" y="4105175"/>
            <a:ext cx="128587"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71" name="Line 68"/>
          <p:cNvSpPr>
            <a:spLocks noChangeShapeType="1"/>
          </p:cNvSpPr>
          <p:nvPr/>
        </p:nvSpPr>
        <p:spPr bwMode="auto">
          <a:xfrm>
            <a:off x="8132763" y="4225825"/>
            <a:ext cx="0" cy="1079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72" name="Line 69"/>
          <p:cNvSpPr>
            <a:spLocks noChangeShapeType="1"/>
          </p:cNvSpPr>
          <p:nvPr/>
        </p:nvSpPr>
        <p:spPr bwMode="auto">
          <a:xfrm flipH="1">
            <a:off x="8402638" y="3913088"/>
            <a:ext cx="38100" cy="10001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73" name="Line 70"/>
          <p:cNvSpPr>
            <a:spLocks noChangeShapeType="1"/>
          </p:cNvSpPr>
          <p:nvPr/>
        </p:nvSpPr>
        <p:spPr bwMode="auto">
          <a:xfrm>
            <a:off x="8461375" y="4187725"/>
            <a:ext cx="46038" cy="8731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74" name="Line 71"/>
          <p:cNvSpPr>
            <a:spLocks noChangeShapeType="1"/>
          </p:cNvSpPr>
          <p:nvPr/>
        </p:nvSpPr>
        <p:spPr bwMode="auto">
          <a:xfrm>
            <a:off x="8310563" y="4217888"/>
            <a:ext cx="14287" cy="11588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75" name="Line 72"/>
          <p:cNvSpPr>
            <a:spLocks noChangeShapeType="1"/>
          </p:cNvSpPr>
          <p:nvPr/>
        </p:nvSpPr>
        <p:spPr bwMode="auto">
          <a:xfrm flipV="1">
            <a:off x="8243888" y="3878163"/>
            <a:ext cx="9525" cy="11112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76" name="Line 73"/>
          <p:cNvSpPr>
            <a:spLocks noChangeShapeType="1"/>
          </p:cNvSpPr>
          <p:nvPr/>
        </p:nvSpPr>
        <p:spPr bwMode="auto">
          <a:xfrm flipV="1">
            <a:off x="8532813" y="3959125"/>
            <a:ext cx="61912" cy="793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77" name="Line 74"/>
          <p:cNvSpPr>
            <a:spLocks noChangeShapeType="1"/>
          </p:cNvSpPr>
          <p:nvPr/>
        </p:nvSpPr>
        <p:spPr bwMode="auto">
          <a:xfrm>
            <a:off x="8569325" y="4167088"/>
            <a:ext cx="77788" cy="4921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78" name="Oval 75"/>
          <p:cNvSpPr>
            <a:spLocks noChangeArrowheads="1"/>
          </p:cNvSpPr>
          <p:nvPr/>
        </p:nvSpPr>
        <p:spPr bwMode="auto">
          <a:xfrm>
            <a:off x="7670800" y="4005163"/>
            <a:ext cx="941388" cy="206375"/>
          </a:xfrm>
          <a:prstGeom prst="ellipse">
            <a:avLst/>
          </a:prstGeom>
          <a:solidFill>
            <a:srgbClr val="FFFFFF"/>
          </a:solidFill>
          <a:ln w="28575">
            <a:solidFill>
              <a:schemeClr val="tx1"/>
            </a:solidFill>
            <a:round/>
            <a:headEnd/>
            <a:tailEnd/>
          </a:ln>
        </p:spPr>
        <p:txBody>
          <a:bodyPr wrap="none" anchor="ctr"/>
          <a:lstStyle/>
          <a:p>
            <a:endParaRPr lang="en-US"/>
          </a:p>
        </p:txBody>
      </p:sp>
      <p:sp>
        <p:nvSpPr>
          <p:cNvPr id="35879" name="Line 76"/>
          <p:cNvSpPr>
            <a:spLocks noChangeShapeType="1"/>
          </p:cNvSpPr>
          <p:nvPr/>
        </p:nvSpPr>
        <p:spPr bwMode="auto">
          <a:xfrm flipH="1">
            <a:off x="7962900" y="4217888"/>
            <a:ext cx="20638" cy="11588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80" name="Line 77"/>
          <p:cNvSpPr>
            <a:spLocks noChangeShapeType="1"/>
          </p:cNvSpPr>
          <p:nvPr/>
        </p:nvSpPr>
        <p:spPr bwMode="auto">
          <a:xfrm flipH="1">
            <a:off x="7543800" y="4113113"/>
            <a:ext cx="11588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81" name="Line 78"/>
          <p:cNvSpPr>
            <a:spLocks noChangeShapeType="1"/>
          </p:cNvSpPr>
          <p:nvPr/>
        </p:nvSpPr>
        <p:spPr bwMode="auto">
          <a:xfrm flipH="1">
            <a:off x="7780338" y="4203600"/>
            <a:ext cx="53975" cy="8572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82" name="Line 79"/>
          <p:cNvSpPr>
            <a:spLocks noChangeShapeType="1"/>
          </p:cNvSpPr>
          <p:nvPr/>
        </p:nvSpPr>
        <p:spPr bwMode="auto">
          <a:xfrm>
            <a:off x="7854950" y="3913088"/>
            <a:ext cx="28575" cy="10001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83" name="Line 80"/>
          <p:cNvSpPr>
            <a:spLocks noChangeShapeType="1"/>
          </p:cNvSpPr>
          <p:nvPr/>
        </p:nvSpPr>
        <p:spPr bwMode="auto">
          <a:xfrm flipH="1" flipV="1">
            <a:off x="7696200" y="3959125"/>
            <a:ext cx="46038" cy="793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84" name="Line 81"/>
          <p:cNvSpPr>
            <a:spLocks noChangeShapeType="1"/>
          </p:cNvSpPr>
          <p:nvPr/>
        </p:nvSpPr>
        <p:spPr bwMode="auto">
          <a:xfrm flipH="1" flipV="1">
            <a:off x="8029575" y="3886100"/>
            <a:ext cx="11113" cy="10318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85" name="Line 82"/>
          <p:cNvSpPr>
            <a:spLocks noChangeShapeType="1"/>
          </p:cNvSpPr>
          <p:nvPr/>
        </p:nvSpPr>
        <p:spPr bwMode="auto">
          <a:xfrm flipH="1">
            <a:off x="7645400" y="4175025"/>
            <a:ext cx="88900" cy="5556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86" name="Oval 83"/>
          <p:cNvSpPr>
            <a:spLocks noChangeArrowheads="1"/>
          </p:cNvSpPr>
          <p:nvPr/>
        </p:nvSpPr>
        <p:spPr bwMode="auto">
          <a:xfrm>
            <a:off x="8108950" y="4078188"/>
            <a:ext cx="52388" cy="42862"/>
          </a:xfrm>
          <a:prstGeom prst="ellipse">
            <a:avLst/>
          </a:prstGeom>
          <a:solidFill>
            <a:schemeClr val="tx1"/>
          </a:solidFill>
          <a:ln w="12700">
            <a:solidFill>
              <a:srgbClr val="000000"/>
            </a:solidFill>
            <a:round/>
            <a:headEnd/>
            <a:tailEnd/>
          </a:ln>
        </p:spPr>
        <p:txBody>
          <a:bodyPr wrap="none" anchor="ctr"/>
          <a:lstStyle/>
          <a:p>
            <a:endParaRPr lang="en-US"/>
          </a:p>
        </p:txBody>
      </p:sp>
      <p:sp>
        <p:nvSpPr>
          <p:cNvPr id="35887" name="Line 84"/>
          <p:cNvSpPr>
            <a:spLocks noChangeShapeType="1"/>
          </p:cNvSpPr>
          <p:nvPr/>
        </p:nvSpPr>
        <p:spPr bwMode="auto">
          <a:xfrm>
            <a:off x="8135938" y="3779738"/>
            <a:ext cx="0" cy="307975"/>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88" name="Line 85"/>
          <p:cNvSpPr>
            <a:spLocks noChangeShapeType="1"/>
          </p:cNvSpPr>
          <p:nvPr/>
        </p:nvSpPr>
        <p:spPr bwMode="auto">
          <a:xfrm>
            <a:off x="8826500" y="4078188"/>
            <a:ext cx="0" cy="93345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89" name="Line 86"/>
          <p:cNvSpPr>
            <a:spLocks noChangeShapeType="1"/>
          </p:cNvSpPr>
          <p:nvPr/>
        </p:nvSpPr>
        <p:spPr bwMode="auto">
          <a:xfrm>
            <a:off x="8597900" y="4062313"/>
            <a:ext cx="0" cy="26987"/>
          </a:xfrm>
          <a:prstGeom prst="line">
            <a:avLst/>
          </a:prstGeom>
          <a:noFill/>
          <a:ln w="508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90" name="Line 87"/>
          <p:cNvSpPr>
            <a:spLocks noChangeShapeType="1"/>
          </p:cNvSpPr>
          <p:nvPr/>
        </p:nvSpPr>
        <p:spPr bwMode="auto">
          <a:xfrm flipH="1">
            <a:off x="8585200" y="4513163"/>
            <a:ext cx="250825" cy="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91" name="Line 88"/>
          <p:cNvSpPr>
            <a:spLocks noChangeShapeType="1"/>
          </p:cNvSpPr>
          <p:nvPr/>
        </p:nvSpPr>
        <p:spPr bwMode="auto">
          <a:xfrm flipH="1">
            <a:off x="8585200" y="4338538"/>
            <a:ext cx="250825" cy="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92" name="Line 89"/>
          <p:cNvSpPr>
            <a:spLocks noChangeShapeType="1"/>
          </p:cNvSpPr>
          <p:nvPr/>
        </p:nvSpPr>
        <p:spPr bwMode="auto">
          <a:xfrm>
            <a:off x="8597900" y="4332188"/>
            <a:ext cx="0" cy="26987"/>
          </a:xfrm>
          <a:prstGeom prst="line">
            <a:avLst/>
          </a:prstGeom>
          <a:noFill/>
          <a:ln w="508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93" name="Line 90"/>
          <p:cNvSpPr>
            <a:spLocks noChangeShapeType="1"/>
          </p:cNvSpPr>
          <p:nvPr/>
        </p:nvSpPr>
        <p:spPr bwMode="auto">
          <a:xfrm>
            <a:off x="8597900" y="4506813"/>
            <a:ext cx="0" cy="25400"/>
          </a:xfrm>
          <a:prstGeom prst="line">
            <a:avLst/>
          </a:prstGeom>
          <a:noFill/>
          <a:ln w="508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94" name="Rectangle 91"/>
          <p:cNvSpPr>
            <a:spLocks noChangeArrowheads="1"/>
          </p:cNvSpPr>
          <p:nvPr/>
        </p:nvSpPr>
        <p:spPr bwMode="auto">
          <a:xfrm>
            <a:off x="7767638" y="3911500"/>
            <a:ext cx="282575"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1800" i="1"/>
              <a:t>x</a:t>
            </a:r>
          </a:p>
        </p:txBody>
      </p:sp>
      <p:grpSp>
        <p:nvGrpSpPr>
          <p:cNvPr id="35895" name="Group 92"/>
          <p:cNvGrpSpPr>
            <a:grpSpLocks/>
          </p:cNvGrpSpPr>
          <p:nvPr/>
        </p:nvGrpSpPr>
        <p:grpSpPr bwMode="auto">
          <a:xfrm>
            <a:off x="5918200" y="3779738"/>
            <a:ext cx="1292225" cy="1231900"/>
            <a:chOff x="3472" y="2607"/>
            <a:chExt cx="814" cy="776"/>
          </a:xfrm>
        </p:grpSpPr>
        <p:grpSp>
          <p:nvGrpSpPr>
            <p:cNvPr id="35984" name="Group 93"/>
            <p:cNvGrpSpPr>
              <a:grpSpLocks/>
            </p:cNvGrpSpPr>
            <p:nvPr/>
          </p:nvGrpSpPr>
          <p:grpSpPr bwMode="auto">
            <a:xfrm>
              <a:off x="3472" y="2607"/>
              <a:ext cx="814" cy="776"/>
              <a:chOff x="4488" y="1823"/>
              <a:chExt cx="886" cy="832"/>
            </a:xfrm>
          </p:grpSpPr>
          <p:sp>
            <p:nvSpPr>
              <p:cNvPr id="35986" name="Line 94"/>
              <p:cNvSpPr>
                <a:spLocks noChangeShapeType="1"/>
              </p:cNvSpPr>
              <p:nvPr/>
            </p:nvSpPr>
            <p:spPr bwMode="auto">
              <a:xfrm flipH="1">
                <a:off x="5200" y="2367"/>
                <a:ext cx="171" cy="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87" name="Line 95"/>
              <p:cNvSpPr>
                <a:spLocks noChangeShapeType="1"/>
              </p:cNvSpPr>
              <p:nvPr/>
            </p:nvSpPr>
            <p:spPr bwMode="auto">
              <a:xfrm>
                <a:off x="4892" y="2339"/>
                <a:ext cx="0" cy="316"/>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88" name="Oval 96"/>
              <p:cNvSpPr>
                <a:spLocks noChangeArrowheads="1"/>
              </p:cNvSpPr>
              <p:nvPr/>
            </p:nvSpPr>
            <p:spPr bwMode="auto">
              <a:xfrm>
                <a:off x="4492" y="2127"/>
                <a:ext cx="812" cy="308"/>
              </a:xfrm>
              <a:prstGeom prst="ellipse">
                <a:avLst/>
              </a:prstGeom>
              <a:solidFill>
                <a:srgbClr val="C1CEFF"/>
              </a:solidFill>
              <a:ln w="28575">
                <a:solidFill>
                  <a:schemeClr val="tx1"/>
                </a:solidFill>
                <a:round/>
                <a:headEnd/>
                <a:tailEnd/>
              </a:ln>
            </p:spPr>
            <p:txBody>
              <a:bodyPr wrap="none" anchor="ctr"/>
              <a:lstStyle/>
              <a:p>
                <a:endParaRPr lang="en-US"/>
              </a:p>
            </p:txBody>
          </p:sp>
          <p:sp>
            <p:nvSpPr>
              <p:cNvPr id="35989" name="Oval 97"/>
              <p:cNvSpPr>
                <a:spLocks noChangeArrowheads="1"/>
              </p:cNvSpPr>
              <p:nvPr/>
            </p:nvSpPr>
            <p:spPr bwMode="auto">
              <a:xfrm>
                <a:off x="4575" y="2201"/>
                <a:ext cx="645" cy="140"/>
              </a:xfrm>
              <a:prstGeom prst="ellipse">
                <a:avLst/>
              </a:prstGeom>
              <a:solidFill>
                <a:srgbClr val="FFFFFF"/>
              </a:solidFill>
              <a:ln w="28575">
                <a:solidFill>
                  <a:schemeClr val="tx1"/>
                </a:solidFill>
                <a:round/>
                <a:headEnd/>
                <a:tailEnd/>
              </a:ln>
            </p:spPr>
            <p:txBody>
              <a:bodyPr wrap="none" anchor="ctr"/>
              <a:lstStyle/>
              <a:p>
                <a:endParaRPr lang="en-US"/>
              </a:p>
            </p:txBody>
          </p:sp>
          <p:sp>
            <p:nvSpPr>
              <p:cNvPr id="35990" name="Line 98"/>
              <p:cNvSpPr>
                <a:spLocks noChangeShapeType="1"/>
              </p:cNvSpPr>
              <p:nvPr/>
            </p:nvSpPr>
            <p:spPr bwMode="auto">
              <a:xfrm flipH="1">
                <a:off x="5200" y="2249"/>
                <a:ext cx="171" cy="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91" name="Oval 99"/>
              <p:cNvSpPr>
                <a:spLocks noChangeArrowheads="1"/>
              </p:cNvSpPr>
              <p:nvPr/>
            </p:nvSpPr>
            <p:spPr bwMode="auto">
              <a:xfrm>
                <a:off x="4492" y="2004"/>
                <a:ext cx="812" cy="307"/>
              </a:xfrm>
              <a:prstGeom prst="ellipse">
                <a:avLst/>
              </a:prstGeom>
              <a:solidFill>
                <a:srgbClr val="C1CEFF"/>
              </a:solidFill>
              <a:ln w="28575">
                <a:solidFill>
                  <a:schemeClr val="tx1"/>
                </a:solidFill>
                <a:round/>
                <a:headEnd/>
                <a:tailEnd/>
              </a:ln>
            </p:spPr>
            <p:txBody>
              <a:bodyPr wrap="none" anchor="ctr"/>
              <a:lstStyle/>
              <a:p>
                <a:endParaRPr lang="en-US"/>
              </a:p>
            </p:txBody>
          </p:sp>
          <p:sp>
            <p:nvSpPr>
              <p:cNvPr id="35992" name="Oval 100"/>
              <p:cNvSpPr>
                <a:spLocks noChangeArrowheads="1"/>
              </p:cNvSpPr>
              <p:nvPr/>
            </p:nvSpPr>
            <p:spPr bwMode="auto">
              <a:xfrm>
                <a:off x="4575" y="2088"/>
                <a:ext cx="645" cy="140"/>
              </a:xfrm>
              <a:prstGeom prst="ellipse">
                <a:avLst/>
              </a:prstGeom>
              <a:solidFill>
                <a:srgbClr val="FFFFFF"/>
              </a:solidFill>
              <a:ln w="28575">
                <a:solidFill>
                  <a:schemeClr val="tx1"/>
                </a:solidFill>
                <a:round/>
                <a:headEnd/>
                <a:tailEnd/>
              </a:ln>
            </p:spPr>
            <p:txBody>
              <a:bodyPr wrap="none" anchor="ctr"/>
              <a:lstStyle/>
              <a:p>
                <a:endParaRPr lang="en-US"/>
              </a:p>
            </p:txBody>
          </p:sp>
          <p:sp>
            <p:nvSpPr>
              <p:cNvPr id="35993" name="Line 101"/>
              <p:cNvSpPr>
                <a:spLocks noChangeShapeType="1"/>
              </p:cNvSpPr>
              <p:nvPr/>
            </p:nvSpPr>
            <p:spPr bwMode="auto">
              <a:xfrm flipH="1">
                <a:off x="5202" y="2067"/>
                <a:ext cx="172" cy="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94" name="Oval 102"/>
              <p:cNvSpPr>
                <a:spLocks noChangeArrowheads="1"/>
              </p:cNvSpPr>
              <p:nvPr/>
            </p:nvSpPr>
            <p:spPr bwMode="auto">
              <a:xfrm>
                <a:off x="4492" y="1891"/>
                <a:ext cx="812" cy="307"/>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35995" name="Freeform 103"/>
              <p:cNvSpPr>
                <a:spLocks/>
              </p:cNvSpPr>
              <p:nvPr/>
            </p:nvSpPr>
            <p:spPr bwMode="auto">
              <a:xfrm>
                <a:off x="4653" y="2105"/>
                <a:ext cx="136" cy="78"/>
              </a:xfrm>
              <a:custGeom>
                <a:avLst/>
                <a:gdLst>
                  <a:gd name="T0" fmla="*/ 1 w 222"/>
                  <a:gd name="T1" fmla="*/ 0 h 113"/>
                  <a:gd name="T2" fmla="*/ 0 w 222"/>
                  <a:gd name="T3" fmla="*/ 4 h 113"/>
                  <a:gd name="T4" fmla="*/ 4 w 222"/>
                  <a:gd name="T5" fmla="*/ 6 h 113"/>
                  <a:gd name="T6" fmla="*/ 4 w 222"/>
                  <a:gd name="T7" fmla="*/ 1 h 113"/>
                  <a:gd name="T8" fmla="*/ 1 w 222"/>
                  <a:gd name="T9" fmla="*/ 0 h 113"/>
                  <a:gd name="T10" fmla="*/ 0 60000 65536"/>
                  <a:gd name="T11" fmla="*/ 0 60000 65536"/>
                  <a:gd name="T12" fmla="*/ 0 60000 65536"/>
                  <a:gd name="T13" fmla="*/ 0 60000 65536"/>
                  <a:gd name="T14" fmla="*/ 0 60000 65536"/>
                  <a:gd name="T15" fmla="*/ 0 w 222"/>
                  <a:gd name="T16" fmla="*/ 0 h 113"/>
                  <a:gd name="T17" fmla="*/ 222 w 222"/>
                  <a:gd name="T18" fmla="*/ 113 h 113"/>
                </a:gdLst>
                <a:ahLst/>
                <a:cxnLst>
                  <a:cxn ang="T10">
                    <a:pos x="T0" y="T1"/>
                  </a:cxn>
                  <a:cxn ang="T11">
                    <a:pos x="T2" y="T3"/>
                  </a:cxn>
                  <a:cxn ang="T12">
                    <a:pos x="T4" y="T5"/>
                  </a:cxn>
                  <a:cxn ang="T13">
                    <a:pos x="T6" y="T7"/>
                  </a:cxn>
                  <a:cxn ang="T14">
                    <a:pos x="T8" y="T9"/>
                  </a:cxn>
                </a:cxnLst>
                <a:rect l="T15" t="T16" r="T17" b="T18"/>
                <a:pathLst>
                  <a:path w="222" h="113">
                    <a:moveTo>
                      <a:pt x="56" y="0"/>
                    </a:moveTo>
                    <a:lnTo>
                      <a:pt x="0" y="83"/>
                    </a:lnTo>
                    <a:lnTo>
                      <a:pt x="201" y="112"/>
                    </a:lnTo>
                    <a:lnTo>
                      <a:pt x="221" y="16"/>
                    </a:lnTo>
                    <a:lnTo>
                      <a:pt x="56" y="0"/>
                    </a:lnTo>
                  </a:path>
                </a:pathLst>
              </a:custGeom>
              <a:solidFill>
                <a:schemeClr val="tx2"/>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35996" name="Line 104"/>
              <p:cNvSpPr>
                <a:spLocks noChangeShapeType="1"/>
              </p:cNvSpPr>
              <p:nvPr/>
            </p:nvSpPr>
            <p:spPr bwMode="auto">
              <a:xfrm flipH="1">
                <a:off x="5223" y="2043"/>
                <a:ext cx="8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97" name="Line 105"/>
              <p:cNvSpPr>
                <a:spLocks noChangeShapeType="1"/>
              </p:cNvSpPr>
              <p:nvPr/>
            </p:nvSpPr>
            <p:spPr bwMode="auto">
              <a:xfrm>
                <a:off x="4892" y="2124"/>
                <a:ext cx="0" cy="7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98" name="Line 106"/>
              <p:cNvSpPr>
                <a:spLocks noChangeShapeType="1"/>
              </p:cNvSpPr>
              <p:nvPr/>
            </p:nvSpPr>
            <p:spPr bwMode="auto">
              <a:xfrm flipH="1">
                <a:off x="5077" y="1913"/>
                <a:ext cx="26" cy="6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99" name="Line 107"/>
              <p:cNvSpPr>
                <a:spLocks noChangeShapeType="1"/>
              </p:cNvSpPr>
              <p:nvPr/>
            </p:nvSpPr>
            <p:spPr bwMode="auto">
              <a:xfrm>
                <a:off x="5117" y="2099"/>
                <a:ext cx="32" cy="59"/>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000" name="Line 108"/>
              <p:cNvSpPr>
                <a:spLocks noChangeShapeType="1"/>
              </p:cNvSpPr>
              <p:nvPr/>
            </p:nvSpPr>
            <p:spPr bwMode="auto">
              <a:xfrm>
                <a:off x="5014" y="2119"/>
                <a:ext cx="10" cy="7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001" name="Line 109"/>
              <p:cNvSpPr>
                <a:spLocks noChangeShapeType="1"/>
              </p:cNvSpPr>
              <p:nvPr/>
            </p:nvSpPr>
            <p:spPr bwMode="auto">
              <a:xfrm flipV="1">
                <a:off x="4968" y="1890"/>
                <a:ext cx="7" cy="7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002" name="Line 110"/>
              <p:cNvSpPr>
                <a:spLocks noChangeShapeType="1"/>
              </p:cNvSpPr>
              <p:nvPr/>
            </p:nvSpPr>
            <p:spPr bwMode="auto">
              <a:xfrm flipV="1">
                <a:off x="5166" y="1944"/>
                <a:ext cx="43" cy="5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003" name="Line 111"/>
              <p:cNvSpPr>
                <a:spLocks noChangeShapeType="1"/>
              </p:cNvSpPr>
              <p:nvPr/>
            </p:nvSpPr>
            <p:spPr bwMode="auto">
              <a:xfrm>
                <a:off x="5191" y="2085"/>
                <a:ext cx="54" cy="3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004" name="Oval 112"/>
              <p:cNvSpPr>
                <a:spLocks noChangeArrowheads="1"/>
              </p:cNvSpPr>
              <p:nvPr/>
            </p:nvSpPr>
            <p:spPr bwMode="auto">
              <a:xfrm>
                <a:off x="4575" y="1975"/>
                <a:ext cx="645" cy="140"/>
              </a:xfrm>
              <a:prstGeom prst="ellipse">
                <a:avLst/>
              </a:prstGeom>
              <a:solidFill>
                <a:srgbClr val="FFFFFF"/>
              </a:solidFill>
              <a:ln w="28575">
                <a:solidFill>
                  <a:schemeClr val="tx1"/>
                </a:solidFill>
                <a:round/>
                <a:headEnd/>
                <a:tailEnd/>
              </a:ln>
            </p:spPr>
            <p:txBody>
              <a:bodyPr wrap="none" anchor="ctr"/>
              <a:lstStyle/>
              <a:p>
                <a:endParaRPr lang="en-US"/>
              </a:p>
            </p:txBody>
          </p:sp>
          <p:sp>
            <p:nvSpPr>
              <p:cNvPr id="36005" name="Line 113"/>
              <p:cNvSpPr>
                <a:spLocks noChangeShapeType="1"/>
              </p:cNvSpPr>
              <p:nvPr/>
            </p:nvSpPr>
            <p:spPr bwMode="auto">
              <a:xfrm flipH="1">
                <a:off x="4775" y="2119"/>
                <a:ext cx="14" cy="7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006" name="Line 114"/>
              <p:cNvSpPr>
                <a:spLocks noChangeShapeType="1"/>
              </p:cNvSpPr>
              <p:nvPr/>
            </p:nvSpPr>
            <p:spPr bwMode="auto">
              <a:xfrm flipH="1">
                <a:off x="4488" y="2048"/>
                <a:ext cx="8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007" name="Line 115"/>
              <p:cNvSpPr>
                <a:spLocks noChangeShapeType="1"/>
              </p:cNvSpPr>
              <p:nvPr/>
            </p:nvSpPr>
            <p:spPr bwMode="auto">
              <a:xfrm flipH="1">
                <a:off x="4650" y="2109"/>
                <a:ext cx="37" cy="5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008" name="Line 116"/>
              <p:cNvSpPr>
                <a:spLocks noChangeShapeType="1"/>
              </p:cNvSpPr>
              <p:nvPr/>
            </p:nvSpPr>
            <p:spPr bwMode="auto">
              <a:xfrm>
                <a:off x="4701" y="1913"/>
                <a:ext cx="20" cy="6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009" name="Line 117"/>
              <p:cNvSpPr>
                <a:spLocks noChangeShapeType="1"/>
              </p:cNvSpPr>
              <p:nvPr/>
            </p:nvSpPr>
            <p:spPr bwMode="auto">
              <a:xfrm flipH="1" flipV="1">
                <a:off x="4593" y="1944"/>
                <a:ext cx="31" cy="5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010" name="Line 118"/>
              <p:cNvSpPr>
                <a:spLocks noChangeShapeType="1"/>
              </p:cNvSpPr>
              <p:nvPr/>
            </p:nvSpPr>
            <p:spPr bwMode="auto">
              <a:xfrm flipH="1" flipV="1">
                <a:off x="4821" y="1895"/>
                <a:ext cx="8" cy="69"/>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011" name="Line 119"/>
              <p:cNvSpPr>
                <a:spLocks noChangeShapeType="1"/>
              </p:cNvSpPr>
              <p:nvPr/>
            </p:nvSpPr>
            <p:spPr bwMode="auto">
              <a:xfrm flipH="1">
                <a:off x="4558" y="2090"/>
                <a:ext cx="61" cy="3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012" name="Oval 120"/>
              <p:cNvSpPr>
                <a:spLocks noChangeArrowheads="1"/>
              </p:cNvSpPr>
              <p:nvPr/>
            </p:nvSpPr>
            <p:spPr bwMode="auto">
              <a:xfrm>
                <a:off x="4875" y="2025"/>
                <a:ext cx="36" cy="29"/>
              </a:xfrm>
              <a:prstGeom prst="ellipse">
                <a:avLst/>
              </a:prstGeom>
              <a:solidFill>
                <a:schemeClr val="tx1"/>
              </a:solidFill>
              <a:ln w="12700">
                <a:solidFill>
                  <a:srgbClr val="000000"/>
                </a:solidFill>
                <a:round/>
                <a:headEnd/>
                <a:tailEnd/>
              </a:ln>
            </p:spPr>
            <p:txBody>
              <a:bodyPr wrap="none" anchor="ctr"/>
              <a:lstStyle/>
              <a:p>
                <a:endParaRPr lang="en-US"/>
              </a:p>
            </p:txBody>
          </p:sp>
          <p:sp>
            <p:nvSpPr>
              <p:cNvPr id="36013" name="Line 121"/>
              <p:cNvSpPr>
                <a:spLocks noChangeShapeType="1"/>
              </p:cNvSpPr>
              <p:nvPr/>
            </p:nvSpPr>
            <p:spPr bwMode="auto">
              <a:xfrm>
                <a:off x="4894" y="1823"/>
                <a:ext cx="0" cy="208"/>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014" name="Line 122"/>
              <p:cNvSpPr>
                <a:spLocks noChangeShapeType="1"/>
              </p:cNvSpPr>
              <p:nvPr/>
            </p:nvSpPr>
            <p:spPr bwMode="auto">
              <a:xfrm>
                <a:off x="5368" y="2025"/>
                <a:ext cx="0" cy="63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015" name="Line 123"/>
              <p:cNvSpPr>
                <a:spLocks noChangeShapeType="1"/>
              </p:cNvSpPr>
              <p:nvPr/>
            </p:nvSpPr>
            <p:spPr bwMode="auto">
              <a:xfrm flipH="1">
                <a:off x="5202" y="2013"/>
                <a:ext cx="172" cy="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016" name="Line 124"/>
              <p:cNvSpPr>
                <a:spLocks noChangeShapeType="1"/>
              </p:cNvSpPr>
              <p:nvPr/>
            </p:nvSpPr>
            <p:spPr bwMode="auto">
              <a:xfrm>
                <a:off x="5211" y="2014"/>
                <a:ext cx="0" cy="18"/>
              </a:xfrm>
              <a:prstGeom prst="line">
                <a:avLst/>
              </a:prstGeom>
              <a:noFill/>
              <a:ln w="508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017" name="Line 125"/>
              <p:cNvSpPr>
                <a:spLocks noChangeShapeType="1"/>
              </p:cNvSpPr>
              <p:nvPr/>
            </p:nvSpPr>
            <p:spPr bwMode="auto">
              <a:xfrm flipH="1">
                <a:off x="5202" y="2318"/>
                <a:ext cx="172" cy="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018" name="Line 126"/>
              <p:cNvSpPr>
                <a:spLocks noChangeShapeType="1"/>
              </p:cNvSpPr>
              <p:nvPr/>
            </p:nvSpPr>
            <p:spPr bwMode="auto">
              <a:xfrm flipH="1">
                <a:off x="5202" y="2200"/>
                <a:ext cx="172" cy="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019" name="Line 127"/>
              <p:cNvSpPr>
                <a:spLocks noChangeShapeType="1"/>
              </p:cNvSpPr>
              <p:nvPr/>
            </p:nvSpPr>
            <p:spPr bwMode="auto">
              <a:xfrm>
                <a:off x="5211" y="2196"/>
                <a:ext cx="0" cy="18"/>
              </a:xfrm>
              <a:prstGeom prst="line">
                <a:avLst/>
              </a:prstGeom>
              <a:noFill/>
              <a:ln w="508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020" name="Line 128"/>
              <p:cNvSpPr>
                <a:spLocks noChangeShapeType="1"/>
              </p:cNvSpPr>
              <p:nvPr/>
            </p:nvSpPr>
            <p:spPr bwMode="auto">
              <a:xfrm>
                <a:off x="5211" y="2314"/>
                <a:ext cx="0" cy="17"/>
              </a:xfrm>
              <a:prstGeom prst="line">
                <a:avLst/>
              </a:prstGeom>
              <a:noFill/>
              <a:ln w="508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5985" name="Rectangle 129"/>
            <p:cNvSpPr>
              <a:spLocks noChangeArrowheads="1"/>
            </p:cNvSpPr>
            <p:nvPr/>
          </p:nvSpPr>
          <p:spPr bwMode="auto">
            <a:xfrm>
              <a:off x="3597" y="2690"/>
              <a:ext cx="178" cy="2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1800" i="1"/>
                <a:t>x</a:t>
              </a:r>
            </a:p>
          </p:txBody>
        </p:sp>
      </p:grpSp>
      <p:grpSp>
        <p:nvGrpSpPr>
          <p:cNvPr id="35896" name="Group 130"/>
          <p:cNvGrpSpPr>
            <a:grpSpLocks/>
          </p:cNvGrpSpPr>
          <p:nvPr/>
        </p:nvGrpSpPr>
        <p:grpSpPr bwMode="auto">
          <a:xfrm>
            <a:off x="2730500" y="3779738"/>
            <a:ext cx="1292225" cy="1231900"/>
            <a:chOff x="1488" y="2607"/>
            <a:chExt cx="814" cy="776"/>
          </a:xfrm>
        </p:grpSpPr>
        <p:grpSp>
          <p:nvGrpSpPr>
            <p:cNvPr id="35947" name="Group 131"/>
            <p:cNvGrpSpPr>
              <a:grpSpLocks/>
            </p:cNvGrpSpPr>
            <p:nvPr/>
          </p:nvGrpSpPr>
          <p:grpSpPr bwMode="auto">
            <a:xfrm>
              <a:off x="1488" y="2607"/>
              <a:ext cx="814" cy="776"/>
              <a:chOff x="4488" y="1823"/>
              <a:chExt cx="886" cy="832"/>
            </a:xfrm>
          </p:grpSpPr>
          <p:sp>
            <p:nvSpPr>
              <p:cNvPr id="35949" name="Line 132"/>
              <p:cNvSpPr>
                <a:spLocks noChangeShapeType="1"/>
              </p:cNvSpPr>
              <p:nvPr/>
            </p:nvSpPr>
            <p:spPr bwMode="auto">
              <a:xfrm flipH="1">
                <a:off x="5200" y="2367"/>
                <a:ext cx="171" cy="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50" name="Line 133"/>
              <p:cNvSpPr>
                <a:spLocks noChangeShapeType="1"/>
              </p:cNvSpPr>
              <p:nvPr/>
            </p:nvSpPr>
            <p:spPr bwMode="auto">
              <a:xfrm>
                <a:off x="4892" y="2339"/>
                <a:ext cx="0" cy="316"/>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51" name="Oval 134"/>
              <p:cNvSpPr>
                <a:spLocks noChangeArrowheads="1"/>
              </p:cNvSpPr>
              <p:nvPr/>
            </p:nvSpPr>
            <p:spPr bwMode="auto">
              <a:xfrm>
                <a:off x="4492" y="2127"/>
                <a:ext cx="812" cy="308"/>
              </a:xfrm>
              <a:prstGeom prst="ellipse">
                <a:avLst/>
              </a:prstGeom>
              <a:solidFill>
                <a:srgbClr val="C1CEFF"/>
              </a:solidFill>
              <a:ln w="28575">
                <a:solidFill>
                  <a:schemeClr val="tx1"/>
                </a:solidFill>
                <a:round/>
                <a:headEnd/>
                <a:tailEnd/>
              </a:ln>
            </p:spPr>
            <p:txBody>
              <a:bodyPr wrap="none" anchor="ctr"/>
              <a:lstStyle/>
              <a:p>
                <a:endParaRPr lang="en-US"/>
              </a:p>
            </p:txBody>
          </p:sp>
          <p:sp>
            <p:nvSpPr>
              <p:cNvPr id="35952" name="Oval 135"/>
              <p:cNvSpPr>
                <a:spLocks noChangeArrowheads="1"/>
              </p:cNvSpPr>
              <p:nvPr/>
            </p:nvSpPr>
            <p:spPr bwMode="auto">
              <a:xfrm>
                <a:off x="4575" y="2201"/>
                <a:ext cx="645" cy="140"/>
              </a:xfrm>
              <a:prstGeom prst="ellipse">
                <a:avLst/>
              </a:prstGeom>
              <a:solidFill>
                <a:srgbClr val="FFFFFF"/>
              </a:solidFill>
              <a:ln w="28575">
                <a:solidFill>
                  <a:schemeClr val="tx1"/>
                </a:solidFill>
                <a:round/>
                <a:headEnd/>
                <a:tailEnd/>
              </a:ln>
            </p:spPr>
            <p:txBody>
              <a:bodyPr wrap="none" anchor="ctr"/>
              <a:lstStyle/>
              <a:p>
                <a:endParaRPr lang="en-US"/>
              </a:p>
            </p:txBody>
          </p:sp>
          <p:sp>
            <p:nvSpPr>
              <p:cNvPr id="35953" name="Line 136"/>
              <p:cNvSpPr>
                <a:spLocks noChangeShapeType="1"/>
              </p:cNvSpPr>
              <p:nvPr/>
            </p:nvSpPr>
            <p:spPr bwMode="auto">
              <a:xfrm flipH="1">
                <a:off x="5200" y="2249"/>
                <a:ext cx="171" cy="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54" name="Oval 137"/>
              <p:cNvSpPr>
                <a:spLocks noChangeArrowheads="1"/>
              </p:cNvSpPr>
              <p:nvPr/>
            </p:nvSpPr>
            <p:spPr bwMode="auto">
              <a:xfrm>
                <a:off x="4492" y="2004"/>
                <a:ext cx="812" cy="307"/>
              </a:xfrm>
              <a:prstGeom prst="ellipse">
                <a:avLst/>
              </a:prstGeom>
              <a:solidFill>
                <a:srgbClr val="C1CEFF"/>
              </a:solidFill>
              <a:ln w="28575">
                <a:solidFill>
                  <a:schemeClr val="tx1"/>
                </a:solidFill>
                <a:round/>
                <a:headEnd/>
                <a:tailEnd/>
              </a:ln>
            </p:spPr>
            <p:txBody>
              <a:bodyPr wrap="none" anchor="ctr"/>
              <a:lstStyle/>
              <a:p>
                <a:endParaRPr lang="en-US"/>
              </a:p>
            </p:txBody>
          </p:sp>
          <p:sp>
            <p:nvSpPr>
              <p:cNvPr id="35955" name="Oval 138"/>
              <p:cNvSpPr>
                <a:spLocks noChangeArrowheads="1"/>
              </p:cNvSpPr>
              <p:nvPr/>
            </p:nvSpPr>
            <p:spPr bwMode="auto">
              <a:xfrm>
                <a:off x="4575" y="2088"/>
                <a:ext cx="645" cy="140"/>
              </a:xfrm>
              <a:prstGeom prst="ellipse">
                <a:avLst/>
              </a:prstGeom>
              <a:solidFill>
                <a:srgbClr val="FFFFFF"/>
              </a:solidFill>
              <a:ln w="28575">
                <a:solidFill>
                  <a:schemeClr val="tx1"/>
                </a:solidFill>
                <a:round/>
                <a:headEnd/>
                <a:tailEnd/>
              </a:ln>
            </p:spPr>
            <p:txBody>
              <a:bodyPr wrap="none" anchor="ctr"/>
              <a:lstStyle/>
              <a:p>
                <a:endParaRPr lang="en-US"/>
              </a:p>
            </p:txBody>
          </p:sp>
          <p:sp>
            <p:nvSpPr>
              <p:cNvPr id="35956" name="Line 139"/>
              <p:cNvSpPr>
                <a:spLocks noChangeShapeType="1"/>
              </p:cNvSpPr>
              <p:nvPr/>
            </p:nvSpPr>
            <p:spPr bwMode="auto">
              <a:xfrm flipH="1">
                <a:off x="5202" y="2067"/>
                <a:ext cx="172" cy="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57" name="Oval 140"/>
              <p:cNvSpPr>
                <a:spLocks noChangeArrowheads="1"/>
              </p:cNvSpPr>
              <p:nvPr/>
            </p:nvSpPr>
            <p:spPr bwMode="auto">
              <a:xfrm>
                <a:off x="4492" y="1891"/>
                <a:ext cx="812" cy="307"/>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35958" name="Freeform 141"/>
              <p:cNvSpPr>
                <a:spLocks/>
              </p:cNvSpPr>
              <p:nvPr/>
            </p:nvSpPr>
            <p:spPr bwMode="auto">
              <a:xfrm>
                <a:off x="4653" y="2105"/>
                <a:ext cx="136" cy="78"/>
              </a:xfrm>
              <a:custGeom>
                <a:avLst/>
                <a:gdLst>
                  <a:gd name="T0" fmla="*/ 1 w 222"/>
                  <a:gd name="T1" fmla="*/ 0 h 113"/>
                  <a:gd name="T2" fmla="*/ 0 w 222"/>
                  <a:gd name="T3" fmla="*/ 4 h 113"/>
                  <a:gd name="T4" fmla="*/ 4 w 222"/>
                  <a:gd name="T5" fmla="*/ 6 h 113"/>
                  <a:gd name="T6" fmla="*/ 4 w 222"/>
                  <a:gd name="T7" fmla="*/ 1 h 113"/>
                  <a:gd name="T8" fmla="*/ 1 w 222"/>
                  <a:gd name="T9" fmla="*/ 0 h 113"/>
                  <a:gd name="T10" fmla="*/ 0 60000 65536"/>
                  <a:gd name="T11" fmla="*/ 0 60000 65536"/>
                  <a:gd name="T12" fmla="*/ 0 60000 65536"/>
                  <a:gd name="T13" fmla="*/ 0 60000 65536"/>
                  <a:gd name="T14" fmla="*/ 0 60000 65536"/>
                  <a:gd name="T15" fmla="*/ 0 w 222"/>
                  <a:gd name="T16" fmla="*/ 0 h 113"/>
                  <a:gd name="T17" fmla="*/ 222 w 222"/>
                  <a:gd name="T18" fmla="*/ 113 h 113"/>
                </a:gdLst>
                <a:ahLst/>
                <a:cxnLst>
                  <a:cxn ang="T10">
                    <a:pos x="T0" y="T1"/>
                  </a:cxn>
                  <a:cxn ang="T11">
                    <a:pos x="T2" y="T3"/>
                  </a:cxn>
                  <a:cxn ang="T12">
                    <a:pos x="T4" y="T5"/>
                  </a:cxn>
                  <a:cxn ang="T13">
                    <a:pos x="T6" y="T7"/>
                  </a:cxn>
                  <a:cxn ang="T14">
                    <a:pos x="T8" y="T9"/>
                  </a:cxn>
                </a:cxnLst>
                <a:rect l="T15" t="T16" r="T17" b="T18"/>
                <a:pathLst>
                  <a:path w="222" h="113">
                    <a:moveTo>
                      <a:pt x="56" y="0"/>
                    </a:moveTo>
                    <a:lnTo>
                      <a:pt x="0" y="83"/>
                    </a:lnTo>
                    <a:lnTo>
                      <a:pt x="201" y="112"/>
                    </a:lnTo>
                    <a:lnTo>
                      <a:pt x="221" y="16"/>
                    </a:lnTo>
                    <a:lnTo>
                      <a:pt x="56" y="0"/>
                    </a:lnTo>
                  </a:path>
                </a:pathLst>
              </a:custGeom>
              <a:solidFill>
                <a:schemeClr val="tx2"/>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35959" name="Line 142"/>
              <p:cNvSpPr>
                <a:spLocks noChangeShapeType="1"/>
              </p:cNvSpPr>
              <p:nvPr/>
            </p:nvSpPr>
            <p:spPr bwMode="auto">
              <a:xfrm flipH="1">
                <a:off x="5223" y="2043"/>
                <a:ext cx="8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60" name="Line 143"/>
              <p:cNvSpPr>
                <a:spLocks noChangeShapeType="1"/>
              </p:cNvSpPr>
              <p:nvPr/>
            </p:nvSpPr>
            <p:spPr bwMode="auto">
              <a:xfrm>
                <a:off x="4892" y="2124"/>
                <a:ext cx="0" cy="7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61" name="Line 144"/>
              <p:cNvSpPr>
                <a:spLocks noChangeShapeType="1"/>
              </p:cNvSpPr>
              <p:nvPr/>
            </p:nvSpPr>
            <p:spPr bwMode="auto">
              <a:xfrm flipH="1">
                <a:off x="5077" y="1913"/>
                <a:ext cx="26" cy="6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62" name="Line 145"/>
              <p:cNvSpPr>
                <a:spLocks noChangeShapeType="1"/>
              </p:cNvSpPr>
              <p:nvPr/>
            </p:nvSpPr>
            <p:spPr bwMode="auto">
              <a:xfrm>
                <a:off x="5117" y="2099"/>
                <a:ext cx="32" cy="59"/>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63" name="Line 146"/>
              <p:cNvSpPr>
                <a:spLocks noChangeShapeType="1"/>
              </p:cNvSpPr>
              <p:nvPr/>
            </p:nvSpPr>
            <p:spPr bwMode="auto">
              <a:xfrm>
                <a:off x="5014" y="2119"/>
                <a:ext cx="10" cy="7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64" name="Line 147"/>
              <p:cNvSpPr>
                <a:spLocks noChangeShapeType="1"/>
              </p:cNvSpPr>
              <p:nvPr/>
            </p:nvSpPr>
            <p:spPr bwMode="auto">
              <a:xfrm flipV="1">
                <a:off x="4968" y="1890"/>
                <a:ext cx="7" cy="7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65" name="Line 148"/>
              <p:cNvSpPr>
                <a:spLocks noChangeShapeType="1"/>
              </p:cNvSpPr>
              <p:nvPr/>
            </p:nvSpPr>
            <p:spPr bwMode="auto">
              <a:xfrm flipV="1">
                <a:off x="5166" y="1944"/>
                <a:ext cx="43" cy="5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66" name="Line 149"/>
              <p:cNvSpPr>
                <a:spLocks noChangeShapeType="1"/>
              </p:cNvSpPr>
              <p:nvPr/>
            </p:nvSpPr>
            <p:spPr bwMode="auto">
              <a:xfrm>
                <a:off x="5191" y="2085"/>
                <a:ext cx="54" cy="3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67" name="Oval 150"/>
              <p:cNvSpPr>
                <a:spLocks noChangeArrowheads="1"/>
              </p:cNvSpPr>
              <p:nvPr/>
            </p:nvSpPr>
            <p:spPr bwMode="auto">
              <a:xfrm>
                <a:off x="4575" y="1975"/>
                <a:ext cx="645" cy="140"/>
              </a:xfrm>
              <a:prstGeom prst="ellipse">
                <a:avLst/>
              </a:prstGeom>
              <a:solidFill>
                <a:srgbClr val="FFFFFF"/>
              </a:solidFill>
              <a:ln w="28575">
                <a:solidFill>
                  <a:schemeClr val="tx1"/>
                </a:solidFill>
                <a:round/>
                <a:headEnd/>
                <a:tailEnd/>
              </a:ln>
            </p:spPr>
            <p:txBody>
              <a:bodyPr wrap="none" anchor="ctr"/>
              <a:lstStyle/>
              <a:p>
                <a:endParaRPr lang="en-US"/>
              </a:p>
            </p:txBody>
          </p:sp>
          <p:sp>
            <p:nvSpPr>
              <p:cNvPr id="35968" name="Line 151"/>
              <p:cNvSpPr>
                <a:spLocks noChangeShapeType="1"/>
              </p:cNvSpPr>
              <p:nvPr/>
            </p:nvSpPr>
            <p:spPr bwMode="auto">
              <a:xfrm flipH="1">
                <a:off x="4775" y="2119"/>
                <a:ext cx="14" cy="7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69" name="Line 152"/>
              <p:cNvSpPr>
                <a:spLocks noChangeShapeType="1"/>
              </p:cNvSpPr>
              <p:nvPr/>
            </p:nvSpPr>
            <p:spPr bwMode="auto">
              <a:xfrm flipH="1">
                <a:off x="4488" y="2048"/>
                <a:ext cx="8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70" name="Line 153"/>
              <p:cNvSpPr>
                <a:spLocks noChangeShapeType="1"/>
              </p:cNvSpPr>
              <p:nvPr/>
            </p:nvSpPr>
            <p:spPr bwMode="auto">
              <a:xfrm flipH="1">
                <a:off x="4650" y="2109"/>
                <a:ext cx="37" cy="5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71" name="Line 154"/>
              <p:cNvSpPr>
                <a:spLocks noChangeShapeType="1"/>
              </p:cNvSpPr>
              <p:nvPr/>
            </p:nvSpPr>
            <p:spPr bwMode="auto">
              <a:xfrm>
                <a:off x="4701" y="1913"/>
                <a:ext cx="20" cy="6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72" name="Line 155"/>
              <p:cNvSpPr>
                <a:spLocks noChangeShapeType="1"/>
              </p:cNvSpPr>
              <p:nvPr/>
            </p:nvSpPr>
            <p:spPr bwMode="auto">
              <a:xfrm flipH="1" flipV="1">
                <a:off x="4593" y="1944"/>
                <a:ext cx="31" cy="5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73" name="Line 156"/>
              <p:cNvSpPr>
                <a:spLocks noChangeShapeType="1"/>
              </p:cNvSpPr>
              <p:nvPr/>
            </p:nvSpPr>
            <p:spPr bwMode="auto">
              <a:xfrm flipH="1" flipV="1">
                <a:off x="4821" y="1895"/>
                <a:ext cx="8" cy="69"/>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74" name="Line 157"/>
              <p:cNvSpPr>
                <a:spLocks noChangeShapeType="1"/>
              </p:cNvSpPr>
              <p:nvPr/>
            </p:nvSpPr>
            <p:spPr bwMode="auto">
              <a:xfrm flipH="1">
                <a:off x="4558" y="2090"/>
                <a:ext cx="61" cy="3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75" name="Oval 158"/>
              <p:cNvSpPr>
                <a:spLocks noChangeArrowheads="1"/>
              </p:cNvSpPr>
              <p:nvPr/>
            </p:nvSpPr>
            <p:spPr bwMode="auto">
              <a:xfrm>
                <a:off x="4875" y="2025"/>
                <a:ext cx="36" cy="29"/>
              </a:xfrm>
              <a:prstGeom prst="ellipse">
                <a:avLst/>
              </a:prstGeom>
              <a:solidFill>
                <a:schemeClr val="tx1"/>
              </a:solidFill>
              <a:ln w="12700">
                <a:solidFill>
                  <a:srgbClr val="000000"/>
                </a:solidFill>
                <a:round/>
                <a:headEnd/>
                <a:tailEnd/>
              </a:ln>
            </p:spPr>
            <p:txBody>
              <a:bodyPr wrap="none" anchor="ctr"/>
              <a:lstStyle/>
              <a:p>
                <a:endParaRPr lang="en-US"/>
              </a:p>
            </p:txBody>
          </p:sp>
          <p:sp>
            <p:nvSpPr>
              <p:cNvPr id="35976" name="Line 159"/>
              <p:cNvSpPr>
                <a:spLocks noChangeShapeType="1"/>
              </p:cNvSpPr>
              <p:nvPr/>
            </p:nvSpPr>
            <p:spPr bwMode="auto">
              <a:xfrm>
                <a:off x="4894" y="1823"/>
                <a:ext cx="0" cy="208"/>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77" name="Line 160"/>
              <p:cNvSpPr>
                <a:spLocks noChangeShapeType="1"/>
              </p:cNvSpPr>
              <p:nvPr/>
            </p:nvSpPr>
            <p:spPr bwMode="auto">
              <a:xfrm>
                <a:off x="5368" y="2025"/>
                <a:ext cx="0" cy="63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78" name="Line 161"/>
              <p:cNvSpPr>
                <a:spLocks noChangeShapeType="1"/>
              </p:cNvSpPr>
              <p:nvPr/>
            </p:nvSpPr>
            <p:spPr bwMode="auto">
              <a:xfrm flipH="1">
                <a:off x="5202" y="2013"/>
                <a:ext cx="172" cy="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79" name="Line 162"/>
              <p:cNvSpPr>
                <a:spLocks noChangeShapeType="1"/>
              </p:cNvSpPr>
              <p:nvPr/>
            </p:nvSpPr>
            <p:spPr bwMode="auto">
              <a:xfrm>
                <a:off x="5211" y="2014"/>
                <a:ext cx="0" cy="18"/>
              </a:xfrm>
              <a:prstGeom prst="line">
                <a:avLst/>
              </a:prstGeom>
              <a:noFill/>
              <a:ln w="508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80" name="Line 163"/>
              <p:cNvSpPr>
                <a:spLocks noChangeShapeType="1"/>
              </p:cNvSpPr>
              <p:nvPr/>
            </p:nvSpPr>
            <p:spPr bwMode="auto">
              <a:xfrm flipH="1">
                <a:off x="5202" y="2318"/>
                <a:ext cx="172" cy="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81" name="Line 164"/>
              <p:cNvSpPr>
                <a:spLocks noChangeShapeType="1"/>
              </p:cNvSpPr>
              <p:nvPr/>
            </p:nvSpPr>
            <p:spPr bwMode="auto">
              <a:xfrm flipH="1">
                <a:off x="5202" y="2200"/>
                <a:ext cx="172" cy="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82" name="Line 165"/>
              <p:cNvSpPr>
                <a:spLocks noChangeShapeType="1"/>
              </p:cNvSpPr>
              <p:nvPr/>
            </p:nvSpPr>
            <p:spPr bwMode="auto">
              <a:xfrm>
                <a:off x="5211" y="2196"/>
                <a:ext cx="0" cy="18"/>
              </a:xfrm>
              <a:prstGeom prst="line">
                <a:avLst/>
              </a:prstGeom>
              <a:noFill/>
              <a:ln w="508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83" name="Line 166"/>
              <p:cNvSpPr>
                <a:spLocks noChangeShapeType="1"/>
              </p:cNvSpPr>
              <p:nvPr/>
            </p:nvSpPr>
            <p:spPr bwMode="auto">
              <a:xfrm>
                <a:off x="5211" y="2314"/>
                <a:ext cx="0" cy="17"/>
              </a:xfrm>
              <a:prstGeom prst="line">
                <a:avLst/>
              </a:prstGeom>
              <a:noFill/>
              <a:ln w="508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5948" name="Rectangle 167"/>
            <p:cNvSpPr>
              <a:spLocks noChangeArrowheads="1"/>
            </p:cNvSpPr>
            <p:nvPr/>
          </p:nvSpPr>
          <p:spPr bwMode="auto">
            <a:xfrm>
              <a:off x="1613" y="2690"/>
              <a:ext cx="178" cy="2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1800" i="1"/>
                <a:t>x</a:t>
              </a:r>
            </a:p>
          </p:txBody>
        </p:sp>
      </p:grpSp>
      <p:grpSp>
        <p:nvGrpSpPr>
          <p:cNvPr id="35897" name="Group 168"/>
          <p:cNvGrpSpPr>
            <a:grpSpLocks/>
          </p:cNvGrpSpPr>
          <p:nvPr/>
        </p:nvGrpSpPr>
        <p:grpSpPr bwMode="auto">
          <a:xfrm>
            <a:off x="1143000" y="3779738"/>
            <a:ext cx="1292225" cy="1231900"/>
            <a:chOff x="496" y="2607"/>
            <a:chExt cx="814" cy="776"/>
          </a:xfrm>
        </p:grpSpPr>
        <p:grpSp>
          <p:nvGrpSpPr>
            <p:cNvPr id="35910" name="Group 169"/>
            <p:cNvGrpSpPr>
              <a:grpSpLocks/>
            </p:cNvGrpSpPr>
            <p:nvPr/>
          </p:nvGrpSpPr>
          <p:grpSpPr bwMode="auto">
            <a:xfrm>
              <a:off x="496" y="2607"/>
              <a:ext cx="814" cy="776"/>
              <a:chOff x="4488" y="1823"/>
              <a:chExt cx="886" cy="832"/>
            </a:xfrm>
          </p:grpSpPr>
          <p:sp>
            <p:nvSpPr>
              <p:cNvPr id="35912" name="Line 170"/>
              <p:cNvSpPr>
                <a:spLocks noChangeShapeType="1"/>
              </p:cNvSpPr>
              <p:nvPr/>
            </p:nvSpPr>
            <p:spPr bwMode="auto">
              <a:xfrm flipH="1">
                <a:off x="5200" y="2367"/>
                <a:ext cx="171" cy="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13" name="Line 171"/>
              <p:cNvSpPr>
                <a:spLocks noChangeShapeType="1"/>
              </p:cNvSpPr>
              <p:nvPr/>
            </p:nvSpPr>
            <p:spPr bwMode="auto">
              <a:xfrm>
                <a:off x="4892" y="2339"/>
                <a:ext cx="0" cy="316"/>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14" name="Oval 172"/>
              <p:cNvSpPr>
                <a:spLocks noChangeArrowheads="1"/>
              </p:cNvSpPr>
              <p:nvPr/>
            </p:nvSpPr>
            <p:spPr bwMode="auto">
              <a:xfrm>
                <a:off x="4492" y="2127"/>
                <a:ext cx="812" cy="308"/>
              </a:xfrm>
              <a:prstGeom prst="ellipse">
                <a:avLst/>
              </a:prstGeom>
              <a:solidFill>
                <a:srgbClr val="C1CEFF"/>
              </a:solidFill>
              <a:ln w="28575">
                <a:solidFill>
                  <a:schemeClr val="tx1"/>
                </a:solidFill>
                <a:round/>
                <a:headEnd/>
                <a:tailEnd/>
              </a:ln>
            </p:spPr>
            <p:txBody>
              <a:bodyPr wrap="none" anchor="ctr"/>
              <a:lstStyle/>
              <a:p>
                <a:endParaRPr lang="en-US"/>
              </a:p>
            </p:txBody>
          </p:sp>
          <p:sp>
            <p:nvSpPr>
              <p:cNvPr id="35915" name="Oval 173"/>
              <p:cNvSpPr>
                <a:spLocks noChangeArrowheads="1"/>
              </p:cNvSpPr>
              <p:nvPr/>
            </p:nvSpPr>
            <p:spPr bwMode="auto">
              <a:xfrm>
                <a:off x="4575" y="2201"/>
                <a:ext cx="645" cy="140"/>
              </a:xfrm>
              <a:prstGeom prst="ellipse">
                <a:avLst/>
              </a:prstGeom>
              <a:solidFill>
                <a:srgbClr val="FFFFFF"/>
              </a:solidFill>
              <a:ln w="28575">
                <a:solidFill>
                  <a:schemeClr val="tx1"/>
                </a:solidFill>
                <a:round/>
                <a:headEnd/>
                <a:tailEnd/>
              </a:ln>
            </p:spPr>
            <p:txBody>
              <a:bodyPr wrap="none" anchor="ctr"/>
              <a:lstStyle/>
              <a:p>
                <a:endParaRPr lang="en-US"/>
              </a:p>
            </p:txBody>
          </p:sp>
          <p:sp>
            <p:nvSpPr>
              <p:cNvPr id="35916" name="Line 174"/>
              <p:cNvSpPr>
                <a:spLocks noChangeShapeType="1"/>
              </p:cNvSpPr>
              <p:nvPr/>
            </p:nvSpPr>
            <p:spPr bwMode="auto">
              <a:xfrm flipH="1">
                <a:off x="5200" y="2249"/>
                <a:ext cx="171" cy="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17" name="Oval 175"/>
              <p:cNvSpPr>
                <a:spLocks noChangeArrowheads="1"/>
              </p:cNvSpPr>
              <p:nvPr/>
            </p:nvSpPr>
            <p:spPr bwMode="auto">
              <a:xfrm>
                <a:off x="4492" y="2004"/>
                <a:ext cx="812" cy="307"/>
              </a:xfrm>
              <a:prstGeom prst="ellipse">
                <a:avLst/>
              </a:prstGeom>
              <a:solidFill>
                <a:srgbClr val="C1CEFF"/>
              </a:solidFill>
              <a:ln w="28575">
                <a:solidFill>
                  <a:schemeClr val="tx1"/>
                </a:solidFill>
                <a:round/>
                <a:headEnd/>
                <a:tailEnd/>
              </a:ln>
            </p:spPr>
            <p:txBody>
              <a:bodyPr wrap="none" anchor="ctr"/>
              <a:lstStyle/>
              <a:p>
                <a:endParaRPr lang="en-US"/>
              </a:p>
            </p:txBody>
          </p:sp>
          <p:sp>
            <p:nvSpPr>
              <p:cNvPr id="35918" name="Oval 176"/>
              <p:cNvSpPr>
                <a:spLocks noChangeArrowheads="1"/>
              </p:cNvSpPr>
              <p:nvPr/>
            </p:nvSpPr>
            <p:spPr bwMode="auto">
              <a:xfrm>
                <a:off x="4575" y="2088"/>
                <a:ext cx="645" cy="140"/>
              </a:xfrm>
              <a:prstGeom prst="ellipse">
                <a:avLst/>
              </a:prstGeom>
              <a:solidFill>
                <a:srgbClr val="FFFFFF"/>
              </a:solidFill>
              <a:ln w="28575">
                <a:solidFill>
                  <a:schemeClr val="tx1"/>
                </a:solidFill>
                <a:round/>
                <a:headEnd/>
                <a:tailEnd/>
              </a:ln>
            </p:spPr>
            <p:txBody>
              <a:bodyPr wrap="none" anchor="ctr"/>
              <a:lstStyle/>
              <a:p>
                <a:endParaRPr lang="en-US"/>
              </a:p>
            </p:txBody>
          </p:sp>
          <p:sp>
            <p:nvSpPr>
              <p:cNvPr id="35919" name="Line 177"/>
              <p:cNvSpPr>
                <a:spLocks noChangeShapeType="1"/>
              </p:cNvSpPr>
              <p:nvPr/>
            </p:nvSpPr>
            <p:spPr bwMode="auto">
              <a:xfrm flipH="1">
                <a:off x="5202" y="2067"/>
                <a:ext cx="172" cy="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20" name="Oval 178"/>
              <p:cNvSpPr>
                <a:spLocks noChangeArrowheads="1"/>
              </p:cNvSpPr>
              <p:nvPr/>
            </p:nvSpPr>
            <p:spPr bwMode="auto">
              <a:xfrm>
                <a:off x="4492" y="1891"/>
                <a:ext cx="812" cy="307"/>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35921" name="Freeform 179"/>
              <p:cNvSpPr>
                <a:spLocks/>
              </p:cNvSpPr>
              <p:nvPr/>
            </p:nvSpPr>
            <p:spPr bwMode="auto">
              <a:xfrm>
                <a:off x="4653" y="2105"/>
                <a:ext cx="136" cy="78"/>
              </a:xfrm>
              <a:custGeom>
                <a:avLst/>
                <a:gdLst>
                  <a:gd name="T0" fmla="*/ 1 w 222"/>
                  <a:gd name="T1" fmla="*/ 0 h 113"/>
                  <a:gd name="T2" fmla="*/ 0 w 222"/>
                  <a:gd name="T3" fmla="*/ 4 h 113"/>
                  <a:gd name="T4" fmla="*/ 4 w 222"/>
                  <a:gd name="T5" fmla="*/ 6 h 113"/>
                  <a:gd name="T6" fmla="*/ 4 w 222"/>
                  <a:gd name="T7" fmla="*/ 1 h 113"/>
                  <a:gd name="T8" fmla="*/ 1 w 222"/>
                  <a:gd name="T9" fmla="*/ 0 h 113"/>
                  <a:gd name="T10" fmla="*/ 0 60000 65536"/>
                  <a:gd name="T11" fmla="*/ 0 60000 65536"/>
                  <a:gd name="T12" fmla="*/ 0 60000 65536"/>
                  <a:gd name="T13" fmla="*/ 0 60000 65536"/>
                  <a:gd name="T14" fmla="*/ 0 60000 65536"/>
                  <a:gd name="T15" fmla="*/ 0 w 222"/>
                  <a:gd name="T16" fmla="*/ 0 h 113"/>
                  <a:gd name="T17" fmla="*/ 222 w 222"/>
                  <a:gd name="T18" fmla="*/ 113 h 113"/>
                </a:gdLst>
                <a:ahLst/>
                <a:cxnLst>
                  <a:cxn ang="T10">
                    <a:pos x="T0" y="T1"/>
                  </a:cxn>
                  <a:cxn ang="T11">
                    <a:pos x="T2" y="T3"/>
                  </a:cxn>
                  <a:cxn ang="T12">
                    <a:pos x="T4" y="T5"/>
                  </a:cxn>
                  <a:cxn ang="T13">
                    <a:pos x="T6" y="T7"/>
                  </a:cxn>
                  <a:cxn ang="T14">
                    <a:pos x="T8" y="T9"/>
                  </a:cxn>
                </a:cxnLst>
                <a:rect l="T15" t="T16" r="T17" b="T18"/>
                <a:pathLst>
                  <a:path w="222" h="113">
                    <a:moveTo>
                      <a:pt x="56" y="0"/>
                    </a:moveTo>
                    <a:lnTo>
                      <a:pt x="0" y="83"/>
                    </a:lnTo>
                    <a:lnTo>
                      <a:pt x="201" y="112"/>
                    </a:lnTo>
                    <a:lnTo>
                      <a:pt x="221" y="16"/>
                    </a:lnTo>
                    <a:lnTo>
                      <a:pt x="56" y="0"/>
                    </a:lnTo>
                  </a:path>
                </a:pathLst>
              </a:custGeom>
              <a:solidFill>
                <a:schemeClr val="tx2"/>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35922" name="Line 180"/>
              <p:cNvSpPr>
                <a:spLocks noChangeShapeType="1"/>
              </p:cNvSpPr>
              <p:nvPr/>
            </p:nvSpPr>
            <p:spPr bwMode="auto">
              <a:xfrm flipH="1">
                <a:off x="5223" y="2043"/>
                <a:ext cx="8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23" name="Line 181"/>
              <p:cNvSpPr>
                <a:spLocks noChangeShapeType="1"/>
              </p:cNvSpPr>
              <p:nvPr/>
            </p:nvSpPr>
            <p:spPr bwMode="auto">
              <a:xfrm>
                <a:off x="4892" y="2124"/>
                <a:ext cx="0" cy="7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24" name="Line 182"/>
              <p:cNvSpPr>
                <a:spLocks noChangeShapeType="1"/>
              </p:cNvSpPr>
              <p:nvPr/>
            </p:nvSpPr>
            <p:spPr bwMode="auto">
              <a:xfrm flipH="1">
                <a:off x="5077" y="1913"/>
                <a:ext cx="26" cy="6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25" name="Line 183"/>
              <p:cNvSpPr>
                <a:spLocks noChangeShapeType="1"/>
              </p:cNvSpPr>
              <p:nvPr/>
            </p:nvSpPr>
            <p:spPr bwMode="auto">
              <a:xfrm>
                <a:off x="5117" y="2099"/>
                <a:ext cx="32" cy="59"/>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26" name="Line 184"/>
              <p:cNvSpPr>
                <a:spLocks noChangeShapeType="1"/>
              </p:cNvSpPr>
              <p:nvPr/>
            </p:nvSpPr>
            <p:spPr bwMode="auto">
              <a:xfrm>
                <a:off x="5014" y="2119"/>
                <a:ext cx="10" cy="7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27" name="Line 185"/>
              <p:cNvSpPr>
                <a:spLocks noChangeShapeType="1"/>
              </p:cNvSpPr>
              <p:nvPr/>
            </p:nvSpPr>
            <p:spPr bwMode="auto">
              <a:xfrm flipV="1">
                <a:off x="4968" y="1890"/>
                <a:ext cx="7" cy="7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28" name="Line 186"/>
              <p:cNvSpPr>
                <a:spLocks noChangeShapeType="1"/>
              </p:cNvSpPr>
              <p:nvPr/>
            </p:nvSpPr>
            <p:spPr bwMode="auto">
              <a:xfrm flipV="1">
                <a:off x="5166" y="1944"/>
                <a:ext cx="43" cy="5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29" name="Line 187"/>
              <p:cNvSpPr>
                <a:spLocks noChangeShapeType="1"/>
              </p:cNvSpPr>
              <p:nvPr/>
            </p:nvSpPr>
            <p:spPr bwMode="auto">
              <a:xfrm>
                <a:off x="5191" y="2085"/>
                <a:ext cx="54" cy="3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30" name="Oval 188"/>
              <p:cNvSpPr>
                <a:spLocks noChangeArrowheads="1"/>
              </p:cNvSpPr>
              <p:nvPr/>
            </p:nvSpPr>
            <p:spPr bwMode="auto">
              <a:xfrm>
                <a:off x="4575" y="1975"/>
                <a:ext cx="645" cy="140"/>
              </a:xfrm>
              <a:prstGeom prst="ellipse">
                <a:avLst/>
              </a:prstGeom>
              <a:solidFill>
                <a:srgbClr val="FFFFFF"/>
              </a:solidFill>
              <a:ln w="28575">
                <a:solidFill>
                  <a:schemeClr val="tx1"/>
                </a:solidFill>
                <a:round/>
                <a:headEnd/>
                <a:tailEnd/>
              </a:ln>
            </p:spPr>
            <p:txBody>
              <a:bodyPr wrap="none" anchor="ctr"/>
              <a:lstStyle/>
              <a:p>
                <a:endParaRPr lang="en-US"/>
              </a:p>
            </p:txBody>
          </p:sp>
          <p:sp>
            <p:nvSpPr>
              <p:cNvPr id="35931" name="Line 189"/>
              <p:cNvSpPr>
                <a:spLocks noChangeShapeType="1"/>
              </p:cNvSpPr>
              <p:nvPr/>
            </p:nvSpPr>
            <p:spPr bwMode="auto">
              <a:xfrm flipH="1">
                <a:off x="4775" y="2119"/>
                <a:ext cx="14" cy="7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32" name="Line 190"/>
              <p:cNvSpPr>
                <a:spLocks noChangeShapeType="1"/>
              </p:cNvSpPr>
              <p:nvPr/>
            </p:nvSpPr>
            <p:spPr bwMode="auto">
              <a:xfrm flipH="1">
                <a:off x="4488" y="2048"/>
                <a:ext cx="8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33" name="Line 191"/>
              <p:cNvSpPr>
                <a:spLocks noChangeShapeType="1"/>
              </p:cNvSpPr>
              <p:nvPr/>
            </p:nvSpPr>
            <p:spPr bwMode="auto">
              <a:xfrm flipH="1">
                <a:off x="4650" y="2109"/>
                <a:ext cx="37" cy="5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34" name="Line 192"/>
              <p:cNvSpPr>
                <a:spLocks noChangeShapeType="1"/>
              </p:cNvSpPr>
              <p:nvPr/>
            </p:nvSpPr>
            <p:spPr bwMode="auto">
              <a:xfrm>
                <a:off x="4701" y="1913"/>
                <a:ext cx="20" cy="6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35" name="Line 193"/>
              <p:cNvSpPr>
                <a:spLocks noChangeShapeType="1"/>
              </p:cNvSpPr>
              <p:nvPr/>
            </p:nvSpPr>
            <p:spPr bwMode="auto">
              <a:xfrm flipH="1" flipV="1">
                <a:off x="4593" y="1944"/>
                <a:ext cx="31" cy="5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36" name="Line 194"/>
              <p:cNvSpPr>
                <a:spLocks noChangeShapeType="1"/>
              </p:cNvSpPr>
              <p:nvPr/>
            </p:nvSpPr>
            <p:spPr bwMode="auto">
              <a:xfrm flipH="1" flipV="1">
                <a:off x="4821" y="1895"/>
                <a:ext cx="8" cy="69"/>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37" name="Line 195"/>
              <p:cNvSpPr>
                <a:spLocks noChangeShapeType="1"/>
              </p:cNvSpPr>
              <p:nvPr/>
            </p:nvSpPr>
            <p:spPr bwMode="auto">
              <a:xfrm flipH="1">
                <a:off x="4558" y="2090"/>
                <a:ext cx="61" cy="3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38" name="Oval 196"/>
              <p:cNvSpPr>
                <a:spLocks noChangeArrowheads="1"/>
              </p:cNvSpPr>
              <p:nvPr/>
            </p:nvSpPr>
            <p:spPr bwMode="auto">
              <a:xfrm>
                <a:off x="4875" y="2025"/>
                <a:ext cx="36" cy="29"/>
              </a:xfrm>
              <a:prstGeom prst="ellipse">
                <a:avLst/>
              </a:prstGeom>
              <a:solidFill>
                <a:schemeClr val="tx1"/>
              </a:solidFill>
              <a:ln w="12700">
                <a:solidFill>
                  <a:srgbClr val="000000"/>
                </a:solidFill>
                <a:round/>
                <a:headEnd/>
                <a:tailEnd/>
              </a:ln>
            </p:spPr>
            <p:txBody>
              <a:bodyPr wrap="none" anchor="ctr"/>
              <a:lstStyle/>
              <a:p>
                <a:endParaRPr lang="en-US"/>
              </a:p>
            </p:txBody>
          </p:sp>
          <p:sp>
            <p:nvSpPr>
              <p:cNvPr id="35939" name="Line 197"/>
              <p:cNvSpPr>
                <a:spLocks noChangeShapeType="1"/>
              </p:cNvSpPr>
              <p:nvPr/>
            </p:nvSpPr>
            <p:spPr bwMode="auto">
              <a:xfrm>
                <a:off x="4894" y="1823"/>
                <a:ext cx="0" cy="208"/>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40" name="Line 198"/>
              <p:cNvSpPr>
                <a:spLocks noChangeShapeType="1"/>
              </p:cNvSpPr>
              <p:nvPr/>
            </p:nvSpPr>
            <p:spPr bwMode="auto">
              <a:xfrm>
                <a:off x="5368" y="2025"/>
                <a:ext cx="0" cy="63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41" name="Line 199"/>
              <p:cNvSpPr>
                <a:spLocks noChangeShapeType="1"/>
              </p:cNvSpPr>
              <p:nvPr/>
            </p:nvSpPr>
            <p:spPr bwMode="auto">
              <a:xfrm flipH="1">
                <a:off x="5202" y="2013"/>
                <a:ext cx="172" cy="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42" name="Line 200"/>
              <p:cNvSpPr>
                <a:spLocks noChangeShapeType="1"/>
              </p:cNvSpPr>
              <p:nvPr/>
            </p:nvSpPr>
            <p:spPr bwMode="auto">
              <a:xfrm>
                <a:off x="5211" y="2014"/>
                <a:ext cx="0" cy="18"/>
              </a:xfrm>
              <a:prstGeom prst="line">
                <a:avLst/>
              </a:prstGeom>
              <a:noFill/>
              <a:ln w="508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43" name="Line 201"/>
              <p:cNvSpPr>
                <a:spLocks noChangeShapeType="1"/>
              </p:cNvSpPr>
              <p:nvPr/>
            </p:nvSpPr>
            <p:spPr bwMode="auto">
              <a:xfrm flipH="1">
                <a:off x="5202" y="2318"/>
                <a:ext cx="172" cy="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44" name="Line 202"/>
              <p:cNvSpPr>
                <a:spLocks noChangeShapeType="1"/>
              </p:cNvSpPr>
              <p:nvPr/>
            </p:nvSpPr>
            <p:spPr bwMode="auto">
              <a:xfrm flipH="1">
                <a:off x="5202" y="2200"/>
                <a:ext cx="172" cy="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45" name="Line 203"/>
              <p:cNvSpPr>
                <a:spLocks noChangeShapeType="1"/>
              </p:cNvSpPr>
              <p:nvPr/>
            </p:nvSpPr>
            <p:spPr bwMode="auto">
              <a:xfrm>
                <a:off x="5211" y="2196"/>
                <a:ext cx="0" cy="18"/>
              </a:xfrm>
              <a:prstGeom prst="line">
                <a:avLst/>
              </a:prstGeom>
              <a:noFill/>
              <a:ln w="508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46" name="Line 204"/>
              <p:cNvSpPr>
                <a:spLocks noChangeShapeType="1"/>
              </p:cNvSpPr>
              <p:nvPr/>
            </p:nvSpPr>
            <p:spPr bwMode="auto">
              <a:xfrm>
                <a:off x="5211" y="2314"/>
                <a:ext cx="0" cy="17"/>
              </a:xfrm>
              <a:prstGeom prst="line">
                <a:avLst/>
              </a:prstGeom>
              <a:noFill/>
              <a:ln w="508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5911" name="Rectangle 205"/>
            <p:cNvSpPr>
              <a:spLocks noChangeArrowheads="1"/>
            </p:cNvSpPr>
            <p:nvPr/>
          </p:nvSpPr>
          <p:spPr bwMode="auto">
            <a:xfrm>
              <a:off x="637" y="2690"/>
              <a:ext cx="178" cy="2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1800" i="1"/>
                <a:t>x</a:t>
              </a:r>
            </a:p>
          </p:txBody>
        </p:sp>
      </p:grpSp>
      <p:sp>
        <p:nvSpPr>
          <p:cNvPr id="35898" name="Line 206"/>
          <p:cNvSpPr>
            <a:spLocks noChangeShapeType="1"/>
          </p:cNvSpPr>
          <p:nvPr/>
        </p:nvSpPr>
        <p:spPr bwMode="auto">
          <a:xfrm>
            <a:off x="1558925" y="4308375"/>
            <a:ext cx="631825" cy="939800"/>
          </a:xfrm>
          <a:prstGeom prst="line">
            <a:avLst/>
          </a:prstGeom>
          <a:noFill/>
          <a:ln w="12700">
            <a:solidFill>
              <a:schemeClr val="tx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899" name="Oval 207"/>
          <p:cNvSpPr>
            <a:spLocks noChangeArrowheads="1"/>
          </p:cNvSpPr>
          <p:nvPr/>
        </p:nvSpPr>
        <p:spPr bwMode="auto">
          <a:xfrm>
            <a:off x="7550150" y="3879750"/>
            <a:ext cx="1184275" cy="455613"/>
          </a:xfrm>
          <a:prstGeom prst="ellips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5900" name="Line 208"/>
          <p:cNvSpPr>
            <a:spLocks noChangeShapeType="1"/>
          </p:cNvSpPr>
          <p:nvPr/>
        </p:nvSpPr>
        <p:spPr bwMode="auto">
          <a:xfrm flipH="1">
            <a:off x="8585200" y="4060725"/>
            <a:ext cx="250825" cy="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01" name="Line 209"/>
          <p:cNvSpPr>
            <a:spLocks noChangeShapeType="1"/>
          </p:cNvSpPr>
          <p:nvPr/>
        </p:nvSpPr>
        <p:spPr bwMode="auto">
          <a:xfrm flipH="1">
            <a:off x="1390650" y="4270275"/>
            <a:ext cx="3175" cy="977900"/>
          </a:xfrm>
          <a:prstGeom prst="line">
            <a:avLst/>
          </a:prstGeom>
          <a:noFill/>
          <a:ln w="12700">
            <a:solidFill>
              <a:schemeClr val="tx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02" name="Line 210"/>
          <p:cNvSpPr>
            <a:spLocks noChangeShapeType="1"/>
          </p:cNvSpPr>
          <p:nvPr/>
        </p:nvSpPr>
        <p:spPr bwMode="auto">
          <a:xfrm>
            <a:off x="3146425" y="4295675"/>
            <a:ext cx="631825" cy="939800"/>
          </a:xfrm>
          <a:prstGeom prst="line">
            <a:avLst/>
          </a:prstGeom>
          <a:noFill/>
          <a:ln w="12700">
            <a:solidFill>
              <a:schemeClr val="tx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03" name="Line 211"/>
          <p:cNvSpPr>
            <a:spLocks noChangeShapeType="1"/>
          </p:cNvSpPr>
          <p:nvPr/>
        </p:nvSpPr>
        <p:spPr bwMode="auto">
          <a:xfrm flipH="1">
            <a:off x="2978150" y="4257575"/>
            <a:ext cx="3175" cy="977900"/>
          </a:xfrm>
          <a:prstGeom prst="line">
            <a:avLst/>
          </a:prstGeom>
          <a:noFill/>
          <a:ln w="12700">
            <a:solidFill>
              <a:schemeClr val="tx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04" name="Line 212"/>
          <p:cNvSpPr>
            <a:spLocks noChangeShapeType="1"/>
          </p:cNvSpPr>
          <p:nvPr/>
        </p:nvSpPr>
        <p:spPr bwMode="auto">
          <a:xfrm>
            <a:off x="4733925" y="4282975"/>
            <a:ext cx="631825" cy="939800"/>
          </a:xfrm>
          <a:prstGeom prst="line">
            <a:avLst/>
          </a:prstGeom>
          <a:noFill/>
          <a:ln w="12700">
            <a:solidFill>
              <a:schemeClr val="tx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05" name="Line 213"/>
          <p:cNvSpPr>
            <a:spLocks noChangeShapeType="1"/>
          </p:cNvSpPr>
          <p:nvPr/>
        </p:nvSpPr>
        <p:spPr bwMode="auto">
          <a:xfrm flipH="1">
            <a:off x="4565650" y="4244875"/>
            <a:ext cx="3175" cy="977900"/>
          </a:xfrm>
          <a:prstGeom prst="line">
            <a:avLst/>
          </a:prstGeom>
          <a:noFill/>
          <a:ln w="12700">
            <a:solidFill>
              <a:schemeClr val="tx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06" name="Line 214"/>
          <p:cNvSpPr>
            <a:spLocks noChangeShapeType="1"/>
          </p:cNvSpPr>
          <p:nvPr/>
        </p:nvSpPr>
        <p:spPr bwMode="auto">
          <a:xfrm>
            <a:off x="6321425" y="4270275"/>
            <a:ext cx="631825" cy="952500"/>
          </a:xfrm>
          <a:prstGeom prst="line">
            <a:avLst/>
          </a:prstGeom>
          <a:noFill/>
          <a:ln w="12700">
            <a:solidFill>
              <a:schemeClr val="tx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07" name="Line 215"/>
          <p:cNvSpPr>
            <a:spLocks noChangeShapeType="1"/>
          </p:cNvSpPr>
          <p:nvPr/>
        </p:nvSpPr>
        <p:spPr bwMode="auto">
          <a:xfrm>
            <a:off x="6156325" y="4232175"/>
            <a:ext cx="9525" cy="1003300"/>
          </a:xfrm>
          <a:prstGeom prst="line">
            <a:avLst/>
          </a:prstGeom>
          <a:noFill/>
          <a:ln w="12700">
            <a:solidFill>
              <a:schemeClr val="tx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08" name="Line 216"/>
          <p:cNvSpPr>
            <a:spLocks noChangeShapeType="1"/>
          </p:cNvSpPr>
          <p:nvPr/>
        </p:nvSpPr>
        <p:spPr bwMode="auto">
          <a:xfrm>
            <a:off x="7959725" y="4295675"/>
            <a:ext cx="606425" cy="952500"/>
          </a:xfrm>
          <a:prstGeom prst="line">
            <a:avLst/>
          </a:prstGeom>
          <a:noFill/>
          <a:ln w="12700">
            <a:solidFill>
              <a:schemeClr val="tx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09" name="Line 217"/>
          <p:cNvSpPr>
            <a:spLocks noChangeShapeType="1"/>
          </p:cNvSpPr>
          <p:nvPr/>
        </p:nvSpPr>
        <p:spPr bwMode="auto">
          <a:xfrm flipH="1">
            <a:off x="7740650" y="4257575"/>
            <a:ext cx="53975" cy="965200"/>
          </a:xfrm>
          <a:prstGeom prst="line">
            <a:avLst/>
          </a:prstGeom>
          <a:noFill/>
          <a:ln w="12700">
            <a:solidFill>
              <a:schemeClr val="tx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 name="Title 1"/>
          <p:cNvSpPr>
            <a:spLocks noGrp="1"/>
          </p:cNvSpPr>
          <p:nvPr>
            <p:ph type="title"/>
          </p:nvPr>
        </p:nvSpPr>
        <p:spPr/>
        <p:txBody>
          <a:bodyPr>
            <a:normAutofit fontScale="90000"/>
          </a:bodyPr>
          <a:lstStyle/>
          <a:p>
            <a:r>
              <a:rPr lang="en-US" dirty="0"/>
              <a:t>RAID 5: Performance and Redundancy</a:t>
            </a:r>
          </a:p>
        </p:txBody>
      </p:sp>
      <p:sp>
        <p:nvSpPr>
          <p:cNvPr id="220" name="Rectangle 4"/>
          <p:cNvSpPr txBox="1">
            <a:spLocks noChangeArrowheads="1"/>
          </p:cNvSpPr>
          <p:nvPr/>
        </p:nvSpPr>
        <p:spPr>
          <a:xfrm>
            <a:off x="685800" y="1336675"/>
            <a:ext cx="7800975" cy="173355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Arial" charset="0"/>
              </a:rPr>
              <a:t>Idea: Sacrifice one disk to store the parity bits of other disks (e.g., </a:t>
            </a:r>
            <a:r>
              <a:rPr lang="en-US" dirty="0" err="1">
                <a:latin typeface="Arial" charset="0"/>
              </a:rPr>
              <a:t>xor-ed</a:t>
            </a:r>
            <a:r>
              <a:rPr lang="en-US" dirty="0">
                <a:latin typeface="Arial" charset="0"/>
              </a:rPr>
              <a:t> together)</a:t>
            </a:r>
          </a:p>
          <a:p>
            <a:r>
              <a:rPr lang="en-US" dirty="0">
                <a:latin typeface="Arial" charset="0"/>
              </a:rPr>
              <a:t>Still get parallelism</a:t>
            </a:r>
          </a:p>
          <a:p>
            <a:r>
              <a:rPr lang="en-US" dirty="0">
                <a:latin typeface="Arial" charset="0"/>
              </a:rPr>
              <a:t>Can recover from failure of any one disk</a:t>
            </a:r>
          </a:p>
          <a:p>
            <a:r>
              <a:rPr lang="en-US" dirty="0">
                <a:latin typeface="Arial" charset="0"/>
              </a:rPr>
              <a:t>Cost: Extra writes to update parity</a:t>
            </a:r>
          </a:p>
        </p:txBody>
      </p:sp>
    </p:spTree>
    <p:custDataLst>
      <p:tags r:id="rId1"/>
    </p:custDataLst>
    <p:extLst>
      <p:ext uri="{BB962C8B-B14F-4D97-AF65-F5344CB8AC3E}">
        <p14:creationId xmlns:p14="http://schemas.microsoft.com/office/powerpoint/2010/main" val="1994669621"/>
      </p:ext>
    </p:extLst>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9" name="AutoShape 3"/>
          <p:cNvSpPr>
            <a:spLocks noChangeArrowheads="1"/>
          </p:cNvSpPr>
          <p:nvPr/>
        </p:nvSpPr>
        <p:spPr bwMode="auto">
          <a:xfrm>
            <a:off x="1206500" y="2959100"/>
            <a:ext cx="1168400" cy="3543300"/>
          </a:xfrm>
          <a:prstGeom prst="roundRect">
            <a:avLst>
              <a:gd name="adj" fmla="val 16667"/>
            </a:avLst>
          </a:prstGeom>
          <a:solidFill>
            <a:schemeClr val="accent1">
              <a:lumMod val="20000"/>
              <a:lumOff val="80000"/>
            </a:schemeClr>
          </a:solidFill>
          <a:ln w="12700">
            <a:solidFill>
              <a:schemeClr val="tx1"/>
            </a:solidFill>
            <a:round/>
            <a:headEnd/>
            <a:tailEnd/>
          </a:ln>
          <a:effectLst>
            <a:outerShdw dist="107763" dir="2700000" algn="ctr" rotWithShape="0">
              <a:schemeClr val="bg2"/>
            </a:outerShdw>
          </a:effectLst>
        </p:spPr>
        <p:txBody>
          <a:bodyPr wrap="none" anchor="ctr"/>
          <a:lstStyle/>
          <a:p>
            <a:pPr>
              <a:defRPr/>
            </a:pPr>
            <a:endParaRPr lang="en-US">
              <a:latin typeface="Times"/>
              <a:ea typeface="+mn-ea"/>
            </a:endParaRPr>
          </a:p>
        </p:txBody>
      </p:sp>
      <p:sp>
        <p:nvSpPr>
          <p:cNvPr id="36868" name="Rectangle 4"/>
          <p:cNvSpPr>
            <a:spLocks noChangeArrowheads="1"/>
          </p:cNvSpPr>
          <p:nvPr/>
        </p:nvSpPr>
        <p:spPr bwMode="auto">
          <a:xfrm>
            <a:off x="1309688" y="1195388"/>
            <a:ext cx="850900"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2000">
                <a:solidFill>
                  <a:schemeClr val="folHlink"/>
                </a:solidFill>
              </a:rPr>
              <a:t>Disk 1</a:t>
            </a:r>
          </a:p>
        </p:txBody>
      </p:sp>
      <p:sp>
        <p:nvSpPr>
          <p:cNvPr id="36869" name="Line 5"/>
          <p:cNvSpPr>
            <a:spLocks noChangeShapeType="1"/>
          </p:cNvSpPr>
          <p:nvPr/>
        </p:nvSpPr>
        <p:spPr bwMode="auto">
          <a:xfrm flipH="1">
            <a:off x="2182813" y="2428875"/>
            <a:ext cx="249237" cy="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870" name="Line 6"/>
          <p:cNvSpPr>
            <a:spLocks noChangeShapeType="1"/>
          </p:cNvSpPr>
          <p:nvPr/>
        </p:nvSpPr>
        <p:spPr bwMode="auto">
          <a:xfrm>
            <a:off x="1733550" y="2387600"/>
            <a:ext cx="0" cy="468313"/>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871" name="Oval 7"/>
          <p:cNvSpPr>
            <a:spLocks noChangeArrowheads="1"/>
          </p:cNvSpPr>
          <p:nvPr/>
        </p:nvSpPr>
        <p:spPr bwMode="auto">
          <a:xfrm>
            <a:off x="1150938" y="2074863"/>
            <a:ext cx="1184275" cy="455612"/>
          </a:xfrm>
          <a:prstGeom prst="ellipse">
            <a:avLst/>
          </a:prstGeom>
          <a:solidFill>
            <a:srgbClr val="C1CEFF"/>
          </a:solidFill>
          <a:ln w="28575">
            <a:solidFill>
              <a:schemeClr val="tx1"/>
            </a:solidFill>
            <a:round/>
            <a:headEnd/>
            <a:tailEnd/>
          </a:ln>
        </p:spPr>
        <p:txBody>
          <a:bodyPr wrap="none" anchor="ctr"/>
          <a:lstStyle/>
          <a:p>
            <a:endParaRPr lang="en-US"/>
          </a:p>
        </p:txBody>
      </p:sp>
      <p:sp>
        <p:nvSpPr>
          <p:cNvPr id="36872" name="Oval 8"/>
          <p:cNvSpPr>
            <a:spLocks noChangeArrowheads="1"/>
          </p:cNvSpPr>
          <p:nvPr/>
        </p:nvSpPr>
        <p:spPr bwMode="auto">
          <a:xfrm>
            <a:off x="1271588" y="2184400"/>
            <a:ext cx="941387" cy="206375"/>
          </a:xfrm>
          <a:prstGeom prst="ellipse">
            <a:avLst/>
          </a:prstGeom>
          <a:solidFill>
            <a:srgbClr val="FFFFFF"/>
          </a:solidFill>
          <a:ln w="28575">
            <a:solidFill>
              <a:schemeClr val="tx1"/>
            </a:solidFill>
            <a:round/>
            <a:headEnd/>
            <a:tailEnd/>
          </a:ln>
        </p:spPr>
        <p:txBody>
          <a:bodyPr wrap="none" anchor="ctr"/>
          <a:lstStyle/>
          <a:p>
            <a:endParaRPr lang="en-US"/>
          </a:p>
        </p:txBody>
      </p:sp>
      <p:sp>
        <p:nvSpPr>
          <p:cNvPr id="36873" name="Line 9"/>
          <p:cNvSpPr>
            <a:spLocks noChangeShapeType="1"/>
          </p:cNvSpPr>
          <p:nvPr/>
        </p:nvSpPr>
        <p:spPr bwMode="auto">
          <a:xfrm flipH="1">
            <a:off x="2182813" y="2254250"/>
            <a:ext cx="249237" cy="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874" name="Oval 10"/>
          <p:cNvSpPr>
            <a:spLocks noChangeArrowheads="1"/>
          </p:cNvSpPr>
          <p:nvPr/>
        </p:nvSpPr>
        <p:spPr bwMode="auto">
          <a:xfrm>
            <a:off x="1150938" y="1892300"/>
            <a:ext cx="1184275" cy="454025"/>
          </a:xfrm>
          <a:prstGeom prst="ellipse">
            <a:avLst/>
          </a:prstGeom>
          <a:solidFill>
            <a:srgbClr val="C1CEFF"/>
          </a:solidFill>
          <a:ln w="28575">
            <a:solidFill>
              <a:schemeClr val="tx1"/>
            </a:solidFill>
            <a:round/>
            <a:headEnd/>
            <a:tailEnd/>
          </a:ln>
        </p:spPr>
        <p:txBody>
          <a:bodyPr wrap="none" anchor="ctr"/>
          <a:lstStyle/>
          <a:p>
            <a:endParaRPr lang="en-US"/>
          </a:p>
        </p:txBody>
      </p:sp>
      <p:sp>
        <p:nvSpPr>
          <p:cNvPr id="36875" name="Oval 11"/>
          <p:cNvSpPr>
            <a:spLocks noChangeArrowheads="1"/>
          </p:cNvSpPr>
          <p:nvPr/>
        </p:nvSpPr>
        <p:spPr bwMode="auto">
          <a:xfrm>
            <a:off x="1271588" y="2016125"/>
            <a:ext cx="941387" cy="207963"/>
          </a:xfrm>
          <a:prstGeom prst="ellipse">
            <a:avLst/>
          </a:prstGeom>
          <a:solidFill>
            <a:srgbClr val="FFFFFF"/>
          </a:solidFill>
          <a:ln w="28575">
            <a:solidFill>
              <a:schemeClr val="tx1"/>
            </a:solidFill>
            <a:round/>
            <a:headEnd/>
            <a:tailEnd/>
          </a:ln>
        </p:spPr>
        <p:txBody>
          <a:bodyPr wrap="none" anchor="ctr"/>
          <a:lstStyle/>
          <a:p>
            <a:endParaRPr lang="en-US"/>
          </a:p>
        </p:txBody>
      </p:sp>
      <p:sp>
        <p:nvSpPr>
          <p:cNvPr id="36876" name="Line 12"/>
          <p:cNvSpPr>
            <a:spLocks noChangeShapeType="1"/>
          </p:cNvSpPr>
          <p:nvPr/>
        </p:nvSpPr>
        <p:spPr bwMode="auto">
          <a:xfrm flipH="1">
            <a:off x="2185988" y="1985963"/>
            <a:ext cx="250825" cy="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877" name="Oval 13"/>
          <p:cNvSpPr>
            <a:spLocks noChangeArrowheads="1"/>
          </p:cNvSpPr>
          <p:nvPr/>
        </p:nvSpPr>
        <p:spPr bwMode="auto">
          <a:xfrm>
            <a:off x="1150938" y="1724025"/>
            <a:ext cx="1184275" cy="455613"/>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36878" name="Line 14"/>
          <p:cNvSpPr>
            <a:spLocks noChangeShapeType="1"/>
          </p:cNvSpPr>
          <p:nvPr/>
        </p:nvSpPr>
        <p:spPr bwMode="auto">
          <a:xfrm flipH="1">
            <a:off x="2216150" y="1949450"/>
            <a:ext cx="12858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879" name="Line 15"/>
          <p:cNvSpPr>
            <a:spLocks noChangeShapeType="1"/>
          </p:cNvSpPr>
          <p:nvPr/>
        </p:nvSpPr>
        <p:spPr bwMode="auto">
          <a:xfrm flipH="1">
            <a:off x="2003425" y="1757363"/>
            <a:ext cx="38100" cy="10001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880" name="Line 16"/>
          <p:cNvSpPr>
            <a:spLocks noChangeShapeType="1"/>
          </p:cNvSpPr>
          <p:nvPr/>
        </p:nvSpPr>
        <p:spPr bwMode="auto">
          <a:xfrm>
            <a:off x="2062163" y="2032000"/>
            <a:ext cx="46037" cy="8731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881" name="Line 17"/>
          <p:cNvSpPr>
            <a:spLocks noChangeShapeType="1"/>
          </p:cNvSpPr>
          <p:nvPr/>
        </p:nvSpPr>
        <p:spPr bwMode="auto">
          <a:xfrm>
            <a:off x="1911350" y="2062163"/>
            <a:ext cx="14288" cy="11588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882" name="Line 18"/>
          <p:cNvSpPr>
            <a:spLocks noChangeShapeType="1"/>
          </p:cNvSpPr>
          <p:nvPr/>
        </p:nvSpPr>
        <p:spPr bwMode="auto">
          <a:xfrm flipV="1">
            <a:off x="1844675" y="1722438"/>
            <a:ext cx="9525" cy="11112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883" name="Line 19"/>
          <p:cNvSpPr>
            <a:spLocks noChangeShapeType="1"/>
          </p:cNvSpPr>
          <p:nvPr/>
        </p:nvSpPr>
        <p:spPr bwMode="auto">
          <a:xfrm flipV="1">
            <a:off x="2133600" y="1803400"/>
            <a:ext cx="61913" cy="793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884" name="Line 20"/>
          <p:cNvSpPr>
            <a:spLocks noChangeShapeType="1"/>
          </p:cNvSpPr>
          <p:nvPr/>
        </p:nvSpPr>
        <p:spPr bwMode="auto">
          <a:xfrm>
            <a:off x="2170113" y="2011363"/>
            <a:ext cx="77787" cy="4921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885" name="Oval 21"/>
          <p:cNvSpPr>
            <a:spLocks noChangeArrowheads="1"/>
          </p:cNvSpPr>
          <p:nvPr/>
        </p:nvSpPr>
        <p:spPr bwMode="auto">
          <a:xfrm>
            <a:off x="1271588" y="1849438"/>
            <a:ext cx="941387" cy="206375"/>
          </a:xfrm>
          <a:prstGeom prst="ellipse">
            <a:avLst/>
          </a:prstGeom>
          <a:solidFill>
            <a:srgbClr val="FFFFFF"/>
          </a:solidFill>
          <a:ln w="28575">
            <a:solidFill>
              <a:schemeClr val="tx1"/>
            </a:solidFill>
            <a:round/>
            <a:headEnd/>
            <a:tailEnd/>
          </a:ln>
        </p:spPr>
        <p:txBody>
          <a:bodyPr wrap="none" anchor="ctr"/>
          <a:lstStyle/>
          <a:p>
            <a:endParaRPr lang="en-US"/>
          </a:p>
        </p:txBody>
      </p:sp>
      <p:sp>
        <p:nvSpPr>
          <p:cNvPr id="36886" name="Line 22"/>
          <p:cNvSpPr>
            <a:spLocks noChangeShapeType="1"/>
          </p:cNvSpPr>
          <p:nvPr/>
        </p:nvSpPr>
        <p:spPr bwMode="auto">
          <a:xfrm>
            <a:off x="1455738" y="1757363"/>
            <a:ext cx="28575" cy="10001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887" name="Line 23"/>
          <p:cNvSpPr>
            <a:spLocks noChangeShapeType="1"/>
          </p:cNvSpPr>
          <p:nvPr/>
        </p:nvSpPr>
        <p:spPr bwMode="auto">
          <a:xfrm flipH="1" flipV="1">
            <a:off x="1296988" y="1803400"/>
            <a:ext cx="46037" cy="793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888" name="Line 24"/>
          <p:cNvSpPr>
            <a:spLocks noChangeShapeType="1"/>
          </p:cNvSpPr>
          <p:nvPr/>
        </p:nvSpPr>
        <p:spPr bwMode="auto">
          <a:xfrm flipH="1" flipV="1">
            <a:off x="1630363" y="1730375"/>
            <a:ext cx="11112" cy="10318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889" name="Line 25"/>
          <p:cNvSpPr>
            <a:spLocks noChangeShapeType="1"/>
          </p:cNvSpPr>
          <p:nvPr/>
        </p:nvSpPr>
        <p:spPr bwMode="auto">
          <a:xfrm>
            <a:off x="1736725" y="1624013"/>
            <a:ext cx="0" cy="307975"/>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890" name="Line 26"/>
          <p:cNvSpPr>
            <a:spLocks noChangeShapeType="1"/>
          </p:cNvSpPr>
          <p:nvPr/>
        </p:nvSpPr>
        <p:spPr bwMode="auto">
          <a:xfrm>
            <a:off x="2427288" y="1922463"/>
            <a:ext cx="0" cy="93345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891" name="Line 27"/>
          <p:cNvSpPr>
            <a:spLocks noChangeShapeType="1"/>
          </p:cNvSpPr>
          <p:nvPr/>
        </p:nvSpPr>
        <p:spPr bwMode="auto">
          <a:xfrm>
            <a:off x="2198688" y="1906588"/>
            <a:ext cx="0" cy="26987"/>
          </a:xfrm>
          <a:prstGeom prst="line">
            <a:avLst/>
          </a:prstGeom>
          <a:noFill/>
          <a:ln w="508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892" name="Line 28"/>
          <p:cNvSpPr>
            <a:spLocks noChangeShapeType="1"/>
          </p:cNvSpPr>
          <p:nvPr/>
        </p:nvSpPr>
        <p:spPr bwMode="auto">
          <a:xfrm flipH="1">
            <a:off x="2185988" y="2357438"/>
            <a:ext cx="250825" cy="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893" name="Line 29"/>
          <p:cNvSpPr>
            <a:spLocks noChangeShapeType="1"/>
          </p:cNvSpPr>
          <p:nvPr/>
        </p:nvSpPr>
        <p:spPr bwMode="auto">
          <a:xfrm flipH="1">
            <a:off x="2185988" y="2182813"/>
            <a:ext cx="250825" cy="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894" name="Line 30"/>
          <p:cNvSpPr>
            <a:spLocks noChangeShapeType="1"/>
          </p:cNvSpPr>
          <p:nvPr/>
        </p:nvSpPr>
        <p:spPr bwMode="auto">
          <a:xfrm>
            <a:off x="2198688" y="2176463"/>
            <a:ext cx="0" cy="26987"/>
          </a:xfrm>
          <a:prstGeom prst="line">
            <a:avLst/>
          </a:prstGeom>
          <a:noFill/>
          <a:ln w="508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895" name="Line 31"/>
          <p:cNvSpPr>
            <a:spLocks noChangeShapeType="1"/>
          </p:cNvSpPr>
          <p:nvPr/>
        </p:nvSpPr>
        <p:spPr bwMode="auto">
          <a:xfrm>
            <a:off x="2198688" y="2351088"/>
            <a:ext cx="0" cy="25400"/>
          </a:xfrm>
          <a:prstGeom prst="line">
            <a:avLst/>
          </a:prstGeom>
          <a:noFill/>
          <a:ln w="508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896" name="Rectangle 32"/>
          <p:cNvSpPr>
            <a:spLocks noChangeArrowheads="1"/>
          </p:cNvSpPr>
          <p:nvPr/>
        </p:nvSpPr>
        <p:spPr bwMode="auto">
          <a:xfrm>
            <a:off x="1266825" y="1781175"/>
            <a:ext cx="271463"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1600" i="1"/>
              <a:t>x</a:t>
            </a:r>
          </a:p>
        </p:txBody>
      </p:sp>
      <p:sp>
        <p:nvSpPr>
          <p:cNvPr id="36897" name="Line 33"/>
          <p:cNvSpPr>
            <a:spLocks noChangeShapeType="1"/>
          </p:cNvSpPr>
          <p:nvPr/>
        </p:nvSpPr>
        <p:spPr bwMode="auto">
          <a:xfrm flipH="1">
            <a:off x="3770313" y="2428875"/>
            <a:ext cx="249237" cy="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898" name="Line 34"/>
          <p:cNvSpPr>
            <a:spLocks noChangeShapeType="1"/>
          </p:cNvSpPr>
          <p:nvPr/>
        </p:nvSpPr>
        <p:spPr bwMode="auto">
          <a:xfrm>
            <a:off x="3321050" y="2387600"/>
            <a:ext cx="0" cy="468313"/>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899" name="Oval 35"/>
          <p:cNvSpPr>
            <a:spLocks noChangeArrowheads="1"/>
          </p:cNvSpPr>
          <p:nvPr/>
        </p:nvSpPr>
        <p:spPr bwMode="auto">
          <a:xfrm>
            <a:off x="2738438" y="2074863"/>
            <a:ext cx="1184275" cy="455612"/>
          </a:xfrm>
          <a:prstGeom prst="ellipse">
            <a:avLst/>
          </a:prstGeom>
          <a:solidFill>
            <a:srgbClr val="C1CEFF"/>
          </a:solidFill>
          <a:ln w="28575">
            <a:solidFill>
              <a:schemeClr val="tx1"/>
            </a:solidFill>
            <a:round/>
            <a:headEnd/>
            <a:tailEnd/>
          </a:ln>
        </p:spPr>
        <p:txBody>
          <a:bodyPr wrap="none" anchor="ctr"/>
          <a:lstStyle/>
          <a:p>
            <a:endParaRPr lang="en-US"/>
          </a:p>
        </p:txBody>
      </p:sp>
      <p:sp>
        <p:nvSpPr>
          <p:cNvPr id="36900" name="Oval 36"/>
          <p:cNvSpPr>
            <a:spLocks noChangeArrowheads="1"/>
          </p:cNvSpPr>
          <p:nvPr/>
        </p:nvSpPr>
        <p:spPr bwMode="auto">
          <a:xfrm>
            <a:off x="2859088" y="2184400"/>
            <a:ext cx="941387" cy="206375"/>
          </a:xfrm>
          <a:prstGeom prst="ellipse">
            <a:avLst/>
          </a:prstGeom>
          <a:solidFill>
            <a:srgbClr val="FFFFFF"/>
          </a:solidFill>
          <a:ln w="28575">
            <a:solidFill>
              <a:schemeClr val="tx1"/>
            </a:solidFill>
            <a:round/>
            <a:headEnd/>
            <a:tailEnd/>
          </a:ln>
        </p:spPr>
        <p:txBody>
          <a:bodyPr wrap="none" anchor="ctr"/>
          <a:lstStyle/>
          <a:p>
            <a:endParaRPr lang="en-US"/>
          </a:p>
        </p:txBody>
      </p:sp>
      <p:sp>
        <p:nvSpPr>
          <p:cNvPr id="36901" name="Line 37"/>
          <p:cNvSpPr>
            <a:spLocks noChangeShapeType="1"/>
          </p:cNvSpPr>
          <p:nvPr/>
        </p:nvSpPr>
        <p:spPr bwMode="auto">
          <a:xfrm flipH="1">
            <a:off x="3770313" y="2254250"/>
            <a:ext cx="249237" cy="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902" name="Oval 38"/>
          <p:cNvSpPr>
            <a:spLocks noChangeArrowheads="1"/>
          </p:cNvSpPr>
          <p:nvPr/>
        </p:nvSpPr>
        <p:spPr bwMode="auto">
          <a:xfrm>
            <a:off x="2738438" y="1892300"/>
            <a:ext cx="1184275" cy="454025"/>
          </a:xfrm>
          <a:prstGeom prst="ellipse">
            <a:avLst/>
          </a:prstGeom>
          <a:solidFill>
            <a:srgbClr val="C1CEFF"/>
          </a:solidFill>
          <a:ln w="28575">
            <a:solidFill>
              <a:schemeClr val="tx1"/>
            </a:solidFill>
            <a:round/>
            <a:headEnd/>
            <a:tailEnd/>
          </a:ln>
        </p:spPr>
        <p:txBody>
          <a:bodyPr wrap="none" anchor="ctr"/>
          <a:lstStyle/>
          <a:p>
            <a:endParaRPr lang="en-US"/>
          </a:p>
        </p:txBody>
      </p:sp>
      <p:sp>
        <p:nvSpPr>
          <p:cNvPr id="36903" name="Oval 39"/>
          <p:cNvSpPr>
            <a:spLocks noChangeArrowheads="1"/>
          </p:cNvSpPr>
          <p:nvPr/>
        </p:nvSpPr>
        <p:spPr bwMode="auto">
          <a:xfrm>
            <a:off x="2859088" y="2016125"/>
            <a:ext cx="941387" cy="207963"/>
          </a:xfrm>
          <a:prstGeom prst="ellipse">
            <a:avLst/>
          </a:prstGeom>
          <a:solidFill>
            <a:srgbClr val="FFFFFF"/>
          </a:solidFill>
          <a:ln w="28575">
            <a:solidFill>
              <a:schemeClr val="tx1"/>
            </a:solidFill>
            <a:round/>
            <a:headEnd/>
            <a:tailEnd/>
          </a:ln>
        </p:spPr>
        <p:txBody>
          <a:bodyPr wrap="none" anchor="ctr"/>
          <a:lstStyle/>
          <a:p>
            <a:endParaRPr lang="en-US"/>
          </a:p>
        </p:txBody>
      </p:sp>
      <p:sp>
        <p:nvSpPr>
          <p:cNvPr id="36904" name="Line 40"/>
          <p:cNvSpPr>
            <a:spLocks noChangeShapeType="1"/>
          </p:cNvSpPr>
          <p:nvPr/>
        </p:nvSpPr>
        <p:spPr bwMode="auto">
          <a:xfrm flipH="1">
            <a:off x="3773488" y="1985963"/>
            <a:ext cx="250825" cy="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905" name="Oval 41"/>
          <p:cNvSpPr>
            <a:spLocks noChangeArrowheads="1"/>
          </p:cNvSpPr>
          <p:nvPr/>
        </p:nvSpPr>
        <p:spPr bwMode="auto">
          <a:xfrm>
            <a:off x="2738438" y="1724025"/>
            <a:ext cx="1184275" cy="455613"/>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36906" name="Line 42"/>
          <p:cNvSpPr>
            <a:spLocks noChangeShapeType="1"/>
          </p:cNvSpPr>
          <p:nvPr/>
        </p:nvSpPr>
        <p:spPr bwMode="auto">
          <a:xfrm flipH="1">
            <a:off x="3803650" y="1949450"/>
            <a:ext cx="12858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907" name="Line 43"/>
          <p:cNvSpPr>
            <a:spLocks noChangeShapeType="1"/>
          </p:cNvSpPr>
          <p:nvPr/>
        </p:nvSpPr>
        <p:spPr bwMode="auto">
          <a:xfrm flipH="1">
            <a:off x="3590925" y="1757363"/>
            <a:ext cx="38100" cy="10001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908" name="Line 44"/>
          <p:cNvSpPr>
            <a:spLocks noChangeShapeType="1"/>
          </p:cNvSpPr>
          <p:nvPr/>
        </p:nvSpPr>
        <p:spPr bwMode="auto">
          <a:xfrm>
            <a:off x="3649663" y="2032000"/>
            <a:ext cx="46037" cy="8731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909" name="Line 45"/>
          <p:cNvSpPr>
            <a:spLocks noChangeShapeType="1"/>
          </p:cNvSpPr>
          <p:nvPr/>
        </p:nvSpPr>
        <p:spPr bwMode="auto">
          <a:xfrm>
            <a:off x="3498850" y="2062163"/>
            <a:ext cx="14288" cy="11588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910" name="Line 46"/>
          <p:cNvSpPr>
            <a:spLocks noChangeShapeType="1"/>
          </p:cNvSpPr>
          <p:nvPr/>
        </p:nvSpPr>
        <p:spPr bwMode="auto">
          <a:xfrm flipV="1">
            <a:off x="3432175" y="1722438"/>
            <a:ext cx="9525" cy="11112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911" name="Line 47"/>
          <p:cNvSpPr>
            <a:spLocks noChangeShapeType="1"/>
          </p:cNvSpPr>
          <p:nvPr/>
        </p:nvSpPr>
        <p:spPr bwMode="auto">
          <a:xfrm flipV="1">
            <a:off x="3721100" y="1803400"/>
            <a:ext cx="61913" cy="793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912" name="Line 48"/>
          <p:cNvSpPr>
            <a:spLocks noChangeShapeType="1"/>
          </p:cNvSpPr>
          <p:nvPr/>
        </p:nvSpPr>
        <p:spPr bwMode="auto">
          <a:xfrm>
            <a:off x="3757613" y="2011363"/>
            <a:ext cx="77787" cy="4921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913" name="Oval 49"/>
          <p:cNvSpPr>
            <a:spLocks noChangeArrowheads="1"/>
          </p:cNvSpPr>
          <p:nvPr/>
        </p:nvSpPr>
        <p:spPr bwMode="auto">
          <a:xfrm>
            <a:off x="2859088" y="1849438"/>
            <a:ext cx="941387" cy="206375"/>
          </a:xfrm>
          <a:prstGeom prst="ellipse">
            <a:avLst/>
          </a:prstGeom>
          <a:solidFill>
            <a:srgbClr val="FFFFFF"/>
          </a:solidFill>
          <a:ln w="28575">
            <a:solidFill>
              <a:schemeClr val="tx1"/>
            </a:solidFill>
            <a:round/>
            <a:headEnd/>
            <a:tailEnd/>
          </a:ln>
        </p:spPr>
        <p:txBody>
          <a:bodyPr wrap="none" anchor="ctr"/>
          <a:lstStyle/>
          <a:p>
            <a:endParaRPr lang="en-US"/>
          </a:p>
        </p:txBody>
      </p:sp>
      <p:sp>
        <p:nvSpPr>
          <p:cNvPr id="36914" name="Line 50"/>
          <p:cNvSpPr>
            <a:spLocks noChangeShapeType="1"/>
          </p:cNvSpPr>
          <p:nvPr/>
        </p:nvSpPr>
        <p:spPr bwMode="auto">
          <a:xfrm>
            <a:off x="3043238" y="1757363"/>
            <a:ext cx="28575" cy="10001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915" name="Line 51"/>
          <p:cNvSpPr>
            <a:spLocks noChangeShapeType="1"/>
          </p:cNvSpPr>
          <p:nvPr/>
        </p:nvSpPr>
        <p:spPr bwMode="auto">
          <a:xfrm flipH="1" flipV="1">
            <a:off x="2884488" y="1803400"/>
            <a:ext cx="46037" cy="793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916" name="Line 52"/>
          <p:cNvSpPr>
            <a:spLocks noChangeShapeType="1"/>
          </p:cNvSpPr>
          <p:nvPr/>
        </p:nvSpPr>
        <p:spPr bwMode="auto">
          <a:xfrm flipH="1" flipV="1">
            <a:off x="3217863" y="1730375"/>
            <a:ext cx="11112" cy="10318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917" name="Line 53"/>
          <p:cNvSpPr>
            <a:spLocks noChangeShapeType="1"/>
          </p:cNvSpPr>
          <p:nvPr/>
        </p:nvSpPr>
        <p:spPr bwMode="auto">
          <a:xfrm>
            <a:off x="4014788" y="1922463"/>
            <a:ext cx="0" cy="93345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918" name="Line 54"/>
          <p:cNvSpPr>
            <a:spLocks noChangeShapeType="1"/>
          </p:cNvSpPr>
          <p:nvPr/>
        </p:nvSpPr>
        <p:spPr bwMode="auto">
          <a:xfrm flipH="1">
            <a:off x="3773488" y="1905000"/>
            <a:ext cx="250825" cy="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919" name="Line 55"/>
          <p:cNvSpPr>
            <a:spLocks noChangeShapeType="1"/>
          </p:cNvSpPr>
          <p:nvPr/>
        </p:nvSpPr>
        <p:spPr bwMode="auto">
          <a:xfrm>
            <a:off x="3786188" y="1906588"/>
            <a:ext cx="0" cy="26987"/>
          </a:xfrm>
          <a:prstGeom prst="line">
            <a:avLst/>
          </a:prstGeom>
          <a:noFill/>
          <a:ln w="508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920" name="Line 56"/>
          <p:cNvSpPr>
            <a:spLocks noChangeShapeType="1"/>
          </p:cNvSpPr>
          <p:nvPr/>
        </p:nvSpPr>
        <p:spPr bwMode="auto">
          <a:xfrm flipH="1">
            <a:off x="3773488" y="2357438"/>
            <a:ext cx="250825" cy="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921" name="Line 57"/>
          <p:cNvSpPr>
            <a:spLocks noChangeShapeType="1"/>
          </p:cNvSpPr>
          <p:nvPr/>
        </p:nvSpPr>
        <p:spPr bwMode="auto">
          <a:xfrm flipH="1">
            <a:off x="3773488" y="2182813"/>
            <a:ext cx="250825" cy="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922" name="Line 58"/>
          <p:cNvSpPr>
            <a:spLocks noChangeShapeType="1"/>
          </p:cNvSpPr>
          <p:nvPr/>
        </p:nvSpPr>
        <p:spPr bwMode="auto">
          <a:xfrm>
            <a:off x="3786188" y="2176463"/>
            <a:ext cx="0" cy="26987"/>
          </a:xfrm>
          <a:prstGeom prst="line">
            <a:avLst/>
          </a:prstGeom>
          <a:noFill/>
          <a:ln w="508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923" name="Line 59"/>
          <p:cNvSpPr>
            <a:spLocks noChangeShapeType="1"/>
          </p:cNvSpPr>
          <p:nvPr/>
        </p:nvSpPr>
        <p:spPr bwMode="auto">
          <a:xfrm>
            <a:off x="3786188" y="2351088"/>
            <a:ext cx="0" cy="25400"/>
          </a:xfrm>
          <a:prstGeom prst="line">
            <a:avLst/>
          </a:prstGeom>
          <a:noFill/>
          <a:ln w="508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924" name="Rectangle 60"/>
          <p:cNvSpPr>
            <a:spLocks noChangeArrowheads="1"/>
          </p:cNvSpPr>
          <p:nvPr/>
        </p:nvSpPr>
        <p:spPr bwMode="auto">
          <a:xfrm>
            <a:off x="2867025" y="1781175"/>
            <a:ext cx="271463"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1600" i="1"/>
              <a:t>x</a:t>
            </a:r>
          </a:p>
        </p:txBody>
      </p:sp>
      <p:sp>
        <p:nvSpPr>
          <p:cNvPr id="36925" name="Rectangle 61"/>
          <p:cNvSpPr>
            <a:spLocks noChangeArrowheads="1"/>
          </p:cNvSpPr>
          <p:nvPr/>
        </p:nvSpPr>
        <p:spPr bwMode="auto">
          <a:xfrm>
            <a:off x="2909888" y="1195388"/>
            <a:ext cx="850900"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2000">
                <a:solidFill>
                  <a:schemeClr val="folHlink"/>
                </a:solidFill>
              </a:rPr>
              <a:t>Disk 2</a:t>
            </a:r>
          </a:p>
        </p:txBody>
      </p:sp>
      <p:sp>
        <p:nvSpPr>
          <p:cNvPr id="36926" name="Line 62"/>
          <p:cNvSpPr>
            <a:spLocks noChangeShapeType="1"/>
          </p:cNvSpPr>
          <p:nvPr/>
        </p:nvSpPr>
        <p:spPr bwMode="auto">
          <a:xfrm flipH="1">
            <a:off x="5370513" y="2428875"/>
            <a:ext cx="249237" cy="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927" name="Line 63"/>
          <p:cNvSpPr>
            <a:spLocks noChangeShapeType="1"/>
          </p:cNvSpPr>
          <p:nvPr/>
        </p:nvSpPr>
        <p:spPr bwMode="auto">
          <a:xfrm>
            <a:off x="4921250" y="2387600"/>
            <a:ext cx="0" cy="468313"/>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928" name="Oval 64"/>
          <p:cNvSpPr>
            <a:spLocks noChangeArrowheads="1"/>
          </p:cNvSpPr>
          <p:nvPr/>
        </p:nvSpPr>
        <p:spPr bwMode="auto">
          <a:xfrm>
            <a:off x="4338638" y="2074863"/>
            <a:ext cx="1184275" cy="455612"/>
          </a:xfrm>
          <a:prstGeom prst="ellipse">
            <a:avLst/>
          </a:prstGeom>
          <a:solidFill>
            <a:srgbClr val="C1CEFF"/>
          </a:solidFill>
          <a:ln w="28575">
            <a:solidFill>
              <a:schemeClr val="tx1"/>
            </a:solidFill>
            <a:round/>
            <a:headEnd/>
            <a:tailEnd/>
          </a:ln>
        </p:spPr>
        <p:txBody>
          <a:bodyPr wrap="none" anchor="ctr"/>
          <a:lstStyle/>
          <a:p>
            <a:endParaRPr lang="en-US"/>
          </a:p>
        </p:txBody>
      </p:sp>
      <p:sp>
        <p:nvSpPr>
          <p:cNvPr id="36929" name="Oval 65"/>
          <p:cNvSpPr>
            <a:spLocks noChangeArrowheads="1"/>
          </p:cNvSpPr>
          <p:nvPr/>
        </p:nvSpPr>
        <p:spPr bwMode="auto">
          <a:xfrm>
            <a:off x="4459288" y="2184400"/>
            <a:ext cx="941387" cy="206375"/>
          </a:xfrm>
          <a:prstGeom prst="ellipse">
            <a:avLst/>
          </a:prstGeom>
          <a:solidFill>
            <a:srgbClr val="FFFFFF"/>
          </a:solidFill>
          <a:ln w="28575">
            <a:solidFill>
              <a:schemeClr val="tx1"/>
            </a:solidFill>
            <a:round/>
            <a:headEnd/>
            <a:tailEnd/>
          </a:ln>
        </p:spPr>
        <p:txBody>
          <a:bodyPr wrap="none" anchor="ctr"/>
          <a:lstStyle/>
          <a:p>
            <a:endParaRPr lang="en-US"/>
          </a:p>
        </p:txBody>
      </p:sp>
      <p:sp>
        <p:nvSpPr>
          <p:cNvPr id="36930" name="Line 66"/>
          <p:cNvSpPr>
            <a:spLocks noChangeShapeType="1"/>
          </p:cNvSpPr>
          <p:nvPr/>
        </p:nvSpPr>
        <p:spPr bwMode="auto">
          <a:xfrm flipH="1">
            <a:off x="5370513" y="2254250"/>
            <a:ext cx="249237" cy="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931" name="Oval 67"/>
          <p:cNvSpPr>
            <a:spLocks noChangeArrowheads="1"/>
          </p:cNvSpPr>
          <p:nvPr/>
        </p:nvSpPr>
        <p:spPr bwMode="auto">
          <a:xfrm>
            <a:off x="4338638" y="1892300"/>
            <a:ext cx="1184275" cy="454025"/>
          </a:xfrm>
          <a:prstGeom prst="ellipse">
            <a:avLst/>
          </a:prstGeom>
          <a:solidFill>
            <a:srgbClr val="C1CEFF"/>
          </a:solidFill>
          <a:ln w="28575">
            <a:solidFill>
              <a:schemeClr val="tx1"/>
            </a:solidFill>
            <a:round/>
            <a:headEnd/>
            <a:tailEnd/>
          </a:ln>
        </p:spPr>
        <p:txBody>
          <a:bodyPr wrap="none" anchor="ctr"/>
          <a:lstStyle/>
          <a:p>
            <a:endParaRPr lang="en-US"/>
          </a:p>
        </p:txBody>
      </p:sp>
      <p:sp>
        <p:nvSpPr>
          <p:cNvPr id="36932" name="Oval 68"/>
          <p:cNvSpPr>
            <a:spLocks noChangeArrowheads="1"/>
          </p:cNvSpPr>
          <p:nvPr/>
        </p:nvSpPr>
        <p:spPr bwMode="auto">
          <a:xfrm>
            <a:off x="4459288" y="2016125"/>
            <a:ext cx="941387" cy="207963"/>
          </a:xfrm>
          <a:prstGeom prst="ellipse">
            <a:avLst/>
          </a:prstGeom>
          <a:solidFill>
            <a:srgbClr val="FFFFFF"/>
          </a:solidFill>
          <a:ln w="28575">
            <a:solidFill>
              <a:schemeClr val="tx1"/>
            </a:solidFill>
            <a:round/>
            <a:headEnd/>
            <a:tailEnd/>
          </a:ln>
        </p:spPr>
        <p:txBody>
          <a:bodyPr wrap="none" anchor="ctr"/>
          <a:lstStyle/>
          <a:p>
            <a:endParaRPr lang="en-US"/>
          </a:p>
        </p:txBody>
      </p:sp>
      <p:sp>
        <p:nvSpPr>
          <p:cNvPr id="36933" name="Line 69"/>
          <p:cNvSpPr>
            <a:spLocks noChangeShapeType="1"/>
          </p:cNvSpPr>
          <p:nvPr/>
        </p:nvSpPr>
        <p:spPr bwMode="auto">
          <a:xfrm flipH="1">
            <a:off x="5373688" y="1985963"/>
            <a:ext cx="250825" cy="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934" name="Oval 70"/>
          <p:cNvSpPr>
            <a:spLocks noChangeArrowheads="1"/>
          </p:cNvSpPr>
          <p:nvPr/>
        </p:nvSpPr>
        <p:spPr bwMode="auto">
          <a:xfrm>
            <a:off x="4338638" y="1724025"/>
            <a:ext cx="1184275" cy="455613"/>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36935" name="Line 71"/>
          <p:cNvSpPr>
            <a:spLocks noChangeShapeType="1"/>
          </p:cNvSpPr>
          <p:nvPr/>
        </p:nvSpPr>
        <p:spPr bwMode="auto">
          <a:xfrm>
            <a:off x="5249863" y="2032000"/>
            <a:ext cx="46037" cy="8731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936" name="Line 72"/>
          <p:cNvSpPr>
            <a:spLocks noChangeShapeType="1"/>
          </p:cNvSpPr>
          <p:nvPr/>
        </p:nvSpPr>
        <p:spPr bwMode="auto">
          <a:xfrm>
            <a:off x="5099050" y="2062163"/>
            <a:ext cx="14288" cy="11588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937" name="Line 73"/>
          <p:cNvSpPr>
            <a:spLocks noChangeShapeType="1"/>
          </p:cNvSpPr>
          <p:nvPr/>
        </p:nvSpPr>
        <p:spPr bwMode="auto">
          <a:xfrm>
            <a:off x="5614988" y="1922463"/>
            <a:ext cx="0" cy="93345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938" name="Line 74"/>
          <p:cNvSpPr>
            <a:spLocks noChangeShapeType="1"/>
          </p:cNvSpPr>
          <p:nvPr/>
        </p:nvSpPr>
        <p:spPr bwMode="auto">
          <a:xfrm flipH="1">
            <a:off x="5373688" y="2357438"/>
            <a:ext cx="250825" cy="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939" name="Line 75"/>
          <p:cNvSpPr>
            <a:spLocks noChangeShapeType="1"/>
          </p:cNvSpPr>
          <p:nvPr/>
        </p:nvSpPr>
        <p:spPr bwMode="auto">
          <a:xfrm flipH="1">
            <a:off x="5373688" y="2182813"/>
            <a:ext cx="250825" cy="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940" name="Line 76"/>
          <p:cNvSpPr>
            <a:spLocks noChangeShapeType="1"/>
          </p:cNvSpPr>
          <p:nvPr/>
        </p:nvSpPr>
        <p:spPr bwMode="auto">
          <a:xfrm>
            <a:off x="5386388" y="2176463"/>
            <a:ext cx="0" cy="26987"/>
          </a:xfrm>
          <a:prstGeom prst="line">
            <a:avLst/>
          </a:prstGeom>
          <a:noFill/>
          <a:ln w="508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941" name="Line 77"/>
          <p:cNvSpPr>
            <a:spLocks noChangeShapeType="1"/>
          </p:cNvSpPr>
          <p:nvPr/>
        </p:nvSpPr>
        <p:spPr bwMode="auto">
          <a:xfrm>
            <a:off x="5386388" y="2351088"/>
            <a:ext cx="0" cy="25400"/>
          </a:xfrm>
          <a:prstGeom prst="line">
            <a:avLst/>
          </a:prstGeom>
          <a:noFill/>
          <a:ln w="508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942" name="Rectangle 78"/>
          <p:cNvSpPr>
            <a:spLocks noChangeArrowheads="1"/>
          </p:cNvSpPr>
          <p:nvPr/>
        </p:nvSpPr>
        <p:spPr bwMode="auto">
          <a:xfrm>
            <a:off x="4497388" y="1195388"/>
            <a:ext cx="850900"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2000">
                <a:solidFill>
                  <a:schemeClr val="folHlink"/>
                </a:solidFill>
              </a:rPr>
              <a:t>Disk 3</a:t>
            </a:r>
          </a:p>
        </p:txBody>
      </p:sp>
      <p:sp>
        <p:nvSpPr>
          <p:cNvPr id="36943" name="Line 79"/>
          <p:cNvSpPr>
            <a:spLocks noChangeShapeType="1"/>
          </p:cNvSpPr>
          <p:nvPr/>
        </p:nvSpPr>
        <p:spPr bwMode="auto">
          <a:xfrm flipH="1">
            <a:off x="6956425" y="2428875"/>
            <a:ext cx="249238" cy="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944" name="Line 80"/>
          <p:cNvSpPr>
            <a:spLocks noChangeShapeType="1"/>
          </p:cNvSpPr>
          <p:nvPr/>
        </p:nvSpPr>
        <p:spPr bwMode="auto">
          <a:xfrm>
            <a:off x="6507163" y="2387600"/>
            <a:ext cx="0" cy="468313"/>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945" name="Oval 81"/>
          <p:cNvSpPr>
            <a:spLocks noChangeArrowheads="1"/>
          </p:cNvSpPr>
          <p:nvPr/>
        </p:nvSpPr>
        <p:spPr bwMode="auto">
          <a:xfrm>
            <a:off x="5924550" y="2074863"/>
            <a:ext cx="1184275" cy="455612"/>
          </a:xfrm>
          <a:prstGeom prst="ellipse">
            <a:avLst/>
          </a:prstGeom>
          <a:solidFill>
            <a:srgbClr val="C1CEFF"/>
          </a:solidFill>
          <a:ln w="28575">
            <a:solidFill>
              <a:schemeClr val="tx1"/>
            </a:solidFill>
            <a:round/>
            <a:headEnd/>
            <a:tailEnd/>
          </a:ln>
        </p:spPr>
        <p:txBody>
          <a:bodyPr wrap="none" anchor="ctr"/>
          <a:lstStyle/>
          <a:p>
            <a:endParaRPr lang="en-US"/>
          </a:p>
        </p:txBody>
      </p:sp>
      <p:sp>
        <p:nvSpPr>
          <p:cNvPr id="36946" name="Oval 82"/>
          <p:cNvSpPr>
            <a:spLocks noChangeArrowheads="1"/>
          </p:cNvSpPr>
          <p:nvPr/>
        </p:nvSpPr>
        <p:spPr bwMode="auto">
          <a:xfrm>
            <a:off x="6045200" y="2184400"/>
            <a:ext cx="941388" cy="206375"/>
          </a:xfrm>
          <a:prstGeom prst="ellipse">
            <a:avLst/>
          </a:prstGeom>
          <a:solidFill>
            <a:srgbClr val="FFFFFF"/>
          </a:solidFill>
          <a:ln w="28575">
            <a:solidFill>
              <a:schemeClr val="tx1"/>
            </a:solidFill>
            <a:round/>
            <a:headEnd/>
            <a:tailEnd/>
          </a:ln>
        </p:spPr>
        <p:txBody>
          <a:bodyPr wrap="none" anchor="ctr"/>
          <a:lstStyle/>
          <a:p>
            <a:endParaRPr lang="en-US"/>
          </a:p>
        </p:txBody>
      </p:sp>
      <p:sp>
        <p:nvSpPr>
          <p:cNvPr id="36947" name="Line 83"/>
          <p:cNvSpPr>
            <a:spLocks noChangeShapeType="1"/>
          </p:cNvSpPr>
          <p:nvPr/>
        </p:nvSpPr>
        <p:spPr bwMode="auto">
          <a:xfrm flipH="1">
            <a:off x="6956425" y="2254250"/>
            <a:ext cx="249238" cy="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948" name="Oval 84"/>
          <p:cNvSpPr>
            <a:spLocks noChangeArrowheads="1"/>
          </p:cNvSpPr>
          <p:nvPr/>
        </p:nvSpPr>
        <p:spPr bwMode="auto">
          <a:xfrm>
            <a:off x="5924550" y="1892300"/>
            <a:ext cx="1184275" cy="454025"/>
          </a:xfrm>
          <a:prstGeom prst="ellipse">
            <a:avLst/>
          </a:prstGeom>
          <a:solidFill>
            <a:srgbClr val="C1CEFF"/>
          </a:solidFill>
          <a:ln w="28575">
            <a:solidFill>
              <a:schemeClr val="tx1"/>
            </a:solidFill>
            <a:round/>
            <a:headEnd/>
            <a:tailEnd/>
          </a:ln>
        </p:spPr>
        <p:txBody>
          <a:bodyPr wrap="none" anchor="ctr"/>
          <a:lstStyle/>
          <a:p>
            <a:endParaRPr lang="en-US"/>
          </a:p>
        </p:txBody>
      </p:sp>
      <p:sp>
        <p:nvSpPr>
          <p:cNvPr id="36949" name="Oval 85"/>
          <p:cNvSpPr>
            <a:spLocks noChangeArrowheads="1"/>
          </p:cNvSpPr>
          <p:nvPr/>
        </p:nvSpPr>
        <p:spPr bwMode="auto">
          <a:xfrm>
            <a:off x="6045200" y="2016125"/>
            <a:ext cx="941388" cy="207963"/>
          </a:xfrm>
          <a:prstGeom prst="ellipse">
            <a:avLst/>
          </a:prstGeom>
          <a:solidFill>
            <a:srgbClr val="FFFFFF"/>
          </a:solidFill>
          <a:ln w="28575">
            <a:solidFill>
              <a:schemeClr val="tx1"/>
            </a:solidFill>
            <a:round/>
            <a:headEnd/>
            <a:tailEnd/>
          </a:ln>
        </p:spPr>
        <p:txBody>
          <a:bodyPr wrap="none" anchor="ctr"/>
          <a:lstStyle/>
          <a:p>
            <a:endParaRPr lang="en-US"/>
          </a:p>
        </p:txBody>
      </p:sp>
      <p:sp>
        <p:nvSpPr>
          <p:cNvPr id="36950" name="Line 86"/>
          <p:cNvSpPr>
            <a:spLocks noChangeShapeType="1"/>
          </p:cNvSpPr>
          <p:nvPr/>
        </p:nvSpPr>
        <p:spPr bwMode="auto">
          <a:xfrm flipH="1">
            <a:off x="6959600" y="1985963"/>
            <a:ext cx="250825" cy="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951" name="Oval 87"/>
          <p:cNvSpPr>
            <a:spLocks noChangeArrowheads="1"/>
          </p:cNvSpPr>
          <p:nvPr/>
        </p:nvSpPr>
        <p:spPr bwMode="auto">
          <a:xfrm>
            <a:off x="5924550" y="1724025"/>
            <a:ext cx="1184275" cy="455613"/>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36952" name="Line 88"/>
          <p:cNvSpPr>
            <a:spLocks noChangeShapeType="1"/>
          </p:cNvSpPr>
          <p:nvPr/>
        </p:nvSpPr>
        <p:spPr bwMode="auto">
          <a:xfrm flipH="1">
            <a:off x="6989763" y="1949450"/>
            <a:ext cx="128587"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953" name="Line 89"/>
          <p:cNvSpPr>
            <a:spLocks noChangeShapeType="1"/>
          </p:cNvSpPr>
          <p:nvPr/>
        </p:nvSpPr>
        <p:spPr bwMode="auto">
          <a:xfrm>
            <a:off x="6835775" y="2032000"/>
            <a:ext cx="46038" cy="8731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954" name="Line 90"/>
          <p:cNvSpPr>
            <a:spLocks noChangeShapeType="1"/>
          </p:cNvSpPr>
          <p:nvPr/>
        </p:nvSpPr>
        <p:spPr bwMode="auto">
          <a:xfrm>
            <a:off x="6684963" y="2062163"/>
            <a:ext cx="14287" cy="11588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955" name="Line 91"/>
          <p:cNvSpPr>
            <a:spLocks noChangeShapeType="1"/>
          </p:cNvSpPr>
          <p:nvPr/>
        </p:nvSpPr>
        <p:spPr bwMode="auto">
          <a:xfrm>
            <a:off x="6943725" y="2011363"/>
            <a:ext cx="77788" cy="4921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956" name="Oval 92"/>
          <p:cNvSpPr>
            <a:spLocks noChangeArrowheads="1"/>
          </p:cNvSpPr>
          <p:nvPr/>
        </p:nvSpPr>
        <p:spPr bwMode="auto">
          <a:xfrm>
            <a:off x="6045200" y="1849438"/>
            <a:ext cx="941388" cy="206375"/>
          </a:xfrm>
          <a:prstGeom prst="ellipse">
            <a:avLst/>
          </a:prstGeom>
          <a:solidFill>
            <a:srgbClr val="FFFFFF"/>
          </a:solidFill>
          <a:ln w="28575">
            <a:solidFill>
              <a:schemeClr val="tx1"/>
            </a:solidFill>
            <a:round/>
            <a:headEnd/>
            <a:tailEnd/>
          </a:ln>
        </p:spPr>
        <p:txBody>
          <a:bodyPr wrap="none" anchor="ctr"/>
          <a:lstStyle/>
          <a:p>
            <a:endParaRPr lang="en-US"/>
          </a:p>
        </p:txBody>
      </p:sp>
      <p:sp>
        <p:nvSpPr>
          <p:cNvPr id="36957" name="Line 93"/>
          <p:cNvSpPr>
            <a:spLocks noChangeShapeType="1"/>
          </p:cNvSpPr>
          <p:nvPr/>
        </p:nvSpPr>
        <p:spPr bwMode="auto">
          <a:xfrm>
            <a:off x="7200900" y="1922463"/>
            <a:ext cx="0" cy="93345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958" name="Line 94"/>
          <p:cNvSpPr>
            <a:spLocks noChangeShapeType="1"/>
          </p:cNvSpPr>
          <p:nvPr/>
        </p:nvSpPr>
        <p:spPr bwMode="auto">
          <a:xfrm flipH="1">
            <a:off x="6959600" y="2357438"/>
            <a:ext cx="250825" cy="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959" name="Line 95"/>
          <p:cNvSpPr>
            <a:spLocks noChangeShapeType="1"/>
          </p:cNvSpPr>
          <p:nvPr/>
        </p:nvSpPr>
        <p:spPr bwMode="auto">
          <a:xfrm flipH="1">
            <a:off x="6959600" y="2182813"/>
            <a:ext cx="250825" cy="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960" name="Line 96"/>
          <p:cNvSpPr>
            <a:spLocks noChangeShapeType="1"/>
          </p:cNvSpPr>
          <p:nvPr/>
        </p:nvSpPr>
        <p:spPr bwMode="auto">
          <a:xfrm>
            <a:off x="6972300" y="2176463"/>
            <a:ext cx="0" cy="26987"/>
          </a:xfrm>
          <a:prstGeom prst="line">
            <a:avLst/>
          </a:prstGeom>
          <a:noFill/>
          <a:ln w="508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961" name="Line 97"/>
          <p:cNvSpPr>
            <a:spLocks noChangeShapeType="1"/>
          </p:cNvSpPr>
          <p:nvPr/>
        </p:nvSpPr>
        <p:spPr bwMode="auto">
          <a:xfrm>
            <a:off x="6972300" y="2351088"/>
            <a:ext cx="0" cy="25400"/>
          </a:xfrm>
          <a:prstGeom prst="line">
            <a:avLst/>
          </a:prstGeom>
          <a:noFill/>
          <a:ln w="508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962" name="Rectangle 98"/>
          <p:cNvSpPr>
            <a:spLocks noChangeArrowheads="1"/>
          </p:cNvSpPr>
          <p:nvPr/>
        </p:nvSpPr>
        <p:spPr bwMode="auto">
          <a:xfrm>
            <a:off x="6040438" y="1781175"/>
            <a:ext cx="271462"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1600" i="1"/>
              <a:t>x</a:t>
            </a:r>
          </a:p>
        </p:txBody>
      </p:sp>
      <p:sp>
        <p:nvSpPr>
          <p:cNvPr id="36963" name="Rectangle 99"/>
          <p:cNvSpPr>
            <a:spLocks noChangeArrowheads="1"/>
          </p:cNvSpPr>
          <p:nvPr/>
        </p:nvSpPr>
        <p:spPr bwMode="auto">
          <a:xfrm>
            <a:off x="6083300" y="1195388"/>
            <a:ext cx="850900"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2000">
                <a:solidFill>
                  <a:schemeClr val="folHlink"/>
                </a:solidFill>
              </a:rPr>
              <a:t>Disk 4</a:t>
            </a:r>
          </a:p>
        </p:txBody>
      </p:sp>
      <p:sp>
        <p:nvSpPr>
          <p:cNvPr id="36964" name="Line 100"/>
          <p:cNvSpPr>
            <a:spLocks noChangeShapeType="1"/>
          </p:cNvSpPr>
          <p:nvPr/>
        </p:nvSpPr>
        <p:spPr bwMode="auto">
          <a:xfrm flipH="1">
            <a:off x="8580438" y="2428875"/>
            <a:ext cx="249237" cy="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965" name="Line 101"/>
          <p:cNvSpPr>
            <a:spLocks noChangeShapeType="1"/>
          </p:cNvSpPr>
          <p:nvPr/>
        </p:nvSpPr>
        <p:spPr bwMode="auto">
          <a:xfrm>
            <a:off x="8131175" y="2387600"/>
            <a:ext cx="0" cy="468313"/>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966" name="Oval 102"/>
          <p:cNvSpPr>
            <a:spLocks noChangeArrowheads="1"/>
          </p:cNvSpPr>
          <p:nvPr/>
        </p:nvSpPr>
        <p:spPr bwMode="auto">
          <a:xfrm>
            <a:off x="7548563" y="2074863"/>
            <a:ext cx="1184275" cy="455612"/>
          </a:xfrm>
          <a:prstGeom prst="ellipse">
            <a:avLst/>
          </a:prstGeom>
          <a:solidFill>
            <a:srgbClr val="C1CEFF"/>
          </a:solidFill>
          <a:ln w="28575">
            <a:solidFill>
              <a:schemeClr val="tx1"/>
            </a:solidFill>
            <a:round/>
            <a:headEnd/>
            <a:tailEnd/>
          </a:ln>
        </p:spPr>
        <p:txBody>
          <a:bodyPr wrap="none" anchor="ctr"/>
          <a:lstStyle/>
          <a:p>
            <a:endParaRPr lang="en-US"/>
          </a:p>
        </p:txBody>
      </p:sp>
      <p:sp>
        <p:nvSpPr>
          <p:cNvPr id="36967" name="Oval 103"/>
          <p:cNvSpPr>
            <a:spLocks noChangeArrowheads="1"/>
          </p:cNvSpPr>
          <p:nvPr/>
        </p:nvSpPr>
        <p:spPr bwMode="auto">
          <a:xfrm>
            <a:off x="7669213" y="2184400"/>
            <a:ext cx="941387" cy="206375"/>
          </a:xfrm>
          <a:prstGeom prst="ellipse">
            <a:avLst/>
          </a:prstGeom>
          <a:solidFill>
            <a:srgbClr val="FFFFFF"/>
          </a:solidFill>
          <a:ln w="28575">
            <a:solidFill>
              <a:schemeClr val="tx1"/>
            </a:solidFill>
            <a:round/>
            <a:headEnd/>
            <a:tailEnd/>
          </a:ln>
        </p:spPr>
        <p:txBody>
          <a:bodyPr wrap="none" anchor="ctr"/>
          <a:lstStyle/>
          <a:p>
            <a:endParaRPr lang="en-US"/>
          </a:p>
        </p:txBody>
      </p:sp>
      <p:sp>
        <p:nvSpPr>
          <p:cNvPr id="36968" name="Line 104"/>
          <p:cNvSpPr>
            <a:spLocks noChangeShapeType="1"/>
          </p:cNvSpPr>
          <p:nvPr/>
        </p:nvSpPr>
        <p:spPr bwMode="auto">
          <a:xfrm flipH="1">
            <a:off x="8580438" y="2254250"/>
            <a:ext cx="249237" cy="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969" name="Oval 105"/>
          <p:cNvSpPr>
            <a:spLocks noChangeArrowheads="1"/>
          </p:cNvSpPr>
          <p:nvPr/>
        </p:nvSpPr>
        <p:spPr bwMode="auto">
          <a:xfrm>
            <a:off x="7548563" y="1892300"/>
            <a:ext cx="1184275" cy="454025"/>
          </a:xfrm>
          <a:prstGeom prst="ellipse">
            <a:avLst/>
          </a:prstGeom>
          <a:solidFill>
            <a:srgbClr val="C1CEFF"/>
          </a:solidFill>
          <a:ln w="28575">
            <a:solidFill>
              <a:schemeClr val="tx1"/>
            </a:solidFill>
            <a:round/>
            <a:headEnd/>
            <a:tailEnd/>
          </a:ln>
        </p:spPr>
        <p:txBody>
          <a:bodyPr wrap="none" anchor="ctr"/>
          <a:lstStyle/>
          <a:p>
            <a:endParaRPr lang="en-US"/>
          </a:p>
        </p:txBody>
      </p:sp>
      <p:sp>
        <p:nvSpPr>
          <p:cNvPr id="36970" name="Oval 106"/>
          <p:cNvSpPr>
            <a:spLocks noChangeArrowheads="1"/>
          </p:cNvSpPr>
          <p:nvPr/>
        </p:nvSpPr>
        <p:spPr bwMode="auto">
          <a:xfrm>
            <a:off x="7669213" y="2016125"/>
            <a:ext cx="941387" cy="207963"/>
          </a:xfrm>
          <a:prstGeom prst="ellipse">
            <a:avLst/>
          </a:prstGeom>
          <a:solidFill>
            <a:srgbClr val="FFFFFF"/>
          </a:solidFill>
          <a:ln w="28575">
            <a:solidFill>
              <a:schemeClr val="tx1"/>
            </a:solidFill>
            <a:round/>
            <a:headEnd/>
            <a:tailEnd/>
          </a:ln>
        </p:spPr>
        <p:txBody>
          <a:bodyPr wrap="none" anchor="ctr"/>
          <a:lstStyle/>
          <a:p>
            <a:endParaRPr lang="en-US"/>
          </a:p>
        </p:txBody>
      </p:sp>
      <p:sp>
        <p:nvSpPr>
          <p:cNvPr id="36971" name="Line 107"/>
          <p:cNvSpPr>
            <a:spLocks noChangeShapeType="1"/>
          </p:cNvSpPr>
          <p:nvPr/>
        </p:nvSpPr>
        <p:spPr bwMode="auto">
          <a:xfrm flipH="1">
            <a:off x="8583613" y="1985963"/>
            <a:ext cx="250825" cy="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972" name="Oval 108"/>
          <p:cNvSpPr>
            <a:spLocks noChangeArrowheads="1"/>
          </p:cNvSpPr>
          <p:nvPr/>
        </p:nvSpPr>
        <p:spPr bwMode="auto">
          <a:xfrm>
            <a:off x="7548563" y="1724025"/>
            <a:ext cx="1184275" cy="455613"/>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36973" name="Line 109"/>
          <p:cNvSpPr>
            <a:spLocks noChangeShapeType="1"/>
          </p:cNvSpPr>
          <p:nvPr/>
        </p:nvSpPr>
        <p:spPr bwMode="auto">
          <a:xfrm>
            <a:off x="8459788" y="2032000"/>
            <a:ext cx="46037" cy="8731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974" name="Line 110"/>
          <p:cNvSpPr>
            <a:spLocks noChangeShapeType="1"/>
          </p:cNvSpPr>
          <p:nvPr/>
        </p:nvSpPr>
        <p:spPr bwMode="auto">
          <a:xfrm>
            <a:off x="8308975" y="2062163"/>
            <a:ext cx="14288" cy="11588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975" name="Line 111"/>
          <p:cNvSpPr>
            <a:spLocks noChangeShapeType="1"/>
          </p:cNvSpPr>
          <p:nvPr/>
        </p:nvSpPr>
        <p:spPr bwMode="auto">
          <a:xfrm flipH="1" flipV="1">
            <a:off x="7694613" y="1803400"/>
            <a:ext cx="46037" cy="793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976" name="Line 112"/>
          <p:cNvSpPr>
            <a:spLocks noChangeShapeType="1"/>
          </p:cNvSpPr>
          <p:nvPr/>
        </p:nvSpPr>
        <p:spPr bwMode="auto">
          <a:xfrm>
            <a:off x="8824913" y="1922463"/>
            <a:ext cx="0" cy="93345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977" name="Line 113"/>
          <p:cNvSpPr>
            <a:spLocks noChangeShapeType="1"/>
          </p:cNvSpPr>
          <p:nvPr/>
        </p:nvSpPr>
        <p:spPr bwMode="auto">
          <a:xfrm flipH="1">
            <a:off x="8583613" y="2357438"/>
            <a:ext cx="250825" cy="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978" name="Line 114"/>
          <p:cNvSpPr>
            <a:spLocks noChangeShapeType="1"/>
          </p:cNvSpPr>
          <p:nvPr/>
        </p:nvSpPr>
        <p:spPr bwMode="auto">
          <a:xfrm flipH="1">
            <a:off x="8583613" y="2182813"/>
            <a:ext cx="250825" cy="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979" name="Line 115"/>
          <p:cNvSpPr>
            <a:spLocks noChangeShapeType="1"/>
          </p:cNvSpPr>
          <p:nvPr/>
        </p:nvSpPr>
        <p:spPr bwMode="auto">
          <a:xfrm>
            <a:off x="8596313" y="2176463"/>
            <a:ext cx="0" cy="26987"/>
          </a:xfrm>
          <a:prstGeom prst="line">
            <a:avLst/>
          </a:prstGeom>
          <a:noFill/>
          <a:ln w="508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980" name="Line 116"/>
          <p:cNvSpPr>
            <a:spLocks noChangeShapeType="1"/>
          </p:cNvSpPr>
          <p:nvPr/>
        </p:nvSpPr>
        <p:spPr bwMode="auto">
          <a:xfrm>
            <a:off x="8596313" y="2351088"/>
            <a:ext cx="0" cy="25400"/>
          </a:xfrm>
          <a:prstGeom prst="line">
            <a:avLst/>
          </a:prstGeom>
          <a:noFill/>
          <a:ln w="508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981" name="Rectangle 117"/>
          <p:cNvSpPr>
            <a:spLocks noChangeArrowheads="1"/>
          </p:cNvSpPr>
          <p:nvPr/>
        </p:nvSpPr>
        <p:spPr bwMode="auto">
          <a:xfrm>
            <a:off x="7720013" y="1195388"/>
            <a:ext cx="850900"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2000">
                <a:solidFill>
                  <a:schemeClr val="folHlink"/>
                </a:solidFill>
              </a:rPr>
              <a:t>Disk 5</a:t>
            </a:r>
          </a:p>
        </p:txBody>
      </p:sp>
      <p:sp>
        <p:nvSpPr>
          <p:cNvPr id="224374" name="AutoShape 118"/>
          <p:cNvSpPr>
            <a:spLocks noChangeArrowheads="1"/>
          </p:cNvSpPr>
          <p:nvPr/>
        </p:nvSpPr>
        <p:spPr bwMode="auto">
          <a:xfrm>
            <a:off x="2794000" y="2959100"/>
            <a:ext cx="1168400" cy="3543300"/>
          </a:xfrm>
          <a:prstGeom prst="roundRect">
            <a:avLst>
              <a:gd name="adj" fmla="val 16667"/>
            </a:avLst>
          </a:prstGeom>
          <a:solidFill>
            <a:schemeClr val="accent1">
              <a:lumMod val="20000"/>
              <a:lumOff val="80000"/>
            </a:schemeClr>
          </a:solidFill>
          <a:ln w="12700">
            <a:solidFill>
              <a:schemeClr val="tx1"/>
            </a:solidFill>
            <a:round/>
            <a:headEnd/>
            <a:tailEnd/>
          </a:ln>
          <a:effectLst>
            <a:outerShdw dist="107763" dir="2700000" algn="ctr" rotWithShape="0">
              <a:schemeClr val="bg2"/>
            </a:outerShdw>
          </a:effectLst>
        </p:spPr>
        <p:txBody>
          <a:bodyPr wrap="none" anchor="ctr"/>
          <a:lstStyle/>
          <a:p>
            <a:pPr>
              <a:defRPr/>
            </a:pPr>
            <a:endParaRPr lang="en-US">
              <a:latin typeface="Times"/>
              <a:ea typeface="+mn-ea"/>
            </a:endParaRPr>
          </a:p>
        </p:txBody>
      </p:sp>
      <p:sp>
        <p:nvSpPr>
          <p:cNvPr id="224375" name="AutoShape 119"/>
          <p:cNvSpPr>
            <a:spLocks noChangeArrowheads="1"/>
          </p:cNvSpPr>
          <p:nvPr/>
        </p:nvSpPr>
        <p:spPr bwMode="auto">
          <a:xfrm>
            <a:off x="4394200" y="2959100"/>
            <a:ext cx="1168400" cy="3543300"/>
          </a:xfrm>
          <a:prstGeom prst="roundRect">
            <a:avLst>
              <a:gd name="adj" fmla="val 16667"/>
            </a:avLst>
          </a:prstGeom>
          <a:solidFill>
            <a:schemeClr val="accent1">
              <a:lumMod val="20000"/>
              <a:lumOff val="80000"/>
            </a:schemeClr>
          </a:solidFill>
          <a:ln w="12700">
            <a:solidFill>
              <a:schemeClr val="tx1"/>
            </a:solidFill>
            <a:round/>
            <a:headEnd/>
            <a:tailEnd/>
          </a:ln>
          <a:effectLst>
            <a:outerShdw dist="107763" dir="2700000" algn="ctr" rotWithShape="0">
              <a:schemeClr val="bg2"/>
            </a:outerShdw>
          </a:effectLst>
        </p:spPr>
        <p:txBody>
          <a:bodyPr wrap="none" anchor="ctr"/>
          <a:lstStyle/>
          <a:p>
            <a:pPr>
              <a:defRPr/>
            </a:pPr>
            <a:endParaRPr lang="en-US">
              <a:latin typeface="Times"/>
              <a:ea typeface="+mn-ea"/>
            </a:endParaRPr>
          </a:p>
        </p:txBody>
      </p:sp>
      <p:sp>
        <p:nvSpPr>
          <p:cNvPr id="224376" name="AutoShape 120"/>
          <p:cNvSpPr>
            <a:spLocks noChangeArrowheads="1"/>
          </p:cNvSpPr>
          <p:nvPr/>
        </p:nvSpPr>
        <p:spPr bwMode="auto">
          <a:xfrm>
            <a:off x="5980113" y="2959100"/>
            <a:ext cx="1168400" cy="3543300"/>
          </a:xfrm>
          <a:prstGeom prst="roundRect">
            <a:avLst>
              <a:gd name="adj" fmla="val 16667"/>
            </a:avLst>
          </a:prstGeom>
          <a:solidFill>
            <a:schemeClr val="accent1">
              <a:lumMod val="20000"/>
              <a:lumOff val="80000"/>
            </a:schemeClr>
          </a:solidFill>
          <a:ln w="12700">
            <a:solidFill>
              <a:schemeClr val="tx1"/>
            </a:solidFill>
            <a:round/>
            <a:headEnd/>
            <a:tailEnd/>
          </a:ln>
          <a:effectLst>
            <a:outerShdw dist="107763" dir="2700000" algn="ctr" rotWithShape="0">
              <a:schemeClr val="bg2"/>
            </a:outerShdw>
          </a:effectLst>
        </p:spPr>
        <p:txBody>
          <a:bodyPr wrap="none" anchor="ctr"/>
          <a:lstStyle/>
          <a:p>
            <a:pPr>
              <a:defRPr/>
            </a:pPr>
            <a:endParaRPr lang="en-US">
              <a:latin typeface="Times"/>
              <a:ea typeface="+mn-ea"/>
            </a:endParaRPr>
          </a:p>
        </p:txBody>
      </p:sp>
      <p:sp>
        <p:nvSpPr>
          <p:cNvPr id="224377" name="AutoShape 121"/>
          <p:cNvSpPr>
            <a:spLocks noChangeArrowheads="1"/>
          </p:cNvSpPr>
          <p:nvPr/>
        </p:nvSpPr>
        <p:spPr bwMode="auto">
          <a:xfrm>
            <a:off x="7572375" y="2959100"/>
            <a:ext cx="1168400" cy="3543300"/>
          </a:xfrm>
          <a:prstGeom prst="roundRect">
            <a:avLst>
              <a:gd name="adj" fmla="val 16667"/>
            </a:avLst>
          </a:prstGeom>
          <a:solidFill>
            <a:schemeClr val="accent1">
              <a:lumMod val="20000"/>
              <a:lumOff val="80000"/>
            </a:schemeClr>
          </a:solidFill>
          <a:ln w="12700">
            <a:solidFill>
              <a:schemeClr val="tx1"/>
            </a:solidFill>
            <a:round/>
            <a:headEnd/>
            <a:tailEnd/>
          </a:ln>
          <a:effectLst>
            <a:outerShdw dist="107763" dir="2700000" algn="ctr" rotWithShape="0">
              <a:schemeClr val="bg2"/>
            </a:outerShdw>
          </a:effectLst>
        </p:spPr>
        <p:txBody>
          <a:bodyPr wrap="none" anchor="ctr"/>
          <a:lstStyle/>
          <a:p>
            <a:pPr>
              <a:defRPr/>
            </a:pPr>
            <a:endParaRPr lang="en-US">
              <a:latin typeface="Times"/>
              <a:ea typeface="+mn-ea"/>
            </a:endParaRPr>
          </a:p>
        </p:txBody>
      </p:sp>
      <p:sp>
        <p:nvSpPr>
          <p:cNvPr id="224378" name="Rectangle 122"/>
          <p:cNvSpPr>
            <a:spLocks noChangeArrowheads="1"/>
          </p:cNvSpPr>
          <p:nvPr/>
        </p:nvSpPr>
        <p:spPr bwMode="auto">
          <a:xfrm>
            <a:off x="1385888" y="3082925"/>
            <a:ext cx="817530" cy="754566"/>
          </a:xfrm>
          <a:prstGeom prst="rect">
            <a:avLst/>
          </a:prstGeom>
          <a:solidFill>
            <a:schemeClr val="bg1"/>
          </a:solidFill>
          <a:ln w="12700">
            <a:noFill/>
            <a:miter lim="800000"/>
            <a:headEnd/>
            <a:tailEnd/>
          </a:ln>
          <a:effectLst>
            <a:prstShdw prst="shdw17" dist="17961" dir="2700000">
              <a:schemeClr val="bg1">
                <a:gamma/>
                <a:shade val="60000"/>
                <a:invGamma/>
              </a:schemeClr>
            </a:prstShdw>
          </a:effectLst>
        </p:spPr>
        <p:txBody>
          <a:bodyPr wrap="none" lIns="90487" tIns="44450" rIns="90487" bIns="44450">
            <a:spAutoFit/>
          </a:bodyPr>
          <a:lstStyle/>
          <a:p>
            <a:pPr>
              <a:lnSpc>
                <a:spcPct val="80000"/>
              </a:lnSpc>
              <a:defRPr/>
            </a:pPr>
            <a:r>
              <a:rPr lang="en-US" sz="1800" dirty="0">
                <a:solidFill>
                  <a:schemeClr val="bg1"/>
                </a:solidFill>
                <a:latin typeface="Times"/>
                <a:ea typeface="+mn-ea"/>
              </a:rPr>
              <a:t>1 1 1 1</a:t>
            </a:r>
          </a:p>
          <a:p>
            <a:pPr>
              <a:lnSpc>
                <a:spcPct val="80000"/>
              </a:lnSpc>
              <a:defRPr/>
            </a:pPr>
            <a:r>
              <a:rPr lang="en-US" sz="1800" dirty="0">
                <a:solidFill>
                  <a:schemeClr val="bg1"/>
                </a:solidFill>
                <a:latin typeface="Times"/>
                <a:ea typeface="+mn-ea"/>
              </a:rPr>
              <a:t>1 1 1 1</a:t>
            </a:r>
          </a:p>
          <a:p>
            <a:pPr>
              <a:lnSpc>
                <a:spcPct val="80000"/>
              </a:lnSpc>
              <a:defRPr/>
            </a:pPr>
            <a:r>
              <a:rPr lang="en-US" sz="1800" dirty="0">
                <a:solidFill>
                  <a:schemeClr val="bg1"/>
                </a:solidFill>
                <a:latin typeface="Times"/>
                <a:ea typeface="+mn-ea"/>
              </a:rPr>
              <a:t>0 0 0 0</a:t>
            </a:r>
          </a:p>
        </p:txBody>
      </p:sp>
      <p:sp>
        <p:nvSpPr>
          <p:cNvPr id="224379" name="Rectangle 123"/>
          <p:cNvSpPr>
            <a:spLocks noChangeArrowheads="1"/>
          </p:cNvSpPr>
          <p:nvPr/>
        </p:nvSpPr>
        <p:spPr bwMode="auto">
          <a:xfrm>
            <a:off x="2973388" y="3082925"/>
            <a:ext cx="817530" cy="754566"/>
          </a:xfrm>
          <a:prstGeom prst="rect">
            <a:avLst/>
          </a:prstGeom>
          <a:solidFill>
            <a:schemeClr val="bg1"/>
          </a:solidFill>
          <a:ln w="12700">
            <a:noFill/>
            <a:miter lim="800000"/>
            <a:headEnd/>
            <a:tailEnd/>
          </a:ln>
          <a:effectLst>
            <a:prstShdw prst="shdw17" dist="17961" dir="2700000">
              <a:schemeClr val="bg1">
                <a:gamma/>
                <a:shade val="60000"/>
                <a:invGamma/>
              </a:schemeClr>
            </a:prstShdw>
          </a:effectLst>
        </p:spPr>
        <p:txBody>
          <a:bodyPr wrap="none" lIns="90487" tIns="44450" rIns="90487" bIns="44450">
            <a:spAutoFit/>
          </a:bodyPr>
          <a:lstStyle/>
          <a:p>
            <a:pPr>
              <a:lnSpc>
                <a:spcPct val="80000"/>
              </a:lnSpc>
              <a:defRPr/>
            </a:pPr>
            <a:r>
              <a:rPr lang="en-US" sz="1800">
                <a:solidFill>
                  <a:schemeClr val="bg1"/>
                </a:solidFill>
                <a:latin typeface="Times"/>
                <a:ea typeface="+mn-ea"/>
              </a:rPr>
              <a:t>0 0 0 0</a:t>
            </a:r>
          </a:p>
          <a:p>
            <a:pPr>
              <a:lnSpc>
                <a:spcPct val="80000"/>
              </a:lnSpc>
              <a:defRPr/>
            </a:pPr>
            <a:r>
              <a:rPr lang="en-US" sz="1800">
                <a:solidFill>
                  <a:schemeClr val="bg1"/>
                </a:solidFill>
                <a:latin typeface="Times"/>
                <a:ea typeface="+mn-ea"/>
              </a:rPr>
              <a:t>1 1 1 1</a:t>
            </a:r>
          </a:p>
          <a:p>
            <a:pPr>
              <a:lnSpc>
                <a:spcPct val="80000"/>
              </a:lnSpc>
              <a:defRPr/>
            </a:pPr>
            <a:r>
              <a:rPr lang="en-US" sz="1800">
                <a:solidFill>
                  <a:schemeClr val="bg1"/>
                </a:solidFill>
                <a:latin typeface="Times"/>
                <a:ea typeface="+mn-ea"/>
              </a:rPr>
              <a:t>0 0 0 0</a:t>
            </a:r>
          </a:p>
        </p:txBody>
      </p:sp>
      <p:sp>
        <p:nvSpPr>
          <p:cNvPr id="224380" name="Rectangle 124"/>
          <p:cNvSpPr>
            <a:spLocks noChangeArrowheads="1"/>
          </p:cNvSpPr>
          <p:nvPr/>
        </p:nvSpPr>
        <p:spPr bwMode="auto">
          <a:xfrm>
            <a:off x="4573588" y="3082925"/>
            <a:ext cx="817530" cy="754566"/>
          </a:xfrm>
          <a:prstGeom prst="rect">
            <a:avLst/>
          </a:prstGeom>
          <a:solidFill>
            <a:schemeClr val="bg1"/>
          </a:solidFill>
          <a:ln w="12700">
            <a:noFill/>
            <a:miter lim="800000"/>
            <a:headEnd/>
            <a:tailEnd/>
          </a:ln>
          <a:effectLst>
            <a:prstShdw prst="shdw17" dist="17961" dir="2700000">
              <a:schemeClr val="bg1">
                <a:gamma/>
                <a:shade val="60000"/>
                <a:invGamma/>
              </a:schemeClr>
            </a:prstShdw>
          </a:effectLst>
        </p:spPr>
        <p:txBody>
          <a:bodyPr wrap="none" lIns="90487" tIns="44450" rIns="90487" bIns="44450">
            <a:spAutoFit/>
          </a:bodyPr>
          <a:lstStyle/>
          <a:p>
            <a:pPr>
              <a:lnSpc>
                <a:spcPct val="80000"/>
              </a:lnSpc>
              <a:defRPr/>
            </a:pPr>
            <a:r>
              <a:rPr lang="en-US" sz="1800">
                <a:solidFill>
                  <a:schemeClr val="bg1"/>
                </a:solidFill>
                <a:latin typeface="Times"/>
                <a:ea typeface="+mn-ea"/>
              </a:rPr>
              <a:t>0 0 1 1</a:t>
            </a:r>
          </a:p>
          <a:p>
            <a:pPr>
              <a:lnSpc>
                <a:spcPct val="80000"/>
              </a:lnSpc>
              <a:defRPr/>
            </a:pPr>
            <a:r>
              <a:rPr lang="en-US" sz="1800">
                <a:solidFill>
                  <a:schemeClr val="bg1"/>
                </a:solidFill>
                <a:latin typeface="Times"/>
                <a:ea typeface="+mn-ea"/>
              </a:rPr>
              <a:t>0 0 1 1</a:t>
            </a:r>
          </a:p>
          <a:p>
            <a:pPr>
              <a:lnSpc>
                <a:spcPct val="80000"/>
              </a:lnSpc>
              <a:defRPr/>
            </a:pPr>
            <a:r>
              <a:rPr lang="en-US" sz="1800">
                <a:solidFill>
                  <a:schemeClr val="bg1"/>
                </a:solidFill>
                <a:latin typeface="Times"/>
                <a:ea typeface="+mn-ea"/>
              </a:rPr>
              <a:t>0 0 1 1</a:t>
            </a:r>
          </a:p>
        </p:txBody>
      </p:sp>
      <p:sp>
        <p:nvSpPr>
          <p:cNvPr id="224381" name="Rectangle 125"/>
          <p:cNvSpPr>
            <a:spLocks noChangeArrowheads="1"/>
          </p:cNvSpPr>
          <p:nvPr/>
        </p:nvSpPr>
        <p:spPr bwMode="auto">
          <a:xfrm>
            <a:off x="6159500" y="3082925"/>
            <a:ext cx="817530" cy="754566"/>
          </a:xfrm>
          <a:prstGeom prst="rect">
            <a:avLst/>
          </a:prstGeom>
          <a:solidFill>
            <a:schemeClr val="bg1"/>
          </a:solidFill>
          <a:ln w="12700">
            <a:noFill/>
            <a:miter lim="800000"/>
            <a:headEnd/>
            <a:tailEnd/>
          </a:ln>
          <a:effectLst>
            <a:prstShdw prst="shdw17" dist="17961" dir="2700000">
              <a:schemeClr val="bg1">
                <a:gamma/>
                <a:shade val="60000"/>
                <a:invGamma/>
              </a:schemeClr>
            </a:prstShdw>
          </a:effectLst>
        </p:spPr>
        <p:txBody>
          <a:bodyPr wrap="none" lIns="90487" tIns="44450" rIns="90487" bIns="44450">
            <a:spAutoFit/>
          </a:bodyPr>
          <a:lstStyle/>
          <a:p>
            <a:pPr>
              <a:lnSpc>
                <a:spcPct val="80000"/>
              </a:lnSpc>
              <a:defRPr/>
            </a:pPr>
            <a:r>
              <a:rPr lang="en-US" sz="1800">
                <a:solidFill>
                  <a:schemeClr val="bg1"/>
                </a:solidFill>
                <a:latin typeface="Times"/>
                <a:ea typeface="+mn-ea"/>
              </a:rPr>
              <a:t>0 1 0 1</a:t>
            </a:r>
          </a:p>
          <a:p>
            <a:pPr>
              <a:lnSpc>
                <a:spcPct val="80000"/>
              </a:lnSpc>
              <a:defRPr/>
            </a:pPr>
            <a:r>
              <a:rPr lang="en-US" sz="1800">
                <a:solidFill>
                  <a:schemeClr val="bg1"/>
                </a:solidFill>
                <a:latin typeface="Times"/>
                <a:ea typeface="+mn-ea"/>
              </a:rPr>
              <a:t>0 1 0 1</a:t>
            </a:r>
          </a:p>
          <a:p>
            <a:pPr>
              <a:lnSpc>
                <a:spcPct val="80000"/>
              </a:lnSpc>
              <a:defRPr/>
            </a:pPr>
            <a:r>
              <a:rPr lang="en-US" sz="1800">
                <a:solidFill>
                  <a:schemeClr val="bg1"/>
                </a:solidFill>
                <a:latin typeface="Times"/>
                <a:ea typeface="+mn-ea"/>
              </a:rPr>
              <a:t>0 1 0 1</a:t>
            </a:r>
          </a:p>
        </p:txBody>
      </p:sp>
      <p:sp>
        <p:nvSpPr>
          <p:cNvPr id="224382" name="Rectangle 126"/>
          <p:cNvSpPr>
            <a:spLocks noChangeArrowheads="1"/>
          </p:cNvSpPr>
          <p:nvPr/>
        </p:nvSpPr>
        <p:spPr bwMode="auto">
          <a:xfrm>
            <a:off x="7751763" y="3082925"/>
            <a:ext cx="809625" cy="746125"/>
          </a:xfrm>
          <a:prstGeom prst="rect">
            <a:avLst/>
          </a:prstGeom>
          <a:solidFill>
            <a:schemeClr val="tx2"/>
          </a:solidFill>
          <a:ln w="12700">
            <a:noFill/>
            <a:miter lim="800000"/>
            <a:headEnd/>
            <a:tailEnd/>
          </a:ln>
          <a:effectLst>
            <a:prstShdw prst="shdw17" dist="17961" dir="2700000">
              <a:schemeClr val="tx2">
                <a:gamma/>
                <a:shade val="60000"/>
                <a:invGamma/>
              </a:schemeClr>
            </a:prstShdw>
          </a:effectLst>
        </p:spPr>
        <p:txBody>
          <a:bodyPr wrap="none" lIns="90487" tIns="44450" rIns="90487" bIns="44450">
            <a:spAutoFit/>
          </a:bodyPr>
          <a:lstStyle/>
          <a:p>
            <a:pPr>
              <a:lnSpc>
                <a:spcPct val="80000"/>
              </a:lnSpc>
              <a:defRPr/>
            </a:pPr>
            <a:r>
              <a:rPr lang="en-US" sz="1800">
                <a:solidFill>
                  <a:schemeClr val="tx2"/>
                </a:solidFill>
                <a:latin typeface="Times"/>
                <a:ea typeface="+mn-ea"/>
              </a:rPr>
              <a:t>1 0 0 1</a:t>
            </a:r>
          </a:p>
          <a:p>
            <a:pPr>
              <a:lnSpc>
                <a:spcPct val="80000"/>
              </a:lnSpc>
              <a:defRPr/>
            </a:pPr>
            <a:r>
              <a:rPr lang="en-US" sz="1800">
                <a:solidFill>
                  <a:schemeClr val="tx2"/>
                </a:solidFill>
                <a:latin typeface="Times"/>
                <a:ea typeface="+mn-ea"/>
              </a:rPr>
              <a:t>0 1 1 0</a:t>
            </a:r>
          </a:p>
          <a:p>
            <a:pPr>
              <a:lnSpc>
                <a:spcPct val="80000"/>
              </a:lnSpc>
              <a:defRPr/>
            </a:pPr>
            <a:r>
              <a:rPr lang="en-US" sz="1800">
                <a:solidFill>
                  <a:schemeClr val="tx2"/>
                </a:solidFill>
                <a:latin typeface="Times"/>
                <a:ea typeface="+mn-ea"/>
              </a:rPr>
              <a:t>0 1 1 0</a:t>
            </a:r>
          </a:p>
        </p:txBody>
      </p:sp>
      <p:sp>
        <p:nvSpPr>
          <p:cNvPr id="224383" name="Rectangle 127"/>
          <p:cNvSpPr>
            <a:spLocks noChangeArrowheads="1"/>
          </p:cNvSpPr>
          <p:nvPr/>
        </p:nvSpPr>
        <p:spPr bwMode="auto">
          <a:xfrm>
            <a:off x="1385888" y="3937000"/>
            <a:ext cx="809625" cy="746125"/>
          </a:xfrm>
          <a:prstGeom prst="rect">
            <a:avLst/>
          </a:prstGeom>
          <a:solidFill>
            <a:schemeClr val="tx2"/>
          </a:solidFill>
          <a:ln w="12700">
            <a:noFill/>
            <a:miter lim="800000"/>
            <a:headEnd/>
            <a:tailEnd/>
          </a:ln>
          <a:effectLst>
            <a:prstShdw prst="shdw17" dist="17961" dir="2700000">
              <a:schemeClr val="tx2">
                <a:gamma/>
                <a:shade val="60000"/>
                <a:invGamma/>
              </a:schemeClr>
            </a:prstShdw>
          </a:effectLst>
        </p:spPr>
        <p:txBody>
          <a:bodyPr wrap="none" lIns="90487" tIns="44450" rIns="90487" bIns="44450">
            <a:spAutoFit/>
          </a:bodyPr>
          <a:lstStyle/>
          <a:p>
            <a:pPr>
              <a:lnSpc>
                <a:spcPct val="80000"/>
              </a:lnSpc>
              <a:defRPr/>
            </a:pPr>
            <a:r>
              <a:rPr lang="en-US" sz="1800">
                <a:solidFill>
                  <a:schemeClr val="tx2"/>
                </a:solidFill>
                <a:latin typeface="Times"/>
                <a:ea typeface="+mn-ea"/>
              </a:rPr>
              <a:t>1 1 1 1</a:t>
            </a:r>
          </a:p>
          <a:p>
            <a:pPr>
              <a:lnSpc>
                <a:spcPct val="80000"/>
              </a:lnSpc>
              <a:defRPr/>
            </a:pPr>
            <a:r>
              <a:rPr lang="en-US" sz="1800">
                <a:solidFill>
                  <a:schemeClr val="tx2"/>
                </a:solidFill>
                <a:latin typeface="Times"/>
                <a:ea typeface="+mn-ea"/>
              </a:rPr>
              <a:t>1 1 1 1</a:t>
            </a:r>
          </a:p>
          <a:p>
            <a:pPr>
              <a:lnSpc>
                <a:spcPct val="80000"/>
              </a:lnSpc>
              <a:defRPr/>
            </a:pPr>
            <a:r>
              <a:rPr lang="en-US" sz="1800">
                <a:solidFill>
                  <a:schemeClr val="tx2"/>
                </a:solidFill>
                <a:latin typeface="Times"/>
                <a:ea typeface="+mn-ea"/>
              </a:rPr>
              <a:t>0 0 0 0</a:t>
            </a:r>
          </a:p>
        </p:txBody>
      </p:sp>
      <p:sp>
        <p:nvSpPr>
          <p:cNvPr id="224384" name="Rectangle 128"/>
          <p:cNvSpPr>
            <a:spLocks noChangeArrowheads="1"/>
          </p:cNvSpPr>
          <p:nvPr/>
        </p:nvSpPr>
        <p:spPr bwMode="auto">
          <a:xfrm>
            <a:off x="2973388" y="3937000"/>
            <a:ext cx="817530" cy="754566"/>
          </a:xfrm>
          <a:prstGeom prst="rect">
            <a:avLst/>
          </a:prstGeom>
          <a:solidFill>
            <a:schemeClr val="bg1"/>
          </a:solidFill>
          <a:ln w="12700">
            <a:noFill/>
            <a:miter lim="800000"/>
            <a:headEnd/>
            <a:tailEnd/>
          </a:ln>
          <a:effectLst>
            <a:prstShdw prst="shdw17" dist="17961" dir="2700000">
              <a:schemeClr val="bg1">
                <a:gamma/>
                <a:shade val="60000"/>
                <a:invGamma/>
              </a:schemeClr>
            </a:prstShdw>
          </a:effectLst>
        </p:spPr>
        <p:txBody>
          <a:bodyPr wrap="none" lIns="90487" tIns="44450" rIns="90487" bIns="44450">
            <a:spAutoFit/>
          </a:bodyPr>
          <a:lstStyle/>
          <a:p>
            <a:pPr>
              <a:lnSpc>
                <a:spcPct val="80000"/>
              </a:lnSpc>
              <a:defRPr/>
            </a:pPr>
            <a:r>
              <a:rPr lang="en-US" sz="1800">
                <a:solidFill>
                  <a:schemeClr val="bg1"/>
                </a:solidFill>
                <a:latin typeface="Times"/>
                <a:ea typeface="+mn-ea"/>
              </a:rPr>
              <a:t>0 0 0 0</a:t>
            </a:r>
          </a:p>
          <a:p>
            <a:pPr>
              <a:lnSpc>
                <a:spcPct val="80000"/>
              </a:lnSpc>
              <a:defRPr/>
            </a:pPr>
            <a:r>
              <a:rPr lang="en-US" sz="1800">
                <a:solidFill>
                  <a:schemeClr val="bg1"/>
                </a:solidFill>
                <a:latin typeface="Times"/>
                <a:ea typeface="+mn-ea"/>
              </a:rPr>
              <a:t>1 1 1 1</a:t>
            </a:r>
          </a:p>
          <a:p>
            <a:pPr>
              <a:lnSpc>
                <a:spcPct val="80000"/>
              </a:lnSpc>
              <a:defRPr/>
            </a:pPr>
            <a:r>
              <a:rPr lang="en-US" sz="1800">
                <a:solidFill>
                  <a:schemeClr val="bg1"/>
                </a:solidFill>
                <a:latin typeface="Times"/>
                <a:ea typeface="+mn-ea"/>
              </a:rPr>
              <a:t>0 0 0 0</a:t>
            </a:r>
          </a:p>
        </p:txBody>
      </p:sp>
      <p:sp>
        <p:nvSpPr>
          <p:cNvPr id="224385" name="Rectangle 129"/>
          <p:cNvSpPr>
            <a:spLocks noChangeArrowheads="1"/>
          </p:cNvSpPr>
          <p:nvPr/>
        </p:nvSpPr>
        <p:spPr bwMode="auto">
          <a:xfrm>
            <a:off x="4573588" y="3937000"/>
            <a:ext cx="817530" cy="754566"/>
          </a:xfrm>
          <a:prstGeom prst="rect">
            <a:avLst/>
          </a:prstGeom>
          <a:solidFill>
            <a:schemeClr val="bg1"/>
          </a:solidFill>
          <a:ln w="12700">
            <a:noFill/>
            <a:miter lim="800000"/>
            <a:headEnd/>
            <a:tailEnd/>
          </a:ln>
          <a:effectLst>
            <a:prstShdw prst="shdw17" dist="17961" dir="2700000">
              <a:schemeClr val="bg1">
                <a:gamma/>
                <a:shade val="60000"/>
                <a:invGamma/>
              </a:schemeClr>
            </a:prstShdw>
          </a:effectLst>
        </p:spPr>
        <p:txBody>
          <a:bodyPr wrap="none" lIns="90487" tIns="44450" rIns="90487" bIns="44450">
            <a:spAutoFit/>
          </a:bodyPr>
          <a:lstStyle/>
          <a:p>
            <a:pPr>
              <a:lnSpc>
                <a:spcPct val="80000"/>
              </a:lnSpc>
              <a:defRPr/>
            </a:pPr>
            <a:r>
              <a:rPr lang="en-US" sz="1800">
                <a:solidFill>
                  <a:schemeClr val="bg1"/>
                </a:solidFill>
                <a:latin typeface="Times"/>
                <a:ea typeface="+mn-ea"/>
              </a:rPr>
              <a:t>0 0 1 1</a:t>
            </a:r>
          </a:p>
          <a:p>
            <a:pPr>
              <a:lnSpc>
                <a:spcPct val="80000"/>
              </a:lnSpc>
              <a:defRPr/>
            </a:pPr>
            <a:r>
              <a:rPr lang="en-US" sz="1800">
                <a:solidFill>
                  <a:schemeClr val="bg1"/>
                </a:solidFill>
                <a:latin typeface="Times"/>
                <a:ea typeface="+mn-ea"/>
              </a:rPr>
              <a:t>0 0 1 1</a:t>
            </a:r>
          </a:p>
          <a:p>
            <a:pPr>
              <a:lnSpc>
                <a:spcPct val="80000"/>
              </a:lnSpc>
              <a:defRPr/>
            </a:pPr>
            <a:r>
              <a:rPr lang="en-US" sz="1800">
                <a:solidFill>
                  <a:schemeClr val="bg1"/>
                </a:solidFill>
                <a:latin typeface="Times"/>
                <a:ea typeface="+mn-ea"/>
              </a:rPr>
              <a:t>0 0 1 1</a:t>
            </a:r>
          </a:p>
        </p:txBody>
      </p:sp>
      <p:sp>
        <p:nvSpPr>
          <p:cNvPr id="224386" name="Rectangle 130"/>
          <p:cNvSpPr>
            <a:spLocks noChangeArrowheads="1"/>
          </p:cNvSpPr>
          <p:nvPr/>
        </p:nvSpPr>
        <p:spPr bwMode="auto">
          <a:xfrm>
            <a:off x="6159500" y="3937000"/>
            <a:ext cx="817530" cy="754566"/>
          </a:xfrm>
          <a:prstGeom prst="rect">
            <a:avLst/>
          </a:prstGeom>
          <a:solidFill>
            <a:schemeClr val="bg1"/>
          </a:solidFill>
          <a:ln w="12700">
            <a:noFill/>
            <a:miter lim="800000"/>
            <a:headEnd/>
            <a:tailEnd/>
          </a:ln>
          <a:effectLst>
            <a:prstShdw prst="shdw17" dist="17961" dir="2700000">
              <a:schemeClr val="bg1">
                <a:gamma/>
                <a:shade val="60000"/>
                <a:invGamma/>
              </a:schemeClr>
            </a:prstShdw>
          </a:effectLst>
        </p:spPr>
        <p:txBody>
          <a:bodyPr wrap="none" lIns="90487" tIns="44450" rIns="90487" bIns="44450">
            <a:spAutoFit/>
          </a:bodyPr>
          <a:lstStyle/>
          <a:p>
            <a:pPr>
              <a:lnSpc>
                <a:spcPct val="80000"/>
              </a:lnSpc>
              <a:defRPr/>
            </a:pPr>
            <a:r>
              <a:rPr lang="en-US" sz="1800">
                <a:solidFill>
                  <a:schemeClr val="bg1"/>
                </a:solidFill>
                <a:latin typeface="Times"/>
                <a:ea typeface="+mn-ea"/>
              </a:rPr>
              <a:t>0 1 0 1</a:t>
            </a:r>
          </a:p>
          <a:p>
            <a:pPr>
              <a:lnSpc>
                <a:spcPct val="80000"/>
              </a:lnSpc>
              <a:defRPr/>
            </a:pPr>
            <a:r>
              <a:rPr lang="en-US" sz="1800">
                <a:solidFill>
                  <a:schemeClr val="bg1"/>
                </a:solidFill>
                <a:latin typeface="Times"/>
                <a:ea typeface="+mn-ea"/>
              </a:rPr>
              <a:t>0 1 0 1</a:t>
            </a:r>
          </a:p>
          <a:p>
            <a:pPr>
              <a:lnSpc>
                <a:spcPct val="80000"/>
              </a:lnSpc>
              <a:defRPr/>
            </a:pPr>
            <a:r>
              <a:rPr lang="en-US" sz="1800">
                <a:solidFill>
                  <a:schemeClr val="bg1"/>
                </a:solidFill>
                <a:latin typeface="Times"/>
                <a:ea typeface="+mn-ea"/>
              </a:rPr>
              <a:t>0 1 0 1</a:t>
            </a:r>
          </a:p>
        </p:txBody>
      </p:sp>
      <p:sp>
        <p:nvSpPr>
          <p:cNvPr id="224387" name="Rectangle 131"/>
          <p:cNvSpPr>
            <a:spLocks noChangeArrowheads="1"/>
          </p:cNvSpPr>
          <p:nvPr/>
        </p:nvSpPr>
        <p:spPr bwMode="auto">
          <a:xfrm>
            <a:off x="7751763" y="3937000"/>
            <a:ext cx="817530" cy="754566"/>
          </a:xfrm>
          <a:prstGeom prst="rect">
            <a:avLst/>
          </a:prstGeom>
          <a:solidFill>
            <a:schemeClr val="bg1"/>
          </a:solidFill>
          <a:ln w="12700">
            <a:noFill/>
            <a:miter lim="800000"/>
            <a:headEnd/>
            <a:tailEnd/>
          </a:ln>
          <a:effectLst>
            <a:prstShdw prst="shdw17" dist="17961" dir="2700000">
              <a:schemeClr val="bg1">
                <a:gamma/>
                <a:shade val="60000"/>
                <a:invGamma/>
              </a:schemeClr>
            </a:prstShdw>
          </a:effectLst>
        </p:spPr>
        <p:txBody>
          <a:bodyPr wrap="none" lIns="90487" tIns="44450" rIns="90487" bIns="44450">
            <a:spAutoFit/>
          </a:bodyPr>
          <a:lstStyle/>
          <a:p>
            <a:pPr>
              <a:lnSpc>
                <a:spcPct val="80000"/>
              </a:lnSpc>
              <a:defRPr/>
            </a:pPr>
            <a:r>
              <a:rPr lang="en-US" sz="1800">
                <a:solidFill>
                  <a:schemeClr val="bg1"/>
                </a:solidFill>
                <a:latin typeface="Times"/>
                <a:ea typeface="+mn-ea"/>
              </a:rPr>
              <a:t>1 0 0 1</a:t>
            </a:r>
          </a:p>
          <a:p>
            <a:pPr>
              <a:lnSpc>
                <a:spcPct val="80000"/>
              </a:lnSpc>
              <a:defRPr/>
            </a:pPr>
            <a:r>
              <a:rPr lang="en-US" sz="1800">
                <a:solidFill>
                  <a:schemeClr val="bg1"/>
                </a:solidFill>
                <a:latin typeface="Times"/>
                <a:ea typeface="+mn-ea"/>
              </a:rPr>
              <a:t>0 1 1 0</a:t>
            </a:r>
          </a:p>
          <a:p>
            <a:pPr>
              <a:lnSpc>
                <a:spcPct val="80000"/>
              </a:lnSpc>
              <a:defRPr/>
            </a:pPr>
            <a:r>
              <a:rPr lang="en-US" sz="1800">
                <a:solidFill>
                  <a:schemeClr val="bg1"/>
                </a:solidFill>
                <a:latin typeface="Times"/>
                <a:ea typeface="+mn-ea"/>
              </a:rPr>
              <a:t>0 1 1 0</a:t>
            </a:r>
          </a:p>
        </p:txBody>
      </p:sp>
      <p:sp>
        <p:nvSpPr>
          <p:cNvPr id="224388" name="Rectangle 132"/>
          <p:cNvSpPr>
            <a:spLocks noChangeArrowheads="1"/>
          </p:cNvSpPr>
          <p:nvPr/>
        </p:nvSpPr>
        <p:spPr bwMode="auto">
          <a:xfrm>
            <a:off x="1385888" y="4779963"/>
            <a:ext cx="817530" cy="754566"/>
          </a:xfrm>
          <a:prstGeom prst="rect">
            <a:avLst/>
          </a:prstGeom>
          <a:solidFill>
            <a:schemeClr val="bg1"/>
          </a:solidFill>
          <a:ln w="12700">
            <a:noFill/>
            <a:miter lim="800000"/>
            <a:headEnd/>
            <a:tailEnd/>
          </a:ln>
          <a:effectLst>
            <a:prstShdw prst="shdw17" dist="17961" dir="2700000">
              <a:schemeClr val="bg1">
                <a:gamma/>
                <a:shade val="60000"/>
                <a:invGamma/>
              </a:schemeClr>
            </a:prstShdw>
          </a:effectLst>
        </p:spPr>
        <p:txBody>
          <a:bodyPr wrap="none" lIns="90487" tIns="44450" rIns="90487" bIns="44450">
            <a:spAutoFit/>
          </a:bodyPr>
          <a:lstStyle/>
          <a:p>
            <a:pPr>
              <a:lnSpc>
                <a:spcPct val="80000"/>
              </a:lnSpc>
              <a:defRPr/>
            </a:pPr>
            <a:r>
              <a:rPr lang="en-US" sz="1800">
                <a:solidFill>
                  <a:schemeClr val="bg1"/>
                </a:solidFill>
                <a:latin typeface="Times"/>
                <a:ea typeface="+mn-ea"/>
              </a:rPr>
              <a:t>1 1 1 1</a:t>
            </a:r>
          </a:p>
          <a:p>
            <a:pPr>
              <a:lnSpc>
                <a:spcPct val="80000"/>
              </a:lnSpc>
              <a:defRPr/>
            </a:pPr>
            <a:r>
              <a:rPr lang="en-US" sz="1800">
                <a:solidFill>
                  <a:schemeClr val="bg1"/>
                </a:solidFill>
                <a:latin typeface="Times"/>
                <a:ea typeface="+mn-ea"/>
              </a:rPr>
              <a:t>1 1 1 1</a:t>
            </a:r>
          </a:p>
          <a:p>
            <a:pPr>
              <a:lnSpc>
                <a:spcPct val="80000"/>
              </a:lnSpc>
              <a:defRPr/>
            </a:pPr>
            <a:r>
              <a:rPr lang="en-US" sz="1800">
                <a:solidFill>
                  <a:schemeClr val="bg1"/>
                </a:solidFill>
                <a:latin typeface="Times"/>
                <a:ea typeface="+mn-ea"/>
              </a:rPr>
              <a:t>0 0 0 0</a:t>
            </a:r>
          </a:p>
        </p:txBody>
      </p:sp>
      <p:sp>
        <p:nvSpPr>
          <p:cNvPr id="224389" name="Rectangle 133"/>
          <p:cNvSpPr>
            <a:spLocks noChangeArrowheads="1"/>
          </p:cNvSpPr>
          <p:nvPr/>
        </p:nvSpPr>
        <p:spPr bwMode="auto">
          <a:xfrm>
            <a:off x="2973388" y="4779963"/>
            <a:ext cx="809625" cy="746125"/>
          </a:xfrm>
          <a:prstGeom prst="rect">
            <a:avLst/>
          </a:prstGeom>
          <a:solidFill>
            <a:schemeClr val="tx2"/>
          </a:solidFill>
          <a:ln w="12700">
            <a:noFill/>
            <a:miter lim="800000"/>
            <a:headEnd/>
            <a:tailEnd/>
          </a:ln>
          <a:effectLst>
            <a:prstShdw prst="shdw17" dist="17961" dir="2700000">
              <a:schemeClr val="tx2">
                <a:gamma/>
                <a:shade val="60000"/>
                <a:invGamma/>
              </a:schemeClr>
            </a:prstShdw>
          </a:effectLst>
        </p:spPr>
        <p:txBody>
          <a:bodyPr wrap="none" lIns="90487" tIns="44450" rIns="90487" bIns="44450">
            <a:spAutoFit/>
          </a:bodyPr>
          <a:lstStyle/>
          <a:p>
            <a:pPr>
              <a:lnSpc>
                <a:spcPct val="80000"/>
              </a:lnSpc>
              <a:defRPr/>
            </a:pPr>
            <a:r>
              <a:rPr lang="en-US" sz="1800">
                <a:solidFill>
                  <a:schemeClr val="tx2"/>
                </a:solidFill>
                <a:latin typeface="Times"/>
                <a:ea typeface="+mn-ea"/>
              </a:rPr>
              <a:t>0 0 0 0</a:t>
            </a:r>
          </a:p>
          <a:p>
            <a:pPr>
              <a:lnSpc>
                <a:spcPct val="80000"/>
              </a:lnSpc>
              <a:defRPr/>
            </a:pPr>
            <a:r>
              <a:rPr lang="en-US" sz="1800">
                <a:solidFill>
                  <a:schemeClr val="tx2"/>
                </a:solidFill>
                <a:latin typeface="Times"/>
                <a:ea typeface="+mn-ea"/>
              </a:rPr>
              <a:t>1 1 1 1</a:t>
            </a:r>
          </a:p>
          <a:p>
            <a:pPr>
              <a:lnSpc>
                <a:spcPct val="80000"/>
              </a:lnSpc>
              <a:defRPr/>
            </a:pPr>
            <a:r>
              <a:rPr lang="en-US" sz="1800">
                <a:solidFill>
                  <a:schemeClr val="tx2"/>
                </a:solidFill>
                <a:latin typeface="Times"/>
                <a:ea typeface="+mn-ea"/>
              </a:rPr>
              <a:t>0 0 0 0</a:t>
            </a:r>
          </a:p>
        </p:txBody>
      </p:sp>
      <p:sp>
        <p:nvSpPr>
          <p:cNvPr id="224390" name="Rectangle 134"/>
          <p:cNvSpPr>
            <a:spLocks noChangeArrowheads="1"/>
          </p:cNvSpPr>
          <p:nvPr/>
        </p:nvSpPr>
        <p:spPr bwMode="auto">
          <a:xfrm>
            <a:off x="4573588" y="4779963"/>
            <a:ext cx="817530" cy="754566"/>
          </a:xfrm>
          <a:prstGeom prst="rect">
            <a:avLst/>
          </a:prstGeom>
          <a:solidFill>
            <a:schemeClr val="bg1"/>
          </a:solidFill>
          <a:ln w="12700">
            <a:noFill/>
            <a:miter lim="800000"/>
            <a:headEnd/>
            <a:tailEnd/>
          </a:ln>
          <a:effectLst>
            <a:prstShdw prst="shdw17" dist="17961" dir="2700000">
              <a:schemeClr val="bg1">
                <a:gamma/>
                <a:shade val="60000"/>
                <a:invGamma/>
              </a:schemeClr>
            </a:prstShdw>
          </a:effectLst>
        </p:spPr>
        <p:txBody>
          <a:bodyPr wrap="none" lIns="90487" tIns="44450" rIns="90487" bIns="44450">
            <a:spAutoFit/>
          </a:bodyPr>
          <a:lstStyle/>
          <a:p>
            <a:pPr>
              <a:lnSpc>
                <a:spcPct val="80000"/>
              </a:lnSpc>
              <a:defRPr/>
            </a:pPr>
            <a:r>
              <a:rPr lang="en-US" sz="1800">
                <a:solidFill>
                  <a:schemeClr val="bg1"/>
                </a:solidFill>
                <a:latin typeface="Times"/>
                <a:ea typeface="+mn-ea"/>
              </a:rPr>
              <a:t>0 0 1 1</a:t>
            </a:r>
          </a:p>
          <a:p>
            <a:pPr>
              <a:lnSpc>
                <a:spcPct val="80000"/>
              </a:lnSpc>
              <a:defRPr/>
            </a:pPr>
            <a:r>
              <a:rPr lang="en-US" sz="1800">
                <a:solidFill>
                  <a:schemeClr val="bg1"/>
                </a:solidFill>
                <a:latin typeface="Times"/>
                <a:ea typeface="+mn-ea"/>
              </a:rPr>
              <a:t>0 0 1 1</a:t>
            </a:r>
          </a:p>
          <a:p>
            <a:pPr>
              <a:lnSpc>
                <a:spcPct val="80000"/>
              </a:lnSpc>
              <a:defRPr/>
            </a:pPr>
            <a:r>
              <a:rPr lang="en-US" sz="1800">
                <a:solidFill>
                  <a:schemeClr val="bg1"/>
                </a:solidFill>
                <a:latin typeface="Times"/>
                <a:ea typeface="+mn-ea"/>
              </a:rPr>
              <a:t>0 0 1 1</a:t>
            </a:r>
          </a:p>
        </p:txBody>
      </p:sp>
      <p:sp>
        <p:nvSpPr>
          <p:cNvPr id="224391" name="Rectangle 135"/>
          <p:cNvSpPr>
            <a:spLocks noChangeArrowheads="1"/>
          </p:cNvSpPr>
          <p:nvPr/>
        </p:nvSpPr>
        <p:spPr bwMode="auto">
          <a:xfrm>
            <a:off x="6159500" y="4779963"/>
            <a:ext cx="817530" cy="754566"/>
          </a:xfrm>
          <a:prstGeom prst="rect">
            <a:avLst/>
          </a:prstGeom>
          <a:solidFill>
            <a:schemeClr val="bg1"/>
          </a:solidFill>
          <a:ln w="12700">
            <a:noFill/>
            <a:miter lim="800000"/>
            <a:headEnd/>
            <a:tailEnd/>
          </a:ln>
          <a:effectLst>
            <a:prstShdw prst="shdw17" dist="17961" dir="2700000">
              <a:schemeClr val="bg1">
                <a:gamma/>
                <a:shade val="60000"/>
                <a:invGamma/>
              </a:schemeClr>
            </a:prstShdw>
          </a:effectLst>
        </p:spPr>
        <p:txBody>
          <a:bodyPr wrap="none" lIns="90487" tIns="44450" rIns="90487" bIns="44450">
            <a:spAutoFit/>
          </a:bodyPr>
          <a:lstStyle/>
          <a:p>
            <a:pPr>
              <a:lnSpc>
                <a:spcPct val="80000"/>
              </a:lnSpc>
              <a:defRPr/>
            </a:pPr>
            <a:r>
              <a:rPr lang="en-US" sz="1800">
                <a:solidFill>
                  <a:schemeClr val="bg1"/>
                </a:solidFill>
                <a:latin typeface="Times"/>
                <a:ea typeface="+mn-ea"/>
              </a:rPr>
              <a:t>0 1 0 1</a:t>
            </a:r>
          </a:p>
          <a:p>
            <a:pPr>
              <a:lnSpc>
                <a:spcPct val="80000"/>
              </a:lnSpc>
              <a:defRPr/>
            </a:pPr>
            <a:r>
              <a:rPr lang="en-US" sz="1800">
                <a:solidFill>
                  <a:schemeClr val="bg1"/>
                </a:solidFill>
                <a:latin typeface="Times"/>
                <a:ea typeface="+mn-ea"/>
              </a:rPr>
              <a:t>0 1 0 1</a:t>
            </a:r>
          </a:p>
          <a:p>
            <a:pPr>
              <a:lnSpc>
                <a:spcPct val="80000"/>
              </a:lnSpc>
              <a:defRPr/>
            </a:pPr>
            <a:r>
              <a:rPr lang="en-US" sz="1800">
                <a:solidFill>
                  <a:schemeClr val="bg1"/>
                </a:solidFill>
                <a:latin typeface="Times"/>
                <a:ea typeface="+mn-ea"/>
              </a:rPr>
              <a:t>0 1 0 1</a:t>
            </a:r>
          </a:p>
        </p:txBody>
      </p:sp>
      <p:sp>
        <p:nvSpPr>
          <p:cNvPr id="224392" name="Rectangle 136"/>
          <p:cNvSpPr>
            <a:spLocks noChangeArrowheads="1"/>
          </p:cNvSpPr>
          <p:nvPr/>
        </p:nvSpPr>
        <p:spPr bwMode="auto">
          <a:xfrm>
            <a:off x="7751763" y="4779963"/>
            <a:ext cx="817530" cy="754566"/>
          </a:xfrm>
          <a:prstGeom prst="rect">
            <a:avLst/>
          </a:prstGeom>
          <a:solidFill>
            <a:schemeClr val="bg1"/>
          </a:solidFill>
          <a:ln w="12700">
            <a:noFill/>
            <a:miter lim="800000"/>
            <a:headEnd/>
            <a:tailEnd/>
          </a:ln>
          <a:effectLst>
            <a:prstShdw prst="shdw17" dist="17961" dir="2700000">
              <a:schemeClr val="bg1">
                <a:gamma/>
                <a:shade val="60000"/>
                <a:invGamma/>
              </a:schemeClr>
            </a:prstShdw>
          </a:effectLst>
        </p:spPr>
        <p:txBody>
          <a:bodyPr wrap="none" lIns="90487" tIns="44450" rIns="90487" bIns="44450">
            <a:spAutoFit/>
          </a:bodyPr>
          <a:lstStyle/>
          <a:p>
            <a:pPr>
              <a:lnSpc>
                <a:spcPct val="80000"/>
              </a:lnSpc>
              <a:defRPr/>
            </a:pPr>
            <a:r>
              <a:rPr lang="en-US" sz="1800">
                <a:solidFill>
                  <a:schemeClr val="bg1"/>
                </a:solidFill>
                <a:latin typeface="Times"/>
                <a:ea typeface="+mn-ea"/>
              </a:rPr>
              <a:t>1 0 0 1</a:t>
            </a:r>
          </a:p>
          <a:p>
            <a:pPr>
              <a:lnSpc>
                <a:spcPct val="80000"/>
              </a:lnSpc>
              <a:defRPr/>
            </a:pPr>
            <a:r>
              <a:rPr lang="en-US" sz="1800">
                <a:solidFill>
                  <a:schemeClr val="bg1"/>
                </a:solidFill>
                <a:latin typeface="Times"/>
                <a:ea typeface="+mn-ea"/>
              </a:rPr>
              <a:t>0 1 1 0</a:t>
            </a:r>
          </a:p>
          <a:p>
            <a:pPr>
              <a:lnSpc>
                <a:spcPct val="80000"/>
              </a:lnSpc>
              <a:defRPr/>
            </a:pPr>
            <a:r>
              <a:rPr lang="en-US" sz="1800">
                <a:solidFill>
                  <a:schemeClr val="bg1"/>
                </a:solidFill>
                <a:latin typeface="Times"/>
                <a:ea typeface="+mn-ea"/>
              </a:rPr>
              <a:t>0 1 1 0</a:t>
            </a:r>
          </a:p>
        </p:txBody>
      </p:sp>
      <p:sp>
        <p:nvSpPr>
          <p:cNvPr id="224393" name="Rectangle 137"/>
          <p:cNvSpPr>
            <a:spLocks noChangeArrowheads="1"/>
          </p:cNvSpPr>
          <p:nvPr/>
        </p:nvSpPr>
        <p:spPr bwMode="auto">
          <a:xfrm>
            <a:off x="1385888" y="5618163"/>
            <a:ext cx="817530" cy="754566"/>
          </a:xfrm>
          <a:prstGeom prst="rect">
            <a:avLst/>
          </a:prstGeom>
          <a:solidFill>
            <a:schemeClr val="bg1"/>
          </a:solidFill>
          <a:ln w="12700">
            <a:noFill/>
            <a:miter lim="800000"/>
            <a:headEnd/>
            <a:tailEnd/>
          </a:ln>
          <a:effectLst>
            <a:prstShdw prst="shdw17" dist="17961" dir="2700000">
              <a:schemeClr val="bg1">
                <a:gamma/>
                <a:shade val="60000"/>
                <a:invGamma/>
              </a:schemeClr>
            </a:prstShdw>
          </a:effectLst>
        </p:spPr>
        <p:txBody>
          <a:bodyPr wrap="none" lIns="90487" tIns="44450" rIns="90487" bIns="44450">
            <a:spAutoFit/>
          </a:bodyPr>
          <a:lstStyle/>
          <a:p>
            <a:pPr>
              <a:lnSpc>
                <a:spcPct val="80000"/>
              </a:lnSpc>
              <a:defRPr/>
            </a:pPr>
            <a:r>
              <a:rPr lang="en-US" sz="1800">
                <a:solidFill>
                  <a:schemeClr val="bg1"/>
                </a:solidFill>
                <a:latin typeface="Times"/>
                <a:ea typeface="+mn-ea"/>
              </a:rPr>
              <a:t>1 1 1 1</a:t>
            </a:r>
          </a:p>
          <a:p>
            <a:pPr>
              <a:lnSpc>
                <a:spcPct val="80000"/>
              </a:lnSpc>
              <a:defRPr/>
            </a:pPr>
            <a:r>
              <a:rPr lang="en-US" sz="1800">
                <a:solidFill>
                  <a:schemeClr val="bg1"/>
                </a:solidFill>
                <a:latin typeface="Times"/>
                <a:ea typeface="+mn-ea"/>
              </a:rPr>
              <a:t>1 1 1 1</a:t>
            </a:r>
          </a:p>
          <a:p>
            <a:pPr>
              <a:lnSpc>
                <a:spcPct val="80000"/>
              </a:lnSpc>
              <a:defRPr/>
            </a:pPr>
            <a:r>
              <a:rPr lang="en-US" sz="1800">
                <a:solidFill>
                  <a:schemeClr val="bg1"/>
                </a:solidFill>
                <a:latin typeface="Times"/>
                <a:ea typeface="+mn-ea"/>
              </a:rPr>
              <a:t>0 0 0 0</a:t>
            </a:r>
          </a:p>
        </p:txBody>
      </p:sp>
      <p:sp>
        <p:nvSpPr>
          <p:cNvPr id="224394" name="Rectangle 138"/>
          <p:cNvSpPr>
            <a:spLocks noChangeArrowheads="1"/>
          </p:cNvSpPr>
          <p:nvPr/>
        </p:nvSpPr>
        <p:spPr bwMode="auto">
          <a:xfrm>
            <a:off x="2973388" y="5618163"/>
            <a:ext cx="817530" cy="754566"/>
          </a:xfrm>
          <a:prstGeom prst="rect">
            <a:avLst/>
          </a:prstGeom>
          <a:solidFill>
            <a:schemeClr val="bg1"/>
          </a:solidFill>
          <a:ln w="12700">
            <a:noFill/>
            <a:miter lim="800000"/>
            <a:headEnd/>
            <a:tailEnd/>
          </a:ln>
          <a:effectLst>
            <a:prstShdw prst="shdw17" dist="17961" dir="2700000">
              <a:schemeClr val="bg1">
                <a:gamma/>
                <a:shade val="60000"/>
                <a:invGamma/>
              </a:schemeClr>
            </a:prstShdw>
          </a:effectLst>
        </p:spPr>
        <p:txBody>
          <a:bodyPr wrap="none" lIns="90487" tIns="44450" rIns="90487" bIns="44450">
            <a:spAutoFit/>
          </a:bodyPr>
          <a:lstStyle/>
          <a:p>
            <a:pPr>
              <a:lnSpc>
                <a:spcPct val="80000"/>
              </a:lnSpc>
              <a:defRPr/>
            </a:pPr>
            <a:r>
              <a:rPr lang="en-US" sz="1800">
                <a:solidFill>
                  <a:schemeClr val="bg1"/>
                </a:solidFill>
                <a:latin typeface="Times"/>
                <a:ea typeface="+mn-ea"/>
              </a:rPr>
              <a:t>0 0 0 0</a:t>
            </a:r>
          </a:p>
          <a:p>
            <a:pPr>
              <a:lnSpc>
                <a:spcPct val="80000"/>
              </a:lnSpc>
              <a:defRPr/>
            </a:pPr>
            <a:r>
              <a:rPr lang="en-US" sz="1800">
                <a:solidFill>
                  <a:schemeClr val="bg1"/>
                </a:solidFill>
                <a:latin typeface="Times"/>
                <a:ea typeface="+mn-ea"/>
              </a:rPr>
              <a:t>1 1 1 1</a:t>
            </a:r>
          </a:p>
          <a:p>
            <a:pPr>
              <a:lnSpc>
                <a:spcPct val="80000"/>
              </a:lnSpc>
              <a:defRPr/>
            </a:pPr>
            <a:r>
              <a:rPr lang="en-US" sz="1800">
                <a:solidFill>
                  <a:schemeClr val="bg1"/>
                </a:solidFill>
                <a:latin typeface="Times"/>
                <a:ea typeface="+mn-ea"/>
              </a:rPr>
              <a:t>0 0 0 0</a:t>
            </a:r>
          </a:p>
        </p:txBody>
      </p:sp>
      <p:sp>
        <p:nvSpPr>
          <p:cNvPr id="224395" name="Rectangle 139"/>
          <p:cNvSpPr>
            <a:spLocks noChangeArrowheads="1"/>
          </p:cNvSpPr>
          <p:nvPr/>
        </p:nvSpPr>
        <p:spPr bwMode="auto">
          <a:xfrm>
            <a:off x="4573588" y="5618163"/>
            <a:ext cx="809625" cy="746125"/>
          </a:xfrm>
          <a:prstGeom prst="rect">
            <a:avLst/>
          </a:prstGeom>
          <a:solidFill>
            <a:schemeClr val="tx2"/>
          </a:solidFill>
          <a:ln w="12700">
            <a:noFill/>
            <a:miter lim="800000"/>
            <a:headEnd/>
            <a:tailEnd/>
          </a:ln>
          <a:effectLst>
            <a:prstShdw prst="shdw17" dist="17961" dir="2700000">
              <a:schemeClr val="tx2">
                <a:gamma/>
                <a:shade val="60000"/>
                <a:invGamma/>
              </a:schemeClr>
            </a:prstShdw>
          </a:effectLst>
        </p:spPr>
        <p:txBody>
          <a:bodyPr wrap="none" lIns="90487" tIns="44450" rIns="90487" bIns="44450">
            <a:spAutoFit/>
          </a:bodyPr>
          <a:lstStyle/>
          <a:p>
            <a:pPr>
              <a:lnSpc>
                <a:spcPct val="80000"/>
              </a:lnSpc>
              <a:defRPr/>
            </a:pPr>
            <a:r>
              <a:rPr lang="en-US" sz="1800">
                <a:solidFill>
                  <a:schemeClr val="tx2"/>
                </a:solidFill>
                <a:latin typeface="Times"/>
                <a:ea typeface="+mn-ea"/>
              </a:rPr>
              <a:t>0 0 1 1</a:t>
            </a:r>
          </a:p>
          <a:p>
            <a:pPr>
              <a:lnSpc>
                <a:spcPct val="80000"/>
              </a:lnSpc>
              <a:defRPr/>
            </a:pPr>
            <a:r>
              <a:rPr lang="en-US" sz="1800">
                <a:solidFill>
                  <a:schemeClr val="tx2"/>
                </a:solidFill>
                <a:latin typeface="Times"/>
                <a:ea typeface="+mn-ea"/>
              </a:rPr>
              <a:t>0 0 1 1</a:t>
            </a:r>
          </a:p>
          <a:p>
            <a:pPr>
              <a:lnSpc>
                <a:spcPct val="80000"/>
              </a:lnSpc>
              <a:defRPr/>
            </a:pPr>
            <a:r>
              <a:rPr lang="en-US" sz="1800">
                <a:solidFill>
                  <a:schemeClr val="tx2"/>
                </a:solidFill>
                <a:latin typeface="Times"/>
                <a:ea typeface="+mn-ea"/>
              </a:rPr>
              <a:t>0 0 1 1</a:t>
            </a:r>
          </a:p>
        </p:txBody>
      </p:sp>
      <p:sp>
        <p:nvSpPr>
          <p:cNvPr id="224396" name="Rectangle 140"/>
          <p:cNvSpPr>
            <a:spLocks noChangeArrowheads="1"/>
          </p:cNvSpPr>
          <p:nvPr/>
        </p:nvSpPr>
        <p:spPr bwMode="auto">
          <a:xfrm>
            <a:off x="6159500" y="5618163"/>
            <a:ext cx="817530" cy="754566"/>
          </a:xfrm>
          <a:prstGeom prst="rect">
            <a:avLst/>
          </a:prstGeom>
          <a:solidFill>
            <a:schemeClr val="bg1"/>
          </a:solidFill>
          <a:ln w="12700">
            <a:noFill/>
            <a:miter lim="800000"/>
            <a:headEnd/>
            <a:tailEnd/>
          </a:ln>
          <a:effectLst>
            <a:prstShdw prst="shdw17" dist="17961" dir="2700000">
              <a:schemeClr val="bg1">
                <a:gamma/>
                <a:shade val="60000"/>
                <a:invGamma/>
              </a:schemeClr>
            </a:prstShdw>
          </a:effectLst>
        </p:spPr>
        <p:txBody>
          <a:bodyPr wrap="none" lIns="90487" tIns="44450" rIns="90487" bIns="44450">
            <a:spAutoFit/>
          </a:bodyPr>
          <a:lstStyle/>
          <a:p>
            <a:pPr>
              <a:lnSpc>
                <a:spcPct val="80000"/>
              </a:lnSpc>
              <a:defRPr/>
            </a:pPr>
            <a:r>
              <a:rPr lang="en-US" sz="1800">
                <a:solidFill>
                  <a:schemeClr val="bg1"/>
                </a:solidFill>
                <a:latin typeface="Times"/>
                <a:ea typeface="+mn-ea"/>
              </a:rPr>
              <a:t>0 1 0 1</a:t>
            </a:r>
          </a:p>
          <a:p>
            <a:pPr>
              <a:lnSpc>
                <a:spcPct val="80000"/>
              </a:lnSpc>
              <a:defRPr/>
            </a:pPr>
            <a:r>
              <a:rPr lang="en-US" sz="1800">
                <a:solidFill>
                  <a:schemeClr val="bg1"/>
                </a:solidFill>
                <a:latin typeface="Times"/>
                <a:ea typeface="+mn-ea"/>
              </a:rPr>
              <a:t>0 1 0 1</a:t>
            </a:r>
          </a:p>
          <a:p>
            <a:pPr>
              <a:lnSpc>
                <a:spcPct val="80000"/>
              </a:lnSpc>
              <a:defRPr/>
            </a:pPr>
            <a:r>
              <a:rPr lang="en-US" sz="1800">
                <a:solidFill>
                  <a:schemeClr val="bg1"/>
                </a:solidFill>
                <a:latin typeface="Times"/>
                <a:ea typeface="+mn-ea"/>
              </a:rPr>
              <a:t>0 1 0 1</a:t>
            </a:r>
          </a:p>
        </p:txBody>
      </p:sp>
      <p:sp>
        <p:nvSpPr>
          <p:cNvPr id="224397" name="Rectangle 141"/>
          <p:cNvSpPr>
            <a:spLocks noChangeArrowheads="1"/>
          </p:cNvSpPr>
          <p:nvPr/>
        </p:nvSpPr>
        <p:spPr bwMode="auto">
          <a:xfrm>
            <a:off x="7751763" y="5618163"/>
            <a:ext cx="817530" cy="754566"/>
          </a:xfrm>
          <a:prstGeom prst="rect">
            <a:avLst/>
          </a:prstGeom>
          <a:solidFill>
            <a:schemeClr val="bg1"/>
          </a:solidFill>
          <a:ln w="12700">
            <a:noFill/>
            <a:miter lim="800000"/>
            <a:headEnd/>
            <a:tailEnd/>
          </a:ln>
          <a:effectLst>
            <a:prstShdw prst="shdw17" dist="17961" dir="2700000">
              <a:schemeClr val="bg1">
                <a:gamma/>
                <a:shade val="60000"/>
                <a:invGamma/>
              </a:schemeClr>
            </a:prstShdw>
          </a:effectLst>
        </p:spPr>
        <p:txBody>
          <a:bodyPr wrap="none" lIns="90487" tIns="44450" rIns="90487" bIns="44450">
            <a:spAutoFit/>
          </a:bodyPr>
          <a:lstStyle/>
          <a:p>
            <a:pPr>
              <a:lnSpc>
                <a:spcPct val="80000"/>
              </a:lnSpc>
              <a:defRPr/>
            </a:pPr>
            <a:r>
              <a:rPr lang="en-US" sz="1800">
                <a:solidFill>
                  <a:schemeClr val="bg1"/>
                </a:solidFill>
                <a:latin typeface="Times"/>
                <a:ea typeface="+mn-ea"/>
              </a:rPr>
              <a:t>1 0 0 1</a:t>
            </a:r>
          </a:p>
          <a:p>
            <a:pPr>
              <a:lnSpc>
                <a:spcPct val="80000"/>
              </a:lnSpc>
              <a:defRPr/>
            </a:pPr>
            <a:r>
              <a:rPr lang="en-US" sz="1800">
                <a:solidFill>
                  <a:schemeClr val="bg1"/>
                </a:solidFill>
                <a:latin typeface="Times"/>
                <a:ea typeface="+mn-ea"/>
              </a:rPr>
              <a:t>0 1 1 0</a:t>
            </a:r>
          </a:p>
          <a:p>
            <a:pPr>
              <a:lnSpc>
                <a:spcPct val="80000"/>
              </a:lnSpc>
              <a:defRPr/>
            </a:pPr>
            <a:r>
              <a:rPr lang="en-US" sz="1800">
                <a:solidFill>
                  <a:schemeClr val="bg1"/>
                </a:solidFill>
                <a:latin typeface="Times"/>
                <a:ea typeface="+mn-ea"/>
              </a:rPr>
              <a:t>0 1 1 0</a:t>
            </a:r>
          </a:p>
        </p:txBody>
      </p:sp>
      <p:sp>
        <p:nvSpPr>
          <p:cNvPr id="37006" name="Text Box 142"/>
          <p:cNvSpPr txBox="1">
            <a:spLocks noChangeArrowheads="1"/>
          </p:cNvSpPr>
          <p:nvPr/>
        </p:nvSpPr>
        <p:spPr bwMode="auto">
          <a:xfrm>
            <a:off x="1571625" y="3090863"/>
            <a:ext cx="438150"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lnSpc>
                <a:spcPct val="70000"/>
              </a:lnSpc>
            </a:pPr>
            <a:r>
              <a:rPr lang="en-US" sz="2000"/>
              <a:t>8</a:t>
            </a:r>
          </a:p>
          <a:p>
            <a:pPr algn="ctr">
              <a:lnSpc>
                <a:spcPct val="70000"/>
              </a:lnSpc>
            </a:pPr>
            <a:r>
              <a:rPr lang="en-US" sz="2000"/>
              <a:t>9</a:t>
            </a:r>
          </a:p>
          <a:p>
            <a:pPr algn="ctr">
              <a:lnSpc>
                <a:spcPct val="70000"/>
              </a:lnSpc>
            </a:pPr>
            <a:r>
              <a:rPr lang="en-US" sz="2000"/>
              <a:t>10</a:t>
            </a:r>
          </a:p>
        </p:txBody>
      </p:sp>
      <p:sp>
        <p:nvSpPr>
          <p:cNvPr id="37007" name="Text Box 143"/>
          <p:cNvSpPr txBox="1">
            <a:spLocks noChangeArrowheads="1"/>
          </p:cNvSpPr>
          <p:nvPr/>
        </p:nvSpPr>
        <p:spPr bwMode="auto">
          <a:xfrm>
            <a:off x="3159125" y="3090863"/>
            <a:ext cx="438150"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lnSpc>
                <a:spcPct val="70000"/>
              </a:lnSpc>
            </a:pPr>
            <a:r>
              <a:rPr lang="en-US" sz="2000"/>
              <a:t>11</a:t>
            </a:r>
          </a:p>
          <a:p>
            <a:pPr algn="ctr">
              <a:lnSpc>
                <a:spcPct val="70000"/>
              </a:lnSpc>
            </a:pPr>
            <a:r>
              <a:rPr lang="en-US" sz="2000"/>
              <a:t>12</a:t>
            </a:r>
          </a:p>
          <a:p>
            <a:pPr algn="ctr">
              <a:lnSpc>
                <a:spcPct val="70000"/>
              </a:lnSpc>
            </a:pPr>
            <a:r>
              <a:rPr lang="en-US" sz="2000"/>
              <a:t>13</a:t>
            </a:r>
          </a:p>
        </p:txBody>
      </p:sp>
      <p:sp>
        <p:nvSpPr>
          <p:cNvPr id="37008" name="Text Box 144"/>
          <p:cNvSpPr txBox="1">
            <a:spLocks noChangeArrowheads="1"/>
          </p:cNvSpPr>
          <p:nvPr/>
        </p:nvSpPr>
        <p:spPr bwMode="auto">
          <a:xfrm>
            <a:off x="4759325" y="3090863"/>
            <a:ext cx="438150"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lnSpc>
                <a:spcPct val="70000"/>
              </a:lnSpc>
            </a:pPr>
            <a:r>
              <a:rPr lang="en-US" sz="2000"/>
              <a:t>14</a:t>
            </a:r>
          </a:p>
          <a:p>
            <a:pPr algn="ctr">
              <a:lnSpc>
                <a:spcPct val="70000"/>
              </a:lnSpc>
            </a:pPr>
            <a:r>
              <a:rPr lang="en-US" sz="2000"/>
              <a:t>15</a:t>
            </a:r>
          </a:p>
          <a:p>
            <a:pPr algn="ctr">
              <a:lnSpc>
                <a:spcPct val="70000"/>
              </a:lnSpc>
            </a:pPr>
            <a:r>
              <a:rPr lang="en-US" sz="2000"/>
              <a:t>0</a:t>
            </a:r>
          </a:p>
        </p:txBody>
      </p:sp>
      <p:sp>
        <p:nvSpPr>
          <p:cNvPr id="37009" name="Text Box 145"/>
          <p:cNvSpPr txBox="1">
            <a:spLocks noChangeArrowheads="1"/>
          </p:cNvSpPr>
          <p:nvPr/>
        </p:nvSpPr>
        <p:spPr bwMode="auto">
          <a:xfrm>
            <a:off x="6408738" y="3090863"/>
            <a:ext cx="311150"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lnSpc>
                <a:spcPct val="70000"/>
              </a:lnSpc>
            </a:pPr>
            <a:r>
              <a:rPr lang="en-US" sz="2000"/>
              <a:t>1</a:t>
            </a:r>
          </a:p>
          <a:p>
            <a:pPr algn="ctr">
              <a:lnSpc>
                <a:spcPct val="70000"/>
              </a:lnSpc>
            </a:pPr>
            <a:r>
              <a:rPr lang="en-US" sz="2000"/>
              <a:t>2</a:t>
            </a:r>
          </a:p>
          <a:p>
            <a:pPr algn="ctr">
              <a:lnSpc>
                <a:spcPct val="70000"/>
              </a:lnSpc>
            </a:pPr>
            <a:r>
              <a:rPr lang="en-US" sz="2000"/>
              <a:t>3</a:t>
            </a:r>
          </a:p>
        </p:txBody>
      </p:sp>
      <p:sp>
        <p:nvSpPr>
          <p:cNvPr id="37010" name="Text Box 146"/>
          <p:cNvSpPr txBox="1">
            <a:spLocks noChangeArrowheads="1"/>
          </p:cNvSpPr>
          <p:nvPr/>
        </p:nvSpPr>
        <p:spPr bwMode="auto">
          <a:xfrm>
            <a:off x="7761288" y="3090863"/>
            <a:ext cx="790575" cy="73025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lnSpc>
                <a:spcPct val="70000"/>
              </a:lnSpc>
            </a:pPr>
            <a:r>
              <a:rPr lang="en-US" sz="2000">
                <a:solidFill>
                  <a:schemeClr val="hlink"/>
                </a:solidFill>
              </a:rPr>
              <a:t>Block</a:t>
            </a:r>
          </a:p>
          <a:p>
            <a:pPr algn="ctr">
              <a:lnSpc>
                <a:spcPct val="70000"/>
              </a:lnSpc>
            </a:pPr>
            <a:r>
              <a:rPr lang="en-US" sz="2000" i="1">
                <a:solidFill>
                  <a:schemeClr val="hlink"/>
                </a:solidFill>
              </a:rPr>
              <a:t>x</a:t>
            </a:r>
            <a:endParaRPr lang="en-US" sz="2000">
              <a:solidFill>
                <a:schemeClr val="hlink"/>
              </a:solidFill>
            </a:endParaRPr>
          </a:p>
          <a:p>
            <a:pPr algn="ctr">
              <a:lnSpc>
                <a:spcPct val="70000"/>
              </a:lnSpc>
            </a:pPr>
            <a:r>
              <a:rPr lang="en-US" sz="2000">
                <a:solidFill>
                  <a:schemeClr val="hlink"/>
                </a:solidFill>
              </a:rPr>
              <a:t>Parity</a:t>
            </a:r>
            <a:endParaRPr lang="en-US" sz="2000"/>
          </a:p>
        </p:txBody>
      </p:sp>
      <p:sp>
        <p:nvSpPr>
          <p:cNvPr id="37011" name="Text Box 147"/>
          <p:cNvSpPr txBox="1">
            <a:spLocks noChangeArrowheads="1"/>
          </p:cNvSpPr>
          <p:nvPr/>
        </p:nvSpPr>
        <p:spPr bwMode="auto">
          <a:xfrm>
            <a:off x="1395413" y="3944938"/>
            <a:ext cx="790575" cy="73025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lnSpc>
                <a:spcPct val="70000"/>
              </a:lnSpc>
            </a:pPr>
            <a:r>
              <a:rPr lang="en-US" sz="2000">
                <a:solidFill>
                  <a:schemeClr val="hlink"/>
                </a:solidFill>
              </a:rPr>
              <a:t>Block</a:t>
            </a:r>
          </a:p>
          <a:p>
            <a:pPr algn="ctr">
              <a:lnSpc>
                <a:spcPct val="70000"/>
              </a:lnSpc>
            </a:pPr>
            <a:r>
              <a:rPr lang="en-US" sz="2000" i="1">
                <a:solidFill>
                  <a:schemeClr val="hlink"/>
                </a:solidFill>
              </a:rPr>
              <a:t>x</a:t>
            </a:r>
            <a:r>
              <a:rPr lang="en-US" sz="2000">
                <a:solidFill>
                  <a:schemeClr val="hlink"/>
                </a:solidFill>
              </a:rPr>
              <a:t>+1</a:t>
            </a:r>
          </a:p>
          <a:p>
            <a:pPr algn="ctr">
              <a:lnSpc>
                <a:spcPct val="70000"/>
              </a:lnSpc>
            </a:pPr>
            <a:r>
              <a:rPr lang="en-US" sz="2000">
                <a:solidFill>
                  <a:schemeClr val="hlink"/>
                </a:solidFill>
              </a:rPr>
              <a:t>Parity</a:t>
            </a:r>
          </a:p>
        </p:txBody>
      </p:sp>
      <p:sp>
        <p:nvSpPr>
          <p:cNvPr id="37012" name="Text Box 148"/>
          <p:cNvSpPr txBox="1">
            <a:spLocks noChangeArrowheads="1"/>
          </p:cNvSpPr>
          <p:nvPr/>
        </p:nvSpPr>
        <p:spPr bwMode="auto">
          <a:xfrm>
            <a:off x="3222625" y="3944938"/>
            <a:ext cx="311150"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lnSpc>
                <a:spcPct val="70000"/>
              </a:lnSpc>
            </a:pPr>
            <a:r>
              <a:rPr lang="en-US" sz="2000" i="1"/>
              <a:t>a</a:t>
            </a:r>
          </a:p>
          <a:p>
            <a:pPr algn="ctr">
              <a:lnSpc>
                <a:spcPct val="70000"/>
              </a:lnSpc>
            </a:pPr>
            <a:r>
              <a:rPr lang="en-US" sz="2000" i="1"/>
              <a:t>b</a:t>
            </a:r>
          </a:p>
          <a:p>
            <a:pPr algn="ctr">
              <a:lnSpc>
                <a:spcPct val="70000"/>
              </a:lnSpc>
            </a:pPr>
            <a:r>
              <a:rPr lang="en-US" sz="2000" i="1"/>
              <a:t>c</a:t>
            </a:r>
          </a:p>
        </p:txBody>
      </p:sp>
      <p:sp>
        <p:nvSpPr>
          <p:cNvPr id="37013" name="Text Box 149"/>
          <p:cNvSpPr txBox="1">
            <a:spLocks noChangeArrowheads="1"/>
          </p:cNvSpPr>
          <p:nvPr/>
        </p:nvSpPr>
        <p:spPr bwMode="auto">
          <a:xfrm>
            <a:off x="4822825" y="3944938"/>
            <a:ext cx="311150"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lnSpc>
                <a:spcPct val="70000"/>
              </a:lnSpc>
            </a:pPr>
            <a:r>
              <a:rPr lang="en-US" sz="2000" i="1"/>
              <a:t>d</a:t>
            </a:r>
          </a:p>
          <a:p>
            <a:pPr algn="ctr">
              <a:lnSpc>
                <a:spcPct val="70000"/>
              </a:lnSpc>
            </a:pPr>
            <a:r>
              <a:rPr lang="en-US" sz="2000" i="1"/>
              <a:t>e</a:t>
            </a:r>
          </a:p>
          <a:p>
            <a:pPr algn="ctr">
              <a:lnSpc>
                <a:spcPct val="70000"/>
              </a:lnSpc>
            </a:pPr>
            <a:r>
              <a:rPr lang="en-US" sz="2000" i="1"/>
              <a:t>f</a:t>
            </a:r>
          </a:p>
        </p:txBody>
      </p:sp>
      <p:sp>
        <p:nvSpPr>
          <p:cNvPr id="37014" name="Text Box 150"/>
          <p:cNvSpPr txBox="1">
            <a:spLocks noChangeArrowheads="1"/>
          </p:cNvSpPr>
          <p:nvPr/>
        </p:nvSpPr>
        <p:spPr bwMode="auto">
          <a:xfrm>
            <a:off x="6408738" y="3944938"/>
            <a:ext cx="311150"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lnSpc>
                <a:spcPct val="70000"/>
              </a:lnSpc>
            </a:pPr>
            <a:r>
              <a:rPr lang="en-US" sz="2000" i="1"/>
              <a:t>g</a:t>
            </a:r>
          </a:p>
          <a:p>
            <a:pPr algn="ctr">
              <a:lnSpc>
                <a:spcPct val="70000"/>
              </a:lnSpc>
            </a:pPr>
            <a:r>
              <a:rPr lang="en-US" sz="2000" i="1"/>
              <a:t>h</a:t>
            </a:r>
          </a:p>
          <a:p>
            <a:pPr algn="ctr">
              <a:lnSpc>
                <a:spcPct val="70000"/>
              </a:lnSpc>
            </a:pPr>
            <a:r>
              <a:rPr lang="en-US" sz="2000" i="1"/>
              <a:t>i</a:t>
            </a:r>
          </a:p>
        </p:txBody>
      </p:sp>
      <p:sp>
        <p:nvSpPr>
          <p:cNvPr id="37015" name="Text Box 151"/>
          <p:cNvSpPr txBox="1">
            <a:spLocks noChangeArrowheads="1"/>
          </p:cNvSpPr>
          <p:nvPr/>
        </p:nvSpPr>
        <p:spPr bwMode="auto">
          <a:xfrm>
            <a:off x="8007350" y="3944938"/>
            <a:ext cx="296863"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lnSpc>
                <a:spcPct val="70000"/>
              </a:lnSpc>
            </a:pPr>
            <a:r>
              <a:rPr lang="en-US" sz="2000" i="1"/>
              <a:t>j</a:t>
            </a:r>
          </a:p>
          <a:p>
            <a:pPr algn="ctr">
              <a:lnSpc>
                <a:spcPct val="70000"/>
              </a:lnSpc>
            </a:pPr>
            <a:r>
              <a:rPr lang="en-US" sz="2000" i="1"/>
              <a:t>k</a:t>
            </a:r>
          </a:p>
          <a:p>
            <a:pPr algn="ctr">
              <a:lnSpc>
                <a:spcPct val="70000"/>
              </a:lnSpc>
            </a:pPr>
            <a:r>
              <a:rPr lang="en-US" sz="2000" i="1"/>
              <a:t>l</a:t>
            </a:r>
          </a:p>
        </p:txBody>
      </p:sp>
      <p:sp>
        <p:nvSpPr>
          <p:cNvPr id="37016" name="Text Box 152"/>
          <p:cNvSpPr txBox="1">
            <a:spLocks noChangeArrowheads="1"/>
          </p:cNvSpPr>
          <p:nvPr/>
        </p:nvSpPr>
        <p:spPr bwMode="auto">
          <a:xfrm>
            <a:off x="1606550" y="4787900"/>
            <a:ext cx="368300"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lnSpc>
                <a:spcPct val="70000"/>
              </a:lnSpc>
            </a:pPr>
            <a:r>
              <a:rPr lang="en-US" sz="2000" i="1"/>
              <a:t>m</a:t>
            </a:r>
          </a:p>
          <a:p>
            <a:pPr algn="ctr">
              <a:lnSpc>
                <a:spcPct val="70000"/>
              </a:lnSpc>
            </a:pPr>
            <a:r>
              <a:rPr lang="en-US" sz="2000" i="1"/>
              <a:t>n</a:t>
            </a:r>
          </a:p>
          <a:p>
            <a:pPr algn="ctr">
              <a:lnSpc>
                <a:spcPct val="70000"/>
              </a:lnSpc>
            </a:pPr>
            <a:r>
              <a:rPr lang="en-US" sz="2000" i="1"/>
              <a:t>o</a:t>
            </a:r>
          </a:p>
        </p:txBody>
      </p:sp>
      <p:sp>
        <p:nvSpPr>
          <p:cNvPr id="37017" name="Text Box 153"/>
          <p:cNvSpPr txBox="1">
            <a:spLocks noChangeArrowheads="1"/>
          </p:cNvSpPr>
          <p:nvPr/>
        </p:nvSpPr>
        <p:spPr bwMode="auto">
          <a:xfrm>
            <a:off x="2982913" y="4787900"/>
            <a:ext cx="790575" cy="73025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lnSpc>
                <a:spcPct val="70000"/>
              </a:lnSpc>
            </a:pPr>
            <a:r>
              <a:rPr lang="en-US" sz="2000">
                <a:solidFill>
                  <a:schemeClr val="hlink"/>
                </a:solidFill>
              </a:rPr>
              <a:t>Block</a:t>
            </a:r>
          </a:p>
          <a:p>
            <a:pPr algn="ctr">
              <a:lnSpc>
                <a:spcPct val="70000"/>
              </a:lnSpc>
            </a:pPr>
            <a:r>
              <a:rPr lang="en-US" sz="2000" i="1">
                <a:solidFill>
                  <a:schemeClr val="hlink"/>
                </a:solidFill>
              </a:rPr>
              <a:t>x</a:t>
            </a:r>
            <a:r>
              <a:rPr lang="en-US" sz="2000">
                <a:solidFill>
                  <a:schemeClr val="hlink"/>
                </a:solidFill>
              </a:rPr>
              <a:t>+2</a:t>
            </a:r>
          </a:p>
          <a:p>
            <a:pPr algn="ctr">
              <a:lnSpc>
                <a:spcPct val="70000"/>
              </a:lnSpc>
            </a:pPr>
            <a:r>
              <a:rPr lang="en-US" sz="2000">
                <a:solidFill>
                  <a:schemeClr val="hlink"/>
                </a:solidFill>
              </a:rPr>
              <a:t>Parity</a:t>
            </a:r>
          </a:p>
        </p:txBody>
      </p:sp>
      <p:sp>
        <p:nvSpPr>
          <p:cNvPr id="37018" name="Text Box 154"/>
          <p:cNvSpPr txBox="1">
            <a:spLocks noChangeArrowheads="1"/>
          </p:cNvSpPr>
          <p:nvPr/>
        </p:nvSpPr>
        <p:spPr bwMode="auto">
          <a:xfrm>
            <a:off x="4822825" y="4787900"/>
            <a:ext cx="311150"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lnSpc>
                <a:spcPct val="70000"/>
              </a:lnSpc>
            </a:pPr>
            <a:r>
              <a:rPr lang="en-US" sz="2000" i="1"/>
              <a:t>p</a:t>
            </a:r>
          </a:p>
          <a:p>
            <a:pPr algn="ctr">
              <a:lnSpc>
                <a:spcPct val="70000"/>
              </a:lnSpc>
            </a:pPr>
            <a:r>
              <a:rPr lang="en-US" sz="2000" i="1"/>
              <a:t>q</a:t>
            </a:r>
          </a:p>
          <a:p>
            <a:pPr algn="ctr">
              <a:lnSpc>
                <a:spcPct val="70000"/>
              </a:lnSpc>
            </a:pPr>
            <a:r>
              <a:rPr lang="en-US" sz="2000" i="1"/>
              <a:t>r</a:t>
            </a:r>
          </a:p>
        </p:txBody>
      </p:sp>
      <p:sp>
        <p:nvSpPr>
          <p:cNvPr id="37019" name="Text Box 155"/>
          <p:cNvSpPr txBox="1">
            <a:spLocks noChangeArrowheads="1"/>
          </p:cNvSpPr>
          <p:nvPr/>
        </p:nvSpPr>
        <p:spPr bwMode="auto">
          <a:xfrm>
            <a:off x="6408738" y="4787900"/>
            <a:ext cx="311150"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lnSpc>
                <a:spcPct val="70000"/>
              </a:lnSpc>
            </a:pPr>
            <a:r>
              <a:rPr lang="en-US" sz="2000" i="1"/>
              <a:t>s</a:t>
            </a:r>
          </a:p>
          <a:p>
            <a:pPr algn="ctr">
              <a:lnSpc>
                <a:spcPct val="70000"/>
              </a:lnSpc>
            </a:pPr>
            <a:r>
              <a:rPr lang="en-US" sz="2000" i="1"/>
              <a:t>t</a:t>
            </a:r>
          </a:p>
          <a:p>
            <a:pPr algn="ctr">
              <a:lnSpc>
                <a:spcPct val="70000"/>
              </a:lnSpc>
            </a:pPr>
            <a:r>
              <a:rPr lang="en-US" sz="2000" i="1"/>
              <a:t>u</a:t>
            </a:r>
          </a:p>
        </p:txBody>
      </p:sp>
      <p:sp>
        <p:nvSpPr>
          <p:cNvPr id="37020" name="Text Box 156"/>
          <p:cNvSpPr txBox="1">
            <a:spLocks noChangeArrowheads="1"/>
          </p:cNvSpPr>
          <p:nvPr/>
        </p:nvSpPr>
        <p:spPr bwMode="auto">
          <a:xfrm>
            <a:off x="7978775" y="4787900"/>
            <a:ext cx="354013"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lnSpc>
                <a:spcPct val="70000"/>
              </a:lnSpc>
            </a:pPr>
            <a:r>
              <a:rPr lang="en-US" sz="2000" i="1"/>
              <a:t>v</a:t>
            </a:r>
          </a:p>
          <a:p>
            <a:pPr algn="ctr">
              <a:lnSpc>
                <a:spcPct val="70000"/>
              </a:lnSpc>
            </a:pPr>
            <a:r>
              <a:rPr lang="en-US" sz="2000" i="1"/>
              <a:t>w</a:t>
            </a:r>
          </a:p>
          <a:p>
            <a:pPr algn="ctr">
              <a:lnSpc>
                <a:spcPct val="70000"/>
              </a:lnSpc>
            </a:pPr>
            <a:r>
              <a:rPr lang="en-US" sz="2000" i="1"/>
              <a:t>x</a:t>
            </a:r>
          </a:p>
        </p:txBody>
      </p:sp>
      <p:sp>
        <p:nvSpPr>
          <p:cNvPr id="37021" name="Text Box 157"/>
          <p:cNvSpPr txBox="1">
            <a:spLocks noChangeArrowheads="1"/>
          </p:cNvSpPr>
          <p:nvPr/>
        </p:nvSpPr>
        <p:spPr bwMode="auto">
          <a:xfrm>
            <a:off x="1571625" y="5626100"/>
            <a:ext cx="438150"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lnSpc>
                <a:spcPct val="70000"/>
              </a:lnSpc>
            </a:pPr>
            <a:r>
              <a:rPr lang="en-US" sz="2000" i="1"/>
              <a:t>y</a:t>
            </a:r>
          </a:p>
          <a:p>
            <a:pPr algn="ctr">
              <a:lnSpc>
                <a:spcPct val="70000"/>
              </a:lnSpc>
            </a:pPr>
            <a:r>
              <a:rPr lang="en-US" sz="2000" i="1"/>
              <a:t>z</a:t>
            </a:r>
          </a:p>
          <a:p>
            <a:pPr algn="ctr">
              <a:lnSpc>
                <a:spcPct val="70000"/>
              </a:lnSpc>
            </a:pPr>
            <a:r>
              <a:rPr lang="en-US" sz="2000" i="1"/>
              <a:t>aa</a:t>
            </a:r>
          </a:p>
        </p:txBody>
      </p:sp>
      <p:sp>
        <p:nvSpPr>
          <p:cNvPr id="37022" name="Text Box 158"/>
          <p:cNvSpPr txBox="1">
            <a:spLocks noChangeArrowheads="1"/>
          </p:cNvSpPr>
          <p:nvPr/>
        </p:nvSpPr>
        <p:spPr bwMode="auto">
          <a:xfrm>
            <a:off x="3159125" y="5626100"/>
            <a:ext cx="438150"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lnSpc>
                <a:spcPct val="70000"/>
              </a:lnSpc>
            </a:pPr>
            <a:r>
              <a:rPr lang="en-US" sz="2000" i="1"/>
              <a:t>bb</a:t>
            </a:r>
          </a:p>
          <a:p>
            <a:pPr algn="ctr">
              <a:lnSpc>
                <a:spcPct val="70000"/>
              </a:lnSpc>
            </a:pPr>
            <a:r>
              <a:rPr lang="en-US" sz="2000" i="1"/>
              <a:t>cc</a:t>
            </a:r>
          </a:p>
          <a:p>
            <a:pPr algn="ctr">
              <a:lnSpc>
                <a:spcPct val="70000"/>
              </a:lnSpc>
            </a:pPr>
            <a:r>
              <a:rPr lang="en-US" sz="2000" i="1"/>
              <a:t>dd</a:t>
            </a:r>
          </a:p>
        </p:txBody>
      </p:sp>
      <p:sp>
        <p:nvSpPr>
          <p:cNvPr id="37023" name="Text Box 159"/>
          <p:cNvSpPr txBox="1">
            <a:spLocks noChangeArrowheads="1"/>
          </p:cNvSpPr>
          <p:nvPr/>
        </p:nvSpPr>
        <p:spPr bwMode="auto">
          <a:xfrm>
            <a:off x="4583113" y="5626100"/>
            <a:ext cx="790575" cy="73025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lnSpc>
                <a:spcPct val="70000"/>
              </a:lnSpc>
            </a:pPr>
            <a:r>
              <a:rPr lang="en-US" sz="2000">
                <a:solidFill>
                  <a:schemeClr val="hlink"/>
                </a:solidFill>
              </a:rPr>
              <a:t>Block</a:t>
            </a:r>
          </a:p>
          <a:p>
            <a:pPr algn="ctr">
              <a:lnSpc>
                <a:spcPct val="70000"/>
              </a:lnSpc>
            </a:pPr>
            <a:r>
              <a:rPr lang="en-US" sz="2000" i="1">
                <a:solidFill>
                  <a:schemeClr val="hlink"/>
                </a:solidFill>
              </a:rPr>
              <a:t>x</a:t>
            </a:r>
            <a:r>
              <a:rPr lang="en-US" sz="2000">
                <a:solidFill>
                  <a:schemeClr val="hlink"/>
                </a:solidFill>
              </a:rPr>
              <a:t>+3</a:t>
            </a:r>
          </a:p>
          <a:p>
            <a:pPr algn="ctr">
              <a:lnSpc>
                <a:spcPct val="70000"/>
              </a:lnSpc>
            </a:pPr>
            <a:r>
              <a:rPr lang="en-US" sz="2000">
                <a:solidFill>
                  <a:schemeClr val="hlink"/>
                </a:solidFill>
              </a:rPr>
              <a:t>Parity</a:t>
            </a:r>
          </a:p>
        </p:txBody>
      </p:sp>
      <p:sp>
        <p:nvSpPr>
          <p:cNvPr id="37024" name="Text Box 160"/>
          <p:cNvSpPr txBox="1">
            <a:spLocks noChangeArrowheads="1"/>
          </p:cNvSpPr>
          <p:nvPr/>
        </p:nvSpPr>
        <p:spPr bwMode="auto">
          <a:xfrm>
            <a:off x="6345238" y="5626100"/>
            <a:ext cx="438150"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lnSpc>
                <a:spcPct val="70000"/>
              </a:lnSpc>
            </a:pPr>
            <a:r>
              <a:rPr lang="en-US" sz="2000" i="1"/>
              <a:t>ee</a:t>
            </a:r>
          </a:p>
          <a:p>
            <a:pPr algn="ctr">
              <a:lnSpc>
                <a:spcPct val="70000"/>
              </a:lnSpc>
            </a:pPr>
            <a:r>
              <a:rPr lang="en-US" sz="2000" i="1"/>
              <a:t>ff</a:t>
            </a:r>
          </a:p>
          <a:p>
            <a:pPr algn="ctr">
              <a:lnSpc>
                <a:spcPct val="70000"/>
              </a:lnSpc>
            </a:pPr>
            <a:r>
              <a:rPr lang="en-US" sz="2000" i="1"/>
              <a:t>gg</a:t>
            </a:r>
          </a:p>
        </p:txBody>
      </p:sp>
      <p:sp>
        <p:nvSpPr>
          <p:cNvPr id="37025" name="Text Box 161"/>
          <p:cNvSpPr txBox="1">
            <a:spLocks noChangeArrowheads="1"/>
          </p:cNvSpPr>
          <p:nvPr/>
        </p:nvSpPr>
        <p:spPr bwMode="auto">
          <a:xfrm>
            <a:off x="7937500" y="5626100"/>
            <a:ext cx="438150"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lnSpc>
                <a:spcPct val="70000"/>
              </a:lnSpc>
            </a:pPr>
            <a:r>
              <a:rPr lang="en-US" sz="2000" i="1"/>
              <a:t>hh</a:t>
            </a:r>
          </a:p>
          <a:p>
            <a:pPr algn="ctr">
              <a:lnSpc>
                <a:spcPct val="70000"/>
              </a:lnSpc>
            </a:pPr>
            <a:r>
              <a:rPr lang="en-US" sz="2000" i="1"/>
              <a:t>ii</a:t>
            </a:r>
          </a:p>
          <a:p>
            <a:pPr algn="ctr">
              <a:lnSpc>
                <a:spcPct val="70000"/>
              </a:lnSpc>
            </a:pPr>
            <a:r>
              <a:rPr lang="en-US" sz="2000" i="1"/>
              <a:t>jj</a:t>
            </a:r>
          </a:p>
        </p:txBody>
      </p:sp>
      <p:sp>
        <p:nvSpPr>
          <p:cNvPr id="37026" name="Text Box 162"/>
          <p:cNvSpPr txBox="1">
            <a:spLocks noChangeArrowheads="1"/>
          </p:cNvSpPr>
          <p:nvPr/>
        </p:nvSpPr>
        <p:spPr bwMode="auto">
          <a:xfrm>
            <a:off x="196850" y="3165475"/>
            <a:ext cx="79057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lnSpc>
                <a:spcPct val="80000"/>
              </a:lnSpc>
            </a:pPr>
            <a:r>
              <a:rPr lang="en-US" sz="2000">
                <a:solidFill>
                  <a:schemeClr val="folHlink"/>
                </a:solidFill>
              </a:rPr>
              <a:t>Block</a:t>
            </a:r>
          </a:p>
          <a:p>
            <a:pPr algn="ctr">
              <a:lnSpc>
                <a:spcPct val="80000"/>
              </a:lnSpc>
            </a:pPr>
            <a:r>
              <a:rPr lang="en-US" sz="2000" i="1">
                <a:solidFill>
                  <a:schemeClr val="folHlink"/>
                </a:solidFill>
              </a:rPr>
              <a:t>x</a:t>
            </a:r>
            <a:endParaRPr lang="en-US" sz="2000">
              <a:solidFill>
                <a:schemeClr val="folHlink"/>
              </a:solidFill>
            </a:endParaRPr>
          </a:p>
        </p:txBody>
      </p:sp>
      <p:sp>
        <p:nvSpPr>
          <p:cNvPr id="37027" name="Text Box 163"/>
          <p:cNvSpPr txBox="1">
            <a:spLocks noChangeArrowheads="1"/>
          </p:cNvSpPr>
          <p:nvPr/>
        </p:nvSpPr>
        <p:spPr bwMode="auto">
          <a:xfrm>
            <a:off x="196850" y="4019550"/>
            <a:ext cx="79057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lnSpc>
                <a:spcPct val="80000"/>
              </a:lnSpc>
            </a:pPr>
            <a:r>
              <a:rPr lang="en-US" sz="2000">
                <a:solidFill>
                  <a:schemeClr val="folHlink"/>
                </a:solidFill>
              </a:rPr>
              <a:t>Block</a:t>
            </a:r>
          </a:p>
          <a:p>
            <a:pPr algn="ctr">
              <a:lnSpc>
                <a:spcPct val="80000"/>
              </a:lnSpc>
            </a:pPr>
            <a:r>
              <a:rPr lang="en-US" sz="2000" i="1">
                <a:solidFill>
                  <a:schemeClr val="folHlink"/>
                </a:solidFill>
              </a:rPr>
              <a:t>x</a:t>
            </a:r>
            <a:r>
              <a:rPr lang="en-US" sz="2000">
                <a:solidFill>
                  <a:schemeClr val="folHlink"/>
                </a:solidFill>
              </a:rPr>
              <a:t>+1</a:t>
            </a:r>
          </a:p>
        </p:txBody>
      </p:sp>
      <p:sp>
        <p:nvSpPr>
          <p:cNvPr id="37028" name="Text Box 164"/>
          <p:cNvSpPr txBox="1">
            <a:spLocks noChangeArrowheads="1"/>
          </p:cNvSpPr>
          <p:nvPr/>
        </p:nvSpPr>
        <p:spPr bwMode="auto">
          <a:xfrm>
            <a:off x="196850" y="4862513"/>
            <a:ext cx="79057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lnSpc>
                <a:spcPct val="80000"/>
              </a:lnSpc>
            </a:pPr>
            <a:r>
              <a:rPr lang="en-US" sz="2000">
                <a:solidFill>
                  <a:schemeClr val="folHlink"/>
                </a:solidFill>
              </a:rPr>
              <a:t>Block</a:t>
            </a:r>
          </a:p>
          <a:p>
            <a:pPr algn="ctr">
              <a:lnSpc>
                <a:spcPct val="80000"/>
              </a:lnSpc>
            </a:pPr>
            <a:r>
              <a:rPr lang="en-US" sz="2000" i="1">
                <a:solidFill>
                  <a:schemeClr val="folHlink"/>
                </a:solidFill>
              </a:rPr>
              <a:t>x</a:t>
            </a:r>
            <a:r>
              <a:rPr lang="en-US" sz="2000">
                <a:solidFill>
                  <a:schemeClr val="folHlink"/>
                </a:solidFill>
              </a:rPr>
              <a:t>+2</a:t>
            </a:r>
          </a:p>
        </p:txBody>
      </p:sp>
      <p:sp>
        <p:nvSpPr>
          <p:cNvPr id="37029" name="Text Box 165"/>
          <p:cNvSpPr txBox="1">
            <a:spLocks noChangeArrowheads="1"/>
          </p:cNvSpPr>
          <p:nvPr/>
        </p:nvSpPr>
        <p:spPr bwMode="auto">
          <a:xfrm>
            <a:off x="196850" y="5700713"/>
            <a:ext cx="79057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lnSpc>
                <a:spcPct val="80000"/>
              </a:lnSpc>
            </a:pPr>
            <a:r>
              <a:rPr lang="en-US" sz="2000">
                <a:solidFill>
                  <a:schemeClr val="folHlink"/>
                </a:solidFill>
              </a:rPr>
              <a:t>Block</a:t>
            </a:r>
          </a:p>
          <a:p>
            <a:pPr algn="ctr">
              <a:lnSpc>
                <a:spcPct val="80000"/>
              </a:lnSpc>
            </a:pPr>
            <a:r>
              <a:rPr lang="en-US" sz="2000" i="1">
                <a:solidFill>
                  <a:schemeClr val="folHlink"/>
                </a:solidFill>
              </a:rPr>
              <a:t>x</a:t>
            </a:r>
            <a:r>
              <a:rPr lang="en-US" sz="2000">
                <a:solidFill>
                  <a:schemeClr val="folHlink"/>
                </a:solidFill>
              </a:rPr>
              <a:t>+3</a:t>
            </a:r>
          </a:p>
        </p:txBody>
      </p:sp>
      <p:sp>
        <p:nvSpPr>
          <p:cNvPr id="37030" name="Freeform 166"/>
          <p:cNvSpPr>
            <a:spLocks/>
          </p:cNvSpPr>
          <p:nvPr/>
        </p:nvSpPr>
        <p:spPr bwMode="auto">
          <a:xfrm>
            <a:off x="7543800" y="1949450"/>
            <a:ext cx="587375" cy="234950"/>
          </a:xfrm>
          <a:custGeom>
            <a:avLst/>
            <a:gdLst>
              <a:gd name="T0" fmla="*/ 2147483647 w 370"/>
              <a:gd name="T1" fmla="*/ 0 h 148"/>
              <a:gd name="T2" fmla="*/ 2147483647 w 370"/>
              <a:gd name="T3" fmla="*/ 2147483647 h 148"/>
              <a:gd name="T4" fmla="*/ 2147483647 w 370"/>
              <a:gd name="T5" fmla="*/ 2147483647 h 148"/>
              <a:gd name="T6" fmla="*/ 2147483647 w 370"/>
              <a:gd name="T7" fmla="*/ 2147483647 h 148"/>
              <a:gd name="T8" fmla="*/ 2147483647 w 370"/>
              <a:gd name="T9" fmla="*/ 2147483647 h 148"/>
              <a:gd name="T10" fmla="*/ 2147483647 w 370"/>
              <a:gd name="T11" fmla="*/ 2147483647 h 148"/>
              <a:gd name="T12" fmla="*/ 2147483647 w 370"/>
              <a:gd name="T13" fmla="*/ 2147483647 h 148"/>
              <a:gd name="T14" fmla="*/ 2147483647 w 370"/>
              <a:gd name="T15" fmla="*/ 2147483647 h 148"/>
              <a:gd name="T16" fmla="*/ 2147483647 w 370"/>
              <a:gd name="T17" fmla="*/ 2147483647 h 148"/>
              <a:gd name="T18" fmla="*/ 2147483647 w 370"/>
              <a:gd name="T19" fmla="*/ 2147483647 h 148"/>
              <a:gd name="T20" fmla="*/ 2147483647 w 370"/>
              <a:gd name="T21" fmla="*/ 2147483647 h 148"/>
              <a:gd name="T22" fmla="*/ 2147483647 w 370"/>
              <a:gd name="T23" fmla="*/ 2147483647 h 148"/>
              <a:gd name="T24" fmla="*/ 0 w 370"/>
              <a:gd name="T25" fmla="*/ 2147483647 h 148"/>
              <a:gd name="T26" fmla="*/ 2147483647 w 370"/>
              <a:gd name="T27" fmla="*/ 0 h 1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0"/>
              <a:gd name="T43" fmla="*/ 0 h 148"/>
              <a:gd name="T44" fmla="*/ 370 w 370"/>
              <a:gd name="T45" fmla="*/ 148 h 1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0" h="148">
                <a:moveTo>
                  <a:pt x="80" y="0"/>
                </a:moveTo>
                <a:lnTo>
                  <a:pt x="94" y="26"/>
                </a:lnTo>
                <a:lnTo>
                  <a:pt x="148" y="44"/>
                </a:lnTo>
                <a:lnTo>
                  <a:pt x="234" y="60"/>
                </a:lnTo>
                <a:lnTo>
                  <a:pt x="350" y="68"/>
                </a:lnTo>
                <a:lnTo>
                  <a:pt x="368" y="68"/>
                </a:lnTo>
                <a:lnTo>
                  <a:pt x="370" y="148"/>
                </a:lnTo>
                <a:lnTo>
                  <a:pt x="270" y="142"/>
                </a:lnTo>
                <a:lnTo>
                  <a:pt x="180" y="126"/>
                </a:lnTo>
                <a:lnTo>
                  <a:pt x="118" y="108"/>
                </a:lnTo>
                <a:lnTo>
                  <a:pt x="64" y="82"/>
                </a:lnTo>
                <a:lnTo>
                  <a:pt x="22" y="54"/>
                </a:lnTo>
                <a:lnTo>
                  <a:pt x="0" y="4"/>
                </a:lnTo>
                <a:lnTo>
                  <a:pt x="80" y="0"/>
                </a:lnTo>
                <a:close/>
              </a:path>
            </a:pathLst>
          </a:custGeom>
          <a:solidFill>
            <a:schemeClr val="tx2"/>
          </a:solidFill>
          <a:ln w="12700">
            <a:solidFill>
              <a:schemeClr val="tx1"/>
            </a:solidFill>
            <a:round/>
            <a:headEnd/>
            <a:tailEnd/>
          </a:ln>
        </p:spPr>
        <p:txBody>
          <a:bodyPr wrap="none" anchor="ctr"/>
          <a:lstStyle/>
          <a:p>
            <a:endParaRPr lang="en-US"/>
          </a:p>
        </p:txBody>
      </p:sp>
      <p:sp>
        <p:nvSpPr>
          <p:cNvPr id="37031" name="Freeform 167"/>
          <p:cNvSpPr>
            <a:spLocks/>
          </p:cNvSpPr>
          <p:nvPr/>
        </p:nvSpPr>
        <p:spPr bwMode="auto">
          <a:xfrm>
            <a:off x="1146175" y="1949450"/>
            <a:ext cx="587375" cy="234950"/>
          </a:xfrm>
          <a:custGeom>
            <a:avLst/>
            <a:gdLst>
              <a:gd name="T0" fmla="*/ 2147483647 w 370"/>
              <a:gd name="T1" fmla="*/ 0 h 148"/>
              <a:gd name="T2" fmla="*/ 2147483647 w 370"/>
              <a:gd name="T3" fmla="*/ 2147483647 h 148"/>
              <a:gd name="T4" fmla="*/ 2147483647 w 370"/>
              <a:gd name="T5" fmla="*/ 2147483647 h 148"/>
              <a:gd name="T6" fmla="*/ 2147483647 w 370"/>
              <a:gd name="T7" fmla="*/ 2147483647 h 148"/>
              <a:gd name="T8" fmla="*/ 2147483647 w 370"/>
              <a:gd name="T9" fmla="*/ 2147483647 h 148"/>
              <a:gd name="T10" fmla="*/ 2147483647 w 370"/>
              <a:gd name="T11" fmla="*/ 2147483647 h 148"/>
              <a:gd name="T12" fmla="*/ 2147483647 w 370"/>
              <a:gd name="T13" fmla="*/ 2147483647 h 148"/>
              <a:gd name="T14" fmla="*/ 2147483647 w 370"/>
              <a:gd name="T15" fmla="*/ 2147483647 h 148"/>
              <a:gd name="T16" fmla="*/ 2147483647 w 370"/>
              <a:gd name="T17" fmla="*/ 2147483647 h 148"/>
              <a:gd name="T18" fmla="*/ 2147483647 w 370"/>
              <a:gd name="T19" fmla="*/ 2147483647 h 148"/>
              <a:gd name="T20" fmla="*/ 2147483647 w 370"/>
              <a:gd name="T21" fmla="*/ 2147483647 h 148"/>
              <a:gd name="T22" fmla="*/ 2147483647 w 370"/>
              <a:gd name="T23" fmla="*/ 2147483647 h 148"/>
              <a:gd name="T24" fmla="*/ 0 w 370"/>
              <a:gd name="T25" fmla="*/ 2147483647 h 148"/>
              <a:gd name="T26" fmla="*/ 2147483647 w 370"/>
              <a:gd name="T27" fmla="*/ 0 h 1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0"/>
              <a:gd name="T43" fmla="*/ 0 h 148"/>
              <a:gd name="T44" fmla="*/ 370 w 370"/>
              <a:gd name="T45" fmla="*/ 148 h 1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0" h="148">
                <a:moveTo>
                  <a:pt x="80" y="0"/>
                </a:moveTo>
                <a:lnTo>
                  <a:pt x="94" y="26"/>
                </a:lnTo>
                <a:lnTo>
                  <a:pt x="148" y="44"/>
                </a:lnTo>
                <a:lnTo>
                  <a:pt x="234" y="60"/>
                </a:lnTo>
                <a:lnTo>
                  <a:pt x="350" y="68"/>
                </a:lnTo>
                <a:lnTo>
                  <a:pt x="368" y="68"/>
                </a:lnTo>
                <a:lnTo>
                  <a:pt x="370" y="148"/>
                </a:lnTo>
                <a:lnTo>
                  <a:pt x="270" y="142"/>
                </a:lnTo>
                <a:lnTo>
                  <a:pt x="180" y="126"/>
                </a:lnTo>
                <a:lnTo>
                  <a:pt x="118" y="108"/>
                </a:lnTo>
                <a:lnTo>
                  <a:pt x="64" y="82"/>
                </a:lnTo>
                <a:lnTo>
                  <a:pt x="22" y="54"/>
                </a:lnTo>
                <a:lnTo>
                  <a:pt x="0" y="4"/>
                </a:lnTo>
                <a:lnTo>
                  <a:pt x="80" y="0"/>
                </a:lnTo>
                <a:close/>
              </a:path>
            </a:pathLst>
          </a:custGeom>
          <a:solidFill>
            <a:schemeClr val="tx2"/>
          </a:solidFill>
          <a:ln w="12700">
            <a:solidFill>
              <a:schemeClr val="tx1"/>
            </a:solidFill>
            <a:round/>
            <a:headEnd/>
            <a:tailEnd/>
          </a:ln>
        </p:spPr>
        <p:txBody>
          <a:bodyPr wrap="none" anchor="ctr"/>
          <a:lstStyle/>
          <a:p>
            <a:endParaRPr lang="en-US"/>
          </a:p>
        </p:txBody>
      </p:sp>
      <p:sp>
        <p:nvSpPr>
          <p:cNvPr id="37032" name="Freeform 168"/>
          <p:cNvSpPr>
            <a:spLocks/>
          </p:cNvSpPr>
          <p:nvPr/>
        </p:nvSpPr>
        <p:spPr bwMode="auto">
          <a:xfrm>
            <a:off x="4337050" y="1949450"/>
            <a:ext cx="587375" cy="234950"/>
          </a:xfrm>
          <a:custGeom>
            <a:avLst/>
            <a:gdLst>
              <a:gd name="T0" fmla="*/ 2147483647 w 370"/>
              <a:gd name="T1" fmla="*/ 0 h 148"/>
              <a:gd name="T2" fmla="*/ 2147483647 w 370"/>
              <a:gd name="T3" fmla="*/ 2147483647 h 148"/>
              <a:gd name="T4" fmla="*/ 2147483647 w 370"/>
              <a:gd name="T5" fmla="*/ 2147483647 h 148"/>
              <a:gd name="T6" fmla="*/ 2147483647 w 370"/>
              <a:gd name="T7" fmla="*/ 2147483647 h 148"/>
              <a:gd name="T8" fmla="*/ 2147483647 w 370"/>
              <a:gd name="T9" fmla="*/ 2147483647 h 148"/>
              <a:gd name="T10" fmla="*/ 2147483647 w 370"/>
              <a:gd name="T11" fmla="*/ 2147483647 h 148"/>
              <a:gd name="T12" fmla="*/ 2147483647 w 370"/>
              <a:gd name="T13" fmla="*/ 2147483647 h 148"/>
              <a:gd name="T14" fmla="*/ 2147483647 w 370"/>
              <a:gd name="T15" fmla="*/ 2147483647 h 148"/>
              <a:gd name="T16" fmla="*/ 2147483647 w 370"/>
              <a:gd name="T17" fmla="*/ 2147483647 h 148"/>
              <a:gd name="T18" fmla="*/ 2147483647 w 370"/>
              <a:gd name="T19" fmla="*/ 2147483647 h 148"/>
              <a:gd name="T20" fmla="*/ 2147483647 w 370"/>
              <a:gd name="T21" fmla="*/ 2147483647 h 148"/>
              <a:gd name="T22" fmla="*/ 2147483647 w 370"/>
              <a:gd name="T23" fmla="*/ 2147483647 h 148"/>
              <a:gd name="T24" fmla="*/ 0 w 370"/>
              <a:gd name="T25" fmla="*/ 2147483647 h 148"/>
              <a:gd name="T26" fmla="*/ 2147483647 w 370"/>
              <a:gd name="T27" fmla="*/ 0 h 1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0"/>
              <a:gd name="T43" fmla="*/ 0 h 148"/>
              <a:gd name="T44" fmla="*/ 370 w 370"/>
              <a:gd name="T45" fmla="*/ 148 h 1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0" h="148">
                <a:moveTo>
                  <a:pt x="80" y="0"/>
                </a:moveTo>
                <a:lnTo>
                  <a:pt x="94" y="26"/>
                </a:lnTo>
                <a:lnTo>
                  <a:pt x="148" y="44"/>
                </a:lnTo>
                <a:lnTo>
                  <a:pt x="234" y="60"/>
                </a:lnTo>
                <a:lnTo>
                  <a:pt x="350" y="68"/>
                </a:lnTo>
                <a:lnTo>
                  <a:pt x="368" y="68"/>
                </a:lnTo>
                <a:lnTo>
                  <a:pt x="370" y="148"/>
                </a:lnTo>
                <a:lnTo>
                  <a:pt x="270" y="142"/>
                </a:lnTo>
                <a:lnTo>
                  <a:pt x="180" y="126"/>
                </a:lnTo>
                <a:lnTo>
                  <a:pt x="118" y="108"/>
                </a:lnTo>
                <a:lnTo>
                  <a:pt x="64" y="82"/>
                </a:lnTo>
                <a:lnTo>
                  <a:pt x="22" y="54"/>
                </a:lnTo>
                <a:lnTo>
                  <a:pt x="0" y="4"/>
                </a:lnTo>
                <a:lnTo>
                  <a:pt x="80" y="0"/>
                </a:lnTo>
                <a:close/>
              </a:path>
            </a:pathLst>
          </a:custGeom>
          <a:solidFill>
            <a:schemeClr val="tx2"/>
          </a:solidFill>
          <a:ln w="12700">
            <a:solidFill>
              <a:schemeClr val="tx1"/>
            </a:solidFill>
            <a:round/>
            <a:headEnd/>
            <a:tailEnd/>
          </a:ln>
        </p:spPr>
        <p:txBody>
          <a:bodyPr wrap="none" anchor="ctr"/>
          <a:lstStyle/>
          <a:p>
            <a:endParaRPr lang="en-US"/>
          </a:p>
        </p:txBody>
      </p:sp>
      <p:sp>
        <p:nvSpPr>
          <p:cNvPr id="37033" name="Line 169"/>
          <p:cNvSpPr>
            <a:spLocks noChangeShapeType="1"/>
          </p:cNvSpPr>
          <p:nvPr/>
        </p:nvSpPr>
        <p:spPr bwMode="auto">
          <a:xfrm>
            <a:off x="4921250" y="2070100"/>
            <a:ext cx="0" cy="1079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034" name="Line 170"/>
          <p:cNvSpPr>
            <a:spLocks noChangeShapeType="1"/>
          </p:cNvSpPr>
          <p:nvPr/>
        </p:nvSpPr>
        <p:spPr bwMode="auto">
          <a:xfrm flipH="1">
            <a:off x="5373688" y="1905000"/>
            <a:ext cx="250825" cy="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035" name="Line 171"/>
          <p:cNvSpPr>
            <a:spLocks noChangeShapeType="1"/>
          </p:cNvSpPr>
          <p:nvPr/>
        </p:nvSpPr>
        <p:spPr bwMode="auto">
          <a:xfrm>
            <a:off x="8131175" y="2070100"/>
            <a:ext cx="0" cy="1079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036" name="Line 172"/>
          <p:cNvSpPr>
            <a:spLocks noChangeShapeType="1"/>
          </p:cNvSpPr>
          <p:nvPr/>
        </p:nvSpPr>
        <p:spPr bwMode="auto">
          <a:xfrm flipH="1">
            <a:off x="7961313" y="2062163"/>
            <a:ext cx="20637" cy="11588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037" name="Line 173"/>
          <p:cNvSpPr>
            <a:spLocks noChangeShapeType="1"/>
          </p:cNvSpPr>
          <p:nvPr/>
        </p:nvSpPr>
        <p:spPr bwMode="auto">
          <a:xfrm flipH="1">
            <a:off x="7542213" y="1957388"/>
            <a:ext cx="115887"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038" name="Line 174"/>
          <p:cNvSpPr>
            <a:spLocks noChangeShapeType="1"/>
          </p:cNvSpPr>
          <p:nvPr/>
        </p:nvSpPr>
        <p:spPr bwMode="auto">
          <a:xfrm flipH="1">
            <a:off x="7778750" y="2047875"/>
            <a:ext cx="53975" cy="8572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039" name="Line 175"/>
          <p:cNvSpPr>
            <a:spLocks noChangeShapeType="1"/>
          </p:cNvSpPr>
          <p:nvPr/>
        </p:nvSpPr>
        <p:spPr bwMode="auto">
          <a:xfrm flipH="1">
            <a:off x="7643813" y="2019300"/>
            <a:ext cx="88900" cy="5556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040" name="Freeform 176"/>
          <p:cNvSpPr>
            <a:spLocks/>
          </p:cNvSpPr>
          <p:nvPr/>
        </p:nvSpPr>
        <p:spPr bwMode="auto">
          <a:xfrm>
            <a:off x="7543800" y="1946275"/>
            <a:ext cx="203200" cy="127000"/>
          </a:xfrm>
          <a:custGeom>
            <a:avLst/>
            <a:gdLst>
              <a:gd name="T0" fmla="*/ 0 w 128"/>
              <a:gd name="T1" fmla="*/ 2147483647 h 80"/>
              <a:gd name="T2" fmla="*/ 2147483647 w 128"/>
              <a:gd name="T3" fmla="*/ 0 h 80"/>
              <a:gd name="T4" fmla="*/ 2147483647 w 128"/>
              <a:gd name="T5" fmla="*/ 2147483647 h 80"/>
              <a:gd name="T6" fmla="*/ 2147483647 w 128"/>
              <a:gd name="T7" fmla="*/ 2147483647 h 80"/>
              <a:gd name="T8" fmla="*/ 2147483647 w 128"/>
              <a:gd name="T9" fmla="*/ 2147483647 h 80"/>
              <a:gd name="T10" fmla="*/ 2147483647 w 128"/>
              <a:gd name="T11" fmla="*/ 2147483647 h 80"/>
              <a:gd name="T12" fmla="*/ 0 w 128"/>
              <a:gd name="T13" fmla="*/ 2147483647 h 80"/>
              <a:gd name="T14" fmla="*/ 0 60000 65536"/>
              <a:gd name="T15" fmla="*/ 0 60000 65536"/>
              <a:gd name="T16" fmla="*/ 0 60000 65536"/>
              <a:gd name="T17" fmla="*/ 0 60000 65536"/>
              <a:gd name="T18" fmla="*/ 0 60000 65536"/>
              <a:gd name="T19" fmla="*/ 0 60000 65536"/>
              <a:gd name="T20" fmla="*/ 0 60000 65536"/>
              <a:gd name="T21" fmla="*/ 0 w 128"/>
              <a:gd name="T22" fmla="*/ 0 h 80"/>
              <a:gd name="T23" fmla="*/ 128 w 128"/>
              <a:gd name="T24" fmla="*/ 80 h 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8" h="80">
                <a:moveTo>
                  <a:pt x="0" y="6"/>
                </a:moveTo>
                <a:lnTo>
                  <a:pt x="82" y="0"/>
                </a:lnTo>
                <a:lnTo>
                  <a:pt x="96" y="28"/>
                </a:lnTo>
                <a:lnTo>
                  <a:pt x="128" y="36"/>
                </a:lnTo>
                <a:lnTo>
                  <a:pt x="60" y="80"/>
                </a:lnTo>
                <a:lnTo>
                  <a:pt x="26" y="54"/>
                </a:lnTo>
                <a:lnTo>
                  <a:pt x="0" y="6"/>
                </a:lnTo>
                <a:close/>
              </a:path>
            </a:pathLst>
          </a:custGeom>
          <a:solidFill>
            <a:schemeClr val="hlink"/>
          </a:solidFill>
          <a:ln w="12700">
            <a:solidFill>
              <a:schemeClr val="tx1"/>
            </a:solidFill>
            <a:round/>
            <a:headEnd/>
            <a:tailEnd/>
          </a:ln>
        </p:spPr>
        <p:txBody>
          <a:bodyPr wrap="none" anchor="ctr"/>
          <a:lstStyle/>
          <a:p>
            <a:endParaRPr lang="en-US"/>
          </a:p>
        </p:txBody>
      </p:sp>
      <p:sp>
        <p:nvSpPr>
          <p:cNvPr id="37041" name="Oval 177"/>
          <p:cNvSpPr>
            <a:spLocks noChangeArrowheads="1"/>
          </p:cNvSpPr>
          <p:nvPr/>
        </p:nvSpPr>
        <p:spPr bwMode="auto">
          <a:xfrm>
            <a:off x="7545388" y="1720850"/>
            <a:ext cx="1184275" cy="455613"/>
          </a:xfrm>
          <a:prstGeom prst="ellips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7042" name="Oval 178"/>
          <p:cNvSpPr>
            <a:spLocks noChangeArrowheads="1"/>
          </p:cNvSpPr>
          <p:nvPr/>
        </p:nvSpPr>
        <p:spPr bwMode="auto">
          <a:xfrm>
            <a:off x="7669213" y="1849438"/>
            <a:ext cx="941387" cy="206375"/>
          </a:xfrm>
          <a:prstGeom prst="ellipse">
            <a:avLst/>
          </a:prstGeom>
          <a:solidFill>
            <a:srgbClr val="FFFFFF"/>
          </a:solidFill>
          <a:ln w="28575">
            <a:solidFill>
              <a:schemeClr val="tx1"/>
            </a:solidFill>
            <a:round/>
            <a:headEnd/>
            <a:tailEnd/>
          </a:ln>
        </p:spPr>
        <p:txBody>
          <a:bodyPr wrap="none" anchor="ctr"/>
          <a:lstStyle/>
          <a:p>
            <a:endParaRPr lang="en-US"/>
          </a:p>
        </p:txBody>
      </p:sp>
      <p:sp>
        <p:nvSpPr>
          <p:cNvPr id="37043" name="Line 179"/>
          <p:cNvSpPr>
            <a:spLocks noChangeShapeType="1"/>
          </p:cNvSpPr>
          <p:nvPr/>
        </p:nvSpPr>
        <p:spPr bwMode="auto">
          <a:xfrm flipH="1">
            <a:off x="8583613" y="1905000"/>
            <a:ext cx="250825" cy="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044" name="Rectangle 180"/>
          <p:cNvSpPr>
            <a:spLocks noChangeArrowheads="1"/>
          </p:cNvSpPr>
          <p:nvPr/>
        </p:nvSpPr>
        <p:spPr bwMode="auto">
          <a:xfrm>
            <a:off x="7664450" y="1781175"/>
            <a:ext cx="271463"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1600" i="1"/>
              <a:t>x</a:t>
            </a:r>
          </a:p>
        </p:txBody>
      </p:sp>
      <p:sp>
        <p:nvSpPr>
          <p:cNvPr id="37045" name="Freeform 181"/>
          <p:cNvSpPr>
            <a:spLocks/>
          </p:cNvSpPr>
          <p:nvPr/>
        </p:nvSpPr>
        <p:spPr bwMode="auto">
          <a:xfrm>
            <a:off x="5918200" y="1949450"/>
            <a:ext cx="587375" cy="234950"/>
          </a:xfrm>
          <a:custGeom>
            <a:avLst/>
            <a:gdLst>
              <a:gd name="T0" fmla="*/ 2147483647 w 370"/>
              <a:gd name="T1" fmla="*/ 0 h 148"/>
              <a:gd name="T2" fmla="*/ 2147483647 w 370"/>
              <a:gd name="T3" fmla="*/ 2147483647 h 148"/>
              <a:gd name="T4" fmla="*/ 2147483647 w 370"/>
              <a:gd name="T5" fmla="*/ 2147483647 h 148"/>
              <a:gd name="T6" fmla="*/ 2147483647 w 370"/>
              <a:gd name="T7" fmla="*/ 2147483647 h 148"/>
              <a:gd name="T8" fmla="*/ 2147483647 w 370"/>
              <a:gd name="T9" fmla="*/ 2147483647 h 148"/>
              <a:gd name="T10" fmla="*/ 2147483647 w 370"/>
              <a:gd name="T11" fmla="*/ 2147483647 h 148"/>
              <a:gd name="T12" fmla="*/ 2147483647 w 370"/>
              <a:gd name="T13" fmla="*/ 2147483647 h 148"/>
              <a:gd name="T14" fmla="*/ 2147483647 w 370"/>
              <a:gd name="T15" fmla="*/ 2147483647 h 148"/>
              <a:gd name="T16" fmla="*/ 2147483647 w 370"/>
              <a:gd name="T17" fmla="*/ 2147483647 h 148"/>
              <a:gd name="T18" fmla="*/ 2147483647 w 370"/>
              <a:gd name="T19" fmla="*/ 2147483647 h 148"/>
              <a:gd name="T20" fmla="*/ 2147483647 w 370"/>
              <a:gd name="T21" fmla="*/ 2147483647 h 148"/>
              <a:gd name="T22" fmla="*/ 2147483647 w 370"/>
              <a:gd name="T23" fmla="*/ 2147483647 h 148"/>
              <a:gd name="T24" fmla="*/ 0 w 370"/>
              <a:gd name="T25" fmla="*/ 2147483647 h 148"/>
              <a:gd name="T26" fmla="*/ 2147483647 w 370"/>
              <a:gd name="T27" fmla="*/ 0 h 1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0"/>
              <a:gd name="T43" fmla="*/ 0 h 148"/>
              <a:gd name="T44" fmla="*/ 370 w 370"/>
              <a:gd name="T45" fmla="*/ 148 h 1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0" h="148">
                <a:moveTo>
                  <a:pt x="80" y="0"/>
                </a:moveTo>
                <a:lnTo>
                  <a:pt x="94" y="26"/>
                </a:lnTo>
                <a:lnTo>
                  <a:pt x="148" y="44"/>
                </a:lnTo>
                <a:lnTo>
                  <a:pt x="234" y="60"/>
                </a:lnTo>
                <a:lnTo>
                  <a:pt x="350" y="68"/>
                </a:lnTo>
                <a:lnTo>
                  <a:pt x="368" y="68"/>
                </a:lnTo>
                <a:lnTo>
                  <a:pt x="370" y="148"/>
                </a:lnTo>
                <a:lnTo>
                  <a:pt x="270" y="142"/>
                </a:lnTo>
                <a:lnTo>
                  <a:pt x="180" y="126"/>
                </a:lnTo>
                <a:lnTo>
                  <a:pt x="118" y="108"/>
                </a:lnTo>
                <a:lnTo>
                  <a:pt x="64" y="82"/>
                </a:lnTo>
                <a:lnTo>
                  <a:pt x="22" y="54"/>
                </a:lnTo>
                <a:lnTo>
                  <a:pt x="0" y="4"/>
                </a:lnTo>
                <a:lnTo>
                  <a:pt x="80" y="0"/>
                </a:lnTo>
                <a:close/>
              </a:path>
            </a:pathLst>
          </a:custGeom>
          <a:solidFill>
            <a:schemeClr val="tx2"/>
          </a:solidFill>
          <a:ln w="12700">
            <a:solidFill>
              <a:schemeClr val="tx1"/>
            </a:solidFill>
            <a:round/>
            <a:headEnd/>
            <a:tailEnd/>
          </a:ln>
        </p:spPr>
        <p:txBody>
          <a:bodyPr wrap="none" anchor="ctr"/>
          <a:lstStyle/>
          <a:p>
            <a:endParaRPr lang="en-US"/>
          </a:p>
        </p:txBody>
      </p:sp>
      <p:sp>
        <p:nvSpPr>
          <p:cNvPr id="37046" name="Line 182"/>
          <p:cNvSpPr>
            <a:spLocks noChangeShapeType="1"/>
          </p:cNvSpPr>
          <p:nvPr/>
        </p:nvSpPr>
        <p:spPr bwMode="auto">
          <a:xfrm>
            <a:off x="6507163" y="2070100"/>
            <a:ext cx="0" cy="1079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047" name="Line 183"/>
          <p:cNvSpPr>
            <a:spLocks noChangeShapeType="1"/>
          </p:cNvSpPr>
          <p:nvPr/>
        </p:nvSpPr>
        <p:spPr bwMode="auto">
          <a:xfrm flipH="1">
            <a:off x="6337300" y="2062163"/>
            <a:ext cx="20638" cy="11588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048" name="Line 184"/>
          <p:cNvSpPr>
            <a:spLocks noChangeShapeType="1"/>
          </p:cNvSpPr>
          <p:nvPr/>
        </p:nvSpPr>
        <p:spPr bwMode="auto">
          <a:xfrm flipH="1">
            <a:off x="5918200" y="1957388"/>
            <a:ext cx="11588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049" name="Line 185"/>
          <p:cNvSpPr>
            <a:spLocks noChangeShapeType="1"/>
          </p:cNvSpPr>
          <p:nvPr/>
        </p:nvSpPr>
        <p:spPr bwMode="auto">
          <a:xfrm flipH="1">
            <a:off x="6154738" y="2047875"/>
            <a:ext cx="53975" cy="8572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050" name="Line 186"/>
          <p:cNvSpPr>
            <a:spLocks noChangeShapeType="1"/>
          </p:cNvSpPr>
          <p:nvPr/>
        </p:nvSpPr>
        <p:spPr bwMode="auto">
          <a:xfrm flipH="1" flipV="1">
            <a:off x="6070600" y="1803400"/>
            <a:ext cx="46038" cy="793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051" name="Line 187"/>
          <p:cNvSpPr>
            <a:spLocks noChangeShapeType="1"/>
          </p:cNvSpPr>
          <p:nvPr/>
        </p:nvSpPr>
        <p:spPr bwMode="auto">
          <a:xfrm flipH="1">
            <a:off x="6019800" y="2019300"/>
            <a:ext cx="88900" cy="5556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7052" name="Group 188"/>
          <p:cNvGrpSpPr>
            <a:grpSpLocks/>
          </p:cNvGrpSpPr>
          <p:nvPr/>
        </p:nvGrpSpPr>
        <p:grpSpPr bwMode="auto">
          <a:xfrm>
            <a:off x="1150938" y="1724025"/>
            <a:ext cx="1184275" cy="455613"/>
            <a:chOff x="3733" y="1086"/>
            <a:chExt cx="746" cy="287"/>
          </a:xfrm>
        </p:grpSpPr>
        <p:sp>
          <p:nvSpPr>
            <p:cNvPr id="37110" name="Oval 189"/>
            <p:cNvSpPr>
              <a:spLocks noChangeArrowheads="1"/>
            </p:cNvSpPr>
            <p:nvPr/>
          </p:nvSpPr>
          <p:spPr bwMode="auto">
            <a:xfrm>
              <a:off x="3733" y="1086"/>
              <a:ext cx="746" cy="287"/>
            </a:xfrm>
            <a:prstGeom prst="ellips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7111" name="Freeform 190"/>
            <p:cNvSpPr>
              <a:spLocks/>
            </p:cNvSpPr>
            <p:nvPr/>
          </p:nvSpPr>
          <p:spPr bwMode="auto">
            <a:xfrm>
              <a:off x="3796" y="1266"/>
              <a:ext cx="122" cy="76"/>
            </a:xfrm>
            <a:custGeom>
              <a:avLst/>
              <a:gdLst>
                <a:gd name="T0" fmla="*/ 0 w 122"/>
                <a:gd name="T1" fmla="*/ 40 h 76"/>
                <a:gd name="T2" fmla="*/ 64 w 122"/>
                <a:gd name="T3" fmla="*/ 0 h 76"/>
                <a:gd name="T4" fmla="*/ 122 w 122"/>
                <a:gd name="T5" fmla="*/ 12 h 76"/>
                <a:gd name="T6" fmla="*/ 82 w 122"/>
                <a:gd name="T7" fmla="*/ 76 h 76"/>
                <a:gd name="T8" fmla="*/ 0 w 122"/>
                <a:gd name="T9" fmla="*/ 40 h 76"/>
                <a:gd name="T10" fmla="*/ 0 60000 65536"/>
                <a:gd name="T11" fmla="*/ 0 60000 65536"/>
                <a:gd name="T12" fmla="*/ 0 60000 65536"/>
                <a:gd name="T13" fmla="*/ 0 60000 65536"/>
                <a:gd name="T14" fmla="*/ 0 60000 65536"/>
                <a:gd name="T15" fmla="*/ 0 w 122"/>
                <a:gd name="T16" fmla="*/ 0 h 76"/>
                <a:gd name="T17" fmla="*/ 122 w 122"/>
                <a:gd name="T18" fmla="*/ 76 h 76"/>
              </a:gdLst>
              <a:ahLst/>
              <a:cxnLst>
                <a:cxn ang="T10">
                  <a:pos x="T0" y="T1"/>
                </a:cxn>
                <a:cxn ang="T11">
                  <a:pos x="T2" y="T3"/>
                </a:cxn>
                <a:cxn ang="T12">
                  <a:pos x="T4" y="T5"/>
                </a:cxn>
                <a:cxn ang="T13">
                  <a:pos x="T6" y="T7"/>
                </a:cxn>
                <a:cxn ang="T14">
                  <a:pos x="T8" y="T9"/>
                </a:cxn>
              </a:cxnLst>
              <a:rect l="T15" t="T16" r="T17" b="T18"/>
              <a:pathLst>
                <a:path w="122" h="76">
                  <a:moveTo>
                    <a:pt x="0" y="40"/>
                  </a:moveTo>
                  <a:lnTo>
                    <a:pt x="64" y="0"/>
                  </a:lnTo>
                  <a:lnTo>
                    <a:pt x="122" y="12"/>
                  </a:lnTo>
                  <a:lnTo>
                    <a:pt x="82" y="76"/>
                  </a:lnTo>
                  <a:lnTo>
                    <a:pt x="0" y="40"/>
                  </a:lnTo>
                  <a:close/>
                </a:path>
              </a:pathLst>
            </a:custGeom>
            <a:solidFill>
              <a:schemeClr val="hlink"/>
            </a:solidFill>
            <a:ln w="12700">
              <a:solidFill>
                <a:schemeClr val="tx1"/>
              </a:solidFill>
              <a:round/>
              <a:headEnd/>
              <a:tailEnd/>
            </a:ln>
          </p:spPr>
          <p:txBody>
            <a:bodyPr wrap="none" anchor="ctr"/>
            <a:lstStyle/>
            <a:p>
              <a:endParaRPr lang="en-US"/>
            </a:p>
          </p:txBody>
        </p:sp>
      </p:grpSp>
      <p:sp>
        <p:nvSpPr>
          <p:cNvPr id="37053" name="Freeform 191"/>
          <p:cNvSpPr>
            <a:spLocks/>
          </p:cNvSpPr>
          <p:nvPr/>
        </p:nvSpPr>
        <p:spPr bwMode="auto">
          <a:xfrm>
            <a:off x="1385888" y="2041525"/>
            <a:ext cx="198437" cy="115888"/>
          </a:xfrm>
          <a:custGeom>
            <a:avLst/>
            <a:gdLst>
              <a:gd name="T0" fmla="*/ 2147483647 w 222"/>
              <a:gd name="T1" fmla="*/ 0 h 113"/>
              <a:gd name="T2" fmla="*/ 0 w 222"/>
              <a:gd name="T3" fmla="*/ 2147483647 h 113"/>
              <a:gd name="T4" fmla="*/ 2147483647 w 222"/>
              <a:gd name="T5" fmla="*/ 2147483647 h 113"/>
              <a:gd name="T6" fmla="*/ 2147483647 w 222"/>
              <a:gd name="T7" fmla="*/ 2147483647 h 113"/>
              <a:gd name="T8" fmla="*/ 2147483647 w 222"/>
              <a:gd name="T9" fmla="*/ 0 h 113"/>
              <a:gd name="T10" fmla="*/ 0 60000 65536"/>
              <a:gd name="T11" fmla="*/ 0 60000 65536"/>
              <a:gd name="T12" fmla="*/ 0 60000 65536"/>
              <a:gd name="T13" fmla="*/ 0 60000 65536"/>
              <a:gd name="T14" fmla="*/ 0 60000 65536"/>
              <a:gd name="T15" fmla="*/ 0 w 222"/>
              <a:gd name="T16" fmla="*/ 0 h 113"/>
              <a:gd name="T17" fmla="*/ 222 w 222"/>
              <a:gd name="T18" fmla="*/ 113 h 113"/>
            </a:gdLst>
            <a:ahLst/>
            <a:cxnLst>
              <a:cxn ang="T10">
                <a:pos x="T0" y="T1"/>
              </a:cxn>
              <a:cxn ang="T11">
                <a:pos x="T2" y="T3"/>
              </a:cxn>
              <a:cxn ang="T12">
                <a:pos x="T4" y="T5"/>
              </a:cxn>
              <a:cxn ang="T13">
                <a:pos x="T6" y="T7"/>
              </a:cxn>
              <a:cxn ang="T14">
                <a:pos x="T8" y="T9"/>
              </a:cxn>
            </a:cxnLst>
            <a:rect l="T15" t="T16" r="T17" b="T18"/>
            <a:pathLst>
              <a:path w="222" h="113">
                <a:moveTo>
                  <a:pt x="56" y="0"/>
                </a:moveTo>
                <a:lnTo>
                  <a:pt x="0" y="83"/>
                </a:lnTo>
                <a:lnTo>
                  <a:pt x="201" y="112"/>
                </a:lnTo>
                <a:lnTo>
                  <a:pt x="221" y="16"/>
                </a:lnTo>
                <a:lnTo>
                  <a:pt x="56" y="0"/>
                </a:lnTo>
              </a:path>
            </a:pathLst>
          </a:custGeom>
          <a:solidFill>
            <a:schemeClr val="tx2"/>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37054" name="Line 192"/>
          <p:cNvSpPr>
            <a:spLocks noChangeShapeType="1"/>
          </p:cNvSpPr>
          <p:nvPr/>
        </p:nvSpPr>
        <p:spPr bwMode="auto">
          <a:xfrm>
            <a:off x="1733550" y="2070100"/>
            <a:ext cx="0" cy="1079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055" name="Line 193"/>
          <p:cNvSpPr>
            <a:spLocks noChangeShapeType="1"/>
          </p:cNvSpPr>
          <p:nvPr/>
        </p:nvSpPr>
        <p:spPr bwMode="auto">
          <a:xfrm flipH="1">
            <a:off x="1563688" y="2062163"/>
            <a:ext cx="20637" cy="11588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056" name="Line 194"/>
          <p:cNvSpPr>
            <a:spLocks noChangeShapeType="1"/>
          </p:cNvSpPr>
          <p:nvPr/>
        </p:nvSpPr>
        <p:spPr bwMode="auto">
          <a:xfrm flipH="1">
            <a:off x="1144588" y="1957388"/>
            <a:ext cx="115887"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057" name="Line 195"/>
          <p:cNvSpPr>
            <a:spLocks noChangeShapeType="1"/>
          </p:cNvSpPr>
          <p:nvPr/>
        </p:nvSpPr>
        <p:spPr bwMode="auto">
          <a:xfrm flipH="1">
            <a:off x="1381125" y="2047875"/>
            <a:ext cx="53975" cy="8572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058" name="Line 196"/>
          <p:cNvSpPr>
            <a:spLocks noChangeShapeType="1"/>
          </p:cNvSpPr>
          <p:nvPr/>
        </p:nvSpPr>
        <p:spPr bwMode="auto">
          <a:xfrm flipH="1">
            <a:off x="1246188" y="2019300"/>
            <a:ext cx="88900" cy="5556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059" name="Oval 197"/>
          <p:cNvSpPr>
            <a:spLocks noChangeArrowheads="1"/>
          </p:cNvSpPr>
          <p:nvPr/>
        </p:nvSpPr>
        <p:spPr bwMode="auto">
          <a:xfrm>
            <a:off x="1709738" y="1922463"/>
            <a:ext cx="52387" cy="42862"/>
          </a:xfrm>
          <a:prstGeom prst="ellipse">
            <a:avLst/>
          </a:prstGeom>
          <a:solidFill>
            <a:schemeClr val="tx1"/>
          </a:solidFill>
          <a:ln w="12700">
            <a:solidFill>
              <a:srgbClr val="000000"/>
            </a:solidFill>
            <a:round/>
            <a:headEnd/>
            <a:tailEnd/>
          </a:ln>
        </p:spPr>
        <p:txBody>
          <a:bodyPr wrap="none" anchor="ctr"/>
          <a:lstStyle/>
          <a:p>
            <a:endParaRPr lang="en-US"/>
          </a:p>
        </p:txBody>
      </p:sp>
      <p:sp>
        <p:nvSpPr>
          <p:cNvPr id="37060" name="Line 198"/>
          <p:cNvSpPr>
            <a:spLocks noChangeShapeType="1"/>
          </p:cNvSpPr>
          <p:nvPr/>
        </p:nvSpPr>
        <p:spPr bwMode="auto">
          <a:xfrm flipH="1">
            <a:off x="2185988" y="1905000"/>
            <a:ext cx="250825" cy="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061" name="Line 199"/>
          <p:cNvSpPr>
            <a:spLocks noChangeShapeType="1"/>
          </p:cNvSpPr>
          <p:nvPr/>
        </p:nvSpPr>
        <p:spPr bwMode="auto">
          <a:xfrm>
            <a:off x="5357813" y="2011363"/>
            <a:ext cx="77787" cy="4921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062" name="Line 200"/>
          <p:cNvSpPr>
            <a:spLocks noChangeShapeType="1"/>
          </p:cNvSpPr>
          <p:nvPr/>
        </p:nvSpPr>
        <p:spPr bwMode="auto">
          <a:xfrm flipH="1">
            <a:off x="5191125" y="1757363"/>
            <a:ext cx="38100" cy="10001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063" name="Line 201"/>
          <p:cNvSpPr>
            <a:spLocks noChangeShapeType="1"/>
          </p:cNvSpPr>
          <p:nvPr/>
        </p:nvSpPr>
        <p:spPr bwMode="auto">
          <a:xfrm flipH="1">
            <a:off x="5403850" y="1949450"/>
            <a:ext cx="12858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064" name="Line 202"/>
          <p:cNvSpPr>
            <a:spLocks noChangeShapeType="1"/>
          </p:cNvSpPr>
          <p:nvPr/>
        </p:nvSpPr>
        <p:spPr bwMode="auto">
          <a:xfrm flipV="1">
            <a:off x="5321300" y="1803400"/>
            <a:ext cx="61913" cy="793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065" name="Line 203"/>
          <p:cNvSpPr>
            <a:spLocks noChangeShapeType="1"/>
          </p:cNvSpPr>
          <p:nvPr/>
        </p:nvSpPr>
        <p:spPr bwMode="auto">
          <a:xfrm>
            <a:off x="5386388" y="1906588"/>
            <a:ext cx="0" cy="26987"/>
          </a:xfrm>
          <a:prstGeom prst="line">
            <a:avLst/>
          </a:prstGeom>
          <a:noFill/>
          <a:ln w="508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066" name="Line 204"/>
          <p:cNvSpPr>
            <a:spLocks noChangeShapeType="1"/>
          </p:cNvSpPr>
          <p:nvPr/>
        </p:nvSpPr>
        <p:spPr bwMode="auto">
          <a:xfrm flipH="1">
            <a:off x="8613775" y="1949450"/>
            <a:ext cx="12858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067" name="Line 205"/>
          <p:cNvSpPr>
            <a:spLocks noChangeShapeType="1"/>
          </p:cNvSpPr>
          <p:nvPr/>
        </p:nvSpPr>
        <p:spPr bwMode="auto">
          <a:xfrm flipH="1">
            <a:off x="8401050" y="1757363"/>
            <a:ext cx="38100" cy="10001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068" name="Line 206"/>
          <p:cNvSpPr>
            <a:spLocks noChangeShapeType="1"/>
          </p:cNvSpPr>
          <p:nvPr/>
        </p:nvSpPr>
        <p:spPr bwMode="auto">
          <a:xfrm flipV="1">
            <a:off x="8242300" y="1722438"/>
            <a:ext cx="9525" cy="11112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069" name="Line 207"/>
          <p:cNvSpPr>
            <a:spLocks noChangeShapeType="1"/>
          </p:cNvSpPr>
          <p:nvPr/>
        </p:nvSpPr>
        <p:spPr bwMode="auto">
          <a:xfrm flipV="1">
            <a:off x="8531225" y="1803400"/>
            <a:ext cx="61913" cy="793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070" name="Line 208"/>
          <p:cNvSpPr>
            <a:spLocks noChangeShapeType="1"/>
          </p:cNvSpPr>
          <p:nvPr/>
        </p:nvSpPr>
        <p:spPr bwMode="auto">
          <a:xfrm>
            <a:off x="8567738" y="2011363"/>
            <a:ext cx="77787" cy="4921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071" name="Line 209"/>
          <p:cNvSpPr>
            <a:spLocks noChangeShapeType="1"/>
          </p:cNvSpPr>
          <p:nvPr/>
        </p:nvSpPr>
        <p:spPr bwMode="auto">
          <a:xfrm>
            <a:off x="7853363" y="1757363"/>
            <a:ext cx="28575" cy="10001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072" name="Line 210"/>
          <p:cNvSpPr>
            <a:spLocks noChangeShapeType="1"/>
          </p:cNvSpPr>
          <p:nvPr/>
        </p:nvSpPr>
        <p:spPr bwMode="auto">
          <a:xfrm flipH="1" flipV="1">
            <a:off x="8027988" y="1730375"/>
            <a:ext cx="11112" cy="10318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073" name="Line 211"/>
          <p:cNvSpPr>
            <a:spLocks noChangeShapeType="1"/>
          </p:cNvSpPr>
          <p:nvPr/>
        </p:nvSpPr>
        <p:spPr bwMode="auto">
          <a:xfrm>
            <a:off x="8134350" y="1624013"/>
            <a:ext cx="0" cy="307975"/>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074" name="Line 212"/>
          <p:cNvSpPr>
            <a:spLocks noChangeShapeType="1"/>
          </p:cNvSpPr>
          <p:nvPr/>
        </p:nvSpPr>
        <p:spPr bwMode="auto">
          <a:xfrm>
            <a:off x="8596313" y="1906588"/>
            <a:ext cx="0" cy="26987"/>
          </a:xfrm>
          <a:prstGeom prst="line">
            <a:avLst/>
          </a:prstGeom>
          <a:noFill/>
          <a:ln w="508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075" name="Oval 213"/>
          <p:cNvSpPr>
            <a:spLocks noChangeArrowheads="1"/>
          </p:cNvSpPr>
          <p:nvPr/>
        </p:nvSpPr>
        <p:spPr bwMode="auto">
          <a:xfrm>
            <a:off x="8107363" y="1922463"/>
            <a:ext cx="52387" cy="42862"/>
          </a:xfrm>
          <a:prstGeom prst="ellipse">
            <a:avLst/>
          </a:prstGeom>
          <a:solidFill>
            <a:schemeClr val="tx1"/>
          </a:solidFill>
          <a:ln w="12700">
            <a:solidFill>
              <a:srgbClr val="000000"/>
            </a:solidFill>
            <a:round/>
            <a:headEnd/>
            <a:tailEnd/>
          </a:ln>
        </p:spPr>
        <p:txBody>
          <a:bodyPr wrap="none" anchor="ctr"/>
          <a:lstStyle/>
          <a:p>
            <a:endParaRPr lang="en-US"/>
          </a:p>
        </p:txBody>
      </p:sp>
      <p:sp>
        <p:nvSpPr>
          <p:cNvPr id="37076" name="Line 214"/>
          <p:cNvSpPr>
            <a:spLocks noChangeShapeType="1"/>
          </p:cNvSpPr>
          <p:nvPr/>
        </p:nvSpPr>
        <p:spPr bwMode="auto">
          <a:xfrm flipH="1">
            <a:off x="6777038" y="1757363"/>
            <a:ext cx="38100" cy="10001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077" name="Line 215"/>
          <p:cNvSpPr>
            <a:spLocks noChangeShapeType="1"/>
          </p:cNvSpPr>
          <p:nvPr/>
        </p:nvSpPr>
        <p:spPr bwMode="auto">
          <a:xfrm flipV="1">
            <a:off x="6618288" y="1722438"/>
            <a:ext cx="9525" cy="11112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078" name="Line 216"/>
          <p:cNvSpPr>
            <a:spLocks noChangeShapeType="1"/>
          </p:cNvSpPr>
          <p:nvPr/>
        </p:nvSpPr>
        <p:spPr bwMode="auto">
          <a:xfrm flipV="1">
            <a:off x="6907213" y="1803400"/>
            <a:ext cx="61912" cy="793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079" name="Line 217"/>
          <p:cNvSpPr>
            <a:spLocks noChangeShapeType="1"/>
          </p:cNvSpPr>
          <p:nvPr/>
        </p:nvSpPr>
        <p:spPr bwMode="auto">
          <a:xfrm>
            <a:off x="6229350" y="1757363"/>
            <a:ext cx="28575" cy="10001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080" name="Line 218"/>
          <p:cNvSpPr>
            <a:spLocks noChangeShapeType="1"/>
          </p:cNvSpPr>
          <p:nvPr/>
        </p:nvSpPr>
        <p:spPr bwMode="auto">
          <a:xfrm flipH="1" flipV="1">
            <a:off x="6403975" y="1730375"/>
            <a:ext cx="11113" cy="10318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081" name="Line 219"/>
          <p:cNvSpPr>
            <a:spLocks noChangeShapeType="1"/>
          </p:cNvSpPr>
          <p:nvPr/>
        </p:nvSpPr>
        <p:spPr bwMode="auto">
          <a:xfrm>
            <a:off x="6510338" y="1624013"/>
            <a:ext cx="0" cy="307975"/>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082" name="Line 220"/>
          <p:cNvSpPr>
            <a:spLocks noChangeShapeType="1"/>
          </p:cNvSpPr>
          <p:nvPr/>
        </p:nvSpPr>
        <p:spPr bwMode="auto">
          <a:xfrm>
            <a:off x="6972300" y="1906588"/>
            <a:ext cx="0" cy="26987"/>
          </a:xfrm>
          <a:prstGeom prst="line">
            <a:avLst/>
          </a:prstGeom>
          <a:noFill/>
          <a:ln w="508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083" name="Oval 221"/>
          <p:cNvSpPr>
            <a:spLocks noChangeArrowheads="1"/>
          </p:cNvSpPr>
          <p:nvPr/>
        </p:nvSpPr>
        <p:spPr bwMode="auto">
          <a:xfrm>
            <a:off x="6483350" y="1922463"/>
            <a:ext cx="52388" cy="42862"/>
          </a:xfrm>
          <a:prstGeom prst="ellipse">
            <a:avLst/>
          </a:prstGeom>
          <a:solidFill>
            <a:schemeClr val="tx1"/>
          </a:solidFill>
          <a:ln w="12700">
            <a:solidFill>
              <a:srgbClr val="000000"/>
            </a:solidFill>
            <a:round/>
            <a:headEnd/>
            <a:tailEnd/>
          </a:ln>
        </p:spPr>
        <p:txBody>
          <a:bodyPr wrap="none" anchor="ctr"/>
          <a:lstStyle/>
          <a:p>
            <a:endParaRPr lang="en-US"/>
          </a:p>
        </p:txBody>
      </p:sp>
      <p:sp>
        <p:nvSpPr>
          <p:cNvPr id="37084" name="Freeform 222"/>
          <p:cNvSpPr>
            <a:spLocks/>
          </p:cNvSpPr>
          <p:nvPr/>
        </p:nvSpPr>
        <p:spPr bwMode="auto">
          <a:xfrm>
            <a:off x="2736850" y="1949450"/>
            <a:ext cx="587375" cy="234950"/>
          </a:xfrm>
          <a:custGeom>
            <a:avLst/>
            <a:gdLst>
              <a:gd name="T0" fmla="*/ 2147483647 w 370"/>
              <a:gd name="T1" fmla="*/ 0 h 148"/>
              <a:gd name="T2" fmla="*/ 2147483647 w 370"/>
              <a:gd name="T3" fmla="*/ 2147483647 h 148"/>
              <a:gd name="T4" fmla="*/ 2147483647 w 370"/>
              <a:gd name="T5" fmla="*/ 2147483647 h 148"/>
              <a:gd name="T6" fmla="*/ 2147483647 w 370"/>
              <a:gd name="T7" fmla="*/ 2147483647 h 148"/>
              <a:gd name="T8" fmla="*/ 2147483647 w 370"/>
              <a:gd name="T9" fmla="*/ 2147483647 h 148"/>
              <a:gd name="T10" fmla="*/ 2147483647 w 370"/>
              <a:gd name="T11" fmla="*/ 2147483647 h 148"/>
              <a:gd name="T12" fmla="*/ 2147483647 w 370"/>
              <a:gd name="T13" fmla="*/ 2147483647 h 148"/>
              <a:gd name="T14" fmla="*/ 2147483647 w 370"/>
              <a:gd name="T15" fmla="*/ 2147483647 h 148"/>
              <a:gd name="T16" fmla="*/ 2147483647 w 370"/>
              <a:gd name="T17" fmla="*/ 2147483647 h 148"/>
              <a:gd name="T18" fmla="*/ 2147483647 w 370"/>
              <a:gd name="T19" fmla="*/ 2147483647 h 148"/>
              <a:gd name="T20" fmla="*/ 2147483647 w 370"/>
              <a:gd name="T21" fmla="*/ 2147483647 h 148"/>
              <a:gd name="T22" fmla="*/ 2147483647 w 370"/>
              <a:gd name="T23" fmla="*/ 2147483647 h 148"/>
              <a:gd name="T24" fmla="*/ 0 w 370"/>
              <a:gd name="T25" fmla="*/ 2147483647 h 148"/>
              <a:gd name="T26" fmla="*/ 2147483647 w 370"/>
              <a:gd name="T27" fmla="*/ 0 h 1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0"/>
              <a:gd name="T43" fmla="*/ 0 h 148"/>
              <a:gd name="T44" fmla="*/ 370 w 370"/>
              <a:gd name="T45" fmla="*/ 148 h 1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0" h="148">
                <a:moveTo>
                  <a:pt x="80" y="0"/>
                </a:moveTo>
                <a:lnTo>
                  <a:pt x="94" y="26"/>
                </a:lnTo>
                <a:lnTo>
                  <a:pt x="148" y="44"/>
                </a:lnTo>
                <a:lnTo>
                  <a:pt x="234" y="60"/>
                </a:lnTo>
                <a:lnTo>
                  <a:pt x="350" y="68"/>
                </a:lnTo>
                <a:lnTo>
                  <a:pt x="368" y="68"/>
                </a:lnTo>
                <a:lnTo>
                  <a:pt x="370" y="148"/>
                </a:lnTo>
                <a:lnTo>
                  <a:pt x="270" y="142"/>
                </a:lnTo>
                <a:lnTo>
                  <a:pt x="180" y="126"/>
                </a:lnTo>
                <a:lnTo>
                  <a:pt x="118" y="108"/>
                </a:lnTo>
                <a:lnTo>
                  <a:pt x="64" y="82"/>
                </a:lnTo>
                <a:lnTo>
                  <a:pt x="22" y="54"/>
                </a:lnTo>
                <a:lnTo>
                  <a:pt x="0" y="4"/>
                </a:lnTo>
                <a:lnTo>
                  <a:pt x="80" y="0"/>
                </a:lnTo>
                <a:close/>
              </a:path>
            </a:pathLst>
          </a:custGeom>
          <a:solidFill>
            <a:schemeClr val="tx2"/>
          </a:solidFill>
          <a:ln w="12700">
            <a:solidFill>
              <a:schemeClr val="tx1"/>
            </a:solidFill>
            <a:round/>
            <a:headEnd/>
            <a:tailEnd/>
          </a:ln>
        </p:spPr>
        <p:txBody>
          <a:bodyPr wrap="none" anchor="ctr"/>
          <a:lstStyle/>
          <a:p>
            <a:endParaRPr lang="en-US"/>
          </a:p>
        </p:txBody>
      </p:sp>
      <p:sp>
        <p:nvSpPr>
          <p:cNvPr id="37085" name="Freeform 223"/>
          <p:cNvSpPr>
            <a:spLocks/>
          </p:cNvSpPr>
          <p:nvPr/>
        </p:nvSpPr>
        <p:spPr bwMode="auto">
          <a:xfrm>
            <a:off x="2973388" y="2035175"/>
            <a:ext cx="198437" cy="134938"/>
          </a:xfrm>
          <a:custGeom>
            <a:avLst/>
            <a:gdLst>
              <a:gd name="T0" fmla="*/ 2147483647 w 222"/>
              <a:gd name="T1" fmla="*/ 0 h 113"/>
              <a:gd name="T2" fmla="*/ 0 w 222"/>
              <a:gd name="T3" fmla="*/ 2147483647 h 113"/>
              <a:gd name="T4" fmla="*/ 2147483647 w 222"/>
              <a:gd name="T5" fmla="*/ 2147483647 h 113"/>
              <a:gd name="T6" fmla="*/ 2147483647 w 222"/>
              <a:gd name="T7" fmla="*/ 2147483647 h 113"/>
              <a:gd name="T8" fmla="*/ 2147483647 w 222"/>
              <a:gd name="T9" fmla="*/ 0 h 113"/>
              <a:gd name="T10" fmla="*/ 0 60000 65536"/>
              <a:gd name="T11" fmla="*/ 0 60000 65536"/>
              <a:gd name="T12" fmla="*/ 0 60000 65536"/>
              <a:gd name="T13" fmla="*/ 0 60000 65536"/>
              <a:gd name="T14" fmla="*/ 0 60000 65536"/>
              <a:gd name="T15" fmla="*/ 0 w 222"/>
              <a:gd name="T16" fmla="*/ 0 h 113"/>
              <a:gd name="T17" fmla="*/ 222 w 222"/>
              <a:gd name="T18" fmla="*/ 113 h 113"/>
            </a:gdLst>
            <a:ahLst/>
            <a:cxnLst>
              <a:cxn ang="T10">
                <a:pos x="T0" y="T1"/>
              </a:cxn>
              <a:cxn ang="T11">
                <a:pos x="T2" y="T3"/>
              </a:cxn>
              <a:cxn ang="T12">
                <a:pos x="T4" y="T5"/>
              </a:cxn>
              <a:cxn ang="T13">
                <a:pos x="T6" y="T7"/>
              </a:cxn>
              <a:cxn ang="T14">
                <a:pos x="T8" y="T9"/>
              </a:cxn>
            </a:cxnLst>
            <a:rect l="T15" t="T16" r="T17" b="T18"/>
            <a:pathLst>
              <a:path w="222" h="113">
                <a:moveTo>
                  <a:pt x="56" y="0"/>
                </a:moveTo>
                <a:lnTo>
                  <a:pt x="0" y="83"/>
                </a:lnTo>
                <a:lnTo>
                  <a:pt x="201" y="112"/>
                </a:lnTo>
                <a:lnTo>
                  <a:pt x="221" y="16"/>
                </a:lnTo>
                <a:lnTo>
                  <a:pt x="56" y="0"/>
                </a:lnTo>
              </a:path>
            </a:pathLst>
          </a:custGeom>
          <a:solidFill>
            <a:schemeClr val="hlink"/>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37086" name="Line 224"/>
          <p:cNvSpPr>
            <a:spLocks noChangeShapeType="1"/>
          </p:cNvSpPr>
          <p:nvPr/>
        </p:nvSpPr>
        <p:spPr bwMode="auto">
          <a:xfrm>
            <a:off x="3321050" y="2070100"/>
            <a:ext cx="0" cy="1079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087" name="Line 225"/>
          <p:cNvSpPr>
            <a:spLocks noChangeShapeType="1"/>
          </p:cNvSpPr>
          <p:nvPr/>
        </p:nvSpPr>
        <p:spPr bwMode="auto">
          <a:xfrm flipH="1">
            <a:off x="3151188" y="2062163"/>
            <a:ext cx="20637" cy="11588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088" name="Line 226"/>
          <p:cNvSpPr>
            <a:spLocks noChangeShapeType="1"/>
          </p:cNvSpPr>
          <p:nvPr/>
        </p:nvSpPr>
        <p:spPr bwMode="auto">
          <a:xfrm flipH="1">
            <a:off x="2732088" y="1957388"/>
            <a:ext cx="115887"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089" name="Line 227"/>
          <p:cNvSpPr>
            <a:spLocks noChangeShapeType="1"/>
          </p:cNvSpPr>
          <p:nvPr/>
        </p:nvSpPr>
        <p:spPr bwMode="auto">
          <a:xfrm flipH="1">
            <a:off x="2968625" y="2047875"/>
            <a:ext cx="53975" cy="8572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090" name="Line 228"/>
          <p:cNvSpPr>
            <a:spLocks noChangeShapeType="1"/>
          </p:cNvSpPr>
          <p:nvPr/>
        </p:nvSpPr>
        <p:spPr bwMode="auto">
          <a:xfrm flipH="1">
            <a:off x="2833688" y="2019300"/>
            <a:ext cx="88900" cy="5556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091" name="Oval 229"/>
          <p:cNvSpPr>
            <a:spLocks noChangeArrowheads="1"/>
          </p:cNvSpPr>
          <p:nvPr/>
        </p:nvSpPr>
        <p:spPr bwMode="auto">
          <a:xfrm>
            <a:off x="3297238" y="1922463"/>
            <a:ext cx="52387" cy="42862"/>
          </a:xfrm>
          <a:prstGeom prst="ellipse">
            <a:avLst/>
          </a:prstGeom>
          <a:solidFill>
            <a:schemeClr val="tx1"/>
          </a:solidFill>
          <a:ln w="12700">
            <a:solidFill>
              <a:srgbClr val="000000"/>
            </a:solidFill>
            <a:round/>
            <a:headEnd/>
            <a:tailEnd/>
          </a:ln>
        </p:spPr>
        <p:txBody>
          <a:bodyPr wrap="none" anchor="ctr"/>
          <a:lstStyle/>
          <a:p>
            <a:endParaRPr lang="en-US"/>
          </a:p>
        </p:txBody>
      </p:sp>
      <p:sp>
        <p:nvSpPr>
          <p:cNvPr id="37092" name="Oval 230"/>
          <p:cNvSpPr>
            <a:spLocks noChangeArrowheads="1"/>
          </p:cNvSpPr>
          <p:nvPr/>
        </p:nvSpPr>
        <p:spPr bwMode="auto">
          <a:xfrm>
            <a:off x="2735263" y="1724025"/>
            <a:ext cx="1184275" cy="455613"/>
          </a:xfrm>
          <a:prstGeom prst="ellips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7093" name="Line 231"/>
          <p:cNvSpPr>
            <a:spLocks noChangeShapeType="1"/>
          </p:cNvSpPr>
          <p:nvPr/>
        </p:nvSpPr>
        <p:spPr bwMode="auto">
          <a:xfrm>
            <a:off x="3324225" y="1624013"/>
            <a:ext cx="0" cy="307975"/>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094" name="Freeform 232"/>
          <p:cNvSpPr>
            <a:spLocks/>
          </p:cNvSpPr>
          <p:nvPr/>
        </p:nvSpPr>
        <p:spPr bwMode="auto">
          <a:xfrm>
            <a:off x="4749800" y="2047875"/>
            <a:ext cx="174625" cy="133350"/>
          </a:xfrm>
          <a:custGeom>
            <a:avLst/>
            <a:gdLst>
              <a:gd name="T0" fmla="*/ 0 w 110"/>
              <a:gd name="T1" fmla="*/ 2147483647 h 84"/>
              <a:gd name="T2" fmla="*/ 2147483647 w 110"/>
              <a:gd name="T3" fmla="*/ 0 h 84"/>
              <a:gd name="T4" fmla="*/ 2147483647 w 110"/>
              <a:gd name="T5" fmla="*/ 2147483647 h 84"/>
              <a:gd name="T6" fmla="*/ 2147483647 w 110"/>
              <a:gd name="T7" fmla="*/ 2147483647 h 84"/>
              <a:gd name="T8" fmla="*/ 2147483647 w 110"/>
              <a:gd name="T9" fmla="*/ 2147483647 h 84"/>
              <a:gd name="T10" fmla="*/ 0 w 110"/>
              <a:gd name="T11" fmla="*/ 2147483647 h 84"/>
              <a:gd name="T12" fmla="*/ 0 60000 65536"/>
              <a:gd name="T13" fmla="*/ 0 60000 65536"/>
              <a:gd name="T14" fmla="*/ 0 60000 65536"/>
              <a:gd name="T15" fmla="*/ 0 60000 65536"/>
              <a:gd name="T16" fmla="*/ 0 60000 65536"/>
              <a:gd name="T17" fmla="*/ 0 60000 65536"/>
              <a:gd name="T18" fmla="*/ 0 w 110"/>
              <a:gd name="T19" fmla="*/ 0 h 84"/>
              <a:gd name="T20" fmla="*/ 110 w 110"/>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110" h="84">
                <a:moveTo>
                  <a:pt x="0" y="78"/>
                </a:moveTo>
                <a:lnTo>
                  <a:pt x="14" y="0"/>
                </a:lnTo>
                <a:lnTo>
                  <a:pt x="106" y="6"/>
                </a:lnTo>
                <a:lnTo>
                  <a:pt x="110" y="84"/>
                </a:lnTo>
                <a:lnTo>
                  <a:pt x="36" y="84"/>
                </a:lnTo>
                <a:lnTo>
                  <a:pt x="0" y="78"/>
                </a:lnTo>
                <a:close/>
              </a:path>
            </a:pathLst>
          </a:custGeom>
          <a:solidFill>
            <a:schemeClr val="hlink"/>
          </a:solidFill>
          <a:ln w="12700">
            <a:solidFill>
              <a:schemeClr val="tx1"/>
            </a:solidFill>
            <a:round/>
            <a:headEnd/>
            <a:tailEnd/>
          </a:ln>
        </p:spPr>
        <p:txBody>
          <a:bodyPr wrap="none" anchor="ctr"/>
          <a:lstStyle/>
          <a:p>
            <a:endParaRPr lang="en-US"/>
          </a:p>
        </p:txBody>
      </p:sp>
      <p:sp>
        <p:nvSpPr>
          <p:cNvPr id="37095" name="Oval 233"/>
          <p:cNvSpPr>
            <a:spLocks noChangeArrowheads="1"/>
          </p:cNvSpPr>
          <p:nvPr/>
        </p:nvSpPr>
        <p:spPr bwMode="auto">
          <a:xfrm>
            <a:off x="4338638" y="1724025"/>
            <a:ext cx="1184275" cy="455613"/>
          </a:xfrm>
          <a:prstGeom prst="ellips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7096" name="Oval 234"/>
          <p:cNvSpPr>
            <a:spLocks noChangeArrowheads="1"/>
          </p:cNvSpPr>
          <p:nvPr/>
        </p:nvSpPr>
        <p:spPr bwMode="auto">
          <a:xfrm>
            <a:off x="4459288" y="1849438"/>
            <a:ext cx="941387" cy="206375"/>
          </a:xfrm>
          <a:prstGeom prst="ellipse">
            <a:avLst/>
          </a:prstGeom>
          <a:solidFill>
            <a:srgbClr val="FFFFFF"/>
          </a:solidFill>
          <a:ln w="28575">
            <a:solidFill>
              <a:schemeClr val="tx1"/>
            </a:solidFill>
            <a:round/>
            <a:headEnd/>
            <a:tailEnd/>
          </a:ln>
        </p:spPr>
        <p:txBody>
          <a:bodyPr wrap="none" anchor="ctr"/>
          <a:lstStyle/>
          <a:p>
            <a:endParaRPr lang="en-US"/>
          </a:p>
        </p:txBody>
      </p:sp>
      <p:sp>
        <p:nvSpPr>
          <p:cNvPr id="37097" name="Line 235"/>
          <p:cNvSpPr>
            <a:spLocks noChangeShapeType="1"/>
          </p:cNvSpPr>
          <p:nvPr/>
        </p:nvSpPr>
        <p:spPr bwMode="auto">
          <a:xfrm flipV="1">
            <a:off x="5032375" y="1722438"/>
            <a:ext cx="9525" cy="11112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098" name="Oval 236"/>
          <p:cNvSpPr>
            <a:spLocks noChangeArrowheads="1"/>
          </p:cNvSpPr>
          <p:nvPr/>
        </p:nvSpPr>
        <p:spPr bwMode="auto">
          <a:xfrm>
            <a:off x="4897438" y="1922463"/>
            <a:ext cx="52387" cy="42862"/>
          </a:xfrm>
          <a:prstGeom prst="ellipse">
            <a:avLst/>
          </a:prstGeom>
          <a:solidFill>
            <a:schemeClr val="tx1"/>
          </a:solidFill>
          <a:ln w="12700">
            <a:solidFill>
              <a:srgbClr val="000000"/>
            </a:solidFill>
            <a:round/>
            <a:headEnd/>
            <a:tailEnd/>
          </a:ln>
        </p:spPr>
        <p:txBody>
          <a:bodyPr wrap="none" anchor="ctr"/>
          <a:lstStyle/>
          <a:p>
            <a:endParaRPr lang="en-US"/>
          </a:p>
        </p:txBody>
      </p:sp>
      <p:sp>
        <p:nvSpPr>
          <p:cNvPr id="37099" name="Line 237"/>
          <p:cNvSpPr>
            <a:spLocks noChangeShapeType="1"/>
          </p:cNvSpPr>
          <p:nvPr/>
        </p:nvSpPr>
        <p:spPr bwMode="auto">
          <a:xfrm flipH="1">
            <a:off x="4332288" y="1957388"/>
            <a:ext cx="115887"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100" name="Line 238"/>
          <p:cNvSpPr>
            <a:spLocks noChangeShapeType="1"/>
          </p:cNvSpPr>
          <p:nvPr/>
        </p:nvSpPr>
        <p:spPr bwMode="auto">
          <a:xfrm flipH="1" flipV="1">
            <a:off x="4818063" y="1730375"/>
            <a:ext cx="11112" cy="10318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101" name="Line 239"/>
          <p:cNvSpPr>
            <a:spLocks noChangeShapeType="1"/>
          </p:cNvSpPr>
          <p:nvPr/>
        </p:nvSpPr>
        <p:spPr bwMode="auto">
          <a:xfrm>
            <a:off x="4924425" y="1624013"/>
            <a:ext cx="0" cy="307975"/>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102" name="Line 240"/>
          <p:cNvSpPr>
            <a:spLocks noChangeShapeType="1"/>
          </p:cNvSpPr>
          <p:nvPr/>
        </p:nvSpPr>
        <p:spPr bwMode="auto">
          <a:xfrm flipH="1">
            <a:off x="4751388" y="2062163"/>
            <a:ext cx="20637" cy="115887"/>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103" name="Line 241"/>
          <p:cNvSpPr>
            <a:spLocks noChangeShapeType="1"/>
          </p:cNvSpPr>
          <p:nvPr/>
        </p:nvSpPr>
        <p:spPr bwMode="auto">
          <a:xfrm flipH="1">
            <a:off x="4568825" y="2047875"/>
            <a:ext cx="53975" cy="8572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104" name="Line 242"/>
          <p:cNvSpPr>
            <a:spLocks noChangeShapeType="1"/>
          </p:cNvSpPr>
          <p:nvPr/>
        </p:nvSpPr>
        <p:spPr bwMode="auto">
          <a:xfrm flipH="1">
            <a:off x="4433888" y="2019300"/>
            <a:ext cx="88900" cy="5556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105" name="Rectangle 243"/>
          <p:cNvSpPr>
            <a:spLocks noChangeArrowheads="1"/>
          </p:cNvSpPr>
          <p:nvPr/>
        </p:nvSpPr>
        <p:spPr bwMode="auto">
          <a:xfrm>
            <a:off x="4454525" y="1781175"/>
            <a:ext cx="271463"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1600" i="1"/>
              <a:t>x</a:t>
            </a:r>
          </a:p>
        </p:txBody>
      </p:sp>
      <p:sp>
        <p:nvSpPr>
          <p:cNvPr id="37106" name="Line 244"/>
          <p:cNvSpPr>
            <a:spLocks noChangeShapeType="1"/>
          </p:cNvSpPr>
          <p:nvPr/>
        </p:nvSpPr>
        <p:spPr bwMode="auto">
          <a:xfrm flipH="1" flipV="1">
            <a:off x="4484688" y="1803400"/>
            <a:ext cx="46037" cy="793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107" name="Line 245"/>
          <p:cNvSpPr>
            <a:spLocks noChangeShapeType="1"/>
          </p:cNvSpPr>
          <p:nvPr/>
        </p:nvSpPr>
        <p:spPr bwMode="auto">
          <a:xfrm>
            <a:off x="4643438" y="1757363"/>
            <a:ext cx="28575" cy="10001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108" name="Oval 246"/>
          <p:cNvSpPr>
            <a:spLocks noChangeArrowheads="1"/>
          </p:cNvSpPr>
          <p:nvPr/>
        </p:nvSpPr>
        <p:spPr bwMode="auto">
          <a:xfrm>
            <a:off x="5924550" y="1724025"/>
            <a:ext cx="1184275" cy="455613"/>
          </a:xfrm>
          <a:prstGeom prst="ellips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7109" name="Line 247"/>
          <p:cNvSpPr>
            <a:spLocks noChangeShapeType="1"/>
          </p:cNvSpPr>
          <p:nvPr/>
        </p:nvSpPr>
        <p:spPr bwMode="auto">
          <a:xfrm flipH="1">
            <a:off x="6959600" y="1905000"/>
            <a:ext cx="250825" cy="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 name="Title 1"/>
          <p:cNvSpPr>
            <a:spLocks noGrp="1"/>
          </p:cNvSpPr>
          <p:nvPr>
            <p:ph type="title"/>
          </p:nvPr>
        </p:nvSpPr>
        <p:spPr/>
        <p:txBody>
          <a:bodyPr>
            <a:normAutofit fontScale="90000"/>
          </a:bodyPr>
          <a:lstStyle/>
          <a:p>
            <a:r>
              <a:rPr lang="en-US"/>
              <a:t>RAID 5: Interleaved Parity</a:t>
            </a:r>
          </a:p>
        </p:txBody>
      </p:sp>
    </p:spTree>
    <p:custDataLst>
      <p:tags r:id="rId1"/>
    </p:custDataLst>
    <p:extLst>
      <p:ext uri="{BB962C8B-B14F-4D97-AF65-F5344CB8AC3E}">
        <p14:creationId xmlns:p14="http://schemas.microsoft.com/office/powerpoint/2010/main" val="48764419"/>
      </p:ext>
    </p:extLst>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RAID variations</a:t>
            </a:r>
          </a:p>
        </p:txBody>
      </p:sp>
      <p:sp>
        <p:nvSpPr>
          <p:cNvPr id="3" name="Content Placeholder 2"/>
          <p:cNvSpPr>
            <a:spLocks noGrp="1"/>
          </p:cNvSpPr>
          <p:nvPr>
            <p:ph idx="1"/>
          </p:nvPr>
        </p:nvSpPr>
        <p:spPr/>
        <p:txBody>
          <a:bodyPr/>
          <a:lstStyle/>
          <a:p>
            <a:r>
              <a:rPr lang="en-US" dirty="0"/>
              <a:t>Variations on encoding schemes, different trades for failures and performance</a:t>
            </a:r>
          </a:p>
          <a:p>
            <a:pPr lvl="1"/>
            <a:r>
              <a:rPr lang="en-US" dirty="0"/>
              <a:t>See </a:t>
            </a:r>
            <a:r>
              <a:rPr lang="en-US" dirty="0" err="1"/>
              <a:t>wikipedia</a:t>
            </a:r>
            <a:endParaRPr lang="en-US" dirty="0"/>
          </a:p>
          <a:p>
            <a:pPr lvl="1"/>
            <a:r>
              <a:rPr lang="en-US" dirty="0"/>
              <a:t>But 0, 1, 5 are the most popular by far</a:t>
            </a:r>
          </a:p>
          <a:p>
            <a:r>
              <a:rPr lang="en-US" dirty="0"/>
              <a:t>More general area of </a:t>
            </a:r>
            <a:r>
              <a:rPr lang="en-US" b="1" dirty="0"/>
              <a:t>erasure coding</a:t>
            </a:r>
            <a:r>
              <a:rPr lang="en-US" dirty="0"/>
              <a:t>: </a:t>
            </a:r>
          </a:p>
          <a:p>
            <a:pPr lvl="1"/>
            <a:r>
              <a:rPr lang="en-US" dirty="0"/>
              <a:t>Store k logical blocks (message) in n physical blocks (k &lt; n)</a:t>
            </a:r>
          </a:p>
          <a:p>
            <a:pPr lvl="1"/>
            <a:r>
              <a:rPr lang="en-US" dirty="0"/>
              <a:t>In an optimal erasure code, recover from any k/n blocks</a:t>
            </a:r>
          </a:p>
          <a:p>
            <a:pPr lvl="1"/>
            <a:r>
              <a:rPr lang="en-US" dirty="0" err="1"/>
              <a:t>Xor</a:t>
            </a:r>
            <a:r>
              <a:rPr lang="en-US" dirty="0"/>
              <a:t> parity is a (k, k+1) erasure code</a:t>
            </a:r>
          </a:p>
          <a:p>
            <a:pPr lvl="1"/>
            <a:r>
              <a:rPr lang="en-US" dirty="0"/>
              <a:t>Gaining popularity at data center granularity</a:t>
            </a:r>
          </a:p>
        </p:txBody>
      </p:sp>
      <p:sp>
        <p:nvSpPr>
          <p:cNvPr id="4" name="Slide Number Placeholder 3"/>
          <p:cNvSpPr>
            <a:spLocks noGrp="1"/>
          </p:cNvSpPr>
          <p:nvPr>
            <p:ph type="sldNum" sz="quarter" idx="12"/>
          </p:nvPr>
        </p:nvSpPr>
        <p:spPr/>
        <p:txBody>
          <a:bodyPr/>
          <a:lstStyle/>
          <a:p>
            <a:fld id="{B79A3DA4-3E46-45AF-808A-D7FF9D1D755F}" type="slidenum">
              <a:rPr lang="en-US" smtClean="0"/>
              <a:pPr/>
              <a:t>73</a:t>
            </a:fld>
            <a:endParaRPr lang="en-US"/>
          </a:p>
        </p:txBody>
      </p:sp>
    </p:spTree>
    <p:extLst>
      <p:ext uri="{BB962C8B-B14F-4D97-AF65-F5344CB8AC3E}">
        <p14:creationId xmlns:p14="http://schemas.microsoft.com/office/powerpoint/2010/main" val="10366313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body" idx="1"/>
          </p:nvPr>
        </p:nvSpPr>
        <p:spPr>
          <a:xfrm>
            <a:off x="685800" y="1336675"/>
            <a:ext cx="7800975" cy="4970463"/>
          </a:xfrm>
        </p:spPr>
        <p:txBody>
          <a:bodyPr>
            <a:normAutofit fontScale="92500" lnSpcReduction="10000"/>
          </a:bodyPr>
          <a:lstStyle/>
          <a:p>
            <a:r>
              <a:rPr lang="en-US" dirty="0">
                <a:latin typeface="Arial" charset="0"/>
              </a:rPr>
              <a:t>Hardware (i.e., a chip that looks to OS like 1 disk)</a:t>
            </a:r>
          </a:p>
          <a:p>
            <a:pPr lvl="1"/>
            <a:r>
              <a:rPr lang="en-US" dirty="0">
                <a:latin typeface="Arial" charset="0"/>
              </a:rPr>
              <a:t>+Tend to be reliable (hardware implementers test)</a:t>
            </a:r>
          </a:p>
          <a:p>
            <a:pPr lvl="1"/>
            <a:r>
              <a:rPr lang="en-US" dirty="0">
                <a:latin typeface="Arial" charset="0"/>
              </a:rPr>
              <a:t>+Offload parity computation from CPU</a:t>
            </a:r>
          </a:p>
          <a:p>
            <a:pPr lvl="2"/>
            <a:r>
              <a:rPr lang="en-US" sz="1800" dirty="0">
                <a:latin typeface="Arial" charset="0"/>
              </a:rPr>
              <a:t>Hardware is a bit faster for rewrite intensive workloads</a:t>
            </a:r>
          </a:p>
          <a:p>
            <a:pPr lvl="1"/>
            <a:r>
              <a:rPr lang="en-US" dirty="0">
                <a:latin typeface="Arial" charset="0"/>
              </a:rPr>
              <a:t>-Dependent on card for recovery (replacements?)</a:t>
            </a:r>
          </a:p>
          <a:p>
            <a:pPr lvl="1"/>
            <a:r>
              <a:rPr lang="en-US" dirty="0">
                <a:latin typeface="Arial" charset="0"/>
              </a:rPr>
              <a:t>-Must buy card (for the PCI bus)</a:t>
            </a:r>
          </a:p>
          <a:p>
            <a:pPr lvl="1"/>
            <a:r>
              <a:rPr lang="en-US" dirty="0">
                <a:latin typeface="Arial" charset="0"/>
              </a:rPr>
              <a:t>-Serial reconstruction of lost disk</a:t>
            </a:r>
          </a:p>
          <a:p>
            <a:r>
              <a:rPr lang="en-US" dirty="0">
                <a:latin typeface="Arial" charset="0"/>
              </a:rPr>
              <a:t>Software (i.e., a “fake” disk driver)</a:t>
            </a:r>
          </a:p>
          <a:p>
            <a:pPr lvl="1"/>
            <a:r>
              <a:rPr lang="en-US" dirty="0">
                <a:latin typeface="Arial" charset="0"/>
              </a:rPr>
              <a:t>-Software has bugs</a:t>
            </a:r>
          </a:p>
          <a:p>
            <a:pPr lvl="1"/>
            <a:r>
              <a:rPr lang="en-US" dirty="0">
                <a:latin typeface="Arial" charset="0"/>
              </a:rPr>
              <a:t>-Ties up CPU to compute parity</a:t>
            </a:r>
          </a:p>
          <a:p>
            <a:pPr lvl="1"/>
            <a:r>
              <a:rPr lang="en-US" dirty="0">
                <a:latin typeface="Arial" charset="0"/>
              </a:rPr>
              <a:t>+Other OS instances might be able to recover</a:t>
            </a:r>
          </a:p>
          <a:p>
            <a:pPr lvl="1"/>
            <a:r>
              <a:rPr lang="en-US" dirty="0">
                <a:latin typeface="Arial" charset="0"/>
              </a:rPr>
              <a:t>+No additional cost</a:t>
            </a:r>
          </a:p>
          <a:p>
            <a:pPr lvl="1"/>
            <a:r>
              <a:rPr lang="en-US" dirty="0">
                <a:latin typeface="Arial" charset="0"/>
              </a:rPr>
              <a:t>+Parallel reconstruction of lost disk</a:t>
            </a:r>
          </a:p>
        </p:txBody>
      </p:sp>
      <p:sp>
        <p:nvSpPr>
          <p:cNvPr id="2" name="Title 1"/>
          <p:cNvSpPr>
            <a:spLocks noGrp="1"/>
          </p:cNvSpPr>
          <p:nvPr>
            <p:ph type="title"/>
          </p:nvPr>
        </p:nvSpPr>
        <p:spPr/>
        <p:txBody>
          <a:bodyPr>
            <a:normAutofit fontScale="90000"/>
          </a:bodyPr>
          <a:lstStyle/>
          <a:p>
            <a:r>
              <a:rPr lang="en-US" dirty="0"/>
              <a:t>Where is RAID implemented?</a:t>
            </a:r>
          </a:p>
        </p:txBody>
      </p:sp>
      <p:sp>
        <p:nvSpPr>
          <p:cNvPr id="5" name="TextBox 4"/>
          <p:cNvSpPr txBox="1"/>
          <p:nvPr/>
        </p:nvSpPr>
        <p:spPr>
          <a:xfrm>
            <a:off x="0" y="6237822"/>
            <a:ext cx="9144000" cy="575554"/>
          </a:xfrm>
          <a:prstGeom prst="rect">
            <a:avLst/>
          </a:prstGeom>
          <a:noFill/>
        </p:spPr>
        <p:txBody>
          <a:bodyPr wrap="square" lIns="82309" tIns="41154" rIns="82309" bIns="41154" rtlCol="0">
            <a:spAutoFit/>
          </a:bodyPr>
          <a:lstStyle/>
          <a:p>
            <a:pPr marL="0" lvl="1" indent="-514291" algn="ctr"/>
            <a:r>
              <a:rPr lang="en-US" sz="3200" dirty="0"/>
              <a:t>Most PCs have “fake” HW RAID: All work in driver</a:t>
            </a:r>
            <a:endParaRPr lang="en-US" sz="3200" i="1" dirty="0"/>
          </a:p>
        </p:txBody>
      </p:sp>
    </p:spTree>
    <p:custDataLst>
      <p:tags r:id="rId1"/>
    </p:custDataLst>
    <p:extLst>
      <p:ext uri="{BB962C8B-B14F-4D97-AF65-F5344CB8AC3E}">
        <p14:creationId xmlns:p14="http://schemas.microsoft.com/office/powerpoint/2010/main" val="133358660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2772">
                                            <p:txEl>
                                              <p:pRg st="0" end="0"/>
                                            </p:txEl>
                                          </p:spTgt>
                                        </p:tgtEl>
                                        <p:attrNameLst>
                                          <p:attrName>style.visibility</p:attrName>
                                        </p:attrNameLst>
                                      </p:cBhvr>
                                      <p:to>
                                        <p:strVal val="visible"/>
                                      </p:to>
                                    </p:set>
                                    <p:animEffect transition="in" filter="fade">
                                      <p:cBhvr>
                                        <p:cTn id="7" dur="2000"/>
                                        <p:tgtEl>
                                          <p:spTgt spid="3277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2772">
                                            <p:txEl>
                                              <p:pRg st="1" end="1"/>
                                            </p:txEl>
                                          </p:spTgt>
                                        </p:tgtEl>
                                        <p:attrNameLst>
                                          <p:attrName>style.visibility</p:attrName>
                                        </p:attrNameLst>
                                      </p:cBhvr>
                                      <p:to>
                                        <p:strVal val="visible"/>
                                      </p:to>
                                    </p:set>
                                    <p:animEffect transition="in" filter="fade">
                                      <p:cBhvr>
                                        <p:cTn id="10" dur="2000"/>
                                        <p:tgtEl>
                                          <p:spTgt spid="3277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2772">
                                            <p:txEl>
                                              <p:pRg st="2" end="2"/>
                                            </p:txEl>
                                          </p:spTgt>
                                        </p:tgtEl>
                                        <p:attrNameLst>
                                          <p:attrName>style.visibility</p:attrName>
                                        </p:attrNameLst>
                                      </p:cBhvr>
                                      <p:to>
                                        <p:strVal val="visible"/>
                                      </p:to>
                                    </p:set>
                                    <p:animEffect transition="in" filter="fade">
                                      <p:cBhvr>
                                        <p:cTn id="13" dur="2000"/>
                                        <p:tgtEl>
                                          <p:spTgt spid="3277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2772">
                                            <p:txEl>
                                              <p:pRg st="3" end="3"/>
                                            </p:txEl>
                                          </p:spTgt>
                                        </p:tgtEl>
                                        <p:attrNameLst>
                                          <p:attrName>style.visibility</p:attrName>
                                        </p:attrNameLst>
                                      </p:cBhvr>
                                      <p:to>
                                        <p:strVal val="visible"/>
                                      </p:to>
                                    </p:set>
                                    <p:animEffect transition="in" filter="fade">
                                      <p:cBhvr>
                                        <p:cTn id="16" dur="2000"/>
                                        <p:tgtEl>
                                          <p:spTgt spid="3277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2772">
                                            <p:txEl>
                                              <p:pRg st="4" end="4"/>
                                            </p:txEl>
                                          </p:spTgt>
                                        </p:tgtEl>
                                        <p:attrNameLst>
                                          <p:attrName>style.visibility</p:attrName>
                                        </p:attrNameLst>
                                      </p:cBhvr>
                                      <p:to>
                                        <p:strVal val="visible"/>
                                      </p:to>
                                    </p:set>
                                    <p:animEffect transition="in" filter="fade">
                                      <p:cBhvr>
                                        <p:cTn id="19" dur="2000"/>
                                        <p:tgtEl>
                                          <p:spTgt spid="3277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2772">
                                            <p:txEl>
                                              <p:pRg st="5" end="5"/>
                                            </p:txEl>
                                          </p:spTgt>
                                        </p:tgtEl>
                                        <p:attrNameLst>
                                          <p:attrName>style.visibility</p:attrName>
                                        </p:attrNameLst>
                                      </p:cBhvr>
                                      <p:to>
                                        <p:strVal val="visible"/>
                                      </p:to>
                                    </p:set>
                                    <p:animEffect transition="in" filter="fade">
                                      <p:cBhvr>
                                        <p:cTn id="22" dur="2000"/>
                                        <p:tgtEl>
                                          <p:spTgt spid="3277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2772">
                                            <p:txEl>
                                              <p:pRg st="6" end="6"/>
                                            </p:txEl>
                                          </p:spTgt>
                                        </p:tgtEl>
                                        <p:attrNameLst>
                                          <p:attrName>style.visibility</p:attrName>
                                        </p:attrNameLst>
                                      </p:cBhvr>
                                      <p:to>
                                        <p:strVal val="visible"/>
                                      </p:to>
                                    </p:set>
                                    <p:animEffect transition="in" filter="fade">
                                      <p:cBhvr>
                                        <p:cTn id="25" dur="2000"/>
                                        <p:tgtEl>
                                          <p:spTgt spid="32772">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2772">
                                            <p:txEl>
                                              <p:pRg st="7" end="7"/>
                                            </p:txEl>
                                          </p:spTgt>
                                        </p:tgtEl>
                                        <p:attrNameLst>
                                          <p:attrName>style.visibility</p:attrName>
                                        </p:attrNameLst>
                                      </p:cBhvr>
                                      <p:to>
                                        <p:strVal val="visible"/>
                                      </p:to>
                                    </p:set>
                                    <p:animEffect transition="in" filter="fade">
                                      <p:cBhvr>
                                        <p:cTn id="28" dur="2000"/>
                                        <p:tgtEl>
                                          <p:spTgt spid="32772">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2772">
                                            <p:txEl>
                                              <p:pRg st="8" end="8"/>
                                            </p:txEl>
                                          </p:spTgt>
                                        </p:tgtEl>
                                        <p:attrNameLst>
                                          <p:attrName>style.visibility</p:attrName>
                                        </p:attrNameLst>
                                      </p:cBhvr>
                                      <p:to>
                                        <p:strVal val="visible"/>
                                      </p:to>
                                    </p:set>
                                    <p:animEffect transition="in" filter="fade">
                                      <p:cBhvr>
                                        <p:cTn id="31" dur="2000"/>
                                        <p:tgtEl>
                                          <p:spTgt spid="32772">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2772">
                                            <p:txEl>
                                              <p:pRg st="9" end="9"/>
                                            </p:txEl>
                                          </p:spTgt>
                                        </p:tgtEl>
                                        <p:attrNameLst>
                                          <p:attrName>style.visibility</p:attrName>
                                        </p:attrNameLst>
                                      </p:cBhvr>
                                      <p:to>
                                        <p:strVal val="visible"/>
                                      </p:to>
                                    </p:set>
                                    <p:animEffect transition="in" filter="fade">
                                      <p:cBhvr>
                                        <p:cTn id="34" dur="2000"/>
                                        <p:tgtEl>
                                          <p:spTgt spid="32772">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2772">
                                            <p:txEl>
                                              <p:pRg st="10" end="10"/>
                                            </p:txEl>
                                          </p:spTgt>
                                        </p:tgtEl>
                                        <p:attrNameLst>
                                          <p:attrName>style.visibility</p:attrName>
                                        </p:attrNameLst>
                                      </p:cBhvr>
                                      <p:to>
                                        <p:strVal val="visible"/>
                                      </p:to>
                                    </p:set>
                                    <p:animEffect transition="in" filter="fade">
                                      <p:cBhvr>
                                        <p:cTn id="37" dur="2000"/>
                                        <p:tgtEl>
                                          <p:spTgt spid="32772">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2772">
                                            <p:txEl>
                                              <p:pRg st="11" end="11"/>
                                            </p:txEl>
                                          </p:spTgt>
                                        </p:tgtEl>
                                        <p:attrNameLst>
                                          <p:attrName>style.visibility</p:attrName>
                                        </p:attrNameLst>
                                      </p:cBhvr>
                                      <p:to>
                                        <p:strVal val="visible"/>
                                      </p:to>
                                    </p:set>
                                    <p:animEffect transition="in" filter="fade">
                                      <p:cBhvr>
                                        <p:cTn id="40" dur="2000"/>
                                        <p:tgtEl>
                                          <p:spTgt spid="32772">
                                            <p:txEl>
                                              <p:pRg st="11" end="1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2772">
                                            <p:txEl>
                                              <p:pRg st="12" end="12"/>
                                            </p:txEl>
                                          </p:spTgt>
                                        </p:tgtEl>
                                        <p:attrNameLst>
                                          <p:attrName>style.visibility</p:attrName>
                                        </p:attrNameLst>
                                      </p:cBhvr>
                                      <p:to>
                                        <p:strVal val="visible"/>
                                      </p:to>
                                    </p:set>
                                    <p:animEffect transition="in" filter="fade">
                                      <p:cBhvr>
                                        <p:cTn id="43" dur="2000"/>
                                        <p:tgtEl>
                                          <p:spTgt spid="3277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Word to the wise</a:t>
            </a:r>
          </a:p>
        </p:txBody>
      </p:sp>
      <p:sp>
        <p:nvSpPr>
          <p:cNvPr id="3" name="Content Placeholder 2"/>
          <p:cNvSpPr>
            <a:spLocks noGrp="1"/>
          </p:cNvSpPr>
          <p:nvPr>
            <p:ph idx="1"/>
          </p:nvPr>
        </p:nvSpPr>
        <p:spPr/>
        <p:txBody>
          <a:bodyPr/>
          <a:lstStyle/>
          <a:p>
            <a:r>
              <a:rPr lang="en-US" dirty="0"/>
              <a:t>RAID is a good idea for protecting data</a:t>
            </a:r>
          </a:p>
          <a:p>
            <a:pPr lvl="1"/>
            <a:r>
              <a:rPr lang="en-US" dirty="0"/>
              <a:t>Can safely lose 1+ disks (depending on configuration)</a:t>
            </a:r>
          </a:p>
          <a:p>
            <a:r>
              <a:rPr lang="en-US" dirty="0"/>
              <a:t>But there is another weak link: The power supply</a:t>
            </a:r>
          </a:p>
          <a:p>
            <a:pPr lvl="1"/>
            <a:r>
              <a:rPr lang="en-US" dirty="0"/>
              <a:t>I have personally had a power supply go bad and fry 2/4 disks in a RAID5 array, effectively losing all of the data</a:t>
            </a:r>
          </a:p>
          <a:p>
            <a:endParaRPr lang="en-US" dirty="0"/>
          </a:p>
        </p:txBody>
      </p:sp>
      <p:sp>
        <p:nvSpPr>
          <p:cNvPr id="4" name="Slide Number Placeholder 3"/>
          <p:cNvSpPr>
            <a:spLocks noGrp="1"/>
          </p:cNvSpPr>
          <p:nvPr>
            <p:ph type="sldNum" sz="quarter" idx="12"/>
          </p:nvPr>
        </p:nvSpPr>
        <p:spPr/>
        <p:txBody>
          <a:bodyPr/>
          <a:lstStyle/>
          <a:p>
            <a:fld id="{B79A3DA4-3E46-45AF-808A-D7FF9D1D755F}" type="slidenum">
              <a:rPr lang="en-US" smtClean="0"/>
              <a:pPr/>
              <a:t>75</a:t>
            </a:fld>
            <a:endParaRPr lang="en-US"/>
          </a:p>
        </p:txBody>
      </p:sp>
      <p:sp>
        <p:nvSpPr>
          <p:cNvPr id="5" name="TextBox 4"/>
          <p:cNvSpPr txBox="1"/>
          <p:nvPr/>
        </p:nvSpPr>
        <p:spPr>
          <a:xfrm>
            <a:off x="0" y="6237822"/>
            <a:ext cx="9144000" cy="575554"/>
          </a:xfrm>
          <a:prstGeom prst="rect">
            <a:avLst/>
          </a:prstGeom>
          <a:noFill/>
        </p:spPr>
        <p:txBody>
          <a:bodyPr wrap="square" lIns="82309" tIns="41154" rIns="82309" bIns="41154" rtlCol="0">
            <a:spAutoFit/>
          </a:bodyPr>
          <a:lstStyle/>
          <a:p>
            <a:pPr marL="0" lvl="1" indent="-514291" algn="ctr"/>
            <a:r>
              <a:rPr lang="en-US" sz="3200" dirty="0"/>
              <a:t>RAID is no substitute for backup </a:t>
            </a:r>
            <a:r>
              <a:rPr lang="en-US" sz="3200"/>
              <a:t>to another machine</a:t>
            </a:r>
            <a:endParaRPr lang="en-US" sz="3200" i="1" dirty="0"/>
          </a:p>
        </p:txBody>
      </p:sp>
    </p:spTree>
    <p:extLst>
      <p:ext uri="{BB962C8B-B14F-4D97-AF65-F5344CB8AC3E}">
        <p14:creationId xmlns:p14="http://schemas.microsoft.com/office/powerpoint/2010/main" val="19682435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BE7A7-57F0-4627-0AE5-F041FA45A99A}"/>
              </a:ext>
            </a:extLst>
          </p:cNvPr>
          <p:cNvSpPr>
            <a:spLocks noGrp="1"/>
          </p:cNvSpPr>
          <p:nvPr>
            <p:ph type="title"/>
          </p:nvPr>
        </p:nvSpPr>
        <p:spPr/>
        <p:txBody>
          <a:bodyPr>
            <a:normAutofit fontScale="90000"/>
          </a:bodyPr>
          <a:lstStyle/>
          <a:p>
            <a:r>
              <a:rPr lang="en-US" dirty="0"/>
              <a:t>Today’s Lecture</a:t>
            </a:r>
          </a:p>
        </p:txBody>
      </p:sp>
      <p:sp>
        <p:nvSpPr>
          <p:cNvPr id="3" name="Content Placeholder 2">
            <a:extLst>
              <a:ext uri="{FF2B5EF4-FFF2-40B4-BE49-F238E27FC236}">
                <a16:creationId xmlns:a16="http://schemas.microsoft.com/office/drawing/2014/main" id="{D9ED1D14-2239-75CA-0074-DA1A8D35C9B8}"/>
              </a:ext>
            </a:extLst>
          </p:cNvPr>
          <p:cNvSpPr>
            <a:spLocks noGrp="1"/>
          </p:cNvSpPr>
          <p:nvPr>
            <p:ph idx="1"/>
          </p:nvPr>
        </p:nvSpPr>
        <p:spPr/>
        <p:txBody>
          <a:bodyPr/>
          <a:lstStyle/>
          <a:p>
            <a:r>
              <a:rPr lang="en-US" dirty="0">
                <a:solidFill>
                  <a:schemeClr val="bg2"/>
                </a:solidFill>
              </a:rPr>
              <a:t>How do computers store and access bits?</a:t>
            </a:r>
          </a:p>
          <a:p>
            <a:r>
              <a:rPr lang="en-US" dirty="0">
                <a:solidFill>
                  <a:schemeClr val="bg2"/>
                </a:solidFill>
              </a:rPr>
              <a:t>Review current and emerging storage technologies</a:t>
            </a:r>
          </a:p>
          <a:p>
            <a:pPr lvl="1"/>
            <a:r>
              <a:rPr lang="en-US" dirty="0">
                <a:solidFill>
                  <a:schemeClr val="bg2"/>
                </a:solidFill>
              </a:rPr>
              <a:t>Hard Disk Drives (HDDs)</a:t>
            </a:r>
          </a:p>
          <a:p>
            <a:pPr lvl="1"/>
            <a:r>
              <a:rPr lang="en-US" dirty="0">
                <a:solidFill>
                  <a:schemeClr val="bg2"/>
                </a:solidFill>
              </a:rPr>
              <a:t>Solid State Drives (SSDs, aka flash)</a:t>
            </a:r>
          </a:p>
          <a:p>
            <a:r>
              <a:rPr lang="en-US" dirty="0">
                <a:solidFill>
                  <a:schemeClr val="bg2"/>
                </a:solidFill>
              </a:rPr>
              <a:t>Reasoning about volatility vs. persistence</a:t>
            </a:r>
          </a:p>
          <a:p>
            <a:r>
              <a:rPr lang="en-US" dirty="0">
                <a:solidFill>
                  <a:schemeClr val="bg2"/>
                </a:solidFill>
              </a:rPr>
              <a:t>Key trade-offs</a:t>
            </a:r>
          </a:p>
          <a:p>
            <a:r>
              <a:rPr lang="en-US" dirty="0">
                <a:solidFill>
                  <a:schemeClr val="bg2"/>
                </a:solidFill>
              </a:rPr>
              <a:t>How to optimize I/O performance</a:t>
            </a:r>
          </a:p>
          <a:p>
            <a:r>
              <a:rPr lang="en-US" dirty="0">
                <a:solidFill>
                  <a:schemeClr val="bg2"/>
                </a:solidFill>
              </a:rPr>
              <a:t>Practical miscellany</a:t>
            </a:r>
          </a:p>
          <a:p>
            <a:r>
              <a:rPr lang="en-US" dirty="0"/>
              <a:t>Emerging media</a:t>
            </a:r>
          </a:p>
        </p:txBody>
      </p:sp>
      <p:sp>
        <p:nvSpPr>
          <p:cNvPr id="4" name="Slide Number Placeholder 3">
            <a:extLst>
              <a:ext uri="{FF2B5EF4-FFF2-40B4-BE49-F238E27FC236}">
                <a16:creationId xmlns:a16="http://schemas.microsoft.com/office/drawing/2014/main" id="{EAF5C091-58EE-30BB-96AA-BF4187D0B788}"/>
              </a:ext>
            </a:extLst>
          </p:cNvPr>
          <p:cNvSpPr>
            <a:spLocks noGrp="1"/>
          </p:cNvSpPr>
          <p:nvPr>
            <p:ph type="sldNum" sz="quarter" idx="12"/>
          </p:nvPr>
        </p:nvSpPr>
        <p:spPr/>
        <p:txBody>
          <a:bodyPr/>
          <a:lstStyle/>
          <a:p>
            <a:fld id="{B79A3DA4-3E46-45AF-808A-D7FF9D1D755F}" type="slidenum">
              <a:rPr lang="en-US" smtClean="0"/>
              <a:pPr/>
              <a:t>76</a:t>
            </a:fld>
            <a:endParaRPr lang="en-US"/>
          </a:p>
        </p:txBody>
      </p:sp>
    </p:spTree>
    <p:extLst>
      <p:ext uri="{BB962C8B-B14F-4D97-AF65-F5344CB8AC3E}">
        <p14:creationId xmlns:p14="http://schemas.microsoft.com/office/powerpoint/2010/main" val="9763606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CDE52-6E7D-1D66-E226-8FDF5B399F39}"/>
              </a:ext>
            </a:extLst>
          </p:cNvPr>
          <p:cNvSpPr>
            <a:spLocks noGrp="1"/>
          </p:cNvSpPr>
          <p:nvPr>
            <p:ph type="title"/>
          </p:nvPr>
        </p:nvSpPr>
        <p:spPr/>
        <p:txBody>
          <a:bodyPr>
            <a:normAutofit fontScale="90000"/>
          </a:bodyPr>
          <a:lstStyle/>
          <a:p>
            <a:r>
              <a:rPr lang="en-US" dirty="0"/>
              <a:t>A Few Emerging Media</a:t>
            </a:r>
          </a:p>
        </p:txBody>
      </p:sp>
      <p:sp>
        <p:nvSpPr>
          <p:cNvPr id="3" name="Content Placeholder 2">
            <a:extLst>
              <a:ext uri="{FF2B5EF4-FFF2-40B4-BE49-F238E27FC236}">
                <a16:creationId xmlns:a16="http://schemas.microsoft.com/office/drawing/2014/main" id="{9E8C5C2C-E601-ADA3-7D48-BD3A5ED261D4}"/>
              </a:ext>
            </a:extLst>
          </p:cNvPr>
          <p:cNvSpPr>
            <a:spLocks noGrp="1"/>
          </p:cNvSpPr>
          <p:nvPr>
            <p:ph idx="1"/>
          </p:nvPr>
        </p:nvSpPr>
        <p:spPr/>
        <p:txBody>
          <a:bodyPr/>
          <a:lstStyle/>
          <a:p>
            <a:r>
              <a:rPr lang="en-US" dirty="0"/>
              <a:t>Byte-addressable, non-volatile RAM</a:t>
            </a:r>
          </a:p>
          <a:p>
            <a:pPr lvl="1"/>
            <a:r>
              <a:rPr lang="en-US" dirty="0"/>
              <a:t>Resistive media: Memristor</a:t>
            </a:r>
          </a:p>
          <a:p>
            <a:pPr lvl="2"/>
            <a:r>
              <a:rPr lang="en-US" dirty="0"/>
              <a:t>Phase-Change Memory</a:t>
            </a:r>
          </a:p>
          <a:p>
            <a:r>
              <a:rPr lang="en-US" dirty="0"/>
              <a:t>Capacity-optimized storage</a:t>
            </a:r>
          </a:p>
          <a:p>
            <a:pPr lvl="1"/>
            <a:r>
              <a:rPr lang="en-US" dirty="0"/>
              <a:t>Glass</a:t>
            </a:r>
          </a:p>
        </p:txBody>
      </p:sp>
      <p:sp>
        <p:nvSpPr>
          <p:cNvPr id="4" name="Slide Number Placeholder 3">
            <a:extLst>
              <a:ext uri="{FF2B5EF4-FFF2-40B4-BE49-F238E27FC236}">
                <a16:creationId xmlns:a16="http://schemas.microsoft.com/office/drawing/2014/main" id="{562B7C0C-BF9D-DD40-86FC-B2DB97D420BF}"/>
              </a:ext>
            </a:extLst>
          </p:cNvPr>
          <p:cNvSpPr>
            <a:spLocks noGrp="1"/>
          </p:cNvSpPr>
          <p:nvPr>
            <p:ph type="sldNum" sz="quarter" idx="12"/>
          </p:nvPr>
        </p:nvSpPr>
        <p:spPr/>
        <p:txBody>
          <a:bodyPr/>
          <a:lstStyle/>
          <a:p>
            <a:fld id="{B79A3DA4-3E46-45AF-808A-D7FF9D1D755F}" type="slidenum">
              <a:rPr lang="en-US" smtClean="0"/>
              <a:pPr/>
              <a:t>77</a:t>
            </a:fld>
            <a:endParaRPr lang="en-US"/>
          </a:p>
        </p:txBody>
      </p:sp>
    </p:spTree>
    <p:extLst>
      <p:ext uri="{BB962C8B-B14F-4D97-AF65-F5344CB8AC3E}">
        <p14:creationId xmlns:p14="http://schemas.microsoft.com/office/powerpoint/2010/main" val="16059216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2F515-5D1A-1CD0-D617-8705B67D7603}"/>
              </a:ext>
            </a:extLst>
          </p:cNvPr>
          <p:cNvSpPr>
            <a:spLocks noGrp="1"/>
          </p:cNvSpPr>
          <p:nvPr>
            <p:ph type="title"/>
          </p:nvPr>
        </p:nvSpPr>
        <p:spPr/>
        <p:txBody>
          <a:bodyPr>
            <a:normAutofit fontScale="90000"/>
          </a:bodyPr>
          <a:lstStyle/>
          <a:p>
            <a:r>
              <a:rPr lang="en-US" dirty="0"/>
              <a:t>Example: Phase-Change Memory (PCM)</a:t>
            </a:r>
          </a:p>
        </p:txBody>
      </p:sp>
      <p:sp>
        <p:nvSpPr>
          <p:cNvPr id="3" name="Content Placeholder 2">
            <a:extLst>
              <a:ext uri="{FF2B5EF4-FFF2-40B4-BE49-F238E27FC236}">
                <a16:creationId xmlns:a16="http://schemas.microsoft.com/office/drawing/2014/main" id="{C30681E9-A9F8-7921-1401-6AD167D0F415}"/>
              </a:ext>
            </a:extLst>
          </p:cNvPr>
          <p:cNvSpPr>
            <a:spLocks noGrp="1"/>
          </p:cNvSpPr>
          <p:nvPr>
            <p:ph idx="1"/>
          </p:nvPr>
        </p:nvSpPr>
        <p:spPr/>
        <p:txBody>
          <a:bodyPr>
            <a:normAutofit fontScale="92500" lnSpcReduction="20000"/>
          </a:bodyPr>
          <a:lstStyle/>
          <a:p>
            <a:r>
              <a:rPr lang="en-US" dirty="0"/>
              <a:t>Chalcogenide glass: 2 chemical states as solid</a:t>
            </a:r>
          </a:p>
          <a:p>
            <a:pPr lvl="1"/>
            <a:r>
              <a:rPr lang="en-US" dirty="0"/>
              <a:t>Crystalline or amorphous solid</a:t>
            </a:r>
          </a:p>
          <a:p>
            <a:pPr lvl="1"/>
            <a:r>
              <a:rPr lang="en-US" dirty="0"/>
              <a:t>Depends on how fast it cools</a:t>
            </a:r>
          </a:p>
          <a:p>
            <a:pPr lvl="1"/>
            <a:r>
              <a:rPr lang="en-US" dirty="0"/>
              <a:t>Each state has different electrical resistivity and different optical refraction</a:t>
            </a:r>
          </a:p>
          <a:p>
            <a:r>
              <a:rPr lang="en-US" dirty="0"/>
              <a:t>Optical refraction is how CDs, DVDs, Blu-Ray encode bits</a:t>
            </a:r>
          </a:p>
          <a:p>
            <a:r>
              <a:rPr lang="en-US" dirty="0"/>
              <a:t>PCM uses resistivity</a:t>
            </a:r>
          </a:p>
          <a:p>
            <a:r>
              <a:rPr lang="en-US" dirty="0"/>
              <a:t>Slower to write (must melt and cool cell)</a:t>
            </a:r>
          </a:p>
          <a:p>
            <a:pPr lvl="1"/>
            <a:r>
              <a:rPr lang="en-US" dirty="0"/>
              <a:t>Than to read (just measure current)</a:t>
            </a:r>
          </a:p>
          <a:p>
            <a:pPr lvl="1"/>
            <a:r>
              <a:rPr lang="en-US" dirty="0"/>
              <a:t>Overall performance &lt;10x slower than DRAM, uses less power</a:t>
            </a:r>
          </a:p>
          <a:p>
            <a:r>
              <a:rPr lang="en-US" dirty="0"/>
              <a:t>Retention projected at 300 years; no refresh needed</a:t>
            </a:r>
          </a:p>
          <a:p>
            <a:r>
              <a:rPr lang="en-US" dirty="0"/>
              <a:t>Heating element does wear out (100m writes)</a:t>
            </a:r>
          </a:p>
          <a:p>
            <a:pPr lvl="1"/>
            <a:r>
              <a:rPr lang="en-US" dirty="0"/>
              <a:t>Bytes still readable</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FF9014EF-A20F-2412-F46A-4A42CD2EBDBB}"/>
              </a:ext>
            </a:extLst>
          </p:cNvPr>
          <p:cNvSpPr>
            <a:spLocks noGrp="1"/>
          </p:cNvSpPr>
          <p:nvPr>
            <p:ph type="sldNum" sz="quarter" idx="12"/>
          </p:nvPr>
        </p:nvSpPr>
        <p:spPr/>
        <p:txBody>
          <a:bodyPr/>
          <a:lstStyle/>
          <a:p>
            <a:fld id="{B79A3DA4-3E46-45AF-808A-D7FF9D1D755F}" type="slidenum">
              <a:rPr lang="en-US" smtClean="0"/>
              <a:pPr/>
              <a:t>78</a:t>
            </a:fld>
            <a:endParaRPr lang="en-US"/>
          </a:p>
        </p:txBody>
      </p:sp>
    </p:spTree>
    <p:extLst>
      <p:ext uri="{BB962C8B-B14F-4D97-AF65-F5344CB8AC3E}">
        <p14:creationId xmlns:p14="http://schemas.microsoft.com/office/powerpoint/2010/main" val="41637249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BECF3-A50C-9982-BA24-77FD6FB28C01}"/>
              </a:ext>
            </a:extLst>
          </p:cNvPr>
          <p:cNvSpPr>
            <a:spLocks noGrp="1"/>
          </p:cNvSpPr>
          <p:nvPr>
            <p:ph type="title"/>
          </p:nvPr>
        </p:nvSpPr>
        <p:spPr/>
        <p:txBody>
          <a:bodyPr>
            <a:normAutofit fontScale="90000"/>
          </a:bodyPr>
          <a:lstStyle/>
          <a:p>
            <a:r>
              <a:rPr lang="en-US" dirty="0"/>
              <a:t>Key design questions: PCM</a:t>
            </a:r>
          </a:p>
        </p:txBody>
      </p:sp>
      <p:sp>
        <p:nvSpPr>
          <p:cNvPr id="3" name="Content Placeholder 2">
            <a:extLst>
              <a:ext uri="{FF2B5EF4-FFF2-40B4-BE49-F238E27FC236}">
                <a16:creationId xmlns:a16="http://schemas.microsoft.com/office/drawing/2014/main" id="{E13D47FB-EB03-C83C-D47B-1D1D9A788B9D}"/>
              </a:ext>
            </a:extLst>
          </p:cNvPr>
          <p:cNvSpPr>
            <a:spLocks noGrp="1"/>
          </p:cNvSpPr>
          <p:nvPr>
            <p:ph idx="1"/>
          </p:nvPr>
        </p:nvSpPr>
        <p:spPr/>
        <p:txBody>
          <a:bodyPr>
            <a:normAutofit fontScale="92500" lnSpcReduction="10000"/>
          </a:bodyPr>
          <a:lstStyle/>
          <a:p>
            <a:r>
              <a:rPr lang="en-US" dirty="0"/>
              <a:t>What is the physical phenomenon?</a:t>
            </a:r>
          </a:p>
          <a:p>
            <a:pPr lvl="1"/>
            <a:r>
              <a:rPr lang="en-US" dirty="0"/>
              <a:t>Electrical resistivity of chalcogenide glass</a:t>
            </a:r>
          </a:p>
          <a:p>
            <a:r>
              <a:rPr lang="en-US" dirty="0"/>
              <a:t>How robust is the physical phenomenon to environmental damage, or passage of time?</a:t>
            </a:r>
          </a:p>
          <a:p>
            <a:pPr lvl="1"/>
            <a:r>
              <a:rPr lang="en-US" dirty="0"/>
              <a:t>Limited writes, but high tolerance for physical damage</a:t>
            </a:r>
          </a:p>
          <a:p>
            <a:pPr lvl="1"/>
            <a:r>
              <a:rPr lang="en-US" dirty="0"/>
              <a:t>Data estimated to last 300 years (but limited experience)</a:t>
            </a:r>
          </a:p>
          <a:p>
            <a:r>
              <a:rPr lang="en-US" dirty="0"/>
              <a:t>How to scale capacity, vs cost?</a:t>
            </a:r>
          </a:p>
          <a:p>
            <a:pPr lvl="1"/>
            <a:r>
              <a:rPr lang="en-US" dirty="0"/>
              <a:t>Replicate circuits; not clear if precision can be raised</a:t>
            </a:r>
          </a:p>
          <a:p>
            <a:r>
              <a:rPr lang="en-US" dirty="0"/>
              <a:t>Other engineering constraints or performance anomalies?</a:t>
            </a:r>
          </a:p>
          <a:p>
            <a:pPr lvl="1"/>
            <a:r>
              <a:rPr lang="en-US" dirty="0"/>
              <a:t>Limited write endurance, but last value retained</a:t>
            </a:r>
          </a:p>
          <a:p>
            <a:pPr lvl="1"/>
            <a:r>
              <a:rPr lang="en-US" dirty="0"/>
              <a:t>Writes slower than reads</a:t>
            </a:r>
          </a:p>
        </p:txBody>
      </p:sp>
      <p:sp>
        <p:nvSpPr>
          <p:cNvPr id="4" name="Slide Number Placeholder 3">
            <a:extLst>
              <a:ext uri="{FF2B5EF4-FFF2-40B4-BE49-F238E27FC236}">
                <a16:creationId xmlns:a16="http://schemas.microsoft.com/office/drawing/2014/main" id="{FC25B679-4679-D5A6-B3D5-8D0DCC9B1979}"/>
              </a:ext>
            </a:extLst>
          </p:cNvPr>
          <p:cNvSpPr>
            <a:spLocks noGrp="1"/>
          </p:cNvSpPr>
          <p:nvPr>
            <p:ph type="sldNum" sz="quarter" idx="12"/>
          </p:nvPr>
        </p:nvSpPr>
        <p:spPr/>
        <p:txBody>
          <a:bodyPr/>
          <a:lstStyle/>
          <a:p>
            <a:fld id="{B79A3DA4-3E46-45AF-808A-D7FF9D1D755F}" type="slidenum">
              <a:rPr lang="en-US" smtClean="0"/>
              <a:pPr/>
              <a:t>79</a:t>
            </a:fld>
            <a:endParaRPr lang="en-US"/>
          </a:p>
        </p:txBody>
      </p:sp>
    </p:spTree>
    <p:extLst>
      <p:ext uri="{BB962C8B-B14F-4D97-AF65-F5344CB8AC3E}">
        <p14:creationId xmlns:p14="http://schemas.microsoft.com/office/powerpoint/2010/main" val="368445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F7490-40FE-44A5-524A-C12CB7D18A3F}"/>
              </a:ext>
            </a:extLst>
          </p:cNvPr>
          <p:cNvSpPr>
            <a:spLocks noGrp="1"/>
          </p:cNvSpPr>
          <p:nvPr>
            <p:ph type="title"/>
          </p:nvPr>
        </p:nvSpPr>
        <p:spPr/>
        <p:txBody>
          <a:bodyPr>
            <a:normAutofit fontScale="90000"/>
          </a:bodyPr>
          <a:lstStyle/>
          <a:p>
            <a:r>
              <a:rPr lang="en-US" dirty="0"/>
              <a:t>What about write speed?</a:t>
            </a:r>
          </a:p>
        </p:txBody>
      </p:sp>
      <p:sp>
        <p:nvSpPr>
          <p:cNvPr id="3" name="Content Placeholder 2">
            <a:extLst>
              <a:ext uri="{FF2B5EF4-FFF2-40B4-BE49-F238E27FC236}">
                <a16:creationId xmlns:a16="http://schemas.microsoft.com/office/drawing/2014/main" id="{D60E38B2-CB3F-6410-0E7A-B31094A6EE5E}"/>
              </a:ext>
            </a:extLst>
          </p:cNvPr>
          <p:cNvSpPr>
            <a:spLocks noGrp="1"/>
          </p:cNvSpPr>
          <p:nvPr>
            <p:ph idx="1"/>
          </p:nvPr>
        </p:nvSpPr>
        <p:spPr/>
        <p:txBody>
          <a:bodyPr/>
          <a:lstStyle/>
          <a:p>
            <a:r>
              <a:rPr lang="en-US" dirty="0"/>
              <a:t>What can I do to make writes faster?  Downsides?</a:t>
            </a:r>
          </a:p>
          <a:p>
            <a:pPr lvl="1"/>
            <a:r>
              <a:rPr lang="en-US" dirty="0"/>
              <a:t>Smaller buckets -&gt; more precise reads</a:t>
            </a:r>
          </a:p>
          <a:p>
            <a:pPr lvl="1"/>
            <a:r>
              <a:rPr lang="en-US" dirty="0"/>
              <a:t>More hoses/valves can fill more buckets -&gt; more cost</a:t>
            </a:r>
          </a:p>
          <a:p>
            <a:r>
              <a:rPr lang="en-US" dirty="0"/>
              <a:t>Splitting the difference:</a:t>
            </a:r>
          </a:p>
          <a:p>
            <a:pPr lvl="1"/>
            <a:r>
              <a:rPr lang="en-US" dirty="0"/>
              <a:t>Expensive filling mechanism attached to a drone that relocates over correct bucket:</a:t>
            </a:r>
          </a:p>
          <a:p>
            <a:pPr lvl="2"/>
            <a:r>
              <a:rPr lang="en-US" dirty="0"/>
              <a:t>Save money, increase latency</a:t>
            </a:r>
          </a:p>
          <a:p>
            <a:pPr lvl="1"/>
            <a:endParaRPr lang="en-US" dirty="0"/>
          </a:p>
        </p:txBody>
      </p:sp>
      <p:sp>
        <p:nvSpPr>
          <p:cNvPr id="4" name="Slide Number Placeholder 3">
            <a:extLst>
              <a:ext uri="{FF2B5EF4-FFF2-40B4-BE49-F238E27FC236}">
                <a16:creationId xmlns:a16="http://schemas.microsoft.com/office/drawing/2014/main" id="{5C0DE9F4-3AED-804A-E1A4-9FC447694911}"/>
              </a:ext>
            </a:extLst>
          </p:cNvPr>
          <p:cNvSpPr>
            <a:spLocks noGrp="1"/>
          </p:cNvSpPr>
          <p:nvPr>
            <p:ph type="sldNum" sz="quarter" idx="12"/>
          </p:nvPr>
        </p:nvSpPr>
        <p:spPr/>
        <p:txBody>
          <a:bodyPr/>
          <a:lstStyle/>
          <a:p>
            <a:fld id="{B79A3DA4-3E46-45AF-808A-D7FF9D1D755F}" type="slidenum">
              <a:rPr lang="en-US" smtClean="0"/>
              <a:pPr/>
              <a:t>8</a:t>
            </a:fld>
            <a:endParaRPr lang="en-US"/>
          </a:p>
        </p:txBody>
      </p:sp>
      <p:pic>
        <p:nvPicPr>
          <p:cNvPr id="5" name="Picture 2">
            <a:extLst>
              <a:ext uri="{FF2B5EF4-FFF2-40B4-BE49-F238E27FC236}">
                <a16:creationId xmlns:a16="http://schemas.microsoft.com/office/drawing/2014/main" id="{C5EA9D5F-0A8F-D387-A319-91BEE1E38F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068053"/>
            <a:ext cx="2028800" cy="209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98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5AF4D-79C9-0E84-254B-FCDDD02FFD0F}"/>
              </a:ext>
            </a:extLst>
          </p:cNvPr>
          <p:cNvSpPr>
            <a:spLocks noGrp="1"/>
          </p:cNvSpPr>
          <p:nvPr>
            <p:ph type="title"/>
          </p:nvPr>
        </p:nvSpPr>
        <p:spPr/>
        <p:txBody>
          <a:bodyPr>
            <a:normAutofit fontScale="90000"/>
          </a:bodyPr>
          <a:lstStyle/>
          <a:p>
            <a:r>
              <a:rPr lang="en-US" dirty="0"/>
              <a:t>Memristors</a:t>
            </a:r>
          </a:p>
        </p:txBody>
      </p:sp>
      <p:sp>
        <p:nvSpPr>
          <p:cNvPr id="3" name="Content Placeholder 2">
            <a:extLst>
              <a:ext uri="{FF2B5EF4-FFF2-40B4-BE49-F238E27FC236}">
                <a16:creationId xmlns:a16="http://schemas.microsoft.com/office/drawing/2014/main" id="{808FA275-4F8A-7D4D-FB76-3E7D941F04A8}"/>
              </a:ext>
            </a:extLst>
          </p:cNvPr>
          <p:cNvSpPr>
            <a:spLocks noGrp="1"/>
          </p:cNvSpPr>
          <p:nvPr>
            <p:ph idx="1"/>
          </p:nvPr>
        </p:nvSpPr>
        <p:spPr/>
        <p:txBody>
          <a:bodyPr/>
          <a:lstStyle/>
          <a:p>
            <a:r>
              <a:rPr lang="en-US" dirty="0"/>
              <a:t>Several different materials under study manipulate resistivity</a:t>
            </a:r>
          </a:p>
          <a:p>
            <a:pPr lvl="1"/>
            <a:r>
              <a:rPr lang="en-US" dirty="0"/>
              <a:t>Generically called Memristor</a:t>
            </a:r>
          </a:p>
          <a:p>
            <a:pPr lvl="2"/>
            <a:r>
              <a:rPr lang="en-US" dirty="0"/>
              <a:t>ReRAM</a:t>
            </a:r>
          </a:p>
          <a:p>
            <a:pPr lvl="2"/>
            <a:r>
              <a:rPr lang="en-US" dirty="0"/>
              <a:t>Spin-Transfer Torque memory</a:t>
            </a:r>
          </a:p>
          <a:p>
            <a:r>
              <a:rPr lang="en-US" dirty="0"/>
              <a:t>Active area of development, moving quickly</a:t>
            </a:r>
          </a:p>
          <a:p>
            <a:pPr lvl="1"/>
            <a:r>
              <a:rPr lang="en-US" dirty="0"/>
              <a:t>Motivated in part by difficulty scaling refresh of </a:t>
            </a:r>
            <a:r>
              <a:rPr lang="en-US" u="sng" dirty="0">
                <a:solidFill>
                  <a:srgbClr val="FF0000"/>
                </a:solidFill>
              </a:rPr>
              <a:t>DRAM</a:t>
            </a:r>
          </a:p>
          <a:p>
            <a:pPr lvl="2"/>
            <a:r>
              <a:rPr lang="en-US" dirty="0"/>
              <a:t>Current prototypes slower than DRAM, within an order of magnitude</a:t>
            </a:r>
          </a:p>
          <a:p>
            <a:pPr lvl="1"/>
            <a:r>
              <a:rPr lang="en-US" dirty="0"/>
              <a:t>Will probably change during your career!</a:t>
            </a:r>
          </a:p>
          <a:p>
            <a:pPr lvl="1"/>
            <a:endParaRPr lang="en-US" dirty="0"/>
          </a:p>
        </p:txBody>
      </p:sp>
      <p:sp>
        <p:nvSpPr>
          <p:cNvPr id="4" name="Slide Number Placeholder 3">
            <a:extLst>
              <a:ext uri="{FF2B5EF4-FFF2-40B4-BE49-F238E27FC236}">
                <a16:creationId xmlns:a16="http://schemas.microsoft.com/office/drawing/2014/main" id="{E0BDB631-BA9C-E2A4-A8A0-45C219BC91DC}"/>
              </a:ext>
            </a:extLst>
          </p:cNvPr>
          <p:cNvSpPr>
            <a:spLocks noGrp="1"/>
          </p:cNvSpPr>
          <p:nvPr>
            <p:ph type="sldNum" sz="quarter" idx="12"/>
          </p:nvPr>
        </p:nvSpPr>
        <p:spPr/>
        <p:txBody>
          <a:bodyPr/>
          <a:lstStyle/>
          <a:p>
            <a:fld id="{B79A3DA4-3E46-45AF-808A-D7FF9D1D755F}" type="slidenum">
              <a:rPr lang="en-US" smtClean="0"/>
              <a:pPr/>
              <a:t>80</a:t>
            </a:fld>
            <a:endParaRPr lang="en-US"/>
          </a:p>
        </p:txBody>
      </p:sp>
    </p:spTree>
    <p:extLst>
      <p:ext uri="{BB962C8B-B14F-4D97-AF65-F5344CB8AC3E}">
        <p14:creationId xmlns:p14="http://schemas.microsoft.com/office/powerpoint/2010/main" val="42895089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E3731-3A18-E36E-1B6F-0D3492B72E5C}"/>
              </a:ext>
            </a:extLst>
          </p:cNvPr>
          <p:cNvSpPr>
            <a:spLocks noGrp="1"/>
          </p:cNvSpPr>
          <p:nvPr>
            <p:ph type="title"/>
          </p:nvPr>
        </p:nvSpPr>
        <p:spPr/>
        <p:txBody>
          <a:bodyPr>
            <a:normAutofit fontScale="90000"/>
          </a:bodyPr>
          <a:lstStyle/>
          <a:p>
            <a:r>
              <a:rPr lang="en-US" dirty="0"/>
              <a:t>Microsoft’s Project Silica</a:t>
            </a:r>
          </a:p>
        </p:txBody>
      </p:sp>
      <p:sp>
        <p:nvSpPr>
          <p:cNvPr id="3" name="Content Placeholder 2">
            <a:extLst>
              <a:ext uri="{FF2B5EF4-FFF2-40B4-BE49-F238E27FC236}">
                <a16:creationId xmlns:a16="http://schemas.microsoft.com/office/drawing/2014/main" id="{E2AC7360-9EAC-B3CC-2EC3-2388E64DCF44}"/>
              </a:ext>
            </a:extLst>
          </p:cNvPr>
          <p:cNvSpPr>
            <a:spLocks noGrp="1"/>
          </p:cNvSpPr>
          <p:nvPr>
            <p:ph idx="1"/>
          </p:nvPr>
        </p:nvSpPr>
        <p:spPr/>
        <p:txBody>
          <a:bodyPr/>
          <a:lstStyle/>
          <a:p>
            <a:r>
              <a:rPr lang="en-US" dirty="0"/>
              <a:t>Focus on very, very long-term storage</a:t>
            </a:r>
          </a:p>
          <a:p>
            <a:pPr lvl="1"/>
            <a:r>
              <a:rPr lang="en-US" dirty="0"/>
              <a:t>Example: Archiving UNC student data for &gt;5 </a:t>
            </a:r>
            <a:r>
              <a:rPr lang="en-US" dirty="0" err="1"/>
              <a:t>yrs</a:t>
            </a:r>
            <a:r>
              <a:rPr lang="en-US" dirty="0"/>
              <a:t> ago</a:t>
            </a:r>
          </a:p>
          <a:p>
            <a:pPr lvl="2"/>
            <a:r>
              <a:rPr lang="en-US" dirty="0"/>
              <a:t>Don’t need immediately, but occasional requests for a transcript</a:t>
            </a:r>
          </a:p>
          <a:p>
            <a:r>
              <a:rPr lang="en-US" dirty="0"/>
              <a:t>Encode data with laser-etched, quartz glass</a:t>
            </a:r>
          </a:p>
          <a:p>
            <a:pPr lvl="1"/>
            <a:r>
              <a:rPr lang="en-US" dirty="0"/>
              <a:t>Write once, read many times</a:t>
            </a:r>
          </a:p>
          <a:p>
            <a:pPr lvl="1"/>
            <a:r>
              <a:rPr lang="en-US" dirty="0"/>
              <a:t>Very high endurance, retention</a:t>
            </a:r>
          </a:p>
          <a:p>
            <a:pPr lvl="1"/>
            <a:r>
              <a:rPr lang="en-US" dirty="0"/>
              <a:t>Cheap material</a:t>
            </a:r>
          </a:p>
          <a:p>
            <a:pPr lvl="2"/>
            <a:r>
              <a:rPr lang="en-US" dirty="0"/>
              <a:t>Some cost to move material to sensor (robot)</a:t>
            </a:r>
          </a:p>
          <a:p>
            <a:pPr lvl="1"/>
            <a:r>
              <a:rPr lang="en-US" dirty="0"/>
              <a:t>No cost to retain other than space</a:t>
            </a:r>
          </a:p>
          <a:p>
            <a:pPr lvl="1"/>
            <a:r>
              <a:rPr lang="en-US" dirty="0"/>
              <a:t>Too slow to try to compete with RAM</a:t>
            </a:r>
          </a:p>
        </p:txBody>
      </p:sp>
      <p:sp>
        <p:nvSpPr>
          <p:cNvPr id="4" name="Slide Number Placeholder 3">
            <a:extLst>
              <a:ext uri="{FF2B5EF4-FFF2-40B4-BE49-F238E27FC236}">
                <a16:creationId xmlns:a16="http://schemas.microsoft.com/office/drawing/2014/main" id="{BB6243C1-03B6-FAE9-2846-1895ED5F9CFA}"/>
              </a:ext>
            </a:extLst>
          </p:cNvPr>
          <p:cNvSpPr>
            <a:spLocks noGrp="1"/>
          </p:cNvSpPr>
          <p:nvPr>
            <p:ph type="sldNum" sz="quarter" idx="12"/>
          </p:nvPr>
        </p:nvSpPr>
        <p:spPr/>
        <p:txBody>
          <a:bodyPr/>
          <a:lstStyle/>
          <a:p>
            <a:fld id="{B79A3DA4-3E46-45AF-808A-D7FF9D1D755F}" type="slidenum">
              <a:rPr lang="en-US" smtClean="0"/>
              <a:pPr/>
              <a:t>81</a:t>
            </a:fld>
            <a:endParaRPr lang="en-US"/>
          </a:p>
        </p:txBody>
      </p:sp>
    </p:spTree>
    <p:extLst>
      <p:ext uri="{BB962C8B-B14F-4D97-AF65-F5344CB8AC3E}">
        <p14:creationId xmlns:p14="http://schemas.microsoft.com/office/powerpoint/2010/main" val="381081732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09DB7-7DE0-292D-04C3-42D82FF92448}"/>
              </a:ext>
            </a:extLst>
          </p:cNvPr>
          <p:cNvSpPr>
            <a:spLocks noGrp="1"/>
          </p:cNvSpPr>
          <p:nvPr>
            <p:ph type="title"/>
          </p:nvPr>
        </p:nvSpPr>
        <p:spPr/>
        <p:txBody>
          <a:bodyPr>
            <a:normAutofit fontScale="90000"/>
          </a:bodyPr>
          <a:lstStyle/>
          <a:p>
            <a:r>
              <a:rPr lang="en-US" dirty="0"/>
              <a:t>Silica Video</a:t>
            </a:r>
          </a:p>
        </p:txBody>
      </p:sp>
      <p:pic>
        <p:nvPicPr>
          <p:cNvPr id="5" name="Online Media 4" descr="Project Silica 2022">
            <a:hlinkClick r:id="" action="ppaction://media"/>
            <a:extLst>
              <a:ext uri="{FF2B5EF4-FFF2-40B4-BE49-F238E27FC236}">
                <a16:creationId xmlns:a16="http://schemas.microsoft.com/office/drawing/2014/main" id="{CC89745B-1820-3338-063E-88982BEB58CC}"/>
              </a:ext>
            </a:extLst>
          </p:cNvPr>
          <p:cNvPicPr>
            <a:picLocks noGrp="1" noRot="1" noChangeAspect="1"/>
          </p:cNvPicPr>
          <p:nvPr>
            <p:ph idx="1"/>
            <a:videoFile r:link="rId1"/>
          </p:nvPr>
        </p:nvPicPr>
        <p:blipFill>
          <a:blip r:embed="rId3"/>
          <a:stretch>
            <a:fillRect/>
          </a:stretch>
        </p:blipFill>
        <p:spPr>
          <a:xfrm>
            <a:off x="457200" y="1465263"/>
            <a:ext cx="8229600" cy="4649787"/>
          </a:xfrm>
          <a:prstGeom prst="rect">
            <a:avLst/>
          </a:prstGeom>
        </p:spPr>
      </p:pic>
      <p:sp>
        <p:nvSpPr>
          <p:cNvPr id="4" name="Slide Number Placeholder 3">
            <a:extLst>
              <a:ext uri="{FF2B5EF4-FFF2-40B4-BE49-F238E27FC236}">
                <a16:creationId xmlns:a16="http://schemas.microsoft.com/office/drawing/2014/main" id="{9EDAAACE-8C75-F318-B125-325BC94BCF38}"/>
              </a:ext>
            </a:extLst>
          </p:cNvPr>
          <p:cNvSpPr>
            <a:spLocks noGrp="1"/>
          </p:cNvSpPr>
          <p:nvPr>
            <p:ph type="sldNum" sz="quarter" idx="12"/>
          </p:nvPr>
        </p:nvSpPr>
        <p:spPr/>
        <p:txBody>
          <a:bodyPr/>
          <a:lstStyle/>
          <a:p>
            <a:fld id="{B79A3DA4-3E46-45AF-808A-D7FF9D1D755F}" type="slidenum">
              <a:rPr lang="en-US" smtClean="0"/>
              <a:pPr/>
              <a:t>82</a:t>
            </a:fld>
            <a:endParaRPr lang="en-US"/>
          </a:p>
        </p:txBody>
      </p:sp>
    </p:spTree>
    <p:extLst>
      <p:ext uri="{BB962C8B-B14F-4D97-AF65-F5344CB8AC3E}">
        <p14:creationId xmlns:p14="http://schemas.microsoft.com/office/powerpoint/2010/main" val="71819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17C5C-7E7D-DC5F-25CE-40FB5482B9B9}"/>
              </a:ext>
            </a:extLst>
          </p:cNvPr>
          <p:cNvSpPr>
            <a:spLocks noGrp="1"/>
          </p:cNvSpPr>
          <p:nvPr>
            <p:ph type="title"/>
          </p:nvPr>
        </p:nvSpPr>
        <p:spPr/>
        <p:txBody>
          <a:bodyPr>
            <a:normAutofit fontScale="90000"/>
          </a:bodyPr>
          <a:lstStyle/>
          <a:p>
            <a:r>
              <a:rPr lang="en-US" dirty="0"/>
              <a:t>Editorial: Where is all this going? </a:t>
            </a:r>
          </a:p>
        </p:txBody>
      </p:sp>
      <p:sp>
        <p:nvSpPr>
          <p:cNvPr id="3" name="Content Placeholder 2">
            <a:extLst>
              <a:ext uri="{FF2B5EF4-FFF2-40B4-BE49-F238E27FC236}">
                <a16:creationId xmlns:a16="http://schemas.microsoft.com/office/drawing/2014/main" id="{CC3CBCD3-672D-9BF0-EE4D-A9EEC8BB3B0A}"/>
              </a:ext>
            </a:extLst>
          </p:cNvPr>
          <p:cNvSpPr>
            <a:spLocks noGrp="1"/>
          </p:cNvSpPr>
          <p:nvPr>
            <p:ph idx="1"/>
          </p:nvPr>
        </p:nvSpPr>
        <p:spPr/>
        <p:txBody>
          <a:bodyPr/>
          <a:lstStyle/>
          <a:p>
            <a:r>
              <a:rPr lang="en-US" dirty="0"/>
              <a:t>My personal guess: Market will segment</a:t>
            </a:r>
          </a:p>
          <a:p>
            <a:pPr lvl="1"/>
            <a:r>
              <a:rPr lang="en-US" dirty="0"/>
              <a:t>Really fast storage (compete with DRAM on speed)</a:t>
            </a:r>
          </a:p>
          <a:p>
            <a:pPr lvl="1"/>
            <a:r>
              <a:rPr lang="en-US" dirty="0"/>
              <a:t>Cheap, bulk storage (compete on total $/GB)</a:t>
            </a:r>
          </a:p>
          <a:p>
            <a:pPr lvl="2"/>
            <a:r>
              <a:rPr lang="en-US" dirty="0"/>
              <a:t>HDDs mostly moving in this direction</a:t>
            </a:r>
          </a:p>
          <a:p>
            <a:pPr lvl="2"/>
            <a:r>
              <a:rPr lang="en-US" dirty="0"/>
              <a:t>Some flash companies trying to compete here too</a:t>
            </a:r>
          </a:p>
          <a:p>
            <a:pPr lvl="2"/>
            <a:r>
              <a:rPr lang="en-US" dirty="0"/>
              <a:t>Costs likely to include operating $$ and carbon</a:t>
            </a:r>
          </a:p>
          <a:p>
            <a:r>
              <a:rPr lang="en-US" dirty="0"/>
              <a:t>HDD and SSD internals will also get esoteric</a:t>
            </a:r>
          </a:p>
          <a:p>
            <a:pPr lvl="1"/>
            <a:r>
              <a:rPr lang="en-US" dirty="0"/>
              <a:t>Conventional scaling techniques have plateaued</a:t>
            </a:r>
          </a:p>
          <a:p>
            <a:pPr lvl="1"/>
            <a:r>
              <a:rPr lang="en-US" dirty="0"/>
              <a:t>Interesting experiments with new encoding techniques</a:t>
            </a:r>
          </a:p>
          <a:p>
            <a:pPr lvl="1"/>
            <a:r>
              <a:rPr lang="en-US" dirty="0"/>
              <a:t>And new constraints on updates in place (vs copying)</a:t>
            </a:r>
          </a:p>
          <a:p>
            <a:r>
              <a:rPr lang="en-US" dirty="0"/>
              <a:t>Hybrid devices increasingly common</a:t>
            </a:r>
          </a:p>
        </p:txBody>
      </p:sp>
      <p:sp>
        <p:nvSpPr>
          <p:cNvPr id="4" name="Slide Number Placeholder 3">
            <a:extLst>
              <a:ext uri="{FF2B5EF4-FFF2-40B4-BE49-F238E27FC236}">
                <a16:creationId xmlns:a16="http://schemas.microsoft.com/office/drawing/2014/main" id="{2F30B0CF-D0BB-D1B0-AFF2-7AB10656C87D}"/>
              </a:ext>
            </a:extLst>
          </p:cNvPr>
          <p:cNvSpPr>
            <a:spLocks noGrp="1"/>
          </p:cNvSpPr>
          <p:nvPr>
            <p:ph type="sldNum" sz="quarter" idx="12"/>
          </p:nvPr>
        </p:nvSpPr>
        <p:spPr/>
        <p:txBody>
          <a:bodyPr/>
          <a:lstStyle/>
          <a:p>
            <a:fld id="{B79A3DA4-3E46-45AF-808A-D7FF9D1D755F}" type="slidenum">
              <a:rPr lang="en-US" smtClean="0"/>
              <a:pPr/>
              <a:t>83</a:t>
            </a:fld>
            <a:endParaRPr lang="en-US"/>
          </a:p>
        </p:txBody>
      </p:sp>
    </p:spTree>
    <p:extLst>
      <p:ext uri="{BB962C8B-B14F-4D97-AF65-F5344CB8AC3E}">
        <p14:creationId xmlns:p14="http://schemas.microsoft.com/office/powerpoint/2010/main" val="31398010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Summary</a:t>
            </a:r>
          </a:p>
        </p:txBody>
      </p:sp>
      <p:sp>
        <p:nvSpPr>
          <p:cNvPr id="3" name="Content Placeholder 2"/>
          <p:cNvSpPr>
            <a:spLocks noGrp="1"/>
          </p:cNvSpPr>
          <p:nvPr>
            <p:ph idx="1"/>
          </p:nvPr>
        </p:nvSpPr>
        <p:spPr>
          <a:xfrm>
            <a:off x="457200" y="1340769"/>
            <a:ext cx="8686800" cy="4896544"/>
          </a:xfrm>
        </p:spPr>
        <p:txBody>
          <a:bodyPr>
            <a:normAutofit/>
          </a:bodyPr>
          <a:lstStyle/>
          <a:p>
            <a:r>
              <a:rPr lang="en-US" dirty="0"/>
              <a:t>Know the 4 key questions to ask about any key storage technology</a:t>
            </a:r>
          </a:p>
          <a:p>
            <a:pPr lvl="1"/>
            <a:r>
              <a:rPr lang="en-US" dirty="0"/>
              <a:t>Familiarity with HDD and Flash in particular</a:t>
            </a:r>
          </a:p>
          <a:p>
            <a:r>
              <a:rPr lang="en-US" dirty="0"/>
              <a:t>Understand how to get good performance from storage</a:t>
            </a:r>
          </a:p>
          <a:p>
            <a:pPr lvl="1"/>
            <a:r>
              <a:rPr lang="en-US" dirty="0"/>
              <a:t>Large IOs (always), LBA locality (HDDs)</a:t>
            </a:r>
          </a:p>
          <a:p>
            <a:r>
              <a:rPr lang="en-US" dirty="0"/>
              <a:t>Understand I/O scheduling algorithms</a:t>
            </a:r>
          </a:p>
          <a:p>
            <a:r>
              <a:rPr lang="en-US" dirty="0"/>
              <a:t>Understand RAID, partitioning, TRIM</a:t>
            </a:r>
          </a:p>
        </p:txBody>
      </p:sp>
      <p:sp>
        <p:nvSpPr>
          <p:cNvPr id="5" name="Slide Number Placeholder 4"/>
          <p:cNvSpPr>
            <a:spLocks noGrp="1"/>
          </p:cNvSpPr>
          <p:nvPr>
            <p:ph type="sldNum" sz="quarter" idx="12"/>
          </p:nvPr>
        </p:nvSpPr>
        <p:spPr/>
        <p:txBody>
          <a:bodyPr/>
          <a:lstStyle/>
          <a:p>
            <a:fld id="{B79A3DA4-3E46-45AF-808A-D7FF9D1D755F}" type="slidenum">
              <a:rPr lang="en-US" smtClean="0"/>
              <a:pPr/>
              <a:t>84</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BECF3-A50C-9982-BA24-77FD6FB28C01}"/>
              </a:ext>
            </a:extLst>
          </p:cNvPr>
          <p:cNvSpPr>
            <a:spLocks noGrp="1"/>
          </p:cNvSpPr>
          <p:nvPr>
            <p:ph type="title"/>
          </p:nvPr>
        </p:nvSpPr>
        <p:spPr/>
        <p:txBody>
          <a:bodyPr>
            <a:normAutofit fontScale="90000"/>
          </a:bodyPr>
          <a:lstStyle/>
          <a:p>
            <a:r>
              <a:rPr lang="en-US" dirty="0"/>
              <a:t>Key design questions:</a:t>
            </a:r>
          </a:p>
        </p:txBody>
      </p:sp>
      <p:sp>
        <p:nvSpPr>
          <p:cNvPr id="3" name="Content Placeholder 2">
            <a:extLst>
              <a:ext uri="{FF2B5EF4-FFF2-40B4-BE49-F238E27FC236}">
                <a16:creationId xmlns:a16="http://schemas.microsoft.com/office/drawing/2014/main" id="{E13D47FB-EB03-C83C-D47B-1D1D9A788B9D}"/>
              </a:ext>
            </a:extLst>
          </p:cNvPr>
          <p:cNvSpPr>
            <a:spLocks noGrp="1"/>
          </p:cNvSpPr>
          <p:nvPr>
            <p:ph idx="1"/>
          </p:nvPr>
        </p:nvSpPr>
        <p:spPr/>
        <p:txBody>
          <a:bodyPr/>
          <a:lstStyle/>
          <a:p>
            <a:r>
              <a:rPr lang="en-US" dirty="0"/>
              <a:t>What is the physical phenomenon?</a:t>
            </a:r>
          </a:p>
          <a:p>
            <a:r>
              <a:rPr lang="en-US" dirty="0"/>
              <a:t>How robust is the physical phenomenon to environmental damage, or passage of time?</a:t>
            </a:r>
          </a:p>
          <a:p>
            <a:r>
              <a:rPr lang="en-US" dirty="0"/>
              <a:t>How to scale capacity, vs cost?</a:t>
            </a:r>
          </a:p>
          <a:p>
            <a:r>
              <a:rPr lang="en-US" dirty="0"/>
              <a:t>Other engineering constraints or performance anomalies?</a:t>
            </a:r>
          </a:p>
          <a:p>
            <a:endParaRPr lang="en-US" dirty="0"/>
          </a:p>
        </p:txBody>
      </p:sp>
      <p:sp>
        <p:nvSpPr>
          <p:cNvPr id="4" name="Slide Number Placeholder 3">
            <a:extLst>
              <a:ext uri="{FF2B5EF4-FFF2-40B4-BE49-F238E27FC236}">
                <a16:creationId xmlns:a16="http://schemas.microsoft.com/office/drawing/2014/main" id="{FC25B679-4679-D5A6-B3D5-8D0DCC9B1979}"/>
              </a:ext>
            </a:extLst>
          </p:cNvPr>
          <p:cNvSpPr>
            <a:spLocks noGrp="1"/>
          </p:cNvSpPr>
          <p:nvPr>
            <p:ph type="sldNum" sz="quarter" idx="12"/>
          </p:nvPr>
        </p:nvSpPr>
        <p:spPr/>
        <p:txBody>
          <a:bodyPr/>
          <a:lstStyle/>
          <a:p>
            <a:fld id="{B79A3DA4-3E46-45AF-808A-D7FF9D1D755F}" type="slidenum">
              <a:rPr lang="en-US" smtClean="0"/>
              <a:pPr/>
              <a:t>9</a:t>
            </a:fld>
            <a:endParaRPr lang="en-US"/>
          </a:p>
        </p:txBody>
      </p:sp>
    </p:spTree>
    <p:extLst>
      <p:ext uri="{BB962C8B-B14F-4D97-AF65-F5344CB8AC3E}">
        <p14:creationId xmlns:p14="http://schemas.microsoft.com/office/powerpoint/2010/main" val="33436526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16964</TotalTime>
  <Words>7053</Words>
  <Application>Microsoft Macintosh PowerPoint</Application>
  <PresentationFormat>On-screen Show (4:3)</PresentationFormat>
  <Paragraphs>1140</Paragraphs>
  <Slides>84</Slides>
  <Notes>18</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84</vt:i4>
      </vt:variant>
    </vt:vector>
  </HeadingPairs>
  <TitlesOfParts>
    <vt:vector size="91" baseType="lpstr">
      <vt:lpstr>Arial</vt:lpstr>
      <vt:lpstr>Calibri</vt:lpstr>
      <vt:lpstr>Comic Sans MS</vt:lpstr>
      <vt:lpstr>Monotype Sorts</vt:lpstr>
      <vt:lpstr>Times</vt:lpstr>
      <vt:lpstr>Wingdings</vt:lpstr>
      <vt:lpstr>Office Theme</vt:lpstr>
      <vt:lpstr>Data Storage and  I/O Scheduling</vt:lpstr>
      <vt:lpstr>Today’s Lecture</vt:lpstr>
      <vt:lpstr>OS’s view of a storage device</vt:lpstr>
      <vt:lpstr>Storing Bits in a Computer</vt:lpstr>
      <vt:lpstr>Discretizing Physical Phenomena</vt:lpstr>
      <vt:lpstr>Lessons from the bit bucket</vt:lpstr>
      <vt:lpstr>What if I want to store more bits?</vt:lpstr>
      <vt:lpstr>What about write speed?</vt:lpstr>
      <vt:lpstr>Key design questions:</vt:lpstr>
      <vt:lpstr>Key design questions: Bit bucket</vt:lpstr>
      <vt:lpstr>1947: First Fully Electronic Memory</vt:lpstr>
      <vt:lpstr>Williams-Kilburn Tube Lessons</vt:lpstr>
      <vt:lpstr>Key design questions: Williams-Kilburn</vt:lpstr>
      <vt:lpstr>1949: Delay-line memory</vt:lpstr>
      <vt:lpstr>Delay-line memory</vt:lpstr>
      <vt:lpstr>Historical Shout-Out</vt:lpstr>
      <vt:lpstr>Key design questions: Delay-line memory</vt:lpstr>
      <vt:lpstr>Next Big Idea: Magnetic Recording</vt:lpstr>
      <vt:lpstr>Another illustration, from wikipedia</vt:lpstr>
      <vt:lpstr>Magnetic Recording over time</vt:lpstr>
      <vt:lpstr>More on magnetic recording</vt:lpstr>
      <vt:lpstr>A simple disk model</vt:lpstr>
      <vt:lpstr>Disk Model</vt:lpstr>
      <vt:lpstr>Disk Model</vt:lpstr>
      <vt:lpstr>Many Tracks</vt:lpstr>
      <vt:lpstr>Several (~4) Platters</vt:lpstr>
      <vt:lpstr>Implications of multiple platters</vt:lpstr>
      <vt:lpstr>Real Example </vt:lpstr>
      <vt:lpstr>Disks: Technology Trends</vt:lpstr>
      <vt:lpstr>Key design questions: Magnetic Hard Disks</vt:lpstr>
      <vt:lpstr>Dynamic RAM (DRAM)</vt:lpstr>
      <vt:lpstr>Attacks on DRAM (1)</vt:lpstr>
      <vt:lpstr>Attacks on DRAM (2)</vt:lpstr>
      <vt:lpstr>Key design questions: DRAM</vt:lpstr>
      <vt:lpstr>Flash Memory (aka EEPROM)</vt:lpstr>
      <vt:lpstr>nMOS Transistors (stolen from COMP 411)</vt:lpstr>
      <vt:lpstr>nMOS Transistor -&gt; Flash </vt:lpstr>
      <vt:lpstr>Manipulating Flash </vt:lpstr>
      <vt:lpstr>Reading Flash </vt:lpstr>
      <vt:lpstr>Flash details</vt:lpstr>
      <vt:lpstr>Flash Performance Caveat</vt:lpstr>
      <vt:lpstr>The FTL and SSD firmware</vt:lpstr>
      <vt:lpstr>The TRIM command</vt:lpstr>
      <vt:lpstr>Scaling Flash</vt:lpstr>
      <vt:lpstr>Flash Endurance Caveats</vt:lpstr>
      <vt:lpstr>Flash Wearout: A Real Thing</vt:lpstr>
      <vt:lpstr>Key design questions: Flash</vt:lpstr>
      <vt:lpstr>Big picture: Cost/Speed vs Size</vt:lpstr>
      <vt:lpstr>Today’s Lecture</vt:lpstr>
      <vt:lpstr>How to Optimize Storage Performance?</vt:lpstr>
      <vt:lpstr>OS’s view of a storage device</vt:lpstr>
      <vt:lpstr>The Case for Larger I/Os</vt:lpstr>
      <vt:lpstr>Large IOs</vt:lpstr>
      <vt:lpstr>The Disk Scheduling Problem: Background</vt:lpstr>
      <vt:lpstr>Let’s Start with Hard Disks</vt:lpstr>
      <vt:lpstr>3 Key HDD Latencies</vt:lpstr>
      <vt:lpstr>Example formula</vt:lpstr>
      <vt:lpstr>Practical Simplification</vt:lpstr>
      <vt:lpstr>I/O Scheduling Algorithm 1: FCFS</vt:lpstr>
      <vt:lpstr>I/O Scheduling Algorithm 2: SSTF</vt:lpstr>
      <vt:lpstr>Other problems with greedy?</vt:lpstr>
      <vt:lpstr>I/O Scheduling Algorithm 3: SCAN</vt:lpstr>
      <vt:lpstr>I/O Scheduling Algorithm 4: C-SCAN</vt:lpstr>
      <vt:lpstr>Scheduling Checkpoint</vt:lpstr>
      <vt:lpstr>So what about IO scheduling for SSDs?</vt:lpstr>
      <vt:lpstr>Today’s Lecture</vt:lpstr>
      <vt:lpstr>Disk Partitioning</vt:lpstr>
      <vt:lpstr>Parallel performance with disks</vt:lpstr>
      <vt:lpstr>Disk Striping: RAID-0</vt:lpstr>
      <vt:lpstr>RAID 1: Mirroring</vt:lpstr>
      <vt:lpstr>RAID 5: Performance and Redundancy</vt:lpstr>
      <vt:lpstr>RAID 5: Interleaved Parity</vt:lpstr>
      <vt:lpstr>Other RAID variations</vt:lpstr>
      <vt:lpstr>Where is RAID implemented?</vt:lpstr>
      <vt:lpstr>Word to the wise</vt:lpstr>
      <vt:lpstr>Today’s Lecture</vt:lpstr>
      <vt:lpstr>A Few Emerging Media</vt:lpstr>
      <vt:lpstr>Example: Phase-Change Memory (PCM)</vt:lpstr>
      <vt:lpstr>Key design questions: PCM</vt:lpstr>
      <vt:lpstr>Memristors</vt:lpstr>
      <vt:lpstr>Microsoft’s Project Silica</vt:lpstr>
      <vt:lpstr>Silica Video</vt:lpstr>
      <vt:lpstr>Editorial: Where is all this going? </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Architecture What is it, and how is it related to Computer Science anyway?</dc:title>
  <dc:creator>mike</dc:creator>
  <cp:lastModifiedBy>Porter, Donald</cp:lastModifiedBy>
  <cp:revision>251</cp:revision>
  <dcterms:created xsi:type="dcterms:W3CDTF">2012-09-21T01:57:31Z</dcterms:created>
  <dcterms:modified xsi:type="dcterms:W3CDTF">2023-12-04T16:06:13Z</dcterms:modified>
</cp:coreProperties>
</file>