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5" r:id="rId3"/>
    <p:sldId id="266" r:id="rId4"/>
    <p:sldId id="267" r:id="rId5"/>
    <p:sldId id="268" r:id="rId6"/>
    <p:sldId id="269" r:id="rId7"/>
    <p:sldId id="299" r:id="rId8"/>
    <p:sldId id="287" r:id="rId9"/>
    <p:sldId id="288" r:id="rId10"/>
    <p:sldId id="289" r:id="rId11"/>
    <p:sldId id="290" r:id="rId12"/>
    <p:sldId id="291" r:id="rId13"/>
    <p:sldId id="292" r:id="rId14"/>
    <p:sldId id="271" r:id="rId15"/>
    <p:sldId id="293" r:id="rId16"/>
    <p:sldId id="294" r:id="rId17"/>
    <p:sldId id="295" r:id="rId18"/>
    <p:sldId id="296" r:id="rId19"/>
    <p:sldId id="297" r:id="rId20"/>
    <p:sldId id="298" r:id="rId21"/>
    <p:sldId id="284" r:id="rId22"/>
    <p:sldId id="300" r:id="rId23"/>
    <p:sldId id="301" r:id="rId24"/>
    <p:sldId id="283" r:id="rId25"/>
    <p:sldId id="282" r:id="rId26"/>
    <p:sldId id="28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35" autoAdjust="0"/>
  </p:normalViewPr>
  <p:slideViewPr>
    <p:cSldViewPr>
      <p:cViewPr varScale="1">
        <p:scale>
          <a:sx n="114" d="100"/>
          <a:sy n="114" d="100"/>
        </p:scale>
        <p:origin x="15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12/4/23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C I think</a:t>
            </a:r>
          </a:p>
        </p:txBody>
      </p:sp>
    </p:spTree>
    <p:extLst>
      <p:ext uri="{BB962C8B-B14F-4D97-AF65-F5344CB8AC3E}">
        <p14:creationId xmlns:p14="http://schemas.microsoft.com/office/powerpoint/2010/main" val="188375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1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 HERE </a:t>
            </a:r>
            <a:r>
              <a:rPr lang="mr-IN" dirty="0"/>
              <a:t>–</a:t>
            </a:r>
            <a:r>
              <a:rPr lang="en-US" dirty="0"/>
              <a:t> set up the 2 </a:t>
            </a:r>
            <a:r>
              <a:rPr lang="en-US"/>
              <a:t>loops question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28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HERE 2020</a:t>
            </a:r>
            <a:endParaRPr lang="en-US" dirty="0"/>
          </a:p>
          <a:p>
            <a:endParaRPr lang="en-US" dirty="0"/>
          </a:p>
          <a:p>
            <a:r>
              <a:rPr lang="en-US" dirty="0"/>
              <a:t>Answer: no,</a:t>
            </a:r>
            <a:r>
              <a:rPr lang="en-US" baseline="0" dirty="0"/>
              <a:t> other threads will spin in switch, could be improved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2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75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D6FF6B3-5B09-9C45-86F7-649CAE935682}" type="slidenum">
              <a:rPr lang="en-US"/>
              <a:pPr/>
              <a:t>26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2313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9587"/>
          </a:xfrm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143" tIns="47572" rIns="95143" bIns="47572"/>
          <a:lstStyle/>
          <a:p>
            <a:endParaRPr lang="en-US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11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12/4/23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12/4/23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12/4/23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/>
              <a:t>Locking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Atomic instruction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Atomic increment/decrement ( x++ or x--)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atomic_inc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(int *var) { 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*var;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*var++;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1"/>
            <a:r>
              <a:rPr lang="en-US" dirty="0"/>
              <a:t>Used for reference counting,</a:t>
            </a:r>
          </a:p>
          <a:p>
            <a:pPr lvl="1"/>
            <a:r>
              <a:rPr lang="en-US" dirty="0"/>
              <a:t>Returns old value that you specifically set</a:t>
            </a:r>
          </a:p>
          <a:p>
            <a:pPr lvl="1"/>
            <a:r>
              <a:rPr lang="en-US" dirty="0"/>
              <a:t>If *var is 0, and 3 threads do an </a:t>
            </a:r>
            <a:r>
              <a:rPr lang="en-US" dirty="0" err="1"/>
              <a:t>atomic_inc</a:t>
            </a:r>
            <a:r>
              <a:rPr lang="en-US" dirty="0"/>
              <a:t>, one will get 1, one 2, and one 3</a:t>
            </a:r>
          </a:p>
          <a:p>
            <a:r>
              <a:rPr lang="en-US" dirty="0"/>
              <a:t>Atomic Test and Set: 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old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(&amp;var)</a:t>
            </a:r>
          </a:p>
          <a:p>
            <a:pPr lvl="1"/>
            <a:r>
              <a:rPr lang="en-US" dirty="0"/>
              <a:t>bool </a:t>
            </a:r>
            <a:r>
              <a:rPr lang="en-US" dirty="0" err="1"/>
              <a:t>ts</a:t>
            </a:r>
            <a:r>
              <a:rPr lang="en-US" dirty="0"/>
              <a:t>(int *) { bool ret = *int; *int = 1; return ret == 0;}</a:t>
            </a:r>
          </a:p>
          <a:p>
            <a:pPr lvl="1"/>
            <a:r>
              <a:rPr lang="en-US" dirty="0"/>
              <a:t>Sets a value to 1 atomically; returns true if you were the thread that transitioned from 0 to 1</a:t>
            </a:r>
          </a:p>
          <a:p>
            <a:r>
              <a:rPr lang="en-US" dirty="0"/>
              <a:t>Compare and swap </a:t>
            </a:r>
          </a:p>
          <a:p>
            <a:pPr lvl="1"/>
            <a:r>
              <a:rPr lang="en-US" dirty="0"/>
              <a:t>Common Syntax: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(&amp;var, old, new)</a:t>
            </a:r>
          </a:p>
          <a:p>
            <a:pPr lvl="1"/>
            <a:r>
              <a:rPr lang="en-US" dirty="0"/>
              <a:t>{int </a:t>
            </a:r>
            <a:r>
              <a:rPr lang="en-US" dirty="0" err="1"/>
              <a:t>rv</a:t>
            </a:r>
            <a:r>
              <a:rPr lang="en-US" dirty="0"/>
              <a:t> = *var; if (*var == old) *var = new; return </a:t>
            </a:r>
            <a:r>
              <a:rPr lang="en-US" dirty="0" err="1"/>
              <a:t>rv</a:t>
            </a:r>
            <a:r>
              <a:rPr lang="en-US" dirty="0"/>
              <a:t>;}</a:t>
            </a:r>
          </a:p>
          <a:p>
            <a:pPr lvl="1"/>
            <a:r>
              <a:rPr lang="en-US" dirty="0"/>
              <a:t>Used for many lock-free data structures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05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Atomic instructions +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lock implementations have some sort of counter</a:t>
            </a:r>
          </a:p>
          <a:p>
            <a:r>
              <a:rPr lang="en-US" dirty="0"/>
              <a:t>Say initialized to 1</a:t>
            </a:r>
          </a:p>
          <a:p>
            <a:r>
              <a:rPr lang="en-US" dirty="0"/>
              <a:t>To acquire the lock, use an atomic decrement</a:t>
            </a:r>
          </a:p>
          <a:p>
            <a:pPr lvl="1"/>
            <a:r>
              <a:rPr lang="en-US"/>
              <a:t>Recall: </a:t>
            </a:r>
            <a:r>
              <a:rPr lang="en-US" dirty="0" err="1"/>
              <a:t>atomic_dec</a:t>
            </a:r>
            <a:r>
              <a:rPr lang="en-US" dirty="0"/>
              <a:t> returns the value your thread set</a:t>
            </a:r>
          </a:p>
          <a:p>
            <a:pPr lvl="1"/>
            <a:r>
              <a:rPr lang="en-US" dirty="0"/>
              <a:t>If you set the value to 0, you win!  Go ahead</a:t>
            </a:r>
          </a:p>
          <a:p>
            <a:pPr lvl="1"/>
            <a:r>
              <a:rPr lang="en-US" dirty="0"/>
              <a:t>If you get &lt; 0, you lose.  Wait </a:t>
            </a:r>
            <a:r>
              <a:rPr lang="en-US" dirty="0">
                <a:sym typeface="Wingdings"/>
              </a:rPr>
              <a:t></a:t>
            </a:r>
          </a:p>
          <a:p>
            <a:pPr lvl="1"/>
            <a:r>
              <a:rPr lang="en-US" dirty="0">
                <a:sym typeface="Wingdings"/>
              </a:rPr>
              <a:t>Atomic decrement ensures that only one CPU will decrement the value to zero</a:t>
            </a:r>
          </a:p>
          <a:p>
            <a:r>
              <a:rPr lang="en-US" dirty="0">
                <a:sym typeface="Wingdings"/>
              </a:rPr>
              <a:t>To release, set the value back to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37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Waiting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Spinning: Just poll the atomic counter in a busy loop; when it becomes 1, try the atomic decrement again</a:t>
            </a:r>
          </a:p>
          <a:p>
            <a:r>
              <a:rPr lang="en-US" dirty="0"/>
              <a:t>Blocking: Create a kernel wait queue and go to sleep, yielding the CPU to more useful work</a:t>
            </a:r>
          </a:p>
          <a:p>
            <a:pPr lvl="1"/>
            <a:r>
              <a:rPr lang="en-US" dirty="0"/>
              <a:t>Winner is responsible to wake up losers (in addition to setting lock variable to 1)</a:t>
            </a:r>
          </a:p>
          <a:p>
            <a:pPr lvl="1"/>
            <a:r>
              <a:rPr lang="en-US" dirty="0"/>
              <a:t>Create a kernel wait queue – the same thing used to wait on I/O</a:t>
            </a:r>
          </a:p>
          <a:p>
            <a:pPr lvl="2"/>
            <a:r>
              <a:rPr lang="en-US" dirty="0"/>
              <a:t>Reminder: Moving to a wait queue takes you out of the scheduler’s run queue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93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strategy to use?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 consideration: Expected time waiting for the lock vs. time to do 2 context switches</a:t>
            </a:r>
          </a:p>
          <a:p>
            <a:pPr lvl="1"/>
            <a:r>
              <a:rPr lang="en-US" dirty="0"/>
              <a:t>If the lock will be held a long time (like while waiting for disk I/O), blocking makes sense</a:t>
            </a:r>
          </a:p>
          <a:p>
            <a:pPr lvl="1"/>
            <a:r>
              <a:rPr lang="en-US" dirty="0"/>
              <a:t>If the lock is only held momentarily, spinning makes sense</a:t>
            </a:r>
          </a:p>
          <a:p>
            <a:r>
              <a:rPr lang="en-US" dirty="0"/>
              <a:t>Other, subtle considerations we will discuss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19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193800"/>
            <a:ext cx="7772400" cy="49715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Safety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Only one thread in the 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Liveness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Some thread that enters the entry section eventually enters the critical region 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Even if other thread takes forever in non-critical region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Bounded waiting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A thread that enters the entry section enters the critical section within some bounded number of operations.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Arial" charset="0"/>
              </a:rPr>
              <a:t>Failure atomicity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It is OK for a thread to die in the critical region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</a:rPr>
              <a:t>Many techniques do not provide failure atomicity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Reminder</a:t>
            </a:r>
            <a:r>
              <a:rPr lang="en-US"/>
              <a:t>: Correctness Conditions</a:t>
            </a:r>
          </a:p>
        </p:txBody>
      </p:sp>
    </p:spTree>
    <p:extLst>
      <p:ext uri="{BB962C8B-B14F-4D97-AF65-F5344CB8AC3E}">
        <p14:creationId xmlns:p14="http://schemas.microsoft.com/office/powerpoint/2010/main" val="864076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Example: Linux spinlock (simplified)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05000"/>
            <a:ext cx="3568452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1: lock; </a:t>
            </a:r>
            <a:r>
              <a:rPr lang="en-US" dirty="0" err="1"/>
              <a:t>decb</a:t>
            </a:r>
            <a:r>
              <a:rPr lang="en-US" dirty="0"/>
              <a:t> </a:t>
            </a:r>
            <a:r>
              <a:rPr lang="en-US" dirty="0" err="1"/>
              <a:t>slp</a:t>
            </a:r>
            <a:r>
              <a:rPr lang="en-US" dirty="0"/>
              <a:t>-&gt;</a:t>
            </a:r>
            <a:r>
              <a:rPr lang="en-US" dirty="0" err="1"/>
              <a:t>slock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jns</a:t>
            </a:r>
            <a:r>
              <a:rPr lang="en-US" dirty="0"/>
              <a:t> 3f </a:t>
            </a:r>
          </a:p>
          <a:p>
            <a:pPr marL="0" indent="0">
              <a:buNone/>
            </a:pPr>
            <a:r>
              <a:rPr lang="en-US" dirty="0"/>
              <a:t>2: pause 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cmpb</a:t>
            </a:r>
            <a:r>
              <a:rPr lang="en-US" dirty="0"/>
              <a:t> $0,slp-&gt;</a:t>
            </a:r>
            <a:r>
              <a:rPr lang="en-US" dirty="0" err="1"/>
              <a:t>slock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jle</a:t>
            </a:r>
            <a:r>
              <a:rPr lang="en-US" dirty="0"/>
              <a:t> 2b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jmp</a:t>
            </a:r>
            <a:r>
              <a:rPr lang="en-US" dirty="0"/>
              <a:t> 1b </a:t>
            </a:r>
          </a:p>
          <a:p>
            <a:pPr marL="0" indent="0">
              <a:buNone/>
            </a:pPr>
            <a:r>
              <a:rPr lang="en-US" dirty="0"/>
              <a:t>3: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37174" y="1988840"/>
            <a:ext cx="4603743" cy="4114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US" dirty="0"/>
              <a:t>// Locked decrement of lock </a:t>
            </a:r>
            <a:r>
              <a:rPr lang="en-US" dirty="0" err="1"/>
              <a:t>var</a:t>
            </a:r>
            <a:endParaRPr lang="en-US" dirty="0"/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Jump if not set (result is zero) to 3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Low power instruction, wakes on </a:t>
            </a:r>
            <a:br>
              <a:rPr lang="en-US" dirty="0"/>
            </a:br>
            <a:r>
              <a:rPr lang="en-US" dirty="0"/>
              <a:t>// coherence event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Read the lock value, compare to zero 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If less than or equal (to zero), </a:t>
            </a:r>
            <a:r>
              <a:rPr lang="en-US" dirty="0" err="1"/>
              <a:t>goto</a:t>
            </a:r>
            <a:r>
              <a:rPr lang="en-US" dirty="0"/>
              <a:t> 2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Else jump to 1 and try again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/>
              <a:t>// We win the lock</a:t>
            </a:r>
          </a:p>
          <a:p>
            <a:pPr marL="0" indent="0">
              <a:buFont typeface="Wingdings 2" pitchFamily="18" charset="2"/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6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Rough C equivalent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while (0 != </a:t>
            </a:r>
            <a:r>
              <a:rPr lang="en-US" dirty="0" err="1"/>
              <a:t>atomic_dec</a:t>
            </a:r>
            <a:r>
              <a:rPr lang="en-US" dirty="0"/>
              <a:t>(&amp;lock-&gt;counter)) {</a:t>
            </a:r>
          </a:p>
          <a:p>
            <a:pPr marL="0" indent="0">
              <a:buNone/>
            </a:pPr>
            <a:r>
              <a:rPr lang="en-US" dirty="0"/>
              <a:t>	do {</a:t>
            </a:r>
          </a:p>
          <a:p>
            <a:pPr marL="0" indent="0">
              <a:buNone/>
            </a:pPr>
            <a:r>
              <a:rPr lang="en-US" dirty="0"/>
              <a:t>	            // Pause the CPU until some coherence </a:t>
            </a:r>
            <a:br>
              <a:rPr lang="en-US" dirty="0"/>
            </a:br>
            <a:r>
              <a:rPr lang="en-US" dirty="0"/>
              <a:t>	            // traffic (a prerequisite for the counter 	            //  changing) saving power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	} while (lock-&gt;counter &lt;= 0);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7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2 loops?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Functionally, the outer loop is sufficient</a:t>
            </a:r>
          </a:p>
          <a:p>
            <a:r>
              <a:rPr lang="en-US" dirty="0"/>
              <a:t>Problem: Attempts to write this variable invalidate it in all other caches</a:t>
            </a:r>
          </a:p>
          <a:p>
            <a:pPr lvl="1"/>
            <a:r>
              <a:rPr lang="en-US" dirty="0"/>
              <a:t>If many CPUs are waiting on this lock, the cache line will bounce between CPUs that are polling its value</a:t>
            </a:r>
          </a:p>
          <a:p>
            <a:pPr lvl="2"/>
            <a:r>
              <a:rPr lang="en-US" dirty="0"/>
              <a:t>This is VERY expensive and slows down EVERYTHING on the system</a:t>
            </a:r>
          </a:p>
          <a:p>
            <a:pPr lvl="1"/>
            <a:r>
              <a:rPr lang="en-US" dirty="0"/>
              <a:t>The inner loop read-shares this cache line, allowing all polling in parallel</a:t>
            </a:r>
          </a:p>
          <a:p>
            <a:r>
              <a:rPr lang="en-US" dirty="0"/>
              <a:t>This pattern called a </a:t>
            </a:r>
            <a:r>
              <a:rPr lang="en-US" dirty="0" err="1"/>
              <a:t>Test&amp;Test&amp;Set</a:t>
            </a:r>
            <a:r>
              <a:rPr lang="en-US" dirty="0"/>
              <a:t> lock (vs. </a:t>
            </a:r>
            <a:r>
              <a:rPr lang="en-US" dirty="0" err="1"/>
              <a:t>Test&amp;Set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94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&amp; Set Lock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3608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43608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967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770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9573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9581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43608" y="5013176"/>
            <a:ext cx="6624736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3164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1967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770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9573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180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5983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4786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3589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2392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196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999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802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605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6408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5212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4015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2818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1621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9228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38031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Elbow Connector 50"/>
          <p:cNvCxnSpPr>
            <a:stCxn id="5" idx="2"/>
            <a:endCxn id="12" idx="0"/>
          </p:cNvCxnSpPr>
          <p:nvPr/>
        </p:nvCxnSpPr>
        <p:spPr>
          <a:xfrm rot="16200000" flipH="1">
            <a:off x="2267744" y="2924944"/>
            <a:ext cx="1584176" cy="259228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94700" y="378904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Bus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195736" y="4653136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19111" y="5589240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716016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1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716016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500404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9208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6814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192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cxnSp>
        <p:nvCxnSpPr>
          <p:cNvPr id="62" name="Straight Arrow Connector 61"/>
          <p:cNvCxnSpPr>
            <a:stCxn id="45" idx="2"/>
          </p:cNvCxnSpPr>
          <p:nvPr/>
        </p:nvCxnSpPr>
        <p:spPr>
          <a:xfrm>
            <a:off x="5256076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92080" y="2348880"/>
            <a:ext cx="1277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atomic_dec</a:t>
            </a:r>
            <a:endParaRPr lang="en-US" dirty="0"/>
          </a:p>
        </p:txBody>
      </p:sp>
      <p:cxnSp>
        <p:nvCxnSpPr>
          <p:cNvPr id="64" name="Elbow Connector 63"/>
          <p:cNvCxnSpPr>
            <a:stCxn id="46" idx="2"/>
            <a:endCxn id="12" idx="0"/>
          </p:cNvCxnSpPr>
          <p:nvPr/>
        </p:nvCxnSpPr>
        <p:spPr>
          <a:xfrm rot="5400000">
            <a:off x="4103948" y="3681028"/>
            <a:ext cx="1584176" cy="1080120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432048" cy="48595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Cache Line “ping-pongs” back and forth</a:t>
            </a:r>
            <a:endParaRPr lang="en-US" sz="3200" i="1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619672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0" y="1268760"/>
            <a:ext cx="3647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 (!</a:t>
            </a:r>
            <a:r>
              <a:rPr lang="en-US" dirty="0" err="1"/>
              <a:t>atomic_dec</a:t>
            </a:r>
            <a:r>
              <a:rPr lang="en-US" dirty="0"/>
              <a:t>(&amp;lock-&gt;counter))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44" y="3501008"/>
            <a:ext cx="840193" cy="807244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118212" y="3645024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48264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2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948264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723629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52432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1236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10039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8" idx="2"/>
          </p:cNvCxnSpPr>
          <p:nvPr/>
        </p:nvCxnSpPr>
        <p:spPr>
          <a:xfrm>
            <a:off x="7488324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524328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Elbow Connector 77"/>
          <p:cNvCxnSpPr>
            <a:stCxn id="69" idx="2"/>
            <a:endCxn id="12" idx="0"/>
          </p:cNvCxnSpPr>
          <p:nvPr/>
        </p:nvCxnSpPr>
        <p:spPr>
          <a:xfrm rot="5400000">
            <a:off x="5220072" y="2564904"/>
            <a:ext cx="1584176" cy="331236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006476" y="1268760"/>
            <a:ext cx="118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Has lock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96336" y="2348880"/>
            <a:ext cx="1277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atomic_dec</a:t>
            </a:r>
            <a:endParaRPr lang="en-US" dirty="0"/>
          </a:p>
        </p:txBody>
      </p:sp>
      <p:sp>
        <p:nvSpPr>
          <p:cNvPr id="20" name="Rounded Rectangular Callout 19"/>
          <p:cNvSpPr/>
          <p:nvPr/>
        </p:nvSpPr>
        <p:spPr>
          <a:xfrm>
            <a:off x="2627784" y="1988840"/>
            <a:ext cx="1944216" cy="720080"/>
          </a:xfrm>
          <a:prstGeom prst="wedgeRoundRectCallout">
            <a:avLst>
              <a:gd name="adj1" fmla="val 95940"/>
              <a:gd name="adj2" fmla="val 85152"/>
              <a:gd name="adj3" fmla="val 1666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</a:t>
            </a:r>
            <a:r>
              <a:rPr lang="en-US" dirty="0" err="1"/>
              <a:t>Back+Evict</a:t>
            </a:r>
            <a:endParaRPr lang="en-US" dirty="0"/>
          </a:p>
          <a:p>
            <a:pPr algn="ctr"/>
            <a:r>
              <a:rPr lang="en-US" dirty="0"/>
              <a:t>Cache Line</a:t>
            </a: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4088" y="3573016"/>
            <a:ext cx="840193" cy="807244"/>
          </a:xfrm>
          <a:prstGeom prst="rect">
            <a:avLst/>
          </a:prstGeom>
        </p:spPr>
      </p:pic>
      <p:sp>
        <p:nvSpPr>
          <p:cNvPr id="83" name="Rectangle 82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379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7966E-6 -1.88758E-6 C -0.0007 -0.01758 -0.00487 -0.04973 0.00138 -0.06801 C 0.00329 -0.07379 0.01735 -0.08674 0.02047 -0.08836 C 0.04182 -0.09993 0.06282 -0.10317 0.08538 -0.1071 C 0.10152 -0.10664 0.11766 -0.10641 0.1338 -0.10525 C 0.13814 -0.10502 0.14473 -0.09692 0.14664 -0.09507 C 0.1482 -0.09345 0.15168 -0.08998 0.15168 -0.08998 C 0.15532 -0.08073 0.16244 -0.07194 0.16573 -0.06292 C 0.16868 -0.05459 0.16695 -0.05829 0.17077 -0.05112 C 0.17302 -0.04164 0.17649 -0.03192 0.18344 -0.02729 C 0.19923 -0.02845 0.20617 -0.02776 0.21919 -0.03238 C 0.22196 -0.03817 0.22561 -0.04326 0.22804 -0.04927 C 0.22995 -0.05482 0.23047 -0.05945 0.23324 -0.06454 C 0.23238 -0.06477 0.2237 -0.06639 0.22179 -0.06801 C 0.21398 -0.07425 0.21016 -0.08327 0.2027 -0.08836 C 0.19975 -0.09391 0.19645 -0.09669 0.19368 -0.10201 C 0.19107 -0.11288 0.18552 -0.11982 0.18101 -0.12908 C 0.17875 -0.14018 0.17771 -0.15105 0.17458 -0.16146 C 0.17493 -0.16331 0.17458 -0.16562 0.1758 -0.16655 C 0.17788 -0.16863 0.18344 -0.16979 0.18344 -0.16979 C 0.19576 -0.16933 0.20808 -0.17025 0.2204 -0.16817 C 0.22214 -0.16794 0.22266 -0.1647 0.22422 -0.16308 C 0.22856 -0.15915 0.24019 -0.15336 0.24591 -0.1529 C 0.25806 -0.15198 0.27056 -0.15198 0.28288 -0.15128 C 0.29225 -0.14689 0.30232 -0.14527 0.31221 -0.14272 C 0.34223 -0.15059 0.33894 -0.1411 0.35161 -0.15961 C 0.35733 -0.16817 0.36566 -0.18159 0.36827 -0.19199 C 0.36896 -0.19546 0.3707 -0.20217 0.3707 -0.20217 C 0.34571 -0.21281 0.31846 -0.20726 0.29433 -0.19523 C 0.28635 -0.18691 0.2808 -0.1795 0.27524 -0.16817 C 0.27195 -0.15105 0.26518 -0.14481 0.27403 -0.12746 C 0.27802 -0.11936 0.29555 -0.12052 0.29555 -0.12052 C 0.31082 -0.12445 0.32019 -0.13856 0.33009 -0.15452 C 0.33547 -0.16377 0.34015 -0.17395 0.34536 -0.18344 C 0.34692 -0.18691 0.35039 -0.19361 0.35039 -0.19361 C 0.35438 -0.21582 0.35404 -0.20564 0.31464 -0.19523 C 0.30596 -0.19315 0.29763 -0.18112 0.2893 -0.17673 C 0.28705 -0.17279 0.28357 -0.16956 0.28288 -0.1647 C 0.28184 -0.15822 0.28062 -0.14596 0.27646 -0.1411 C 0.27334 -0.1381 0.26726 -0.13763 0.26379 -0.13601 C 0.26032 -0.13671 0.2565 -0.13578 0.25355 -0.13763 C 0.24991 -0.14018 0.24904 -0.15568 0.24852 -0.15961 C 0.24973 -0.19593 0.24453 -0.19639 0.265 -0.20726 C 0.27472 -0.2068 0.28444 -0.20657 0.29433 -0.20541 C 0.3018 -0.20472 0.30874 -0.19801 0.31603 -0.19523 C 0.32106 -0.19963 0.32557 -0.20009 0.32748 -0.20726 C 0.32609 -0.20796 0.32488 -0.20865 0.32366 -0.20888 C 0.32019 -0.20981 0.31672 -0.20934 0.31343 -0.2105 C 0.31169 -0.21119 0.3044 -0.21628 0.30197 -0.21744 C 0.29642 -0.22808 0.29746 -0.23942 0.30076 -0.25144 C 0.3011 -0.25769 0.30093 -0.26394 0.30197 -0.26995 C 0.30388 -0.28198 0.30527 -0.26856 0.30579 -0.28013 C 0.30596 -0.28938 0.30579 -0.2984 0.30579 -0.30742 " pathEditMode="relative" ptsTypes="fffffff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932E-6 -5.096E-6 L -0.31499 -0.01065 " pathEditMode="relative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18 0.02336 -0.00486 0.10108 0.00382 0.14434 C 0.0033 0.14827 0.00451 0.15336 0.00243 0.15614 C -0.00017 0.15891 -0.00434 0.1573 -0.00763 0.15776 C -0.01406 0.15845 -0.02048 0.15891 -0.02672 0.15961 C -0.03957 0.15868 -0.07081 0.15544 -0.08417 0.15961 C -0.08608 0.16007 -0.08538 0.16447 -0.0866 0.16632 C -0.08886 0.16909 -0.09892 0.17649 -0.10187 0.17835 C -0.10448 0.1795 -0.10708 0.18043 -0.10951 0.18158 C -0.1109 0.18205 -0.1135 0.18343 -0.1135 0.18343 C -0.11558 0.18899 -0.11714 0.19431 -0.11853 0.20032 C -0.1194 0.21443 -0.11975 0.22854 -0.12114 0.24265 C -0.12235 0.25445 -0.13328 0.26393 -0.13884 0.27157 C -0.14057 0.27388 -0.14179 0.27758 -0.14404 0.27851 C -0.147 0.27943 -0.14995 0.28059 -0.1529 0.28175 C -0.16956 0.28082 -0.18656 0.2836 -0.20253 0.27851 C -0.21156 0.2755 -0.22075 0.26509 -0.22926 0.26301 C -0.23724 0.26093 -0.24453 0.25792 -0.25234 0.2563 C -0.25998 0.25746 -0.26796 0.25723 -0.27525 0.25977 C -0.28219 0.26185 -0.28879 0.27319 -0.29434 0.27851 C -0.29746 0.28475 -0.29816 0.28776 -0.29816 0.29539 " pathEditMode="relative" ptsTypes="ffffffffffffffffffffA">
                                      <p:cBhvr>
                                        <p:cTn id="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87 -0.01527 0 -0.031 0.00261 -0.0458 C 0.004 -0.05482 0.01701 -0.06731 0.0217 -0.07125 C 0.03853 -0.08582 0.0578 -0.09461 0.07775 -0.09669 C 0.09546 -0.09461 0.11385 -0.096 0.13121 -0.08998 C 0.15863 -0.08073 0.17703 -0.04811 0.20254 -0.03377 C 0.21017 -0.03562 0.21816 -0.03493 0.22545 -0.03886 C 0.22736 -0.04002 0.22683 -0.04464 0.22683 -0.04742 C 0.22562 -0.07726 0.22562 -0.07148 0.21017 -0.07795 C 0.20774 -0.08119 0.20462 -0.08328 0.20254 -0.08651 C 0.19889 -0.0923 0.19664 -0.10016 0.1949 -0.10687 C 0.20028 -0.12861 0.20132 -0.13717 0.2192 -0.14249 C 0.28723 -0.14157 0.35249 -0.14596 0.42034 -0.14758 C 0.44586 -0.14966 0.47119 -0.15383 0.49688 -0.15614 C 0.51823 -0.1647 0.5269 -0.16354 0.55294 -0.1647 C 0.56127 -0.18251 0.54877 -0.21443 0.53766 -0.22577 C 0.53385 -0.24034 0.53107 -0.25468 0.54009 -0.26648 C 0.54304 -0.27782 0.54652 -0.28869 0.54652 -0.30049 " pathEditMode="relative" ptsTypes="fffffffffffffffffA">
                                      <p:cBhvr>
                                        <p:cTn id="5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2 -0.0148 L 0.25199 -0.01064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0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199 -0.01065 L 0.03956 -0.02129 " pathEditMode="relative" ptsTypes="AA">
                                      <p:cBhvr>
                                        <p:cTn id="7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3" grpId="3" animBg="1"/>
      <p:bldP spid="53" grpId="4" animBg="1"/>
      <p:bldP spid="63" grpId="0"/>
      <p:bldP spid="63" grpId="1"/>
      <p:bldP spid="63" grpId="2"/>
      <p:bldP spid="66" grpId="0" animBg="1"/>
      <p:bldP spid="66" grpId="1" animBg="1"/>
      <p:bldP spid="66" grpId="2" animBg="1"/>
      <p:bldP spid="77" grpId="0" animBg="1"/>
      <p:bldP spid="77" grpId="1" animBg="1"/>
      <p:bldP spid="81" grpId="0"/>
      <p:bldP spid="20" grpId="0" animBg="1"/>
      <p:bldP spid="20" grpId="1" animBg="1"/>
      <p:bldP spid="8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Test &amp; Test &amp; Set Lock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3608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0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43608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3164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1967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0770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9573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59581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043608" y="5013176"/>
            <a:ext cx="6624736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33164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61967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770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9573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48376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77180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05983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4786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63589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92392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21196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9999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802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507605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6408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5212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94015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6228184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516216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04248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92280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380312" y="5013176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Elbow Connector 50"/>
          <p:cNvCxnSpPr>
            <a:stCxn id="5" idx="2"/>
            <a:endCxn id="12" idx="0"/>
          </p:cNvCxnSpPr>
          <p:nvPr/>
        </p:nvCxnSpPr>
        <p:spPr>
          <a:xfrm rot="16200000" flipH="1">
            <a:off x="2267744" y="2924944"/>
            <a:ext cx="1584176" cy="259228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194700" y="3789040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Bus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483768" y="5013176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/>
          <p:cNvSpPr txBox="1"/>
          <p:nvPr/>
        </p:nvSpPr>
        <p:spPr>
          <a:xfrm>
            <a:off x="2195736" y="4653136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219111" y="5589240"/>
            <a:ext cx="640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RAM</a:t>
            </a:r>
          </a:p>
        </p:txBody>
      </p:sp>
      <p:sp>
        <p:nvSpPr>
          <p:cNvPr id="45" name="Rectangle 44"/>
          <p:cNvSpPr/>
          <p:nvPr/>
        </p:nvSpPr>
        <p:spPr>
          <a:xfrm>
            <a:off x="4716016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1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716016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500404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29208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58011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868144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851920" y="2996952"/>
            <a:ext cx="75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Cache</a:t>
            </a:r>
          </a:p>
        </p:txBody>
      </p:sp>
      <p:cxnSp>
        <p:nvCxnSpPr>
          <p:cNvPr id="62" name="Straight Arrow Connector 61"/>
          <p:cNvCxnSpPr>
            <a:stCxn id="45" idx="2"/>
          </p:cNvCxnSpPr>
          <p:nvPr/>
        </p:nvCxnSpPr>
        <p:spPr>
          <a:xfrm>
            <a:off x="5256076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292080" y="2348880"/>
            <a:ext cx="61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</a:t>
            </a:r>
          </a:p>
        </p:txBody>
      </p:sp>
      <p:cxnSp>
        <p:nvCxnSpPr>
          <p:cNvPr id="64" name="Elbow Connector 63"/>
          <p:cNvCxnSpPr>
            <a:stCxn id="46" idx="2"/>
            <a:endCxn id="12" idx="0"/>
          </p:cNvCxnSpPr>
          <p:nvPr/>
        </p:nvCxnSpPr>
        <p:spPr>
          <a:xfrm rot="5400000">
            <a:off x="4103948" y="3681028"/>
            <a:ext cx="1584176" cy="1080120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432048" cy="485959"/>
          </a:xfrm>
          <a:prstGeom prst="rect">
            <a:avLst/>
          </a:prstGeom>
        </p:spPr>
      </p:pic>
      <p:sp>
        <p:nvSpPr>
          <p:cNvPr id="67" name="TextBox 66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Line shared in read mode until unlocked</a:t>
            </a:r>
            <a:endParaRPr lang="en-US" sz="3200" i="1" dirty="0">
              <a:solidFill>
                <a:schemeClr val="bg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1619672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572000" y="1268760"/>
            <a:ext cx="275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while (lock-&gt;counter &lt;= 0))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118212" y="3645024"/>
            <a:ext cx="86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0x1000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48264" y="1700808"/>
            <a:ext cx="1080120" cy="57606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CPU 2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6948264" y="2924944"/>
            <a:ext cx="1440160" cy="5040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/>
          <p:cNvCxnSpPr/>
          <p:nvPr/>
        </p:nvCxnSpPr>
        <p:spPr>
          <a:xfrm>
            <a:off x="7236296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7524328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12360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8100392" y="2924944"/>
            <a:ext cx="0" cy="5040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68" idx="2"/>
          </p:cNvCxnSpPr>
          <p:nvPr/>
        </p:nvCxnSpPr>
        <p:spPr>
          <a:xfrm>
            <a:off x="7488324" y="2276872"/>
            <a:ext cx="1020" cy="4843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7524328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Elbow Connector 77"/>
          <p:cNvCxnSpPr>
            <a:stCxn id="69" idx="2"/>
            <a:endCxn id="12" idx="0"/>
          </p:cNvCxnSpPr>
          <p:nvPr/>
        </p:nvCxnSpPr>
        <p:spPr>
          <a:xfrm rot="5400000">
            <a:off x="5220072" y="2564904"/>
            <a:ext cx="1584176" cy="3312368"/>
          </a:xfrm>
          <a:prstGeom prst="bentConnector3">
            <a:avLst/>
          </a:prstGeom>
          <a:ln w="57150" cmpd="sng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006476" y="1268760"/>
            <a:ext cx="1189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// Has lock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96336" y="2348880"/>
            <a:ext cx="611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read</a:t>
            </a:r>
          </a:p>
        </p:txBody>
      </p:sp>
      <p:sp>
        <p:nvSpPr>
          <p:cNvPr id="83" name="Rectangle 82"/>
          <p:cNvSpPr/>
          <p:nvPr/>
        </p:nvSpPr>
        <p:spPr>
          <a:xfrm>
            <a:off x="5292080" y="2924944"/>
            <a:ext cx="288032" cy="504056"/>
          </a:xfrm>
          <a:prstGeom prst="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3203848" y="1628800"/>
            <a:ext cx="1368152" cy="936104"/>
          </a:xfrm>
          <a:prstGeom prst="wedgeRoundRectCallout">
            <a:avLst>
              <a:gd name="adj1" fmla="val -167320"/>
              <a:gd name="adj2" fmla="val 53788"/>
              <a:gd name="adj3" fmla="val 16667"/>
            </a:avLst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Unlock by writing 1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6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7966E-6 -1.88758E-6 C -0.0007 -0.01758 -0.00487 -0.04973 0.00138 -0.06801 C 0.00329 -0.07379 0.01735 -0.08674 0.02047 -0.08836 C 0.04182 -0.09993 0.06282 -0.10317 0.08538 -0.1071 C 0.10152 -0.10664 0.11766 -0.10641 0.1338 -0.10525 C 0.13814 -0.10502 0.14473 -0.09692 0.14664 -0.09507 C 0.1482 -0.09345 0.15168 -0.08998 0.15168 -0.08998 C 0.15532 -0.08073 0.16244 -0.07194 0.16573 -0.06292 C 0.16868 -0.05459 0.16695 -0.05829 0.17077 -0.05112 C 0.17302 -0.04164 0.17649 -0.03192 0.18344 -0.02729 C 0.19923 -0.02845 0.20617 -0.02776 0.21919 -0.03238 C 0.22196 -0.03817 0.22561 -0.04326 0.22804 -0.04927 C 0.22995 -0.05482 0.23047 -0.05945 0.23324 -0.06454 C 0.23238 -0.06477 0.2237 -0.06639 0.22179 -0.06801 C 0.21398 -0.07425 0.21016 -0.08327 0.2027 -0.08836 C 0.19975 -0.09391 0.19645 -0.09669 0.19368 -0.10201 C 0.19107 -0.11288 0.18552 -0.11982 0.18101 -0.12908 C 0.17875 -0.14018 0.17771 -0.15105 0.17458 -0.16146 C 0.17493 -0.16331 0.17458 -0.16562 0.1758 -0.16655 C 0.17788 -0.16863 0.18344 -0.16979 0.18344 -0.16979 C 0.19576 -0.16933 0.20808 -0.17025 0.2204 -0.16817 C 0.22214 -0.16794 0.22266 -0.1647 0.22422 -0.16308 C 0.22856 -0.15915 0.24019 -0.15336 0.24591 -0.1529 C 0.25806 -0.15198 0.27056 -0.15198 0.28288 -0.15128 C 0.29225 -0.14689 0.30232 -0.14527 0.31221 -0.14272 C 0.34223 -0.15059 0.33894 -0.1411 0.35161 -0.15961 C 0.35733 -0.16817 0.36566 -0.18159 0.36827 -0.19199 C 0.36896 -0.19546 0.3707 -0.20217 0.3707 -0.20217 C 0.34571 -0.21281 0.31846 -0.20726 0.29433 -0.19523 C 0.28635 -0.18691 0.2808 -0.1795 0.27524 -0.16817 C 0.27195 -0.15105 0.26518 -0.14481 0.27403 -0.12746 C 0.27802 -0.11936 0.29555 -0.12052 0.29555 -0.12052 C 0.31082 -0.12445 0.32019 -0.13856 0.33009 -0.15452 C 0.33547 -0.16377 0.34015 -0.17395 0.34536 -0.18344 C 0.34692 -0.18691 0.35039 -0.19361 0.35039 -0.19361 C 0.35438 -0.21582 0.35404 -0.20564 0.31464 -0.19523 C 0.30596 -0.19315 0.29763 -0.18112 0.2893 -0.17673 C 0.28705 -0.17279 0.28357 -0.16956 0.28288 -0.1647 C 0.28184 -0.15822 0.28062 -0.14596 0.27646 -0.1411 C 0.27334 -0.1381 0.26726 -0.13763 0.26379 -0.13601 C 0.26032 -0.13671 0.2565 -0.13578 0.25355 -0.13763 C 0.24991 -0.14018 0.24904 -0.15568 0.24852 -0.15961 C 0.24973 -0.19593 0.24453 -0.19639 0.265 -0.20726 C 0.27472 -0.2068 0.28444 -0.20657 0.29433 -0.20541 C 0.3018 -0.20472 0.30874 -0.19801 0.31603 -0.19523 C 0.32106 -0.19963 0.32557 -0.20009 0.32748 -0.20726 C 0.32609 -0.20796 0.32488 -0.20865 0.32366 -0.20888 C 0.32019 -0.20981 0.31672 -0.20934 0.31343 -0.2105 C 0.31169 -0.21119 0.3044 -0.21628 0.30197 -0.21744 C 0.29642 -0.22808 0.29746 -0.23942 0.30076 -0.25144 C 0.3011 -0.25769 0.30093 -0.26394 0.30197 -0.26995 C 0.30388 -0.28198 0.30527 -0.26856 0.30579 -0.28013 C 0.30596 -0.28938 0.30579 -0.2984 0.30579 -0.30742 " pathEditMode="relative" ptsTypes="ffffffffffffffffffffffffffffffffffffffffffffffffffffA">
                                      <p:cBhvr>
                                        <p:cTn id="9" dur="3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05 -0.04511 -0.00798 -0.06731 0.0243 -0.07819 C 0.03489 -0.07772 0.04547 -0.07819 0.05606 -0.07634 C 0.0604 -0.07564 0.07533 -0.06546 0.08036 -0.06292 C 0.09233 -0.05667 0.10587 -0.05598 0.11854 -0.05089 C 0.12323 -0.0458 0.12913 -0.04233 0.1326 -0.03562 C 0.14093 -0.01874 0.13642 -0.02383 0.14405 -0.01689 C 0.14804 -0.00902 0.15377 -0.01018 0.16054 -0.00671 C 0.16956 -0.00995 0.17477 -0.01989 0.18223 -0.02706 C 0.18761 -0.04164 0.18102 -0.02776 0.18987 -0.03724 C 0.19056 -0.03817 0.19438 -0.04673 0.1949 -0.04765 C 0.20132 -0.07888 0.19525 -0.04811 0.19751 -0.12908 C 0.19751 -0.1344 0.19733 -0.1529 0.20271 -0.15799 C 0.20653 -0.16169 0.22805 -0.16308 0.22944 -0.16308 C 0.25825 -0.16192 0.28723 -0.16401 0.31604 -0.15961 C 0.32507 -0.15822 0.33287 -0.15059 0.34155 -0.14596 C 0.35596 -0.13833 0.37192 -0.12885 0.38737 -0.12399 C 0.42954 -0.12977 0.46911 -0.15337 0.51215 -0.15799 C 0.53367 -0.15684 0.54235 -0.15545 0.56057 -0.15105 C 0.56474 -0.15175 0.57081 -0.14828 0.57324 -0.1529 C 0.57585 -0.15822 0.57272 -0.16586 0.57081 -0.17141 C 0.56925 -0.1758 0.56509 -0.17765 0.56318 -0.18159 C 0.55849 -0.19061 0.5545 -0.20056 0.55172 -0.2105 C 0.5512 -0.21397 0.55016 -0.21744 0.55033 -0.22068 C 0.55051 -0.23548 0.54877 -0.29239 0.56179 -0.31066 " pathEditMode="relative" ptsTypes="ffffffffffffffffffffffffA">
                                      <p:cBhvr>
                                        <p:cTn id="2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8" dur="2000" fill="hold"/>
                                        <p:tgtEl>
                                          <p:spTgt spid="8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3" grpId="1" animBg="1"/>
      <p:bldP spid="53" grpId="2" animBg="1"/>
      <p:bldP spid="53" grpId="3" animBg="1"/>
      <p:bldP spid="53" grpId="4" animBg="1"/>
      <p:bldP spid="63" grpId="0"/>
      <p:bldP spid="63" grpId="1"/>
      <p:bldP spid="66" grpId="0" animBg="1"/>
      <p:bldP spid="77" grpId="0" animBg="1"/>
      <p:bldP spid="81" grpId="0"/>
      <p:bldP spid="81" grpId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Software solution (Peterson</a:t>
            </a:r>
            <a:r>
              <a:rPr lang="ja-JP" altLang="en-US">
                <a:latin typeface="Arial" charset="0"/>
              </a:rPr>
              <a:t>’</a:t>
            </a:r>
            <a:r>
              <a:rPr lang="en-US">
                <a:latin typeface="Arial" charset="0"/>
              </a:rPr>
              <a:t>s algorithm) works, but it is unsatisfactory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Solution is complicated; proving correctness is tricky even for the simple example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While thread is waiting, it is consuming CPU time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Asymmetric solution exists for 2 processes.</a:t>
            </a: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 lvl="1">
              <a:lnSpc>
                <a:spcPct val="90000"/>
              </a:lnSpc>
            </a:pPr>
            <a:endParaRPr lang="en-US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</a:rPr>
              <a:t>How can we do better?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Use hardware features to eliminate busy waiting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</a:rPr>
              <a:t>Define higher-level programming abstractions to simplify concurrent programming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Too Much Milk: Lessons</a:t>
            </a:r>
          </a:p>
        </p:txBody>
      </p:sp>
    </p:spTree>
    <p:extLst>
      <p:ext uri="{BB962C8B-B14F-4D97-AF65-F5344CB8AC3E}">
        <p14:creationId xmlns:p14="http://schemas.microsoft.com/office/powerpoint/2010/main" val="166637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2 loops?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Functionally, the outer loop is sufficient</a:t>
            </a:r>
          </a:p>
          <a:p>
            <a:r>
              <a:rPr lang="en-US" dirty="0"/>
              <a:t>Problem: Attempts to write this variable invalidate it in all other caches</a:t>
            </a:r>
          </a:p>
          <a:p>
            <a:pPr lvl="1"/>
            <a:r>
              <a:rPr lang="en-US" dirty="0"/>
              <a:t>If many CPUs are waiting on this lock, the cache line will bounce between CPUs that are polling its value</a:t>
            </a:r>
          </a:p>
          <a:p>
            <a:pPr lvl="2"/>
            <a:r>
              <a:rPr lang="en-US" dirty="0"/>
              <a:t>This is VERY expensive and slows down EVERYTHING on the system</a:t>
            </a:r>
          </a:p>
          <a:p>
            <a:pPr lvl="1"/>
            <a:r>
              <a:rPr lang="en-US" dirty="0"/>
              <a:t>The inner loop read-shares this cache line, allowing all polling in parallel</a:t>
            </a:r>
          </a:p>
          <a:p>
            <a:r>
              <a:rPr lang="en-US" dirty="0"/>
              <a:t>This pattern called a </a:t>
            </a:r>
            <a:r>
              <a:rPr lang="en-US" dirty="0" err="1"/>
              <a:t>Test&amp;Test&amp;Set</a:t>
            </a:r>
            <a:r>
              <a:rPr lang="en-US" dirty="0"/>
              <a:t> lock (vs. </a:t>
            </a:r>
            <a:r>
              <a:rPr lang="en-US" dirty="0" err="1"/>
              <a:t>Test&amp;Set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283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2" name="Text Box 4"/>
          <p:cNvSpPr txBox="1">
            <a:spLocks noChangeArrowheads="1"/>
          </p:cNvSpPr>
          <p:nvPr/>
        </p:nvSpPr>
        <p:spPr bwMode="auto">
          <a:xfrm>
            <a:off x="644525" y="1333500"/>
            <a:ext cx="3314700" cy="1190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p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thread_mutex_lock</a:t>
            </a:r>
            <a:r>
              <a:rPr lang="en-US" dirty="0">
                <a:solidFill>
                  <a:srgbClr val="990000"/>
                </a:solidFill>
                <a:latin typeface="Comic Sans MS" pitchFamily="66" charset="0"/>
              </a:rPr>
              <a:t>(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while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ts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(lock) == 1)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; // spin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319493" name="Text Box 5"/>
          <p:cNvSpPr txBox="1">
            <a:spLocks noChangeArrowheads="1"/>
          </p:cNvSpPr>
          <p:nvPr/>
        </p:nvSpPr>
        <p:spPr bwMode="auto">
          <a:xfrm>
            <a:off x="681038" y="3054350"/>
            <a:ext cx="3200400" cy="9159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p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thread_mutex</a:t>
            </a: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_unlock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*lock := 0;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1263650" y="2668588"/>
            <a:ext cx="1909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With busy-waiting</a:t>
            </a:r>
          </a:p>
        </p:txBody>
      </p:sp>
      <p:sp>
        <p:nvSpPr>
          <p:cNvPr id="319495" name="Text Box 7"/>
          <p:cNvSpPr txBox="1">
            <a:spLocks noChangeArrowheads="1"/>
          </p:cNvSpPr>
          <p:nvPr/>
        </p:nvSpPr>
        <p:spPr bwMode="auto">
          <a:xfrm>
            <a:off x="4330700" y="1333500"/>
            <a:ext cx="46355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dirty="0" err="1">
                <a:solidFill>
                  <a:srgbClr val="990000"/>
                </a:solidFill>
                <a:latin typeface="Comic Sans MS" pitchFamily="66" charset="0"/>
              </a:rPr>
              <a:t>p</a:t>
            </a: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thread_mutex_lock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while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ts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q_lock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) == 1)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Put TCB on wait queue for lock</a:t>
            </a:r>
            <a:r>
              <a:rPr lang="en-US" sz="1800">
                <a:latin typeface="Comic Sans MS" pitchFamily="66" charset="0"/>
                <a:ea typeface="+mn-ea"/>
                <a:cs typeface="+mn-cs"/>
              </a:rPr>
              <a:t>; 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4887913" y="2782888"/>
            <a:ext cx="3416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600">
                <a:latin typeface="Comic Sans MS" charset="0"/>
              </a:rPr>
              <a:t>Without busy-waiting, use a queue</a:t>
            </a:r>
          </a:p>
        </p:txBody>
      </p:sp>
      <p:sp>
        <p:nvSpPr>
          <p:cNvPr id="319499" name="Text Box 11"/>
          <p:cNvSpPr txBox="1">
            <a:spLocks noChangeArrowheads="1"/>
          </p:cNvSpPr>
          <p:nvPr/>
        </p:nvSpPr>
        <p:spPr bwMode="auto">
          <a:xfrm>
            <a:off x="4337050" y="3087688"/>
            <a:ext cx="4806950" cy="17543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pthread_mutex_unlock</a:t>
            </a:r>
            <a:r>
              <a:rPr lang="en-US" sz="1800" dirty="0">
                <a:solidFill>
                  <a:srgbClr val="990000"/>
                </a:solidFill>
                <a:latin typeface="Comic Sans MS" pitchFamily="66" charset="0"/>
                <a:ea typeface="+mn-ea"/>
                <a:cs typeface="+mn-cs"/>
              </a:rPr>
              <a:t>() 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{</a:t>
            </a:r>
          </a:p>
          <a:p>
            <a:pPr eaLnBrk="0" hangingPunct="0">
              <a:defRPr/>
            </a:pPr>
            <a:r>
              <a:rPr lang="en-US" dirty="0">
                <a:latin typeface="Comic Sans MS" pitchFamily="66" charset="0"/>
              </a:rPr>
              <a:t>*</a:t>
            </a:r>
            <a:r>
              <a:rPr lang="en-US" dirty="0" err="1">
                <a:latin typeface="Comic Sans MS" pitchFamily="66" charset="0"/>
              </a:rPr>
              <a:t>q_lock</a:t>
            </a:r>
            <a:r>
              <a:rPr lang="en-US" dirty="0">
                <a:latin typeface="Comic Sans MS" pitchFamily="66" charset="0"/>
              </a:rPr>
              <a:t> = 0;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if (wait queue is not empty) {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Move 1 (or all?) waiting threads to ready queue; 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Implementing Blocking Locks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Must only one thread </a:t>
            </a:r>
            <a:r>
              <a:rPr lang="en-US" sz="3200"/>
              <a:t>be awakened</a:t>
            </a:r>
            <a:r>
              <a:rPr lang="en-US" sz="3200" dirty="0"/>
              <a:t>?  Is this code fair?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025386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Reader/writer 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Simple optimization: If I am just reading, we can let other readers access the data at the same time</a:t>
            </a:r>
          </a:p>
          <a:p>
            <a:pPr lvl="1"/>
            <a:r>
              <a:rPr lang="en-US" dirty="0"/>
              <a:t>Just no writers</a:t>
            </a:r>
          </a:p>
          <a:p>
            <a:r>
              <a:rPr lang="en-US" dirty="0"/>
              <a:t>Writers require mutual exclusion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07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11303-425B-27D9-F3A6-4DE2AADFC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History: Semaphores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A44F2-BB4C-F90A-6125-A7BEE67C7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Semaphores implement k-way exclusion</a:t>
            </a:r>
          </a:p>
          <a:p>
            <a:pPr lvl="1"/>
            <a:r>
              <a:rPr lang="en-US" dirty="0"/>
              <a:t>Where k &gt;= 1</a:t>
            </a:r>
          </a:p>
          <a:p>
            <a:r>
              <a:rPr lang="en-US" dirty="0"/>
              <a:t>History: Semaphores were the first lock</a:t>
            </a:r>
          </a:p>
          <a:p>
            <a:r>
              <a:rPr lang="en-US" dirty="0"/>
              <a:t>Today: A binary (k=1) semaphore </a:t>
            </a:r>
            <a:r>
              <a:rPr lang="en-US" i="1" dirty="0"/>
              <a:t>is </a:t>
            </a:r>
            <a:r>
              <a:rPr lang="en-US" dirty="0"/>
              <a:t>a lock</a:t>
            </a:r>
          </a:p>
          <a:p>
            <a:pPr lvl="1"/>
            <a:r>
              <a:rPr lang="en-US" dirty="0"/>
              <a:t>Often a blocking lock</a:t>
            </a:r>
          </a:p>
          <a:p>
            <a:r>
              <a:rPr lang="en-US" dirty="0"/>
              <a:t>Non-binary semaphores are rarely useful</a:t>
            </a:r>
          </a:p>
          <a:p>
            <a:pPr lvl="1"/>
            <a:r>
              <a:rPr lang="en-US" dirty="0"/>
              <a:t>k identical resources typically need k mutual exclusion locks</a:t>
            </a:r>
          </a:p>
          <a:p>
            <a:pPr lvl="2"/>
            <a:r>
              <a:rPr lang="en-US" dirty="0"/>
              <a:t>Not k threads interleaving with each other on any of k resources</a:t>
            </a:r>
          </a:p>
          <a:p>
            <a:r>
              <a:rPr lang="en-US" dirty="0"/>
              <a:t>Worth knowing the term for interview “trivia”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417DE0-2BA2-5728-7144-3413ADF9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2275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enter a critical region, check what may have changed while you were spinning</a:t>
            </a:r>
          </a:p>
          <a:p>
            <a:pPr lvl="1"/>
            <a:r>
              <a:rPr lang="en-US" dirty="0"/>
              <a:t>Did Jill get milk while I was waiting on the lock?</a:t>
            </a:r>
          </a:p>
          <a:p>
            <a:r>
              <a:rPr lang="en-US" dirty="0"/>
              <a:t>Always unlock any locks you acquire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Best Practices for Lock Programming</a:t>
            </a:r>
          </a:p>
        </p:txBody>
      </p:sp>
    </p:spTree>
    <p:extLst>
      <p:ext uri="{BB962C8B-B14F-4D97-AF65-F5344CB8AC3E}">
        <p14:creationId xmlns:p14="http://schemas.microsoft.com/office/powerpoint/2010/main" val="18503442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7117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Arial" charset="0"/>
              </a:rPr>
              <a:t>Locks are higher-level programming abstraction</a:t>
            </a:r>
          </a:p>
          <a:p>
            <a:pPr lvl="1"/>
            <a:r>
              <a:rPr lang="en-US" dirty="0">
                <a:latin typeface="Arial" charset="0"/>
              </a:rPr>
              <a:t>Mutual exclusion can be implemented using locks</a:t>
            </a:r>
          </a:p>
          <a:p>
            <a:r>
              <a:rPr lang="en-US" dirty="0">
                <a:latin typeface="Arial" charset="0"/>
              </a:rPr>
              <a:t>Lock implementations have 2 key ingredients:</a:t>
            </a:r>
          </a:p>
          <a:p>
            <a:pPr lvl="1"/>
            <a:r>
              <a:rPr lang="en-US" dirty="0">
                <a:latin typeface="Arial" charset="0"/>
              </a:rPr>
              <a:t>Hardware instruction: atomic read-modify-write</a:t>
            </a:r>
          </a:p>
          <a:p>
            <a:pPr lvl="1"/>
            <a:r>
              <a:rPr lang="en-US" dirty="0">
                <a:latin typeface="Arial" charset="0"/>
              </a:rPr>
              <a:t>Blocking mechanism</a:t>
            </a:r>
          </a:p>
          <a:p>
            <a:pPr lvl="2"/>
            <a:r>
              <a:rPr lang="en-US" dirty="0">
                <a:latin typeface="Arial" charset="0"/>
              </a:rPr>
              <a:t>Busy waiting, or</a:t>
            </a:r>
          </a:p>
          <a:p>
            <a:pPr lvl="3"/>
            <a:r>
              <a:rPr lang="en-US" dirty="0">
                <a:latin typeface="Arial" charset="0"/>
              </a:rPr>
              <a:t>Cheap Busy waiting important</a:t>
            </a:r>
          </a:p>
          <a:p>
            <a:pPr lvl="2"/>
            <a:r>
              <a:rPr lang="en-US" dirty="0">
                <a:latin typeface="Arial" charset="0"/>
              </a:rPr>
              <a:t>Block on a scheduler queue in the OS</a:t>
            </a:r>
          </a:p>
          <a:p>
            <a:pPr lvl="2"/>
            <a:endParaRPr lang="en-US" sz="1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Locks are good for mutual exclusion but weak for coordination, e.g., producer/consumer patterns.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Implementing Locks: Summary</a:t>
            </a:r>
          </a:p>
        </p:txBody>
      </p:sp>
    </p:spTree>
    <p:extLst>
      <p:ext uri="{BB962C8B-B14F-4D97-AF65-F5344CB8AC3E}">
        <p14:creationId xmlns:p14="http://schemas.microsoft.com/office/powerpoint/2010/main" val="517282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>
                <a:latin typeface="Comic Sans MS" charset="0"/>
              </a:rPr>
              <a:t>Fine-grain locks</a:t>
            </a:r>
          </a:p>
          <a:p>
            <a:pPr lvl="1"/>
            <a:r>
              <a:rPr lang="en-US" sz="1800">
                <a:solidFill>
                  <a:srgbClr val="00B050"/>
                </a:solidFill>
                <a:latin typeface="Comic Sans MS" charset="0"/>
              </a:rPr>
              <a:t>Greater concurrency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Greater code complexity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Potential deadlocks</a:t>
            </a:r>
          </a:p>
          <a:p>
            <a:pPr lvl="2"/>
            <a:r>
              <a:rPr lang="en-US" sz="1600">
                <a:solidFill>
                  <a:srgbClr val="FF0000"/>
                </a:solidFill>
                <a:latin typeface="Comic Sans MS" charset="0"/>
              </a:rPr>
              <a:t>Not composable</a:t>
            </a:r>
          </a:p>
          <a:p>
            <a:pPr lvl="1"/>
            <a:r>
              <a:rPr lang="en-US" sz="1800">
                <a:solidFill>
                  <a:srgbClr val="FF0000"/>
                </a:solidFill>
                <a:latin typeface="Comic Sans MS" charset="0"/>
              </a:rPr>
              <a:t>Potential data races</a:t>
            </a:r>
          </a:p>
          <a:p>
            <a:pPr lvl="2"/>
            <a:r>
              <a:rPr lang="en-US" sz="1600">
                <a:solidFill>
                  <a:srgbClr val="FF0000"/>
                </a:solidFill>
                <a:latin typeface="Comic Sans MS" charset="0"/>
              </a:rPr>
              <a:t>Which lock to lock?</a:t>
            </a:r>
          </a:p>
          <a:p>
            <a:pPr lvl="1"/>
            <a:endParaRPr lang="en-US" sz="1800">
              <a:latin typeface="Comic Sans MS" charset="0"/>
            </a:endParaRP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503238" y="3743325"/>
            <a:ext cx="419100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// WITH FINE-GRAIN LOCKS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void move(T s, T d, Obj key){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pthread_mutex_lock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(s);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pthread_mutex_lock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(d);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latin typeface="Courier New" charset="0"/>
                <a:ea typeface="MS PGothic" charset="0"/>
                <a:cs typeface="MS PGothic" charset="0"/>
              </a:rPr>
              <a:t>tmp</a:t>
            </a:r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= </a:t>
            </a:r>
            <a:r>
              <a:rPr lang="en-US" sz="1800" b="1" dirty="0" err="1">
                <a:latin typeface="Courier New" charset="0"/>
                <a:ea typeface="MS PGothic" charset="0"/>
                <a:cs typeface="MS PGothic" charset="0"/>
              </a:rPr>
              <a:t>s.remove</a:t>
            </a:r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(key);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latin typeface="Courier New" charset="0"/>
                <a:ea typeface="MS PGothic" charset="0"/>
                <a:cs typeface="MS PGothic" charset="0"/>
              </a:rPr>
              <a:t>d.insert</a:t>
            </a:r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(key, </a:t>
            </a:r>
            <a:r>
              <a:rPr lang="en-US" sz="1800" b="1" dirty="0" err="1">
                <a:latin typeface="Courier New" charset="0"/>
                <a:ea typeface="MS PGothic" charset="0"/>
                <a:cs typeface="MS PGothic" charset="0"/>
              </a:rPr>
              <a:t>tmp</a:t>
            </a:r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);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pthread_mutex_unlock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(d);</a:t>
            </a:r>
          </a:p>
          <a:p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pthread_mutex_unlock</a:t>
            </a:r>
            <a:r>
              <a:rPr lang="en-US" sz="1800" b="1" dirty="0">
                <a:solidFill>
                  <a:srgbClr val="FF0000"/>
                </a:solidFill>
                <a:latin typeface="Courier New" charset="0"/>
                <a:ea typeface="MS PGothic" charset="0"/>
                <a:cs typeface="MS PGothic" charset="0"/>
              </a:rPr>
              <a:t>(s);</a:t>
            </a:r>
          </a:p>
          <a:p>
            <a:r>
              <a:rPr lang="en-US" sz="1800" b="1" dirty="0">
                <a:latin typeface="Courier New" charset="0"/>
                <a:ea typeface="MS PGothic" charset="0"/>
                <a:cs typeface="MS PGothic" charset="0"/>
              </a:rPr>
              <a:t>}</a:t>
            </a:r>
            <a:endParaRPr lang="en-US" sz="1800" b="1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160772" name="Text Box 4"/>
          <p:cNvSpPr txBox="1">
            <a:spLocks noChangeArrowheads="1"/>
          </p:cNvSpPr>
          <p:nvPr/>
        </p:nvSpPr>
        <p:spPr bwMode="auto">
          <a:xfrm>
            <a:off x="5486400" y="5497513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  <a:cs typeface="MS PGothic" charset="0"/>
              </a:rPr>
              <a:t>DEADLOCK!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00600" y="4278313"/>
            <a:ext cx="4038600" cy="1052512"/>
            <a:chOff x="336" y="2880"/>
            <a:chExt cx="2544" cy="663"/>
          </a:xfrm>
        </p:grpSpPr>
        <p:sp>
          <p:nvSpPr>
            <p:cNvPr id="23560" name="Text Box 6"/>
            <p:cNvSpPr txBox="1">
              <a:spLocks noChangeArrowheads="1"/>
            </p:cNvSpPr>
            <p:nvPr/>
          </p:nvSpPr>
          <p:spPr bwMode="auto">
            <a:xfrm>
              <a:off x="336" y="3024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Courier New" charset="0"/>
                  <a:ea typeface="MS PGothic" charset="0"/>
                  <a:cs typeface="MS PGothic" charset="0"/>
                </a:rPr>
                <a:t>move(a, b, key1);</a:t>
              </a:r>
            </a:p>
          </p:txBody>
        </p:sp>
        <p:sp>
          <p:nvSpPr>
            <p:cNvPr id="23561" name="Text Box 7"/>
            <p:cNvSpPr txBox="1">
              <a:spLocks noChangeArrowheads="1"/>
            </p:cNvSpPr>
            <p:nvPr/>
          </p:nvSpPr>
          <p:spPr bwMode="auto">
            <a:xfrm>
              <a:off x="1200" y="3312"/>
              <a:ext cx="16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800" b="1">
                  <a:latin typeface="Courier New" charset="0"/>
                  <a:ea typeface="MS PGothic" charset="0"/>
                  <a:cs typeface="MS PGothic" charset="0"/>
                </a:rPr>
                <a:t>move(b, a, key2);</a:t>
              </a:r>
            </a:p>
          </p:txBody>
        </p:sp>
        <p:sp>
          <p:nvSpPr>
            <p:cNvPr id="23562" name="Text Box 8"/>
            <p:cNvSpPr txBox="1">
              <a:spLocks noChangeArrowheads="1"/>
            </p:cNvSpPr>
            <p:nvPr/>
          </p:nvSpPr>
          <p:spPr bwMode="auto">
            <a:xfrm>
              <a:off x="624" y="2880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  <a:ea typeface="MS PGothic" charset="0"/>
                  <a:cs typeface="MS PGothic" charset="0"/>
                </a:rPr>
                <a:t>Thread 0</a:t>
              </a:r>
            </a:p>
          </p:txBody>
        </p:sp>
        <p:sp>
          <p:nvSpPr>
            <p:cNvPr id="23563" name="Text Box 9"/>
            <p:cNvSpPr txBox="1">
              <a:spLocks noChangeArrowheads="1"/>
            </p:cNvSpPr>
            <p:nvPr/>
          </p:nvSpPr>
          <p:spPr bwMode="auto">
            <a:xfrm>
              <a:off x="2112" y="2901"/>
              <a:ext cx="76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1600" b="1">
                  <a:latin typeface="Arial" charset="0"/>
                  <a:ea typeface="MS PGothic" charset="0"/>
                  <a:cs typeface="MS PGothic" charset="0"/>
                </a:rPr>
                <a:t>Thread 1</a:t>
              </a:r>
            </a:p>
          </p:txBody>
        </p:sp>
      </p:grpSp>
      <p:sp>
        <p:nvSpPr>
          <p:cNvPr id="23559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000" dirty="0">
                <a:latin typeface="Comic Sans MS" charset="0"/>
              </a:rPr>
              <a:t>Coarse-grain locks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  <a:latin typeface="Comic Sans MS" charset="0"/>
              </a:rPr>
              <a:t>Simple to develop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  <a:latin typeface="Comic Sans MS" charset="0"/>
              </a:rPr>
              <a:t>Easy to avoid deadlock</a:t>
            </a:r>
          </a:p>
          <a:p>
            <a:pPr lvl="1"/>
            <a:r>
              <a:rPr lang="en-US" sz="1800" dirty="0">
                <a:solidFill>
                  <a:srgbClr val="00B050"/>
                </a:solidFill>
                <a:latin typeface="Comic Sans MS" charset="0"/>
              </a:rPr>
              <a:t>Few data races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  <a:latin typeface="Comic Sans MS" charset="0"/>
              </a:rPr>
              <a:t>Limited concurrency</a:t>
            </a:r>
            <a:r>
              <a:rPr lang="en-US" sz="1800" dirty="0">
                <a:latin typeface="Comic Sans MS" charset="0"/>
              </a:rPr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locking is also hard </a:t>
            </a:r>
            <a:r>
              <a:rPr lang="en-US"/>
              <a:t>(Preview)</a:t>
            </a:r>
          </a:p>
        </p:txBody>
      </p:sp>
    </p:spTree>
    <p:extLst>
      <p:ext uri="{BB962C8B-B14F-4D97-AF65-F5344CB8AC3E}">
        <p14:creationId xmlns:p14="http://schemas.microsoft.com/office/powerpoint/2010/main" val="151332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/>
      <p:bldP spid="16077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812800" y="1258416"/>
            <a:ext cx="7772400" cy="4114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>
                <a:latin typeface="Arial" charset="0"/>
              </a:rPr>
              <a:t>If two threads execute this program concurrently, how many different final values of X are there?</a:t>
            </a:r>
          </a:p>
          <a:p>
            <a:pPr algn="ctr">
              <a:buFont typeface="Monotype Sorts" charset="0"/>
              <a:buNone/>
            </a:pPr>
            <a:r>
              <a:rPr lang="en-US" b="1" dirty="0">
                <a:solidFill>
                  <a:srgbClr val="00B050"/>
                </a:solidFill>
                <a:latin typeface="Arial" charset="0"/>
              </a:rPr>
              <a:t>Initially, X == 0.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9800" y="3478535"/>
            <a:ext cx="3108325" cy="16319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64100" y="3478535"/>
            <a:ext cx="3108325" cy="163195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38200" y="3068960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4103" name="TextBox 6"/>
          <p:cNvSpPr txBox="1">
            <a:spLocks noChangeArrowheads="1"/>
          </p:cNvSpPr>
          <p:nvPr/>
        </p:nvSpPr>
        <p:spPr bwMode="auto">
          <a:xfrm>
            <a:off x="4800600" y="3068960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16300" y="5235078"/>
            <a:ext cx="2373313" cy="193833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Answer: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0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1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2</a:t>
            </a:r>
          </a:p>
          <a:p>
            <a:pPr marL="457200" indent="-457200" eaLnBrk="0" hangingPunct="0">
              <a:buFontTx/>
              <a:buAutoNum type="alphaUcPeriod"/>
              <a:defRPr/>
            </a:pPr>
            <a:r>
              <a:rPr lang="en-US" b="1" dirty="0">
                <a:latin typeface="Times"/>
                <a:ea typeface="+mn-ea"/>
                <a:cs typeface="+mn-cs"/>
              </a:rPr>
              <a:t>More than 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Concurrency Quiz</a:t>
            </a:r>
          </a:p>
        </p:txBody>
      </p:sp>
    </p:spTree>
    <p:extLst>
      <p:ext uri="{BB962C8B-B14F-4D97-AF65-F5344CB8AC3E}">
        <p14:creationId xmlns:p14="http://schemas.microsoft.com/office/powerpoint/2010/main" val="137574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12800" y="1124744"/>
            <a:ext cx="7772400" cy="4114800"/>
          </a:xfrm>
        </p:spPr>
        <p:txBody>
          <a:bodyPr/>
          <a:lstStyle/>
          <a:p>
            <a:r>
              <a:rPr lang="en-US">
                <a:latin typeface="Arial" charset="0"/>
              </a:rPr>
              <a:t>Model of concurrent execution</a:t>
            </a:r>
          </a:p>
          <a:p>
            <a:r>
              <a:rPr lang="en-US" dirty="0">
                <a:latin typeface="Arial" charset="0"/>
              </a:rPr>
              <a:t>Interleave statements from each thread into a single thread</a:t>
            </a:r>
          </a:p>
          <a:p>
            <a:r>
              <a:rPr lang="en-US" dirty="0">
                <a:latin typeface="Arial" charset="0"/>
              </a:rPr>
              <a:t>If </a:t>
            </a:r>
            <a:r>
              <a:rPr lang="en-US" b="1" dirty="0">
                <a:latin typeface="Arial" charset="0"/>
              </a:rPr>
              <a:t>any </a:t>
            </a:r>
            <a:r>
              <a:rPr lang="en-US" dirty="0">
                <a:latin typeface="Arial" charset="0"/>
              </a:rPr>
              <a:t>interleaving yields incorrect results, some synchronization is needed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39800" y="4006626"/>
            <a:ext cx="2646363" cy="10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tmp1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X = tmp1;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02200" y="3993926"/>
            <a:ext cx="2646363" cy="1016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tmp2 + 1;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X = tmp2;  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8200" y="3597051"/>
            <a:ext cx="14176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/>
              <a:t>Thread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00600" y="3584351"/>
            <a:ext cx="141763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dirty="0">
                <a:solidFill>
                  <a:schemeClr val="accent6">
                    <a:lumMod val="50000"/>
                  </a:schemeClr>
                </a:solidFill>
                <a:latin typeface="Times"/>
                <a:ea typeface="+mn-ea"/>
                <a:cs typeface="+mn-cs"/>
              </a:rPr>
              <a:t>Thread 2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87700" y="3866926"/>
            <a:ext cx="2692400" cy="193833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X;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tmp2 = tmp2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tmp1 = tmp1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X = tmp1;</a:t>
            </a:r>
          </a:p>
          <a:p>
            <a:pPr eaLnBrk="0" hangingPunct="0">
              <a:defRPr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X = tmp2;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27100" y="5956300"/>
            <a:ext cx="7772400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/>
          <a:lstStyle/>
          <a:p>
            <a:pPr marL="342900" indent="-342900" eaLnBrk="0" hangingPunct="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lang="en-US" kern="0" dirty="0">
                <a:latin typeface="+mn-lt"/>
                <a:ea typeface="+mn-ea"/>
                <a:cs typeface="+mn-cs"/>
              </a:rPr>
              <a:t>If X==0 initially, X == 1 at the end. WRONG result!</a:t>
            </a: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1663700" y="4079651"/>
            <a:ext cx="1612900" cy="5080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2692400" y="4981351"/>
            <a:ext cx="571500" cy="381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1663700" y="5235351"/>
            <a:ext cx="1524000" cy="635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cxnSpLocks noChangeShapeType="1"/>
          </p:cNvCxnSpPr>
          <p:nvPr/>
        </p:nvCxnSpPr>
        <p:spPr bwMode="auto">
          <a:xfrm rot="10800000">
            <a:off x="5321300" y="4384451"/>
            <a:ext cx="1066800" cy="2286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/>
          <p:cNvCxnSpPr>
            <a:cxnSpLocks noChangeShapeType="1"/>
          </p:cNvCxnSpPr>
          <p:nvPr/>
        </p:nvCxnSpPr>
        <p:spPr bwMode="auto">
          <a:xfrm rot="10800000">
            <a:off x="5880100" y="4765451"/>
            <a:ext cx="469900" cy="1143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26"/>
          <p:cNvCxnSpPr>
            <a:cxnSpLocks noChangeShapeType="1"/>
          </p:cNvCxnSpPr>
          <p:nvPr/>
        </p:nvCxnSpPr>
        <p:spPr bwMode="auto">
          <a:xfrm rot="10800000" flipV="1">
            <a:off x="4673600" y="5133751"/>
            <a:ext cx="1689100" cy="482600"/>
          </a:xfrm>
          <a:prstGeom prst="straightConnector1">
            <a:avLst/>
          </a:prstGeom>
          <a:noFill/>
          <a:ln w="34925">
            <a:solidFill>
              <a:srgbClr val="C00000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Schedules and </a:t>
            </a:r>
            <a:r>
              <a:rPr lang="en-US" dirty="0" err="1"/>
              <a:t>Interleavings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91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7037E-6 L 0.15417 0.05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0" y="29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81481E-6 L 0.16667 0.0518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00" y="26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89 -0.00926 L -0.075 0.0462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2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1.85185E-6 L -0.0875 0.0592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00" y="3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36600" y="3835400"/>
            <a:ext cx="7772400" cy="23299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Key abstraction: mutual exclusion while lock is held</a:t>
            </a:r>
          </a:p>
          <a:p>
            <a:r>
              <a:rPr lang="en-US" dirty="0">
                <a:latin typeface="Arial" charset="0"/>
              </a:rPr>
              <a:t>Goal: ”Protect” unsafe code from dangerous </a:t>
            </a:r>
            <a:r>
              <a:rPr lang="en-US" dirty="0" err="1">
                <a:latin typeface="Arial" charset="0"/>
              </a:rPr>
              <a:t>interleavings</a:t>
            </a:r>
            <a:endParaRPr lang="en-US" dirty="0">
              <a:latin typeface="Arial" charset="0"/>
            </a:endParaRPr>
          </a:p>
          <a:p>
            <a:pPr lvl="1"/>
            <a:r>
              <a:rPr lang="en-US" dirty="0">
                <a:latin typeface="Arial" charset="0"/>
              </a:rPr>
              <a:t>At some loss of concurrency</a:t>
            </a:r>
          </a:p>
          <a:p>
            <a:endParaRPr lang="en-US" dirty="0">
              <a:latin typeface="Arial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094398" y="1428695"/>
            <a:ext cx="4955203" cy="224676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rgbClr val="00206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void increment() {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pthread_mutex_lock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(&amp;lock);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temp = X;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temp = temp + 1;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X = temp;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 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pthread_mutex_unlock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ea typeface="+mn-ea"/>
                <a:cs typeface="Courier New" pitchFamily="49" charset="0"/>
              </a:rPr>
              <a:t>(&amp;lock);</a:t>
            </a:r>
          </a:p>
          <a:p>
            <a:pPr eaLnBrk="0" hangingPunct="0">
              <a:defRPr/>
            </a:pPr>
            <a:r>
              <a:rPr lang="en-US" sz="2000" b="1" dirty="0"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Locks fix this with Mutual </a:t>
            </a:r>
            <a:r>
              <a:rPr lang="en-US" dirty="0"/>
              <a:t>E</a:t>
            </a:r>
            <a:r>
              <a:rPr lang="en-US"/>
              <a:t>xclusion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8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0" y="1325736"/>
            <a:ext cx="7740650" cy="33274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990000"/>
                </a:solidFill>
                <a:latin typeface="Arial" charset="0"/>
              </a:rPr>
              <a:t>Locks</a:t>
            </a:r>
            <a:r>
              <a:rPr lang="en-US" dirty="0">
                <a:latin typeface="Arial" charset="0"/>
              </a:rPr>
              <a:t> – implement mutual exclusion</a:t>
            </a:r>
          </a:p>
          <a:p>
            <a:pPr lvl="1"/>
            <a:r>
              <a:rPr lang="en-US" dirty="0">
                <a:latin typeface="Arial" charset="0"/>
              </a:rPr>
              <a:t>Two methods</a:t>
            </a:r>
          </a:p>
          <a:p>
            <a:pPr lvl="2"/>
            <a:r>
              <a:rPr lang="en-US" sz="1800" dirty="0" err="1">
                <a:latin typeface="Arial" charset="0"/>
              </a:rPr>
              <a:t>pthread_mutex_lock</a:t>
            </a:r>
            <a:r>
              <a:rPr lang="en-US" sz="1800" dirty="0">
                <a:latin typeface="Arial" charset="0"/>
              </a:rPr>
              <a:t>(lock) – wait until lock is free, then grab it</a:t>
            </a:r>
          </a:p>
          <a:p>
            <a:pPr lvl="2"/>
            <a:r>
              <a:rPr lang="en-US" sz="1800" dirty="0" err="1">
                <a:latin typeface="Arial" charset="0"/>
              </a:rPr>
              <a:t>pthread_mutex_unlock</a:t>
            </a:r>
            <a:r>
              <a:rPr lang="en-US" sz="1800" dirty="0">
                <a:latin typeface="Arial" charset="0"/>
              </a:rPr>
              <a:t>(lock) – release the lock, waking up a waiter, if any</a:t>
            </a:r>
          </a:p>
          <a:p>
            <a:pPr lvl="3">
              <a:buFont typeface="Monotype Sorts" charset="0"/>
              <a:buNone/>
            </a:pPr>
            <a:endParaRPr lang="en-US" sz="12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With locks, too much milk problem is very easy!</a:t>
            </a:r>
          </a:p>
          <a:p>
            <a:pPr lvl="1"/>
            <a:r>
              <a:rPr lang="en-US" dirty="0">
                <a:latin typeface="Arial" charset="0"/>
              </a:rPr>
              <a:t>Check and update happen as one unit (exclusive access)</a:t>
            </a: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3348038" y="4437112"/>
            <a:ext cx="2438400" cy="14652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if (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noMilk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) {</a:t>
            </a:r>
            <a:endParaRPr lang="en-US" sz="1600" dirty="0">
              <a:solidFill>
                <a:schemeClr val="folHlink"/>
              </a:solidFill>
              <a:latin typeface="Comic Sans MS" pitchFamily="66" charset="0"/>
              <a:ea typeface="+mn-ea"/>
              <a:cs typeface="+mn-cs"/>
            </a:endParaRP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        buy milk;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}</a:t>
            </a:r>
          </a:p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62675" y="4499025"/>
            <a:ext cx="2438400" cy="923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Acquire</a:t>
            </a: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();</a:t>
            </a:r>
          </a:p>
          <a:p>
            <a:pPr eaLnBrk="0" hangingPunct="0">
              <a:defRPr/>
            </a:pPr>
            <a:r>
              <a:rPr lang="en-US" sz="1800" dirty="0">
                <a:latin typeface="Comic Sans MS" pitchFamily="66" charset="0"/>
                <a:ea typeface="+mn-ea"/>
                <a:cs typeface="+mn-cs"/>
              </a:rPr>
              <a:t>x++;</a:t>
            </a:r>
          </a:p>
          <a:p>
            <a:pPr eaLnBrk="0" hangingPunct="0">
              <a:defRPr/>
            </a:pPr>
            <a:r>
              <a:rPr lang="en-US" sz="1800" dirty="0" err="1">
                <a:latin typeface="Comic Sans MS" pitchFamily="66" charset="0"/>
                <a:ea typeface="+mn-ea"/>
                <a:cs typeface="+mn-cs"/>
              </a:rPr>
              <a:t>Lock</a:t>
            </a:r>
            <a:r>
              <a:rPr lang="en-US" sz="1800" dirty="0" err="1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.Release</a:t>
            </a:r>
            <a:r>
              <a:rPr lang="en-US" sz="1800" dirty="0">
                <a:latin typeface="Comic Sans MS" pitchFamily="66" charset="0"/>
                <a:ea typeface="+mn-ea"/>
                <a:cs typeface="+mn-cs"/>
                <a:sym typeface="Wingdings" pitchFamily="2" charset="2"/>
              </a:rPr>
              <a:t>();</a:t>
            </a:r>
            <a:endParaRPr lang="en-US" sz="1800" dirty="0"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Introducing Locks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/>
              <a:t>How can we implement locks?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6474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10222-45D4-A9A5-D98E-DB824535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Performance: Between rock and hard 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5FF8AD-8A85-47B2-A843-FA570F3CDD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threads for concurrent performance</a:t>
            </a:r>
          </a:p>
          <a:p>
            <a:r>
              <a:rPr lang="en-US" dirty="0"/>
              <a:t>We can’t safely execute all code concurrently</a:t>
            </a:r>
          </a:p>
          <a:p>
            <a:pPr lvl="1"/>
            <a:r>
              <a:rPr lang="en-US" dirty="0"/>
              <a:t>Locks ensure that ”delicate” code does not interleave with other code that could interleave unsafely</a:t>
            </a:r>
          </a:p>
          <a:p>
            <a:r>
              <a:rPr lang="en-US" dirty="0"/>
              <a:t>It is safe to execute everything in one big lock</a:t>
            </a:r>
          </a:p>
          <a:p>
            <a:pPr lvl="1"/>
            <a:r>
              <a:rPr lang="en-US" dirty="0"/>
              <a:t>But </a:t>
            </a:r>
            <a:r>
              <a:rPr lang="en-US" i="1" dirty="0"/>
              <a:t>worse</a:t>
            </a:r>
            <a:r>
              <a:rPr lang="en-US" dirty="0"/>
              <a:t> performance than a single thread</a:t>
            </a:r>
          </a:p>
          <a:p>
            <a:pPr lvl="1"/>
            <a:r>
              <a:rPr lang="en-US" dirty="0"/>
              <a:t>No concurrency + overheads</a:t>
            </a:r>
          </a:p>
          <a:p>
            <a:endParaRPr lang="en-US" dirty="0"/>
          </a:p>
          <a:p>
            <a:r>
              <a:rPr lang="en-US" dirty="0"/>
              <a:t>Goal: get just enough mutual exclusion for safety, but no more than strictly necessary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B94F8-ED2E-C507-EFD1-236B01404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7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locks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key ingredients:</a:t>
            </a:r>
          </a:p>
          <a:p>
            <a:pPr lvl="1"/>
            <a:r>
              <a:rPr lang="en-US" dirty="0"/>
              <a:t>A hardware-provided atomic instruction</a:t>
            </a:r>
          </a:p>
          <a:p>
            <a:pPr lvl="2"/>
            <a:r>
              <a:rPr lang="en-US" dirty="0"/>
              <a:t>Determines who wins under contention</a:t>
            </a:r>
          </a:p>
          <a:p>
            <a:pPr lvl="1"/>
            <a:r>
              <a:rPr lang="en-US" dirty="0"/>
              <a:t>A waiting strategy for the loser(s)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361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Atomic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“normal” line of code (or CISC instruction) can span multiple memory operations </a:t>
            </a:r>
          </a:p>
          <a:p>
            <a:pPr lvl="1"/>
            <a:r>
              <a:rPr lang="en-US" dirty="0"/>
              <a:t>Example: ‘a = b + c’ requires 2 loads and a store</a:t>
            </a:r>
          </a:p>
          <a:p>
            <a:pPr lvl="1"/>
            <a:r>
              <a:rPr lang="en-US" dirty="0"/>
              <a:t>These loads and stores can interleave with other CPUs’ memory accesses</a:t>
            </a:r>
          </a:p>
          <a:p>
            <a:r>
              <a:rPr lang="en-US" dirty="0"/>
              <a:t>An atomic instruction guarantees that the entire operation is not interleaved with any other CPU</a:t>
            </a:r>
          </a:p>
          <a:p>
            <a:pPr lvl="1"/>
            <a:r>
              <a:rPr lang="en-US" dirty="0"/>
              <a:t>x86: Certain instructions can have a ‘lock’ prefix</a:t>
            </a:r>
          </a:p>
          <a:p>
            <a:pPr lvl="1"/>
            <a:r>
              <a:rPr lang="en-US" dirty="0"/>
              <a:t>Intuition: This CPU ‘locks’ all of memory</a:t>
            </a:r>
          </a:p>
          <a:p>
            <a:pPr lvl="1"/>
            <a:r>
              <a:rPr lang="en-US" dirty="0"/>
              <a:t>Expensive!  Not ever used automatically by a compiler; must be explicitly used by the programmer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88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18715</TotalTime>
  <Words>2067</Words>
  <Application>Microsoft Macintosh PowerPoint</Application>
  <PresentationFormat>On-screen Show (4:3)</PresentationFormat>
  <Paragraphs>324</Paragraphs>
  <Slides>26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Comic Sans MS</vt:lpstr>
      <vt:lpstr>Courier New</vt:lpstr>
      <vt:lpstr>Monotype Sorts</vt:lpstr>
      <vt:lpstr>Times</vt:lpstr>
      <vt:lpstr>Times New Roman</vt:lpstr>
      <vt:lpstr>Wingdings 2</vt:lpstr>
      <vt:lpstr>Office Theme</vt:lpstr>
      <vt:lpstr>Locking</vt:lpstr>
      <vt:lpstr>Too Much Milk: Lessons</vt:lpstr>
      <vt:lpstr>Concurrency Quiz</vt:lpstr>
      <vt:lpstr>Schedules and Interleavings</vt:lpstr>
      <vt:lpstr>Locks fix this with Mutual Exclusion</vt:lpstr>
      <vt:lpstr>Introducing Locks</vt:lpstr>
      <vt:lpstr>Performance: Between rock and hard place</vt:lpstr>
      <vt:lpstr>How do locks work?</vt:lpstr>
      <vt:lpstr>Atomic instructions</vt:lpstr>
      <vt:lpstr>Atomic instruction examples</vt:lpstr>
      <vt:lpstr>Atomic instructions + locks</vt:lpstr>
      <vt:lpstr>Waiting strategies</vt:lpstr>
      <vt:lpstr>Which strategy to use?</vt:lpstr>
      <vt:lpstr>Reminder: Correctness Conditions</vt:lpstr>
      <vt:lpstr>Example: Linux spinlock (simplified)</vt:lpstr>
      <vt:lpstr>Rough C equivalent</vt:lpstr>
      <vt:lpstr>Why 2 loops?</vt:lpstr>
      <vt:lpstr>Test &amp; Set Lock</vt:lpstr>
      <vt:lpstr>Test &amp; Test &amp; Set Lock</vt:lpstr>
      <vt:lpstr>Why 2 loops?</vt:lpstr>
      <vt:lpstr>Implementing Blocking Locks</vt:lpstr>
      <vt:lpstr>Reader/writer locks</vt:lpstr>
      <vt:lpstr>History: Semaphores</vt:lpstr>
      <vt:lpstr>Best Practices for Lock Programming</vt:lpstr>
      <vt:lpstr>Implementing Locks: Summary</vt:lpstr>
      <vt:lpstr>Why locking is also hard (Preview)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Porter, Donald</cp:lastModifiedBy>
  <cp:revision>222</cp:revision>
  <dcterms:created xsi:type="dcterms:W3CDTF">2012-09-21T01:57:31Z</dcterms:created>
  <dcterms:modified xsi:type="dcterms:W3CDTF">2023-12-04T16:22:32Z</dcterms:modified>
</cp:coreProperties>
</file>