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66" r:id="rId3"/>
    <p:sldId id="315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311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313" r:id="rId22"/>
    <p:sldId id="283" r:id="rId23"/>
    <p:sldId id="284" r:id="rId24"/>
    <p:sldId id="285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0" autoAdjust="0"/>
    <p:restoredTop sz="92541" autoAdjust="0"/>
  </p:normalViewPr>
  <p:slideViewPr>
    <p:cSldViewPr>
      <p:cViewPr varScale="1">
        <p:scale>
          <a:sx n="92" d="100"/>
          <a:sy n="92" d="100"/>
        </p:scale>
        <p:origin x="131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41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72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10/10/23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10/10/23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10/10/23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The Art and Science of (small) Memory Allocation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Review: What is it?  Why does it happen?</a:t>
            </a:r>
          </a:p>
          <a:p>
            <a:r>
              <a:rPr lang="en-US" dirty="0"/>
              <a:t>What is </a:t>
            </a:r>
          </a:p>
          <a:p>
            <a:pPr lvl="1"/>
            <a:r>
              <a:rPr lang="en-US" dirty="0"/>
              <a:t>Internal fragmentation?</a:t>
            </a:r>
          </a:p>
          <a:p>
            <a:pPr lvl="2"/>
            <a:r>
              <a:rPr lang="en-US" dirty="0"/>
              <a:t>Wasted space when you round an allocation up</a:t>
            </a:r>
          </a:p>
          <a:p>
            <a:pPr lvl="1"/>
            <a:r>
              <a:rPr lang="en-US" dirty="0"/>
              <a:t>External fragmentation?</a:t>
            </a:r>
          </a:p>
          <a:p>
            <a:pPr lvl="2"/>
            <a:r>
              <a:rPr lang="en-US" dirty="0"/>
              <a:t>When you end up with small chunks of free memory that are too small to be useful</a:t>
            </a:r>
          </a:p>
          <a:p>
            <a:r>
              <a:rPr lang="en-US" dirty="0"/>
              <a:t>Which kind does our bump allocator have?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6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Hoard: Superblocks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a high level, allocator operates on superblocks</a:t>
            </a:r>
          </a:p>
          <a:p>
            <a:pPr lvl="1"/>
            <a:r>
              <a:rPr lang="en-US" dirty="0"/>
              <a:t>Chunk of (virtually) contiguous pages</a:t>
            </a:r>
          </a:p>
          <a:p>
            <a:pPr lvl="1"/>
            <a:r>
              <a:rPr lang="en-US" dirty="0"/>
              <a:t>All objects in a superblock are the same size</a:t>
            </a:r>
          </a:p>
          <a:p>
            <a:r>
              <a:rPr lang="en-US" dirty="0"/>
              <a:t>A given superblock is treated as an array of same-sized objects</a:t>
            </a:r>
          </a:p>
          <a:p>
            <a:pPr lvl="1"/>
            <a:r>
              <a:rPr lang="en-US" dirty="0"/>
              <a:t>They generalize to “powers of b &gt; 1”; </a:t>
            </a:r>
          </a:p>
          <a:p>
            <a:pPr lvl="1"/>
            <a:r>
              <a:rPr lang="en-US" dirty="0"/>
              <a:t>In usual practice, b == 2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13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Superblock intuition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359" y="2162746"/>
            <a:ext cx="2074088" cy="4043991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1699" y="1121045"/>
            <a:ext cx="1910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512 byte </a:t>
            </a:r>
            <a:br>
              <a:rPr lang="en-US" sz="2800" dirty="0"/>
            </a:br>
            <a:r>
              <a:rPr lang="en-US" sz="2800" dirty="0"/>
              <a:t>object heap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359" y="2177354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9555" y="4945365"/>
            <a:ext cx="2011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(Free space)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359" y="3243102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48101" y="2688319"/>
            <a:ext cx="4437879" cy="325563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48101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57570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76511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67039" y="2688319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48104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57573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576514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67042" y="4286073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2658020" y="3243102"/>
            <a:ext cx="1458696" cy="948951"/>
          </a:xfrm>
          <a:prstGeom prst="rightArrow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8" idx="2"/>
          </p:cNvCxnSpPr>
          <p:nvPr/>
        </p:nvCxnSpPr>
        <p:spPr>
          <a:xfrm>
            <a:off x="4960783" y="310144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56853" y="273211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3" name="Straight Arrow Connector 32"/>
          <p:cNvCxnSpPr>
            <a:stCxn id="34" idx="2"/>
          </p:cNvCxnSpPr>
          <p:nvPr/>
        </p:nvCxnSpPr>
        <p:spPr>
          <a:xfrm>
            <a:off x="6135066" y="308300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31136" y="271367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5" name="Straight Arrow Connector 34"/>
          <p:cNvCxnSpPr>
            <a:stCxn id="36" idx="2"/>
          </p:cNvCxnSpPr>
          <p:nvPr/>
        </p:nvCxnSpPr>
        <p:spPr>
          <a:xfrm>
            <a:off x="7272585" y="308300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968655" y="271367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7" name="Straight Arrow Connector 36"/>
          <p:cNvCxnSpPr>
            <a:stCxn id="38" idx="2"/>
          </p:cNvCxnSpPr>
          <p:nvPr/>
        </p:nvCxnSpPr>
        <p:spPr>
          <a:xfrm>
            <a:off x="5113183" y="4786771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809253" y="441743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9" name="Straight Arrow Connector 38"/>
          <p:cNvCxnSpPr>
            <a:stCxn id="40" idx="2"/>
          </p:cNvCxnSpPr>
          <p:nvPr/>
        </p:nvCxnSpPr>
        <p:spPr>
          <a:xfrm>
            <a:off x="6222654" y="4786809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18724" y="441747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1" name="Straight Arrow Connector 40"/>
          <p:cNvCxnSpPr>
            <a:stCxn id="42" idx="2"/>
          </p:cNvCxnSpPr>
          <p:nvPr/>
        </p:nvCxnSpPr>
        <p:spPr>
          <a:xfrm>
            <a:off x="7332125" y="4776024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028195" y="440669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3" name="Straight Arrow Connector 42"/>
          <p:cNvCxnSpPr>
            <a:stCxn id="44" idx="2"/>
          </p:cNvCxnSpPr>
          <p:nvPr/>
        </p:nvCxnSpPr>
        <p:spPr>
          <a:xfrm>
            <a:off x="3817483" y="3112196"/>
            <a:ext cx="800845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08857" y="2742864"/>
            <a:ext cx="617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Free</a:t>
            </a:r>
          </a:p>
        </p:txBody>
      </p:sp>
      <p:cxnSp>
        <p:nvCxnSpPr>
          <p:cNvPr id="45" name="Straight Arrow Connector 44"/>
          <p:cNvCxnSpPr>
            <a:stCxn id="46" idx="2"/>
            <a:endCxn id="38" idx="1"/>
          </p:cNvCxnSpPr>
          <p:nvPr/>
        </p:nvCxnSpPr>
        <p:spPr>
          <a:xfrm flipH="1">
            <a:off x="4809253" y="3079157"/>
            <a:ext cx="3473956" cy="1522948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979279" y="270982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48" name="Oval Callout 47"/>
          <p:cNvSpPr/>
          <p:nvPr/>
        </p:nvSpPr>
        <p:spPr>
          <a:xfrm>
            <a:off x="2035341" y="1121045"/>
            <a:ext cx="2621512" cy="948952"/>
          </a:xfrm>
          <a:prstGeom prst="wedgeEllipseCallout">
            <a:avLst>
              <a:gd name="adj1" fmla="val 14249"/>
              <a:gd name="adj2" fmla="val 11942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Free list in LIFO order</a:t>
            </a:r>
          </a:p>
        </p:txBody>
      </p:sp>
      <p:sp>
        <p:nvSpPr>
          <p:cNvPr id="50" name="Oval Callout 49"/>
          <p:cNvSpPr/>
          <p:nvPr/>
        </p:nvSpPr>
        <p:spPr>
          <a:xfrm>
            <a:off x="1670380" y="4814841"/>
            <a:ext cx="2621512" cy="1307487"/>
          </a:xfrm>
          <a:prstGeom prst="wedgeEllipseCallout">
            <a:avLst>
              <a:gd name="adj1" fmla="val 8680"/>
              <a:gd name="adj2" fmla="val -11762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Each page an array of objects</a:t>
            </a:r>
          </a:p>
        </p:txBody>
      </p:sp>
      <p:sp>
        <p:nvSpPr>
          <p:cNvPr id="51" name="Oval Callout 50"/>
          <p:cNvSpPr/>
          <p:nvPr/>
        </p:nvSpPr>
        <p:spPr>
          <a:xfrm>
            <a:off x="5417112" y="908720"/>
            <a:ext cx="3529694" cy="1348075"/>
          </a:xfrm>
          <a:prstGeom prst="wedgeEllipseCallout">
            <a:avLst>
              <a:gd name="adj1" fmla="val -31629"/>
              <a:gd name="adj2" fmla="val 9485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Store list pointers in free objects!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8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8" grpId="0"/>
      <p:bldP spid="34" grpId="0"/>
      <p:bldP spid="36" grpId="0"/>
      <p:bldP spid="38" grpId="0"/>
      <p:bldP spid="40" grpId="0"/>
      <p:bldP spid="42" grpId="0"/>
      <p:bldP spid="44" grpId="0"/>
      <p:bldP spid="46" grpId="0"/>
      <p:bldP spid="48" grpId="0" animBg="1"/>
      <p:bldP spid="50" grpId="0" animBg="1"/>
      <p:bldP spid="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Big picture (for one CPU)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652285" y="3829569"/>
            <a:ext cx="1404019" cy="622824"/>
            <a:chOff x="827584" y="4627888"/>
            <a:chExt cx="2340123" cy="1393400"/>
          </a:xfrm>
        </p:grpSpPr>
        <p:sp>
          <p:nvSpPr>
            <p:cNvPr id="31" name="Rectangle 30"/>
            <p:cNvSpPr/>
            <p:nvPr/>
          </p:nvSpPr>
          <p:spPr>
            <a:xfrm>
              <a:off x="827584" y="4627888"/>
              <a:ext cx="2340121" cy="1393400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2758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41261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582675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99764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2758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41261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582677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99764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Rectangle 40"/>
          <p:cNvSpPr/>
          <p:nvPr/>
        </p:nvSpPr>
        <p:spPr>
          <a:xfrm>
            <a:off x="2987824" y="5517232"/>
            <a:ext cx="1404018" cy="62282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987824" y="5517232"/>
            <a:ext cx="351004" cy="62282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338828" y="5517232"/>
            <a:ext cx="351004" cy="622824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040838" y="5517232"/>
            <a:ext cx="351004" cy="62282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689833" y="5517232"/>
            <a:ext cx="351004" cy="622824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3103976" y="3829569"/>
            <a:ext cx="1404019" cy="622824"/>
            <a:chOff x="827584" y="3234488"/>
            <a:chExt cx="2340123" cy="1393400"/>
          </a:xfrm>
        </p:grpSpPr>
        <p:sp>
          <p:nvSpPr>
            <p:cNvPr id="57" name="Rectangle 56"/>
            <p:cNvSpPr/>
            <p:nvPr/>
          </p:nvSpPr>
          <p:spPr>
            <a:xfrm>
              <a:off x="827584" y="3234488"/>
              <a:ext cx="2340121" cy="1393400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82758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41261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582675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99764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758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41261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582677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9764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One of these per CPU (and one shared)</a:t>
            </a:r>
            <a:endParaRPr lang="en-US" sz="3200" i="1" dirty="0"/>
          </a:p>
        </p:txBody>
      </p:sp>
      <p:sp>
        <p:nvSpPr>
          <p:cNvPr id="3" name="Rectangle 2"/>
          <p:cNvSpPr/>
          <p:nvPr/>
        </p:nvSpPr>
        <p:spPr>
          <a:xfrm rot="5400000">
            <a:off x="-594574" y="3410998"/>
            <a:ext cx="4716524" cy="8640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331640" y="2204864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03648" y="1484784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9609" y="1042408"/>
            <a:ext cx="778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Power</a:t>
            </a:r>
            <a:br>
              <a:rPr lang="en-US" dirty="0"/>
            </a:br>
            <a:r>
              <a:rPr lang="en-US" dirty="0"/>
              <a:t>of 2: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971600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88" name="Straight Connector 87"/>
          <p:cNvCxnSpPr/>
          <p:nvPr/>
        </p:nvCxnSpPr>
        <p:spPr>
          <a:xfrm flipH="1">
            <a:off x="1331640" y="2802488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532421" y="2276872"/>
            <a:ext cx="343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…</a:t>
            </a: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1331640" y="407707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403648" y="3430741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040501" y="26897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cxnSp>
        <p:nvCxnSpPr>
          <p:cNvPr id="94" name="Straight Connector 93"/>
          <p:cNvCxnSpPr/>
          <p:nvPr/>
        </p:nvCxnSpPr>
        <p:spPr>
          <a:xfrm flipH="1">
            <a:off x="1359574" y="476295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403648" y="4078813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9386" y="389907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cxnSp>
        <p:nvCxnSpPr>
          <p:cNvPr id="97" name="Straight Connector 96"/>
          <p:cNvCxnSpPr/>
          <p:nvPr/>
        </p:nvCxnSpPr>
        <p:spPr>
          <a:xfrm flipH="1">
            <a:off x="1331640" y="551723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403648" y="5517232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971600" y="5373216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3247992" y="397358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cxnSpLocks/>
            <a:endCxn id="69" idx="1"/>
          </p:cNvCxnSpPr>
          <p:nvPr/>
        </p:nvCxnSpPr>
        <p:spPr>
          <a:xfrm>
            <a:off x="1968690" y="2893330"/>
            <a:ext cx="1105054" cy="373944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3175984" y="3973585"/>
            <a:ext cx="1313716" cy="36004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58" idx="1"/>
          </p:cNvCxnSpPr>
          <p:nvPr/>
        </p:nvCxnSpPr>
        <p:spPr>
          <a:xfrm flipV="1">
            <a:off x="1951848" y="3984578"/>
            <a:ext cx="1152128" cy="28526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3680040" y="397358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040080" y="397358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3320000" y="433362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3752048" y="433362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4112088" y="433362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Rounded Rectangular Callout 137"/>
          <p:cNvSpPr/>
          <p:nvPr/>
        </p:nvSpPr>
        <p:spPr>
          <a:xfrm>
            <a:off x="5508104" y="1652315"/>
            <a:ext cx="3384375" cy="1209044"/>
          </a:xfrm>
          <a:prstGeom prst="wedgeRoundRectCallout">
            <a:avLst>
              <a:gd name="adj1" fmla="val -87735"/>
              <a:gd name="adj2" fmla="val 49683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Superblocks sub-divided differently at each level</a:t>
            </a:r>
          </a:p>
        </p:txBody>
      </p:sp>
      <p:cxnSp>
        <p:nvCxnSpPr>
          <p:cNvPr id="139" name="Straight Arrow Connector 138"/>
          <p:cNvCxnSpPr>
            <a:cxnSpLocks/>
          </p:cNvCxnSpPr>
          <p:nvPr/>
        </p:nvCxnSpPr>
        <p:spPr>
          <a:xfrm>
            <a:off x="3131840" y="5733256"/>
            <a:ext cx="1046460" cy="9292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V="1">
            <a:off x="1979712" y="5733256"/>
            <a:ext cx="1152128" cy="28526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Rounded Rectangular Callout 146"/>
          <p:cNvSpPr/>
          <p:nvPr/>
        </p:nvSpPr>
        <p:spPr>
          <a:xfrm>
            <a:off x="4860032" y="4676906"/>
            <a:ext cx="2448272" cy="1080120"/>
          </a:xfrm>
          <a:prstGeom prst="wedgeRoundRectCallout">
            <a:avLst>
              <a:gd name="adj1" fmla="val -157791"/>
              <a:gd name="adj2" fmla="val -23442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Some sizes can be empty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7A0897-A5CA-BCE3-700B-7A833982EDFF}"/>
              </a:ext>
            </a:extLst>
          </p:cNvPr>
          <p:cNvSpPr txBox="1"/>
          <p:nvPr/>
        </p:nvSpPr>
        <p:spPr>
          <a:xfrm>
            <a:off x="984944" y="46438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29E375-B368-82A0-9A15-FA35CA8A5E1B}"/>
              </a:ext>
            </a:extLst>
          </p:cNvPr>
          <p:cNvSpPr txBox="1"/>
          <p:nvPr/>
        </p:nvSpPr>
        <p:spPr>
          <a:xfrm>
            <a:off x="1438484" y="4762952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2B3972C8-35D1-D61A-082E-8FFD3F6470F8}"/>
              </a:ext>
            </a:extLst>
          </p:cNvPr>
          <p:cNvGrpSpPr/>
          <p:nvPr/>
        </p:nvGrpSpPr>
        <p:grpSpPr>
          <a:xfrm>
            <a:off x="3073744" y="2583331"/>
            <a:ext cx="1398384" cy="761745"/>
            <a:chOff x="3109610" y="2913280"/>
            <a:chExt cx="1083126" cy="594688"/>
          </a:xfrm>
        </p:grpSpPr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A1135A8D-F893-FC8C-1925-54E33D06D1FC}"/>
                </a:ext>
              </a:extLst>
            </p:cNvPr>
            <p:cNvGrpSpPr/>
            <p:nvPr/>
          </p:nvGrpSpPr>
          <p:grpSpPr>
            <a:xfrm>
              <a:off x="3109610" y="3045720"/>
              <a:ext cx="1083126" cy="462248"/>
              <a:chOff x="3067757" y="2500798"/>
              <a:chExt cx="1083126" cy="462248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3611719" y="2500798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611719" y="250079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746510" y="2500798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016092" y="2500798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881301" y="250079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611719" y="261529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746510" y="261529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016092" y="2615293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81301" y="2615293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084B63F1-C793-1700-70D4-6280C81B697B}"/>
                  </a:ext>
                </a:extLst>
              </p:cNvPr>
              <p:cNvSpPr/>
              <p:nvPr/>
            </p:nvSpPr>
            <p:spPr>
              <a:xfrm>
                <a:off x="3068217" y="2501280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9E9DBEB-49DB-1068-2B42-43C66811B82C}"/>
                  </a:ext>
                </a:extLst>
              </p:cNvPr>
              <p:cNvSpPr/>
              <p:nvPr/>
            </p:nvSpPr>
            <p:spPr>
              <a:xfrm>
                <a:off x="3068217" y="2501280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88BF2FD-B78B-340A-BD96-84086ED14F0F}"/>
                  </a:ext>
                </a:extLst>
              </p:cNvPr>
              <p:cNvSpPr/>
              <p:nvPr/>
            </p:nvSpPr>
            <p:spPr>
              <a:xfrm>
                <a:off x="3203008" y="2501280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088FBC5-E8D6-3CD8-917D-2D40E3F28542}"/>
                  </a:ext>
                </a:extLst>
              </p:cNvPr>
              <p:cNvSpPr/>
              <p:nvPr/>
            </p:nvSpPr>
            <p:spPr>
              <a:xfrm>
                <a:off x="3472590" y="2501280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24A5F86-DC4D-4D9B-4C98-CD4D15D19566}"/>
                  </a:ext>
                </a:extLst>
              </p:cNvPr>
              <p:cNvSpPr/>
              <p:nvPr/>
            </p:nvSpPr>
            <p:spPr>
              <a:xfrm>
                <a:off x="3337799" y="2501280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B5463BBB-5C8B-B7A2-BB54-9FBEE57AB6CB}"/>
                  </a:ext>
                </a:extLst>
              </p:cNvPr>
              <p:cNvSpPr/>
              <p:nvPr/>
            </p:nvSpPr>
            <p:spPr>
              <a:xfrm>
                <a:off x="3068217" y="2615775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64CA2F7-73A6-AAE2-F038-673C8F538609}"/>
                  </a:ext>
                </a:extLst>
              </p:cNvPr>
              <p:cNvSpPr/>
              <p:nvPr/>
            </p:nvSpPr>
            <p:spPr>
              <a:xfrm>
                <a:off x="3203008" y="2615775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F48A102-2040-5DBD-7760-0DDA8136436C}"/>
                  </a:ext>
                </a:extLst>
              </p:cNvPr>
              <p:cNvSpPr/>
              <p:nvPr/>
            </p:nvSpPr>
            <p:spPr>
              <a:xfrm>
                <a:off x="3472590" y="2615775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F519C46-77B5-D9DB-7996-D73576C9202A}"/>
                  </a:ext>
                </a:extLst>
              </p:cNvPr>
              <p:cNvSpPr/>
              <p:nvPr/>
            </p:nvSpPr>
            <p:spPr>
              <a:xfrm>
                <a:off x="3337799" y="2615775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5FC038A5-11BB-E295-9025-DCF520A691E3}"/>
                  </a:ext>
                </a:extLst>
              </p:cNvPr>
              <p:cNvSpPr/>
              <p:nvPr/>
            </p:nvSpPr>
            <p:spPr>
              <a:xfrm>
                <a:off x="3067757" y="2729748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CE7E71F-8030-5D40-A520-561F34A55D6F}"/>
                  </a:ext>
                </a:extLst>
              </p:cNvPr>
              <p:cNvSpPr/>
              <p:nvPr/>
            </p:nvSpPr>
            <p:spPr>
              <a:xfrm>
                <a:off x="3067757" y="272974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7D6DBA2-F331-A9FF-1050-03FD3467A9A6}"/>
                  </a:ext>
                </a:extLst>
              </p:cNvPr>
              <p:cNvSpPr/>
              <p:nvPr/>
            </p:nvSpPr>
            <p:spPr>
              <a:xfrm>
                <a:off x="3202548" y="2729748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7BFDF5A2-78EC-C89D-E41F-D4CBDD092E1B}"/>
                  </a:ext>
                </a:extLst>
              </p:cNvPr>
              <p:cNvSpPr/>
              <p:nvPr/>
            </p:nvSpPr>
            <p:spPr>
              <a:xfrm>
                <a:off x="3472130" y="272974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32F3BC17-F533-9CC3-A67B-263400B72F0D}"/>
                  </a:ext>
                </a:extLst>
              </p:cNvPr>
              <p:cNvSpPr/>
              <p:nvPr/>
            </p:nvSpPr>
            <p:spPr>
              <a:xfrm>
                <a:off x="3337339" y="272974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84BE0747-7E9B-59EF-C528-6E0F89802480}"/>
                  </a:ext>
                </a:extLst>
              </p:cNvPr>
              <p:cNvSpPr/>
              <p:nvPr/>
            </p:nvSpPr>
            <p:spPr>
              <a:xfrm>
                <a:off x="3067757" y="284424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06F55916-DD55-40BD-F182-8B4AAC8C6C35}"/>
                  </a:ext>
                </a:extLst>
              </p:cNvPr>
              <p:cNvSpPr/>
              <p:nvPr/>
            </p:nvSpPr>
            <p:spPr>
              <a:xfrm>
                <a:off x="3202548" y="284424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E3679111-EAEA-1646-F942-A1B7FC34C222}"/>
                  </a:ext>
                </a:extLst>
              </p:cNvPr>
              <p:cNvSpPr/>
              <p:nvPr/>
            </p:nvSpPr>
            <p:spPr>
              <a:xfrm>
                <a:off x="3472130" y="284424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381AAF6-6764-4556-A9EA-BD6EB3B0FCFA}"/>
                  </a:ext>
                </a:extLst>
              </p:cNvPr>
              <p:cNvSpPr/>
              <p:nvPr/>
            </p:nvSpPr>
            <p:spPr>
              <a:xfrm>
                <a:off x="3337339" y="2844243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1F6C400B-3B22-71C2-68BA-E4A47DF23EC9}"/>
                  </a:ext>
                </a:extLst>
              </p:cNvPr>
              <p:cNvSpPr/>
              <p:nvPr/>
            </p:nvSpPr>
            <p:spPr>
              <a:xfrm>
                <a:off x="3611259" y="2728732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34C40BCE-46ED-EA0B-EFBD-61715EAD7D75}"/>
                  </a:ext>
                </a:extLst>
              </p:cNvPr>
              <p:cNvSpPr/>
              <p:nvPr/>
            </p:nvSpPr>
            <p:spPr>
              <a:xfrm>
                <a:off x="3611259" y="2728732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DD87B92-798D-F504-CC3A-D896605CB323}"/>
                  </a:ext>
                </a:extLst>
              </p:cNvPr>
              <p:cNvSpPr/>
              <p:nvPr/>
            </p:nvSpPr>
            <p:spPr>
              <a:xfrm>
                <a:off x="3746050" y="2728732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93721AFB-938C-8E4A-D7F5-415A0BB114DC}"/>
                  </a:ext>
                </a:extLst>
              </p:cNvPr>
              <p:cNvSpPr/>
              <p:nvPr/>
            </p:nvSpPr>
            <p:spPr>
              <a:xfrm>
                <a:off x="4015632" y="2728732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AAD8E132-8A1D-67AE-AC2A-A52C4B41C542}"/>
                  </a:ext>
                </a:extLst>
              </p:cNvPr>
              <p:cNvSpPr/>
              <p:nvPr/>
            </p:nvSpPr>
            <p:spPr>
              <a:xfrm>
                <a:off x="3880841" y="2728732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8E263972-0F02-B1FF-6A10-41A3AD8E052E}"/>
                  </a:ext>
                </a:extLst>
              </p:cNvPr>
              <p:cNvSpPr/>
              <p:nvPr/>
            </p:nvSpPr>
            <p:spPr>
              <a:xfrm>
                <a:off x="3611259" y="2843227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79F5F0CD-0C87-5CBF-1BEC-FD603F30EBFB}"/>
                  </a:ext>
                </a:extLst>
              </p:cNvPr>
              <p:cNvSpPr/>
              <p:nvPr/>
            </p:nvSpPr>
            <p:spPr>
              <a:xfrm>
                <a:off x="3746050" y="2843227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69E05ED7-1C85-D964-AC84-4954F4CDD5C4}"/>
                  </a:ext>
                </a:extLst>
              </p:cNvPr>
              <p:cNvSpPr/>
              <p:nvPr/>
            </p:nvSpPr>
            <p:spPr>
              <a:xfrm>
                <a:off x="4015632" y="2843227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3AD094CD-A3F6-A282-0B34-90F7020F154A}"/>
                  </a:ext>
                </a:extLst>
              </p:cNvPr>
              <p:cNvSpPr/>
              <p:nvPr/>
            </p:nvSpPr>
            <p:spPr>
              <a:xfrm>
                <a:off x="3880841" y="2843227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9" name="Freeform 128"/>
            <p:cNvSpPr/>
            <p:nvPr/>
          </p:nvSpPr>
          <p:spPr>
            <a:xfrm rot="11311646">
              <a:off x="3186298" y="2913280"/>
              <a:ext cx="581412" cy="263383"/>
            </a:xfrm>
            <a:custGeom>
              <a:avLst/>
              <a:gdLst>
                <a:gd name="connsiteX0" fmla="*/ 0 w 1143000"/>
                <a:gd name="connsiteY0" fmla="*/ 76200 h 440556"/>
                <a:gd name="connsiteX1" fmla="*/ 292100 w 1143000"/>
                <a:gd name="connsiteY1" fmla="*/ 419100 h 440556"/>
                <a:gd name="connsiteX2" fmla="*/ 292100 w 1143000"/>
                <a:gd name="connsiteY2" fmla="*/ 419100 h 440556"/>
                <a:gd name="connsiteX3" fmla="*/ 965200 w 1143000"/>
                <a:gd name="connsiteY3" fmla="*/ 406400 h 440556"/>
                <a:gd name="connsiteX4" fmla="*/ 1143000 w 1143000"/>
                <a:gd name="connsiteY4" fmla="*/ 0 h 440556"/>
                <a:gd name="connsiteX5" fmla="*/ 1143000 w 1143000"/>
                <a:gd name="connsiteY5" fmla="*/ 0 h 44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43000" h="440556">
                  <a:moveTo>
                    <a:pt x="0" y="76200"/>
                  </a:moveTo>
                  <a:lnTo>
                    <a:pt x="292100" y="419100"/>
                  </a:lnTo>
                  <a:lnTo>
                    <a:pt x="292100" y="419100"/>
                  </a:lnTo>
                  <a:cubicBezTo>
                    <a:pt x="404283" y="416983"/>
                    <a:pt x="823383" y="476250"/>
                    <a:pt x="965200" y="406400"/>
                  </a:cubicBezTo>
                  <a:cubicBezTo>
                    <a:pt x="1107017" y="336550"/>
                    <a:pt x="1143000" y="0"/>
                    <a:pt x="1143000" y="0"/>
                  </a:cubicBezTo>
                  <a:lnTo>
                    <a:pt x="1143000" y="0"/>
                  </a:lnTo>
                </a:path>
              </a:pathLst>
            </a:custGeom>
            <a:ln w="12700" cmpd="sng">
              <a:solidFill>
                <a:srgbClr val="00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Straight Arrow Connector 134"/>
            <p:cNvCxnSpPr>
              <a:cxnSpLocks/>
            </p:cNvCxnSpPr>
            <p:nvPr/>
          </p:nvCxnSpPr>
          <p:spPr>
            <a:xfrm>
              <a:off x="3146795" y="3438224"/>
              <a:ext cx="129908" cy="383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B5CF1F45-9401-FB1A-368C-70483225B4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83757" y="3332827"/>
              <a:ext cx="146083" cy="11314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AE26F23A-7077-A0E4-206E-105DD45427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9666" y="3110442"/>
              <a:ext cx="301455" cy="23126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47E8A0E7-EC88-E533-D402-8BA0D485D59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588328" y="3094447"/>
              <a:ext cx="137688" cy="3971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8A64B77E-A476-0B24-51BC-3947769BA1FF}"/>
                </a:ext>
              </a:extLst>
            </p:cNvPr>
            <p:cNvCxnSpPr>
              <a:cxnSpLocks/>
            </p:cNvCxnSpPr>
            <p:nvPr/>
          </p:nvCxnSpPr>
          <p:spPr>
            <a:xfrm>
              <a:off x="3581978" y="3091272"/>
              <a:ext cx="3175" cy="26987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>
              <a:extLst>
                <a:ext uri="{FF2B5EF4-FFF2-40B4-BE49-F238E27FC236}">
                  <a16:creationId xmlns:a16="http://schemas.microsoft.com/office/drawing/2014/main" id="{27830F76-99B4-F9DD-F226-987DA678212F}"/>
                </a:ext>
              </a:extLst>
            </p:cNvPr>
            <p:cNvCxnSpPr>
              <a:cxnSpLocks/>
            </p:cNvCxnSpPr>
            <p:nvPr/>
          </p:nvCxnSpPr>
          <p:spPr>
            <a:xfrm>
              <a:off x="3584522" y="3337258"/>
              <a:ext cx="861" cy="96062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6138315A-C9EF-300D-3B6C-4B8E9AEF809F}"/>
                </a:ext>
              </a:extLst>
            </p:cNvPr>
            <p:cNvCxnSpPr>
              <a:cxnSpLocks/>
            </p:cNvCxnSpPr>
            <p:nvPr/>
          </p:nvCxnSpPr>
          <p:spPr>
            <a:xfrm>
              <a:off x="3581978" y="3088097"/>
              <a:ext cx="3175" cy="26987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C111E88C-8B45-846A-20AF-A39E4033361E}"/>
                </a:ext>
              </a:extLst>
            </p:cNvPr>
            <p:cNvCxnSpPr>
              <a:cxnSpLocks/>
            </p:cNvCxnSpPr>
            <p:nvPr/>
          </p:nvCxnSpPr>
          <p:spPr>
            <a:xfrm>
              <a:off x="3588340" y="3447228"/>
              <a:ext cx="132167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03A36BD3-F9EA-71E9-6F46-474A41B90C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30652" y="3326222"/>
              <a:ext cx="257726" cy="11631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>
              <a:extLst>
                <a:ext uri="{FF2B5EF4-FFF2-40B4-BE49-F238E27FC236}">
                  <a16:creationId xmlns:a16="http://schemas.microsoft.com/office/drawing/2014/main" id="{732FA6F5-723F-762B-027B-EB112C83A3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5063" y="3084922"/>
              <a:ext cx="6015" cy="244946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D0E756B3-568F-355A-67E2-87564E4ED5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61378" y="3100797"/>
              <a:ext cx="107950" cy="12065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>
              <a:extLst>
                <a:ext uri="{FF2B5EF4-FFF2-40B4-BE49-F238E27FC236}">
                  <a16:creationId xmlns:a16="http://schemas.microsoft.com/office/drawing/2014/main" id="{61435DA9-B034-C4C1-B572-94626B18CE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02628" y="3224622"/>
              <a:ext cx="149225" cy="635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A0BB1B20-0BC6-367B-6244-667EBB804B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66053" y="3130334"/>
              <a:ext cx="7213" cy="205413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TextBox 164">
            <a:extLst>
              <a:ext uri="{FF2B5EF4-FFF2-40B4-BE49-F238E27FC236}">
                <a16:creationId xmlns:a16="http://schemas.microsoft.com/office/drawing/2014/main" id="{D26036E6-7E51-5952-FA86-47E3C9587D8C}"/>
              </a:ext>
            </a:extLst>
          </p:cNvPr>
          <p:cNvSpPr txBox="1"/>
          <p:nvPr/>
        </p:nvSpPr>
        <p:spPr>
          <a:xfrm>
            <a:off x="1404242" y="2790036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BD3E2AAE-D427-F457-7C90-667F29375EAD}"/>
              </a:ext>
            </a:extLst>
          </p:cNvPr>
          <p:cNvCxnSpPr/>
          <p:nvPr/>
        </p:nvCxnSpPr>
        <p:spPr>
          <a:xfrm flipH="1">
            <a:off x="1331640" y="3441994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A40244F2-0511-B083-CCDF-A52AC2C141E7}"/>
              </a:ext>
            </a:extLst>
          </p:cNvPr>
          <p:cNvSpPr txBox="1"/>
          <p:nvPr/>
        </p:nvSpPr>
        <p:spPr>
          <a:xfrm>
            <a:off x="1041247" y="3315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58485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Superblock Intuition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59529" y="1869882"/>
            <a:ext cx="2567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Courier New"/>
                <a:cs typeface="Courier New"/>
              </a:rPr>
              <a:t>malloc</a:t>
            </a:r>
            <a:r>
              <a:rPr lang="en-US" sz="2800" b="1" dirty="0">
                <a:latin typeface="Courier New"/>
                <a:cs typeface="Courier New"/>
              </a:rPr>
              <a:t> (8);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" y="2542625"/>
            <a:ext cx="8001000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2800" dirty="0"/>
              <a:t>Find the nearest power of 2 heap (2</a:t>
            </a:r>
            <a:r>
              <a:rPr lang="en-US" sz="2800" baseline="30000" dirty="0"/>
              <a:t>3</a:t>
            </a:r>
            <a:r>
              <a:rPr lang="en-US" sz="2800" dirty="0"/>
              <a:t> == 8)</a:t>
            </a:r>
          </a:p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2800" dirty="0"/>
              <a:t>Find free object in superblock</a:t>
            </a:r>
          </a:p>
          <a:p>
            <a:pPr marL="514350" indent="-514350">
              <a:lnSpc>
                <a:spcPct val="200000"/>
              </a:lnSpc>
              <a:buAutoNum type="arabicParenR"/>
            </a:pPr>
            <a:r>
              <a:rPr lang="en-US" sz="2800" dirty="0"/>
              <a:t>Add a superblock if needed.  </a:t>
            </a:r>
            <a:r>
              <a:rPr lang="en-US" sz="2800" dirty="0" err="1"/>
              <a:t>Goto</a:t>
            </a:r>
            <a:r>
              <a:rPr lang="en-US" sz="2800" dirty="0"/>
              <a:t> 2.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29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malloc</a:t>
            </a:r>
            <a:r>
              <a:rPr lang="en-US" dirty="0"/>
              <a:t> (400)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359" y="2049305"/>
            <a:ext cx="2074088" cy="4043991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1699" y="1007604"/>
            <a:ext cx="1910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512 byte </a:t>
            </a:r>
            <a:br>
              <a:rPr lang="en-US" sz="2800" dirty="0"/>
            </a:br>
            <a:r>
              <a:rPr lang="en-US" sz="2800" dirty="0"/>
              <a:t>object heap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359" y="2063913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9555" y="4831924"/>
            <a:ext cx="2011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(Free space)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359" y="3129661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48101" y="2574878"/>
            <a:ext cx="4437879" cy="325563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48101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57570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76511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67039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48104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57573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576514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67042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2658020" y="3129661"/>
            <a:ext cx="1458696" cy="948951"/>
          </a:xfrm>
          <a:prstGeom prst="rightArrow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8" idx="2"/>
          </p:cNvCxnSpPr>
          <p:nvPr/>
        </p:nvCxnSpPr>
        <p:spPr>
          <a:xfrm>
            <a:off x="4960783" y="298800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56853" y="261867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3" name="Straight Arrow Connector 32"/>
          <p:cNvCxnSpPr>
            <a:stCxn id="34" idx="2"/>
          </p:cNvCxnSpPr>
          <p:nvPr/>
        </p:nvCxnSpPr>
        <p:spPr>
          <a:xfrm>
            <a:off x="6135066" y="296956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31136" y="26002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5" name="Straight Arrow Connector 34"/>
          <p:cNvCxnSpPr>
            <a:stCxn id="36" idx="2"/>
          </p:cNvCxnSpPr>
          <p:nvPr/>
        </p:nvCxnSpPr>
        <p:spPr>
          <a:xfrm>
            <a:off x="7272585" y="296956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968655" y="26002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7" name="Straight Arrow Connector 36"/>
          <p:cNvCxnSpPr>
            <a:stCxn id="38" idx="2"/>
          </p:cNvCxnSpPr>
          <p:nvPr/>
        </p:nvCxnSpPr>
        <p:spPr>
          <a:xfrm>
            <a:off x="5113183" y="4673330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809253" y="430399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9" name="Straight Arrow Connector 38"/>
          <p:cNvCxnSpPr>
            <a:stCxn id="40" idx="2"/>
          </p:cNvCxnSpPr>
          <p:nvPr/>
        </p:nvCxnSpPr>
        <p:spPr>
          <a:xfrm>
            <a:off x="6222654" y="4673368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18724" y="43040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1" name="Straight Arrow Connector 40"/>
          <p:cNvCxnSpPr>
            <a:stCxn id="42" idx="2"/>
          </p:cNvCxnSpPr>
          <p:nvPr/>
        </p:nvCxnSpPr>
        <p:spPr>
          <a:xfrm>
            <a:off x="7332125" y="4662583"/>
            <a:ext cx="805541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028195" y="429325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3" name="Straight Arrow Connector 42"/>
          <p:cNvCxnSpPr>
            <a:stCxn id="44" idx="2"/>
          </p:cNvCxnSpPr>
          <p:nvPr/>
        </p:nvCxnSpPr>
        <p:spPr>
          <a:xfrm>
            <a:off x="3817483" y="2998755"/>
            <a:ext cx="800845" cy="1074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08857" y="2629423"/>
            <a:ext cx="617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Free</a:t>
            </a:r>
          </a:p>
        </p:txBody>
      </p:sp>
      <p:cxnSp>
        <p:nvCxnSpPr>
          <p:cNvPr id="45" name="Straight Arrow Connector 44"/>
          <p:cNvCxnSpPr>
            <a:stCxn id="46" idx="2"/>
            <a:endCxn id="38" idx="1"/>
          </p:cNvCxnSpPr>
          <p:nvPr/>
        </p:nvCxnSpPr>
        <p:spPr>
          <a:xfrm flipH="1">
            <a:off x="4809253" y="2965716"/>
            <a:ext cx="3473956" cy="1522948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979279" y="259638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47" name="Oval Callout 46"/>
          <p:cNvSpPr/>
          <p:nvPr/>
        </p:nvSpPr>
        <p:spPr>
          <a:xfrm>
            <a:off x="2035341" y="1007604"/>
            <a:ext cx="2621512" cy="948952"/>
          </a:xfrm>
          <a:prstGeom prst="wedgeEllipseCallout">
            <a:avLst>
              <a:gd name="adj1" fmla="val 48775"/>
              <a:gd name="adj2" fmla="val 10403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Pick first free object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3725685" y="2996952"/>
            <a:ext cx="2142459" cy="822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3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Superblock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my program allocates objects of sizes:</a:t>
            </a:r>
          </a:p>
          <a:p>
            <a:pPr lvl="1"/>
            <a:r>
              <a:rPr lang="en-US" dirty="0"/>
              <a:t>14, 15, 17, 34, and 40 bytes.</a:t>
            </a:r>
          </a:p>
          <a:p>
            <a:r>
              <a:rPr lang="en-US" dirty="0"/>
              <a:t>How many superblocks do I need (if b ==2)?</a:t>
            </a:r>
          </a:p>
          <a:p>
            <a:pPr lvl="1"/>
            <a:r>
              <a:rPr lang="en-US" dirty="0"/>
              <a:t>3 – (16, 32, and 64 byte chunks)</a:t>
            </a:r>
          </a:p>
          <a:p>
            <a:r>
              <a:rPr lang="en-US" dirty="0"/>
              <a:t>If I allocate a 15 byte object from an 16 byte superblock, doesn’t that yield internal fragmentation?</a:t>
            </a:r>
          </a:p>
          <a:p>
            <a:pPr lvl="1"/>
            <a:r>
              <a:rPr lang="en-US" dirty="0"/>
              <a:t>Yes, but it is </a:t>
            </a:r>
            <a:r>
              <a:rPr lang="en-US" b="1" u="sng" dirty="0"/>
              <a:t>bounded to &lt; 50%</a:t>
            </a:r>
          </a:p>
          <a:p>
            <a:pPr lvl="1"/>
            <a:r>
              <a:rPr lang="en-US" dirty="0"/>
              <a:t>Give up some space to bound worst case and 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3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High-level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Allocate a heap for each processor, and one shared heap</a:t>
            </a:r>
          </a:p>
          <a:p>
            <a:pPr lvl="1"/>
            <a:r>
              <a:rPr lang="en-US" dirty="0"/>
              <a:t>Note: not threads, but CPUs</a:t>
            </a:r>
          </a:p>
          <a:p>
            <a:pPr lvl="1"/>
            <a:r>
              <a:rPr lang="en-US" dirty="0"/>
              <a:t>Can only use as many heaps as CPUs at once</a:t>
            </a:r>
          </a:p>
          <a:p>
            <a:pPr lvl="1"/>
            <a:r>
              <a:rPr lang="en-US" dirty="0"/>
              <a:t>Requires some way to figure out current processor</a:t>
            </a:r>
          </a:p>
          <a:p>
            <a:r>
              <a:rPr lang="en-US" dirty="0"/>
              <a:t>Try per-CPU heap first</a:t>
            </a:r>
          </a:p>
          <a:p>
            <a:r>
              <a:rPr lang="en-US" dirty="0"/>
              <a:t>If no free blocks of right size, then try global heap</a:t>
            </a:r>
          </a:p>
          <a:p>
            <a:pPr lvl="1"/>
            <a:r>
              <a:rPr lang="en-US" dirty="0"/>
              <a:t>Why try this first?</a:t>
            </a:r>
          </a:p>
          <a:p>
            <a:r>
              <a:rPr lang="en-US" dirty="0"/>
              <a:t>If that fails, get another superblock for per-CPU heap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44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</a:t>
            </a:r>
            <a:r>
              <a:rPr lang="en-US" dirty="0" err="1"/>
              <a:t>malloc</a:t>
            </a:r>
            <a:r>
              <a:rPr lang="en-US" dirty="0"/>
              <a:t>() on CPU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91880" y="1916832"/>
            <a:ext cx="2340121" cy="1393400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91880" y="1916832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76910" y="1916832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46971" y="1916832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61940" y="1916832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91882" y="2600665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76912" y="2600665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6973" y="2600665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61942" y="2600665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27584" y="4005064"/>
            <a:ext cx="2340121" cy="1393400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27584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412614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582675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997644" y="4005064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27586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412616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582677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997646" y="4688897"/>
            <a:ext cx="585030" cy="693582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012160" y="4005064"/>
            <a:ext cx="2340121" cy="1393400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012160" y="4005064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597190" y="4005064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767251" y="4005064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182220" y="4005064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12162" y="4688897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597192" y="4688897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7767253" y="4688897"/>
            <a:ext cx="585030" cy="693582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182222" y="4688897"/>
            <a:ext cx="585030" cy="693582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1043608" y="5589240"/>
            <a:ext cx="1899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CPU 0 Heap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228184" y="5589240"/>
            <a:ext cx="1899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CPU 1 Heap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707904" y="1412776"/>
            <a:ext cx="1970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Global Heap</a:t>
            </a:r>
          </a:p>
        </p:txBody>
      </p:sp>
      <p:sp>
        <p:nvSpPr>
          <p:cNvPr id="54" name="Rounded Rectangular Callout 53"/>
          <p:cNvSpPr/>
          <p:nvPr/>
        </p:nvSpPr>
        <p:spPr>
          <a:xfrm>
            <a:off x="755576" y="1772816"/>
            <a:ext cx="1872208" cy="1584176"/>
          </a:xfrm>
          <a:prstGeom prst="wedgeRoundRectCallout">
            <a:avLst>
              <a:gd name="adj1" fmla="val -45902"/>
              <a:gd name="adj2" fmla="val 88822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First, try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per-CPU heap</a:t>
            </a:r>
          </a:p>
        </p:txBody>
      </p:sp>
      <p:sp>
        <p:nvSpPr>
          <p:cNvPr id="55" name="Rounded Rectangular Callout 54"/>
          <p:cNvSpPr/>
          <p:nvPr/>
        </p:nvSpPr>
        <p:spPr>
          <a:xfrm>
            <a:off x="6300192" y="1412776"/>
            <a:ext cx="2304256" cy="1080120"/>
          </a:xfrm>
          <a:prstGeom prst="wedgeRoundRectCallout">
            <a:avLst>
              <a:gd name="adj1" fmla="val -72357"/>
              <a:gd name="adj2" fmla="val -164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Second, try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global heap</a:t>
            </a:r>
          </a:p>
        </p:txBody>
      </p:sp>
      <p:sp>
        <p:nvSpPr>
          <p:cNvPr id="56" name="Rounded Rectangular Callout 55"/>
          <p:cNvSpPr/>
          <p:nvPr/>
        </p:nvSpPr>
        <p:spPr>
          <a:xfrm>
            <a:off x="3707904" y="3789040"/>
            <a:ext cx="2376264" cy="1800200"/>
          </a:xfrm>
          <a:prstGeom prst="wedgeRoundRectCallout">
            <a:avLst>
              <a:gd name="adj1" fmla="val -69685"/>
              <a:gd name="adj2" fmla="val -29794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If global heap full, grow per-CPU heap</a:t>
            </a:r>
          </a:p>
        </p:txBody>
      </p:sp>
      <p:sp>
        <p:nvSpPr>
          <p:cNvPr id="57" name="Rectangle 56"/>
          <p:cNvSpPr/>
          <p:nvPr/>
        </p:nvSpPr>
        <p:spPr>
          <a:xfrm>
            <a:off x="827584" y="2611664"/>
            <a:ext cx="2340121" cy="1393400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27584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412614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582675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997644" y="2611664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827586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412616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2582677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997646" y="3295497"/>
            <a:ext cx="585030" cy="693582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5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Big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object size is bigger than half the size of a superblock, just </a:t>
            </a:r>
            <a:r>
              <a:rPr lang="en-US" dirty="0" err="1"/>
              <a:t>mmap</a:t>
            </a:r>
            <a:r>
              <a:rPr lang="en-US" dirty="0"/>
              <a:t>() it</a:t>
            </a:r>
          </a:p>
          <a:p>
            <a:pPr lvl="1"/>
            <a:r>
              <a:rPr lang="en-US" dirty="0"/>
              <a:t>Recall, a superblock is on the order of pages already</a:t>
            </a:r>
          </a:p>
          <a:p>
            <a:r>
              <a:rPr lang="en-US" dirty="0"/>
              <a:t>What about fragmentation?</a:t>
            </a:r>
          </a:p>
          <a:p>
            <a:pPr lvl="1"/>
            <a:r>
              <a:rPr lang="en-US" dirty="0"/>
              <a:t>Example: 4097 byte object (1 page + 1 byte)</a:t>
            </a:r>
          </a:p>
          <a:p>
            <a:pPr lvl="1"/>
            <a:r>
              <a:rPr lang="en-US" dirty="0"/>
              <a:t>Argument: More trouble than it is worth</a:t>
            </a:r>
          </a:p>
          <a:p>
            <a:pPr lvl="2"/>
            <a:r>
              <a:rPr lang="en-US" dirty="0"/>
              <a:t>Extra bookkeeping, potential contention, and potential bad cache behavior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38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lecture is about allocating small objects</a:t>
            </a:r>
          </a:p>
          <a:p>
            <a:pPr lvl="1"/>
            <a:r>
              <a:rPr lang="en-US" dirty="0"/>
              <a:t>Less than one page in size (&lt;4KB)</a:t>
            </a:r>
          </a:p>
          <a:p>
            <a:pPr lvl="1"/>
            <a:r>
              <a:rPr lang="en-US" dirty="0"/>
              <a:t>Past lectures have focused on allocating physical pages or segments</a:t>
            </a:r>
          </a:p>
          <a:p>
            <a:endParaRPr lang="en-US" dirty="0"/>
          </a:p>
          <a:p>
            <a:r>
              <a:rPr lang="en-US" dirty="0"/>
              <a:t>Understand how memory allocators work</a:t>
            </a:r>
          </a:p>
          <a:p>
            <a:r>
              <a:rPr lang="en-US" dirty="0"/>
              <a:t>Understand trade-offs and current best practices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92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Memory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Simply put back on free list within its superblock</a:t>
            </a:r>
          </a:p>
          <a:p>
            <a:r>
              <a:rPr lang="en-US" dirty="0"/>
              <a:t>How do you tell which superblock an object is from?</a:t>
            </a:r>
          </a:p>
          <a:p>
            <a:pPr lvl="1"/>
            <a:r>
              <a:rPr lang="en-US" dirty="0"/>
              <a:t>Suppose superblock is 8k (2pages)</a:t>
            </a:r>
          </a:p>
          <a:p>
            <a:pPr lvl="2"/>
            <a:r>
              <a:rPr lang="en-US" dirty="0"/>
              <a:t>And always mapped at an address evenly divisible by 8k</a:t>
            </a:r>
          </a:p>
          <a:p>
            <a:pPr lvl="1"/>
            <a:r>
              <a:rPr lang="en-US" dirty="0"/>
              <a:t>Object at address 0x431a01c </a:t>
            </a:r>
          </a:p>
          <a:p>
            <a:pPr lvl="1"/>
            <a:r>
              <a:rPr lang="en-US" dirty="0"/>
              <a:t>Just mask out the low 13 bits!</a:t>
            </a:r>
          </a:p>
          <a:p>
            <a:pPr lvl="1"/>
            <a:r>
              <a:rPr lang="en-US" dirty="0"/>
              <a:t>Came from a superblock that starts at 0x431a000</a:t>
            </a:r>
          </a:p>
          <a:p>
            <a:r>
              <a:rPr lang="en-US" dirty="0"/>
              <a:t>Simple math can tell you where an object came from!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8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free(x)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359" y="2049305"/>
            <a:ext cx="2074088" cy="4043991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1699" y="1007604"/>
            <a:ext cx="1910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512 byte </a:t>
            </a:r>
            <a:br>
              <a:rPr lang="en-US" sz="2800" dirty="0"/>
            </a:br>
            <a:r>
              <a:rPr lang="en-US" sz="2800" dirty="0"/>
              <a:t>object heap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359" y="2063913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9555" y="4831924"/>
            <a:ext cx="2011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(Free space)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359" y="3129661"/>
            <a:ext cx="2074088" cy="106574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 KB page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48101" y="2574878"/>
            <a:ext cx="4437879" cy="325563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48101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57570" y="2574878"/>
            <a:ext cx="1109469" cy="1620531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76511" y="2574878"/>
            <a:ext cx="1109469" cy="16205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67039" y="2574878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48104" y="4172632"/>
            <a:ext cx="1109469" cy="1620531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57573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576514" y="4172632"/>
            <a:ext cx="1109469" cy="1620531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67042" y="4172632"/>
            <a:ext cx="1109469" cy="1620531"/>
          </a:xfrm>
          <a:prstGeom prst="rect">
            <a:avLst/>
          </a:prstGeom>
          <a:solidFill>
            <a:schemeClr val="accent1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2658020" y="3129661"/>
            <a:ext cx="1458696" cy="948951"/>
          </a:xfrm>
          <a:prstGeom prst="rightArrow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cxnSpLocks/>
            <a:stCxn id="28" idx="2"/>
          </p:cNvCxnSpPr>
          <p:nvPr/>
        </p:nvCxnSpPr>
        <p:spPr>
          <a:xfrm flipV="1">
            <a:off x="4960783" y="2954969"/>
            <a:ext cx="2054573" cy="33039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56853" y="261867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68655" y="26002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39" name="Straight Arrow Connector 38"/>
          <p:cNvCxnSpPr>
            <a:cxnSpLocks/>
            <a:stCxn id="40" idx="2"/>
          </p:cNvCxnSpPr>
          <p:nvPr/>
        </p:nvCxnSpPr>
        <p:spPr>
          <a:xfrm>
            <a:off x="6222654" y="4673368"/>
            <a:ext cx="1784475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18724" y="4304036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cxnSp>
        <p:nvCxnSpPr>
          <p:cNvPr id="43" name="Straight Arrow Connector 42"/>
          <p:cNvCxnSpPr>
            <a:cxnSpLocks/>
            <a:stCxn id="44" idx="2"/>
          </p:cNvCxnSpPr>
          <p:nvPr/>
        </p:nvCxnSpPr>
        <p:spPr>
          <a:xfrm>
            <a:off x="3078076" y="2988008"/>
            <a:ext cx="1641486" cy="8944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617437" y="2618676"/>
            <a:ext cx="921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Free list</a:t>
            </a:r>
          </a:p>
        </p:txBody>
      </p:sp>
      <p:cxnSp>
        <p:nvCxnSpPr>
          <p:cNvPr id="45" name="Straight Arrow Connector 44"/>
          <p:cNvCxnSpPr>
            <a:cxnSpLocks/>
          </p:cNvCxnSpPr>
          <p:nvPr/>
        </p:nvCxnSpPr>
        <p:spPr>
          <a:xfrm flipH="1">
            <a:off x="5533057" y="3031954"/>
            <a:ext cx="1648167" cy="1471157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599209" y="375545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D550B820-22D3-3AFE-7182-FF4E9A8A00B7}"/>
              </a:ext>
            </a:extLst>
          </p:cNvPr>
          <p:cNvSpPr/>
          <p:nvPr/>
        </p:nvSpPr>
        <p:spPr>
          <a:xfrm>
            <a:off x="7452319" y="1268760"/>
            <a:ext cx="1375163" cy="765708"/>
          </a:xfrm>
          <a:prstGeom prst="wedgeRoundRectCallout">
            <a:avLst>
              <a:gd name="adj1" fmla="val -7485"/>
              <a:gd name="adj2" fmla="val 103938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2DBA43-1639-371C-8097-D66465272AED}"/>
              </a:ext>
            </a:extLst>
          </p:cNvPr>
          <p:cNvSpPr txBox="1"/>
          <p:nvPr/>
        </p:nvSpPr>
        <p:spPr>
          <a:xfrm>
            <a:off x="8046307" y="424945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1A48351-25A5-0454-7620-A4014952F769}"/>
              </a:ext>
            </a:extLst>
          </p:cNvPr>
          <p:cNvSpPr txBox="1"/>
          <p:nvPr/>
        </p:nvSpPr>
        <p:spPr>
          <a:xfrm>
            <a:off x="8065087" y="262762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</a:t>
            </a:r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1222E771-C162-F07C-C128-F129F65C4BDA}"/>
              </a:ext>
            </a:extLst>
          </p:cNvPr>
          <p:cNvSpPr/>
          <p:nvPr/>
        </p:nvSpPr>
        <p:spPr>
          <a:xfrm>
            <a:off x="5096107" y="1973752"/>
            <a:ext cx="3345366" cy="724843"/>
          </a:xfrm>
          <a:custGeom>
            <a:avLst/>
            <a:gdLst>
              <a:gd name="connsiteX0" fmla="*/ 3345366 w 3345366"/>
              <a:gd name="connsiteY0" fmla="*/ 724843 h 724843"/>
              <a:gd name="connsiteX1" fmla="*/ 1761893 w 3345366"/>
              <a:gd name="connsiteY1" fmla="*/ 14 h 724843"/>
              <a:gd name="connsiteX2" fmla="*/ 0 w 3345366"/>
              <a:gd name="connsiteY2" fmla="*/ 702541 h 724843"/>
              <a:gd name="connsiteX3" fmla="*/ 0 w 3345366"/>
              <a:gd name="connsiteY3" fmla="*/ 702541 h 72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5366" h="724843">
                <a:moveTo>
                  <a:pt x="3345366" y="724843"/>
                </a:moveTo>
                <a:cubicBezTo>
                  <a:pt x="2832410" y="364287"/>
                  <a:pt x="2319454" y="3731"/>
                  <a:pt x="1761893" y="14"/>
                </a:cubicBezTo>
                <a:cubicBezTo>
                  <a:pt x="1204332" y="-3703"/>
                  <a:pt x="0" y="702541"/>
                  <a:pt x="0" y="702541"/>
                </a:cubicBezTo>
                <a:lnTo>
                  <a:pt x="0" y="702541"/>
                </a:lnTo>
              </a:path>
            </a:pathLst>
          </a:custGeom>
          <a:noFill/>
          <a:ln w="38100"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3AD1A1B3-A482-1484-0042-FB736DAC3120}"/>
              </a:ext>
            </a:extLst>
          </p:cNvPr>
          <p:cNvSpPr/>
          <p:nvPr/>
        </p:nvSpPr>
        <p:spPr>
          <a:xfrm>
            <a:off x="3419872" y="1376660"/>
            <a:ext cx="4645211" cy="1725890"/>
          </a:xfrm>
          <a:custGeom>
            <a:avLst/>
            <a:gdLst>
              <a:gd name="connsiteX0" fmla="*/ 3345366 w 3345366"/>
              <a:gd name="connsiteY0" fmla="*/ 724843 h 724843"/>
              <a:gd name="connsiteX1" fmla="*/ 1761893 w 3345366"/>
              <a:gd name="connsiteY1" fmla="*/ 14 h 724843"/>
              <a:gd name="connsiteX2" fmla="*/ 0 w 3345366"/>
              <a:gd name="connsiteY2" fmla="*/ 702541 h 724843"/>
              <a:gd name="connsiteX3" fmla="*/ 0 w 3345366"/>
              <a:gd name="connsiteY3" fmla="*/ 702541 h 72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5366" h="724843">
                <a:moveTo>
                  <a:pt x="3345366" y="724843"/>
                </a:moveTo>
                <a:cubicBezTo>
                  <a:pt x="2832410" y="364287"/>
                  <a:pt x="2319454" y="3731"/>
                  <a:pt x="1761893" y="14"/>
                </a:cubicBezTo>
                <a:cubicBezTo>
                  <a:pt x="1204332" y="-3703"/>
                  <a:pt x="0" y="702541"/>
                  <a:pt x="0" y="702541"/>
                </a:cubicBezTo>
                <a:lnTo>
                  <a:pt x="0" y="702541"/>
                </a:lnTo>
              </a:path>
            </a:pathLst>
          </a:custGeom>
          <a:noFill/>
          <a:ln w="38100">
            <a:solidFill>
              <a:schemeClr val="tx1"/>
            </a:solidFill>
            <a:headEnd type="arrow"/>
            <a:tailEnd type="none" w="lg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ular Callout 57">
            <a:extLst>
              <a:ext uri="{FF2B5EF4-FFF2-40B4-BE49-F238E27FC236}">
                <a16:creationId xmlns:a16="http://schemas.microsoft.com/office/drawing/2014/main" id="{EA311D15-8085-EFCC-0D6A-6992C5613276}"/>
              </a:ext>
            </a:extLst>
          </p:cNvPr>
          <p:cNvSpPr/>
          <p:nvPr/>
        </p:nvSpPr>
        <p:spPr>
          <a:xfrm>
            <a:off x="2623055" y="1366657"/>
            <a:ext cx="2096507" cy="831531"/>
          </a:xfrm>
          <a:prstGeom prst="wedgeRoundRectCallout">
            <a:avLst>
              <a:gd name="adj1" fmla="val -7485"/>
              <a:gd name="adj2" fmla="val 103938"/>
              <a:gd name="adj3" fmla="val 16667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Add to front of free list</a:t>
            </a:r>
          </a:p>
        </p:txBody>
      </p:sp>
    </p:spTree>
    <p:extLst>
      <p:ext uri="{BB962C8B-B14F-4D97-AF65-F5344CB8AC3E}">
        <p14:creationId xmlns:p14="http://schemas.microsoft.com/office/powerpoint/2010/main" val="304042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5" grpId="0" animBg="1"/>
      <p:bldP spid="57" grpId="0" animBg="1"/>
      <p:bldP spid="58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objects re-allocated most-recently used first?</a:t>
            </a:r>
          </a:p>
          <a:p>
            <a:pPr lvl="1"/>
            <a:r>
              <a:rPr lang="en-US" dirty="0"/>
              <a:t>Aren’t all good OS heuristics FIFO?</a:t>
            </a:r>
          </a:p>
          <a:p>
            <a:pPr lvl="1"/>
            <a:r>
              <a:rPr lang="en-US" dirty="0"/>
              <a:t>More likely to be already in cache (hot)</a:t>
            </a:r>
          </a:p>
          <a:p>
            <a:pPr lvl="1"/>
            <a:r>
              <a:rPr lang="en-US" dirty="0"/>
              <a:t>Recall from undergrad architecture that it takes quite a few cycles to load data into cache from memory</a:t>
            </a:r>
          </a:p>
          <a:p>
            <a:pPr lvl="1"/>
            <a:r>
              <a:rPr lang="en-US" dirty="0"/>
              <a:t>If it is all the same, let’s try to recycle the object already in our cache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2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Hoard Simplicity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bookkeeping for </a:t>
            </a:r>
            <a:r>
              <a:rPr lang="en-US" dirty="0" err="1"/>
              <a:t>alloc</a:t>
            </a:r>
            <a:r>
              <a:rPr lang="en-US" dirty="0"/>
              <a:t> and free is straightforward</a:t>
            </a:r>
          </a:p>
          <a:p>
            <a:pPr lvl="1"/>
            <a:r>
              <a:rPr lang="en-US" dirty="0"/>
              <a:t>Many allocators are quite complex (looking at you, slab)</a:t>
            </a:r>
          </a:p>
          <a:p>
            <a:pPr lvl="1"/>
            <a:endParaRPr lang="en-US" dirty="0"/>
          </a:p>
          <a:p>
            <a:pPr marL="57150">
              <a:spcAft>
                <a:spcPts val="2000"/>
              </a:spcAft>
            </a:pPr>
            <a:r>
              <a:rPr lang="en-US" dirty="0"/>
              <a:t>Overall: (# CPUs + 1) heaps</a:t>
            </a:r>
          </a:p>
          <a:p>
            <a:pPr marL="457200" lvl="1">
              <a:spcAft>
                <a:spcPts val="2000"/>
              </a:spcAft>
            </a:pPr>
            <a:r>
              <a:rPr lang="en-US" dirty="0"/>
              <a:t>Per heap: 1 list of superblocks per object size (2</a:t>
            </a:r>
            <a:r>
              <a:rPr lang="en-US" baseline="30000" dirty="0"/>
              <a:t>2</a:t>
            </a:r>
            <a:r>
              <a:rPr lang="en-US" dirty="0"/>
              <a:t>—2</a:t>
            </a:r>
            <a:r>
              <a:rPr lang="en-US" baseline="30000" dirty="0"/>
              <a:t>11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Per superblock: </a:t>
            </a:r>
          </a:p>
          <a:p>
            <a:pPr lvl="2"/>
            <a:r>
              <a:rPr lang="en-US" dirty="0"/>
              <a:t>Need to know which/how many objects are free</a:t>
            </a:r>
          </a:p>
          <a:p>
            <a:pPr lvl="3"/>
            <a:r>
              <a:rPr lang="en-US" dirty="0"/>
              <a:t>LIFO list of free blocks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859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CPU 0 Heap, Illustrated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652285" y="3829569"/>
            <a:ext cx="1404019" cy="622824"/>
            <a:chOff x="827584" y="4627888"/>
            <a:chExt cx="2340123" cy="1393400"/>
          </a:xfrm>
        </p:grpSpPr>
        <p:sp>
          <p:nvSpPr>
            <p:cNvPr id="31" name="Rectangle 30"/>
            <p:cNvSpPr/>
            <p:nvPr/>
          </p:nvSpPr>
          <p:spPr>
            <a:xfrm>
              <a:off x="827584" y="4627888"/>
              <a:ext cx="2340121" cy="1393400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2758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41261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582675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997644" y="4627888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2758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41261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582677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997646" y="5311721"/>
              <a:ext cx="585030" cy="693582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Rectangle 40"/>
          <p:cNvSpPr/>
          <p:nvPr/>
        </p:nvSpPr>
        <p:spPr>
          <a:xfrm>
            <a:off x="2987824" y="5517232"/>
            <a:ext cx="1404018" cy="62282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987824" y="5517232"/>
            <a:ext cx="351004" cy="62282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338828" y="5517232"/>
            <a:ext cx="351004" cy="622824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040838" y="5517232"/>
            <a:ext cx="351004" cy="622824"/>
          </a:xfrm>
          <a:prstGeom prst="rect">
            <a:avLst/>
          </a:prstGeom>
          <a:noFill/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689833" y="5517232"/>
            <a:ext cx="351004" cy="622824"/>
          </a:xfrm>
          <a:prstGeom prst="rect">
            <a:avLst/>
          </a:prstGeom>
          <a:solidFill>
            <a:srgbClr val="4F81BD"/>
          </a:solidFill>
          <a:ln w="5715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3103976" y="3829569"/>
            <a:ext cx="1404019" cy="622824"/>
            <a:chOff x="827584" y="3234488"/>
            <a:chExt cx="2340123" cy="1393400"/>
          </a:xfrm>
        </p:grpSpPr>
        <p:sp>
          <p:nvSpPr>
            <p:cNvPr id="57" name="Rectangle 56"/>
            <p:cNvSpPr/>
            <p:nvPr/>
          </p:nvSpPr>
          <p:spPr>
            <a:xfrm>
              <a:off x="827584" y="3234488"/>
              <a:ext cx="2340121" cy="1393400"/>
            </a:xfrm>
            <a:prstGeom prst="rect">
              <a:avLst/>
            </a:prstGeom>
            <a:solidFill>
              <a:schemeClr val="accent1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82758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41261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582675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997644" y="3234488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758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41261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582677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997646" y="3918321"/>
              <a:ext cx="585030" cy="693582"/>
            </a:xfrm>
            <a:prstGeom prst="rect">
              <a:avLst/>
            </a:prstGeom>
            <a:solidFill>
              <a:srgbClr val="FFFFFF"/>
            </a:solidFill>
            <a:ln w="5715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One of these per CPU (and one shared)</a:t>
            </a:r>
            <a:endParaRPr lang="en-US" sz="3200" i="1" dirty="0"/>
          </a:p>
        </p:txBody>
      </p:sp>
      <p:sp>
        <p:nvSpPr>
          <p:cNvPr id="3" name="Rectangle 2"/>
          <p:cNvSpPr/>
          <p:nvPr/>
        </p:nvSpPr>
        <p:spPr>
          <a:xfrm rot="5400000">
            <a:off x="-594574" y="3410998"/>
            <a:ext cx="4716524" cy="8640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1331640" y="2204864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03648" y="1484784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1331476"/>
            <a:ext cx="796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Order: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971600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88" name="Straight Connector 87"/>
          <p:cNvCxnSpPr/>
          <p:nvPr/>
        </p:nvCxnSpPr>
        <p:spPr>
          <a:xfrm flipH="1">
            <a:off x="1331640" y="2802488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532421" y="2276872"/>
            <a:ext cx="343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…</a:t>
            </a: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1331640" y="407707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403648" y="3430741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040501" y="26897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cxnSp>
        <p:nvCxnSpPr>
          <p:cNvPr id="94" name="Straight Connector 93"/>
          <p:cNvCxnSpPr/>
          <p:nvPr/>
        </p:nvCxnSpPr>
        <p:spPr>
          <a:xfrm flipH="1">
            <a:off x="1359574" y="476295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403648" y="4078813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029386" y="389907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cxnSp>
        <p:nvCxnSpPr>
          <p:cNvPr id="97" name="Straight Connector 96"/>
          <p:cNvCxnSpPr/>
          <p:nvPr/>
        </p:nvCxnSpPr>
        <p:spPr>
          <a:xfrm flipH="1">
            <a:off x="1331640" y="5517232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403648" y="5517232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971600" y="5373216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3247992" y="397358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cxnSpLocks/>
            <a:endCxn id="69" idx="1"/>
          </p:cNvCxnSpPr>
          <p:nvPr/>
        </p:nvCxnSpPr>
        <p:spPr>
          <a:xfrm>
            <a:off x="1968690" y="2893330"/>
            <a:ext cx="1105054" cy="373944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3175984" y="3973585"/>
            <a:ext cx="1313716" cy="36004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58" idx="1"/>
          </p:cNvCxnSpPr>
          <p:nvPr/>
        </p:nvCxnSpPr>
        <p:spPr>
          <a:xfrm flipV="1">
            <a:off x="1951848" y="3984578"/>
            <a:ext cx="1152128" cy="28526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3680040" y="397358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040080" y="397358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3320000" y="433362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3752048" y="433362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4112088" y="4333625"/>
            <a:ext cx="360040" cy="0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Rounded Rectangular Callout 137"/>
          <p:cNvSpPr/>
          <p:nvPr/>
        </p:nvSpPr>
        <p:spPr>
          <a:xfrm>
            <a:off x="5292080" y="1876182"/>
            <a:ext cx="2448272" cy="1080120"/>
          </a:xfrm>
          <a:prstGeom prst="wedgeRoundRectCallout">
            <a:avLst>
              <a:gd name="adj1" fmla="val -87735"/>
              <a:gd name="adj2" fmla="val 49683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Free List: LIFO order</a:t>
            </a:r>
          </a:p>
        </p:txBody>
      </p:sp>
      <p:cxnSp>
        <p:nvCxnSpPr>
          <p:cNvPr id="139" name="Straight Arrow Connector 138"/>
          <p:cNvCxnSpPr>
            <a:cxnSpLocks/>
          </p:cNvCxnSpPr>
          <p:nvPr/>
        </p:nvCxnSpPr>
        <p:spPr>
          <a:xfrm>
            <a:off x="3131840" y="5733256"/>
            <a:ext cx="1046460" cy="9292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V="1">
            <a:off x="1979712" y="5733256"/>
            <a:ext cx="1152128" cy="285263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Rounded Rectangular Callout 146"/>
          <p:cNvSpPr/>
          <p:nvPr/>
        </p:nvSpPr>
        <p:spPr>
          <a:xfrm>
            <a:off x="4860032" y="4676906"/>
            <a:ext cx="2448272" cy="1080120"/>
          </a:xfrm>
          <a:prstGeom prst="wedgeRoundRectCallout">
            <a:avLst>
              <a:gd name="adj1" fmla="val -157791"/>
              <a:gd name="adj2" fmla="val -23442"/>
              <a:gd name="adj3" fmla="val 16667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Some sizes can be empty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7A0897-A5CA-BCE3-700B-7A833982EDFF}"/>
              </a:ext>
            </a:extLst>
          </p:cNvPr>
          <p:cNvSpPr txBox="1"/>
          <p:nvPr/>
        </p:nvSpPr>
        <p:spPr>
          <a:xfrm>
            <a:off x="984944" y="46438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29E375-B368-82A0-9A15-FA35CA8A5E1B}"/>
              </a:ext>
            </a:extLst>
          </p:cNvPr>
          <p:cNvSpPr txBox="1"/>
          <p:nvPr/>
        </p:nvSpPr>
        <p:spPr>
          <a:xfrm>
            <a:off x="1438484" y="4762952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2B3972C8-35D1-D61A-082E-8FFD3F6470F8}"/>
              </a:ext>
            </a:extLst>
          </p:cNvPr>
          <p:cNvGrpSpPr/>
          <p:nvPr/>
        </p:nvGrpSpPr>
        <p:grpSpPr>
          <a:xfrm>
            <a:off x="3073744" y="2583331"/>
            <a:ext cx="1398384" cy="761745"/>
            <a:chOff x="3109610" y="2913280"/>
            <a:chExt cx="1083126" cy="594688"/>
          </a:xfrm>
        </p:grpSpPr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A1135A8D-F893-FC8C-1925-54E33D06D1FC}"/>
                </a:ext>
              </a:extLst>
            </p:cNvPr>
            <p:cNvGrpSpPr/>
            <p:nvPr/>
          </p:nvGrpSpPr>
          <p:grpSpPr>
            <a:xfrm>
              <a:off x="3109610" y="3045720"/>
              <a:ext cx="1083126" cy="462248"/>
              <a:chOff x="3067757" y="2500798"/>
              <a:chExt cx="1083126" cy="462248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3611719" y="2500798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611719" y="250079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746510" y="2500798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016092" y="2500798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881301" y="250079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611719" y="261529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746510" y="261529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016092" y="2615293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81301" y="2615293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084B63F1-C793-1700-70D4-6280C81B697B}"/>
                  </a:ext>
                </a:extLst>
              </p:cNvPr>
              <p:cNvSpPr/>
              <p:nvPr/>
            </p:nvSpPr>
            <p:spPr>
              <a:xfrm>
                <a:off x="3068217" y="2501280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9E9DBEB-49DB-1068-2B42-43C66811B82C}"/>
                  </a:ext>
                </a:extLst>
              </p:cNvPr>
              <p:cNvSpPr/>
              <p:nvPr/>
            </p:nvSpPr>
            <p:spPr>
              <a:xfrm>
                <a:off x="3068217" y="2501280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88BF2FD-B78B-340A-BD96-84086ED14F0F}"/>
                  </a:ext>
                </a:extLst>
              </p:cNvPr>
              <p:cNvSpPr/>
              <p:nvPr/>
            </p:nvSpPr>
            <p:spPr>
              <a:xfrm>
                <a:off x="3203008" y="2501280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088FBC5-E8D6-3CD8-917D-2D40E3F28542}"/>
                  </a:ext>
                </a:extLst>
              </p:cNvPr>
              <p:cNvSpPr/>
              <p:nvPr/>
            </p:nvSpPr>
            <p:spPr>
              <a:xfrm>
                <a:off x="3472590" y="2501280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24A5F86-DC4D-4D9B-4C98-CD4D15D19566}"/>
                  </a:ext>
                </a:extLst>
              </p:cNvPr>
              <p:cNvSpPr/>
              <p:nvPr/>
            </p:nvSpPr>
            <p:spPr>
              <a:xfrm>
                <a:off x="3337799" y="2501280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B5463BBB-5C8B-B7A2-BB54-9FBEE57AB6CB}"/>
                  </a:ext>
                </a:extLst>
              </p:cNvPr>
              <p:cNvSpPr/>
              <p:nvPr/>
            </p:nvSpPr>
            <p:spPr>
              <a:xfrm>
                <a:off x="3068217" y="2615775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64CA2F7-73A6-AAE2-F038-673C8F538609}"/>
                  </a:ext>
                </a:extLst>
              </p:cNvPr>
              <p:cNvSpPr/>
              <p:nvPr/>
            </p:nvSpPr>
            <p:spPr>
              <a:xfrm>
                <a:off x="3203008" y="2615775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0F48A102-2040-5DBD-7760-0DDA8136436C}"/>
                  </a:ext>
                </a:extLst>
              </p:cNvPr>
              <p:cNvSpPr/>
              <p:nvPr/>
            </p:nvSpPr>
            <p:spPr>
              <a:xfrm>
                <a:off x="3472590" y="2615775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FF519C46-77B5-D9DB-7996-D73576C9202A}"/>
                  </a:ext>
                </a:extLst>
              </p:cNvPr>
              <p:cNvSpPr/>
              <p:nvPr/>
            </p:nvSpPr>
            <p:spPr>
              <a:xfrm>
                <a:off x="3337799" y="2615775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5FC038A5-11BB-E295-9025-DCF520A691E3}"/>
                  </a:ext>
                </a:extLst>
              </p:cNvPr>
              <p:cNvSpPr/>
              <p:nvPr/>
            </p:nvSpPr>
            <p:spPr>
              <a:xfrm>
                <a:off x="3067757" y="2729748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CE7E71F-8030-5D40-A520-561F34A55D6F}"/>
                  </a:ext>
                </a:extLst>
              </p:cNvPr>
              <p:cNvSpPr/>
              <p:nvPr/>
            </p:nvSpPr>
            <p:spPr>
              <a:xfrm>
                <a:off x="3067757" y="272974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7D6DBA2-F331-A9FF-1050-03FD3467A9A6}"/>
                  </a:ext>
                </a:extLst>
              </p:cNvPr>
              <p:cNvSpPr/>
              <p:nvPr/>
            </p:nvSpPr>
            <p:spPr>
              <a:xfrm>
                <a:off x="3202548" y="2729748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7BFDF5A2-78EC-C89D-E41F-D4CBDD092E1B}"/>
                  </a:ext>
                </a:extLst>
              </p:cNvPr>
              <p:cNvSpPr/>
              <p:nvPr/>
            </p:nvSpPr>
            <p:spPr>
              <a:xfrm>
                <a:off x="3472130" y="272974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32F3BC17-F533-9CC3-A67B-263400B72F0D}"/>
                  </a:ext>
                </a:extLst>
              </p:cNvPr>
              <p:cNvSpPr/>
              <p:nvPr/>
            </p:nvSpPr>
            <p:spPr>
              <a:xfrm>
                <a:off x="3337339" y="2729748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84BE0747-7E9B-59EF-C528-6E0F89802480}"/>
                  </a:ext>
                </a:extLst>
              </p:cNvPr>
              <p:cNvSpPr/>
              <p:nvPr/>
            </p:nvSpPr>
            <p:spPr>
              <a:xfrm>
                <a:off x="3067757" y="284424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06F55916-DD55-40BD-F182-8B4AAC8C6C35}"/>
                  </a:ext>
                </a:extLst>
              </p:cNvPr>
              <p:cNvSpPr/>
              <p:nvPr/>
            </p:nvSpPr>
            <p:spPr>
              <a:xfrm>
                <a:off x="3202548" y="284424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E3679111-EAEA-1646-F942-A1B7FC34C222}"/>
                  </a:ext>
                </a:extLst>
              </p:cNvPr>
              <p:cNvSpPr/>
              <p:nvPr/>
            </p:nvSpPr>
            <p:spPr>
              <a:xfrm>
                <a:off x="3472130" y="2844243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381AAF6-6764-4556-A9EA-BD6EB3B0FCFA}"/>
                  </a:ext>
                </a:extLst>
              </p:cNvPr>
              <p:cNvSpPr/>
              <p:nvPr/>
            </p:nvSpPr>
            <p:spPr>
              <a:xfrm>
                <a:off x="3337339" y="2844243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1F6C400B-3B22-71C2-68BA-E4A47DF23EC9}"/>
                  </a:ext>
                </a:extLst>
              </p:cNvPr>
              <p:cNvSpPr/>
              <p:nvPr/>
            </p:nvSpPr>
            <p:spPr>
              <a:xfrm>
                <a:off x="3611259" y="2728732"/>
                <a:ext cx="539164" cy="233298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34C40BCE-46ED-EA0B-EFBD-61715EAD7D75}"/>
                  </a:ext>
                </a:extLst>
              </p:cNvPr>
              <p:cNvSpPr/>
              <p:nvPr/>
            </p:nvSpPr>
            <p:spPr>
              <a:xfrm>
                <a:off x="3611259" y="2728732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DD87B92-798D-F504-CC3A-D896605CB323}"/>
                  </a:ext>
                </a:extLst>
              </p:cNvPr>
              <p:cNvSpPr/>
              <p:nvPr/>
            </p:nvSpPr>
            <p:spPr>
              <a:xfrm>
                <a:off x="3746050" y="2728732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93721AFB-938C-8E4A-D7F5-415A0BB114DC}"/>
                  </a:ext>
                </a:extLst>
              </p:cNvPr>
              <p:cNvSpPr/>
              <p:nvPr/>
            </p:nvSpPr>
            <p:spPr>
              <a:xfrm>
                <a:off x="4015632" y="2728732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AAD8E132-8A1D-67AE-AC2A-A52C4B41C542}"/>
                  </a:ext>
                </a:extLst>
              </p:cNvPr>
              <p:cNvSpPr/>
              <p:nvPr/>
            </p:nvSpPr>
            <p:spPr>
              <a:xfrm>
                <a:off x="3880841" y="2728732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8E263972-0F02-B1FF-6A10-41A3AD8E052E}"/>
                  </a:ext>
                </a:extLst>
              </p:cNvPr>
              <p:cNvSpPr/>
              <p:nvPr/>
            </p:nvSpPr>
            <p:spPr>
              <a:xfrm>
                <a:off x="3611259" y="2843227"/>
                <a:ext cx="134791" cy="116127"/>
              </a:xfrm>
              <a:prstGeom prst="rect">
                <a:avLst/>
              </a:prstGeom>
              <a:noFill/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79F5F0CD-0C87-5CBF-1BEC-FD603F30EBFB}"/>
                  </a:ext>
                </a:extLst>
              </p:cNvPr>
              <p:cNvSpPr/>
              <p:nvPr/>
            </p:nvSpPr>
            <p:spPr>
              <a:xfrm>
                <a:off x="3746050" y="2843227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69E05ED7-1C85-D964-AC84-4954F4CDD5C4}"/>
                  </a:ext>
                </a:extLst>
              </p:cNvPr>
              <p:cNvSpPr/>
              <p:nvPr/>
            </p:nvSpPr>
            <p:spPr>
              <a:xfrm>
                <a:off x="4015632" y="2843227"/>
                <a:ext cx="134791" cy="116127"/>
              </a:xfrm>
              <a:prstGeom prst="rect">
                <a:avLst/>
              </a:prstGeom>
              <a:solidFill>
                <a:schemeClr val="accent1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3AD094CD-A3F6-A282-0B34-90F7020F154A}"/>
                  </a:ext>
                </a:extLst>
              </p:cNvPr>
              <p:cNvSpPr/>
              <p:nvPr/>
            </p:nvSpPr>
            <p:spPr>
              <a:xfrm>
                <a:off x="3880841" y="2843227"/>
                <a:ext cx="134791" cy="116127"/>
              </a:xfrm>
              <a:prstGeom prst="rect">
                <a:avLst/>
              </a:prstGeom>
              <a:solidFill>
                <a:srgbClr val="4F81BD"/>
              </a:solidFill>
              <a:ln w="57150" cmpd="sng">
                <a:solidFill>
                  <a:schemeClr val="accent3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9" name="Freeform 128"/>
            <p:cNvSpPr/>
            <p:nvPr/>
          </p:nvSpPr>
          <p:spPr>
            <a:xfrm rot="11311646">
              <a:off x="3186298" y="2913280"/>
              <a:ext cx="581412" cy="263383"/>
            </a:xfrm>
            <a:custGeom>
              <a:avLst/>
              <a:gdLst>
                <a:gd name="connsiteX0" fmla="*/ 0 w 1143000"/>
                <a:gd name="connsiteY0" fmla="*/ 76200 h 440556"/>
                <a:gd name="connsiteX1" fmla="*/ 292100 w 1143000"/>
                <a:gd name="connsiteY1" fmla="*/ 419100 h 440556"/>
                <a:gd name="connsiteX2" fmla="*/ 292100 w 1143000"/>
                <a:gd name="connsiteY2" fmla="*/ 419100 h 440556"/>
                <a:gd name="connsiteX3" fmla="*/ 965200 w 1143000"/>
                <a:gd name="connsiteY3" fmla="*/ 406400 h 440556"/>
                <a:gd name="connsiteX4" fmla="*/ 1143000 w 1143000"/>
                <a:gd name="connsiteY4" fmla="*/ 0 h 440556"/>
                <a:gd name="connsiteX5" fmla="*/ 1143000 w 1143000"/>
                <a:gd name="connsiteY5" fmla="*/ 0 h 44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43000" h="440556">
                  <a:moveTo>
                    <a:pt x="0" y="76200"/>
                  </a:moveTo>
                  <a:lnTo>
                    <a:pt x="292100" y="419100"/>
                  </a:lnTo>
                  <a:lnTo>
                    <a:pt x="292100" y="419100"/>
                  </a:lnTo>
                  <a:cubicBezTo>
                    <a:pt x="404283" y="416983"/>
                    <a:pt x="823383" y="476250"/>
                    <a:pt x="965200" y="406400"/>
                  </a:cubicBezTo>
                  <a:cubicBezTo>
                    <a:pt x="1107017" y="336550"/>
                    <a:pt x="1143000" y="0"/>
                    <a:pt x="1143000" y="0"/>
                  </a:cubicBezTo>
                  <a:lnTo>
                    <a:pt x="1143000" y="0"/>
                  </a:lnTo>
                </a:path>
              </a:pathLst>
            </a:custGeom>
            <a:ln w="12700" cmpd="sng">
              <a:solidFill>
                <a:srgbClr val="00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Straight Arrow Connector 134"/>
            <p:cNvCxnSpPr>
              <a:cxnSpLocks/>
            </p:cNvCxnSpPr>
            <p:nvPr/>
          </p:nvCxnSpPr>
          <p:spPr>
            <a:xfrm>
              <a:off x="3146795" y="3438224"/>
              <a:ext cx="129908" cy="383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B5CF1F45-9401-FB1A-368C-70483225B4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83757" y="3332827"/>
              <a:ext cx="146083" cy="11314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AE26F23A-7077-A0E4-206E-105DD45427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9666" y="3110442"/>
              <a:ext cx="301455" cy="23126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47E8A0E7-EC88-E533-D402-8BA0D485D59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588328" y="3094447"/>
              <a:ext cx="137688" cy="3971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8A64B77E-A476-0B24-51BC-3947769BA1FF}"/>
                </a:ext>
              </a:extLst>
            </p:cNvPr>
            <p:cNvCxnSpPr>
              <a:cxnSpLocks/>
            </p:cNvCxnSpPr>
            <p:nvPr/>
          </p:nvCxnSpPr>
          <p:spPr>
            <a:xfrm>
              <a:off x="3581978" y="3091272"/>
              <a:ext cx="3175" cy="26987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>
              <a:extLst>
                <a:ext uri="{FF2B5EF4-FFF2-40B4-BE49-F238E27FC236}">
                  <a16:creationId xmlns:a16="http://schemas.microsoft.com/office/drawing/2014/main" id="{27830F76-99B4-F9DD-F226-987DA678212F}"/>
                </a:ext>
              </a:extLst>
            </p:cNvPr>
            <p:cNvCxnSpPr>
              <a:cxnSpLocks/>
            </p:cNvCxnSpPr>
            <p:nvPr/>
          </p:nvCxnSpPr>
          <p:spPr>
            <a:xfrm>
              <a:off x="3584522" y="3337258"/>
              <a:ext cx="861" cy="96062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6138315A-C9EF-300D-3B6C-4B8E9AEF809F}"/>
                </a:ext>
              </a:extLst>
            </p:cNvPr>
            <p:cNvCxnSpPr>
              <a:cxnSpLocks/>
            </p:cNvCxnSpPr>
            <p:nvPr/>
          </p:nvCxnSpPr>
          <p:spPr>
            <a:xfrm>
              <a:off x="3581978" y="3088097"/>
              <a:ext cx="3175" cy="26987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C111E88C-8B45-846A-20AF-A39E4033361E}"/>
                </a:ext>
              </a:extLst>
            </p:cNvPr>
            <p:cNvCxnSpPr>
              <a:cxnSpLocks/>
            </p:cNvCxnSpPr>
            <p:nvPr/>
          </p:nvCxnSpPr>
          <p:spPr>
            <a:xfrm>
              <a:off x="3588340" y="3447228"/>
              <a:ext cx="132167" cy="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03A36BD3-F9EA-71E9-6F46-474A41B90C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30652" y="3326222"/>
              <a:ext cx="257726" cy="116315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>
              <a:extLst>
                <a:ext uri="{FF2B5EF4-FFF2-40B4-BE49-F238E27FC236}">
                  <a16:creationId xmlns:a16="http://schemas.microsoft.com/office/drawing/2014/main" id="{732FA6F5-723F-762B-027B-EB112C83A3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5063" y="3084922"/>
              <a:ext cx="6015" cy="244946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>
              <a:extLst>
                <a:ext uri="{FF2B5EF4-FFF2-40B4-BE49-F238E27FC236}">
                  <a16:creationId xmlns:a16="http://schemas.microsoft.com/office/drawing/2014/main" id="{D0E756B3-568F-355A-67E2-87564E4ED5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61378" y="3100797"/>
              <a:ext cx="107950" cy="12065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>
              <a:extLst>
                <a:ext uri="{FF2B5EF4-FFF2-40B4-BE49-F238E27FC236}">
                  <a16:creationId xmlns:a16="http://schemas.microsoft.com/office/drawing/2014/main" id="{61435DA9-B034-C4C1-B572-94626B18CE2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02628" y="3224622"/>
              <a:ext cx="149225" cy="6350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A0BB1B20-0BC6-367B-6244-667EBB804B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66053" y="3130334"/>
              <a:ext cx="7213" cy="205413"/>
            </a:xfrm>
            <a:prstGeom prst="straightConnector1">
              <a:avLst/>
            </a:prstGeom>
            <a:ln w="1270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TextBox 164">
            <a:extLst>
              <a:ext uri="{FF2B5EF4-FFF2-40B4-BE49-F238E27FC236}">
                <a16:creationId xmlns:a16="http://schemas.microsoft.com/office/drawing/2014/main" id="{D26036E6-7E51-5952-FA86-47E3C9587D8C}"/>
              </a:ext>
            </a:extLst>
          </p:cNvPr>
          <p:cNvSpPr txBox="1"/>
          <p:nvPr/>
        </p:nvSpPr>
        <p:spPr>
          <a:xfrm>
            <a:off x="1404242" y="2790036"/>
            <a:ext cx="60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Free</a:t>
            </a:r>
            <a:br>
              <a:rPr lang="en-US" dirty="0"/>
            </a:br>
            <a:r>
              <a:rPr lang="en-US" dirty="0"/>
              <a:t>List:</a:t>
            </a:r>
          </a:p>
        </p:txBody>
      </p: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BD3E2AAE-D427-F457-7C90-667F29375EAD}"/>
              </a:ext>
            </a:extLst>
          </p:cNvPr>
          <p:cNvCxnSpPr/>
          <p:nvPr/>
        </p:nvCxnSpPr>
        <p:spPr>
          <a:xfrm flipH="1">
            <a:off x="1331640" y="3441994"/>
            <a:ext cx="8640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A40244F2-0511-B083-CCDF-A52AC2C141E7}"/>
              </a:ext>
            </a:extLst>
          </p:cNvPr>
          <p:cNvSpPr txBox="1"/>
          <p:nvPr/>
        </p:nvSpPr>
        <p:spPr>
          <a:xfrm>
            <a:off x="1041247" y="3315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0471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Hoard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Really nice piece of work</a:t>
            </a:r>
          </a:p>
          <a:p>
            <a:r>
              <a:rPr lang="en-US" dirty="0"/>
              <a:t>Establishes nice balance among concerns</a:t>
            </a:r>
          </a:p>
          <a:p>
            <a:r>
              <a:rPr lang="en-US" dirty="0"/>
              <a:t>Good performance results</a:t>
            </a:r>
          </a:p>
          <a:p>
            <a:pPr lvl="1"/>
            <a:r>
              <a:rPr lang="en-US" dirty="0"/>
              <a:t>It is ok if you don’t understand synchronization and alignment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93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 2: Linux kernel allocators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() and friends, but in the kernel</a:t>
            </a:r>
          </a:p>
          <a:p>
            <a:endParaRPr lang="en-US" dirty="0"/>
          </a:p>
          <a:p>
            <a:r>
              <a:rPr lang="en-US" dirty="0"/>
              <a:t>Focus today on dynamic allocation of small objects</a:t>
            </a:r>
          </a:p>
          <a:p>
            <a:pPr lvl="1"/>
            <a:r>
              <a:rPr lang="en-US" dirty="0"/>
              <a:t>Later class on management of physical pages</a:t>
            </a:r>
          </a:p>
          <a:p>
            <a:pPr lvl="1"/>
            <a:r>
              <a:rPr lang="en-US" dirty="0"/>
              <a:t>And allocation of page ranges to allocators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51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kmem_caches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Linux has a </a:t>
            </a:r>
            <a:r>
              <a:rPr lang="en-US" dirty="0" err="1"/>
              <a:t>kmalloc</a:t>
            </a:r>
            <a:r>
              <a:rPr lang="en-US" dirty="0"/>
              <a:t> and </a:t>
            </a:r>
            <a:r>
              <a:rPr lang="en-US" dirty="0" err="1"/>
              <a:t>kfree</a:t>
            </a:r>
            <a:r>
              <a:rPr lang="en-US" dirty="0"/>
              <a:t>, but caches preferred for common object types</a:t>
            </a:r>
          </a:p>
          <a:p>
            <a:r>
              <a:rPr lang="en-US" dirty="0"/>
              <a:t>Like Hoard, a given cache allocates a specific type of object</a:t>
            </a:r>
          </a:p>
          <a:p>
            <a:pPr lvl="1"/>
            <a:r>
              <a:rPr lang="en-US" dirty="0"/>
              <a:t>Ex: a cache for file descriptors, a cache for </a:t>
            </a:r>
            <a:r>
              <a:rPr lang="en-US" dirty="0" err="1"/>
              <a:t>inodes</a:t>
            </a:r>
            <a:r>
              <a:rPr lang="en-US" dirty="0"/>
              <a:t>, etc.</a:t>
            </a:r>
          </a:p>
          <a:p>
            <a:r>
              <a:rPr lang="en-US" dirty="0"/>
              <a:t>Unlike Hoard, objects of the same size not mixed</a:t>
            </a:r>
          </a:p>
          <a:p>
            <a:pPr lvl="1"/>
            <a:r>
              <a:rPr lang="en-US" dirty="0"/>
              <a:t>Allocator can do initialization automatically</a:t>
            </a:r>
          </a:p>
          <a:p>
            <a:pPr lvl="1"/>
            <a:r>
              <a:rPr lang="en-US" dirty="0"/>
              <a:t>May also need to constrain where memory comes from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89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Caches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Caches can also keep a certain “reserve” capacity</a:t>
            </a:r>
          </a:p>
          <a:p>
            <a:pPr lvl="1"/>
            <a:r>
              <a:rPr lang="en-US" dirty="0"/>
              <a:t>No guarantees, but allows performance tuning</a:t>
            </a:r>
          </a:p>
          <a:p>
            <a:pPr lvl="1"/>
            <a:r>
              <a:rPr lang="en-US" dirty="0"/>
              <a:t>Example: I know I’ll have ~100 list nodes frequently allocated and freed; target the cache capacity at 120 elements to avoid expensive page allocation</a:t>
            </a:r>
          </a:p>
          <a:p>
            <a:pPr lvl="1"/>
            <a:r>
              <a:rPr lang="en-US" dirty="0"/>
              <a:t>Often called a </a:t>
            </a:r>
            <a:r>
              <a:rPr lang="en-US" b="1" dirty="0"/>
              <a:t>memory pool</a:t>
            </a:r>
            <a:endParaRPr lang="en-US" dirty="0"/>
          </a:p>
          <a:p>
            <a:r>
              <a:rPr lang="en-US" dirty="0"/>
              <a:t>Universal interface: can change allocator underneath</a:t>
            </a:r>
          </a:p>
          <a:p>
            <a:r>
              <a:rPr lang="en-US" dirty="0"/>
              <a:t>Kernel has </a:t>
            </a:r>
            <a:r>
              <a:rPr lang="en-US" dirty="0" err="1"/>
              <a:t>kmalloc</a:t>
            </a:r>
            <a:r>
              <a:rPr lang="en-US" dirty="0"/>
              <a:t> and </a:t>
            </a:r>
            <a:r>
              <a:rPr lang="en-US" dirty="0" err="1"/>
              <a:t>kfree</a:t>
            </a:r>
            <a:r>
              <a:rPr lang="en-US" dirty="0"/>
              <a:t> too</a:t>
            </a:r>
          </a:p>
          <a:p>
            <a:pPr lvl="1"/>
            <a:r>
              <a:rPr lang="en-US" dirty="0"/>
              <a:t>Implemented on caches of various powers of 2 (familiar?)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70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Superblocks to slabs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default cache allocator (at least as of early 2.6) was the slab allocator</a:t>
            </a:r>
          </a:p>
          <a:p>
            <a:r>
              <a:rPr lang="en-US" dirty="0"/>
              <a:t>Slab is a chunk of contiguous pages, similar to a superblock in Hoard</a:t>
            </a:r>
          </a:p>
          <a:p>
            <a:r>
              <a:rPr lang="en-US" dirty="0"/>
              <a:t>Similar basic ideas, but substantially more complex bookkeeping</a:t>
            </a:r>
          </a:p>
          <a:p>
            <a:pPr lvl="1"/>
            <a:r>
              <a:rPr lang="en-US" dirty="0"/>
              <a:t>The slab allocator came first, historically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7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04FCF-A72C-833D-878E-AD320EEC0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Background: Embedded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2269B-0EDA-0373-B834-31F103F52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CS2, I learned to code linked lists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Requires 2 allocations per node: object &amp; node</a:t>
            </a:r>
          </a:p>
          <a:p>
            <a:r>
              <a:rPr lang="en-US" dirty="0"/>
              <a:t>A common C idiom is to turn this around: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60860-CCFC-B54E-B0EA-1B25C1500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Snip Single Corner Rectangle 4">
            <a:extLst>
              <a:ext uri="{FF2B5EF4-FFF2-40B4-BE49-F238E27FC236}">
                <a16:creationId xmlns:a16="http://schemas.microsoft.com/office/drawing/2014/main" id="{0413E2FD-9194-0DBA-9281-55DBF42E70B7}"/>
              </a:ext>
            </a:extLst>
          </p:cNvPr>
          <p:cNvSpPr/>
          <p:nvPr/>
        </p:nvSpPr>
        <p:spPr>
          <a:xfrm>
            <a:off x="899592" y="1988840"/>
            <a:ext cx="1152128" cy="720080"/>
          </a:xfrm>
          <a:prstGeom prst="snip1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next:</a:t>
            </a:r>
          </a:p>
          <a:p>
            <a:pPr algn="ctr"/>
            <a:r>
              <a:rPr lang="en-US" dirty="0"/>
              <a:t>object:</a:t>
            </a:r>
          </a:p>
        </p:txBody>
      </p:sp>
      <p:sp>
        <p:nvSpPr>
          <p:cNvPr id="6" name="Snip Single Corner Rectangle 5">
            <a:extLst>
              <a:ext uri="{FF2B5EF4-FFF2-40B4-BE49-F238E27FC236}">
                <a16:creationId xmlns:a16="http://schemas.microsoft.com/office/drawing/2014/main" id="{DCD56043-62AA-BB20-4660-BBC5D458CE11}"/>
              </a:ext>
            </a:extLst>
          </p:cNvPr>
          <p:cNvSpPr/>
          <p:nvPr/>
        </p:nvSpPr>
        <p:spPr>
          <a:xfrm>
            <a:off x="2699792" y="1968593"/>
            <a:ext cx="1152128" cy="720080"/>
          </a:xfrm>
          <a:prstGeom prst="snip1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next:</a:t>
            </a:r>
          </a:p>
          <a:p>
            <a:pPr algn="ctr"/>
            <a:r>
              <a:rPr lang="en-US" dirty="0"/>
              <a:t>object: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34825A4F-EE35-04F6-6A24-C75F20F22C8D}"/>
              </a:ext>
            </a:extLst>
          </p:cNvPr>
          <p:cNvSpPr/>
          <p:nvPr/>
        </p:nvSpPr>
        <p:spPr>
          <a:xfrm>
            <a:off x="4499992" y="1989909"/>
            <a:ext cx="1152128" cy="720080"/>
          </a:xfrm>
          <a:prstGeom prst="snip1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next:</a:t>
            </a:r>
          </a:p>
          <a:p>
            <a:pPr algn="ctr"/>
            <a:r>
              <a:rPr lang="en-US" dirty="0"/>
              <a:t>object:</a:t>
            </a:r>
          </a:p>
        </p:txBody>
      </p:sp>
      <p:sp>
        <p:nvSpPr>
          <p:cNvPr id="8" name="Heptagon 7">
            <a:extLst>
              <a:ext uri="{FF2B5EF4-FFF2-40B4-BE49-F238E27FC236}">
                <a16:creationId xmlns:a16="http://schemas.microsoft.com/office/drawing/2014/main" id="{D9E82767-5FCE-3DDF-B26D-9FD1F978C9F9}"/>
              </a:ext>
            </a:extLst>
          </p:cNvPr>
          <p:cNvSpPr/>
          <p:nvPr/>
        </p:nvSpPr>
        <p:spPr>
          <a:xfrm>
            <a:off x="700872" y="2835286"/>
            <a:ext cx="1378496" cy="890693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A:</a:t>
            </a:r>
          </a:p>
          <a:p>
            <a:pPr algn="ctr"/>
            <a:r>
              <a:rPr lang="en-US" dirty="0"/>
              <a:t>B:</a:t>
            </a:r>
          </a:p>
          <a:p>
            <a:pPr algn="ctr"/>
            <a:r>
              <a:rPr lang="en-US" dirty="0"/>
              <a:t>…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B983E2C-51B1-8A4C-4DFD-CD49C76E3B7E}"/>
              </a:ext>
            </a:extLst>
          </p:cNvPr>
          <p:cNvCxnSpPr/>
          <p:nvPr/>
        </p:nvCxnSpPr>
        <p:spPr>
          <a:xfrm>
            <a:off x="1717964" y="2202873"/>
            <a:ext cx="94210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1886867-0BD9-78E5-E414-BFCBF1BDF0F3}"/>
              </a:ext>
            </a:extLst>
          </p:cNvPr>
          <p:cNvCxnSpPr/>
          <p:nvPr/>
        </p:nvCxnSpPr>
        <p:spPr>
          <a:xfrm>
            <a:off x="3557883" y="2202873"/>
            <a:ext cx="94210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AA9940C-67BC-C0F8-3341-9A1C4A456FA9}"/>
              </a:ext>
            </a:extLst>
          </p:cNvPr>
          <p:cNvCxnSpPr/>
          <p:nvPr/>
        </p:nvCxnSpPr>
        <p:spPr>
          <a:xfrm>
            <a:off x="5334001" y="2244437"/>
            <a:ext cx="94210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921C6FC-611E-D1A6-00A0-965A189A038C}"/>
              </a:ext>
            </a:extLst>
          </p:cNvPr>
          <p:cNvSpPr txBox="1"/>
          <p:nvPr/>
        </p:nvSpPr>
        <p:spPr>
          <a:xfrm>
            <a:off x="6471265" y="1968593"/>
            <a:ext cx="636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. . .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52EB6B4-FB5E-7A83-AB40-92B093E91163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1822132" y="2561045"/>
            <a:ext cx="120723" cy="450654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61FE239-9DDA-ECB1-6787-83BA8B80B3A3}"/>
              </a:ext>
            </a:extLst>
          </p:cNvPr>
          <p:cNvCxnSpPr>
            <a:cxnSpLocks/>
          </p:cNvCxnSpPr>
          <p:nvPr/>
        </p:nvCxnSpPr>
        <p:spPr>
          <a:xfrm>
            <a:off x="3601326" y="2561045"/>
            <a:ext cx="122440" cy="450654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7522D7C-319A-AF3B-780B-0AA29384661B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5416817" y="2561045"/>
            <a:ext cx="121366" cy="450654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Heptagon 23">
            <a:extLst>
              <a:ext uri="{FF2B5EF4-FFF2-40B4-BE49-F238E27FC236}">
                <a16:creationId xmlns:a16="http://schemas.microsoft.com/office/drawing/2014/main" id="{E522C34D-FFEA-0619-69E2-9059CFD11D00}"/>
              </a:ext>
            </a:extLst>
          </p:cNvPr>
          <p:cNvSpPr/>
          <p:nvPr/>
        </p:nvSpPr>
        <p:spPr>
          <a:xfrm>
            <a:off x="2451831" y="2794305"/>
            <a:ext cx="1378496" cy="890693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A:</a:t>
            </a:r>
          </a:p>
          <a:p>
            <a:pPr algn="ctr"/>
            <a:r>
              <a:rPr lang="en-US" dirty="0"/>
              <a:t>B: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25" name="Heptagon 24">
            <a:extLst>
              <a:ext uri="{FF2B5EF4-FFF2-40B4-BE49-F238E27FC236}">
                <a16:creationId xmlns:a16="http://schemas.microsoft.com/office/drawing/2014/main" id="{670098D6-672F-0C1F-CC89-0F0A703EDCFA}"/>
              </a:ext>
            </a:extLst>
          </p:cNvPr>
          <p:cNvSpPr/>
          <p:nvPr/>
        </p:nvSpPr>
        <p:spPr>
          <a:xfrm>
            <a:off x="4296200" y="2835286"/>
            <a:ext cx="1378496" cy="890693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A:</a:t>
            </a:r>
          </a:p>
          <a:p>
            <a:pPr algn="ctr"/>
            <a:r>
              <a:rPr lang="en-US" dirty="0"/>
              <a:t>B: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28" name="Heptagon 27">
            <a:extLst>
              <a:ext uri="{FF2B5EF4-FFF2-40B4-BE49-F238E27FC236}">
                <a16:creationId xmlns:a16="http://schemas.microsoft.com/office/drawing/2014/main" id="{A797C634-6E0B-B076-D93B-10FB69719BC8}"/>
              </a:ext>
            </a:extLst>
          </p:cNvPr>
          <p:cNvSpPr/>
          <p:nvPr/>
        </p:nvSpPr>
        <p:spPr>
          <a:xfrm>
            <a:off x="673224" y="4783583"/>
            <a:ext cx="1378496" cy="1153510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Next:</a:t>
            </a:r>
            <a:br>
              <a:rPr lang="en-US" dirty="0"/>
            </a:br>
            <a:r>
              <a:rPr lang="en-US" dirty="0"/>
              <a:t>A:</a:t>
            </a:r>
          </a:p>
          <a:p>
            <a:pPr algn="ctr"/>
            <a:r>
              <a:rPr lang="en-US" dirty="0"/>
              <a:t>B: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29" name="Heptagon 28">
            <a:extLst>
              <a:ext uri="{FF2B5EF4-FFF2-40B4-BE49-F238E27FC236}">
                <a16:creationId xmlns:a16="http://schemas.microsoft.com/office/drawing/2014/main" id="{04B35481-8458-B08A-6C18-D335E9FA3C6B}"/>
              </a:ext>
            </a:extLst>
          </p:cNvPr>
          <p:cNvSpPr/>
          <p:nvPr/>
        </p:nvSpPr>
        <p:spPr>
          <a:xfrm>
            <a:off x="2586608" y="4783583"/>
            <a:ext cx="1378496" cy="1153510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Next:</a:t>
            </a:r>
            <a:br>
              <a:rPr lang="en-US" dirty="0"/>
            </a:br>
            <a:r>
              <a:rPr lang="en-US" dirty="0"/>
              <a:t>A:</a:t>
            </a:r>
          </a:p>
          <a:p>
            <a:pPr algn="ctr"/>
            <a:r>
              <a:rPr lang="en-US" dirty="0"/>
              <a:t>B: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30" name="Heptagon 29">
            <a:extLst>
              <a:ext uri="{FF2B5EF4-FFF2-40B4-BE49-F238E27FC236}">
                <a16:creationId xmlns:a16="http://schemas.microsoft.com/office/drawing/2014/main" id="{7D1DBD8A-8CA4-2796-43DE-0CCD522F41DD}"/>
              </a:ext>
            </a:extLst>
          </p:cNvPr>
          <p:cNvSpPr/>
          <p:nvPr/>
        </p:nvSpPr>
        <p:spPr>
          <a:xfrm>
            <a:off x="4386808" y="4739428"/>
            <a:ext cx="1378496" cy="1153510"/>
          </a:xfrm>
          <a:prstGeom prst="hept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Next:</a:t>
            </a:r>
            <a:br>
              <a:rPr lang="en-US" dirty="0"/>
            </a:br>
            <a:r>
              <a:rPr lang="en-US" dirty="0"/>
              <a:t>A:</a:t>
            </a:r>
          </a:p>
          <a:p>
            <a:pPr algn="ctr"/>
            <a:r>
              <a:rPr lang="en-US" dirty="0"/>
              <a:t>B:</a:t>
            </a:r>
          </a:p>
          <a:p>
            <a:pPr algn="ctr"/>
            <a:r>
              <a:rPr lang="en-US" dirty="0"/>
              <a:t>…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8D51A8D-4831-4BB1-27EB-C9A373AA1536}"/>
              </a:ext>
            </a:extLst>
          </p:cNvPr>
          <p:cNvCxnSpPr>
            <a:cxnSpLocks/>
            <a:endCxn id="29" idx="5"/>
          </p:cNvCxnSpPr>
          <p:nvPr/>
        </p:nvCxnSpPr>
        <p:spPr>
          <a:xfrm>
            <a:off x="1678212" y="5000988"/>
            <a:ext cx="1044909" cy="11063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AE96404-913A-763F-5D61-6FD7F0965269}"/>
              </a:ext>
            </a:extLst>
          </p:cNvPr>
          <p:cNvCxnSpPr/>
          <p:nvPr/>
        </p:nvCxnSpPr>
        <p:spPr>
          <a:xfrm>
            <a:off x="3557883" y="4928980"/>
            <a:ext cx="94210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BA1D966-AA7A-964A-21C5-9329DB248629}"/>
              </a:ext>
            </a:extLst>
          </p:cNvPr>
          <p:cNvCxnSpPr/>
          <p:nvPr/>
        </p:nvCxnSpPr>
        <p:spPr>
          <a:xfrm>
            <a:off x="5358083" y="4928980"/>
            <a:ext cx="942109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BF988013-6A07-A347-5DB3-2D9EA02172C1}"/>
              </a:ext>
            </a:extLst>
          </p:cNvPr>
          <p:cNvSpPr txBox="1"/>
          <p:nvPr/>
        </p:nvSpPr>
        <p:spPr>
          <a:xfrm>
            <a:off x="6431513" y="4725144"/>
            <a:ext cx="636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. . . </a:t>
            </a:r>
          </a:p>
        </p:txBody>
      </p:sp>
    </p:spTree>
    <p:extLst>
      <p:ext uri="{BB962C8B-B14F-4D97-AF65-F5344CB8AC3E}">
        <p14:creationId xmlns:p14="http://schemas.microsoft.com/office/powerpoint/2010/main" val="26400643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Complexity backlash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I’ll spare you the details, but slab bookkeeping is complicated</a:t>
            </a:r>
          </a:p>
          <a:p>
            <a:r>
              <a:rPr lang="en-US" dirty="0"/>
              <a:t>2 groups upset:  (guesses who?)</a:t>
            </a:r>
          </a:p>
          <a:p>
            <a:pPr lvl="1"/>
            <a:r>
              <a:rPr lang="en-US" dirty="0"/>
              <a:t>Users of very small systems</a:t>
            </a:r>
          </a:p>
          <a:p>
            <a:pPr lvl="1"/>
            <a:r>
              <a:rPr lang="en-US" dirty="0"/>
              <a:t>Users of large multi-processor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9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Small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4MB of RAM on a small device (thermostat)</a:t>
            </a:r>
          </a:p>
          <a:p>
            <a:r>
              <a:rPr lang="en-US" dirty="0"/>
              <a:t>As system memory gets tiny, the bookkeeping overheads become a large percent of total system memory</a:t>
            </a:r>
          </a:p>
          <a:p>
            <a:r>
              <a:rPr lang="en-US" dirty="0"/>
              <a:t>How bad is fragmentation really going to be?</a:t>
            </a:r>
          </a:p>
          <a:p>
            <a:pPr lvl="1"/>
            <a:r>
              <a:rPr lang="en-US" dirty="0"/>
              <a:t>Note: not sure this has been carefully studied; may just be intuition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874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SLOB allocator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 List Of Blocks</a:t>
            </a:r>
          </a:p>
          <a:p>
            <a:r>
              <a:rPr lang="en-US" dirty="0"/>
              <a:t>Just keep a free list of each available chunk and its size</a:t>
            </a:r>
          </a:p>
          <a:p>
            <a:r>
              <a:rPr lang="en-US" dirty="0"/>
              <a:t>Grab the first one big enough to work</a:t>
            </a:r>
          </a:p>
          <a:p>
            <a:pPr lvl="1"/>
            <a:r>
              <a:rPr lang="en-US" dirty="0"/>
              <a:t>Split block if leftover bytes</a:t>
            </a:r>
          </a:p>
          <a:p>
            <a:r>
              <a:rPr lang="en-US" dirty="0"/>
              <a:t>No internal fragmentation, obviously</a:t>
            </a:r>
          </a:p>
          <a:p>
            <a:r>
              <a:rPr lang="en-US" dirty="0"/>
              <a:t>External fragmentation?  Yes.  Traded for low overheads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11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Large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very large (thousands of CPU) systems, complex allocator bookkeeping gets out of hand</a:t>
            </a:r>
          </a:p>
          <a:p>
            <a:r>
              <a:rPr lang="en-US" dirty="0"/>
              <a:t>Example: slabs try to migrate objects from one CPU to another to avoid synchronization</a:t>
            </a:r>
          </a:p>
          <a:p>
            <a:pPr lvl="1"/>
            <a:r>
              <a:rPr lang="en-US" dirty="0"/>
              <a:t>Per-CPU * Per-CPU bookkeeping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785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SLUB Allocator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Unqueued</a:t>
            </a:r>
            <a:r>
              <a:rPr lang="en-US" dirty="0"/>
              <a:t> Slab Allocator</a:t>
            </a:r>
          </a:p>
          <a:p>
            <a:r>
              <a:rPr lang="en-US" dirty="0"/>
              <a:t>A much more Hoard-like design</a:t>
            </a:r>
          </a:p>
          <a:p>
            <a:pPr lvl="1"/>
            <a:r>
              <a:rPr lang="en-US" dirty="0"/>
              <a:t>All objects of same size from same slab</a:t>
            </a:r>
          </a:p>
          <a:p>
            <a:pPr lvl="1"/>
            <a:r>
              <a:rPr lang="en-US" dirty="0"/>
              <a:t>Simple free list per slab</a:t>
            </a:r>
          </a:p>
          <a:p>
            <a:pPr lvl="1"/>
            <a:r>
              <a:rPr lang="en-US" dirty="0"/>
              <a:t>No cross-CPU nonsense</a:t>
            </a:r>
          </a:p>
          <a:p>
            <a:r>
              <a:rPr lang="en-US" dirty="0"/>
              <a:t>Now the default Linux cache allocator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220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allocation strategies have different trade-offs</a:t>
            </a:r>
          </a:p>
          <a:p>
            <a:pPr lvl="1"/>
            <a:r>
              <a:rPr lang="en-US" dirty="0"/>
              <a:t>No one, perfect solution</a:t>
            </a:r>
          </a:p>
          <a:p>
            <a:r>
              <a:rPr lang="en-US" dirty="0"/>
              <a:t>Allocators try to optimize for multiple variables:</a:t>
            </a:r>
          </a:p>
          <a:p>
            <a:pPr lvl="1"/>
            <a:r>
              <a:rPr lang="en-US" dirty="0"/>
              <a:t>Fragmentation, speed, simplicity, etc.</a:t>
            </a:r>
          </a:p>
          <a:p>
            <a:r>
              <a:rPr lang="en-US" dirty="0"/>
              <a:t>Understand tradeoffs: Hoard vs Slab vs. SLOB</a:t>
            </a:r>
          </a:p>
          <a:p>
            <a:endParaRPr lang="en-US" dirty="0"/>
          </a:p>
          <a:p>
            <a:r>
              <a:rPr lang="en-US"/>
              <a:t>[Personal note]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399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Misc</a:t>
            </a:r>
            <a:r>
              <a:rPr lang="en-US" dirty="0"/>
              <a:t>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is a superblock considered free and eligible to be move to the global bucket?</a:t>
            </a:r>
          </a:p>
          <a:p>
            <a:pPr lvl="1"/>
            <a:r>
              <a:rPr lang="en-US" dirty="0"/>
              <a:t>See figure 2, free(), line 9</a:t>
            </a:r>
          </a:p>
          <a:p>
            <a:pPr lvl="1"/>
            <a:r>
              <a:rPr lang="en-US" dirty="0"/>
              <a:t>Essentially a configurable “empty fraction”</a:t>
            </a:r>
          </a:p>
          <a:p>
            <a:r>
              <a:rPr lang="en-US" dirty="0"/>
              <a:t>Is a "used block" count stored somewhere? </a:t>
            </a:r>
          </a:p>
          <a:p>
            <a:pPr lvl="1"/>
            <a:r>
              <a:rPr lang="en-US" dirty="0"/>
              <a:t>Not clear, but probably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948264" y="1844824"/>
            <a:ext cx="1282700" cy="10160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67944" y="1836936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heap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Big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248" y="3068960"/>
            <a:ext cx="8147248" cy="3600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main () {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struct</a:t>
            </a:r>
            <a:r>
              <a:rPr lang="en-US" sz="2000" b="1" dirty="0">
                <a:latin typeface="Courier New"/>
                <a:cs typeface="Courier New"/>
              </a:rPr>
              <a:t> foo *x = </a:t>
            </a:r>
            <a:r>
              <a:rPr lang="en-US" sz="2000" b="1" dirty="0" err="1">
                <a:latin typeface="Courier New"/>
                <a:cs typeface="Courier New"/>
              </a:rPr>
              <a:t>malloc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sizeof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struct</a:t>
            </a:r>
            <a:r>
              <a:rPr lang="en-US" sz="2000" b="1" dirty="0">
                <a:latin typeface="Courier New"/>
                <a:cs typeface="Courier New"/>
              </a:rPr>
              <a:t> foo));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 ...</a:t>
            </a:r>
            <a:br>
              <a:rPr lang="en-US" sz="2000" b="1" dirty="0">
                <a:latin typeface="Courier New"/>
                <a:cs typeface="Courier New"/>
              </a:rPr>
            </a:br>
            <a:endParaRPr lang="en-US" sz="20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void * </a:t>
            </a:r>
            <a:r>
              <a:rPr lang="en-US" sz="2000" b="1" dirty="0" err="1">
                <a:latin typeface="Courier New"/>
                <a:cs typeface="Courier New"/>
              </a:rPr>
              <a:t>malloc</a:t>
            </a:r>
            <a:r>
              <a:rPr lang="en-US" sz="2000" b="1" dirty="0">
                <a:latin typeface="Courier New"/>
                <a:cs typeface="Courier New"/>
              </a:rPr>
              <a:t> (</a:t>
            </a:r>
            <a:r>
              <a:rPr lang="en-US" sz="2000" b="1" dirty="0" err="1">
                <a:latin typeface="Courier New"/>
                <a:cs typeface="Courier New"/>
              </a:rPr>
              <a:t>ssize_t</a:t>
            </a:r>
            <a:r>
              <a:rPr lang="en-US" sz="2000" b="1" dirty="0">
                <a:latin typeface="Courier New"/>
                <a:cs typeface="Courier New"/>
              </a:rPr>
              <a:t> n) {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if (heap empty)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mmap</a:t>
            </a:r>
            <a:r>
              <a:rPr lang="en-US" sz="2000" b="1" dirty="0">
                <a:latin typeface="Courier New"/>
                <a:cs typeface="Courier New"/>
              </a:rPr>
              <a:t>(); // add pages to heap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find a free block of size n;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7952" y="1273324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Virtual Address Space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052" y="2780928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85372" y="2801188"/>
            <a:ext cx="143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0xffffffff</a:t>
            </a:r>
          </a:p>
        </p:txBody>
      </p:sp>
      <p:sp>
        <p:nvSpPr>
          <p:cNvPr id="9" name="Rectangle 8"/>
          <p:cNvSpPr/>
          <p:nvPr/>
        </p:nvSpPr>
        <p:spPr>
          <a:xfrm>
            <a:off x="1225352" y="1832124"/>
            <a:ext cx="1282700" cy="1016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Code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(.text)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71344" y="1844824"/>
            <a:ext cx="988888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stack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9552" y="1844824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139952" y="1898829"/>
            <a:ext cx="13393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heap</a:t>
            </a:r>
          </a:p>
          <a:p>
            <a:pPr algn="ctr"/>
            <a:r>
              <a:rPr lang="en-US" sz="2800" dirty="0"/>
              <a:t>(empty)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067944" y="1844824"/>
            <a:ext cx="360040" cy="36004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131840" y="2204864"/>
            <a:ext cx="864096" cy="144016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Key idea: Sub-divide a page for each </a:t>
            </a:r>
            <a:r>
              <a:rPr lang="en-US" sz="3200" dirty="0" err="1"/>
              <a:t>malloc</a:t>
            </a:r>
            <a:r>
              <a:rPr lang="en-US" sz="3200" dirty="0"/>
              <a:t>() call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661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Today’s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implement </a:t>
            </a:r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() or </a:t>
            </a:r>
            <a:r>
              <a:rPr lang="en-US" b="1" dirty="0">
                <a:latin typeface="Courier New"/>
                <a:cs typeface="Courier New"/>
              </a:rPr>
              <a:t>new</a:t>
            </a:r>
          </a:p>
          <a:p>
            <a:pPr lvl="1"/>
            <a:r>
              <a:rPr lang="en-US" dirty="0"/>
              <a:t>Note that </a:t>
            </a:r>
            <a:r>
              <a:rPr lang="en-US" b="1" dirty="0">
                <a:latin typeface="Courier New"/>
                <a:cs typeface="Courier New"/>
              </a:rPr>
              <a:t>new</a:t>
            </a:r>
            <a:r>
              <a:rPr lang="en-US" dirty="0"/>
              <a:t> is essentially </a:t>
            </a:r>
            <a:r>
              <a:rPr lang="en-US" dirty="0" err="1"/>
              <a:t>malloc</a:t>
            </a:r>
            <a:r>
              <a:rPr lang="en-US" dirty="0"/>
              <a:t> + constructor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() is part of </a:t>
            </a:r>
            <a:r>
              <a:rPr lang="en-US" dirty="0" err="1"/>
              <a:t>libc</a:t>
            </a:r>
            <a:r>
              <a:rPr lang="en-US" dirty="0"/>
              <a:t>, and executes in the application</a:t>
            </a:r>
          </a:p>
          <a:p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dirty="0"/>
              <a:t> gets pages of memory from the OS via </a:t>
            </a:r>
            <a:r>
              <a:rPr lang="en-US" b="1" dirty="0" err="1">
                <a:latin typeface="Courier New"/>
                <a:cs typeface="Courier New"/>
              </a:rPr>
              <a:t>mmap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dirty="0"/>
              <a:t> and then sub-divides them for the application</a:t>
            </a:r>
          </a:p>
          <a:p>
            <a:r>
              <a:rPr lang="en-US" dirty="0"/>
              <a:t>A brief history of Linux-internal </a:t>
            </a:r>
            <a:r>
              <a:rPr lang="en-US" dirty="0" err="1"/>
              <a:t>kmalloc</a:t>
            </a:r>
            <a:r>
              <a:rPr lang="en-US" dirty="0"/>
              <a:t> implementations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9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Bump allocator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96544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malloc</a:t>
            </a:r>
            <a:r>
              <a:rPr lang="en-US" dirty="0"/>
              <a:t> (6)</a:t>
            </a:r>
          </a:p>
          <a:p>
            <a:r>
              <a:rPr lang="en-US" dirty="0" err="1"/>
              <a:t>malloc</a:t>
            </a:r>
            <a:r>
              <a:rPr lang="en-US" dirty="0"/>
              <a:t> (12)</a:t>
            </a:r>
          </a:p>
          <a:p>
            <a:r>
              <a:rPr lang="en-US" dirty="0" err="1"/>
              <a:t>malloc</a:t>
            </a:r>
            <a:r>
              <a:rPr lang="en-US" dirty="0"/>
              <a:t>(20)</a:t>
            </a:r>
          </a:p>
          <a:p>
            <a:r>
              <a:rPr lang="en-US" dirty="0" err="1"/>
              <a:t>malloc</a:t>
            </a:r>
            <a:r>
              <a:rPr lang="en-US" dirty="0"/>
              <a:t> (5)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1340768"/>
            <a:ext cx="1101912" cy="918882"/>
          </a:xfrm>
          <a:prstGeom prst="rect">
            <a:avLst/>
          </a:prstGeom>
          <a:solidFill>
            <a:schemeClr val="accent4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73411" y="1340768"/>
            <a:ext cx="1897529" cy="918882"/>
          </a:xfrm>
          <a:prstGeom prst="rect">
            <a:avLst/>
          </a:prstGeom>
          <a:solidFill>
            <a:schemeClr val="accent5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70940" y="1340768"/>
            <a:ext cx="2958354" cy="9188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29294" y="1340768"/>
            <a:ext cx="1101912" cy="91888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1500" y="1340768"/>
            <a:ext cx="8001000" cy="91888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7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Bump allocator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Simply “bumps” up the free pointer</a:t>
            </a:r>
          </a:p>
          <a:p>
            <a:r>
              <a:rPr lang="en-US" dirty="0"/>
              <a:t>How does free() work?  It doesn’t</a:t>
            </a:r>
          </a:p>
          <a:p>
            <a:pPr lvl="1"/>
            <a:r>
              <a:rPr lang="en-US" dirty="0"/>
              <a:t>Well, you could try to recycle cells if you wanted, but complicated bookkeeping</a:t>
            </a:r>
          </a:p>
          <a:p>
            <a:r>
              <a:rPr lang="en-US" dirty="0"/>
              <a:t>Controversial observation: This is ideal for simple programs</a:t>
            </a:r>
          </a:p>
          <a:p>
            <a:pPr lvl="1"/>
            <a:r>
              <a:rPr lang="en-US" dirty="0"/>
              <a:t>You only care about free() if you need the memory for something else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07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Assume memory is limited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Hoard: best-of-breed concurrent allocator</a:t>
            </a:r>
          </a:p>
          <a:p>
            <a:pPr lvl="1"/>
            <a:r>
              <a:rPr lang="en-US" dirty="0"/>
              <a:t>User applications</a:t>
            </a:r>
          </a:p>
          <a:p>
            <a:pPr lvl="1"/>
            <a:r>
              <a:rPr lang="en-US" dirty="0"/>
              <a:t>Seminal paper</a:t>
            </a:r>
          </a:p>
          <a:p>
            <a:r>
              <a:rPr lang="en-US" dirty="0"/>
              <a:t>Your </a:t>
            </a:r>
            <a:r>
              <a:rPr lang="en-US"/>
              <a:t>lab 3 </a:t>
            </a:r>
            <a:r>
              <a:rPr lang="en-US" dirty="0"/>
              <a:t>is a simplified version of Hoard</a:t>
            </a:r>
          </a:p>
          <a:p>
            <a:pPr lvl="1"/>
            <a:r>
              <a:rPr lang="en-US" dirty="0"/>
              <a:t>No concurrency, no large (&gt;2K) objects, no </a:t>
            </a:r>
            <a:r>
              <a:rPr lang="en-US" dirty="0" err="1"/>
              <a:t>realloc</a:t>
            </a:r>
            <a:r>
              <a:rPr lang="en-US" dirty="0"/>
              <a:t> etc.</a:t>
            </a:r>
          </a:p>
          <a:p>
            <a:r>
              <a:rPr lang="en-US" dirty="0"/>
              <a:t>There are other good designs out there</a:t>
            </a:r>
          </a:p>
          <a:p>
            <a:pPr lvl="1"/>
            <a:r>
              <a:rPr lang="en-US" dirty="0" err="1"/>
              <a:t>jemalloc</a:t>
            </a:r>
            <a:endParaRPr lang="en-US" dirty="0"/>
          </a:p>
          <a:p>
            <a:pPr lvl="1"/>
            <a:r>
              <a:rPr lang="en-US" dirty="0" err="1"/>
              <a:t>supermalloc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01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Overarching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Fragmentation</a:t>
            </a:r>
          </a:p>
          <a:p>
            <a:r>
              <a:rPr lang="en-US" dirty="0"/>
              <a:t>Allocation and free latency</a:t>
            </a:r>
          </a:p>
          <a:p>
            <a:r>
              <a:rPr lang="en-US" dirty="0"/>
              <a:t>Implementation complexity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74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13293</TotalTime>
  <Words>1821</Words>
  <Application>Microsoft Macintosh PowerPoint</Application>
  <PresentationFormat>On-screen Show (4:3)</PresentationFormat>
  <Paragraphs>366</Paragraphs>
  <Slides>36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Courier New</vt:lpstr>
      <vt:lpstr>Office Theme</vt:lpstr>
      <vt:lpstr>The Art and Science of (small) Memory Allocation</vt:lpstr>
      <vt:lpstr>Lecture goal</vt:lpstr>
      <vt:lpstr>Background: Embedded Lists</vt:lpstr>
      <vt:lpstr>Big Picture</vt:lpstr>
      <vt:lpstr>Today’s Lecture</vt:lpstr>
      <vt:lpstr>Bump allocator</vt:lpstr>
      <vt:lpstr>Bump allocator</vt:lpstr>
      <vt:lpstr>Assume memory is limited</vt:lpstr>
      <vt:lpstr>Overarching issues</vt:lpstr>
      <vt:lpstr>Fragmentation</vt:lpstr>
      <vt:lpstr>Hoard: Superblocks</vt:lpstr>
      <vt:lpstr>Superblock intuition</vt:lpstr>
      <vt:lpstr>Big picture (for one CPU)</vt:lpstr>
      <vt:lpstr>Superblock Intuition</vt:lpstr>
      <vt:lpstr>malloc (400)</vt:lpstr>
      <vt:lpstr>Superblock example</vt:lpstr>
      <vt:lpstr>High-level strategy</vt:lpstr>
      <vt:lpstr>Example: malloc() on CPU 0</vt:lpstr>
      <vt:lpstr>Big objects</vt:lpstr>
      <vt:lpstr>Memory free</vt:lpstr>
      <vt:lpstr>free(x)</vt:lpstr>
      <vt:lpstr>LIFO</vt:lpstr>
      <vt:lpstr>Hoard Simplicity</vt:lpstr>
      <vt:lpstr>CPU 0 Heap, Illustrated</vt:lpstr>
      <vt:lpstr>Hoard summary</vt:lpstr>
      <vt:lpstr>Part 2: Linux kernel allocators</vt:lpstr>
      <vt:lpstr>kmem_caches</vt:lpstr>
      <vt:lpstr>Caches (2)</vt:lpstr>
      <vt:lpstr>Superblocks to slabs</vt:lpstr>
      <vt:lpstr>Complexity backlash</vt:lpstr>
      <vt:lpstr>Small systems</vt:lpstr>
      <vt:lpstr>SLOB allocator</vt:lpstr>
      <vt:lpstr>Large systems</vt:lpstr>
      <vt:lpstr>SLUB Allocator</vt:lpstr>
      <vt:lpstr>Conclusion</vt:lpstr>
      <vt:lpstr>Misc notes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225</cp:revision>
  <dcterms:created xsi:type="dcterms:W3CDTF">2012-09-21T01:57:31Z</dcterms:created>
  <dcterms:modified xsi:type="dcterms:W3CDTF">2023-10-10T19:07:02Z</dcterms:modified>
</cp:coreProperties>
</file>