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94" r:id="rId3"/>
    <p:sldId id="295" r:id="rId4"/>
    <p:sldId id="266" r:id="rId5"/>
    <p:sldId id="267" r:id="rId6"/>
    <p:sldId id="312" r:id="rId7"/>
    <p:sldId id="308" r:id="rId8"/>
    <p:sldId id="296" r:id="rId9"/>
    <p:sldId id="298" r:id="rId10"/>
    <p:sldId id="310" r:id="rId11"/>
    <p:sldId id="270" r:id="rId12"/>
    <p:sldId id="271" r:id="rId13"/>
    <p:sldId id="309" r:id="rId14"/>
    <p:sldId id="269" r:id="rId15"/>
    <p:sldId id="299" r:id="rId16"/>
    <p:sldId id="273" r:id="rId17"/>
    <p:sldId id="274" r:id="rId18"/>
    <p:sldId id="301" r:id="rId19"/>
    <p:sldId id="302" r:id="rId20"/>
    <p:sldId id="275" r:id="rId21"/>
    <p:sldId id="276" r:id="rId22"/>
    <p:sldId id="277" r:id="rId23"/>
    <p:sldId id="288" r:id="rId24"/>
    <p:sldId id="289" r:id="rId25"/>
    <p:sldId id="304" r:id="rId26"/>
    <p:sldId id="278" r:id="rId27"/>
    <p:sldId id="279" r:id="rId28"/>
    <p:sldId id="280" r:id="rId29"/>
    <p:sldId id="283" r:id="rId30"/>
    <p:sldId id="284" r:id="rId31"/>
    <p:sldId id="285" r:id="rId32"/>
    <p:sldId id="286" r:id="rId33"/>
    <p:sldId id="303" r:id="rId34"/>
    <p:sldId id="305" r:id="rId35"/>
    <p:sldId id="287" r:id="rId36"/>
    <p:sldId id="311" r:id="rId37"/>
    <p:sldId id="306" r:id="rId38"/>
    <p:sldId id="307" r:id="rId39"/>
    <p:sldId id="290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92541" autoAdjust="0"/>
  </p:normalViewPr>
  <p:slideViewPr>
    <p:cSldViewPr>
      <p:cViewPr varScale="1">
        <p:scale>
          <a:sx n="92" d="100"/>
          <a:sy n="92" d="100"/>
        </p:scale>
        <p:origin x="1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0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6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76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302738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9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8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5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9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33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407298"/>
            <a:ext cx="6833054" cy="3821906"/>
          </a:xfrm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An example of the concept of an execution context.</a:t>
            </a:r>
          </a:p>
          <a:p>
            <a:r>
              <a:rPr lang="en-US" sz="1800">
                <a:latin typeface="Times" charset="0"/>
              </a:rPr>
              <a:t>Consider a multiprogramming environment.</a:t>
            </a:r>
          </a:p>
          <a:p>
            <a:pPr lvl="1"/>
            <a:r>
              <a:rPr lang="en-US" sz="1800">
                <a:latin typeface="Times" charset="0"/>
              </a:rPr>
              <a:t>—	Processes are suspended when they perform I/O. </a:t>
            </a:r>
          </a:p>
          <a:p>
            <a:pPr lvl="1"/>
            <a:r>
              <a:rPr lang="en-US" sz="1800">
                <a:latin typeface="Times" charset="0"/>
              </a:rPr>
              <a:t>—	When a process blocks we execute a second program so that we can overlap a second process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execution with the first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I/O.</a:t>
            </a:r>
          </a:p>
          <a:p>
            <a:r>
              <a:rPr lang="en-US" sz="1800">
                <a:latin typeface="Times" charset="0"/>
              </a:rPr>
              <a:t>When we stop executing the first program we need to ensure that we can later resume it such that the process cannot tell that it was ever suspended. </a:t>
            </a:r>
          </a:p>
          <a:p>
            <a:r>
              <a:rPr lang="en-US" sz="1800">
                <a:latin typeface="Times" charset="0"/>
              </a:rPr>
              <a:t>In order to do this we need to save various portions of the processes context and then restore this context before we resume the process.</a:t>
            </a:r>
          </a:p>
          <a:p>
            <a:pPr lvl="1"/>
            <a:r>
              <a:rPr lang="en-US" sz="1800">
                <a:latin typeface="Times" charset="0"/>
              </a:rPr>
              <a:t>—	And note that when Program 2 is interrupted, if the scheduler chooses to resume Program 1 then portions of Program 2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context must be saved (so that Program 2 can later be resumed). 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35806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AA6B1381-4DDA-B94E-96DF-3AFCAFA576AA}" type="slidenum">
              <a:rPr lang="en-US"/>
              <a:pPr/>
              <a:t>21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93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03F3A474-6F28-C440-9D48-99B59D044B9E}" type="slidenum">
              <a:rPr lang="en-US"/>
              <a:pPr/>
              <a:t>22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0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095875"/>
          </a:xfrm>
          <a:noFill/>
        </p:spPr>
        <p:txBody>
          <a:bodyPr lIns="92075" tIns="46038" rIns="92075" bIns="46038"/>
          <a:lstStyle/>
          <a:p>
            <a:r>
              <a:rPr lang="en-US" sz="2800" dirty="0">
                <a:latin typeface="Arial" charset="0"/>
              </a:rPr>
              <a:t>A process has code.</a:t>
            </a:r>
          </a:p>
          <a:p>
            <a:pPr lvl="1"/>
            <a:r>
              <a:rPr lang="en-US" sz="2400" dirty="0">
                <a:latin typeface="Arial" charset="0"/>
              </a:rPr>
              <a:t>OS must track program counter (code location).</a:t>
            </a:r>
          </a:p>
          <a:p>
            <a:r>
              <a:rPr lang="en-US" sz="2800" dirty="0">
                <a:latin typeface="Arial" charset="0"/>
              </a:rPr>
              <a:t>A process has a stack.</a:t>
            </a:r>
          </a:p>
          <a:p>
            <a:pPr lvl="1"/>
            <a:r>
              <a:rPr lang="en-US" sz="2400" dirty="0">
                <a:latin typeface="Arial" charset="0"/>
              </a:rPr>
              <a:t>OS must track stack pointer.</a:t>
            </a:r>
          </a:p>
          <a:p>
            <a:r>
              <a:rPr lang="en-US" sz="2800" dirty="0">
                <a:solidFill>
                  <a:srgbClr val="F50101"/>
                </a:solidFill>
                <a:latin typeface="Arial" charset="0"/>
              </a:rPr>
              <a:t>OS stores state of processes</a:t>
            </a:r>
            <a:r>
              <a:rPr lang="ja-JP" altLang="en-US" sz="2800" dirty="0">
                <a:solidFill>
                  <a:srgbClr val="F50101"/>
                </a:solidFill>
                <a:latin typeface="Arial" charset="0"/>
              </a:rPr>
              <a:t>’</a:t>
            </a:r>
            <a:r>
              <a:rPr lang="en-US" sz="2800" dirty="0">
                <a:solidFill>
                  <a:srgbClr val="F50101"/>
                </a:solidFill>
                <a:latin typeface="Arial" charset="0"/>
              </a:rPr>
              <a:t> computation in a process control block (PCB).</a:t>
            </a:r>
          </a:p>
          <a:p>
            <a:pPr lvl="1"/>
            <a:r>
              <a:rPr lang="en-US" sz="2400" dirty="0">
                <a:latin typeface="Arial" charset="0"/>
              </a:rPr>
              <a:t>E.g., each process has an identifier (process identifier, or PID)</a:t>
            </a:r>
          </a:p>
          <a:p>
            <a:r>
              <a:rPr lang="en-US" sz="2800" dirty="0">
                <a:latin typeface="Arial" charset="0"/>
              </a:rPr>
              <a:t>Data (program instructions, stack &amp; heap) resides in memory, metadata is in PCB (which is a kernel data structure in memory)</a:t>
            </a:r>
          </a:p>
          <a:p>
            <a:pPr>
              <a:buFont typeface="Monotype Sorts" charset="0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Keeping track of a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532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periodically switches execution from one process to another</a:t>
            </a:r>
          </a:p>
          <a:p>
            <a:r>
              <a:rPr lang="en-US" dirty="0"/>
              <a:t>Called a</a:t>
            </a:r>
            <a:r>
              <a:rPr lang="en-US" b="1" dirty="0"/>
              <a:t> context switch</a:t>
            </a:r>
            <a:r>
              <a:rPr lang="en-US" dirty="0"/>
              <a:t>, because the OS saves one execution context and loads another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63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causes context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for I/O (disk, network, etc.)</a:t>
            </a:r>
          </a:p>
          <a:p>
            <a:pPr lvl="1"/>
            <a:r>
              <a:rPr lang="en-US" dirty="0"/>
              <a:t>Might as well use the CPU for something useful</a:t>
            </a:r>
          </a:p>
          <a:p>
            <a:pPr lvl="1"/>
            <a:r>
              <a:rPr lang="en-US" dirty="0"/>
              <a:t>Called a blocked state</a:t>
            </a:r>
          </a:p>
          <a:p>
            <a:r>
              <a:rPr lang="en-US" dirty="0"/>
              <a:t>Timer interrupt (preemptive multitasking)</a:t>
            </a:r>
          </a:p>
          <a:p>
            <a:pPr lvl="1"/>
            <a:r>
              <a:rPr lang="en-US" dirty="0"/>
              <a:t>Even if a process is busy, we need to be fair to other programs</a:t>
            </a:r>
          </a:p>
          <a:p>
            <a:r>
              <a:rPr lang="en-US" dirty="0"/>
              <a:t>Voluntary yielding (cooperative multitasking)</a:t>
            </a:r>
          </a:p>
          <a:p>
            <a:r>
              <a:rPr lang="en-US" dirty="0"/>
              <a:t>A few others</a:t>
            </a:r>
          </a:p>
          <a:p>
            <a:pPr lvl="1"/>
            <a:r>
              <a:rPr lang="en-US" dirty="0"/>
              <a:t>Synchronization, IPC, etc.</a:t>
            </a:r>
          </a:p>
        </p:txBody>
      </p:sp>
    </p:spTree>
    <p:extLst>
      <p:ext uri="{BB962C8B-B14F-4D97-AF65-F5344CB8AC3E}">
        <p14:creationId xmlns:p14="http://schemas.microsoft.com/office/powerpoint/2010/main" val="34215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71C2-1163-160A-3CAC-4A21357CF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Credit where credit is due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8E5A-9BAB-791C-BCA9-974324330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Brilliant (and ubiquitous) instruction set architecture design for context switching:</a:t>
            </a:r>
          </a:p>
          <a:p>
            <a:r>
              <a:rPr lang="en-US" dirty="0"/>
              <a:t>All execution context effectively captured in CPU registers.</a:t>
            </a:r>
          </a:p>
          <a:p>
            <a:r>
              <a:rPr lang="en-US" dirty="0"/>
              <a:t>Context switch largely amounts:</a:t>
            </a:r>
          </a:p>
          <a:p>
            <a:pPr lvl="1"/>
            <a:r>
              <a:rPr lang="en-US" dirty="0"/>
              <a:t>Barfing register contents for one process to memory</a:t>
            </a:r>
          </a:p>
          <a:p>
            <a:pPr lvl="1"/>
            <a:r>
              <a:rPr lang="en-US" dirty="0"/>
              <a:t>Slurping register contents for another from memory into registers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EC493-0308-F2E1-F9A7-889D6F94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73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095875"/>
          </a:xfrm>
          <a:noFill/>
        </p:spPr>
        <p:txBody>
          <a:bodyPr lIns="92075" tIns="46038" rIns="92075" bIns="46038"/>
          <a:lstStyle/>
          <a:p>
            <a:r>
              <a:rPr lang="en-US" sz="2800" dirty="0">
                <a:solidFill>
                  <a:srgbClr val="F50101"/>
                </a:solidFill>
                <a:latin typeface="Arial" charset="0"/>
              </a:rPr>
              <a:t>OS stores state of processes</a:t>
            </a:r>
            <a:r>
              <a:rPr lang="ja-JP" altLang="en-US" sz="2800" dirty="0">
                <a:solidFill>
                  <a:srgbClr val="F50101"/>
                </a:solidFill>
                <a:latin typeface="Arial" charset="0"/>
              </a:rPr>
              <a:t>’</a:t>
            </a:r>
            <a:r>
              <a:rPr lang="en-US" sz="2800" dirty="0">
                <a:solidFill>
                  <a:srgbClr val="F50101"/>
                </a:solidFill>
                <a:latin typeface="Arial" charset="0"/>
              </a:rPr>
              <a:t> computation in a process control block (PCB).</a:t>
            </a:r>
          </a:p>
          <a:p>
            <a:pPr lvl="1"/>
            <a:r>
              <a:rPr lang="en-US" sz="2400" dirty="0">
                <a:latin typeface="Arial" charset="0"/>
              </a:rPr>
              <a:t>E.g., each process has an identifier (process identifier, or PID)</a:t>
            </a:r>
          </a:p>
          <a:p>
            <a:r>
              <a:rPr lang="en-US" sz="2800" dirty="0">
                <a:latin typeface="Arial" charset="0"/>
              </a:rPr>
              <a:t>Data (program instructions, stack &amp; heap) resides in memory, metadata is in PCB (which is a kernel data structure in memory)</a:t>
            </a:r>
          </a:p>
          <a:p>
            <a:endParaRPr lang="en-US" dirty="0">
              <a:latin typeface="Arial" charset="0"/>
            </a:endParaRPr>
          </a:p>
          <a:p>
            <a:r>
              <a:rPr lang="en-US" sz="2800" dirty="0">
                <a:latin typeface="Arial" charset="0"/>
              </a:rPr>
              <a:t>PCB stores this register state</a:t>
            </a:r>
          </a:p>
          <a:p>
            <a:pPr>
              <a:buFont typeface="Monotype Sorts" charset="0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Keeping track of a process, redux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217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12567"/>
          </a:xfrm>
        </p:spPr>
        <p:txBody>
          <a:bodyPr>
            <a:normAutofit/>
          </a:bodyPr>
          <a:lstStyle/>
          <a:p>
            <a:r>
              <a:rPr lang="en-US" dirty="0">
                <a:latin typeface="Calibri (Body)"/>
                <a:cs typeface="Calibri (Body)"/>
              </a:rPr>
              <a:t>Processes are always either: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Executing</a:t>
            </a:r>
            <a:endParaRPr lang="en-US" dirty="0">
              <a:latin typeface="Calibri (Body)"/>
              <a:cs typeface="Calibri (Body)"/>
            </a:endParaRP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Waiting to execute,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or 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Blocked waiting for an event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to occur</a:t>
            </a:r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  <a:cs typeface="Calibri (Body)"/>
            </a:endParaRPr>
          </a:p>
          <a:p>
            <a:endParaRPr lang="en-US" dirty="0">
              <a:latin typeface="Calibri (Body)"/>
              <a:cs typeface="Calibri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9625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797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21125" y="57167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Blocked</a:t>
            </a:r>
          </a:p>
        </p:txBody>
      </p:sp>
      <p:sp>
        <p:nvSpPr>
          <p:cNvPr id="8" name="Arc 7"/>
          <p:cNvSpPr>
            <a:spLocks/>
          </p:cNvSpPr>
          <p:nvPr/>
        </p:nvSpPr>
        <p:spPr bwMode="auto">
          <a:xfrm>
            <a:off x="5133975" y="5246836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rot="5400000" flipH="1">
            <a:off x="3184525" y="42816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rc 9"/>
          <p:cNvSpPr>
            <a:spLocks/>
          </p:cNvSpPr>
          <p:nvPr/>
        </p:nvSpPr>
        <p:spPr bwMode="auto">
          <a:xfrm rot="5400000">
            <a:off x="3298825" y="5469086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rot="16200000" flipH="1" flipV="1">
            <a:off x="5330825" y="43070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AutoShape 86"/>
          <p:cNvCxnSpPr>
            <a:cxnSpLocks noChangeShapeType="1"/>
            <a:stCxn id="6" idx="7"/>
            <a:endCxn id="5" idx="1"/>
          </p:cNvCxnSpPr>
          <p:nvPr/>
        </p:nvCxnSpPr>
        <p:spPr bwMode="auto">
          <a:xfrm rot="5400000" flipV="1">
            <a:off x="4529931" y="4022080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" name="AutoShape 87"/>
          <p:cNvCxnSpPr>
            <a:cxnSpLocks noChangeShapeType="1"/>
            <a:stCxn id="5" idx="3"/>
            <a:endCxn id="6" idx="5"/>
          </p:cNvCxnSpPr>
          <p:nvPr/>
        </p:nvCxnSpPr>
        <p:spPr bwMode="auto">
          <a:xfrm rot="5400000">
            <a:off x="4529931" y="4542780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4" name="Oval 89"/>
          <p:cNvSpPr>
            <a:spLocks noChangeArrowheads="1"/>
          </p:cNvSpPr>
          <p:nvPr/>
        </p:nvSpPr>
        <p:spPr bwMode="auto">
          <a:xfrm>
            <a:off x="2822575" y="329421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15" name="Oval 90"/>
          <p:cNvSpPr>
            <a:spLocks noChangeArrowheads="1"/>
          </p:cNvSpPr>
          <p:nvPr/>
        </p:nvSpPr>
        <p:spPr bwMode="auto">
          <a:xfrm>
            <a:off x="4943475" y="327516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578660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52400" y="1531714"/>
            <a:ext cx="2400300" cy="37719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349250" y="46305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Operating System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349250" y="40463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</a:rPr>
              <a:t>“</a:t>
            </a:r>
            <a:r>
              <a:rPr lang="en-US" sz="2000">
                <a:solidFill>
                  <a:schemeClr val="tx1"/>
                </a:solidFill>
              </a:rPr>
              <a:t>System Software</a:t>
            </a:r>
            <a:r>
              <a:rPr lang="ja-JP" altLang="en-US" sz="2000">
                <a:solidFill>
                  <a:schemeClr val="tx1"/>
                </a:solidFill>
              </a:rPr>
              <a:t>”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349250" y="34621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1</a:t>
            </a:r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User Program 2</a:t>
            </a:r>
          </a:p>
        </p:txBody>
      </p: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2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349250" y="17349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</a:t>
            </a:r>
            <a:r>
              <a:rPr lang="en-US" sz="2000" i="1" dirty="0">
                <a:solidFill>
                  <a:schemeClr val="tx1"/>
                </a:solidFill>
                <a:latin typeface="Times" pitchFamily="18" charset="0"/>
                <a:ea typeface="+mn-ea"/>
              </a:rPr>
              <a:t>n</a:t>
            </a:r>
            <a:endParaRPr lang="en-US" sz="2000" dirty="0">
              <a:solidFill>
                <a:schemeClr val="tx1"/>
              </a:solidFill>
              <a:latin typeface="Times" pitchFamily="18" charset="0"/>
              <a:ea typeface="+mn-ea"/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 rot="-5400000">
            <a:off x="962025" y="2203227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019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1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6321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2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886325" y="1288827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folHlink"/>
                </a:solidFill>
              </a:rPr>
              <a:t>OS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7839075" y="1196752"/>
            <a:ext cx="903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I/O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Device</a:t>
            </a: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197225" y="2103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197225" y="2166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>
            <a:off x="3197225" y="2230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3197225" y="2293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3197225" y="2357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2867025" y="2308002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: </a:t>
            </a:r>
            <a:r>
              <a:rPr lang="en-US" sz="1800" b="1">
                <a:solidFill>
                  <a:schemeClr val="hlink"/>
                </a:solidFill>
                <a:latin typeface="Courier" charset="0"/>
              </a:rPr>
              <a:t>read()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37" name="Text Box 24"/>
          <p:cNvSpPr txBox="1">
            <a:spLocks noChangeArrowheads="1"/>
          </p:cNvSpPr>
          <p:nvPr/>
        </p:nvSpPr>
        <p:spPr bwMode="auto">
          <a:xfrm>
            <a:off x="2676525" y="5127402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+1:</a:t>
            </a:r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7632700" y="1422400"/>
            <a:ext cx="0" cy="397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Line 26"/>
          <p:cNvSpPr>
            <a:spLocks noChangeShapeType="1"/>
          </p:cNvSpPr>
          <p:nvPr/>
        </p:nvSpPr>
        <p:spPr bwMode="auto">
          <a:xfrm>
            <a:off x="4051300" y="2509614"/>
            <a:ext cx="571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40" name="Group 27"/>
          <p:cNvGrpSpPr>
            <a:grpSpLocks/>
          </p:cNvGrpSpPr>
          <p:nvPr/>
        </p:nvGrpSpPr>
        <p:grpSpPr bwMode="auto">
          <a:xfrm>
            <a:off x="3197225" y="5316314"/>
            <a:ext cx="736600" cy="317500"/>
            <a:chOff x="2262" y="2032"/>
            <a:chExt cx="488" cy="200"/>
          </a:xfrm>
        </p:grpSpPr>
        <p:sp>
          <p:nvSpPr>
            <p:cNvPr id="9346" name="Line 2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7" name="Line 2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8" name="Line 3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9" name="Line 3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0" name="Line 3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1" name="Line 3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41" name="Group 34"/>
          <p:cNvGrpSpPr>
            <a:grpSpLocks/>
          </p:cNvGrpSpPr>
          <p:nvPr/>
        </p:nvGrpSpPr>
        <p:grpSpPr bwMode="auto">
          <a:xfrm>
            <a:off x="4721225" y="2496914"/>
            <a:ext cx="736600" cy="317500"/>
            <a:chOff x="2262" y="2032"/>
            <a:chExt cx="488" cy="200"/>
          </a:xfrm>
        </p:grpSpPr>
        <p:sp>
          <p:nvSpPr>
            <p:cNvPr id="9340" name="Line 35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" name="Line 36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2" name="Line 37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3" name="Line 38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4" name="Line 39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5" name="Line 40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42" name="Line 41"/>
          <p:cNvSpPr>
            <a:spLocks noChangeShapeType="1"/>
          </p:cNvSpPr>
          <p:nvPr/>
        </p:nvSpPr>
        <p:spPr bwMode="auto">
          <a:xfrm>
            <a:off x="6570663" y="3601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42"/>
          <p:cNvSpPr>
            <a:spLocks noChangeShapeType="1"/>
          </p:cNvSpPr>
          <p:nvPr/>
        </p:nvSpPr>
        <p:spPr bwMode="auto">
          <a:xfrm>
            <a:off x="6570663" y="3665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43"/>
          <p:cNvSpPr>
            <a:spLocks noChangeShapeType="1"/>
          </p:cNvSpPr>
          <p:nvPr/>
        </p:nvSpPr>
        <p:spPr bwMode="auto">
          <a:xfrm>
            <a:off x="6570663" y="3728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44"/>
          <p:cNvSpPr>
            <a:spLocks noChangeShapeType="1"/>
          </p:cNvSpPr>
          <p:nvPr/>
        </p:nvSpPr>
        <p:spPr bwMode="auto">
          <a:xfrm>
            <a:off x="6570663" y="3792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Line 45"/>
          <p:cNvSpPr>
            <a:spLocks noChangeShapeType="1"/>
          </p:cNvSpPr>
          <p:nvPr/>
        </p:nvSpPr>
        <p:spPr bwMode="auto">
          <a:xfrm>
            <a:off x="6570663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46"/>
          <p:cNvSpPr txBox="1">
            <a:spLocks noChangeArrowheads="1"/>
          </p:cNvSpPr>
          <p:nvPr/>
        </p:nvSpPr>
        <p:spPr bwMode="auto">
          <a:xfrm>
            <a:off x="4606925" y="27509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startIO()</a:t>
            </a:r>
            <a:endParaRPr lang="en-US" sz="1800" b="1">
              <a:solidFill>
                <a:schemeClr val="hlink"/>
              </a:solidFill>
            </a:endParaRPr>
          </a:p>
        </p:txBody>
      </p:sp>
      <p:sp>
        <p:nvSpPr>
          <p:cNvPr id="9248" name="Line 47"/>
          <p:cNvSpPr>
            <a:spLocks noChangeShapeType="1"/>
          </p:cNvSpPr>
          <p:nvPr/>
        </p:nvSpPr>
        <p:spPr bwMode="auto">
          <a:xfrm>
            <a:off x="4708525" y="3043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48"/>
          <p:cNvSpPr>
            <a:spLocks noChangeShapeType="1"/>
          </p:cNvSpPr>
          <p:nvPr/>
        </p:nvSpPr>
        <p:spPr bwMode="auto">
          <a:xfrm>
            <a:off x="4708525" y="3106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49"/>
          <p:cNvSpPr>
            <a:spLocks noChangeShapeType="1"/>
          </p:cNvSpPr>
          <p:nvPr/>
        </p:nvSpPr>
        <p:spPr bwMode="auto">
          <a:xfrm>
            <a:off x="6121400" y="2941414"/>
            <a:ext cx="1739900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50"/>
          <p:cNvSpPr>
            <a:spLocks noChangeShapeType="1"/>
          </p:cNvSpPr>
          <p:nvPr/>
        </p:nvSpPr>
        <p:spPr bwMode="auto">
          <a:xfrm>
            <a:off x="6096000" y="3538314"/>
            <a:ext cx="393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51"/>
          <p:cNvGrpSpPr>
            <a:grpSpLocks/>
          </p:cNvGrpSpPr>
          <p:nvPr/>
        </p:nvGrpSpPr>
        <p:grpSpPr bwMode="auto">
          <a:xfrm>
            <a:off x="6570663" y="3919314"/>
            <a:ext cx="736600" cy="317500"/>
            <a:chOff x="2262" y="2032"/>
            <a:chExt cx="488" cy="200"/>
          </a:xfrm>
        </p:grpSpPr>
        <p:sp>
          <p:nvSpPr>
            <p:cNvPr id="9334" name="Line 52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" name="Line 53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" name="Line 54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" name="Line 55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" name="Line 56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" name="Line 57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58"/>
          <p:cNvGrpSpPr>
            <a:grpSpLocks/>
          </p:cNvGrpSpPr>
          <p:nvPr/>
        </p:nvGrpSpPr>
        <p:grpSpPr bwMode="auto">
          <a:xfrm>
            <a:off x="7921625" y="3093814"/>
            <a:ext cx="736600" cy="317500"/>
            <a:chOff x="2262" y="2032"/>
            <a:chExt cx="488" cy="200"/>
          </a:xfrm>
        </p:grpSpPr>
        <p:sp>
          <p:nvSpPr>
            <p:cNvPr id="9328" name="Line 59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" name="Line 60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" name="Line 61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" name="Line 62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" name="Line 63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" name="Line 64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65"/>
          <p:cNvGrpSpPr>
            <a:grpSpLocks/>
          </p:cNvGrpSpPr>
          <p:nvPr/>
        </p:nvGrpSpPr>
        <p:grpSpPr bwMode="auto">
          <a:xfrm>
            <a:off x="7921625" y="3474814"/>
            <a:ext cx="736600" cy="317500"/>
            <a:chOff x="2262" y="2032"/>
            <a:chExt cx="488" cy="200"/>
          </a:xfrm>
        </p:grpSpPr>
        <p:sp>
          <p:nvSpPr>
            <p:cNvPr id="9322" name="Line 66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Line 67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Line 68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69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70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71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Line 72"/>
          <p:cNvSpPr>
            <a:spLocks noChangeShapeType="1"/>
          </p:cNvSpPr>
          <p:nvPr/>
        </p:nvSpPr>
        <p:spPr bwMode="auto">
          <a:xfrm>
            <a:off x="7921625" y="430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73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Line 74"/>
          <p:cNvSpPr>
            <a:spLocks noChangeShapeType="1"/>
          </p:cNvSpPr>
          <p:nvPr/>
        </p:nvSpPr>
        <p:spPr bwMode="auto">
          <a:xfrm flipH="1">
            <a:off x="5791200" y="4681314"/>
            <a:ext cx="2070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8" name="Text Box 75"/>
          <p:cNvSpPr txBox="1">
            <a:spLocks noChangeArrowheads="1"/>
          </p:cNvSpPr>
          <p:nvPr/>
        </p:nvSpPr>
        <p:spPr bwMode="auto">
          <a:xfrm>
            <a:off x="4606925" y="4465414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endio{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59" name="Line 76"/>
          <p:cNvSpPr>
            <a:spLocks noChangeShapeType="1"/>
          </p:cNvSpPr>
          <p:nvPr/>
        </p:nvSpPr>
        <p:spPr bwMode="auto">
          <a:xfrm flipH="1">
            <a:off x="3975100" y="5316314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Text Box 77"/>
          <p:cNvSpPr txBox="1">
            <a:spLocks noChangeArrowheads="1"/>
          </p:cNvSpPr>
          <p:nvPr/>
        </p:nvSpPr>
        <p:spPr bwMode="auto">
          <a:xfrm>
            <a:off x="7794625" y="44908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interrupt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1" name="Text Box 78"/>
          <p:cNvSpPr txBox="1">
            <a:spLocks noChangeArrowheads="1"/>
          </p:cNvSpPr>
          <p:nvPr/>
        </p:nvSpPr>
        <p:spPr bwMode="auto">
          <a:xfrm>
            <a:off x="3108325" y="1773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2" name="Text Box 79"/>
          <p:cNvSpPr txBox="1">
            <a:spLocks noChangeArrowheads="1"/>
          </p:cNvSpPr>
          <p:nvPr/>
        </p:nvSpPr>
        <p:spPr bwMode="auto">
          <a:xfrm>
            <a:off x="6503988" y="32843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3" name="Line 80"/>
          <p:cNvSpPr>
            <a:spLocks noChangeShapeType="1"/>
          </p:cNvSpPr>
          <p:nvPr/>
        </p:nvSpPr>
        <p:spPr bwMode="auto">
          <a:xfrm>
            <a:off x="4708525" y="3170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81"/>
          <p:cNvSpPr>
            <a:spLocks noChangeShapeType="1"/>
          </p:cNvSpPr>
          <p:nvPr/>
        </p:nvSpPr>
        <p:spPr bwMode="auto">
          <a:xfrm>
            <a:off x="3073400" y="1760314"/>
            <a:ext cx="580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Text Box 82"/>
          <p:cNvSpPr txBox="1">
            <a:spLocks noChangeArrowheads="1"/>
          </p:cNvSpPr>
          <p:nvPr/>
        </p:nvSpPr>
        <p:spPr bwMode="auto">
          <a:xfrm>
            <a:off x="3108325" y="59386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6" name="Text Box 83"/>
          <p:cNvSpPr txBox="1">
            <a:spLocks noChangeArrowheads="1"/>
          </p:cNvSpPr>
          <p:nvPr/>
        </p:nvSpPr>
        <p:spPr bwMode="auto">
          <a:xfrm>
            <a:off x="4606925" y="2154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read{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7" name="Text Box 84"/>
          <p:cNvSpPr txBox="1">
            <a:spLocks noChangeArrowheads="1"/>
          </p:cNvSpPr>
          <p:nvPr/>
        </p:nvSpPr>
        <p:spPr bwMode="auto">
          <a:xfrm>
            <a:off x="4657725" y="35510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8" name="Text Box 85"/>
          <p:cNvSpPr txBox="1">
            <a:spLocks noChangeArrowheads="1"/>
          </p:cNvSpPr>
          <p:nvPr/>
        </p:nvSpPr>
        <p:spPr bwMode="auto">
          <a:xfrm>
            <a:off x="4657725" y="53417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9" name="Text Box 86"/>
          <p:cNvSpPr txBox="1">
            <a:spLocks noChangeArrowheads="1"/>
          </p:cNvSpPr>
          <p:nvPr/>
        </p:nvSpPr>
        <p:spPr bwMode="auto">
          <a:xfrm>
            <a:off x="4606925" y="46940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9270" name="Group 87"/>
          <p:cNvGrpSpPr>
            <a:grpSpLocks/>
          </p:cNvGrpSpPr>
          <p:nvPr/>
        </p:nvGrpSpPr>
        <p:grpSpPr bwMode="auto">
          <a:xfrm>
            <a:off x="6570663" y="4300314"/>
            <a:ext cx="736600" cy="317500"/>
            <a:chOff x="2262" y="2032"/>
            <a:chExt cx="488" cy="200"/>
          </a:xfrm>
        </p:grpSpPr>
        <p:sp>
          <p:nvSpPr>
            <p:cNvPr id="9316" name="Line 8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Line 8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Line 9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" name="Line 9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Line 9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Line 9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1" name="Line 94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2" name="Line 95"/>
          <p:cNvSpPr>
            <a:spLocks noChangeShapeType="1"/>
          </p:cNvSpPr>
          <p:nvPr/>
        </p:nvSpPr>
        <p:spPr bwMode="auto">
          <a:xfrm>
            <a:off x="7921625" y="4427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3" name="Line 96"/>
          <p:cNvSpPr>
            <a:spLocks noChangeShapeType="1"/>
          </p:cNvSpPr>
          <p:nvPr/>
        </p:nvSpPr>
        <p:spPr bwMode="auto">
          <a:xfrm>
            <a:off x="7921625" y="4490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Line 97"/>
          <p:cNvSpPr>
            <a:spLocks noChangeShapeType="1"/>
          </p:cNvSpPr>
          <p:nvPr/>
        </p:nvSpPr>
        <p:spPr bwMode="auto">
          <a:xfrm>
            <a:off x="7921625" y="4554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Line 98"/>
          <p:cNvSpPr>
            <a:spLocks noChangeShapeType="1"/>
          </p:cNvSpPr>
          <p:nvPr/>
        </p:nvSpPr>
        <p:spPr bwMode="auto">
          <a:xfrm>
            <a:off x="3441700" y="6141814"/>
            <a:ext cx="128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76" name="Group 99"/>
          <p:cNvGrpSpPr>
            <a:grpSpLocks/>
          </p:cNvGrpSpPr>
          <p:nvPr/>
        </p:nvGrpSpPr>
        <p:grpSpPr bwMode="auto">
          <a:xfrm>
            <a:off x="3197225" y="5633814"/>
            <a:ext cx="736600" cy="317500"/>
            <a:chOff x="2262" y="2032"/>
            <a:chExt cx="488" cy="200"/>
          </a:xfrm>
        </p:grpSpPr>
        <p:sp>
          <p:nvSpPr>
            <p:cNvPr id="9310" name="Line 100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1" name="Line 101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Line 102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Line 103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Line 104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Line 105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7" name="Text Box 106"/>
          <p:cNvSpPr txBox="1">
            <a:spLocks noChangeArrowheads="1"/>
          </p:cNvSpPr>
          <p:nvPr/>
        </p:nvSpPr>
        <p:spPr bwMode="auto">
          <a:xfrm>
            <a:off x="695325" y="5490939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278" name="Line 107"/>
          <p:cNvSpPr>
            <a:spLocks noChangeShapeType="1"/>
          </p:cNvSpPr>
          <p:nvPr/>
        </p:nvSpPr>
        <p:spPr bwMode="auto">
          <a:xfrm>
            <a:off x="4708525" y="3233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Line 108"/>
          <p:cNvSpPr>
            <a:spLocks noChangeShapeType="1"/>
          </p:cNvSpPr>
          <p:nvPr/>
        </p:nvSpPr>
        <p:spPr bwMode="auto">
          <a:xfrm>
            <a:off x="4708525" y="3297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Line 109"/>
          <p:cNvSpPr>
            <a:spLocks noChangeShapeType="1"/>
          </p:cNvSpPr>
          <p:nvPr/>
        </p:nvSpPr>
        <p:spPr bwMode="auto">
          <a:xfrm>
            <a:off x="4708525" y="3360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81" name="Group 110"/>
          <p:cNvGrpSpPr>
            <a:grpSpLocks/>
          </p:cNvGrpSpPr>
          <p:nvPr/>
        </p:nvGrpSpPr>
        <p:grpSpPr bwMode="auto">
          <a:xfrm>
            <a:off x="4708525" y="4986114"/>
            <a:ext cx="736600" cy="317500"/>
            <a:chOff x="3022" y="3216"/>
            <a:chExt cx="464" cy="200"/>
          </a:xfrm>
        </p:grpSpPr>
        <p:sp>
          <p:nvSpPr>
            <p:cNvPr id="9304" name="Line 111"/>
            <p:cNvSpPr>
              <a:spLocks noChangeShapeType="1"/>
            </p:cNvSpPr>
            <p:nvPr/>
          </p:nvSpPr>
          <p:spPr bwMode="auto">
            <a:xfrm>
              <a:off x="3022" y="32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Line 112"/>
            <p:cNvSpPr>
              <a:spLocks noChangeShapeType="1"/>
            </p:cNvSpPr>
            <p:nvPr/>
          </p:nvSpPr>
          <p:spPr bwMode="auto">
            <a:xfrm>
              <a:off x="3022" y="325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Line 113"/>
            <p:cNvSpPr>
              <a:spLocks noChangeShapeType="1"/>
            </p:cNvSpPr>
            <p:nvPr/>
          </p:nvSpPr>
          <p:spPr bwMode="auto">
            <a:xfrm>
              <a:off x="3022" y="329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Line 114"/>
            <p:cNvSpPr>
              <a:spLocks noChangeShapeType="1"/>
            </p:cNvSpPr>
            <p:nvPr/>
          </p:nvSpPr>
          <p:spPr bwMode="auto">
            <a:xfrm>
              <a:off x="3022" y="333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Line 115"/>
            <p:cNvSpPr>
              <a:spLocks noChangeShapeType="1"/>
            </p:cNvSpPr>
            <p:nvPr/>
          </p:nvSpPr>
          <p:spPr bwMode="auto">
            <a:xfrm>
              <a:off x="3022" y="337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Line 116"/>
            <p:cNvSpPr>
              <a:spLocks noChangeShapeType="1"/>
            </p:cNvSpPr>
            <p:nvPr/>
          </p:nvSpPr>
          <p:spPr bwMode="auto">
            <a:xfrm>
              <a:off x="3022" y="34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82" name="Line 117"/>
          <p:cNvSpPr>
            <a:spLocks noChangeShapeType="1"/>
          </p:cNvSpPr>
          <p:nvPr/>
        </p:nvSpPr>
        <p:spPr bwMode="auto">
          <a:xfrm>
            <a:off x="7921625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3" name="Line 118"/>
          <p:cNvSpPr>
            <a:spLocks noChangeShapeType="1"/>
          </p:cNvSpPr>
          <p:nvPr/>
        </p:nvSpPr>
        <p:spPr bwMode="auto">
          <a:xfrm>
            <a:off x="7921625" y="3919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4" name="Line 119"/>
          <p:cNvSpPr>
            <a:spLocks noChangeShapeType="1"/>
          </p:cNvSpPr>
          <p:nvPr/>
        </p:nvSpPr>
        <p:spPr bwMode="auto">
          <a:xfrm>
            <a:off x="7921625" y="3982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5" name="Line 120"/>
          <p:cNvSpPr>
            <a:spLocks noChangeShapeType="1"/>
          </p:cNvSpPr>
          <p:nvPr/>
        </p:nvSpPr>
        <p:spPr bwMode="auto">
          <a:xfrm>
            <a:off x="7921625" y="4046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6" name="Line 121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Line 122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Line 123"/>
          <p:cNvSpPr>
            <a:spLocks noChangeShapeType="1"/>
          </p:cNvSpPr>
          <p:nvPr/>
        </p:nvSpPr>
        <p:spPr bwMode="auto">
          <a:xfrm>
            <a:off x="7921625" y="4173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Line 124"/>
          <p:cNvSpPr>
            <a:spLocks noChangeShapeType="1"/>
          </p:cNvSpPr>
          <p:nvPr/>
        </p:nvSpPr>
        <p:spPr bwMode="auto">
          <a:xfrm>
            <a:off x="7921625" y="423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3048000" y="2966814"/>
            <a:ext cx="1524000" cy="685800"/>
            <a:chOff x="1920" y="2024"/>
            <a:chExt cx="960" cy="432"/>
          </a:xfrm>
        </p:grpSpPr>
        <p:sp>
          <p:nvSpPr>
            <p:cNvPr id="9301" name="AutoShape 125"/>
            <p:cNvSpPr>
              <a:spLocks/>
            </p:cNvSpPr>
            <p:nvPr/>
          </p:nvSpPr>
          <p:spPr bwMode="auto">
            <a:xfrm>
              <a:off x="2833" y="206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58" name="Oval 126"/>
            <p:cNvSpPr>
              <a:spLocks noChangeArrowheads="1"/>
            </p:cNvSpPr>
            <p:nvPr/>
          </p:nvSpPr>
          <p:spPr bwMode="auto">
            <a:xfrm>
              <a:off x="1920" y="2024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303" name="Line 127"/>
            <p:cNvSpPr>
              <a:spLocks noChangeShapeType="1"/>
            </p:cNvSpPr>
            <p:nvPr/>
          </p:nvSpPr>
          <p:spPr bwMode="auto">
            <a:xfrm flipH="1">
              <a:off x="2592" y="2176"/>
              <a:ext cx="22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91" name="Text Box 131"/>
          <p:cNvSpPr txBox="1">
            <a:spLocks noChangeArrowheads="1"/>
          </p:cNvSpPr>
          <p:nvPr/>
        </p:nvSpPr>
        <p:spPr bwMode="auto">
          <a:xfrm>
            <a:off x="4606925" y="33224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11" name="Group 142"/>
          <p:cNvGrpSpPr>
            <a:grpSpLocks/>
          </p:cNvGrpSpPr>
          <p:nvPr/>
        </p:nvGrpSpPr>
        <p:grpSpPr bwMode="auto">
          <a:xfrm>
            <a:off x="5640388" y="4998814"/>
            <a:ext cx="1319212" cy="1079500"/>
            <a:chOff x="3553" y="3304"/>
            <a:chExt cx="831" cy="680"/>
          </a:xfrm>
        </p:grpSpPr>
        <p:sp>
          <p:nvSpPr>
            <p:cNvPr id="9298" name="AutoShape 129"/>
            <p:cNvSpPr>
              <a:spLocks/>
            </p:cNvSpPr>
            <p:nvPr/>
          </p:nvSpPr>
          <p:spPr bwMode="auto">
            <a:xfrm flipH="1">
              <a:off x="3553" y="330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130"/>
            <p:cNvSpPr>
              <a:spLocks noChangeShapeType="1"/>
            </p:cNvSpPr>
            <p:nvPr/>
          </p:nvSpPr>
          <p:spPr bwMode="auto">
            <a:xfrm flipH="1" flipV="1">
              <a:off x="3608" y="3424"/>
              <a:ext cx="328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60" name="Oval 128"/>
            <p:cNvSpPr>
              <a:spLocks noChangeArrowheads="1"/>
            </p:cNvSpPr>
            <p:nvPr/>
          </p:nvSpPr>
          <p:spPr bwMode="auto">
            <a:xfrm>
              <a:off x="3704" y="355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restore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</p:grpSp>
      <p:sp>
        <p:nvSpPr>
          <p:cNvPr id="9293" name="Line 136"/>
          <p:cNvSpPr>
            <a:spLocks noChangeShapeType="1"/>
          </p:cNvSpPr>
          <p:nvPr/>
        </p:nvSpPr>
        <p:spPr bwMode="auto">
          <a:xfrm>
            <a:off x="7921625" y="296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137"/>
          <p:cNvSpPr>
            <a:spLocks noChangeShapeType="1"/>
          </p:cNvSpPr>
          <p:nvPr/>
        </p:nvSpPr>
        <p:spPr bwMode="auto">
          <a:xfrm>
            <a:off x="7921625" y="303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44"/>
          <p:cNvGrpSpPr>
            <a:grpSpLocks/>
          </p:cNvGrpSpPr>
          <p:nvPr/>
        </p:nvGrpSpPr>
        <p:grpSpPr bwMode="auto">
          <a:xfrm>
            <a:off x="5702300" y="5011514"/>
            <a:ext cx="2444750" cy="685800"/>
            <a:chOff x="3592" y="3312"/>
            <a:chExt cx="1540" cy="432"/>
          </a:xfrm>
        </p:grpSpPr>
        <p:sp>
          <p:nvSpPr>
            <p:cNvPr id="197772" name="Oval 140"/>
            <p:cNvSpPr>
              <a:spLocks noChangeArrowheads="1"/>
            </p:cNvSpPr>
            <p:nvPr/>
          </p:nvSpPr>
          <p:spPr bwMode="auto">
            <a:xfrm>
              <a:off x="4452" y="331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297" name="Line 141"/>
            <p:cNvSpPr>
              <a:spLocks noChangeShapeType="1"/>
            </p:cNvSpPr>
            <p:nvPr/>
          </p:nvSpPr>
          <p:spPr bwMode="auto">
            <a:xfrm flipH="1" flipV="1">
              <a:off x="3592" y="3424"/>
              <a:ext cx="85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contexts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9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12975"/>
            <a:ext cx="4114800" cy="41148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Ready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Running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Blocked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Zombie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Exited</a:t>
            </a:r>
          </a:p>
        </p:txBody>
      </p:sp>
      <p:sp>
        <p:nvSpPr>
          <p:cNvPr id="2" name="Smiley Face 1"/>
          <p:cNvSpPr/>
          <p:nvPr/>
        </p:nvSpPr>
        <p:spPr bwMode="auto">
          <a:xfrm>
            <a:off x="2483444" y="3311733"/>
            <a:ext cx="432372" cy="405299"/>
          </a:xfrm>
          <a:prstGeom prst="smileyFac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When a process is waiting for I/O, what is its state?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of choosing which process to run next</a:t>
            </a:r>
          </a:p>
          <a:p>
            <a:pPr lvl="1"/>
            <a:r>
              <a:rPr lang="en-US" dirty="0"/>
              <a:t>And for how long until the next process runs</a:t>
            </a:r>
          </a:p>
          <a:p>
            <a:r>
              <a:rPr lang="en-US" dirty="0"/>
              <a:t>Why bother?</a:t>
            </a:r>
          </a:p>
          <a:p>
            <a:pPr lvl="1"/>
            <a:r>
              <a:rPr lang="en-US" dirty="0"/>
              <a:t>Improve performance: amortize context switching costs</a:t>
            </a:r>
          </a:p>
          <a:p>
            <a:pPr lvl="1"/>
            <a:r>
              <a:rPr lang="en-US" dirty="0"/>
              <a:t>Improve user experience: e.g., low latency keystrokes</a:t>
            </a:r>
          </a:p>
          <a:p>
            <a:pPr lvl="1"/>
            <a:r>
              <a:rPr lang="en-US" dirty="0"/>
              <a:t>Priorities: favor “important” work over background work</a:t>
            </a:r>
          </a:p>
          <a:p>
            <a:pPr lvl="1"/>
            <a:r>
              <a:rPr lang="en-US" dirty="0"/>
              <a:t>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cover techniques later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959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does scheduling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 process blocks</a:t>
            </a:r>
          </a:p>
          <a:p>
            <a:r>
              <a:rPr lang="en-US" dirty="0"/>
              <a:t>When a device interrupts the CPU to indicate an event occurred (possibly un-blocking a process)</a:t>
            </a:r>
          </a:p>
          <a:p>
            <a:r>
              <a:rPr lang="en-US" dirty="0"/>
              <a:t>When a process yields the CPU</a:t>
            </a:r>
          </a:p>
          <a:p>
            <a:endParaRPr lang="en-US" dirty="0"/>
          </a:p>
          <a:p>
            <a:r>
              <a:rPr lang="en-US" b="1" dirty="0"/>
              <a:t>Preemptive scheduling</a:t>
            </a:r>
            <a:r>
              <a:rPr lang="en-US" dirty="0"/>
              <a:t>: Setting a timer to interrupt the CPU after some time</a:t>
            </a:r>
          </a:p>
          <a:p>
            <a:pPr lvl="1"/>
            <a:r>
              <a:rPr lang="en-US" dirty="0"/>
              <a:t>Places an upper bound on how long a CPU-bound process can run without giving another process a turn</a:t>
            </a:r>
          </a:p>
          <a:p>
            <a:r>
              <a:rPr lang="en-US" b="1" dirty="0"/>
              <a:t>Non-preemptive scheduling</a:t>
            </a:r>
            <a:r>
              <a:rPr lang="en-US" dirty="0"/>
              <a:t>: Processes must explicitly yield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229200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645024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573016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03934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534107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628800"/>
            <a:ext cx="1440160" cy="18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Daemon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717032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23528" y="1340768"/>
            <a:ext cx="1728192" cy="1296144"/>
          </a:xfrm>
          <a:prstGeom prst="wedgeRoundRectCallout">
            <a:avLst>
              <a:gd name="adj1" fmla="val 63433"/>
              <a:gd name="adj2" fmla="val 387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Intuitively, one of these</a:t>
            </a:r>
          </a:p>
        </p:txBody>
      </p:sp>
    </p:spTree>
    <p:extLst>
      <p:ext uri="{BB962C8B-B14F-4D97-AF65-F5344CB8AC3E}">
        <p14:creationId xmlns:p14="http://schemas.microsoft.com/office/powerpoint/2010/main" val="6937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09587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800" dirty="0">
                <a:latin typeface="Arial" charset="0"/>
              </a:rPr>
              <a:t>OS uses PCBs to represent a process</a:t>
            </a:r>
          </a:p>
          <a:p>
            <a:r>
              <a:rPr lang="en-US" dirty="0">
                <a:latin typeface="Arial" charset="0"/>
              </a:rPr>
              <a:t>Every resource is represented with a queue</a:t>
            </a:r>
            <a:endParaRPr lang="en-US" sz="2800" dirty="0">
              <a:latin typeface="Arial" charset="0"/>
            </a:endParaRPr>
          </a:p>
          <a:p>
            <a:r>
              <a:rPr lang="en-US" sz="2800" dirty="0">
                <a:latin typeface="Arial" charset="0"/>
              </a:rPr>
              <a:t>OS puts PCB on an appropriate queue.</a:t>
            </a:r>
          </a:p>
          <a:p>
            <a:pPr lvl="1"/>
            <a:r>
              <a:rPr lang="en-US" sz="2400" dirty="0">
                <a:latin typeface="Arial" charset="0"/>
              </a:rPr>
              <a:t>Ready to run queue.</a:t>
            </a:r>
          </a:p>
          <a:p>
            <a:pPr lvl="1"/>
            <a:r>
              <a:rPr lang="en-US" sz="2400" dirty="0">
                <a:latin typeface="Arial" charset="0"/>
              </a:rPr>
              <a:t>Blocked for IO queue (Queue per device).</a:t>
            </a:r>
          </a:p>
          <a:p>
            <a:pPr lvl="1"/>
            <a:r>
              <a:rPr lang="en-US" sz="2400" dirty="0">
                <a:latin typeface="Arial" charset="0"/>
              </a:rPr>
              <a:t>Zombie queue.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charset="0"/>
              </a:rPr>
              <a:t>When CPU becomes available, choose from ready to run queue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When an event occurs, remove waiting process from blocked queue, move to ready queue.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377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84784"/>
            <a:ext cx="7772400" cy="2182813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63688" y="3933056"/>
            <a:ext cx="6091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How well does this web server perform?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688" y="4437112"/>
            <a:ext cx="4708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With many incoming requests?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5013176"/>
            <a:ext cx="5249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That access data all over the disk?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 single process cannot overlap CPU and I/O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6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42963"/>
            <a:ext cx="7772400" cy="2778125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 create child process, send it URL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                                  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475" y="4293096"/>
            <a:ext cx="8405813" cy="1944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latin typeface="Calibri (Body)"/>
                <a:cs typeface="Calibri (Body)"/>
              </a:rPr>
              <a:t>Now the child can block on I/O, parent keeps working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solidFill>
                  <a:schemeClr val="tx1"/>
                </a:solidFill>
                <a:latin typeface="Calibri (Body)"/>
                <a:ea typeface="+mn-ea"/>
                <a:cs typeface="Calibri (Body)"/>
              </a:rPr>
              <a:t>Different children can block on reading different files</a:t>
            </a:r>
          </a:p>
          <a:p>
            <a:pPr marL="342900" indent="-342900">
              <a:spcBef>
                <a:spcPct val="20000"/>
              </a:spcBef>
              <a:buClr>
                <a:srgbClr val="0066FF"/>
              </a:buClr>
              <a:buSzPct val="75000"/>
              <a:buFontTx/>
              <a:buBlip>
                <a:blip r:embed="rId4"/>
              </a:buBlip>
              <a:defRPr/>
            </a:pPr>
            <a:r>
              <a:rPr lang="en-US" sz="2400" kern="0" dirty="0">
                <a:solidFill>
                  <a:srgbClr val="000000"/>
                </a:solidFill>
                <a:latin typeface="Calibri (Body)"/>
                <a:ea typeface="+mn-ea"/>
                <a:cs typeface="Calibri (Body)"/>
              </a:rPr>
              <a:t>How does server know if child succeeded or failed?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227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9403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After the program finishes execution, it calls </a:t>
            </a:r>
            <a:r>
              <a:rPr lang="en-US" sz="2000" i="1" dirty="0">
                <a:solidFill>
                  <a:srgbClr val="990000"/>
                </a:solidFill>
                <a:latin typeface="Calibri (Body)"/>
                <a:cs typeface="Calibri (Body)"/>
              </a:rPr>
              <a:t>exit</a:t>
            </a:r>
            <a:r>
              <a:rPr lang="en-US" sz="2000" dirty="0">
                <a:solidFill>
                  <a:srgbClr val="990000"/>
                </a:solidFill>
                <a:latin typeface="Calibri (Body)"/>
                <a:cs typeface="Calibri (Body)"/>
              </a:rPr>
              <a:t>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This system call: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takes the </a:t>
            </a:r>
            <a:r>
              <a:rPr lang="ja-JP" altLang="en-US" sz="1800" dirty="0">
                <a:latin typeface="Calibri (Body)"/>
                <a:cs typeface="Calibri (Body)"/>
              </a:rPr>
              <a:t>“</a:t>
            </a:r>
            <a:r>
              <a:rPr lang="en-US" sz="1800" dirty="0">
                <a:latin typeface="Calibri (Body)"/>
                <a:cs typeface="Calibri (Body)"/>
              </a:rPr>
              <a:t>result</a:t>
            </a:r>
            <a:r>
              <a:rPr lang="ja-JP" altLang="en-US" sz="1800" dirty="0">
                <a:latin typeface="Calibri (Body)"/>
                <a:cs typeface="Calibri (Body)"/>
              </a:rPr>
              <a:t>”</a:t>
            </a:r>
            <a:r>
              <a:rPr lang="en-US" sz="1800" dirty="0">
                <a:latin typeface="Calibri (Body)"/>
                <a:cs typeface="Calibri (Body)"/>
              </a:rPr>
              <a:t> of the program as an argument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closes all open files, connections, etc.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memory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most of the OS structures supporting the process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checks if parent is alive: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so, it holds the result value until parent requests it; in this case, process does not really die, but it enters the </a:t>
            </a:r>
            <a:r>
              <a:rPr lang="en-US" sz="1600" dirty="0">
                <a:solidFill>
                  <a:srgbClr val="990000"/>
                </a:solidFill>
                <a:latin typeface="Calibri (Body)"/>
                <a:cs typeface="Calibri (Body)"/>
              </a:rPr>
              <a:t>zombie/defunct</a:t>
            </a:r>
            <a:r>
              <a:rPr lang="en-US" sz="1600" dirty="0">
                <a:solidFill>
                  <a:srgbClr val="FF3300"/>
                </a:solidFill>
                <a:latin typeface="Calibri (Body)"/>
                <a:cs typeface="Calibri (Body)"/>
              </a:rPr>
              <a:t> </a:t>
            </a:r>
            <a:r>
              <a:rPr lang="en-US" sz="1600" dirty="0">
                <a:latin typeface="Calibri (Body)"/>
                <a:cs typeface="Calibri (Body)"/>
              </a:rPr>
              <a:t>state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not, it </a:t>
            </a:r>
            <a:r>
              <a:rPr lang="en-US" sz="1600" dirty="0" err="1">
                <a:latin typeface="Calibri (Body)"/>
                <a:cs typeface="Calibri (Body)"/>
              </a:rPr>
              <a:t>deallocates</a:t>
            </a:r>
            <a:r>
              <a:rPr lang="en-US" sz="1600" dirty="0">
                <a:latin typeface="Calibri (Body)"/>
                <a:cs typeface="Calibri (Body)"/>
              </a:rPr>
              <a:t> all data structures, the process is dead</a:t>
            </a:r>
          </a:p>
          <a:p>
            <a:r>
              <a:rPr lang="en-US" sz="2000" dirty="0">
                <a:latin typeface="Calibri (Body)"/>
                <a:cs typeface="Calibri (Body)"/>
              </a:rPr>
              <a:t>Process termination is the ultimate garbage collection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Orderly termination: exit()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Web server ex: Child uses exit code for success/failure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048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Child returns a value to parent via exit()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The parent receives this value with wait()</a:t>
            </a:r>
          </a:p>
          <a:p>
            <a:endParaRPr lang="en-US" sz="18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Specifically, wait(): 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Blocks the parent until child finishes (need a wait queue)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When a child calls exit(), the OS unblocks the parent and returns the value passed by exit() as a result of the wait() call (along with the </a:t>
            </a:r>
            <a:r>
              <a:rPr lang="en-US" sz="1800" dirty="0" err="1">
                <a:latin typeface="Calibri (Body)"/>
                <a:cs typeface="Calibri (Body)"/>
              </a:rPr>
              <a:t>pid</a:t>
            </a:r>
            <a:r>
              <a:rPr lang="en-US" sz="1800" dirty="0">
                <a:latin typeface="Calibri (Body)"/>
                <a:cs typeface="Calibri (Body)"/>
              </a:rPr>
              <a:t> of the child)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If there are no children alive, wait() returns immediately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wait() system call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413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Zombies!!!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20" y="4489276"/>
            <a:ext cx="3492500" cy="23241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/>
              <a:t>A parent can wait indefinitely to call wait()</a:t>
            </a:r>
          </a:p>
          <a:p>
            <a:r>
              <a:rPr lang="en-US" dirty="0"/>
              <a:t>The OS to store the exit code for a finished child until the parent calls wait()</a:t>
            </a:r>
          </a:p>
          <a:p>
            <a:r>
              <a:rPr lang="en-US" dirty="0"/>
              <a:t>Hack: Keep PCB for dead processes around until:</a:t>
            </a:r>
          </a:p>
          <a:p>
            <a:pPr lvl="1"/>
            <a:r>
              <a:rPr lang="en-US" dirty="0"/>
              <a:t>Parent calls wait(), or</a:t>
            </a:r>
          </a:p>
          <a:p>
            <a:pPr lvl="1"/>
            <a:r>
              <a:rPr lang="en-US" dirty="0"/>
              <a:t>Parent exit()s (don’t need to wait() on grandkids)</a:t>
            </a:r>
          </a:p>
          <a:p>
            <a:r>
              <a:rPr lang="en-US" dirty="0"/>
              <a:t>And that is a zombie (done state)</a:t>
            </a:r>
          </a:p>
          <a:p>
            <a:pPr lvl="1"/>
            <a:r>
              <a:rPr lang="en-US" dirty="0"/>
              <a:t>Will not be scheduled again</a:t>
            </a:r>
          </a:p>
        </p:txBody>
      </p:sp>
    </p:spTree>
    <p:extLst>
      <p:ext uri="{BB962C8B-B14F-4D97-AF65-F5344CB8AC3E}">
        <p14:creationId xmlns:p14="http://schemas.microsoft.com/office/powerpoint/2010/main" val="2058280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 (</a:t>
            </a:r>
            <a:r>
              <a:rPr lang="en-US" dirty="0" err="1"/>
              <a:t>redux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Parent/child model</a:t>
            </a:r>
          </a:p>
          <a:p>
            <a:r>
              <a:rPr lang="en-US" dirty="0"/>
              <a:t>An existing program has to spawn a new one</a:t>
            </a:r>
          </a:p>
          <a:p>
            <a:pPr lvl="1"/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have a special ‘</a:t>
            </a:r>
            <a:r>
              <a:rPr lang="en-US" dirty="0" err="1"/>
              <a:t>init</a:t>
            </a:r>
            <a:r>
              <a:rPr lang="en-US" dirty="0"/>
              <a:t>’ program that launches system services, logon daemons, etc.</a:t>
            </a:r>
          </a:p>
          <a:p>
            <a:pPr lvl="1"/>
            <a:r>
              <a:rPr lang="en-US" dirty="0"/>
              <a:t>When you log in (via a terminal or </a:t>
            </a:r>
            <a:r>
              <a:rPr lang="en-US" dirty="0" err="1"/>
              <a:t>ssh</a:t>
            </a:r>
            <a:r>
              <a:rPr lang="en-US" dirty="0"/>
              <a:t>), the login program spawns your shell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00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1: Windows </a:t>
            </a:r>
            <a:r>
              <a:rPr lang="en-US" dirty="0" err="1"/>
              <a:t>CreateProcess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Windows, when you create a new process, you specify the program</a:t>
            </a:r>
          </a:p>
          <a:p>
            <a:pPr lvl="1"/>
            <a:r>
              <a:rPr lang="en-US" dirty="0"/>
              <a:t>And can optionally allow the child to inherit some resources (e.g., an open file handle)</a:t>
            </a:r>
          </a:p>
        </p:txBody>
      </p:sp>
    </p:spTree>
    <p:extLst>
      <p:ext uri="{BB962C8B-B14F-4D97-AF65-F5344CB8AC3E}">
        <p14:creationId xmlns:p14="http://schemas.microsoft.com/office/powerpoint/2010/main" val="1557012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2: Unix fork/exec()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Unix, a parent makes a </a:t>
            </a:r>
            <a:r>
              <a:rPr lang="en-US" b="1" i="1" u="sng" dirty="0"/>
              <a:t>copy</a:t>
            </a:r>
            <a:r>
              <a:rPr lang="en-US" dirty="0"/>
              <a:t> of itself using fork()</a:t>
            </a:r>
          </a:p>
          <a:p>
            <a:pPr lvl="1"/>
            <a:r>
              <a:rPr lang="en-US" dirty="0"/>
              <a:t>Child inherits everything, runs same program</a:t>
            </a:r>
          </a:p>
          <a:p>
            <a:pPr lvl="1"/>
            <a:r>
              <a:rPr lang="en-US" dirty="0"/>
              <a:t>Only difference is the return value from fork()</a:t>
            </a:r>
          </a:p>
          <a:p>
            <a:pPr lvl="2"/>
            <a:r>
              <a:rPr lang="en-US" dirty="0"/>
              <a:t>Child gets 0; parent gets child </a:t>
            </a:r>
            <a:r>
              <a:rPr lang="en-US" dirty="0" err="1"/>
              <a:t>pid</a:t>
            </a:r>
            <a:endParaRPr lang="en-US" dirty="0"/>
          </a:p>
          <a:p>
            <a:r>
              <a:rPr lang="en-US" dirty="0"/>
              <a:t>A separate exec() system call loads a new program</a:t>
            </a:r>
          </a:p>
          <a:p>
            <a:pPr lvl="1"/>
            <a:r>
              <a:rPr lang="en-US" dirty="0"/>
              <a:t>Like getting a brain transplant</a:t>
            </a:r>
          </a:p>
          <a:p>
            <a:endParaRPr lang="en-US" dirty="0"/>
          </a:p>
          <a:p>
            <a:r>
              <a:rPr lang="en-US" dirty="0"/>
              <a:t>Some programs, like our web server example, fork() clones (without calling exec()).</a:t>
            </a:r>
          </a:p>
          <a:p>
            <a:pPr lvl="1"/>
            <a:r>
              <a:rPr lang="en-US" dirty="0"/>
              <a:t>Common case is probably </a:t>
            </a:r>
            <a:r>
              <a:rPr lang="en-US" dirty="0" err="1"/>
              <a:t>fork+exec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97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3584"/>
            <a:ext cx="8208912" cy="5511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exec() call allows a process to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load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 different program and start execution at main (actually _start).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It allows a process to specify the number of arguments (</a:t>
            </a:r>
            <a:r>
              <a:rPr lang="en-US" dirty="0" err="1">
                <a:latin typeface="Arial" charset="0"/>
              </a:rPr>
              <a:t>argc</a:t>
            </a:r>
            <a:r>
              <a:rPr lang="en-US" dirty="0">
                <a:latin typeface="Arial" charset="0"/>
              </a:rPr>
              <a:t>) and the string argument array (</a:t>
            </a:r>
            <a:r>
              <a:rPr lang="en-US" dirty="0" err="1">
                <a:latin typeface="Arial" charset="0"/>
              </a:rPr>
              <a:t>argv</a:t>
            </a:r>
            <a:r>
              <a:rPr lang="en-US" dirty="0">
                <a:latin typeface="Arial" charset="0"/>
              </a:rPr>
              <a:t>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call is successful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it is the same process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it runs a different program !!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Code, stack &amp; heap is overwritten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Sometimes memory mapped files are preserved.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Exec does not return!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loading: exec()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151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 (Body)"/>
                <a:cs typeface="Calibri (Body)"/>
              </a:rPr>
              <a:t>A process is a </a:t>
            </a:r>
            <a:r>
              <a:rPr lang="en-US" sz="2000" b="1" u="sng" dirty="0">
                <a:latin typeface="Calibri (Body)"/>
                <a:cs typeface="Calibri (Body)"/>
              </a:rPr>
              <a:t>program during execution.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Program = static file (image)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Process = executing program = program + execution state.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 process is the basic unit of execution in an operating system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Each process has a number, its process identifier (</a:t>
            </a:r>
            <a:r>
              <a:rPr lang="en-US" sz="1600" dirty="0" err="1">
                <a:latin typeface="Calibri (Body)"/>
                <a:cs typeface="Calibri (Body)"/>
              </a:rPr>
              <a:t>pid</a:t>
            </a:r>
            <a:r>
              <a:rPr lang="en-US" sz="1600" dirty="0">
                <a:latin typeface="Calibri (Body)"/>
                <a:cs typeface="Calibri (Body)"/>
              </a:rPr>
              <a:t>).</a:t>
            </a:r>
          </a:p>
          <a:p>
            <a:pPr lvl="2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Different processes may run different instances of the same program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E.g., my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and your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process both run the Java compiler</a:t>
            </a:r>
          </a:p>
          <a:p>
            <a:pPr lvl="2">
              <a:buFont typeface="Wingdings" charset="0"/>
              <a:buChar char="v"/>
            </a:pPr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At a minimum, process execution requires following resources: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Memory to contain the program code and data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A set of CPU registers to support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0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285875"/>
            <a:ext cx="7102475" cy="4884738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In the parent process: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…</a:t>
            </a:r>
          </a:p>
          <a:p>
            <a:pPr>
              <a:buFont typeface="Monotype Sorts" charset="0"/>
              <a:buNone/>
            </a:pP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 =fork();		            	// create a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if(0 ==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{			// child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= 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calc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argv0, argv1,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   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printf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Something is horribly wrong\n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  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exit(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} </a:t>
            </a:r>
            <a:r>
              <a:rPr lang="en-US" sz="2000" dirty="0">
                <a:latin typeface="Arial" charset="0"/>
              </a:rPr>
              <a:t>else {				// parent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</a:t>
            </a:r>
            <a:r>
              <a:rPr lang="en-US" sz="2000" dirty="0" err="1">
                <a:latin typeface="Arial" charset="0"/>
              </a:rPr>
              <a:t>printf</a:t>
            </a:r>
            <a:r>
              <a:rPr lang="en-US" sz="2000" dirty="0">
                <a:latin typeface="Arial" charset="0"/>
              </a:rPr>
              <a:t>(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altLang="ja-JP" sz="2000" dirty="0">
                <a:latin typeface="Arial" charset="0"/>
              </a:rPr>
              <a:t>Shall I be mother</a:t>
            </a:r>
            <a:r>
              <a:rPr lang="en-US" sz="2000" dirty="0">
                <a:latin typeface="Arial" charset="0"/>
              </a:rPr>
              <a:t>?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dirty="0" err="1">
                <a:latin typeface="Arial" charset="0"/>
              </a:rPr>
              <a:t>child_status</a:t>
            </a:r>
            <a:r>
              <a:rPr lang="en-US" sz="2000" dirty="0">
                <a:latin typeface="Arial" charset="0"/>
              </a:rPr>
              <a:t> = wait(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307692" y="3723606"/>
            <a:ext cx="2836308" cy="1226853"/>
          </a:xfrm>
          <a:prstGeom prst="wedgeRoundRectCallout">
            <a:avLst>
              <a:gd name="adj1" fmla="val -67892"/>
              <a:gd name="adj2" fmla="val -51585"/>
              <a:gd name="adj3" fmla="val 16667"/>
            </a:avLst>
          </a:prstGeom>
          <a:solidFill>
            <a:schemeClr val="tx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Times" pitchFamily="18" charset="0"/>
              </a:rPr>
              <a:t>Exec should not return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fork() + exec()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21934" y="1483171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close(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.history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27056" y="1483172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wait(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243512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2555776" y="573325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227637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719637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80236" y="14731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exec(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/bin/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calc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82797" y="14731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rvc_main</a:t>
            </a:r>
            <a:r>
              <a:rPr lang="en-US" dirty="0">
                <a:latin typeface="Courier New" charset="0"/>
              </a:rPr>
              <a:t>(){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irvq</a:t>
            </a:r>
            <a:r>
              <a:rPr lang="en-US" dirty="0">
                <a:latin typeface="Courier New" charset="0"/>
              </a:rPr>
              <a:t> = 7;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do_init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ln = </a:t>
            </a:r>
            <a:r>
              <a:rPr lang="en-US" dirty="0" err="1">
                <a:latin typeface="Courier New" charset="0"/>
              </a:rPr>
              <a:t>get_input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exec_in</a:t>
            </a:r>
            <a:r>
              <a:rPr lang="en-US" dirty="0">
                <a:latin typeface="Courier New" charset="0"/>
              </a:rPr>
              <a:t>(ln);</a:t>
            </a:r>
            <a:endParaRPr lang="en-US" dirty="0">
              <a:solidFill>
                <a:srgbClr val="F50101"/>
              </a:solidFill>
              <a:latin typeface="Courier New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5004048" y="443711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24495" y="1484784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int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691680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80112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execs a calculator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631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0.42674 -0.00208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1268760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calc_main() {</a:t>
                </a:r>
              </a:p>
              <a:p>
                <a:r>
                  <a:rPr lang="en-US">
                    <a:latin typeface="Courier New" charset="0"/>
                  </a:rPr>
                  <a:t>  int q = 7;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429473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5076056" y="462307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413598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905598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2555776" y="5847655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then execs a calculator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1691680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580112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606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44202 0.0083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separate fork &amp; exec?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issue: </a:t>
            </a:r>
            <a:r>
              <a:rPr lang="en-US" b="1" dirty="0"/>
              <a:t>Inheritance</a:t>
            </a:r>
            <a:r>
              <a:rPr lang="en-US" dirty="0"/>
              <a:t> of file descriptors, environment, etc.</a:t>
            </a:r>
          </a:p>
          <a:p>
            <a:pPr lvl="1"/>
            <a:r>
              <a:rPr lang="en-US" dirty="0"/>
              <a:t>Or, making the shell work</a:t>
            </a:r>
          </a:p>
          <a:p>
            <a:r>
              <a:rPr lang="en-US" dirty="0"/>
              <a:t>Remember how the shell can do redirection?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warmup</a:t>
            </a:r>
            <a:r>
              <a:rPr lang="en-US" dirty="0"/>
              <a:t> &lt; </a:t>
            </a:r>
            <a:r>
              <a:rPr lang="en-US" dirty="0" err="1"/>
              <a:t>testinput.txt</a:t>
            </a:r>
            <a:endParaRPr lang="en-US" dirty="0"/>
          </a:p>
          <a:p>
            <a:pPr lvl="1"/>
            <a:r>
              <a:rPr lang="en-US" dirty="0"/>
              <a:t>File handle 0 (</a:t>
            </a:r>
            <a:r>
              <a:rPr lang="en-US" dirty="0" err="1"/>
              <a:t>stdin</a:t>
            </a:r>
            <a:r>
              <a:rPr lang="en-US" dirty="0"/>
              <a:t>) is opened to read </a:t>
            </a:r>
            <a:r>
              <a:rPr lang="en-US" dirty="0" err="1"/>
              <a:t>testinput.txt</a:t>
            </a:r>
            <a:endParaRPr lang="en-US" dirty="0"/>
          </a:p>
          <a:p>
            <a:r>
              <a:rPr lang="en-US" dirty="0"/>
              <a:t>The parent (shell) opens </a:t>
            </a:r>
            <a:r>
              <a:rPr lang="en-US" dirty="0" err="1"/>
              <a:t>testinput.txt</a:t>
            </a:r>
            <a:r>
              <a:rPr lang="en-US" dirty="0"/>
              <a:t> before fork()</a:t>
            </a:r>
          </a:p>
          <a:p>
            <a:pPr lvl="1"/>
            <a:r>
              <a:rPr lang="en-US" dirty="0"/>
              <a:t>The child (</a:t>
            </a:r>
            <a:r>
              <a:rPr lang="en-US" dirty="0" err="1"/>
              <a:t>warmup</a:t>
            </a:r>
            <a:r>
              <a:rPr lang="en-US" dirty="0"/>
              <a:t>) inherits this open file handle</a:t>
            </a:r>
          </a:p>
          <a:p>
            <a:pPr lvl="2"/>
            <a:r>
              <a:rPr lang="en-US" dirty="0"/>
              <a:t>Even after exec()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54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 does allow you to create a process that is initially suspended</a:t>
            </a:r>
          </a:p>
          <a:p>
            <a:pPr lvl="1"/>
            <a:r>
              <a:rPr lang="en-US" dirty="0"/>
              <a:t>You can also change memory and handles of another process </a:t>
            </a:r>
          </a:p>
          <a:p>
            <a:pPr lvl="1"/>
            <a:r>
              <a:rPr lang="en-US" dirty="0"/>
              <a:t>And then unblock it</a:t>
            </a:r>
          </a:p>
          <a:p>
            <a:r>
              <a:rPr lang="en-US" dirty="0"/>
              <a:t>Somewhat isomorphic</a:t>
            </a:r>
          </a:p>
          <a:p>
            <a:pPr lvl="1"/>
            <a:r>
              <a:rPr lang="en-US" dirty="0"/>
              <a:t>But a bit cumbersome</a:t>
            </a:r>
          </a:p>
          <a:p>
            <a:pPr lvl="1"/>
            <a:r>
              <a:rPr lang="en-US" dirty="0"/>
              <a:t>And prone to (different) security issues (loading threads and libraries in another app!)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19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113338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Simple implementation of fork():</a:t>
            </a:r>
          </a:p>
          <a:p>
            <a:pPr lvl="1"/>
            <a:r>
              <a:rPr lang="en-US" sz="1800" dirty="0">
                <a:latin typeface="Arial" charset="0"/>
              </a:rPr>
              <a:t>allocate memory for the child process</a:t>
            </a:r>
          </a:p>
          <a:p>
            <a:pPr lvl="1"/>
            <a:r>
              <a:rPr lang="en-US" sz="1800" dirty="0">
                <a:latin typeface="Arial" charset="0"/>
              </a:rPr>
              <a:t>copy parent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memory and CPU registers to child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</a:t>
            </a:r>
          </a:p>
          <a:p>
            <a:pPr lvl="1"/>
            <a:r>
              <a:rPr lang="en-US" sz="1800" i="1" dirty="0">
                <a:solidFill>
                  <a:srgbClr val="990000"/>
                </a:solidFill>
                <a:latin typeface="Arial" charset="0"/>
              </a:rPr>
              <a:t>Expensive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 !!</a:t>
            </a:r>
          </a:p>
          <a:p>
            <a:r>
              <a:rPr lang="en-US" sz="2000" dirty="0">
                <a:latin typeface="Arial" charset="0"/>
              </a:rPr>
              <a:t>In 99% of the time, we call exec() after calling fork()</a:t>
            </a:r>
          </a:p>
          <a:p>
            <a:pPr lvl="1"/>
            <a:r>
              <a:rPr lang="en-US" sz="1800" dirty="0">
                <a:latin typeface="Arial" charset="0"/>
              </a:rPr>
              <a:t>the memory copying during fork() operation is useless</a:t>
            </a:r>
          </a:p>
          <a:p>
            <a:pPr lvl="1"/>
            <a:r>
              <a:rPr lang="en-US" sz="1800" dirty="0">
                <a:latin typeface="Arial" charset="0"/>
              </a:rPr>
              <a:t>the child process will likely close the open files &amp; connections</a:t>
            </a:r>
          </a:p>
          <a:p>
            <a:pPr lvl="1"/>
            <a:r>
              <a:rPr lang="en-US" sz="1800" dirty="0">
                <a:latin typeface="Arial" charset="0"/>
              </a:rPr>
              <a:t>overhead is therefore high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what cost, fork()?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Any ideas to improve this?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6324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46583-BA1A-8BC1-A9DC-05AE49892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fork(), again?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5AE95-7F1D-C195-954D-8C3C6D50A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 history is fun, but we need some other concepts for it to make sense</a:t>
            </a:r>
          </a:p>
          <a:p>
            <a:pPr lvl="1"/>
            <a:r>
              <a:rPr lang="en-US" dirty="0"/>
              <a:t>I promise to revisit this question later in the semester (remind me on LDOC if we miss it)</a:t>
            </a:r>
          </a:p>
          <a:p>
            <a:pPr lvl="1"/>
            <a:r>
              <a:rPr lang="en-US" dirty="0"/>
              <a:t>For now, I’ll just submit a controversial opinion that </a:t>
            </a:r>
            <a:r>
              <a:rPr lang="en-US" dirty="0" err="1"/>
              <a:t>CreateProcess</a:t>
            </a:r>
            <a:r>
              <a:rPr lang="en-US" dirty="0"/>
              <a:t>() is better than fork(), but you need to learn fork because it is ubiquitous (and easier to learn with help)</a:t>
            </a:r>
          </a:p>
          <a:p>
            <a:r>
              <a:rPr lang="en-US" dirty="0"/>
              <a:t>Lots of effort from instructors and textbooks to back-fill rationales without historical or empirical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A5BA4-9E27-329D-6F45-BA753B4F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42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 tool: </a:t>
            </a:r>
            <a:r>
              <a:rPr lang="en-US" dirty="0" err="1"/>
              <a:t>vfork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 (Body)"/>
                <a:cs typeface="Calibri (Body)"/>
              </a:rPr>
              <a:t>If you know you are going to call exec() almost immediately: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Create a new PCB, stack, register state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But not a new copy of the full memory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 change OS state and call exec safely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cannot: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Return from the function that called fork()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Touch the heap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Probably other stuff</a:t>
            </a:r>
          </a:p>
          <a:p>
            <a:r>
              <a:rPr lang="en-US" sz="2000" dirty="0">
                <a:latin typeface="Calibri (Body)"/>
                <a:cs typeface="Calibri (Body)"/>
              </a:rPr>
              <a:t>Why does it improve performance?  Avoids copies</a:t>
            </a:r>
          </a:p>
          <a:p>
            <a:pPr lvl="1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Unfortunate example of implementation influence on interface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Current Linux &amp; BSD 4.4 have it for backwards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05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Copy-on-write fork (preview)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write protect everything in memory after a fork()</a:t>
            </a:r>
          </a:p>
          <a:p>
            <a:pPr lvl="1"/>
            <a:r>
              <a:rPr lang="en-US" dirty="0"/>
              <a:t>Detect and copy only what you touch, until the exec()</a:t>
            </a:r>
          </a:p>
          <a:p>
            <a:pPr lvl="1"/>
            <a:r>
              <a:rPr lang="en-US" dirty="0"/>
              <a:t>After exec(), remove write protection from child memory</a:t>
            </a:r>
          </a:p>
          <a:p>
            <a:r>
              <a:rPr lang="en-US" dirty="0"/>
              <a:t>Common case: exec quickly</a:t>
            </a:r>
          </a:p>
          <a:p>
            <a:pPr lvl="1"/>
            <a:r>
              <a:rPr lang="en-US" dirty="0"/>
              <a:t>Some overhead to setting copy-on-write, but cheaper than copying everything</a:t>
            </a:r>
          </a:p>
          <a:p>
            <a:r>
              <a:rPr lang="en-US" dirty="0"/>
              <a:t>Uncommon case: fork never execs</a:t>
            </a:r>
          </a:p>
          <a:p>
            <a:pPr lvl="1"/>
            <a:r>
              <a:rPr lang="en-US" dirty="0"/>
              <a:t>Eventually copy everything</a:t>
            </a:r>
          </a:p>
          <a:p>
            <a:r>
              <a:rPr lang="en-US" dirty="0"/>
              <a:t>We will see more about this later</a:t>
            </a:r>
            <a:r>
              <a:rPr lang="is-IS" dirty="0"/>
              <a:t>…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5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619625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OS must include calls to enable special control of a process: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		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Priority manipulation: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nice(), which specifies base process priority (initial priority)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In UNIX, process priority decays as the process consumes CPU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Calibri (Body)"/>
              <a:cs typeface="Calibri (Body)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Debugging support: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Calibri (Body)"/>
                <a:cs typeface="Calibri (Body)"/>
              </a:rPr>
              <a:t>ptrace</a:t>
            </a:r>
            <a:r>
              <a:rPr lang="en-US" sz="1800" dirty="0">
                <a:latin typeface="Calibri (Body)"/>
                <a:cs typeface="Calibri (Body)"/>
              </a:rPr>
              <a:t>(), allows a process to be put under control of another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The other process can set breakpoints, examine registers, etc.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Alarms and time: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Sleep puts a process on a timer queue waiting for some number of seconds, supporting an alarm functionality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control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90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28092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We write a program in e.g., Java.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Calibri (Body)"/>
              <a:cs typeface="Calibri (Body)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to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3888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114800"/>
          </a:xfrm>
        </p:spPr>
        <p:txBody>
          <a:bodyPr/>
          <a:lstStyle/>
          <a:p>
            <a:r>
              <a:rPr lang="en-US" dirty="0"/>
              <a:t>Understand what a process is</a:t>
            </a:r>
          </a:p>
          <a:p>
            <a:r>
              <a:rPr lang="en-US" dirty="0"/>
              <a:t>The high-level idea of context switching and process states</a:t>
            </a:r>
          </a:p>
          <a:p>
            <a:r>
              <a:rPr lang="en-US" dirty="0"/>
              <a:t>How a process is created</a:t>
            </a:r>
          </a:p>
          <a:p>
            <a:r>
              <a:rPr lang="en-US" dirty="0"/>
              <a:t>Pros and cons of different creation APIs</a:t>
            </a:r>
          </a:p>
          <a:p>
            <a:pPr lvl="1"/>
            <a:r>
              <a:rPr lang="en-US" dirty="0"/>
              <a:t>Intuition of copy-on-write fork and </a:t>
            </a:r>
            <a:r>
              <a:rPr lang="en-US" dirty="0" err="1"/>
              <a:t>vfork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13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71972" y="1844824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40594" y="1362373"/>
            <a:ext cx="368739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you wrote: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737670"/>
            <a:ext cx="3668712" cy="249964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751831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848544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70810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832669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2267644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3285231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3283644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908994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748656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975544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in memory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5292080" y="1401912"/>
            <a:ext cx="36004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is in memory: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4644008" y="1772816"/>
            <a:ext cx="504056" cy="19442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47864" y="2204864"/>
            <a:ext cx="122413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127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8D654-E1F3-2964-B306-E374A5473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Processes in your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2F347-86A8-0F38-0BA2-0652DCB71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Windows: Look at task manager (via </a:t>
            </a:r>
            <a:r>
              <a:rPr lang="en-US" dirty="0" err="1"/>
              <a:t>Ctrl+Alt+Del</a:t>
            </a:r>
            <a:r>
              <a:rPr lang="en-US" dirty="0"/>
              <a:t>)</a:t>
            </a:r>
          </a:p>
          <a:p>
            <a:r>
              <a:rPr lang="en-US" dirty="0"/>
              <a:t>Mac/Linux: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C36AF-7420-3B10-2B06-85E037E8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8BF42-FC77-3474-F237-D2806C51E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the pieces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430E4-BBD3-4FC8-D909-75FB7702A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Programmer (you): Writes code using </a:t>
            </a:r>
            <a:r>
              <a:rPr lang="en-US" b="1" dirty="0"/>
              <a:t>symbolic names </a:t>
            </a:r>
            <a:r>
              <a:rPr lang="en-US" dirty="0"/>
              <a:t>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/>
              <a:t>)</a:t>
            </a:r>
          </a:p>
          <a:p>
            <a:r>
              <a:rPr lang="en-US" dirty="0"/>
              <a:t>CPU: Expects instructions that use </a:t>
            </a:r>
            <a:r>
              <a:rPr lang="en-US" b="1" dirty="0"/>
              <a:t>memory addresses</a:t>
            </a:r>
            <a:endParaRPr lang="en-US" dirty="0"/>
          </a:p>
          <a:p>
            <a:pPr lvl="1"/>
            <a:r>
              <a:rPr lang="en-US" dirty="0"/>
              <a:t>Recall from COMP 311 (or other assembly course): </a:t>
            </a:r>
          </a:p>
          <a:p>
            <a:pPr lvl="2"/>
            <a:r>
              <a:rPr lang="en-US" dirty="0"/>
              <a:t>What are the operands for load, store, branch, jump, etc.?</a:t>
            </a:r>
          </a:p>
          <a:p>
            <a:pPr lvl="2"/>
            <a:r>
              <a:rPr lang="en-US" b="1" dirty="0"/>
              <a:t>Addresses! </a:t>
            </a:r>
          </a:p>
          <a:p>
            <a:pPr lvl="3"/>
            <a:r>
              <a:rPr lang="en-US" dirty="0"/>
              <a:t>MIPS example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0x1000, %r1</a:t>
            </a:r>
            <a:endParaRPr lang="en-US" b="1" dirty="0"/>
          </a:p>
          <a:p>
            <a:r>
              <a:rPr lang="en-US" dirty="0"/>
              <a:t>Compiler: Converts symbolic names to memory locations</a:t>
            </a:r>
          </a:p>
          <a:p>
            <a:pPr lvl="1"/>
            <a:r>
              <a:rPr lang="en-US" dirty="0"/>
              <a:t>And stores “memory blueprints” in binary file/executable</a:t>
            </a:r>
          </a:p>
          <a:p>
            <a:r>
              <a:rPr lang="en-US" dirty="0"/>
              <a:t>OS loader: Arranges memory to match “blueprints” when creating a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6BF69-DC02-4483-CFA0-DAB86F8B9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1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 type ‘./</a:t>
            </a:r>
            <a:r>
              <a:rPr lang="en-US" dirty="0" err="1"/>
              <a:t>a.out</a:t>
            </a:r>
            <a:r>
              <a:rPr lang="en-US" dirty="0"/>
              <a:t>’, the binary runs, right?</a:t>
            </a:r>
          </a:p>
          <a:p>
            <a:pPr lvl="1"/>
            <a:r>
              <a:rPr lang="en-US" dirty="0"/>
              <a:t>Really only true for static binaries (more on this later)</a:t>
            </a:r>
          </a:p>
          <a:p>
            <a:r>
              <a:rPr lang="en-US" dirty="0"/>
              <a:t>In reality, a </a:t>
            </a:r>
            <a:r>
              <a:rPr lang="en-US" b="1" u="sng" dirty="0"/>
              <a:t>loader</a:t>
            </a:r>
            <a:r>
              <a:rPr lang="en-US" dirty="0"/>
              <a:t> sets up the program</a:t>
            </a:r>
          </a:p>
          <a:p>
            <a:pPr lvl="1"/>
            <a:r>
              <a:rPr lang="en-US" dirty="0"/>
              <a:t>Usually a user-level program</a:t>
            </a:r>
          </a:p>
          <a:p>
            <a:pPr lvl="1"/>
            <a:r>
              <a:rPr lang="en-US" dirty="0"/>
              <a:t>Can also be in-kernel, or split between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9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In order to run a program, the loader: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reads and interprets the executable file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up the process’s memory to contain the code &amp; data from executable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pushes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argc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,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argv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on the stack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the CPU registers properly &amp;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_start()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cs typeface="Calibri"/>
              </a:rPr>
              <a:t>Program starts running at _start()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_start(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initialize_java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ret = main(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exit(ret)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}</a:t>
            </a:r>
            <a:br>
              <a:rPr lang="en-US" sz="1800" b="1" dirty="0">
                <a:latin typeface="Courier New"/>
                <a:cs typeface="Courier New"/>
              </a:rPr>
            </a:br>
            <a:endParaRPr lang="en-US" sz="1800" b="1" dirty="0">
              <a:latin typeface="Courier New"/>
              <a:cs typeface="Courier New"/>
            </a:endParaRP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process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r>
              <a:rPr lang="en-US" dirty="0">
                <a:latin typeface="Calibri (Body)"/>
                <a:cs typeface="Calibri (Body)"/>
              </a:rPr>
              <a:t> is now running; no longer think of </a:t>
            </a: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program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br>
              <a:rPr lang="en-US" altLang="ja-JP" dirty="0">
                <a:latin typeface="Calibri (Body)"/>
                <a:cs typeface="Calibri (Body)"/>
              </a:rPr>
            </a:br>
            <a:endParaRPr lang="en-US" dirty="0">
              <a:latin typeface="Calibri (Body)"/>
              <a:cs typeface="Calibri (Body)"/>
            </a:endParaRPr>
          </a:p>
          <a:p>
            <a:r>
              <a:rPr lang="en-US" dirty="0">
                <a:cs typeface="Calibri"/>
              </a:rPr>
              <a:t>When main() returns, OS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exit()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which destroys the process and returns all resources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bookkeeping does the OS need for processes?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877881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F4F0DD887DC4519B6A7A61193463FEF"/>
  <p:tag name="SLIDEID" val="BF4F0DD887DC4519B6A7A61193463FEF"/>
  <p:tag name="SLIDEORDER" val="1"/>
  <p:tag name="SLIDETYPE" val="Q"/>
  <p:tag name="DEMOGRAPHIC" val="False"/>
  <p:tag name="SPEEDSCORING" val="False"/>
  <p:tag name="QUESTIONALIAS" val="When a process is waiting for I/O what is its scheduling state?"/>
  <p:tag name="ANSWERSALIAS" val="Ready¤Running¤Blocked¤Zombie¤Exited"/>
  <p:tag name="RESPONSESGATHERED" val="True"/>
  <p:tag name="TOTALRESPONSES" val="47"/>
  <p:tag name="SLICED" val="False"/>
  <p:tag name="RESPONSES" val="USB[UTA999],1,65,1;2;1;1;1;2;1;2;1;1;3;2;1;2;1;1;3;3;3;3;-;2;1;1;2;2;-;2;3;2;1;1;4;3;1;1;1;3;3;2;1;1;1;-;-;1;1;-;1;1;1;5;-;-;-;-;-;-;-;-;-;-;-;-;-;"/>
  <p:tag name="CHARTSTRINGSTD" val="25 11 9 1 1"/>
  <p:tag name="CHARTSTRINGREV" val="1 1 9 11 25"/>
  <p:tag name="CHARTSTRINGSTDPER" val="0.531914893617021 0.234042553191489 0.191489361702128 0.0212765957446809 0.0212765957446809"/>
  <p:tag name="CHARTSTRINGREVPER" val="0.0212765957446809 0.0212765957446809 0.191489361702128 0.234042553191489 0.53191489361702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9"/>
  <p:tag name="FONTSIZE" val="24"/>
  <p:tag name="BULLETTYPE" val="ppBulletArabicPeriod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21130</TotalTime>
  <Words>3193</Words>
  <Application>Microsoft Macintosh PowerPoint</Application>
  <PresentationFormat>On-screen Show (4:3)</PresentationFormat>
  <Paragraphs>502</Paragraphs>
  <Slides>40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1" baseType="lpstr">
      <vt:lpstr>Arial Unicode MS</vt:lpstr>
      <vt:lpstr>Arial</vt:lpstr>
      <vt:lpstr>Calibri</vt:lpstr>
      <vt:lpstr>Calibri (Body)</vt:lpstr>
      <vt:lpstr>Comic Sans MS</vt:lpstr>
      <vt:lpstr>Courier</vt:lpstr>
      <vt:lpstr>Courier New</vt:lpstr>
      <vt:lpstr>Monotype Sorts</vt:lpstr>
      <vt:lpstr>Times</vt:lpstr>
      <vt:lpstr>Wingdings</vt:lpstr>
      <vt:lpstr>Office Theme</vt:lpstr>
      <vt:lpstr>Processes</vt:lpstr>
      <vt:lpstr>What is a process?</vt:lpstr>
      <vt:lpstr>What is a process?</vt:lpstr>
      <vt:lpstr>Program to process</vt:lpstr>
      <vt:lpstr>Process in memory</vt:lpstr>
      <vt:lpstr>Processes in your computer</vt:lpstr>
      <vt:lpstr>Putting the pieces together</vt:lpstr>
      <vt:lpstr>Where do processes come from?</vt:lpstr>
      <vt:lpstr>Where do processes come from?</vt:lpstr>
      <vt:lpstr>Keeping track of a process</vt:lpstr>
      <vt:lpstr>Context Switching</vt:lpstr>
      <vt:lpstr>What causes context switches?</vt:lpstr>
      <vt:lpstr>Credit where credit is due</vt:lpstr>
      <vt:lpstr>Keeping track of a process, redux</vt:lpstr>
      <vt:lpstr>Process life cycle</vt:lpstr>
      <vt:lpstr>Process contexts</vt:lpstr>
      <vt:lpstr>When a process is waiting for I/O, what is its state?</vt:lpstr>
      <vt:lpstr>CPU Scheduling</vt:lpstr>
      <vt:lpstr>When does scheduling happen?</vt:lpstr>
      <vt:lpstr>Scheduling processes</vt:lpstr>
      <vt:lpstr>Why use multiple processes in one app?</vt:lpstr>
      <vt:lpstr>Why use multiple processes in one app?</vt:lpstr>
      <vt:lpstr>Orderly termination: exit()</vt:lpstr>
      <vt:lpstr>The wait() system call</vt:lpstr>
      <vt:lpstr>Zombies!!!</vt:lpstr>
      <vt:lpstr>Where do processes come from? (redux)</vt:lpstr>
      <vt:lpstr>Approach 1: Windows CreateProcess</vt:lpstr>
      <vt:lpstr>Approach 2: Unix fork/exec()</vt:lpstr>
      <vt:lpstr>Program loading: exec()</vt:lpstr>
      <vt:lpstr>fork() + exec() example</vt:lpstr>
      <vt:lpstr>A shell forks and execs a calculator</vt:lpstr>
      <vt:lpstr>A shell forks and then execs a calculator</vt:lpstr>
      <vt:lpstr>Why separate fork &amp; exec?</vt:lpstr>
      <vt:lpstr>The CreateProcess alternative</vt:lpstr>
      <vt:lpstr>At what cost, fork()?</vt:lpstr>
      <vt:lpstr>Why fork(), again?</vt:lpstr>
      <vt:lpstr>Pro tool: vfork</vt:lpstr>
      <vt:lpstr>Copy-on-write fork (preview)</vt:lpstr>
      <vt:lpstr>Process control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264</cp:revision>
  <dcterms:created xsi:type="dcterms:W3CDTF">2012-09-21T01:57:31Z</dcterms:created>
  <dcterms:modified xsi:type="dcterms:W3CDTF">2023-09-12T17:13:55Z</dcterms:modified>
</cp:coreProperties>
</file>