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65" r:id="rId3"/>
    <p:sldId id="299" r:id="rId4"/>
    <p:sldId id="300" r:id="rId5"/>
    <p:sldId id="301" r:id="rId6"/>
    <p:sldId id="302" r:id="rId7"/>
    <p:sldId id="303" r:id="rId8"/>
    <p:sldId id="327" r:id="rId9"/>
    <p:sldId id="267" r:id="rId10"/>
    <p:sldId id="268" r:id="rId11"/>
    <p:sldId id="269" r:id="rId12"/>
    <p:sldId id="270" r:id="rId13"/>
    <p:sldId id="30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05" r:id="rId54"/>
    <p:sldId id="307" r:id="rId55"/>
    <p:sldId id="296" r:id="rId56"/>
    <p:sldId id="297" r:id="rId57"/>
    <p:sldId id="308" r:id="rId58"/>
    <p:sldId id="298" r:id="rId59"/>
    <p:sldId id="325" r:id="rId60"/>
    <p:sldId id="324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BDD47E-D15E-48DE-896F-225C367FD919}">
          <p14:sldIdLst>
            <p14:sldId id="256"/>
            <p14:sldId id="265"/>
            <p14:sldId id="299"/>
            <p14:sldId id="300"/>
            <p14:sldId id="301"/>
            <p14:sldId id="302"/>
            <p14:sldId id="303"/>
          </p14:sldIdLst>
        </p14:section>
        <p14:section name="Files and File Handles" id="{C6C50919-120C-4950-922C-9B002D72D1EB}">
          <p14:sldIdLst>
            <p14:sldId id="327"/>
            <p14:sldId id="267"/>
            <p14:sldId id="268"/>
            <p14:sldId id="269"/>
            <p14:sldId id="270"/>
            <p14:sldId id="309"/>
            <p14:sldId id="271"/>
            <p14:sldId id="272"/>
            <p14:sldId id="273"/>
            <p14:sldId id="274"/>
            <p14:sldId id="275"/>
          </p14:sldIdLst>
        </p14:section>
        <p14:section name="Inheritance" id="{CF447878-4B01-4D5A-860D-AA1B8BA7420A}">
          <p14:sldIdLst>
            <p14:sldId id="276"/>
            <p14:sldId id="277"/>
            <p14:sldId id="278"/>
            <p14:sldId id="279"/>
          </p14:sldIdLst>
        </p14:section>
        <p14:section name="Pipes &amp; Sockets" id="{DCF9137F-7876-4873-8F95-FD0DD4C360C9}">
          <p14:sldIdLst>
            <p14:sldId id="280"/>
            <p14:sldId id="281"/>
            <p14:sldId id="282"/>
            <p14:sldId id="283"/>
            <p14:sldId id="284"/>
          </p14:sldIdLst>
        </p14:section>
        <p14:section name="Signals" id="{8004A3E7-7EF9-44F1-8181-A20F613CA5E9}">
          <p14:sldIdLst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The Shell" id="{B58788AB-E558-4E62-A75B-22BBC6841E8D}">
          <p14:sldIdLst>
            <p14:sldId id="293"/>
            <p14:sldId id="294"/>
            <p14:sldId id="295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05"/>
            <p14:sldId id="307"/>
            <p14:sldId id="296"/>
            <p14:sldId id="297"/>
            <p14:sldId id="308"/>
            <p14:sldId id="298"/>
            <p14:sldId id="325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2705" autoAdjust="0"/>
  </p:normalViewPr>
  <p:slideViewPr>
    <p:cSldViewPr>
      <p:cViewPr varScale="1">
        <p:scale>
          <a:sx n="99" d="100"/>
          <a:sy n="99" d="100"/>
        </p:scale>
        <p:origin x="19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2022 – quick wrap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6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</a:t>
            </a:r>
            <a:r>
              <a:rPr lang="en-US" baseline="0"/>
              <a:t>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02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1623891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3793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68800"/>
            <a:ext cx="6832600" cy="47752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UNIX supports the </a:t>
            </a:r>
            <a:r>
              <a:rPr lang="en-US" i="1" dirty="0"/>
              <a:t>fork</a:t>
            </a:r>
            <a:r>
              <a:rPr lang="en-US" dirty="0"/>
              <a:t>/</a:t>
            </a:r>
            <a:r>
              <a:rPr lang="en-US" i="1" dirty="0"/>
              <a:t>join</a:t>
            </a:r>
            <a:r>
              <a:rPr lang="en-US" dirty="0"/>
              <a:t> model of processes.</a:t>
            </a:r>
          </a:p>
          <a:p>
            <a:pPr lvl="1"/>
            <a:r>
              <a:rPr lang="en-US" dirty="0"/>
              <a:t>—	Except in UNIX the </a:t>
            </a:r>
            <a:r>
              <a:rPr lang="en-US" i="1" dirty="0"/>
              <a:t>join</a:t>
            </a:r>
            <a:r>
              <a:rPr lang="en-US" dirty="0"/>
              <a:t> is called </a:t>
            </a:r>
            <a:r>
              <a:rPr lang="en-US" i="1" dirty="0"/>
              <a:t>wait</a:t>
            </a:r>
            <a:r>
              <a:rPr lang="en-US" dirty="0"/>
              <a:t>.</a:t>
            </a:r>
          </a:p>
          <a:p>
            <a:pPr>
              <a:spcAft>
                <a:spcPts val="600"/>
              </a:spcAft>
            </a:pPr>
            <a:r>
              <a:rPr lang="en-US" dirty="0"/>
              <a:t>Explain the concept of a PID.</a:t>
            </a:r>
          </a:p>
          <a:p>
            <a:pPr lvl="1"/>
            <a:r>
              <a:rPr lang="en-US" dirty="0"/>
              <a:t>—	In the parent process the </a:t>
            </a:r>
            <a:r>
              <a:rPr lang="en-US" i="1" dirty="0" err="1"/>
              <a:t>childID</a:t>
            </a:r>
            <a:r>
              <a:rPr lang="en-US" dirty="0"/>
              <a:t> variable is the PID of the child.</a:t>
            </a:r>
          </a:p>
          <a:p>
            <a:pPr>
              <a:spcAft>
                <a:spcPts val="600"/>
              </a:spcAft>
            </a:pPr>
            <a:r>
              <a:rPr lang="en-US" dirty="0"/>
              <a:t>Because context is copied, both parent and child have the same processor state.</a:t>
            </a:r>
          </a:p>
          <a:p>
            <a:pPr lvl="1"/>
            <a:r>
              <a:rPr lang="en-US" dirty="0"/>
              <a:t>—	Both processes have the same program counter and hence both “continue” execution at the same point (they both execute the </a:t>
            </a:r>
            <a:r>
              <a:rPr lang="en-US" i="1" dirty="0"/>
              <a:t>if</a:t>
            </a:r>
            <a:r>
              <a:rPr lang="en-US" dirty="0"/>
              <a:t>-statement).</a:t>
            </a:r>
          </a:p>
          <a:p>
            <a:r>
              <a:rPr lang="en-US" dirty="0"/>
              <a:t>Explain what the </a:t>
            </a:r>
            <a:r>
              <a:rPr lang="en-US" i="1" dirty="0"/>
              <a:t>wait</a:t>
            </a:r>
            <a:r>
              <a:rPr lang="en-US" dirty="0"/>
              <a:t>() does and how it is optional.</a:t>
            </a:r>
          </a:p>
          <a:p>
            <a:r>
              <a:rPr lang="en-US" dirty="0"/>
              <a:t>Thus one program serves two roles: it is simultaneously the parent and the child program, however, each process (in theory) executes only 1/2 of the code.</a:t>
            </a:r>
          </a:p>
          <a:p>
            <a:r>
              <a:rPr lang="en-US" dirty="0"/>
              <a:t>Why do this? Example: better response time and fault tolerance in a web server that forks off a new process to handle each request. </a:t>
            </a:r>
          </a:p>
        </p:txBody>
      </p:sp>
    </p:spTree>
    <p:extLst>
      <p:ext uri="{BB962C8B-B14F-4D97-AF65-F5344CB8AC3E}">
        <p14:creationId xmlns:p14="http://schemas.microsoft.com/office/powerpoint/2010/main" val="65129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6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1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Basic OS Programming Abstractions</a:t>
            </a:r>
            <a:br>
              <a:rPr lang="en-US" sz="5400" b="1" dirty="0"/>
            </a:br>
            <a:r>
              <a:rPr lang="en-US" sz="5400" b="1" dirty="0"/>
              <a:t>(and Lab 1 Overview)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that operate on the directory tree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rename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unlink</a:t>
            </a:r>
            <a:r>
              <a:rPr lang="en-US" dirty="0"/>
              <a:t> (delete),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/>
              <a:t> (change permissions), etc.</a:t>
            </a:r>
          </a:p>
          <a:p>
            <a:r>
              <a:rPr lang="en-US" dirty="0"/>
              <a:t>Open – creates a handle to a file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open (char *path,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flags,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mode);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Flags include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O_RDONLY, O_RDWR, O_WRONLY</a:t>
            </a:r>
          </a:p>
          <a:p>
            <a:pPr lvl="2"/>
            <a:r>
              <a:rPr lang="en-US" dirty="0"/>
              <a:t>Permissions are generally checked only at open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– variant for a directory</a:t>
            </a:r>
          </a:p>
        </p:txBody>
      </p:sp>
    </p:spTree>
    <p:extLst>
      <p:ext uri="{BB962C8B-B14F-4D97-AF65-F5344CB8AC3E}">
        <p14:creationId xmlns:p14="http://schemas.microsoft.com/office/powerpoint/2010/main" val="229760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read(int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the handle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 is a user-provided buffer to receive count bytes of the file</a:t>
            </a:r>
          </a:p>
          <a:p>
            <a:pPr lvl="1"/>
            <a:r>
              <a:rPr lang="en-US" dirty="0"/>
              <a:t>Returns how many bytes read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write(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  <a:p>
            <a:pPr lvl="1"/>
            <a:r>
              <a:rPr lang="en-US" dirty="0"/>
              <a:t>Same idea, other direction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close(int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Close an open file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offset, int flags)</a:t>
            </a:r>
          </a:p>
          <a:p>
            <a:pPr lvl="1"/>
            <a:r>
              <a:rPr lang="en-US" dirty="0"/>
              <a:t>Change the cursor position</a:t>
            </a:r>
          </a:p>
        </p:txBody>
      </p:sp>
    </p:spTree>
    <p:extLst>
      <p:ext uri="{BB962C8B-B14F-4D97-AF65-F5344CB8AC3E}">
        <p14:creationId xmlns:p14="http://schemas.microsoft.com/office/powerpoint/2010/main" val="115832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39007" y="155724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64" y="1340769"/>
            <a:ext cx="5554960" cy="489654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char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[9]; 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 = open (“</a:t>
            </a:r>
            <a:r>
              <a:rPr lang="en-US" sz="2000" b="1" dirty="0" err="1">
                <a:latin typeface="Courier New"/>
                <a:cs typeface="Courier New"/>
              </a:rPr>
              <a:t>foo.txt</a:t>
            </a:r>
            <a:r>
              <a:rPr lang="en-US" sz="2000" b="1" dirty="0">
                <a:latin typeface="Courier New"/>
                <a:cs typeface="Courier New"/>
              </a:rPr>
              <a:t>”, O_RDWR);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bytes = read(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handle the error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lseek</a:t>
            </a:r>
            <a:r>
              <a:rPr lang="en-US" sz="2000" b="1" dirty="0">
                <a:latin typeface="Courier New"/>
                <a:cs typeface="Courier New"/>
              </a:rPr>
              <a:t>(fd,0,SEEK_SET); // set cursor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memcpy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“Awesome”, 7);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[7] = ‘\0’;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bytes = write(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error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close(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0192" y="1340769"/>
            <a:ext cx="2664296" cy="2232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8396" y="3573017"/>
            <a:ext cx="164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User-level stack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4005064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41442" y="4067780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16416" y="1916832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buf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44208" y="227687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fd</a:t>
            </a:r>
            <a:r>
              <a:rPr lang="en-US" dirty="0">
                <a:solidFill>
                  <a:schemeClr val="tx1"/>
                </a:solidFill>
              </a:rPr>
              <a:t>: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208" y="2708919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bytes: 8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Contents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1190" y="5836861"/>
            <a:ext cx="800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foo.txt</a:t>
            </a:r>
            <a:endParaRPr lang="en-US" dirty="0"/>
          </a:p>
        </p:txBody>
      </p:sp>
      <p:sp>
        <p:nvSpPr>
          <p:cNvPr id="17" name="Folded Corner 16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Awesome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20" name="Trapezoid 19"/>
          <p:cNvSpPr/>
          <p:nvPr/>
        </p:nvSpPr>
        <p:spPr>
          <a:xfrm>
            <a:off x="6629950" y="4078663"/>
            <a:ext cx="511267" cy="332000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08104" y="409937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Handle 3</a:t>
            </a:r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885583" y="4410663"/>
            <a:ext cx="1" cy="7154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28105" y="5278053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Contents\0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1987" y="156313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45497" y="155679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</p:spTree>
    <p:extLst>
      <p:ext uri="{BB962C8B-B14F-4D97-AF65-F5344CB8AC3E}">
        <p14:creationId xmlns:p14="http://schemas.microsoft.com/office/powerpoint/2010/main" val="323316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2309 -0.541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2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-0.00642 0.2495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4953 L -0.00642 0.3576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324 L -0.05312 0.5386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35764 L -0.00642 0.4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  <p:bldP spid="18" grpId="1" animBg="1"/>
      <p:bldP spid="18" grpId="2" animBg="1"/>
      <p:bldP spid="18" grpId="3" animBg="1"/>
      <p:bldP spid="18" grpId="4" animBg="1"/>
      <p:bldP spid="20" grpId="0" animBg="1"/>
      <p:bldP spid="20" grpId="1" animBg="1"/>
      <p:bldP spid="21" grpId="0"/>
      <p:bldP spid="21" grpId="1"/>
      <p:bldP spid="13" grpId="0" animBg="1"/>
      <p:bldP spid="13" grpId="1" animBg="1"/>
      <p:bldP spid="14" grpId="0" animBg="1"/>
      <p:bldP spid="24" grpId="0" animBg="1"/>
      <p:bldP spid="24" grpId="1" animBg="1"/>
      <p:bldP spid="2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A0D4-FAD5-F742-98D0-1A3952D28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handles?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71F8-53D5-2842-9640-8C5F68AEA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in Unix/Linux serve three purposes: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Track the offset of last read/write </a:t>
            </a:r>
          </a:p>
          <a:p>
            <a:pPr marL="914400" lvl="1" indent="-514350"/>
            <a:r>
              <a:rPr lang="en-US" dirty="0"/>
              <a:t>Alternative: Application explicitly passes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Cache the access check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Hold a reference to a file	</a:t>
            </a:r>
          </a:p>
          <a:p>
            <a:pPr marL="914400" lvl="1" indent="-514350"/>
            <a:r>
              <a:rPr lang="en-US" dirty="0"/>
              <a:t>Unix idiom: Once a file is open, you can access the contents as long as there is an open handle --- even if the file is deleted from the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E0579-0618-694B-8E80-7F07E7B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0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is a handle?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reference to an open file or other OS object</a:t>
            </a:r>
          </a:p>
          <a:p>
            <a:pPr lvl="1"/>
            <a:r>
              <a:rPr lang="en-US" dirty="0"/>
              <a:t>For files, this includes a cursor into the file</a:t>
            </a:r>
          </a:p>
          <a:p>
            <a:r>
              <a:rPr lang="en-US" dirty="0"/>
              <a:t>In the application, a handle is just an integer</a:t>
            </a:r>
          </a:p>
          <a:p>
            <a:pPr lvl="1"/>
            <a:r>
              <a:rPr lang="en-US" dirty="0"/>
              <a:t>This is an offset into an OS-managed table</a:t>
            </a:r>
          </a:p>
        </p:txBody>
      </p:sp>
    </p:spTree>
    <p:extLst>
      <p:ext uri="{BB962C8B-B14F-4D97-AF65-F5344CB8AC3E}">
        <p14:creationId xmlns:p14="http://schemas.microsoft.com/office/powerpoint/2010/main" val="154024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View</a:t>
            </a:r>
          </a:p>
        </p:txBody>
      </p:sp>
      <p:sp>
        <p:nvSpPr>
          <p:cNvPr id="4" name="Can 3"/>
          <p:cNvSpPr/>
          <p:nvPr/>
        </p:nvSpPr>
        <p:spPr>
          <a:xfrm>
            <a:off x="291790" y="4612447"/>
            <a:ext cx="1197059" cy="110954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Disk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372263" y="1873528"/>
            <a:ext cx="1014581" cy="773761"/>
          </a:xfrm>
          <a:prstGeom prst="snip1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558236" y="1771776"/>
            <a:ext cx="1795589" cy="1372330"/>
          </a:xfrm>
          <a:prstGeom prst="pentagon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Foo.txt</a:t>
            </a:r>
            <a:br>
              <a:rPr lang="en-US" sz="2400" dirty="0"/>
            </a:br>
            <a:r>
              <a:rPr lang="en-US" sz="2400" dirty="0" err="1"/>
              <a:t>inode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  <a:endCxn id="5" idx="0"/>
          </p:cNvCxnSpPr>
          <p:nvPr/>
        </p:nvCxnSpPr>
        <p:spPr>
          <a:xfrm flipH="1" flipV="1">
            <a:off x="1386844" y="2260409"/>
            <a:ext cx="1171394" cy="35549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96585" y="1163388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830" y="2386421"/>
            <a:ext cx="15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A PCB</a:t>
            </a:r>
          </a:p>
        </p:txBody>
      </p:sp>
      <p:cxnSp>
        <p:nvCxnSpPr>
          <p:cNvPr id="30" name="Straight Arrow Connector 29"/>
          <p:cNvCxnSpPr>
            <a:stCxn id="73" idx="1"/>
          </p:cNvCxnSpPr>
          <p:nvPr/>
        </p:nvCxnSpPr>
        <p:spPr>
          <a:xfrm flipH="1">
            <a:off x="5494867" y="2038282"/>
            <a:ext cx="612860" cy="9759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73417" y="1632700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91735" y="2845949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55980" y="406898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B PCB</a:t>
            </a:r>
          </a:p>
        </p:txBody>
      </p:sp>
      <p:cxnSp>
        <p:nvCxnSpPr>
          <p:cNvPr id="50" name="Straight Arrow Connector 49"/>
          <p:cNvCxnSpPr>
            <a:endCxn id="107" idx="3"/>
          </p:cNvCxnSpPr>
          <p:nvPr/>
        </p:nvCxnSpPr>
        <p:spPr>
          <a:xfrm flipH="1" flipV="1">
            <a:off x="5231888" y="3865361"/>
            <a:ext cx="875841" cy="7760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958084" y="4612447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622329" y="5835480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C PCB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5291667" y="4188502"/>
            <a:ext cx="707674" cy="88194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107727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107727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07727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107727" y="1940689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148985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6148985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148985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148985" y="3961082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729140" y="5081759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63450" y="4923148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6063450" y="543748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063450" y="570200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81156" y="4951024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Callout 92"/>
          <p:cNvSpPr/>
          <p:nvPr/>
        </p:nvSpPr>
        <p:spPr>
          <a:xfrm>
            <a:off x="3556000" y="4951024"/>
            <a:ext cx="2112523" cy="1286288"/>
          </a:xfrm>
          <a:prstGeom prst="wedgeEllipseCallout">
            <a:avLst>
              <a:gd name="adj1" fmla="val 63078"/>
              <a:gd name="adj2" fmla="val -255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</a:t>
            </a:r>
            <a:br>
              <a:rPr lang="en-US" sz="2800" dirty="0"/>
            </a:br>
            <a:r>
              <a:rPr lang="en-US" sz="2800" dirty="0"/>
              <a:t>Table</a:t>
            </a:r>
          </a:p>
        </p:txBody>
      </p:sp>
      <p:sp>
        <p:nvSpPr>
          <p:cNvPr id="94" name="Oval Callout 93"/>
          <p:cNvSpPr/>
          <p:nvPr/>
        </p:nvSpPr>
        <p:spPr>
          <a:xfrm>
            <a:off x="1087554" y="3447603"/>
            <a:ext cx="3266271" cy="1634156"/>
          </a:xfrm>
          <a:prstGeom prst="wedgeEllipseCallout">
            <a:avLst>
              <a:gd name="adj1" fmla="val 102863"/>
              <a:gd name="adj2" fmla="val 408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 indices are process-specific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42211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cxnSp>
        <p:nvCxnSpPr>
          <p:cNvPr id="101" name="Straight Arrow Connector 100"/>
          <p:cNvCxnSpPr>
            <a:stCxn id="5" idx="1"/>
            <a:endCxn id="4" idx="1"/>
          </p:cNvCxnSpPr>
          <p:nvPr/>
        </p:nvCxnSpPr>
        <p:spPr>
          <a:xfrm>
            <a:off x="879554" y="2647289"/>
            <a:ext cx="10766" cy="1965158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rapezoid 76"/>
          <p:cNvSpPr/>
          <p:nvPr/>
        </p:nvSpPr>
        <p:spPr>
          <a:xfrm>
            <a:off x="4854488" y="1862354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cxnSp>
        <p:nvCxnSpPr>
          <p:cNvPr id="104" name="Straight Arrow Connector 103"/>
          <p:cNvCxnSpPr>
            <a:stCxn id="77" idx="1"/>
          </p:cNvCxnSpPr>
          <p:nvPr/>
        </p:nvCxnSpPr>
        <p:spPr>
          <a:xfrm flipH="1">
            <a:off x="4344509" y="2101470"/>
            <a:ext cx="569758" cy="194488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rapezoid 106"/>
          <p:cNvSpPr/>
          <p:nvPr/>
        </p:nvSpPr>
        <p:spPr>
          <a:xfrm>
            <a:off x="4575821" y="3626245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</a:p>
        </p:txBody>
      </p:sp>
      <p:cxnSp>
        <p:nvCxnSpPr>
          <p:cNvPr id="113" name="Straight Arrow Connector 112"/>
          <p:cNvCxnSpPr>
            <a:endCxn id="6" idx="4"/>
          </p:cNvCxnSpPr>
          <p:nvPr/>
        </p:nvCxnSpPr>
        <p:spPr>
          <a:xfrm flipH="1" flipV="1">
            <a:off x="4010897" y="3144103"/>
            <a:ext cx="781236" cy="566167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Callout 116"/>
          <p:cNvSpPr/>
          <p:nvPr/>
        </p:nvSpPr>
        <p:spPr>
          <a:xfrm>
            <a:off x="2428244" y="260648"/>
            <a:ext cx="2648029" cy="1458977"/>
          </a:xfrm>
          <a:prstGeom prst="wedgeEllipseCallout">
            <a:avLst>
              <a:gd name="adj1" fmla="val 37896"/>
              <a:gd name="adj2" fmla="val 1736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Handles can be shared</a:t>
            </a:r>
          </a:p>
        </p:txBody>
      </p:sp>
    </p:spTree>
    <p:extLst>
      <p:ext uri="{BB962C8B-B14F-4D97-AF65-F5344CB8AC3E}">
        <p14:creationId xmlns:p14="http://schemas.microsoft.com/office/powerpoint/2010/main" val="159078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1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process has a table of pointers to kernel handle objects</a:t>
            </a:r>
          </a:p>
          <a:p>
            <a:pPr lvl="1"/>
            <a:r>
              <a:rPr lang="en-US" dirty="0"/>
              <a:t>E.g., a file handle includes the offset into the file and a pointer to the kernel-internal file representation (</a:t>
            </a:r>
            <a:r>
              <a:rPr lang="en-US" dirty="0" err="1"/>
              <a:t>inode</a:t>
            </a:r>
            <a:r>
              <a:rPr lang="en-US" dirty="0"/>
              <a:t>)</a:t>
            </a:r>
          </a:p>
          <a:p>
            <a:r>
              <a:rPr lang="en-US" dirty="0"/>
              <a:t>Applications can’t directly read these pointers</a:t>
            </a:r>
          </a:p>
          <a:p>
            <a:pPr lvl="1"/>
            <a:r>
              <a:rPr lang="en-US" dirty="0"/>
              <a:t>Kernel memory is protected</a:t>
            </a:r>
          </a:p>
          <a:p>
            <a:pPr lvl="1"/>
            <a:r>
              <a:rPr lang="en-US" dirty="0"/>
              <a:t>Instead, make system calls with the indices into this table</a:t>
            </a:r>
          </a:p>
          <a:p>
            <a:pPr lvl="1"/>
            <a:r>
              <a:rPr lang="en-US" dirty="0"/>
              <a:t>Index is commonly called a handle</a:t>
            </a:r>
          </a:p>
        </p:txBody>
      </p:sp>
    </p:spTree>
    <p:extLst>
      <p:ext uri="{BB962C8B-B14F-4D97-AF65-F5344CB8AC3E}">
        <p14:creationId xmlns:p14="http://schemas.microsoft.com/office/powerpoint/2010/main" val="46667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Rearranging the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picks which index to use for a new handle</a:t>
            </a:r>
          </a:p>
          <a:p>
            <a:r>
              <a:rPr lang="en-US" dirty="0"/>
              <a:t>An application explicitly copy an entry to a specific index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dup2(old, new)</a:t>
            </a:r>
          </a:p>
          <a:p>
            <a:pPr lvl="1"/>
            <a:r>
              <a:rPr lang="en-US" dirty="0"/>
              <a:t>Be careful if new is already in use…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51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useful handle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– can map part or all of a file into memory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seek()</a:t>
            </a:r>
            <a:r>
              <a:rPr lang="en-US" dirty="0"/>
              <a:t> – adjust the cursor position of a file</a:t>
            </a:r>
          </a:p>
          <a:p>
            <a:pPr lvl="1"/>
            <a:r>
              <a:rPr lang="en-US" dirty="0"/>
              <a:t>Like rewinding a cassette tape</a:t>
            </a:r>
          </a:p>
          <a:p>
            <a:endParaRPr lang="en-US" dirty="0"/>
          </a:p>
        </p:txBody>
      </p:sp>
      <p:pic>
        <p:nvPicPr>
          <p:cNvPr id="1028" name="Picture 4" descr="Free Yellow Pencil on White Cassette Tape Stock Photo">
            <a:extLst>
              <a:ext uri="{FF2B5EF4-FFF2-40B4-BE49-F238E27FC236}">
                <a16:creationId xmlns:a16="http://schemas.microsoft.com/office/drawing/2014/main" id="{18D993FB-9A26-AC0B-D633-26BF2E901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807" y="3733980"/>
            <a:ext cx="3383868" cy="22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B986EC-33BE-BF18-3CD1-BF82214839E5}"/>
              </a:ext>
            </a:extLst>
          </p:cNvPr>
          <p:cNvSpPr txBox="1"/>
          <p:nvPr/>
        </p:nvSpPr>
        <p:spPr>
          <a:xfrm>
            <a:off x="3940818" y="5960880"/>
            <a:ext cx="5188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www.pexels.com</a:t>
            </a:r>
            <a:r>
              <a:rPr lang="en-US" sz="1200" dirty="0"/>
              <a:t>/photo/yellow-pencil-on-white-cassette-tape-8040775/</a:t>
            </a:r>
          </a:p>
        </p:txBody>
      </p:sp>
    </p:spTree>
    <p:extLst>
      <p:ext uri="{BB962C8B-B14F-4D97-AF65-F5344CB8AC3E}">
        <p14:creationId xmlns:p14="http://schemas.microsoft.com/office/powerpoint/2010/main" val="2196677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b="1" dirty="0"/>
              <a:t>Inheritance</a:t>
            </a:r>
          </a:p>
          <a:p>
            <a:r>
              <a:rPr lang="en-US" dirty="0"/>
              <a:t>Pipes &amp; 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43506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introduced the idea of a process as a container for a running program</a:t>
            </a:r>
          </a:p>
          <a:p>
            <a:r>
              <a:rPr lang="en-US" dirty="0"/>
              <a:t>This lecture: Introduce key OS APIs for a process</a:t>
            </a:r>
          </a:p>
          <a:p>
            <a:pPr lvl="1"/>
            <a:r>
              <a:rPr lang="en-US" dirty="0"/>
              <a:t>Some may be familiar from lab 0</a:t>
            </a:r>
          </a:p>
          <a:p>
            <a:pPr lvl="1"/>
            <a:r>
              <a:rPr lang="en-US" dirty="0"/>
              <a:t>Some will help with lab 2</a:t>
            </a:r>
          </a:p>
        </p:txBody>
      </p:sp>
    </p:spTree>
    <p:extLst>
      <p:ext uri="{BB962C8B-B14F-4D97-AF65-F5344CB8AC3E}">
        <p14:creationId xmlns:p14="http://schemas.microsoft.com/office/powerpoint/2010/main" val="2036504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a child process gets a reference to every handle the parent has open</a:t>
            </a:r>
          </a:p>
          <a:p>
            <a:pPr lvl="1"/>
            <a:r>
              <a:rPr lang="en-US" dirty="0"/>
              <a:t>Very convenient</a:t>
            </a:r>
          </a:p>
          <a:p>
            <a:pPr lvl="1"/>
            <a:r>
              <a:rPr lang="en-US" dirty="0"/>
              <a:t>Also a security issue: may accidentally pass something the program shouldn’t</a:t>
            </a:r>
          </a:p>
          <a:p>
            <a:r>
              <a:rPr lang="en-US" dirty="0"/>
              <a:t>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, the parent has a chance to clean up handles it doesn’t want to pass</a:t>
            </a:r>
          </a:p>
          <a:p>
            <a:pPr lvl="1"/>
            <a:r>
              <a:rPr lang="en-US" dirty="0"/>
              <a:t>See also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FD_CLOEXEC</a:t>
            </a:r>
            <a:r>
              <a:rPr lang="en-US" sz="2000" dirty="0"/>
              <a:t> </a:t>
            </a:r>
            <a:r>
              <a:rPr lang="en-US" dirty="0"/>
              <a:t>flag, used as follows with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:</a:t>
            </a:r>
            <a:br>
              <a:rPr lang="en-US" dirty="0"/>
            </a:b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F_SETFD,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F_GETFD) | FD_CLOEXEC);</a:t>
            </a:r>
          </a:p>
        </p:txBody>
      </p:sp>
    </p:spTree>
    <p:extLst>
      <p:ext uri="{BB962C8B-B14F-4D97-AF65-F5344CB8AC3E}">
        <p14:creationId xmlns:p14="http://schemas.microsoft.com/office/powerpoint/2010/main" val="270229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in, out,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0, 1, and 2 are special by convention</a:t>
            </a:r>
          </a:p>
          <a:p>
            <a:pPr lvl="1"/>
            <a:r>
              <a:rPr lang="en-US" dirty="0"/>
              <a:t>0: standard input	  (</a:t>
            </a:r>
            <a:r>
              <a:rPr lang="en-US" b="1" dirty="0">
                <a:latin typeface="Courier"/>
              </a:rPr>
              <a:t>STDIN_FILENO</a:t>
            </a:r>
            <a:r>
              <a:rPr lang="en-US" dirty="0"/>
              <a:t> in </a:t>
            </a:r>
            <a:r>
              <a:rPr lang="en-US" sz="2000" b="1" dirty="0">
                <a:latin typeface="Courier"/>
              </a:rPr>
              <a:t>&lt;</a:t>
            </a:r>
            <a:r>
              <a:rPr lang="en-US" sz="2000" b="1" dirty="0" err="1">
                <a:latin typeface="Courier"/>
              </a:rPr>
              <a:t>stdio.h</a:t>
            </a:r>
            <a:r>
              <a:rPr lang="en-US" sz="2000" b="1" dirty="0">
                <a:latin typeface="Courier"/>
              </a:rPr>
              <a:t>&gt;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1: standard output	  (</a:t>
            </a:r>
            <a:r>
              <a:rPr lang="en-US" b="1" dirty="0">
                <a:latin typeface="Courier"/>
              </a:rPr>
              <a:t>STDOUT_FILENO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2: standard error output (</a:t>
            </a:r>
            <a:r>
              <a:rPr lang="en-US" b="1" dirty="0">
                <a:latin typeface="Courier"/>
              </a:rPr>
              <a:t>STDERR_FILENO</a:t>
            </a:r>
            <a:r>
              <a:rPr lang="en-US" dirty="0"/>
              <a:t>)</a:t>
            </a:r>
          </a:p>
          <a:p>
            <a:r>
              <a:rPr lang="en-US" dirty="0"/>
              <a:t>Command-line programs use this convention</a:t>
            </a:r>
          </a:p>
          <a:p>
            <a:pPr lvl="1"/>
            <a:r>
              <a:rPr lang="en-US" dirty="0"/>
              <a:t>Parent program (shell) is responsible to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/>
              <a:t>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dup2</a:t>
            </a:r>
            <a:r>
              <a:rPr lang="en-US" dirty="0"/>
              <a:t> to set these handles appropriately 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 </a:t>
            </a:r>
            <a:r>
              <a:rPr lang="en-US" dirty="0"/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 </a:t>
            </a:r>
          </a:p>
        </p:txBody>
      </p:sp>
    </p:spTree>
    <p:extLst>
      <p:ext uri="{BB962C8B-B14F-4D97-AF65-F5344CB8AC3E}">
        <p14:creationId xmlns:p14="http://schemas.microsoft.com/office/powerpoint/2010/main" val="886091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pid</a:t>
            </a:r>
            <a:r>
              <a:rPr lang="en-US" sz="2000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</a:t>
            </a:r>
            <a:r>
              <a:rPr lang="en-US" sz="2000" b="1" dirty="0" err="1">
                <a:latin typeface="Courier New"/>
                <a:cs typeface="Courier New"/>
              </a:rPr>
              <a:t>pid</a:t>
            </a:r>
            <a:r>
              <a:rPr lang="en-US" sz="2000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3">
                    <a:lumMod val="50000"/>
                  </a:schemeClr>
                </a:solidFill>
                <a:latin typeface="Courier New"/>
                <a:cs typeface="Courier New"/>
              </a:rPr>
              <a:t>	// Opens "in.txt" for reading.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int 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 = open (“in.txt”, O_RDONLY);</a:t>
            </a:r>
          </a:p>
          <a:p>
            <a:pPr marL="896938" indent="0">
              <a:buNone/>
            </a:pPr>
            <a:r>
              <a:rPr lang="en-US" sz="2000" b="1" i="1" dirty="0">
                <a:solidFill>
                  <a:schemeClr val="accent3">
                    <a:lumMod val="50000"/>
                  </a:schemeClr>
                </a:solidFill>
                <a:latin typeface="Courier New"/>
                <a:cs typeface="Courier New"/>
              </a:rPr>
              <a:t>	// Redirects standard input to come from "in.txt" by duplicating the file descriptor.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dup2(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0);</a:t>
            </a:r>
          </a:p>
          <a:p>
            <a:pPr marL="896938" indent="0">
              <a:buNone/>
            </a:pPr>
            <a:r>
              <a:rPr lang="en-US" sz="2000" b="1" i="1" dirty="0">
                <a:solidFill>
                  <a:schemeClr val="accent3">
                    <a:lumMod val="50000"/>
                  </a:schemeClr>
                </a:solidFill>
                <a:latin typeface="Courier New"/>
                <a:cs typeface="Courier New"/>
              </a:rPr>
              <a:t>	// Executes the grep command, which will search for the string "quack" in the file "in.txt".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exec(“</a:t>
            </a:r>
            <a:r>
              <a:rPr lang="en-US" sz="2000" b="1" dirty="0" err="1">
                <a:latin typeface="Courier New"/>
                <a:cs typeface="Courier New"/>
              </a:rPr>
              <a:t>grep</a:t>
            </a:r>
            <a:r>
              <a:rPr lang="en-US" sz="2000" b="1" dirty="0">
                <a:latin typeface="Courier New"/>
                <a:cs typeface="Courier New"/>
              </a:rPr>
              <a:t>”, “quack”);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930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b="1" dirty="0"/>
              <a:t>Pipes &amp; 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771605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FIFO stream of bytes between two processes</a:t>
            </a:r>
          </a:p>
          <a:p>
            <a:r>
              <a:rPr lang="en-US" dirty="0"/>
              <a:t>Read and write like a file handle</a:t>
            </a:r>
          </a:p>
          <a:p>
            <a:pPr lvl="1"/>
            <a:r>
              <a:rPr lang="en-US" dirty="0"/>
              <a:t>But not anywhere in the hierarchical file system</a:t>
            </a:r>
          </a:p>
          <a:p>
            <a:pPr lvl="1"/>
            <a:r>
              <a:rPr lang="en-US" dirty="0"/>
              <a:t>And not persistent</a:t>
            </a:r>
          </a:p>
          <a:p>
            <a:pPr lvl="1"/>
            <a:r>
              <a:rPr lang="en-US" dirty="0"/>
              <a:t>And no cursor or seek()-</a:t>
            </a:r>
            <a:r>
              <a:rPr lang="en-US" dirty="0" err="1"/>
              <a:t>ing</a:t>
            </a:r>
            <a:endParaRPr lang="en-US" dirty="0"/>
          </a:p>
          <a:p>
            <a:pPr lvl="1"/>
            <a:r>
              <a:rPr lang="en-US" dirty="0"/>
              <a:t>Actually, 2 handles: a read handle and a write handle</a:t>
            </a:r>
          </a:p>
          <a:p>
            <a:r>
              <a:rPr lang="en-US" dirty="0"/>
              <a:t>Primarily used for parent/child communication</a:t>
            </a:r>
          </a:p>
          <a:p>
            <a:pPr lvl="1"/>
            <a:r>
              <a:rPr lang="en-US" dirty="0"/>
              <a:t>Parent creates a pipe, child inherits it</a:t>
            </a:r>
          </a:p>
        </p:txBody>
      </p:sp>
    </p:spTree>
    <p:extLst>
      <p:ext uri="{BB962C8B-B14F-4D97-AF65-F5344CB8AC3E}">
        <p14:creationId xmlns:p14="http://schemas.microsoft.com/office/powerpoint/2010/main" val="2143143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340769"/>
            <a:ext cx="48348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[2];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rv</a:t>
            </a:r>
            <a:r>
              <a:rPr lang="en-US" sz="2200" b="1" dirty="0">
                <a:latin typeface="Courier New"/>
                <a:cs typeface="Courier New"/>
              </a:rPr>
              <a:t> = pipe(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if (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[1]); 	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dup2(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[0], 0);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exec(“grep”, “quack”);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} else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 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 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07227" y="1163388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35929" y="2418921"/>
            <a:ext cx="79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Parent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1" idx="3"/>
          </p:cNvCxnSpPr>
          <p:nvPr/>
        </p:nvCxnSpPr>
        <p:spPr>
          <a:xfrm flipH="1" flipV="1">
            <a:off x="6105412" y="1649339"/>
            <a:ext cx="712240" cy="72401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02377" y="2845949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31079" y="41014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Child</a:t>
            </a:r>
          </a:p>
        </p:txBody>
      </p:sp>
      <p:cxnSp>
        <p:nvCxnSpPr>
          <p:cNvPr id="14" name="Straight Arrow Connector 13"/>
          <p:cNvCxnSpPr>
            <a:stCxn id="47" idx="3"/>
            <a:endCxn id="42" idx="0"/>
          </p:cNvCxnSpPr>
          <p:nvPr/>
        </p:nvCxnSpPr>
        <p:spPr>
          <a:xfrm flipH="1">
            <a:off x="5813836" y="3145736"/>
            <a:ext cx="4892" cy="48524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06510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706510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6510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747768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747768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47768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97020" y="1463999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PCB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8264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sp>
        <p:nvSpPr>
          <p:cNvPr id="41" name="Trapezoid 40"/>
          <p:cNvSpPr/>
          <p:nvPr/>
        </p:nvSpPr>
        <p:spPr>
          <a:xfrm>
            <a:off x="5449345" y="1410223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42" name="Trapezoid 41"/>
          <p:cNvSpPr/>
          <p:nvPr/>
        </p:nvSpPr>
        <p:spPr>
          <a:xfrm>
            <a:off x="5455913" y="3630979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6706510" y="1963216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38555" y="3904165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an 46"/>
          <p:cNvSpPr/>
          <p:nvPr/>
        </p:nvSpPr>
        <p:spPr>
          <a:xfrm>
            <a:off x="5638708" y="2546161"/>
            <a:ext cx="360040" cy="599575"/>
          </a:xfrm>
          <a:prstGeom prst="ca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1" idx="2"/>
            <a:endCxn id="47" idx="1"/>
          </p:cNvCxnSpPr>
          <p:nvPr/>
        </p:nvCxnSpPr>
        <p:spPr>
          <a:xfrm>
            <a:off x="5807268" y="1888455"/>
            <a:ext cx="11460" cy="65770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2" idx="3"/>
          </p:cNvCxnSpPr>
          <p:nvPr/>
        </p:nvCxnSpPr>
        <p:spPr>
          <a:xfrm flipH="1">
            <a:off x="6111980" y="2140626"/>
            <a:ext cx="670270" cy="172946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040019" y="1946151"/>
            <a:ext cx="788909" cy="212659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6066601" y="3321314"/>
            <a:ext cx="789861" cy="503770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165191" y="3834034"/>
            <a:ext cx="684506" cy="14252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ight Arrow 71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45468" y="2103325"/>
            <a:ext cx="629279" cy="54006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E9EDE4-0C25-FF48-9DEA-2EFD583FBC59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Goal: Create </a:t>
            </a:r>
            <a:r>
              <a:rPr lang="en-US" sz="3200"/>
              <a:t>a pipe; </a:t>
            </a:r>
            <a:r>
              <a:rPr lang="en-US" sz="3200" dirty="0"/>
              <a:t>parent writes</a:t>
            </a:r>
            <a:r>
              <a:rPr lang="en-US" sz="3200"/>
              <a:t>, child reads</a:t>
            </a:r>
            <a:endParaRPr lang="en-US" sz="32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B9B74D-D87A-D44B-2F02-42E13235C302}"/>
              </a:ext>
            </a:extLst>
          </p:cNvPr>
          <p:cNvSpPr txBox="1"/>
          <p:nvPr/>
        </p:nvSpPr>
        <p:spPr>
          <a:xfrm>
            <a:off x="323528" y="5798443"/>
            <a:ext cx="64913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 err="1"/>
              <a:t>execlp</a:t>
            </a:r>
            <a:r>
              <a:rPr lang="en-GB" sz="2400" dirty="0"/>
              <a:t>("grep", "grep", "quack", NULL);</a:t>
            </a:r>
          </a:p>
        </p:txBody>
      </p:sp>
    </p:spTree>
    <p:extLst>
      <p:ext uri="{BB962C8B-B14F-4D97-AF65-F5344CB8AC3E}">
        <p14:creationId xmlns:p14="http://schemas.microsoft.com/office/powerpoint/2010/main" val="1022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-0.00312 0.4805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4 L 0.08802 0.11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125 L 0.08802 0.1664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6644 L 0.08802 0.2162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22" grpId="0" animBg="1"/>
      <p:bldP spid="41" grpId="0" animBg="1"/>
      <p:bldP spid="42" grpId="0" animBg="1"/>
      <p:bldP spid="47" grpId="0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3" grpId="5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pipes, except for network connections</a:t>
            </a:r>
          </a:p>
          <a:p>
            <a:r>
              <a:rPr lang="en-US" dirty="0"/>
              <a:t>Setup and connection management is a bit trickier</a:t>
            </a:r>
          </a:p>
          <a:p>
            <a:pPr lvl="1"/>
            <a:r>
              <a:rPr lang="en-US" dirty="0"/>
              <a:t>A topic for another day (or class)</a:t>
            </a:r>
          </a:p>
        </p:txBody>
      </p:sp>
    </p:spTree>
    <p:extLst>
      <p:ext uri="{BB962C8B-B14F-4D97-AF65-F5344CB8AC3E}">
        <p14:creationId xmlns:p14="http://schemas.microsoft.com/office/powerpoint/2010/main" val="2833034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I want to block until one of several handles has data ready to read?</a:t>
            </a:r>
          </a:p>
          <a:p>
            <a:r>
              <a:rPr lang="en-US" dirty="0"/>
              <a:t>Read will block on one handle, but perhaps miss data on a second…</a:t>
            </a:r>
          </a:p>
          <a:p>
            <a:r>
              <a:rPr lang="en-US" dirty="0"/>
              <a:t>Select will block a process until a handle has data available</a:t>
            </a:r>
          </a:p>
          <a:p>
            <a:pPr lvl="1"/>
            <a:r>
              <a:rPr lang="en-US" dirty="0"/>
              <a:t>Useful for applications that use pipes, sockets, etc.</a:t>
            </a:r>
          </a:p>
        </p:txBody>
      </p:sp>
    </p:spTree>
    <p:extLst>
      <p:ext uri="{BB962C8B-B14F-4D97-AF65-F5344CB8AC3E}">
        <p14:creationId xmlns:p14="http://schemas.microsoft.com/office/powerpoint/2010/main" val="1031634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 &amp; Sockets</a:t>
            </a:r>
          </a:p>
          <a:p>
            <a:r>
              <a:rPr lang="en-US" b="1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001336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concept to an application-level interrupt</a:t>
            </a:r>
          </a:p>
          <a:p>
            <a:pPr lvl="1"/>
            <a:r>
              <a:rPr lang="en-US" dirty="0"/>
              <a:t>Unix-specific (more on Windows later)</a:t>
            </a:r>
          </a:p>
          <a:p>
            <a:r>
              <a:rPr lang="en-US" dirty="0"/>
              <a:t>Each signal has a number assigned by convention</a:t>
            </a:r>
          </a:p>
          <a:p>
            <a:pPr lvl="1"/>
            <a:r>
              <a:rPr lang="en-US" dirty="0"/>
              <a:t>Just like interrupts</a:t>
            </a:r>
          </a:p>
          <a:p>
            <a:r>
              <a:rPr lang="en-US" dirty="0"/>
              <a:t>Application specifies a handler for each signal</a:t>
            </a:r>
          </a:p>
          <a:p>
            <a:pPr lvl="1"/>
            <a:r>
              <a:rPr lang="en-US" dirty="0"/>
              <a:t>OS provides default</a:t>
            </a:r>
          </a:p>
        </p:txBody>
      </p:sp>
    </p:spTree>
    <p:extLst>
      <p:ext uri="{BB962C8B-B14F-4D97-AF65-F5344CB8AC3E}">
        <p14:creationId xmlns:p14="http://schemas.microsoft.com/office/powerpoint/2010/main" val="35934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1: A (Not So) Simple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1: Parsing for a shell</a:t>
            </a:r>
          </a:p>
          <a:p>
            <a:pPr lvl="1"/>
            <a:r>
              <a:rPr lang="en-US" dirty="0"/>
              <a:t>You will extend in lab 2</a:t>
            </a:r>
          </a:p>
          <a:p>
            <a:r>
              <a:rPr lang="en-US" dirty="0"/>
              <a:t>I’m giving you some boilerplate code that does basics</a:t>
            </a:r>
          </a:p>
          <a:p>
            <a:r>
              <a:rPr lang="en-US" dirty="0"/>
              <a:t>My goal: Get some experience using process APIs</a:t>
            </a:r>
          </a:p>
          <a:p>
            <a:pPr lvl="1"/>
            <a:r>
              <a:rPr lang="en-US" dirty="0"/>
              <a:t>Most of what you will need discussed in this lecture</a:t>
            </a:r>
          </a:p>
          <a:p>
            <a:r>
              <a:rPr lang="en-US" dirty="0"/>
              <a:t>You will incrementally improve the shell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9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occur for:</a:t>
            </a:r>
          </a:p>
          <a:p>
            <a:pPr lvl="1"/>
            <a:r>
              <a:rPr lang="en-US" dirty="0"/>
              <a:t>Exceptions: divide by zero, null pointer, etc.</a:t>
            </a:r>
          </a:p>
          <a:p>
            <a:pPr lvl="1"/>
            <a:r>
              <a:rPr lang="en-US" dirty="0"/>
              <a:t>IPC: Application-defined signals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USR1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USR2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Control process execution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KILL</a:t>
            </a:r>
            <a:r>
              <a:rPr lang="en-US" dirty="0"/>
              <a:t>, </a:t>
            </a:r>
            <a:r>
              <a:rPr lang="en-US" b="1" dirty="0">
                <a:latin typeface="Courier"/>
              </a:rPr>
              <a:t>TERM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</a:t>
            </a:r>
            <a:r>
              <a:rPr lang="en-US" dirty="0"/>
              <a:t>)</a:t>
            </a:r>
          </a:p>
          <a:p>
            <a:r>
              <a:rPr lang="en-US" dirty="0"/>
              <a:t>Send a signal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kill(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Killing an errant program is common, but you can also send a non-lethal signal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kill()</a:t>
            </a:r>
          </a:p>
          <a:p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signal() </a:t>
            </a:r>
            <a:r>
              <a:rPr lang="en-US" dirty="0"/>
              <a:t>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to set the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handler</a:t>
            </a:r>
            <a:r>
              <a:rPr lang="en-US" dirty="0"/>
              <a:t> for a signal</a:t>
            </a:r>
          </a:p>
        </p:txBody>
      </p:sp>
    </p:spTree>
    <p:extLst>
      <p:ext uri="{BB962C8B-B14F-4D97-AF65-F5344CB8AC3E}">
        <p14:creationId xmlns:p14="http://schemas.microsoft.com/office/powerpoint/2010/main" val="2977569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signals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process survives, control is returned to the application</a:t>
            </a:r>
          </a:p>
          <a:p>
            <a:r>
              <a:rPr lang="en-US" dirty="0"/>
              <a:t>Although signals appear to be delivered immediately…</a:t>
            </a:r>
          </a:p>
          <a:p>
            <a:pPr lvl="1"/>
            <a:r>
              <a:rPr lang="en-US" dirty="0"/>
              <a:t>They are actually delivered lazily…</a:t>
            </a:r>
          </a:p>
          <a:p>
            <a:pPr lvl="1"/>
            <a:r>
              <a:rPr lang="en-US" dirty="0"/>
              <a:t>Whenever the OS happens to be returning to the process from an interrupt, system call, etc.</a:t>
            </a:r>
          </a:p>
          <a:p>
            <a:r>
              <a:rPr lang="en-US" dirty="0"/>
              <a:t>If I signal another process, the other process may not receive it until it is scheduled again</a:t>
            </a:r>
          </a:p>
          <a:p>
            <a:r>
              <a:rPr lang="en-US" dirty="0"/>
              <a:t>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4897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receives a signal, it is added to a pending mask of pending signals</a:t>
            </a:r>
          </a:p>
          <a:p>
            <a:pPr lvl="1"/>
            <a:r>
              <a:rPr lang="en-US" dirty="0"/>
              <a:t>Stored in PCB</a:t>
            </a:r>
          </a:p>
          <a:p>
            <a:r>
              <a:rPr lang="en-US" dirty="0"/>
              <a:t>Just before scheduling a process, the kernel checks if there are any pending signals</a:t>
            </a:r>
          </a:p>
          <a:p>
            <a:pPr lvl="1"/>
            <a:r>
              <a:rPr lang="en-US" dirty="0"/>
              <a:t>If so, return to the appropriate handler</a:t>
            </a:r>
          </a:p>
          <a:p>
            <a:pPr lvl="1"/>
            <a:r>
              <a:rPr lang="en-US" dirty="0"/>
              <a:t>Save the original register state for later</a:t>
            </a:r>
          </a:p>
          <a:p>
            <a:pPr lvl="1"/>
            <a:r>
              <a:rPr lang="en-US" dirty="0"/>
              <a:t>When handler is done,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system call</a:t>
            </a:r>
          </a:p>
          <a:p>
            <a:pPr lvl="2"/>
            <a:r>
              <a:rPr lang="en-US" dirty="0"/>
              <a:t>Then resume execution</a:t>
            </a:r>
          </a:p>
        </p:txBody>
      </p:sp>
    </p:spTree>
    <p:extLst>
      <p:ext uri="{BB962C8B-B14F-4D97-AF65-F5344CB8AC3E}">
        <p14:creationId xmlns:p14="http://schemas.microsoft.com/office/powerpoint/2010/main" val="25032241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Meta-lesson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Laziness rules!</a:t>
            </a:r>
          </a:p>
          <a:p>
            <a:pPr lvl="1"/>
            <a:r>
              <a:rPr lang="en-US" dirty="0"/>
              <a:t>Not on homework</a:t>
            </a:r>
          </a:p>
          <a:p>
            <a:pPr lvl="1"/>
            <a:r>
              <a:rPr lang="en-US" dirty="0"/>
              <a:t>But in system design</a:t>
            </a:r>
          </a:p>
          <a:p>
            <a:r>
              <a:rPr lang="en-US" dirty="0"/>
              <a:t>Procrastinating on work in the system often reduces overall effort</a:t>
            </a:r>
          </a:p>
          <a:p>
            <a:pPr lvl="1"/>
            <a:r>
              <a:rPr lang="en-US" dirty="0"/>
              <a:t>Signals: Why context switch immediately when it will happen soon enough?</a:t>
            </a:r>
          </a:p>
        </p:txBody>
      </p:sp>
    </p:spTree>
    <p:extLst>
      <p:ext uri="{BB962C8B-B14F-4D97-AF65-F5344CB8AC3E}">
        <p14:creationId xmlns:p14="http://schemas.microsoft.com/office/powerpoint/2010/main" val="4161360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Signals are the underlying mechanism for Exceptions and catch blocks</a:t>
            </a:r>
          </a:p>
          <a:p>
            <a:r>
              <a:rPr lang="en-US" dirty="0"/>
              <a:t>JVM or other runtime system sets signal handlers</a:t>
            </a:r>
          </a:p>
          <a:p>
            <a:pPr lvl="1"/>
            <a:r>
              <a:rPr lang="en-US" dirty="0"/>
              <a:t>Signal handler causes execution to jump to the catch block</a:t>
            </a:r>
          </a:p>
        </p:txBody>
      </p:sp>
    </p:spTree>
    <p:extLst>
      <p:ext uri="{BB962C8B-B14F-4D97-AF65-F5344CB8AC3E}">
        <p14:creationId xmlns:p14="http://schemas.microsoft.com/office/powerpoint/2010/main" val="137754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Windows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have specific </a:t>
            </a:r>
            <a:r>
              <a:rPr lang="en-US" dirty="0" err="1"/>
              <a:t>upcalls</a:t>
            </a:r>
            <a:r>
              <a:rPr lang="en-US" dirty="0"/>
              <a:t> from the kernel to </a:t>
            </a:r>
            <a:r>
              <a:rPr lang="en-US" dirty="0" err="1"/>
              <a:t>ntdll</a:t>
            </a:r>
            <a:endParaRPr lang="en-US" dirty="0"/>
          </a:p>
          <a:p>
            <a:r>
              <a:rPr lang="en-US" dirty="0"/>
              <a:t>IPC is done using Events</a:t>
            </a:r>
          </a:p>
          <a:p>
            <a:pPr lvl="1"/>
            <a:r>
              <a:rPr lang="en-US" dirty="0"/>
              <a:t>Shared between processes</a:t>
            </a:r>
          </a:p>
          <a:p>
            <a:pPr lvl="1"/>
            <a:r>
              <a:rPr lang="en-US" dirty="0"/>
              <a:t>Handle in table</a:t>
            </a:r>
          </a:p>
          <a:p>
            <a:pPr lvl="1"/>
            <a:r>
              <a:rPr lang="en-US" dirty="0"/>
              <a:t>No data, only 2 states: set and clear</a:t>
            </a:r>
          </a:p>
          <a:p>
            <a:pPr lvl="1"/>
            <a:r>
              <a:rPr lang="en-US" dirty="0"/>
              <a:t>Several variants: e.g., auto-clear after checking the state</a:t>
            </a:r>
          </a:p>
        </p:txBody>
      </p:sp>
    </p:spTree>
    <p:extLst>
      <p:ext uri="{BB962C8B-B14F-4D97-AF65-F5344CB8AC3E}">
        <p14:creationId xmlns:p14="http://schemas.microsoft.com/office/powerpoint/2010/main" val="3439028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 &amp; Sockets</a:t>
            </a:r>
          </a:p>
          <a:p>
            <a:r>
              <a:rPr lang="en-US" dirty="0"/>
              <a:t>Signals</a:t>
            </a:r>
          </a:p>
          <a:p>
            <a:r>
              <a:rPr lang="en-US" b="1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441024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all ‘commands’ are really binaries</a:t>
            </a:r>
          </a:p>
          <a:p>
            <a:pPr lvl="1"/>
            <a:r>
              <a:rPr lang="en-US" dirty="0"/>
              <a:t>/bin/</a:t>
            </a:r>
            <a:r>
              <a:rPr lang="en-US" dirty="0" err="1"/>
              <a:t>ls</a:t>
            </a:r>
            <a:endParaRPr lang="en-US" dirty="0"/>
          </a:p>
          <a:p>
            <a:r>
              <a:rPr lang="en-US" dirty="0"/>
              <a:t>Key abstraction: Redirection over pipes</a:t>
            </a:r>
          </a:p>
          <a:p>
            <a:pPr lvl="1"/>
            <a:r>
              <a:rPr lang="en-US" dirty="0"/>
              <a:t>‘&gt;’, ‘&lt;‘, and ‘|’implemented by the shell itself</a:t>
            </a:r>
          </a:p>
        </p:txBody>
      </p:sp>
    </p:spTree>
    <p:extLst>
      <p:ext uri="{BB962C8B-B14F-4D97-AF65-F5344CB8AC3E}">
        <p14:creationId xmlns:p14="http://schemas.microsoft.com/office/powerpoint/2010/main" val="20440503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Ex: </a:t>
            </a:r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b="1" dirty="0">
                <a:latin typeface="Courier New"/>
                <a:cs typeface="Courier New"/>
              </a:rPr>
              <a:t> | 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 foo</a:t>
            </a:r>
          </a:p>
          <a:p>
            <a:r>
              <a:rPr lang="en-US" dirty="0">
                <a:cs typeface="Courier New"/>
              </a:rPr>
              <a:t>Shell pseudocode: </a:t>
            </a:r>
          </a:p>
          <a:p>
            <a:pPr marL="0" indent="0">
              <a:buNone/>
            </a:pPr>
            <a:endParaRPr lang="en-US" dirty="0">
              <a:cs typeface="Courier New"/>
            </a:endParaRPr>
          </a:p>
          <a:p>
            <a:pPr marL="0" indent="0">
              <a:buNone/>
            </a:pPr>
            <a:r>
              <a:rPr lang="en-US" dirty="0">
                <a:cs typeface="Courier New"/>
              </a:rPr>
              <a:t>while(EOF != </a:t>
            </a:r>
            <a:r>
              <a:rPr lang="en-US" dirty="0" err="1">
                <a:cs typeface="Courier New"/>
              </a:rPr>
              <a:t>read_input</a:t>
            </a:r>
            <a:r>
              <a:rPr lang="en-US" dirty="0">
                <a:cs typeface="Courier New"/>
              </a:rPr>
              <a:t>) {</a:t>
            </a:r>
          </a:p>
          <a:p>
            <a:pPr marL="457200" lvl="1" indent="0">
              <a:buNone/>
            </a:pPr>
            <a:r>
              <a:rPr lang="en-US" dirty="0" err="1">
                <a:cs typeface="Courier New"/>
              </a:rPr>
              <a:t>parse_input</a:t>
            </a:r>
            <a:r>
              <a:rPr lang="en-US" dirty="0">
                <a:cs typeface="Courier New"/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Sets up chain of pipes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Forks and exec’s ‘</a:t>
            </a:r>
            <a:r>
              <a:rPr lang="en-US" dirty="0" err="1">
                <a:cs typeface="Courier New"/>
              </a:rPr>
              <a:t>ls</a:t>
            </a:r>
            <a:r>
              <a:rPr lang="en-US" dirty="0">
                <a:cs typeface="Courier New"/>
              </a:rPr>
              <a:t>’ and ‘</a:t>
            </a:r>
            <a:r>
              <a:rPr lang="en-US" dirty="0" err="1">
                <a:cs typeface="Courier New"/>
              </a:rPr>
              <a:t>grep</a:t>
            </a:r>
            <a:r>
              <a:rPr lang="en-US" dirty="0">
                <a:cs typeface="Courier New"/>
              </a:rPr>
              <a:t>’ separately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</a:t>
            </a:r>
            <a:r>
              <a:rPr lang="en-US" dirty="0"/>
              <a:t>Wait on output from ‘</a:t>
            </a:r>
            <a:r>
              <a:rPr lang="en-US" dirty="0" err="1"/>
              <a:t>grep</a:t>
            </a:r>
            <a:r>
              <a:rPr lang="en-US" dirty="0"/>
              <a:t>’, print to console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/>
              <a:t>// print console prompt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437354" y="1357218"/>
            <a:ext cx="838200" cy="449263"/>
            <a:chOff x="2032" y="2341"/>
            <a:chExt cx="528" cy="283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869154" y="1768376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8217" y="2031901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02517" y="3098701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450054" y="2500214"/>
            <a:ext cx="838200" cy="454025"/>
            <a:chOff x="2032" y="2341"/>
            <a:chExt cx="528" cy="286"/>
          </a:xfrm>
        </p:grpSpPr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475454" y="2500214"/>
            <a:ext cx="2120900" cy="466725"/>
            <a:chOff x="1800" y="3021"/>
            <a:chExt cx="1336" cy="294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19" name="Arc 19"/>
          <p:cNvSpPr>
            <a:spLocks/>
          </p:cNvSpPr>
          <p:nvPr/>
        </p:nvSpPr>
        <p:spPr bwMode="auto">
          <a:xfrm>
            <a:off x="7440654" y="1641376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56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on Linux refresher</a:t>
            </a:r>
          </a:p>
          <a:p>
            <a:r>
              <a:rPr lang="en-US" dirty="0"/>
              <a:t>Parser for your shell (Lab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Turn input into commands; execute those commands</a:t>
            </a:r>
          </a:p>
          <a:p>
            <a:pPr lvl="1"/>
            <a:r>
              <a:rPr lang="en-US" dirty="0"/>
              <a:t>Support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en-US" dirty="0"/>
              <a:t> variables</a:t>
            </a:r>
          </a:p>
          <a:p>
            <a:r>
              <a:rPr lang="en-US" dirty="0"/>
              <a:t>Be able to change directories</a:t>
            </a:r>
          </a:p>
          <a:p>
            <a:r>
              <a:rPr lang="en-US" dirty="0"/>
              <a:t>Print the working directory at the command line</a:t>
            </a:r>
          </a:p>
          <a:p>
            <a:r>
              <a:rPr lang="en-US" dirty="0"/>
              <a:t>Add debugging support</a:t>
            </a:r>
          </a:p>
          <a:p>
            <a:r>
              <a:rPr lang="en-US" dirty="0"/>
              <a:t>Add scripting support</a:t>
            </a:r>
          </a:p>
          <a:p>
            <a:r>
              <a:rPr lang="en-US" dirty="0"/>
              <a:t>Pipe indirection: &lt;, &gt;, and |</a:t>
            </a:r>
          </a:p>
          <a:p>
            <a:r>
              <a:rPr lang="en-US" b="1" dirty="0" err="1">
                <a:latin typeface="Courier New"/>
                <a:cs typeface="Courier New"/>
              </a:rPr>
              <a:t>goheels</a:t>
            </a:r>
            <a:r>
              <a:rPr lang="en-US" dirty="0"/>
              <a:t> – draw an ASCII art Tar Heel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Significant work – start early!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99941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75793-0649-D548-AAAC-B67924E9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52EAD-C3F7-9E4B-8D41-8C63A9C8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Shell: aka the command prompt</a:t>
            </a:r>
          </a:p>
          <a:p>
            <a:endParaRPr lang="en-US" dirty="0"/>
          </a:p>
          <a:p>
            <a:r>
              <a:rPr lang="en-US" dirty="0"/>
              <a:t>At a high level: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 (more input) {</a:t>
            </a:r>
          </a:p>
          <a:p>
            <a:pPr marL="0" indent="0">
              <a:buNone/>
            </a:pPr>
            <a:r>
              <a:rPr lang="en-US" dirty="0"/>
              <a:t>    read a line of input</a:t>
            </a:r>
          </a:p>
          <a:p>
            <a:pPr marL="0" indent="0">
              <a:buNone/>
            </a:pPr>
            <a:r>
              <a:rPr lang="en-US" dirty="0"/>
              <a:t>    parse the line into a command</a:t>
            </a:r>
          </a:p>
          <a:p>
            <a:pPr marL="0" indent="0">
              <a:buNone/>
            </a:pPr>
            <a:r>
              <a:rPr lang="en-US" dirty="0"/>
              <a:t>    if valid command: execute it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BB4F8-C066-DD4F-9BD9-B3A719DD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86766B19-3333-B848-8B58-C7FFDB0708AE}"/>
              </a:ext>
            </a:extLst>
          </p:cNvPr>
          <p:cNvSpPr/>
          <p:nvPr/>
        </p:nvSpPr>
        <p:spPr>
          <a:xfrm>
            <a:off x="3707904" y="3429000"/>
            <a:ext cx="432048" cy="1080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73CBA-7C26-7746-BC2D-0025EAD8307D}"/>
              </a:ext>
            </a:extLst>
          </p:cNvPr>
          <p:cNvSpPr txBox="1"/>
          <p:nvPr/>
        </p:nvSpPr>
        <p:spPr>
          <a:xfrm>
            <a:off x="4139952" y="3759423"/>
            <a:ext cx="272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will give you this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27965F9D-7DCB-1E43-875F-874245840D6D}"/>
              </a:ext>
            </a:extLst>
          </p:cNvPr>
          <p:cNvSpPr/>
          <p:nvPr/>
        </p:nvSpPr>
        <p:spPr>
          <a:xfrm>
            <a:off x="5220072" y="4421944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1BDEEA-44AD-0F4B-8BCE-C18666C7C169}"/>
              </a:ext>
            </a:extLst>
          </p:cNvPr>
          <p:cNvSpPr txBox="1"/>
          <p:nvPr/>
        </p:nvSpPr>
        <p:spPr>
          <a:xfrm>
            <a:off x="5652120" y="4421943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1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7BA3B4EF-454F-3749-A823-7746997B8110}"/>
              </a:ext>
            </a:extLst>
          </p:cNvPr>
          <p:cNvSpPr/>
          <p:nvPr/>
        </p:nvSpPr>
        <p:spPr>
          <a:xfrm>
            <a:off x="4932040" y="4939533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690FE9-C221-EB44-9354-BDCC782442F7}"/>
              </a:ext>
            </a:extLst>
          </p:cNvPr>
          <p:cNvSpPr txBox="1"/>
          <p:nvPr/>
        </p:nvSpPr>
        <p:spPr>
          <a:xfrm>
            <a:off x="5364088" y="4939532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2</a:t>
            </a:r>
          </a:p>
        </p:txBody>
      </p:sp>
    </p:spTree>
    <p:extLst>
      <p:ext uri="{BB962C8B-B14F-4D97-AF65-F5344CB8AC3E}">
        <p14:creationId xmlns:p14="http://schemas.microsoft.com/office/powerpoint/2010/main" val="39266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377C5-B677-A649-AB6A-79D0E630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Detour: 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0D09-1134-F94C-9E65-0854C49A1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Nearly all shell commands are actually binary files </a:t>
            </a:r>
          </a:p>
          <a:p>
            <a:pPr lvl="1"/>
            <a:r>
              <a:rPr lang="en-US" dirty="0"/>
              <a:t>Very few commands actually implemented in the shell</a:t>
            </a:r>
          </a:p>
          <a:p>
            <a:pPr lvl="1"/>
            <a:r>
              <a:rPr lang="en-US" dirty="0"/>
              <a:t>A few built-ins that change the shell itself (exit, cd) 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is actually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fun, play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 ls</a:t>
            </a: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where to look for a given command?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 that we want some flexibility system-to-system</a:t>
            </a:r>
          </a:p>
          <a:p>
            <a:pPr lvl="1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Idea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dynamically set a variable that controls which directories to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B7DAE-EA6C-CC43-9926-25D00B09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761483-5D64-4F8B-3850-18C7C5EEE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573016"/>
            <a:ext cx="4159673" cy="10507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D2C1E3-20CA-941F-C015-4CB3CA617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7297" y="3573016"/>
            <a:ext cx="3655617" cy="65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7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AC6A-514F-F547-96D9-657EA4E2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292B-0608-7647-B8E1-64D1F7C7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set of key-value pairs</a:t>
            </a:r>
          </a:p>
          <a:p>
            <a:pPr lvl="1"/>
            <a:r>
              <a:rPr lang="en-US" dirty="0"/>
              <a:t>Passed to main() as a third argument </a:t>
            </a:r>
          </a:p>
          <a:p>
            <a:pPr lvl="1"/>
            <a:r>
              <a:rPr lang="en-US" dirty="0"/>
              <a:t>Often ignored by programmers</a:t>
            </a:r>
          </a:p>
          <a:p>
            <a:r>
              <a:rPr lang="en-US" dirty="0"/>
              <a:t>Serves many different purposes</a:t>
            </a:r>
          </a:p>
          <a:p>
            <a:r>
              <a:rPr lang="en-US" dirty="0"/>
              <a:t>For Lab 1, we need to look at PATH</a:t>
            </a:r>
          </a:p>
          <a:p>
            <a:pPr lvl="1"/>
            <a:r>
              <a:rPr lang="en-US" dirty="0"/>
              <a:t>By convention, a single, colon-delimited set of prefixes</a:t>
            </a:r>
          </a:p>
          <a:p>
            <a:r>
              <a:rPr lang="en-US" dirty="0"/>
              <a:t>Example: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BB96-010E-B04D-BE72-1F1AB6B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460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8A5E-8970-5748-A153-B13D80D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 in a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670E-65EA-F043-B259-6B251B28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my PATH is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Then, for a given command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), the shell will check, in order, until found: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/bin/ls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B0D4A-4A08-704A-8BC8-9B47C9EF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30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F7DF5-C934-5D45-AB83-0FA5D0D7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1, 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8AD2-24CC-3745-9221-26887662D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first job will be to write parsing code that takes in a colon-delimited set of prefixes, and to create a table of prefixes to try in future commands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path_table</a:t>
            </a:r>
            <a:r>
              <a:rPr lang="en-US" dirty="0"/>
              <a:t> in </a:t>
            </a:r>
            <a:r>
              <a:rPr lang="en-US" dirty="0" err="1"/>
              <a:t>jobs.c</a:t>
            </a:r>
            <a:endParaRPr lang="en-US" dirty="0"/>
          </a:p>
          <a:p>
            <a:pPr lvl="1"/>
            <a:r>
              <a:rPr lang="en-US" dirty="0"/>
              <a:t>We wrote a test harness </a:t>
            </a:r>
            <a:r>
              <a:rPr lang="en-US" dirty="0" err="1"/>
              <a:t>test_env.c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 PATH=/foo:/bar ./</a:t>
            </a:r>
            <a:r>
              <a:rPr lang="en-US" dirty="0" err="1"/>
              <a:t>test_env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===== Begin Path Table ===== </a:t>
            </a:r>
          </a:p>
          <a:p>
            <a:pPr marL="0" indent="0">
              <a:buNone/>
            </a:pPr>
            <a:r>
              <a:rPr lang="en-US" dirty="0"/>
              <a:t>Prefix 0: [/foo] </a:t>
            </a:r>
          </a:p>
          <a:p>
            <a:pPr marL="0" indent="0">
              <a:buNone/>
            </a:pPr>
            <a:r>
              <a:rPr lang="en-US" dirty="0"/>
              <a:t>Prefix 1: [/bar] </a:t>
            </a:r>
          </a:p>
          <a:p>
            <a:pPr marL="0" indent="0">
              <a:buNone/>
            </a:pPr>
            <a:r>
              <a:rPr lang="en-US" dirty="0"/>
              <a:t>===== End Path Table =====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DD5DF-75E6-BB44-83CB-CED6C7EB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37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C7AF-F7D8-E94B-9C66-18C9530F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 2: Parsing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4B8C-A202-1A48-B6E5-F43CF2D9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shell command includes a main binary (e.g., ‘ls’) </a:t>
            </a:r>
          </a:p>
          <a:p>
            <a:pPr lvl="1"/>
            <a:r>
              <a:rPr lang="en-US" dirty="0"/>
              <a:t>and 0+ whitespace-separated arguments (e.g., ‘-l’)</a:t>
            </a:r>
          </a:p>
          <a:p>
            <a:pPr lvl="1"/>
            <a:r>
              <a:rPr lang="en-US" dirty="0"/>
              <a:t>and possibly extra whitespace</a:t>
            </a:r>
          </a:p>
          <a:p>
            <a:r>
              <a:rPr lang="en-US" dirty="0"/>
              <a:t>You will get this as a single character array</a:t>
            </a:r>
          </a:p>
          <a:p>
            <a:r>
              <a:rPr lang="en-US" dirty="0"/>
              <a:t>Your job is to break this up into individual ‘tokens’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18A15-CFCC-0F41-8EDE-B9F5A3D2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74A839-43F6-8643-94A5-73FCD9F04150}"/>
              </a:ext>
            </a:extLst>
          </p:cNvPr>
          <p:cNvSpPr/>
          <p:nvPr/>
        </p:nvSpPr>
        <p:spPr>
          <a:xfrm>
            <a:off x="467544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73D12F-6EFD-614F-997E-145FC2B00698}"/>
              </a:ext>
            </a:extLst>
          </p:cNvPr>
          <p:cNvSpPr/>
          <p:nvPr/>
        </p:nvSpPr>
        <p:spPr>
          <a:xfrm>
            <a:off x="900981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779048-A435-754A-800E-3C6A6D2B08F3}"/>
              </a:ext>
            </a:extLst>
          </p:cNvPr>
          <p:cNvSpPr/>
          <p:nvPr/>
        </p:nvSpPr>
        <p:spPr>
          <a:xfrm>
            <a:off x="1333029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D47DC8-17AD-1B41-B6BA-C4B2CCD764E4}"/>
              </a:ext>
            </a:extLst>
          </p:cNvPr>
          <p:cNvSpPr/>
          <p:nvPr/>
        </p:nvSpPr>
        <p:spPr>
          <a:xfrm>
            <a:off x="1777725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328D4-0F1D-AD4E-BE40-6CDC08F04C2A}"/>
              </a:ext>
            </a:extLst>
          </p:cNvPr>
          <p:cNvSpPr/>
          <p:nvPr/>
        </p:nvSpPr>
        <p:spPr>
          <a:xfrm>
            <a:off x="2214538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8CFC00-6B94-4B42-97A7-1046240B6772}"/>
              </a:ext>
            </a:extLst>
          </p:cNvPr>
          <p:cNvSpPr/>
          <p:nvPr/>
        </p:nvSpPr>
        <p:spPr>
          <a:xfrm>
            <a:off x="2627784" y="45091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6ABEAE-B9E7-F341-85B3-8A262F322B9F}"/>
              </a:ext>
            </a:extLst>
          </p:cNvPr>
          <p:cNvSpPr/>
          <p:nvPr/>
        </p:nvSpPr>
        <p:spPr>
          <a:xfrm>
            <a:off x="7006814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63B2A-56D7-1C46-97E0-BE92D482D556}"/>
              </a:ext>
            </a:extLst>
          </p:cNvPr>
          <p:cNvSpPr/>
          <p:nvPr/>
        </p:nvSpPr>
        <p:spPr>
          <a:xfrm>
            <a:off x="7440251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89E77D-190D-B240-B698-177DC5E7410C}"/>
              </a:ext>
            </a:extLst>
          </p:cNvPr>
          <p:cNvSpPr/>
          <p:nvPr/>
        </p:nvSpPr>
        <p:spPr>
          <a:xfrm>
            <a:off x="7000482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71061C-8BD6-404A-BD1A-210F73230162}"/>
              </a:ext>
            </a:extLst>
          </p:cNvPr>
          <p:cNvSpPr/>
          <p:nvPr/>
        </p:nvSpPr>
        <p:spPr>
          <a:xfrm>
            <a:off x="7437295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B652B0-7F34-2E41-8FAE-B812BF278590}"/>
              </a:ext>
            </a:extLst>
          </p:cNvPr>
          <p:cNvSpPr/>
          <p:nvPr/>
        </p:nvSpPr>
        <p:spPr>
          <a:xfrm>
            <a:off x="7850541" y="501317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160974-F859-154D-848E-0C5EC58CB034}"/>
              </a:ext>
            </a:extLst>
          </p:cNvPr>
          <p:cNvSpPr txBox="1"/>
          <p:nvPr/>
        </p:nvSpPr>
        <p:spPr>
          <a:xfrm>
            <a:off x="1367771" y="507124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F46884F7-6BE9-9143-997E-C0E8D110EAF7}"/>
              </a:ext>
            </a:extLst>
          </p:cNvPr>
          <p:cNvSpPr/>
          <p:nvPr/>
        </p:nvSpPr>
        <p:spPr>
          <a:xfrm>
            <a:off x="3419872" y="4509120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A5524-222B-9846-B09A-AC387BE762AE}"/>
              </a:ext>
            </a:extLst>
          </p:cNvPr>
          <p:cNvSpPr txBox="1"/>
          <p:nvPr/>
        </p:nvSpPr>
        <p:spPr>
          <a:xfrm>
            <a:off x="4644008" y="5517232"/>
            <a:ext cx="121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commands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046B41-A20B-4A45-A74E-77F4480BAC62}"/>
              </a:ext>
            </a:extLst>
          </p:cNvPr>
          <p:cNvSpPr/>
          <p:nvPr/>
        </p:nvSpPr>
        <p:spPr>
          <a:xfrm>
            <a:off x="5225323" y="436510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CBF93-33C7-D745-943F-C9948918AC02}"/>
              </a:ext>
            </a:extLst>
          </p:cNvPr>
          <p:cNvSpPr/>
          <p:nvPr/>
        </p:nvSpPr>
        <p:spPr>
          <a:xfrm>
            <a:off x="5216300" y="487500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7D462C7-D9D1-1B4F-84C7-085511EF6A37}"/>
              </a:ext>
            </a:extLst>
          </p:cNvPr>
          <p:cNvCxnSpPr/>
          <p:nvPr/>
        </p:nvCxnSpPr>
        <p:spPr>
          <a:xfrm>
            <a:off x="5441347" y="4509120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8DB0975-B8A7-A545-B5E7-476A26A8ECFF}"/>
              </a:ext>
            </a:extLst>
          </p:cNvPr>
          <p:cNvSpPr/>
          <p:nvPr/>
        </p:nvSpPr>
        <p:spPr>
          <a:xfrm>
            <a:off x="6123738" y="4384243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1FB13-D953-C742-B333-E9321D9F5FD2}"/>
              </a:ext>
            </a:extLst>
          </p:cNvPr>
          <p:cNvSpPr/>
          <p:nvPr/>
        </p:nvSpPr>
        <p:spPr>
          <a:xfrm>
            <a:off x="6123737" y="5387431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D2BD89-9E61-7647-BC14-EAEE35BEC92E}"/>
              </a:ext>
            </a:extLst>
          </p:cNvPr>
          <p:cNvCxnSpPr/>
          <p:nvPr/>
        </p:nvCxnSpPr>
        <p:spPr>
          <a:xfrm>
            <a:off x="6339762" y="4528259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23C07DE-D52B-4240-B94B-D104F5FAF480}"/>
              </a:ext>
            </a:extLst>
          </p:cNvPr>
          <p:cNvSpPr/>
          <p:nvPr/>
        </p:nvSpPr>
        <p:spPr>
          <a:xfrm>
            <a:off x="6123738" y="4883376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F5C44BF-2513-164F-8E71-EE9638C285DB}"/>
              </a:ext>
            </a:extLst>
          </p:cNvPr>
          <p:cNvCxnSpPr/>
          <p:nvPr/>
        </p:nvCxnSpPr>
        <p:spPr>
          <a:xfrm>
            <a:off x="6339762" y="5027392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810A23F-086F-E247-82C3-080DD93F26CE}"/>
              </a:ext>
            </a:extLst>
          </p:cNvPr>
          <p:cNvSpPr/>
          <p:nvPr/>
        </p:nvSpPr>
        <p:spPr>
          <a:xfrm>
            <a:off x="7865982" y="441532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</p:spTree>
    <p:extLst>
      <p:ext uri="{BB962C8B-B14F-4D97-AF65-F5344CB8AC3E}">
        <p14:creationId xmlns:p14="http://schemas.microsoft.com/office/powerpoint/2010/main" val="7118003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45BD2-19C5-8141-A54D-461FB0E1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1B768-5BF7-9B4E-96C3-BFEF389D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shell can compose multiple commands using pipelines</a:t>
            </a:r>
          </a:p>
          <a:p>
            <a:pPr lvl="1"/>
            <a:r>
              <a:rPr lang="en-US" dirty="0"/>
              <a:t>Key idea: standard output of one command becomes standard input of next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 |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/>
            <a:r>
              <a:rPr lang="en-US" dirty="0"/>
              <a:t>List a directory (ls) – send listing output to a wordcount utility (</a:t>
            </a:r>
            <a:r>
              <a:rPr lang="en-US" dirty="0" err="1"/>
              <a:t>wc</a:t>
            </a:r>
            <a:r>
              <a:rPr lang="en-US" dirty="0"/>
              <a:t>) to count how many entries in directory</a:t>
            </a:r>
          </a:p>
          <a:p>
            <a:r>
              <a:rPr lang="en-US" dirty="0"/>
              <a:t>The vertical bar (|) is a special character</a:t>
            </a:r>
          </a:p>
          <a:p>
            <a:pPr lvl="1"/>
            <a:r>
              <a:rPr lang="en-US" dirty="0"/>
              <a:t>May not appear in any other valid commands</a:t>
            </a:r>
          </a:p>
          <a:p>
            <a:pPr lvl="1"/>
            <a:r>
              <a:rPr lang="en-US" dirty="0"/>
              <a:t>Does not need whitespace: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ls|wc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</a:t>
            </a:r>
            <a:r>
              <a:rPr lang="en-US" dirty="0"/>
              <a:t>is valid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93003-FB89-074B-9330-B32552197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99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08EE-F7CD-8743-B9B7-E882926A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parse.c:parse_line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C3F24-E24D-4249-803D-761F9A63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workhorse for lab 1 (and 2)</a:t>
            </a:r>
          </a:p>
          <a:p>
            <a:r>
              <a:rPr lang="en-US" dirty="0"/>
              <a:t>Takes in a line of input, outputs a 2-D array</a:t>
            </a:r>
          </a:p>
          <a:p>
            <a:r>
              <a:rPr lang="en-US" b="1" dirty="0"/>
              <a:t>First</a:t>
            </a:r>
            <a:r>
              <a:rPr lang="en-US" dirty="0"/>
              <a:t> dimension : one entry per pipeline stage</a:t>
            </a:r>
          </a:p>
          <a:p>
            <a:pPr lvl="1"/>
            <a:r>
              <a:rPr lang="en-US" dirty="0"/>
              <a:t>Simple commands just have one entry</a:t>
            </a:r>
          </a:p>
          <a:p>
            <a:r>
              <a:rPr lang="en-US" b="1" dirty="0"/>
              <a:t>Second</a:t>
            </a:r>
            <a:r>
              <a:rPr lang="en-US" dirty="0"/>
              <a:t> dimension : one entry per command token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F2EFB-BFF3-7A4A-8903-B5927519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908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D6F5-0110-5943-90F1-797108E5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parse a pipeline?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F1B79-F02D-4748-88D8-55CB4948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DC169-468E-614F-BEFE-A4D35DA26083}"/>
              </a:ext>
            </a:extLst>
          </p:cNvPr>
          <p:cNvSpPr/>
          <p:nvPr/>
        </p:nvSpPr>
        <p:spPr>
          <a:xfrm>
            <a:off x="44874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1EB7C2-16F5-F842-9D72-F5497748A9A7}"/>
              </a:ext>
            </a:extLst>
          </p:cNvPr>
          <p:cNvSpPr/>
          <p:nvPr/>
        </p:nvSpPr>
        <p:spPr>
          <a:xfrm>
            <a:off x="88217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E11DFB-23A7-9244-869B-EF010466194A}"/>
              </a:ext>
            </a:extLst>
          </p:cNvPr>
          <p:cNvSpPr/>
          <p:nvPr/>
        </p:nvSpPr>
        <p:spPr>
          <a:xfrm>
            <a:off x="131422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B553B8-E9D2-064C-9FD8-0B103C07255D}"/>
              </a:ext>
            </a:extLst>
          </p:cNvPr>
          <p:cNvSpPr/>
          <p:nvPr/>
        </p:nvSpPr>
        <p:spPr>
          <a:xfrm>
            <a:off x="175892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2B506-D17C-5C4E-A5DC-29A9A506EA32}"/>
              </a:ext>
            </a:extLst>
          </p:cNvPr>
          <p:cNvSpPr/>
          <p:nvPr/>
        </p:nvSpPr>
        <p:spPr>
          <a:xfrm>
            <a:off x="2195736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A3EB4D-B324-0340-A2E7-9E9A027347B6}"/>
              </a:ext>
            </a:extLst>
          </p:cNvPr>
          <p:cNvSpPr/>
          <p:nvPr/>
        </p:nvSpPr>
        <p:spPr>
          <a:xfrm>
            <a:off x="4800334" y="164926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01FC6E-D516-3441-8F30-508F1D10F4A7}"/>
              </a:ext>
            </a:extLst>
          </p:cNvPr>
          <p:cNvSpPr/>
          <p:nvPr/>
        </p:nvSpPr>
        <p:spPr>
          <a:xfrm>
            <a:off x="3963653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1AC426-3F87-074D-84B2-6FDA2D59093A}"/>
              </a:ext>
            </a:extLst>
          </p:cNvPr>
          <p:cNvSpPr/>
          <p:nvPr/>
        </p:nvSpPr>
        <p:spPr>
          <a:xfrm>
            <a:off x="4397090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9F8C1B-AB40-3E47-ADC1-EFCA271AA861}"/>
              </a:ext>
            </a:extLst>
          </p:cNvPr>
          <p:cNvSpPr txBox="1"/>
          <p:nvPr/>
        </p:nvSpPr>
        <p:spPr>
          <a:xfrm>
            <a:off x="1348969" y="221138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BE9594FE-F749-3346-A6F2-3762169E1CB3}"/>
              </a:ext>
            </a:extLst>
          </p:cNvPr>
          <p:cNvSpPr/>
          <p:nvPr/>
        </p:nvSpPr>
        <p:spPr>
          <a:xfrm rot="5400000">
            <a:off x="1045320" y="2765383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9EAA5F-D07F-6B4B-9FD6-18B98B599AFB}"/>
              </a:ext>
            </a:extLst>
          </p:cNvPr>
          <p:cNvSpPr txBox="1"/>
          <p:nvPr/>
        </p:nvSpPr>
        <p:spPr>
          <a:xfrm>
            <a:off x="120195" y="4601128"/>
            <a:ext cx="121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commands</a:t>
            </a:r>
          </a:p>
          <a:p>
            <a:pPr algn="ctr"/>
            <a:r>
              <a:rPr lang="en-US" dirty="0"/>
              <a:t>(parsed)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4F7006-6E58-DD41-A84E-EE9FF13B31FA}"/>
              </a:ext>
            </a:extLst>
          </p:cNvPr>
          <p:cNvSpPr/>
          <p:nvPr/>
        </p:nvSpPr>
        <p:spPr>
          <a:xfrm>
            <a:off x="1286319" y="4205542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224331-6AE9-6245-ABFD-75BD2373DA19}"/>
              </a:ext>
            </a:extLst>
          </p:cNvPr>
          <p:cNvSpPr/>
          <p:nvPr/>
        </p:nvSpPr>
        <p:spPr>
          <a:xfrm>
            <a:off x="1281348" y="524392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44AC6D-03A6-3846-9C18-496416F97372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1502343" y="3509266"/>
            <a:ext cx="1578234" cy="8402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992CD91-B395-1F4B-916D-544731BB1688}"/>
              </a:ext>
            </a:extLst>
          </p:cNvPr>
          <p:cNvSpPr/>
          <p:nvPr/>
        </p:nvSpPr>
        <p:spPr>
          <a:xfrm>
            <a:off x="3080577" y="3257238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5C3BE1-2E82-9A43-A15C-DC3C7952D853}"/>
              </a:ext>
            </a:extLst>
          </p:cNvPr>
          <p:cNvSpPr/>
          <p:nvPr/>
        </p:nvSpPr>
        <p:spPr>
          <a:xfrm>
            <a:off x="3080576" y="376481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B0CD34C-1702-4246-AF6C-C1F4B35CE8A2}"/>
              </a:ext>
            </a:extLst>
          </p:cNvPr>
          <p:cNvCxnSpPr/>
          <p:nvPr/>
        </p:nvCxnSpPr>
        <p:spPr>
          <a:xfrm>
            <a:off x="3296601" y="3401254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A941E60-46DB-044C-AD5C-9A908BFEAC52}"/>
              </a:ext>
            </a:extLst>
          </p:cNvPr>
          <p:cNvSpPr/>
          <p:nvPr/>
        </p:nvSpPr>
        <p:spPr>
          <a:xfrm>
            <a:off x="4822821" y="32883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CF3914-FE83-0044-907B-221B4209BE30}"/>
              </a:ext>
            </a:extLst>
          </p:cNvPr>
          <p:cNvSpPr/>
          <p:nvPr/>
        </p:nvSpPr>
        <p:spPr>
          <a:xfrm>
            <a:off x="263576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A2BF3E-8823-E64A-A9AE-2016FE0D6CBE}"/>
              </a:ext>
            </a:extLst>
          </p:cNvPr>
          <p:cNvSpPr/>
          <p:nvPr/>
        </p:nvSpPr>
        <p:spPr>
          <a:xfrm>
            <a:off x="306919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D698B0-4300-E546-9F3D-AA3315726526}"/>
              </a:ext>
            </a:extLst>
          </p:cNvPr>
          <p:cNvSpPr/>
          <p:nvPr/>
        </p:nvSpPr>
        <p:spPr>
          <a:xfrm>
            <a:off x="350124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39F0B-D8DE-3241-AD51-9F1EE6C601B4}"/>
              </a:ext>
            </a:extLst>
          </p:cNvPr>
          <p:cNvSpPr/>
          <p:nvPr/>
        </p:nvSpPr>
        <p:spPr>
          <a:xfrm>
            <a:off x="3933295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F0F5DF-F83C-884B-9BE5-FDB2F6A51B01}"/>
              </a:ext>
            </a:extLst>
          </p:cNvPr>
          <p:cNvSpPr/>
          <p:nvPr/>
        </p:nvSpPr>
        <p:spPr>
          <a:xfrm>
            <a:off x="436534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70622F-AF11-AF47-B522-656266A7252A}"/>
              </a:ext>
            </a:extLst>
          </p:cNvPr>
          <p:cNvSpPr/>
          <p:nvPr/>
        </p:nvSpPr>
        <p:spPr>
          <a:xfrm>
            <a:off x="3963653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FB4113C-5FAC-044B-9FFE-0C353F70617C}"/>
              </a:ext>
            </a:extLst>
          </p:cNvPr>
          <p:cNvSpPr/>
          <p:nvPr/>
        </p:nvSpPr>
        <p:spPr>
          <a:xfrm>
            <a:off x="4397090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24B013F-9FE0-EC43-A029-40E1919B1DDC}"/>
              </a:ext>
            </a:extLst>
          </p:cNvPr>
          <p:cNvSpPr/>
          <p:nvPr/>
        </p:nvSpPr>
        <p:spPr>
          <a:xfrm>
            <a:off x="3957321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47DD023-0036-444E-8CCF-649A50910C36}"/>
              </a:ext>
            </a:extLst>
          </p:cNvPr>
          <p:cNvSpPr/>
          <p:nvPr/>
        </p:nvSpPr>
        <p:spPr>
          <a:xfrm>
            <a:off x="4394134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91B00A-F5C5-494D-A7DF-FF05F58CA8C1}"/>
              </a:ext>
            </a:extLst>
          </p:cNvPr>
          <p:cNvSpPr/>
          <p:nvPr/>
        </p:nvSpPr>
        <p:spPr>
          <a:xfrm>
            <a:off x="4807380" y="534222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E1C6F0E-691D-4249-A27B-88712E14FCFD}"/>
              </a:ext>
            </a:extLst>
          </p:cNvPr>
          <p:cNvSpPr/>
          <p:nvPr/>
        </p:nvSpPr>
        <p:spPr>
          <a:xfrm>
            <a:off x="3080577" y="4713297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6A3639-E764-9E4E-97C7-FB340629EE47}"/>
              </a:ext>
            </a:extLst>
          </p:cNvPr>
          <p:cNvSpPr/>
          <p:nvPr/>
        </p:nvSpPr>
        <p:spPr>
          <a:xfrm>
            <a:off x="3080576" y="571648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08B4A01-2F02-EE44-87B1-6D37C5BADABE}"/>
              </a:ext>
            </a:extLst>
          </p:cNvPr>
          <p:cNvCxnSpPr/>
          <p:nvPr/>
        </p:nvCxnSpPr>
        <p:spPr>
          <a:xfrm>
            <a:off x="3296601" y="4857313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A54565D-54FC-9143-9310-2FBDC8E2EC5F}"/>
              </a:ext>
            </a:extLst>
          </p:cNvPr>
          <p:cNvSpPr/>
          <p:nvPr/>
        </p:nvSpPr>
        <p:spPr>
          <a:xfrm>
            <a:off x="3080577" y="5212430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DB83D0E-D7E6-DF40-8E13-20E996A079AE}"/>
              </a:ext>
            </a:extLst>
          </p:cNvPr>
          <p:cNvCxnSpPr/>
          <p:nvPr/>
        </p:nvCxnSpPr>
        <p:spPr>
          <a:xfrm>
            <a:off x="3296601" y="5356446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8A27937A-B440-2A43-9E1C-A5865BE40EB3}"/>
              </a:ext>
            </a:extLst>
          </p:cNvPr>
          <p:cNvSpPr/>
          <p:nvPr/>
        </p:nvSpPr>
        <p:spPr>
          <a:xfrm>
            <a:off x="4822821" y="474437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A6793C-F41A-DF4D-BC92-AC1EAA27D3F7}"/>
              </a:ext>
            </a:extLst>
          </p:cNvPr>
          <p:cNvSpPr/>
          <p:nvPr/>
        </p:nvSpPr>
        <p:spPr>
          <a:xfrm>
            <a:off x="1281349" y="472473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56F58F0-C307-E647-8FB9-5CA0CE8DC3E7}"/>
              </a:ext>
            </a:extLst>
          </p:cNvPr>
          <p:cNvCxnSpPr>
            <a:cxnSpLocks/>
          </p:cNvCxnSpPr>
          <p:nvPr/>
        </p:nvCxnSpPr>
        <p:spPr>
          <a:xfrm flipV="1">
            <a:off x="1444335" y="4785794"/>
            <a:ext cx="1623475" cy="1632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851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B817-0F5E-0549-B6D6-7BFE45F2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AB0D-1B8F-B448-926A-E8758E85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– anything past a ‘#’ character</a:t>
            </a:r>
          </a:p>
          <a:p>
            <a:r>
              <a:rPr lang="en-US" dirty="0"/>
              <a:t>File redirection - sets standard input/output to a file</a:t>
            </a:r>
          </a:p>
          <a:p>
            <a:pPr lvl="1"/>
            <a:r>
              <a:rPr lang="en-US" dirty="0"/>
              <a:t>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ls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Saves the output of ls into a file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Sends the contents of </a:t>
            </a:r>
            <a:r>
              <a:rPr lang="en-US" dirty="0" err="1"/>
              <a:t>mydir.txt</a:t>
            </a:r>
            <a:r>
              <a:rPr lang="en-US" dirty="0"/>
              <a:t> into </a:t>
            </a:r>
            <a:r>
              <a:rPr lang="en-US" dirty="0" err="1"/>
              <a:t>wc</a:t>
            </a:r>
            <a:r>
              <a:rPr lang="en-US" dirty="0"/>
              <a:t> as standard input</a:t>
            </a:r>
          </a:p>
          <a:p>
            <a:r>
              <a:rPr lang="en-US" dirty="0"/>
              <a:t>Built-in commands (see </a:t>
            </a:r>
            <a:r>
              <a:rPr lang="en-US" dirty="0" err="1"/>
              <a:t>builtin.c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now, you just need to recognize them and call the appropriate handler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7AE2E-ECF2-FB48-BD2E-E43005D1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1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419100" y="2259037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504825" y="2362225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&lt;</a:t>
            </a:r>
            <a:r>
              <a:rPr lang="en-US" sz="1600" i="1">
                <a:solidFill>
                  <a:schemeClr val="folHlink"/>
                </a:solidFill>
              </a:rPr>
              <a:t>code for child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fork/join in Linux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The execution context for the child process is a </a:t>
            </a:r>
            <a:r>
              <a:rPr lang="en-US" i="1" dirty="0"/>
              <a:t>copy</a:t>
            </a:r>
            <a:r>
              <a:rPr lang="en-US" dirty="0"/>
              <a:t> of the parent’s context at the time of the call</a:t>
            </a:r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4279900" y="3748112"/>
            <a:ext cx="1282700" cy="1828800"/>
            <a:chOff x="4440" y="2632"/>
            <a:chExt cx="808" cy="1152"/>
          </a:xfrm>
        </p:grpSpPr>
        <p:sp>
          <p:nvSpPr>
            <p:cNvPr id="182279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83" name="Line 11"/>
          <p:cNvSpPr>
            <a:spLocks noChangeShapeType="1"/>
          </p:cNvSpPr>
          <p:nvPr/>
        </p:nvSpPr>
        <p:spPr bwMode="auto">
          <a:xfrm flipV="1">
            <a:off x="3568700" y="4345012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3556000" y="2262212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5" name="AutoShape 13"/>
          <p:cNvSpPr>
            <a:spLocks noChangeArrowheads="1"/>
          </p:cNvSpPr>
          <p:nvPr/>
        </p:nvSpPr>
        <p:spPr bwMode="auto">
          <a:xfrm>
            <a:off x="5029200" y="3049612"/>
            <a:ext cx="3594100" cy="609600"/>
          </a:xfrm>
          <a:prstGeom prst="curvedDownArrow">
            <a:avLst>
              <a:gd name="adj1" fmla="val 85926"/>
              <a:gd name="adj2" fmla="val 185937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2286" name="Group 14"/>
          <p:cNvGrpSpPr>
            <a:grpSpLocks/>
          </p:cNvGrpSpPr>
          <p:nvPr/>
        </p:nvGrpSpPr>
        <p:grpSpPr bwMode="auto">
          <a:xfrm>
            <a:off x="7594600" y="3748112"/>
            <a:ext cx="1282700" cy="1828800"/>
            <a:chOff x="4440" y="2632"/>
            <a:chExt cx="808" cy="1152"/>
          </a:xfrm>
        </p:grpSpPr>
        <p:sp>
          <p:nvSpPr>
            <p:cNvPr id="182287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8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9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90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551363" y="5721375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7932738" y="5695975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5889625" y="2536850"/>
            <a:ext cx="1281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" charset="0"/>
              </a:rPr>
              <a:t>fork()</a:t>
            </a:r>
          </a:p>
        </p:txBody>
      </p:sp>
      <p:sp>
        <p:nvSpPr>
          <p:cNvPr id="182294" name="Oval 22"/>
          <p:cNvSpPr>
            <a:spLocks noChangeArrowheads="1"/>
          </p:cNvSpPr>
          <p:nvPr/>
        </p:nvSpPr>
        <p:spPr bwMode="auto">
          <a:xfrm>
            <a:off x="6413500" y="38751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0</a:t>
            </a:r>
            <a:endParaRPr lang="en-US"/>
          </a:p>
        </p:txBody>
      </p:sp>
      <p:sp>
        <p:nvSpPr>
          <p:cNvPr id="182295" name="Oval 23"/>
          <p:cNvSpPr>
            <a:spLocks noChangeArrowheads="1"/>
          </p:cNvSpPr>
          <p:nvPr/>
        </p:nvSpPr>
        <p:spPr bwMode="auto">
          <a:xfrm>
            <a:off x="5829300" y="48657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</a:t>
            </a:r>
            <a:r>
              <a:rPr lang="en-US" sz="1800" i="1"/>
              <a:t>xxx</a:t>
            </a:r>
            <a:endParaRPr lang="en-US"/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5321300" y="4764112"/>
            <a:ext cx="10414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>
            <a:off x="5308600" y="4776812"/>
            <a:ext cx="571500" cy="571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>
            <a:off x="7416800" y="4116412"/>
            <a:ext cx="469900" cy="63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>
            <a:off x="6819900" y="4586312"/>
            <a:ext cx="1066800" cy="17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267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Use the same learncli211 container as lab 0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/comp530-f23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git@github.com:comp530-f23/</a:t>
            </a:r>
            <a:r>
              <a:rPr lang="en-US" dirty="0" err="1"/>
              <a:t>thsh</a:t>
            </a:r>
            <a:r>
              <a:rPr lang="en-US" dirty="0"/>
              <a:t>-team-</a:t>
            </a:r>
            <a:r>
              <a:rPr lang="en-US" dirty="0" err="1"/>
              <a:t>don.git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2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You’re going to be creating lots of processes in this assignment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If you fork a process and it never terminates…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You’ve just created a  Z O M B I E   P R O C E S S!!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Zombies will fill up the process table in the Linux kernel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Nobody can create a new process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This means no one can launch a shell to kill the zombies!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 descr="atomic_mushroom_cloud-t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163" y="1817214"/>
            <a:ext cx="6477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Be safe! Limit the number of processes you can create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add the command “</a:t>
            </a:r>
            <a:r>
              <a:rPr lang="en-US" i="1" dirty="0">
                <a:latin typeface="Times" charset="0"/>
              </a:rPr>
              <a:t>limit </a:t>
            </a:r>
            <a:r>
              <a:rPr lang="en-US" i="1" dirty="0" err="1">
                <a:latin typeface="Times" charset="0"/>
              </a:rPr>
              <a:t>maxproc</a:t>
            </a:r>
            <a:r>
              <a:rPr lang="en-US" i="1" dirty="0">
                <a:latin typeface="Times" charset="0"/>
              </a:rPr>
              <a:t> 10</a:t>
            </a:r>
            <a:r>
              <a:rPr lang="en-US" dirty="0">
                <a:latin typeface="Times" charset="0"/>
              </a:rPr>
              <a:t>” to the file ~/.</a:t>
            </a:r>
            <a:r>
              <a:rPr lang="en-US" dirty="0" err="1">
                <a:latin typeface="Times" charset="0"/>
              </a:rPr>
              <a:t>cshrc</a:t>
            </a:r>
            <a:endParaRPr lang="en-US" dirty="0">
              <a:latin typeface="Times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(remember to delete this line at the end of the course!)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Periodically check for and KILL! zombie processes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 err="1"/>
              <a:t>ps</a:t>
            </a:r>
            <a:r>
              <a:rPr lang="en-US" i="1" dirty="0"/>
              <a:t> -</a:t>
            </a:r>
            <a:r>
              <a:rPr lang="en-US" i="1" dirty="0" err="1"/>
              <a:t>ef</a:t>
            </a:r>
            <a:r>
              <a:rPr lang="en-US" i="1" dirty="0"/>
              <a:t> | </a:t>
            </a:r>
            <a:r>
              <a:rPr lang="en-US" i="1" dirty="0" err="1"/>
              <a:t>egrep</a:t>
            </a:r>
            <a:r>
              <a:rPr lang="en-US" i="1" dirty="0"/>
              <a:t> -e PID -e YOUR-LOGIN-NAME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kill </a:t>
            </a:r>
            <a:r>
              <a:rPr lang="en-US" i="1" dirty="0" err="1"/>
              <a:t>pid</a:t>
            </a:r>
            <a:r>
              <a:rPr lang="en-US" i="1" dirty="0"/>
              <a:t>-number</a:t>
            </a:r>
          </a:p>
          <a:p>
            <a:pPr>
              <a:lnSpc>
                <a:spcPct val="90000"/>
              </a:lnSpc>
            </a:pPr>
            <a:r>
              <a:rPr lang="en-US" dirty="0"/>
              <a:t>Read the HW handout carefully for zombie-hunting details!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Ctrl-Z?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really uses select() to listen for new keystrokes </a:t>
            </a:r>
          </a:p>
          <a:p>
            <a:pPr lvl="1"/>
            <a:r>
              <a:rPr lang="en-US" dirty="0"/>
              <a:t>(while also listening for output from </a:t>
            </a:r>
            <a:r>
              <a:rPr lang="en-US" dirty="0" err="1"/>
              <a:t>subprocess</a:t>
            </a:r>
            <a:r>
              <a:rPr lang="en-US" dirty="0"/>
              <a:t>)</a:t>
            </a:r>
          </a:p>
          <a:p>
            <a:r>
              <a:rPr lang="en-US" dirty="0"/>
              <a:t>Special keystrokes are intercepted, generate signals</a:t>
            </a:r>
          </a:p>
          <a:p>
            <a:pPr lvl="1"/>
            <a:r>
              <a:rPr lang="en-US" dirty="0"/>
              <a:t>Shell needs to keep its own “scheduler” for background processes</a:t>
            </a:r>
          </a:p>
          <a:p>
            <a:pPr lvl="1"/>
            <a:r>
              <a:rPr lang="en-US" dirty="0"/>
              <a:t>Assigned simple numbers like 1, 2, 3</a:t>
            </a:r>
          </a:p>
          <a:p>
            <a:r>
              <a:rPr lang="en-US" dirty="0"/>
              <a:t>‘</a:t>
            </a:r>
            <a:r>
              <a:rPr lang="en-US" dirty="0" err="1"/>
              <a:t>fg</a:t>
            </a:r>
            <a:r>
              <a:rPr lang="en-US" dirty="0"/>
              <a:t> 3’ causes shell to send a SIGCONT to suspended child</a:t>
            </a:r>
          </a:p>
          <a:p>
            <a:endParaRPr lang="en-US" dirty="0"/>
          </a:p>
          <a:p>
            <a:r>
              <a:rPr lang="en-US" dirty="0" err="1"/>
              <a:t>Ctrl+C</a:t>
            </a:r>
            <a:r>
              <a:rPr lang="en-US" dirty="0"/>
              <a:t> implemented using SIGKILL</a:t>
            </a:r>
          </a:p>
        </p:txBody>
      </p:sp>
    </p:spTree>
    <p:extLst>
      <p:ext uri="{BB962C8B-B14F-4D97-AF65-F5344CB8AC3E}">
        <p14:creationId xmlns:p14="http://schemas.microsoft.com/office/powerpoint/2010/main" val="16156901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Splice(), tee(), and similar calls are useful for connecting pipes together</a:t>
            </a:r>
          </a:p>
          <a:p>
            <a:pPr lvl="1"/>
            <a:r>
              <a:rPr lang="en-US" dirty="0"/>
              <a:t>Avoids copying data into and out-of application</a:t>
            </a:r>
          </a:p>
        </p:txBody>
      </p:sp>
    </p:spTree>
    <p:extLst>
      <p:ext uri="{BB962C8B-B14F-4D97-AF65-F5344CB8AC3E}">
        <p14:creationId xmlns:p14="http://schemas.microsoft.com/office/powerpoint/2010/main" val="20702213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Collaboration Policy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work alone or as part of a team</a:t>
            </a:r>
          </a:p>
          <a:p>
            <a:pPr lvl="1"/>
            <a:r>
              <a:rPr lang="en-US" dirty="0"/>
              <a:t>Must be the same as </a:t>
            </a:r>
            <a:r>
              <a:rPr lang="en-US"/>
              <a:t>lab 1; </a:t>
            </a:r>
            <a:r>
              <a:rPr lang="en-US" dirty="0"/>
              <a:t>may change starting in lab 2</a:t>
            </a:r>
          </a:p>
          <a:p>
            <a:pPr lvl="1"/>
            <a:r>
              <a:rPr lang="en-US" dirty="0"/>
              <a:t>Every line of code handed in must be written by one of the pair (or the boilerplate)</a:t>
            </a:r>
          </a:p>
          <a:p>
            <a:pPr lvl="2"/>
            <a:r>
              <a:rPr lang="en-US" dirty="0"/>
              <a:t>No sharing code with other groups</a:t>
            </a:r>
          </a:p>
          <a:p>
            <a:pPr lvl="2"/>
            <a:r>
              <a:rPr lang="en-US" dirty="0"/>
              <a:t>No code from Internet</a:t>
            </a:r>
          </a:p>
          <a:p>
            <a:pPr lvl="1"/>
            <a:r>
              <a:rPr lang="en-US" dirty="0"/>
              <a:t>Any other collaboration must be acknowledged in writing</a:t>
            </a:r>
          </a:p>
          <a:p>
            <a:pPr lvl="1"/>
            <a:r>
              <a:rPr lang="en-US" dirty="0"/>
              <a:t>High-level discussion is ok (no code)</a:t>
            </a:r>
          </a:p>
          <a:p>
            <a:r>
              <a:rPr lang="en-US" dirty="0"/>
              <a:t>See written assignment and syllabus for more details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Not following these rules is an Honor Code violation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3656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handle tables work</a:t>
            </a:r>
          </a:p>
          <a:p>
            <a:pPr lvl="1"/>
            <a:r>
              <a:rPr lang="en-US" dirty="0"/>
              <a:t>Survey basic APIs</a:t>
            </a:r>
          </a:p>
          <a:p>
            <a:r>
              <a:rPr lang="en-US" dirty="0"/>
              <a:t>Understand signaling abstraction</a:t>
            </a:r>
          </a:p>
          <a:p>
            <a:pPr lvl="1"/>
            <a:r>
              <a:rPr lang="en-US" dirty="0"/>
              <a:t>Intuition of how signals are delivered</a:t>
            </a:r>
          </a:p>
          <a:p>
            <a:r>
              <a:rPr lang="en-US" dirty="0"/>
              <a:t>Be prepared to start writing your shell in lab 2!</a:t>
            </a:r>
          </a:p>
        </p:txBody>
      </p:sp>
    </p:spTree>
    <p:extLst>
      <p:ext uri="{BB962C8B-B14F-4D97-AF65-F5344CB8AC3E}">
        <p14:creationId xmlns:p14="http://schemas.microsoft.com/office/powerpoint/2010/main" val="38546571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601D6F-F594-9A13-28E6-B7A0231BC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 slides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355889-58C2-9930-4DBE-A5E3D47A99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52531-792C-959C-AF13-90862C3A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9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exec in Linux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10287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exec</a:t>
            </a:r>
            <a:r>
              <a:rPr lang="en-US" dirty="0"/>
              <a:t> allows a process to replace itself with another program</a:t>
            </a:r>
          </a:p>
          <a:p>
            <a:pPr lvl="1">
              <a:spcBef>
                <a:spcPct val="0"/>
              </a:spcBef>
            </a:pPr>
            <a:r>
              <a:rPr lang="en-US" dirty="0"/>
              <a:t>(The contents of another binary file)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270500" y="3959597"/>
            <a:ext cx="1282700" cy="1828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63500" dist="107763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5384800" y="41119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Code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384800" y="46580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Data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5384800" y="52041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 flipV="1">
            <a:off x="4114800" y="4581897"/>
            <a:ext cx="12827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4076700" y="3680197"/>
            <a:ext cx="132080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5297488" y="5777061"/>
            <a:ext cx="12334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Memory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Context</a:t>
            </a:r>
          </a:p>
        </p:txBody>
      </p:sp>
      <p:grpSp>
        <p:nvGrpSpPr>
          <p:cNvPr id="184356" name="Group 36"/>
          <p:cNvGrpSpPr>
            <a:grpSpLocks/>
          </p:cNvGrpSpPr>
          <p:nvPr/>
        </p:nvGrpSpPr>
        <p:grpSpPr bwMode="auto">
          <a:xfrm>
            <a:off x="3679825" y="2413372"/>
            <a:ext cx="2955925" cy="1135063"/>
            <a:chOff x="1510" y="1650"/>
            <a:chExt cx="1862" cy="715"/>
          </a:xfrm>
        </p:grpSpPr>
        <p:sp>
          <p:nvSpPr>
            <p:cNvPr id="184352" name="AutoShape 32"/>
            <p:cNvSpPr>
              <a:spLocks noChangeArrowheads="1"/>
            </p:cNvSpPr>
            <p:nvPr/>
          </p:nvSpPr>
          <p:spPr bwMode="auto">
            <a:xfrm rot="1330101">
              <a:off x="1510" y="1650"/>
              <a:ext cx="1862" cy="715"/>
            </a:xfrm>
            <a:prstGeom prst="curvedDownArrow">
              <a:avLst>
                <a:gd name="adj1" fmla="val 35747"/>
                <a:gd name="adj2" fmla="val 74159"/>
                <a:gd name="adj3" fmla="val 384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3" name="Text Box 23"/>
            <p:cNvSpPr txBox="1">
              <a:spLocks noChangeArrowheads="1"/>
            </p:cNvSpPr>
            <p:nvPr/>
          </p:nvSpPr>
          <p:spPr bwMode="auto">
            <a:xfrm>
              <a:off x="1878" y="1933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2300288" y="3673847"/>
            <a:ext cx="1803400" cy="1841500"/>
            <a:chOff x="561" y="2812"/>
            <a:chExt cx="1136" cy="1160"/>
          </a:xfrm>
        </p:grpSpPr>
        <p:sp>
          <p:nvSpPr>
            <p:cNvPr id="184324" name="Rectangle 4"/>
            <p:cNvSpPr>
              <a:spLocks noChangeArrowheads="1"/>
            </p:cNvSpPr>
            <p:nvPr/>
          </p:nvSpPr>
          <p:spPr bwMode="auto">
            <a:xfrm>
              <a:off x="561" y="2812"/>
              <a:ext cx="1136" cy="116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5" name="Rectangle 25"/>
            <p:cNvSpPr>
              <a:spLocks noChangeArrowheads="1"/>
            </p:cNvSpPr>
            <p:nvPr/>
          </p:nvSpPr>
          <p:spPr bwMode="auto">
            <a:xfrm>
              <a:off x="591" y="2836"/>
              <a:ext cx="1065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0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exec(</a:t>
              </a:r>
              <a:r>
                <a:rPr lang="en-US" sz="1800" b="1" i="1">
                  <a:solidFill>
                    <a:schemeClr val="folHlink"/>
                  </a:solidFill>
                  <a:latin typeface="Courier" charset="0"/>
                </a:rPr>
                <a:t>foo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)</a:t>
              </a: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1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2</a:t>
              </a:r>
              <a:br>
                <a:rPr lang="en-US" sz="1800" b="1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1393825" y="370401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a.out: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1604963" y="226891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foo:</a:t>
            </a:r>
          </a:p>
        </p:txBody>
      </p:sp>
      <p:grpSp>
        <p:nvGrpSpPr>
          <p:cNvPr id="184355" name="Group 35"/>
          <p:cNvGrpSpPr>
            <a:grpSpLocks/>
          </p:cNvGrpSpPr>
          <p:nvPr/>
        </p:nvGrpSpPr>
        <p:grpSpPr bwMode="auto">
          <a:xfrm>
            <a:off x="2070100" y="3578597"/>
            <a:ext cx="2235200" cy="2120900"/>
            <a:chOff x="496" y="2384"/>
            <a:chExt cx="1408" cy="1336"/>
          </a:xfrm>
        </p:grpSpPr>
        <p:sp>
          <p:nvSpPr>
            <p:cNvPr id="184353" name="Line 33"/>
            <p:cNvSpPr>
              <a:spLocks noChangeShapeType="1"/>
            </p:cNvSpPr>
            <p:nvPr/>
          </p:nvSpPr>
          <p:spPr bwMode="auto">
            <a:xfrm>
              <a:off x="560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4" name="Line 34"/>
            <p:cNvSpPr>
              <a:spLocks noChangeShapeType="1"/>
            </p:cNvSpPr>
            <p:nvPr/>
          </p:nvSpPr>
          <p:spPr bwMode="auto">
            <a:xfrm flipH="1">
              <a:off x="496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47" name="Group 27"/>
          <p:cNvGrpSpPr>
            <a:grpSpLocks/>
          </p:cNvGrpSpPr>
          <p:nvPr/>
        </p:nvGrpSpPr>
        <p:grpSpPr bwMode="auto">
          <a:xfrm>
            <a:off x="2300288" y="2238747"/>
            <a:ext cx="1803400" cy="1066800"/>
            <a:chOff x="561" y="1540"/>
            <a:chExt cx="1136" cy="672"/>
          </a:xfrm>
        </p:grpSpPr>
        <p:sp>
          <p:nvSpPr>
            <p:cNvPr id="184346" name="Rectangle 26"/>
            <p:cNvSpPr>
              <a:spLocks noChangeArrowheads="1"/>
            </p:cNvSpPr>
            <p:nvPr/>
          </p:nvSpPr>
          <p:spPr bwMode="auto">
            <a:xfrm>
              <a:off x="561" y="1540"/>
              <a:ext cx="1136" cy="67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91" y="158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2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CFFB4-F1C9-16F4-E722-A17EF0B14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70720-7E31-1B4B-4569-5815A9E4F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enrico@localhost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[13:44:30] 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[~]</a:t>
            </a:r>
          </a:p>
          <a:p>
            <a:pPr marL="0" indent="0">
              <a:buNone/>
            </a:pP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 % </a:t>
            </a:r>
            <a:r>
              <a:rPr lang="de-D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whereis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de-D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26EA5-BC91-7D5E-788C-B9FF3CDE2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355600" y="2331045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41325" y="2434233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exec(filename)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Abstract fork in Linux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Common case: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followed by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</a:p>
        </p:txBody>
      </p: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4216400" y="3820120"/>
            <a:ext cx="1282700" cy="1828800"/>
            <a:chOff x="4440" y="2632"/>
            <a:chExt cx="808" cy="1152"/>
          </a:xfrm>
        </p:grpSpPr>
        <p:sp>
          <p:nvSpPr>
            <p:cNvPr id="186375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3505200" y="4417020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3492500" y="2334220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4737100" y="3121620"/>
            <a:ext cx="1752600" cy="609600"/>
          </a:xfrm>
          <a:prstGeom prst="curvedDownArrow">
            <a:avLst>
              <a:gd name="adj1" fmla="val 41900"/>
              <a:gd name="adj2" fmla="val 90669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6382" name="Group 14"/>
          <p:cNvGrpSpPr>
            <a:grpSpLocks/>
          </p:cNvGrpSpPr>
          <p:nvPr/>
        </p:nvGrpSpPr>
        <p:grpSpPr bwMode="auto">
          <a:xfrm>
            <a:off x="5956300" y="3820120"/>
            <a:ext cx="1282700" cy="1828800"/>
            <a:chOff x="4440" y="2632"/>
            <a:chExt cx="808" cy="1152"/>
          </a:xfrm>
        </p:grpSpPr>
        <p:sp>
          <p:nvSpPr>
            <p:cNvPr id="186383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84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86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4487863" y="5793383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6388" name="Text Box 20"/>
          <p:cNvSpPr txBox="1">
            <a:spLocks noChangeArrowheads="1"/>
          </p:cNvSpPr>
          <p:nvPr/>
        </p:nvSpPr>
        <p:spPr bwMode="auto">
          <a:xfrm>
            <a:off x="6294438" y="5767983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6389" name="Text Box 21"/>
          <p:cNvSpPr txBox="1">
            <a:spLocks noChangeArrowheads="1"/>
          </p:cNvSpPr>
          <p:nvPr/>
        </p:nvSpPr>
        <p:spPr bwMode="auto">
          <a:xfrm>
            <a:off x="4948238" y="2646958"/>
            <a:ext cx="128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 charset="0"/>
              </a:rPr>
              <a:t>fork()</a:t>
            </a:r>
          </a:p>
        </p:txBody>
      </p:sp>
      <p:grpSp>
        <p:nvGrpSpPr>
          <p:cNvPr id="186403" name="Group 35"/>
          <p:cNvGrpSpPr>
            <a:grpSpLocks/>
          </p:cNvGrpSpPr>
          <p:nvPr/>
        </p:nvGrpSpPr>
        <p:grpSpPr bwMode="auto">
          <a:xfrm>
            <a:off x="6616700" y="2977158"/>
            <a:ext cx="1879600" cy="1096962"/>
            <a:chOff x="4168" y="1989"/>
            <a:chExt cx="1184" cy="691"/>
          </a:xfrm>
        </p:grpSpPr>
        <p:sp>
          <p:nvSpPr>
            <p:cNvPr id="186396" name="AutoShape 28"/>
            <p:cNvSpPr>
              <a:spLocks noChangeArrowheads="1"/>
            </p:cNvSpPr>
            <p:nvPr/>
          </p:nvSpPr>
          <p:spPr bwMode="auto">
            <a:xfrm flipH="1">
              <a:off x="4168" y="2296"/>
              <a:ext cx="1184" cy="384"/>
            </a:xfrm>
            <a:prstGeom prst="curvedDownArrow">
              <a:avLst>
                <a:gd name="adj1" fmla="val 44937"/>
                <a:gd name="adj2" fmla="val 97239"/>
                <a:gd name="adj3" fmla="val 32292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7" name="Text Box 29"/>
            <p:cNvSpPr txBox="1">
              <a:spLocks noChangeArrowheads="1"/>
            </p:cNvSpPr>
            <p:nvPr/>
          </p:nvSpPr>
          <p:spPr bwMode="auto">
            <a:xfrm>
              <a:off x="4502" y="1989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6402" name="Group 34"/>
          <p:cNvGrpSpPr>
            <a:grpSpLocks/>
          </p:cNvGrpSpPr>
          <p:nvPr/>
        </p:nvGrpSpPr>
        <p:grpSpPr bwMode="auto">
          <a:xfrm>
            <a:off x="7696200" y="4232870"/>
            <a:ext cx="1162050" cy="1557338"/>
            <a:chOff x="4848" y="2780"/>
            <a:chExt cx="732" cy="981"/>
          </a:xfrm>
        </p:grpSpPr>
        <p:sp>
          <p:nvSpPr>
            <p:cNvPr id="186398" name="Text Box 30"/>
            <p:cNvSpPr txBox="1">
              <a:spLocks noChangeArrowheads="1"/>
            </p:cNvSpPr>
            <p:nvPr/>
          </p:nvSpPr>
          <p:spPr bwMode="auto">
            <a:xfrm>
              <a:off x="4993" y="3511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Helvetica" charset="0"/>
                </a:rPr>
                <a:t>. /foo  </a:t>
              </a:r>
            </a:p>
          </p:txBody>
        </p:sp>
        <p:sp>
          <p:nvSpPr>
            <p:cNvPr id="186400" name="Rectangle 32"/>
            <p:cNvSpPr>
              <a:spLocks noChangeArrowheads="1"/>
            </p:cNvSpPr>
            <p:nvPr/>
          </p:nvSpPr>
          <p:spPr bwMode="auto">
            <a:xfrm>
              <a:off x="4848" y="2780"/>
              <a:ext cx="704" cy="6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prstShdw prst="shdw17" dist="17961" dir="2700000">
                <a:schemeClr val="accent2">
                  <a:gamma/>
                  <a:shade val="60000"/>
                  <a:invGamma/>
                  <a:alpha val="74998"/>
                </a:scheme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1" name="Rectangle 33"/>
            <p:cNvSpPr>
              <a:spLocks noChangeArrowheads="1"/>
            </p:cNvSpPr>
            <p:nvPr/>
          </p:nvSpPr>
          <p:spPr bwMode="auto">
            <a:xfrm>
              <a:off x="4878" y="282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19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 &amp; 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276907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Ways to Refer to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Path, or hierarchical name, of the file</a:t>
            </a:r>
          </a:p>
          <a:p>
            <a:pPr lvl="1"/>
            <a:r>
              <a:rPr lang="en-US" dirty="0"/>
              <a:t>Absolute: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“/home/porter/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foo.txt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Starts at system root</a:t>
            </a:r>
          </a:p>
          <a:p>
            <a:pPr lvl="1"/>
            <a:r>
              <a:rPr lang="en-US" dirty="0"/>
              <a:t>Relative: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“foo.txt”, “../porter/foo.txt”</a:t>
            </a:r>
          </a:p>
          <a:p>
            <a:pPr lvl="2"/>
            <a:r>
              <a:rPr lang="en-US" dirty="0"/>
              <a:t>Assumes file is in the program’s </a:t>
            </a:r>
            <a:r>
              <a:rPr lang="en-US" b="1" dirty="0"/>
              <a:t>current working directory (CWD)</a:t>
            </a:r>
          </a:p>
          <a:p>
            <a:r>
              <a:rPr lang="en-US" dirty="0"/>
              <a:t>A </a:t>
            </a:r>
            <a:r>
              <a:rPr lang="en-US" b="1" dirty="0"/>
              <a:t>handle</a:t>
            </a:r>
            <a:r>
              <a:rPr lang="en-US" dirty="0"/>
              <a:t> to an open file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handle</a:t>
            </a:r>
            <a:r>
              <a:rPr lang="en-US" dirty="0"/>
              <a:t> keeps track of process access to the file:</a:t>
            </a:r>
          </a:p>
          <a:p>
            <a:pPr lvl="2"/>
            <a:r>
              <a:rPr lang="en-US" dirty="0"/>
              <a:t>an offset for read/write operations</a:t>
            </a:r>
          </a:p>
          <a:p>
            <a:pPr lvl="2"/>
            <a:r>
              <a:rPr lang="en-US" dirty="0"/>
              <a:t>file status, and flags</a:t>
            </a:r>
          </a:p>
          <a:p>
            <a:pPr lvl="2"/>
            <a:r>
              <a:rPr lang="en-US" dirty="0"/>
              <a:t>file reference count</a:t>
            </a:r>
          </a:p>
          <a:p>
            <a:pPr lvl="2"/>
            <a:r>
              <a:rPr lang="en-US" dirty="0"/>
              <a:t>access permission</a:t>
            </a:r>
          </a:p>
        </p:txBody>
      </p:sp>
    </p:spTree>
    <p:extLst>
      <p:ext uri="{BB962C8B-B14F-4D97-AF65-F5344CB8AC3E}">
        <p14:creationId xmlns:p14="http://schemas.microsoft.com/office/powerpoint/2010/main" val="379634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13233</TotalTime>
  <Words>3582</Words>
  <Application>Microsoft Office PowerPoint</Application>
  <PresentationFormat>On-screen Show (4:3)</PresentationFormat>
  <Paragraphs>598</Paragraphs>
  <Slides>60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Calibri</vt:lpstr>
      <vt:lpstr>Courier</vt:lpstr>
      <vt:lpstr>Courier New</vt:lpstr>
      <vt:lpstr>Helvetica</vt:lpstr>
      <vt:lpstr>Times</vt:lpstr>
      <vt:lpstr>Office Theme</vt:lpstr>
      <vt:lpstr>Basic OS Programming Abstractions (and Lab 1 Overview)</vt:lpstr>
      <vt:lpstr>Recap </vt:lpstr>
      <vt:lpstr>Lab 1: A (Not So) Simple Shell</vt:lpstr>
      <vt:lpstr>Tasks</vt:lpstr>
      <vt:lpstr>Process Creation: fork/join in Linux</vt:lpstr>
      <vt:lpstr>Process Creation: exec in Linux</vt:lpstr>
      <vt:lpstr>Process Creation: Abstract fork in Linux</vt:lpstr>
      <vt:lpstr>Outline</vt:lpstr>
      <vt:lpstr>2 Ways to Refer to a File</vt:lpstr>
      <vt:lpstr>Path-based calls</vt:lpstr>
      <vt:lpstr>Handle-based calls</vt:lpstr>
      <vt:lpstr>Example</vt:lpstr>
      <vt:lpstr>Why handles?</vt:lpstr>
      <vt:lpstr>But what is a handle?</vt:lpstr>
      <vt:lpstr>Logical View</vt:lpstr>
      <vt:lpstr>Handle Recap</vt:lpstr>
      <vt:lpstr>Rearranging the table</vt:lpstr>
      <vt:lpstr>Other useful handle APIs</vt:lpstr>
      <vt:lpstr>Outline</vt:lpstr>
      <vt:lpstr>Inheritance</vt:lpstr>
      <vt:lpstr>Standard in, out, error</vt:lpstr>
      <vt:lpstr>Example</vt:lpstr>
      <vt:lpstr>Outline</vt:lpstr>
      <vt:lpstr>Pipes</vt:lpstr>
      <vt:lpstr>Example</vt:lpstr>
      <vt:lpstr>Sockets</vt:lpstr>
      <vt:lpstr>Select</vt:lpstr>
      <vt:lpstr>Outline</vt:lpstr>
      <vt:lpstr>Signals</vt:lpstr>
      <vt:lpstr>Signals, cont.</vt:lpstr>
      <vt:lpstr>How signals work</vt:lpstr>
      <vt:lpstr>More details</vt:lpstr>
      <vt:lpstr>Meta-lesson</vt:lpstr>
      <vt:lpstr>Language Exceptions</vt:lpstr>
      <vt:lpstr>Windows comparison</vt:lpstr>
      <vt:lpstr>Outline</vt:lpstr>
      <vt:lpstr>Shell Recap</vt:lpstr>
      <vt:lpstr>Shell Example</vt:lpstr>
      <vt:lpstr>Lab 1 Overview</vt:lpstr>
      <vt:lpstr>Shells</vt:lpstr>
      <vt:lpstr>Detour: Environment Variables</vt:lpstr>
      <vt:lpstr>Environment Variables</vt:lpstr>
      <vt:lpstr>PATH in a shell</vt:lpstr>
      <vt:lpstr>Lab 1, Exercise 1</vt:lpstr>
      <vt:lpstr>Exercise 2: Parsing commands</vt:lpstr>
      <vt:lpstr>Pipelines</vt:lpstr>
      <vt:lpstr>parse.c:parse_line()</vt:lpstr>
      <vt:lpstr>How to parse a pipeline?</vt:lpstr>
      <vt:lpstr>Other special cases</vt:lpstr>
      <vt:lpstr>Working on Homework Assignments</vt:lpstr>
      <vt:lpstr>Checking out the starter code</vt:lpstr>
      <vt:lpstr>Submitting homework</vt:lpstr>
      <vt:lpstr>A note on Lab 2</vt:lpstr>
      <vt:lpstr>A note on Lab 1</vt:lpstr>
      <vt:lpstr>What about Ctrl-Z?</vt:lpstr>
      <vt:lpstr>Other hints</vt:lpstr>
      <vt:lpstr>Collaboration Policy Reminder</vt:lpstr>
      <vt:lpstr>Summary</vt:lpstr>
      <vt:lpstr>Extra slides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Enrico Fraccaroli</cp:lastModifiedBy>
  <cp:revision>351</cp:revision>
  <cp:lastPrinted>2018-10-01T12:13:40Z</cp:lastPrinted>
  <dcterms:created xsi:type="dcterms:W3CDTF">2012-09-21T01:57:31Z</dcterms:created>
  <dcterms:modified xsi:type="dcterms:W3CDTF">2024-09-04T13:47:34Z</dcterms:modified>
</cp:coreProperties>
</file>