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5" r:id="rId12"/>
    <p:sldId id="276" r:id="rId13"/>
    <p:sldId id="277" r:id="rId14"/>
    <p:sldId id="27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7BAF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6" autoAdjust="0"/>
    <p:restoredTop sz="92606" autoAdjust="0"/>
  </p:normalViewPr>
  <p:slideViewPr>
    <p:cSldViewPr>
      <p:cViewPr varScale="1">
        <p:scale>
          <a:sx n="114" d="100"/>
          <a:sy n="114" d="100"/>
        </p:scale>
        <p:origin x="352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654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6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10497C-7000-6D43-8BB4-0C3A962819F8}" type="datetimeFigureOut">
              <a:rPr lang="en-US" smtClean="0"/>
              <a:t>12/7/22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5F3A2D-27E2-4B49-9089-836CF80E8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75708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00BFCF-8F27-4775-A75C-FAB6C4D28C2C}" type="datetimeFigureOut">
              <a:rPr lang="en-US" smtClean="0"/>
              <a:pPr/>
              <a:t>12/7/22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676F42-9BAD-4ADC-9380-BAF04DBAEE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07600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83C534-D55E-BB4C-855F-D591140389A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762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START HERE</a:t>
            </a:r>
          </a:p>
        </p:txBody>
      </p:sp>
    </p:spTree>
    <p:extLst>
      <p:ext uri="{BB962C8B-B14F-4D97-AF65-F5344CB8AC3E}">
        <p14:creationId xmlns:p14="http://schemas.microsoft.com/office/powerpoint/2010/main" val="19122189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START HERE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676F42-9BAD-4ADC-9380-BAF04DBAEE78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766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3B60-6473-F545-9385-A53D94CCB13B}" type="datetime1">
              <a:rPr lang="en-US" smtClean="0"/>
              <a:t>12/7/22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E9046-62EF-4D4D-AD96-2915163B9D13}" type="datetime1">
              <a:rPr lang="en-US" smtClean="0"/>
              <a:t>12/7/22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C96B-6DF5-4640-A835-939C44573CE8}" type="datetime1">
              <a:rPr lang="en-US" smtClean="0"/>
              <a:t>12/7/22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CA137-3534-A441-BE38-646B5A2330AF}" type="datetime1">
              <a:rPr lang="en-US" smtClean="0"/>
              <a:t>12/7/22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28600"/>
            <a:ext cx="8458200" cy="609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1219200"/>
            <a:ext cx="4191000" cy="4876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219200"/>
            <a:ext cx="4191000" cy="4876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28600"/>
            <a:ext cx="8458200" cy="609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1219200"/>
            <a:ext cx="4191000" cy="4876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724400" y="1219200"/>
            <a:ext cx="4191000" cy="4876800"/>
          </a:xfr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57606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6590-E106-BF42-9475-757C87E8D19F}" type="datetime1">
              <a:rPr lang="en-US" smtClean="0"/>
              <a:t>12/7/22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1FFF-A25F-F045-BE21-54E0B4D0B1E0}" type="datetime1">
              <a:rPr lang="en-US" smtClean="0"/>
              <a:t>12/7/22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B54D-5E7C-6249-A11F-0891812158ED}" type="datetime1">
              <a:rPr lang="en-US" smtClean="0"/>
              <a:t>12/7/22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7BDC2-49CA-8A45-88A4-075285359B0D}" type="datetime1">
              <a:rPr lang="en-US" smtClean="0"/>
              <a:t>12/7/22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0BF4B-3B43-7E45-BFA1-7F06C1AE9EC4}" type="datetime1">
              <a:rPr lang="en-US" smtClean="0"/>
              <a:t>12/7/22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A1E46-F9CF-714B-8015-1F124156698C}" type="datetime1">
              <a:rPr lang="en-US" smtClean="0"/>
              <a:t>12/7/22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8C665-E041-EC46-95BD-3B4331C0A93C}" type="datetime1">
              <a:rPr lang="en-US" smtClean="0"/>
              <a:t>12/7/22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692696"/>
            <a:ext cx="8229600" cy="5586021"/>
          </a:xfrm>
        </p:spPr>
        <p:txBody>
          <a:bodyPr tIns="0" rIns="0" bIns="0" anchor="ctr"/>
          <a:lstStyle>
            <a:lvl1pPr algn="ctr">
              <a:buFontTx/>
              <a:buNone/>
              <a:defRPr sz="4400"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 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B25A-C783-D44D-A205-9DEE32559E14}" type="datetime1">
              <a:rPr lang="en-US" smtClean="0"/>
              <a:t>12/7/22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>
          <a:xfrm>
            <a:off x="0" y="6278563"/>
            <a:ext cx="9144000" cy="579437"/>
          </a:xfrm>
          <a:prstGeom prst="rect">
            <a:avLst/>
          </a:prstGeom>
          <a:solidFill>
            <a:srgbClr val="7BAF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40769"/>
            <a:ext cx="8229600" cy="48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9188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58BF0-DA1D-E244-9598-2ACCAF7CF53B}" type="datetime1">
              <a:rPr lang="en-US" smtClean="0"/>
              <a:t>12/7/22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2895600" cy="260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B79A3DA4-3E46-45AF-808A-D7FF9D1D755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0" y="692696"/>
            <a:ext cx="9144000" cy="1588"/>
          </a:xfrm>
          <a:prstGeom prst="line">
            <a:avLst/>
          </a:prstGeom>
          <a:ln w="12700">
            <a:solidFill>
              <a:srgbClr val="7BAFD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 txBox="1">
            <a:spLocks/>
          </p:cNvSpPr>
          <p:nvPr userDrawn="1"/>
        </p:nvSpPr>
        <p:spPr>
          <a:xfrm>
            <a:off x="5292080" y="116632"/>
            <a:ext cx="385192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 530: Operating Systems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 userDrawn="1"/>
        </p:nvPicPr>
        <p:blipFill>
          <a:blip r:embed="rId16"/>
          <a:srcRect/>
          <a:stretch>
            <a:fillRect/>
          </a:stretch>
        </p:blipFill>
        <p:spPr bwMode="auto">
          <a:xfrm>
            <a:off x="251520" y="106119"/>
            <a:ext cx="1944216" cy="534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  <p:sldLayoutId id="2147483661" r:id="rId13"/>
    <p:sldLayoutId id="2147483662" r:id="rId1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lang="en-US" sz="4400" kern="1200" dirty="0" smtClean="0">
          <a:solidFill>
            <a:schemeClr val="accent1"/>
          </a:solidFill>
          <a:latin typeface="+mn-lt"/>
          <a:ea typeface="+mn-ea"/>
          <a:cs typeface="+mn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24576"/>
            <a:ext cx="7772400" cy="1470025"/>
          </a:xfrm>
        </p:spPr>
        <p:txBody>
          <a:bodyPr>
            <a:normAutofit/>
          </a:bodyPr>
          <a:lstStyle/>
          <a:p>
            <a:r>
              <a:rPr lang="en-US" sz="5400" b="1" dirty="0"/>
              <a:t>Condition Variables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759436"/>
            <a:ext cx="9144000" cy="2316588"/>
          </a:xfrm>
        </p:spPr>
        <p:txBody>
          <a:bodyPr>
            <a:normAutofit/>
          </a:bodyPr>
          <a:lstStyle/>
          <a:p>
            <a:pPr>
              <a:spcAft>
                <a:spcPts val="1080"/>
              </a:spcAft>
            </a:pP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spcAft>
                <a:spcPts val="1080"/>
              </a:spcAft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Don Porter</a:t>
            </a:r>
          </a:p>
          <a:p>
            <a:pPr>
              <a:spcAft>
                <a:spcPts val="1080"/>
              </a:spcAft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Portions courtesy Emmett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Witchel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12800" y="1346200"/>
            <a:ext cx="7772400" cy="4778375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000" dirty="0">
                <a:latin typeface="Arial" charset="0"/>
              </a:rPr>
              <a:t>Three operations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lnSpc>
                <a:spcPct val="90000"/>
              </a:lnSpc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pthread_cond_wait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pthread_cond_t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cond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pthread_mutex_t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*mutex);</a:t>
            </a:r>
          </a:p>
          <a:p>
            <a:pPr lvl="2">
              <a:lnSpc>
                <a:spcPct val="90000"/>
              </a:lnSpc>
            </a:pPr>
            <a:r>
              <a:rPr lang="en-US" sz="1600" dirty="0">
                <a:latin typeface="Arial" charset="0"/>
              </a:rPr>
              <a:t>Aka “wait()”</a:t>
            </a:r>
          </a:p>
          <a:p>
            <a:pPr lvl="2">
              <a:lnSpc>
                <a:spcPct val="90000"/>
              </a:lnSpc>
            </a:pPr>
            <a:r>
              <a:rPr lang="en-US" sz="1600" dirty="0">
                <a:latin typeface="Arial" charset="0"/>
              </a:rPr>
              <a:t>Release lock</a:t>
            </a:r>
          </a:p>
          <a:p>
            <a:pPr lvl="2">
              <a:lnSpc>
                <a:spcPct val="90000"/>
              </a:lnSpc>
            </a:pPr>
            <a:r>
              <a:rPr lang="en-US" sz="1600" dirty="0">
                <a:latin typeface="Arial" charset="0"/>
              </a:rPr>
              <a:t>Go to sleep </a:t>
            </a:r>
          </a:p>
          <a:p>
            <a:pPr lvl="2">
              <a:lnSpc>
                <a:spcPct val="90000"/>
              </a:lnSpc>
            </a:pPr>
            <a:r>
              <a:rPr lang="en-US" sz="1600" dirty="0">
                <a:latin typeface="Arial" charset="0"/>
              </a:rPr>
              <a:t>Reacquire lock upon return</a:t>
            </a:r>
          </a:p>
          <a:p>
            <a:pPr lvl="1">
              <a:lnSpc>
                <a:spcPct val="90000"/>
              </a:lnSpc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pthread_cond_signal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pthread_cond_t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cond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pPr lvl="2">
              <a:lnSpc>
                <a:spcPct val="90000"/>
              </a:lnSpc>
            </a:pPr>
            <a:r>
              <a:rPr lang="en-US" sz="1600" dirty="0">
                <a:latin typeface="Arial" charset="0"/>
              </a:rPr>
              <a:t>Aka “notify” or “signal”</a:t>
            </a:r>
          </a:p>
          <a:p>
            <a:pPr lvl="2">
              <a:lnSpc>
                <a:spcPct val="90000"/>
              </a:lnSpc>
            </a:pPr>
            <a:r>
              <a:rPr lang="en-US" sz="1600" dirty="0">
                <a:latin typeface="Arial" charset="0"/>
              </a:rPr>
              <a:t>Wake up a waiter, if any</a:t>
            </a:r>
          </a:p>
          <a:p>
            <a:pPr lvl="1">
              <a:lnSpc>
                <a:spcPct val="90000"/>
              </a:lnSpc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pthread_cond_broadcast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pthread_cond_t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cond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  <a:endParaRPr lang="en-US" sz="1800" dirty="0">
              <a:latin typeface="Arial" charset="0"/>
            </a:endParaRPr>
          </a:p>
          <a:p>
            <a:pPr lvl="2">
              <a:lnSpc>
                <a:spcPct val="90000"/>
              </a:lnSpc>
            </a:pPr>
            <a:r>
              <a:rPr lang="en-US" sz="1400" dirty="0">
                <a:latin typeface="Arial" charset="0"/>
              </a:rPr>
              <a:t>Aka “</a:t>
            </a:r>
            <a:r>
              <a:rPr lang="en-US" sz="1400" dirty="0" err="1">
                <a:latin typeface="Arial" charset="0"/>
              </a:rPr>
              <a:t>notifyall</a:t>
            </a:r>
            <a:r>
              <a:rPr lang="en-US" sz="1400" dirty="0">
                <a:latin typeface="Arial" charset="0"/>
              </a:rPr>
              <a:t>” or “broadcast”</a:t>
            </a:r>
          </a:p>
          <a:p>
            <a:pPr lvl="2">
              <a:lnSpc>
                <a:spcPct val="90000"/>
              </a:lnSpc>
            </a:pPr>
            <a:r>
              <a:rPr lang="en-US" sz="1600" dirty="0">
                <a:latin typeface="Arial" charset="0"/>
              </a:rPr>
              <a:t>Wake up all the waiters</a:t>
            </a:r>
          </a:p>
          <a:p>
            <a:pPr lvl="2">
              <a:lnSpc>
                <a:spcPct val="90000"/>
              </a:lnSpc>
            </a:pPr>
            <a:endParaRPr lang="en-US" sz="1600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000" dirty="0">
                <a:latin typeface="Arial" charset="0"/>
              </a:rPr>
              <a:t>Implementation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Arial" charset="0"/>
              </a:rPr>
              <a:t>Requires a per-condition variable queue to be maintained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Arial" charset="0"/>
              </a:rPr>
              <a:t>Threads waiting for the condition wait for a notify() </a:t>
            </a:r>
          </a:p>
          <a:p>
            <a:pPr>
              <a:lnSpc>
                <a:spcPct val="90000"/>
              </a:lnSpc>
              <a:buFont typeface="Monotype Sorts" charset="0"/>
              <a:buNone/>
            </a:pPr>
            <a:endParaRPr lang="en-US" sz="2000" dirty="0">
              <a:latin typeface="Arial" charset="0"/>
              <a:sym typeface="Wingdings" charset="0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4860380" y="2186833"/>
            <a:ext cx="4138613" cy="873126"/>
            <a:chOff x="2673" y="1221"/>
            <a:chExt cx="2607" cy="550"/>
          </a:xfrm>
        </p:grpSpPr>
        <p:sp>
          <p:nvSpPr>
            <p:cNvPr id="327684" name="AutoShape 4"/>
            <p:cNvSpPr>
              <a:spLocks noChangeArrowheads="1"/>
            </p:cNvSpPr>
            <p:nvPr/>
          </p:nvSpPr>
          <p:spPr bwMode="auto">
            <a:xfrm>
              <a:off x="2823" y="1278"/>
              <a:ext cx="2457" cy="493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CCCCFF">
                    <a:gamma/>
                    <a:shade val="46275"/>
                    <a:invGamma/>
                  </a:srgbClr>
                </a:gs>
                <a:gs pos="50000">
                  <a:srgbClr val="CCCCFF"/>
                </a:gs>
                <a:gs pos="100000">
                  <a:srgbClr val="CCCC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>
              <a:spAutoFit/>
            </a:bodyPr>
            <a:lstStyle/>
            <a:p>
              <a:pPr algn="ctr" eaLnBrk="0" hangingPunct="0">
                <a:defRPr/>
              </a:pPr>
              <a:r>
                <a:rPr lang="en-US" sz="2000" dirty="0">
                  <a:latin typeface="Comic Sans MS" pitchFamily="66" charset="0"/>
                  <a:ea typeface="+mn-ea"/>
                  <a:cs typeface="+mn-cs"/>
                </a:rPr>
                <a:t>Wait() specifies a lock </a:t>
              </a:r>
            </a:p>
            <a:p>
              <a:pPr algn="ctr" eaLnBrk="0" hangingPunct="0">
                <a:defRPr/>
              </a:pPr>
              <a:r>
                <a:rPr lang="en-US" sz="2000" dirty="0">
                  <a:latin typeface="Comic Sans MS" pitchFamily="66" charset="0"/>
                  <a:ea typeface="+mn-ea"/>
                  <a:cs typeface="+mn-cs"/>
                </a:rPr>
                <a:t>to be released as a parameter</a:t>
              </a:r>
            </a:p>
          </p:txBody>
        </p:sp>
        <p:sp>
          <p:nvSpPr>
            <p:cNvPr id="11270" name="Line 6"/>
            <p:cNvSpPr>
              <a:spLocks noChangeShapeType="1"/>
            </p:cNvSpPr>
            <p:nvPr/>
          </p:nvSpPr>
          <p:spPr bwMode="auto">
            <a:xfrm flipH="1" flipV="1">
              <a:off x="2673" y="1221"/>
              <a:ext cx="135" cy="17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Condition Variables: Operation</a:t>
            </a:r>
          </a:p>
        </p:txBody>
      </p:sp>
    </p:spTree>
    <p:extLst>
      <p:ext uri="{BB962C8B-B14F-4D97-AF65-F5344CB8AC3E}">
        <p14:creationId xmlns:p14="http://schemas.microsoft.com/office/powerpoint/2010/main" val="1565883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27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27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27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27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27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27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27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27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276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276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276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3276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276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32768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32768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32768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8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12800" y="1346200"/>
            <a:ext cx="7772400" cy="4533900"/>
          </a:xfrm>
        </p:spPr>
        <p:txBody>
          <a:bodyPr/>
          <a:lstStyle/>
          <a:p>
            <a:r>
              <a:rPr lang="en-US" sz="1800">
                <a:latin typeface="Arial" charset="0"/>
              </a:rPr>
              <a:t>Coke machine as a shared buffer</a:t>
            </a:r>
          </a:p>
          <a:p>
            <a:pPr lvl="2"/>
            <a:endParaRPr lang="en-US" sz="1400">
              <a:latin typeface="Arial" charset="0"/>
            </a:endParaRPr>
          </a:p>
          <a:p>
            <a:r>
              <a:rPr lang="en-US" sz="1800">
                <a:latin typeface="Arial" charset="0"/>
              </a:rPr>
              <a:t>Two types of users</a:t>
            </a:r>
          </a:p>
          <a:p>
            <a:pPr lvl="1"/>
            <a:r>
              <a:rPr lang="en-US" sz="1600">
                <a:latin typeface="Arial" charset="0"/>
              </a:rPr>
              <a:t>Producer: Restocks the coke machine</a:t>
            </a:r>
          </a:p>
          <a:p>
            <a:pPr lvl="1"/>
            <a:r>
              <a:rPr lang="en-US" sz="1600">
                <a:latin typeface="Arial" charset="0"/>
              </a:rPr>
              <a:t>Consumer: Removes coke from the machine</a:t>
            </a:r>
          </a:p>
          <a:p>
            <a:pPr lvl="1"/>
            <a:endParaRPr lang="en-US" sz="1600">
              <a:latin typeface="Arial" charset="0"/>
            </a:endParaRPr>
          </a:p>
          <a:p>
            <a:r>
              <a:rPr lang="en-US" sz="1800">
                <a:latin typeface="Arial" charset="0"/>
              </a:rPr>
              <a:t>Requirements</a:t>
            </a:r>
          </a:p>
          <a:p>
            <a:pPr lvl="1"/>
            <a:r>
              <a:rPr lang="en-US" sz="1600">
                <a:latin typeface="Arial" charset="0"/>
              </a:rPr>
              <a:t>Only a single person can access the machine at any time</a:t>
            </a:r>
          </a:p>
          <a:p>
            <a:pPr lvl="1"/>
            <a:r>
              <a:rPr lang="en-US" sz="1600">
                <a:latin typeface="Arial" charset="0"/>
              </a:rPr>
              <a:t>If the machine is out of coke, wait until coke is restocked</a:t>
            </a:r>
          </a:p>
          <a:p>
            <a:pPr lvl="1"/>
            <a:r>
              <a:rPr lang="en-US" sz="1600">
                <a:latin typeface="Arial" charset="0"/>
              </a:rPr>
              <a:t>If machine is full, wait for consumers to drink coke prior to restocking</a:t>
            </a:r>
          </a:p>
          <a:p>
            <a:pPr lvl="1"/>
            <a:endParaRPr lang="en-US" sz="1600">
              <a:latin typeface="Arial" charset="0"/>
            </a:endParaRPr>
          </a:p>
          <a:p>
            <a:r>
              <a:rPr lang="en-US" sz="1800">
                <a:latin typeface="Arial" charset="0"/>
              </a:rPr>
              <a:t>How will we implement this?</a:t>
            </a:r>
          </a:p>
          <a:p>
            <a:pPr lvl="1"/>
            <a:r>
              <a:rPr lang="en-US" sz="1600">
                <a:latin typeface="Arial" charset="0"/>
              </a:rPr>
              <a:t>What is the class definition?</a:t>
            </a:r>
          </a:p>
          <a:p>
            <a:pPr lvl="1"/>
            <a:r>
              <a:rPr lang="en-US" sz="1600">
                <a:latin typeface="Arial" charset="0"/>
              </a:rPr>
              <a:t>How many lock and condition variables do we need?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Using Condition Variables: An Example</a:t>
            </a:r>
          </a:p>
        </p:txBody>
      </p:sp>
    </p:spTree>
    <p:extLst>
      <p:ext uri="{BB962C8B-B14F-4D97-AF65-F5344CB8AC3E}">
        <p14:creationId xmlns:p14="http://schemas.microsoft.com/office/powerpoint/2010/main" val="16787015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2" name="Text Box 4"/>
          <p:cNvSpPr txBox="1">
            <a:spLocks noChangeArrowheads="1"/>
          </p:cNvSpPr>
          <p:nvPr/>
        </p:nvSpPr>
        <p:spPr bwMode="auto">
          <a:xfrm>
            <a:off x="2380754" y="1381838"/>
            <a:ext cx="4382492" cy="20313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1800" dirty="0">
                <a:latin typeface="Comic Sans MS" charset="0"/>
              </a:rPr>
              <a:t>Class </a:t>
            </a:r>
            <a:r>
              <a:rPr lang="en-US" sz="1800" dirty="0" err="1">
                <a:latin typeface="Comic Sans MS" charset="0"/>
              </a:rPr>
              <a:t>CokeMachine</a:t>
            </a:r>
            <a:r>
              <a:rPr lang="en-US" sz="1800" dirty="0">
                <a:latin typeface="Comic Sans MS" charset="0"/>
              </a:rPr>
              <a:t>{</a:t>
            </a:r>
          </a:p>
          <a:p>
            <a:r>
              <a:rPr lang="en-US" sz="1800" dirty="0">
                <a:latin typeface="Comic Sans MS" charset="0"/>
              </a:rPr>
              <a:t>    …</a:t>
            </a:r>
          </a:p>
          <a:p>
            <a:r>
              <a:rPr lang="en-US" sz="1800" dirty="0">
                <a:latin typeface="Comic Sans MS" charset="0"/>
              </a:rPr>
              <a:t>    </a:t>
            </a:r>
            <a:r>
              <a:rPr lang="en-US" sz="1800" dirty="0" err="1">
                <a:latin typeface="Comic Sans MS" charset="0"/>
              </a:rPr>
              <a:t>Storge</a:t>
            </a:r>
            <a:r>
              <a:rPr lang="en-US" sz="1800" dirty="0">
                <a:latin typeface="Comic Sans MS" charset="0"/>
              </a:rPr>
              <a:t> for cokes (buffer)</a:t>
            </a:r>
          </a:p>
          <a:p>
            <a:r>
              <a:rPr lang="en-US" sz="1800" dirty="0">
                <a:latin typeface="Comic Sans MS" charset="0"/>
              </a:rPr>
              <a:t>    </a:t>
            </a:r>
            <a:r>
              <a:rPr lang="en-US" sz="1800" dirty="0" err="1">
                <a:latin typeface="Comic Sans MS" charset="0"/>
              </a:rPr>
              <a:t>pthread_mutex_t</a:t>
            </a:r>
            <a:r>
              <a:rPr lang="en-US" sz="1800" dirty="0">
                <a:latin typeface="Comic Sans MS" charset="0"/>
              </a:rPr>
              <a:t> lock;</a:t>
            </a:r>
          </a:p>
          <a:p>
            <a:r>
              <a:rPr lang="en-US" sz="1800" dirty="0">
                <a:latin typeface="Comic Sans MS" charset="0"/>
              </a:rPr>
              <a:t>    </a:t>
            </a:r>
            <a:r>
              <a:rPr lang="en-US" sz="1800" dirty="0" err="1">
                <a:latin typeface="Comic Sans MS" charset="0"/>
              </a:rPr>
              <a:t>int</a:t>
            </a:r>
            <a:r>
              <a:rPr lang="en-US" sz="1800" dirty="0">
                <a:latin typeface="Comic Sans MS" charset="0"/>
              </a:rPr>
              <a:t> count = 0;</a:t>
            </a:r>
          </a:p>
          <a:p>
            <a:r>
              <a:rPr lang="en-US" sz="1800" dirty="0">
                <a:latin typeface="Comic Sans MS" charset="0"/>
              </a:rPr>
              <a:t>    </a:t>
            </a:r>
            <a:r>
              <a:rPr lang="en-US" sz="1800" dirty="0" err="1">
                <a:latin typeface="Comic Sans MS" charset="0"/>
              </a:rPr>
              <a:t>pthread_cond_t</a:t>
            </a:r>
            <a:r>
              <a:rPr lang="en-US" sz="1800" dirty="0">
                <a:latin typeface="Comic Sans MS" charset="0"/>
              </a:rPr>
              <a:t> </a:t>
            </a:r>
            <a:r>
              <a:rPr lang="en-US" sz="1800" dirty="0" err="1">
                <a:latin typeface="Comic Sans MS" charset="0"/>
              </a:rPr>
              <a:t>notFull</a:t>
            </a:r>
            <a:r>
              <a:rPr lang="en-US" sz="1800" dirty="0">
                <a:latin typeface="Comic Sans MS" charset="0"/>
              </a:rPr>
              <a:t>, </a:t>
            </a:r>
            <a:r>
              <a:rPr lang="en-US" sz="1800" dirty="0" err="1">
                <a:latin typeface="Comic Sans MS" charset="0"/>
              </a:rPr>
              <a:t>notEmpty</a:t>
            </a:r>
            <a:r>
              <a:rPr lang="en-US" sz="1800" dirty="0">
                <a:latin typeface="Comic Sans MS" charset="0"/>
              </a:rPr>
              <a:t>;</a:t>
            </a:r>
          </a:p>
          <a:p>
            <a:r>
              <a:rPr lang="en-US" sz="1800" dirty="0">
                <a:latin typeface="Comic Sans MS" charset="0"/>
              </a:rPr>
              <a:t>}</a:t>
            </a:r>
          </a:p>
        </p:txBody>
      </p:sp>
      <p:sp>
        <p:nvSpPr>
          <p:cNvPr id="329733" name="Text Box 5"/>
          <p:cNvSpPr txBox="1">
            <a:spLocks noChangeArrowheads="1"/>
          </p:cNvSpPr>
          <p:nvPr/>
        </p:nvSpPr>
        <p:spPr bwMode="auto">
          <a:xfrm>
            <a:off x="190376" y="3568700"/>
            <a:ext cx="4165600" cy="286232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US" sz="1800" dirty="0" err="1">
                <a:latin typeface="Comic Sans MS" pitchFamily="66" charset="0"/>
                <a:ea typeface="+mn-ea"/>
                <a:cs typeface="+mn-cs"/>
              </a:rPr>
              <a:t>CokeMachine</a:t>
            </a: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::Deposit(){</a:t>
            </a: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    </a:t>
            </a:r>
            <a:r>
              <a:rPr lang="en-US" dirty="0" err="1">
                <a:latin typeface="Comic Sans MS" pitchFamily="66" charset="0"/>
              </a:rPr>
              <a:t>pthread_mutex_lock</a:t>
            </a:r>
            <a:r>
              <a:rPr lang="en-US" dirty="0">
                <a:latin typeface="Comic Sans MS" pitchFamily="66" charset="0"/>
                <a:sym typeface="Wingdings" pitchFamily="2" charset="2"/>
              </a:rPr>
              <a:t>(&amp;lock);</a:t>
            </a:r>
            <a:endParaRPr lang="en-US" sz="1800" dirty="0">
              <a:latin typeface="Comic Sans MS" pitchFamily="66" charset="0"/>
              <a:ea typeface="+mn-ea"/>
              <a:cs typeface="+mn-cs"/>
              <a:sym typeface="Wingdings" pitchFamily="2" charset="2"/>
            </a:endParaRP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    </a:t>
            </a:r>
            <a:r>
              <a:rPr lang="en-US" sz="1800" dirty="0">
                <a:solidFill>
                  <a:srgbClr val="990000"/>
                </a:solidFill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while (count == n) {</a:t>
            </a:r>
          </a:p>
          <a:p>
            <a:pPr eaLnBrk="0" hangingPunct="0">
              <a:defRPr/>
            </a:pPr>
            <a:r>
              <a:rPr lang="en-US" dirty="0">
                <a:solidFill>
                  <a:srgbClr val="990000"/>
                </a:solidFill>
                <a:latin typeface="Comic Sans MS" pitchFamily="66" charset="0"/>
                <a:sym typeface="Wingdings" pitchFamily="2" charset="2"/>
              </a:rPr>
              <a:t>        </a:t>
            </a:r>
            <a:r>
              <a:rPr lang="en-US" sz="1800" dirty="0" err="1">
                <a:solidFill>
                  <a:srgbClr val="990000"/>
                </a:solidFill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pthread_cond_wait</a:t>
            </a:r>
            <a:r>
              <a:rPr lang="en-US" sz="1800" dirty="0">
                <a:solidFill>
                  <a:srgbClr val="990000"/>
                </a:solidFill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(&amp;</a:t>
            </a:r>
            <a:r>
              <a:rPr lang="en-US" sz="1800" dirty="0" err="1">
                <a:solidFill>
                  <a:srgbClr val="990000"/>
                </a:solidFill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notFull</a:t>
            </a:r>
            <a:r>
              <a:rPr lang="en-US" sz="1800" dirty="0">
                <a:solidFill>
                  <a:srgbClr val="990000"/>
                </a:solidFill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, </a:t>
            </a:r>
            <a:br>
              <a:rPr lang="en-US" sz="1800" dirty="0">
                <a:solidFill>
                  <a:srgbClr val="990000"/>
                </a:solidFill>
                <a:latin typeface="Comic Sans MS" pitchFamily="66" charset="0"/>
                <a:ea typeface="+mn-ea"/>
                <a:cs typeface="+mn-cs"/>
                <a:sym typeface="Wingdings" pitchFamily="2" charset="2"/>
              </a:rPr>
            </a:br>
            <a:r>
              <a:rPr lang="en-US" sz="1800" dirty="0">
                <a:solidFill>
                  <a:srgbClr val="990000"/>
                </a:solidFill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                                       &amp;lock); }</a:t>
            </a: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    Add coke to the machine;</a:t>
            </a:r>
            <a:endParaRPr lang="en-US" sz="1800" dirty="0">
              <a:latin typeface="Comic Sans MS" pitchFamily="66" charset="0"/>
              <a:ea typeface="+mn-ea"/>
              <a:cs typeface="+mn-cs"/>
            </a:endParaRP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    count++;</a:t>
            </a: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    </a:t>
            </a:r>
            <a:r>
              <a:rPr lang="en-US" sz="1800" dirty="0" err="1">
                <a:solidFill>
                  <a:srgbClr val="990000"/>
                </a:solidFill>
                <a:latin typeface="Comic Sans MS" pitchFamily="66" charset="0"/>
                <a:ea typeface="+mn-ea"/>
                <a:cs typeface="+mn-cs"/>
              </a:rPr>
              <a:t>pthread_cond_notify</a:t>
            </a:r>
            <a:r>
              <a:rPr lang="en-US" sz="1800" dirty="0">
                <a:solidFill>
                  <a:srgbClr val="990000"/>
                </a:solidFill>
                <a:latin typeface="Comic Sans MS" pitchFamily="66" charset="0"/>
                <a:ea typeface="+mn-ea"/>
                <a:cs typeface="+mn-cs"/>
              </a:rPr>
              <a:t>(&amp;</a:t>
            </a:r>
            <a:r>
              <a:rPr lang="en-US" sz="1800" dirty="0" err="1">
                <a:solidFill>
                  <a:srgbClr val="990000"/>
                </a:solidFill>
                <a:latin typeface="Comic Sans MS" pitchFamily="66" charset="0"/>
                <a:ea typeface="+mn-ea"/>
                <a:cs typeface="+mn-cs"/>
              </a:rPr>
              <a:t>notEmpty</a:t>
            </a:r>
            <a:r>
              <a:rPr lang="en-US" dirty="0">
                <a:solidFill>
                  <a:srgbClr val="990000"/>
                </a:solidFill>
                <a:latin typeface="Comic Sans MS" pitchFamily="66" charset="0"/>
              </a:rPr>
              <a:t>)</a:t>
            </a:r>
            <a:r>
              <a:rPr lang="en-US" sz="1800" dirty="0">
                <a:solidFill>
                  <a:srgbClr val="990000"/>
                </a:solidFill>
                <a:latin typeface="Comic Sans MS" pitchFamily="66" charset="0"/>
                <a:ea typeface="+mn-ea"/>
                <a:cs typeface="+mn-cs"/>
              </a:rPr>
              <a:t>;</a:t>
            </a: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 </a:t>
            </a:r>
            <a:r>
              <a:rPr lang="en-US" dirty="0">
                <a:latin typeface="Comic Sans MS" pitchFamily="66" charset="0"/>
              </a:rPr>
              <a:t>   </a:t>
            </a:r>
            <a:r>
              <a:rPr lang="en-US" dirty="0" err="1">
                <a:latin typeface="Comic Sans MS" pitchFamily="66" charset="0"/>
              </a:rPr>
              <a:t>pthread_mutex_unlock</a:t>
            </a:r>
            <a:r>
              <a:rPr lang="en-US" dirty="0">
                <a:latin typeface="Comic Sans MS" pitchFamily="66" charset="0"/>
                <a:sym typeface="Wingdings" pitchFamily="2" charset="2"/>
              </a:rPr>
              <a:t>(&amp;lock);</a:t>
            </a:r>
            <a:endParaRPr lang="en-US" sz="1800" dirty="0">
              <a:latin typeface="Comic Sans MS" pitchFamily="66" charset="0"/>
              <a:ea typeface="+mn-ea"/>
              <a:cs typeface="+mn-cs"/>
            </a:endParaRP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}</a:t>
            </a:r>
          </a:p>
        </p:txBody>
      </p:sp>
      <p:sp>
        <p:nvSpPr>
          <p:cNvPr id="329734" name="Text Box 6"/>
          <p:cNvSpPr txBox="1">
            <a:spLocks noChangeArrowheads="1"/>
          </p:cNvSpPr>
          <p:nvPr/>
        </p:nvSpPr>
        <p:spPr bwMode="auto">
          <a:xfrm>
            <a:off x="4559300" y="3594100"/>
            <a:ext cx="4165600" cy="286232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800" dirty="0" err="1">
                <a:latin typeface="Comic Sans MS" pitchFamily="66" charset="0"/>
                <a:ea typeface="+mn-ea"/>
                <a:cs typeface="+mn-cs"/>
              </a:rPr>
              <a:t>CokeMachine</a:t>
            </a: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::Remove(){</a:t>
            </a: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    </a:t>
            </a:r>
            <a:r>
              <a:rPr lang="en-US" dirty="0" err="1">
                <a:latin typeface="Comic Sans MS" pitchFamily="66" charset="0"/>
              </a:rPr>
              <a:t>pthread_mutex_lock</a:t>
            </a:r>
            <a:r>
              <a:rPr lang="en-US" dirty="0">
                <a:latin typeface="Comic Sans MS" pitchFamily="66" charset="0"/>
                <a:sym typeface="Wingdings" pitchFamily="2" charset="2"/>
              </a:rPr>
              <a:t>(&amp;lock);</a:t>
            </a:r>
            <a:endParaRPr lang="en-US" sz="1800" dirty="0">
              <a:latin typeface="Comic Sans MS" pitchFamily="66" charset="0"/>
              <a:ea typeface="+mn-ea"/>
              <a:cs typeface="+mn-cs"/>
              <a:sym typeface="Wingdings" pitchFamily="2" charset="2"/>
            </a:endParaRP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    </a:t>
            </a:r>
            <a:r>
              <a:rPr lang="en-US" sz="1800" dirty="0">
                <a:solidFill>
                  <a:srgbClr val="990000"/>
                </a:solidFill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while (count == 0) {</a:t>
            </a:r>
          </a:p>
          <a:p>
            <a:pPr eaLnBrk="0" hangingPunct="0">
              <a:defRPr/>
            </a:pPr>
            <a:r>
              <a:rPr lang="en-US" dirty="0">
                <a:solidFill>
                  <a:srgbClr val="990000"/>
                </a:solidFill>
                <a:latin typeface="Comic Sans MS" pitchFamily="66" charset="0"/>
                <a:sym typeface="Wingdings" pitchFamily="2" charset="2"/>
              </a:rPr>
              <a:t>        </a:t>
            </a:r>
            <a:r>
              <a:rPr lang="en-US" dirty="0" err="1">
                <a:solidFill>
                  <a:srgbClr val="990000"/>
                </a:solidFill>
                <a:latin typeface="Comic Sans MS" pitchFamily="66" charset="0"/>
                <a:sym typeface="Wingdings" pitchFamily="2" charset="2"/>
              </a:rPr>
              <a:t>pthread_cond_wait</a:t>
            </a:r>
            <a:r>
              <a:rPr lang="en-US" dirty="0">
                <a:solidFill>
                  <a:srgbClr val="990000"/>
                </a:solidFill>
                <a:latin typeface="Comic Sans MS" pitchFamily="66" charset="0"/>
                <a:sym typeface="Wingdings" pitchFamily="2" charset="2"/>
              </a:rPr>
              <a:t>(&amp;</a:t>
            </a:r>
            <a:r>
              <a:rPr lang="en-US" dirty="0" err="1">
                <a:solidFill>
                  <a:srgbClr val="990000"/>
                </a:solidFill>
                <a:latin typeface="Comic Sans MS" pitchFamily="66" charset="0"/>
                <a:sym typeface="Wingdings" pitchFamily="2" charset="2"/>
              </a:rPr>
              <a:t>notEmpty</a:t>
            </a:r>
            <a:r>
              <a:rPr lang="en-US" dirty="0">
                <a:solidFill>
                  <a:srgbClr val="990000"/>
                </a:solidFill>
                <a:latin typeface="Comic Sans MS" pitchFamily="66" charset="0"/>
                <a:sym typeface="Wingdings" pitchFamily="2" charset="2"/>
              </a:rPr>
              <a:t>, </a:t>
            </a:r>
            <a:br>
              <a:rPr lang="en-US" dirty="0">
                <a:solidFill>
                  <a:srgbClr val="990000"/>
                </a:solidFill>
                <a:latin typeface="Comic Sans MS" pitchFamily="66" charset="0"/>
                <a:sym typeface="Wingdings" pitchFamily="2" charset="2"/>
              </a:rPr>
            </a:br>
            <a:r>
              <a:rPr lang="en-US" dirty="0">
                <a:solidFill>
                  <a:srgbClr val="990000"/>
                </a:solidFill>
                <a:latin typeface="Comic Sans MS" pitchFamily="66" charset="0"/>
                <a:sym typeface="Wingdings" pitchFamily="2" charset="2"/>
              </a:rPr>
              <a:t>                                       &amp;lock); }</a:t>
            </a:r>
            <a:r>
              <a:rPr lang="en-US" sz="1800" dirty="0"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      </a:t>
            </a:r>
          </a:p>
          <a:p>
            <a:pPr eaLnBrk="0" hangingPunct="0">
              <a:defRPr/>
            </a:pPr>
            <a:r>
              <a:rPr lang="en-US" dirty="0">
                <a:latin typeface="Comic Sans MS" pitchFamily="66" charset="0"/>
                <a:sym typeface="Wingdings" pitchFamily="2" charset="2"/>
              </a:rPr>
              <a:t>    </a:t>
            </a:r>
            <a:r>
              <a:rPr lang="en-US" sz="1800" dirty="0"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Remove coke from to the machine;</a:t>
            </a:r>
            <a:endParaRPr lang="en-US" sz="1800" dirty="0">
              <a:latin typeface="Comic Sans MS" pitchFamily="66" charset="0"/>
              <a:ea typeface="+mn-ea"/>
              <a:cs typeface="+mn-cs"/>
            </a:endParaRP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    count--;</a:t>
            </a:r>
            <a:endParaRPr lang="en-US" dirty="0">
              <a:latin typeface="Comic Sans MS" pitchFamily="66" charset="0"/>
            </a:endParaRPr>
          </a:p>
          <a:p>
            <a:pPr eaLnBrk="0" hangingPunct="0">
              <a:defRPr/>
            </a:pPr>
            <a:r>
              <a:rPr lang="en-US" dirty="0">
                <a:solidFill>
                  <a:srgbClr val="990000"/>
                </a:solidFill>
                <a:latin typeface="Comic Sans MS" pitchFamily="66" charset="0"/>
              </a:rPr>
              <a:t>   </a:t>
            </a:r>
            <a:r>
              <a:rPr lang="en-US" dirty="0" err="1">
                <a:solidFill>
                  <a:srgbClr val="990000"/>
                </a:solidFill>
                <a:latin typeface="Comic Sans MS" pitchFamily="66" charset="0"/>
              </a:rPr>
              <a:t>pthread_cond_notify</a:t>
            </a:r>
            <a:r>
              <a:rPr lang="en-US" dirty="0">
                <a:solidFill>
                  <a:srgbClr val="990000"/>
                </a:solidFill>
                <a:latin typeface="Comic Sans MS" pitchFamily="66" charset="0"/>
              </a:rPr>
              <a:t>(&amp;</a:t>
            </a:r>
            <a:r>
              <a:rPr lang="en-US" dirty="0" err="1">
                <a:solidFill>
                  <a:srgbClr val="990000"/>
                </a:solidFill>
                <a:latin typeface="Comic Sans MS" pitchFamily="66" charset="0"/>
              </a:rPr>
              <a:t>notFull</a:t>
            </a:r>
            <a:r>
              <a:rPr lang="en-US" dirty="0">
                <a:solidFill>
                  <a:srgbClr val="990000"/>
                </a:solidFill>
                <a:latin typeface="Comic Sans MS" pitchFamily="66" charset="0"/>
              </a:rPr>
              <a:t>);</a:t>
            </a: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      </a:t>
            </a:r>
          </a:p>
          <a:p>
            <a:pPr eaLnBrk="0" hangingPunct="0">
              <a:defRPr/>
            </a:pPr>
            <a:r>
              <a:rPr lang="en-US" dirty="0">
                <a:latin typeface="Comic Sans MS" pitchFamily="66" charset="0"/>
              </a:rPr>
              <a:t>   </a:t>
            </a:r>
            <a:r>
              <a:rPr lang="en-US" dirty="0" err="1">
                <a:latin typeface="Comic Sans MS" pitchFamily="66" charset="0"/>
              </a:rPr>
              <a:t>pthread_mutex_unlock</a:t>
            </a:r>
            <a:r>
              <a:rPr lang="en-US" dirty="0">
                <a:latin typeface="Comic Sans MS" pitchFamily="66" charset="0"/>
                <a:sym typeface="Wingdings" pitchFamily="2" charset="2"/>
              </a:rPr>
              <a:t>(&amp;lock);</a:t>
            </a:r>
            <a:endParaRPr lang="en-US" sz="1800" dirty="0">
              <a:latin typeface="Comic Sans MS" pitchFamily="66" charset="0"/>
              <a:ea typeface="+mn-ea"/>
              <a:cs typeface="+mn-cs"/>
            </a:endParaRP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Coke Machine Example</a:t>
            </a:r>
          </a:p>
        </p:txBody>
      </p:sp>
    </p:spTree>
    <p:extLst>
      <p:ext uri="{BB962C8B-B14F-4D97-AF65-F5344CB8AC3E}">
        <p14:creationId xmlns:p14="http://schemas.microsoft.com/office/powerpoint/2010/main" val="297015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29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29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29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9732" grpId="0" animBg="1"/>
      <p:bldP spid="329733" grpId="0" animBg="1"/>
      <p:bldP spid="32973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Always wait and notify condition variables with the </a:t>
            </a:r>
            <a:r>
              <a:rPr lang="en-US" dirty="0" err="1"/>
              <a:t>mutex</a:t>
            </a:r>
            <a:r>
              <a:rPr lang="en-US" dirty="0"/>
              <a:t> held.</a:t>
            </a:r>
          </a:p>
          <a:p>
            <a:r>
              <a:rPr lang="en-US" dirty="0"/>
              <a:t>Period.</a:t>
            </a:r>
          </a:p>
          <a:p>
            <a:endParaRPr lang="en-US" dirty="0"/>
          </a:p>
          <a:p>
            <a:pPr lvl="1"/>
            <a:r>
              <a:rPr lang="en-US" dirty="0"/>
              <a:t>Fine print: There are cases where notification outside of a lock can be safe, but the code tends to be fragile, error-prone, and easy for another developer to break.</a:t>
            </a:r>
          </a:p>
          <a:p>
            <a:pPr lvl="1"/>
            <a:r>
              <a:rPr lang="en-US" dirty="0"/>
              <a:t>In many cases you can lose notifications and hang (</a:t>
            </a:r>
            <a:r>
              <a:rPr lang="en-US" dirty="0" err="1"/>
              <a:t>liveness</a:t>
            </a:r>
            <a:r>
              <a:rPr lang="en-US"/>
              <a:t>)</a:t>
            </a:r>
            <a:endParaRPr lang="en-US" dirty="0"/>
          </a:p>
          <a:p>
            <a:pPr lvl="1"/>
            <a:r>
              <a:rPr lang="en-US" dirty="0"/>
              <a:t>Moreover there is no clear advantage to breaking this convention.  So just don’t do it.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Word to the Wise</a:t>
            </a:r>
            <a:r>
              <a:rPr lang="mr-IN" dirty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033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340768"/>
            <a:ext cx="8496944" cy="5219700"/>
          </a:xfrm>
        </p:spPr>
        <p:txBody>
          <a:bodyPr/>
          <a:lstStyle/>
          <a:p>
            <a:r>
              <a:rPr lang="en-US" sz="2000" dirty="0">
                <a:latin typeface="Arial" charset="0"/>
              </a:rPr>
              <a:t>Non-deterministic order of thread execution </a:t>
            </a:r>
            <a:r>
              <a:rPr lang="en-US" sz="2000" dirty="0">
                <a:latin typeface="Arial" charset="0"/>
                <a:sym typeface="Wingdings" charset="0"/>
              </a:rPr>
              <a:t> concurrency problems</a:t>
            </a:r>
            <a:endParaRPr lang="en-US" sz="2000" dirty="0">
              <a:latin typeface="Arial" charset="0"/>
            </a:endParaRPr>
          </a:p>
          <a:p>
            <a:pPr lvl="1"/>
            <a:r>
              <a:rPr lang="en-US" sz="1800" dirty="0">
                <a:latin typeface="Arial" charset="0"/>
              </a:rPr>
              <a:t>Multiprocessing</a:t>
            </a:r>
          </a:p>
          <a:p>
            <a:pPr lvl="2"/>
            <a:r>
              <a:rPr lang="en-US" sz="1600" dirty="0">
                <a:latin typeface="Arial" charset="0"/>
              </a:rPr>
              <a:t>A system may contain multiple processors </a:t>
            </a:r>
            <a:r>
              <a:rPr lang="en-US" sz="1600" dirty="0">
                <a:latin typeface="Arial" charset="0"/>
                <a:sym typeface="Wingdings" charset="0"/>
              </a:rPr>
              <a:t> cooperating threads/processes can execute simultaneously</a:t>
            </a:r>
          </a:p>
          <a:p>
            <a:pPr lvl="1"/>
            <a:r>
              <a:rPr lang="en-US" sz="1800" dirty="0">
                <a:latin typeface="Arial" charset="0"/>
              </a:rPr>
              <a:t>Multi-programming</a:t>
            </a:r>
          </a:p>
          <a:p>
            <a:pPr lvl="2"/>
            <a:r>
              <a:rPr lang="en-US" sz="1600" dirty="0">
                <a:latin typeface="Arial" charset="0"/>
              </a:rPr>
              <a:t>Thread/process execution can be interleaved because of time-slicing</a:t>
            </a:r>
          </a:p>
          <a:p>
            <a:pPr lvl="2"/>
            <a:endParaRPr lang="en-US" sz="1600" dirty="0">
              <a:latin typeface="Arial" charset="0"/>
            </a:endParaRPr>
          </a:p>
          <a:p>
            <a:r>
              <a:rPr lang="en-US" sz="2000" dirty="0">
                <a:latin typeface="Arial" charset="0"/>
              </a:rPr>
              <a:t>Goal: Ensure that your concurrent program works under ALL possible interleaving</a:t>
            </a:r>
          </a:p>
          <a:p>
            <a:pPr lvl="3"/>
            <a:endParaRPr lang="en-US" sz="1400" dirty="0">
              <a:latin typeface="Arial" charset="0"/>
            </a:endParaRPr>
          </a:p>
          <a:p>
            <a:r>
              <a:rPr lang="en-US" sz="2000" dirty="0">
                <a:latin typeface="Arial" charset="0"/>
              </a:rPr>
              <a:t>Define synchronization constructs and programming style for developing concurrent programs</a:t>
            </a:r>
          </a:p>
          <a:p>
            <a:pPr lvl="2"/>
            <a:r>
              <a:rPr lang="en-US" sz="1600" dirty="0">
                <a:latin typeface="Arial" charset="0"/>
              </a:rPr>
              <a:t>Locks </a:t>
            </a:r>
            <a:r>
              <a:rPr lang="en-US" sz="1600" dirty="0">
                <a:latin typeface="Arial" charset="0"/>
                <a:sym typeface="Wingdings" charset="0"/>
              </a:rPr>
              <a:t> provide mutual exclusion</a:t>
            </a:r>
          </a:p>
          <a:p>
            <a:pPr lvl="2"/>
            <a:r>
              <a:rPr lang="en-US" sz="1600" dirty="0">
                <a:latin typeface="Arial" charset="0"/>
              </a:rPr>
              <a:t>Condition variables </a:t>
            </a:r>
            <a:r>
              <a:rPr lang="en-US" sz="1600" dirty="0">
                <a:latin typeface="Arial" charset="0"/>
                <a:sym typeface="Wingdings" charset="0"/>
              </a:rPr>
              <a:t> provide conditional synchronization</a:t>
            </a:r>
          </a:p>
          <a:p>
            <a:pPr lvl="2"/>
            <a:endParaRPr lang="en-US" sz="1600" dirty="0">
              <a:latin typeface="Arial" charset="0"/>
            </a:endParaRPr>
          </a:p>
          <a:p>
            <a:endParaRPr lang="en-US" sz="2000" dirty="0"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708778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2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42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42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42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42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42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42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42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42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3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12800" y="1346200"/>
            <a:ext cx="7772400" cy="4879975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latin typeface="Arial" charset="0"/>
              </a:rPr>
              <a:t>Now that you have seen locks, is that all there is?</a:t>
            </a:r>
          </a:p>
          <a:p>
            <a:endParaRPr lang="en-US" dirty="0">
              <a:latin typeface="Arial" charset="0"/>
            </a:endParaRPr>
          </a:p>
          <a:p>
            <a:r>
              <a:rPr lang="en-US" dirty="0">
                <a:latin typeface="Arial" charset="0"/>
              </a:rPr>
              <a:t>No, but what is the </a:t>
            </a:r>
            <a:r>
              <a:rPr lang="ja-JP" altLang="en-US" dirty="0">
                <a:latin typeface="Arial" charset="0"/>
              </a:rPr>
              <a:t>“</a:t>
            </a:r>
            <a:r>
              <a:rPr lang="en-US" dirty="0">
                <a:latin typeface="Arial" charset="0"/>
              </a:rPr>
              <a:t>right</a:t>
            </a:r>
            <a:r>
              <a:rPr lang="ja-JP" altLang="en-US" dirty="0">
                <a:latin typeface="Arial" charset="0"/>
              </a:rPr>
              <a:t>”</a:t>
            </a:r>
            <a:r>
              <a:rPr lang="en-US" dirty="0">
                <a:latin typeface="Arial" charset="0"/>
              </a:rPr>
              <a:t> way to build a parallel program?</a:t>
            </a:r>
          </a:p>
          <a:p>
            <a:pPr lvl="1"/>
            <a:r>
              <a:rPr lang="en-US" dirty="0">
                <a:solidFill>
                  <a:srgbClr val="DC0081"/>
                </a:solidFill>
                <a:latin typeface="Arial" charset="0"/>
              </a:rPr>
              <a:t>People are still trying to figure that out.</a:t>
            </a:r>
          </a:p>
          <a:p>
            <a:pPr lvl="1"/>
            <a:endParaRPr lang="en-US" dirty="0">
              <a:solidFill>
                <a:srgbClr val="DC0081"/>
              </a:solidFill>
              <a:latin typeface="Arial" charset="0"/>
            </a:endParaRPr>
          </a:p>
          <a:p>
            <a:r>
              <a:rPr lang="en-US" dirty="0">
                <a:latin typeface="Arial" charset="0"/>
              </a:rPr>
              <a:t>Compromises:</a:t>
            </a:r>
          </a:p>
          <a:p>
            <a:pPr lvl="1"/>
            <a:r>
              <a:rPr lang="en-US" dirty="0">
                <a:latin typeface="Arial" charset="0"/>
              </a:rPr>
              <a:t>between making it easy to modify shared variables AND</a:t>
            </a:r>
          </a:p>
          <a:p>
            <a:pPr lvl="1"/>
            <a:r>
              <a:rPr lang="en-US" dirty="0">
                <a:latin typeface="Arial" charset="0"/>
              </a:rPr>
              <a:t>restricting when you can modify shared variables.</a:t>
            </a:r>
          </a:p>
          <a:p>
            <a:pPr lvl="1"/>
            <a:r>
              <a:rPr lang="en-US" dirty="0">
                <a:latin typeface="Arial" charset="0"/>
              </a:rPr>
              <a:t>between really flexible primitives AND</a:t>
            </a:r>
          </a:p>
          <a:p>
            <a:pPr lvl="1"/>
            <a:r>
              <a:rPr lang="en-US" dirty="0">
                <a:latin typeface="Arial" charset="0"/>
              </a:rPr>
              <a:t>simple primitives that are easy to reason about.</a:t>
            </a:r>
          </a:p>
          <a:p>
            <a:pPr lvl="1"/>
            <a:endParaRPr lang="en-US" dirty="0"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Synchronization</a:t>
            </a:r>
          </a:p>
        </p:txBody>
      </p:sp>
    </p:spTree>
    <p:extLst>
      <p:ext uri="{BB962C8B-B14F-4D97-AF65-F5344CB8AC3E}">
        <p14:creationId xmlns:p14="http://schemas.microsoft.com/office/powerpoint/2010/main" val="1041026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19" y="1340768"/>
            <a:ext cx="8568953" cy="5154613"/>
          </a:xfrm>
        </p:spPr>
        <p:txBody>
          <a:bodyPr>
            <a:normAutofit fontScale="92500" lnSpcReduction="10000"/>
          </a:bodyPr>
          <a:lstStyle/>
          <a:p>
            <a:r>
              <a:rPr lang="en-US">
                <a:latin typeface="Arial" charset="0"/>
              </a:rPr>
              <a:t>Synchronizing on a condition.</a:t>
            </a:r>
          </a:p>
          <a:p>
            <a:pPr lvl="1"/>
            <a:r>
              <a:rPr lang="en-US" dirty="0">
                <a:latin typeface="Arial" charset="0"/>
              </a:rPr>
              <a:t>When you start working on a synchronization problem, first define the mutual exclusion constraints, then ask </a:t>
            </a:r>
            <a:r>
              <a:rPr lang="ja-JP" altLang="en-US" dirty="0">
                <a:latin typeface="Arial" charset="0"/>
              </a:rPr>
              <a:t>“</a:t>
            </a:r>
            <a:r>
              <a:rPr lang="en-US" dirty="0">
                <a:latin typeface="Arial" charset="0"/>
              </a:rPr>
              <a:t>when does a thread wait</a:t>
            </a:r>
            <a:r>
              <a:rPr lang="ja-JP" altLang="en-US" dirty="0">
                <a:latin typeface="Arial" charset="0"/>
              </a:rPr>
              <a:t>”</a:t>
            </a:r>
            <a:r>
              <a:rPr lang="en-US" dirty="0">
                <a:latin typeface="Arial" charset="0"/>
              </a:rPr>
              <a:t>, and create a separate synchronization variable representing each constraint.</a:t>
            </a:r>
          </a:p>
          <a:p>
            <a:r>
              <a:rPr lang="en-US" dirty="0">
                <a:latin typeface="Arial" charset="0"/>
              </a:rPr>
              <a:t>Bounded Buffer problem – producer puts things in a fixed sized buffer, consumer takes them out.</a:t>
            </a:r>
          </a:p>
          <a:p>
            <a:pPr lvl="1"/>
            <a:r>
              <a:rPr lang="en-US" dirty="0">
                <a:latin typeface="Arial" charset="0"/>
              </a:rPr>
              <a:t>What are the constraints for bounded buffer?</a:t>
            </a:r>
          </a:p>
          <a:p>
            <a:pPr lvl="1"/>
            <a:r>
              <a:rPr lang="en-US" dirty="0">
                <a:latin typeface="Arial" charset="0"/>
              </a:rPr>
              <a:t>1) only one thread can manipulate buffer queue at a time (</a:t>
            </a:r>
            <a:r>
              <a:rPr lang="en-US" i="1" dirty="0">
                <a:latin typeface="Arial" charset="0"/>
              </a:rPr>
              <a:t>mutual exclusion)</a:t>
            </a:r>
          </a:p>
          <a:p>
            <a:pPr lvl="1"/>
            <a:r>
              <a:rPr lang="en-US" dirty="0">
                <a:latin typeface="Arial" charset="0"/>
              </a:rPr>
              <a:t>2) consumer must wait for producer to fill buffers if none full (</a:t>
            </a:r>
            <a:r>
              <a:rPr lang="en-US" i="1" dirty="0">
                <a:latin typeface="Arial" charset="0"/>
              </a:rPr>
              <a:t>scheduling constraint)</a:t>
            </a:r>
          </a:p>
          <a:p>
            <a:pPr lvl="1"/>
            <a:r>
              <a:rPr lang="en-US" dirty="0">
                <a:latin typeface="Arial" charset="0"/>
              </a:rPr>
              <a:t>3) producer must wait for consumer to empty buffers if all full (</a:t>
            </a:r>
            <a:r>
              <a:rPr lang="en-US" i="1" dirty="0">
                <a:latin typeface="Arial" charset="0"/>
              </a:rPr>
              <a:t>scheduling constraint)</a:t>
            </a:r>
            <a:endParaRPr lang="en-US" dirty="0">
              <a:latin typeface="Arial" charset="0"/>
            </a:endParaRPr>
          </a:p>
          <a:p>
            <a:pPr lvl="1"/>
            <a:endParaRPr lang="en-US" dirty="0"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Moving Beyond Locks</a:t>
            </a:r>
          </a:p>
        </p:txBody>
      </p:sp>
    </p:spTree>
    <p:extLst>
      <p:ext uri="{BB962C8B-B14F-4D97-AF65-F5344CB8AC3E}">
        <p14:creationId xmlns:p14="http://schemas.microsoft.com/office/powerpoint/2010/main" val="980760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240036"/>
            <a:ext cx="8640960" cy="16129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dirty="0">
                <a:latin typeface="Arial" charset="0"/>
              </a:rPr>
              <a:t>Locks ensure mutual exclusion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Arial" charset="0"/>
              </a:rPr>
              <a:t>Bounded Buffer problem – producer puts things in a fixed sized buffer, consumer takes them out.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charset="0"/>
              </a:rPr>
              <a:t>Synchronizing on a condition.</a:t>
            </a:r>
          </a:p>
        </p:txBody>
      </p:sp>
      <p:sp>
        <p:nvSpPr>
          <p:cNvPr id="337924" name="Text Box 4"/>
          <p:cNvSpPr txBox="1">
            <a:spLocks noChangeArrowheads="1"/>
          </p:cNvSpPr>
          <p:nvPr/>
        </p:nvSpPr>
        <p:spPr bwMode="auto">
          <a:xfrm>
            <a:off x="2483768" y="2844179"/>
            <a:ext cx="3378200" cy="175432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1800" dirty="0">
                <a:latin typeface="Comic Sans MS" charset="0"/>
              </a:rPr>
              <a:t>Class </a:t>
            </a:r>
            <a:r>
              <a:rPr lang="en-US" sz="1800" dirty="0" err="1">
                <a:latin typeface="Comic Sans MS" charset="0"/>
              </a:rPr>
              <a:t>BoundedBuffer</a:t>
            </a:r>
            <a:r>
              <a:rPr lang="en-US" sz="1800" dirty="0">
                <a:latin typeface="Comic Sans MS" charset="0"/>
              </a:rPr>
              <a:t>{</a:t>
            </a:r>
          </a:p>
          <a:p>
            <a:r>
              <a:rPr lang="en-US" sz="1800" dirty="0">
                <a:latin typeface="Comic Sans MS" charset="0"/>
              </a:rPr>
              <a:t>    …</a:t>
            </a:r>
          </a:p>
          <a:p>
            <a:r>
              <a:rPr lang="en-US" sz="1800" dirty="0">
                <a:latin typeface="Comic Sans MS" charset="0"/>
              </a:rPr>
              <a:t>    void* buffer[];</a:t>
            </a:r>
          </a:p>
          <a:p>
            <a:r>
              <a:rPr lang="en-US" sz="1800" dirty="0">
                <a:latin typeface="Comic Sans MS" charset="0"/>
              </a:rPr>
              <a:t>    </a:t>
            </a:r>
            <a:r>
              <a:rPr lang="en-US" sz="1800" dirty="0" err="1">
                <a:latin typeface="Comic Sans MS" charset="0"/>
              </a:rPr>
              <a:t>pthread_mutex_t</a:t>
            </a:r>
            <a:r>
              <a:rPr lang="en-US" sz="1800" dirty="0">
                <a:latin typeface="Comic Sans MS" charset="0"/>
              </a:rPr>
              <a:t> lock;</a:t>
            </a:r>
          </a:p>
          <a:p>
            <a:r>
              <a:rPr lang="en-US" sz="1800" dirty="0">
                <a:latin typeface="Comic Sans MS" charset="0"/>
              </a:rPr>
              <a:t>    </a:t>
            </a:r>
            <a:r>
              <a:rPr lang="en-US" sz="1800" dirty="0" err="1">
                <a:latin typeface="Comic Sans MS" charset="0"/>
              </a:rPr>
              <a:t>int</a:t>
            </a:r>
            <a:r>
              <a:rPr lang="en-US" sz="1800" dirty="0">
                <a:latin typeface="Comic Sans MS" charset="0"/>
              </a:rPr>
              <a:t> count = 0;</a:t>
            </a:r>
          </a:p>
          <a:p>
            <a:r>
              <a:rPr lang="en-US" sz="1800" dirty="0">
                <a:latin typeface="Comic Sans MS" charset="0"/>
              </a:rPr>
              <a:t>}</a:t>
            </a:r>
          </a:p>
        </p:txBody>
      </p:sp>
      <p:sp>
        <p:nvSpPr>
          <p:cNvPr id="337925" name="Text Box 5"/>
          <p:cNvSpPr txBox="1">
            <a:spLocks noChangeArrowheads="1"/>
          </p:cNvSpPr>
          <p:nvPr/>
        </p:nvSpPr>
        <p:spPr bwMode="auto">
          <a:xfrm>
            <a:off x="784224" y="4726831"/>
            <a:ext cx="3787775" cy="20313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US" sz="1800" dirty="0" err="1">
                <a:latin typeface="Comic Sans MS" pitchFamily="66" charset="0"/>
                <a:ea typeface="+mn-ea"/>
                <a:cs typeface="+mn-cs"/>
              </a:rPr>
              <a:t>BoundedBuffer</a:t>
            </a: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::Deposit(c){</a:t>
            </a: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    </a:t>
            </a:r>
            <a:r>
              <a:rPr lang="en-US" dirty="0" err="1">
                <a:latin typeface="Comic Sans MS" pitchFamily="66" charset="0"/>
              </a:rPr>
              <a:t>pthread_mutex_lock</a:t>
            </a:r>
            <a:r>
              <a:rPr lang="en-US" sz="1800" dirty="0"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(&amp;lock);</a:t>
            </a: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    </a:t>
            </a:r>
            <a:r>
              <a:rPr lang="en-US" sz="1800" dirty="0">
                <a:solidFill>
                  <a:srgbClr val="990000"/>
                </a:solidFill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while (count == n); //spin</a:t>
            </a: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    Add c to the buffer;</a:t>
            </a:r>
            <a:endParaRPr lang="en-US" sz="1800" dirty="0">
              <a:latin typeface="Comic Sans MS" pitchFamily="66" charset="0"/>
              <a:ea typeface="+mn-ea"/>
              <a:cs typeface="+mn-cs"/>
            </a:endParaRP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    count++;</a:t>
            </a: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    </a:t>
            </a:r>
            <a:r>
              <a:rPr lang="en-US" dirty="0" err="1">
                <a:latin typeface="Comic Sans MS" pitchFamily="66" charset="0"/>
              </a:rPr>
              <a:t>pthread_mutex_unlock</a:t>
            </a:r>
            <a:r>
              <a:rPr lang="en-US" dirty="0">
                <a:latin typeface="Comic Sans MS" pitchFamily="66" charset="0"/>
                <a:sym typeface="Wingdings" pitchFamily="2" charset="2"/>
              </a:rPr>
              <a:t>(&amp;lock);</a:t>
            </a: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}</a:t>
            </a:r>
          </a:p>
        </p:txBody>
      </p:sp>
      <p:sp>
        <p:nvSpPr>
          <p:cNvPr id="337926" name="Text Box 6"/>
          <p:cNvSpPr txBox="1">
            <a:spLocks noChangeArrowheads="1"/>
          </p:cNvSpPr>
          <p:nvPr/>
        </p:nvSpPr>
        <p:spPr bwMode="auto">
          <a:xfrm>
            <a:off x="4787900" y="4690318"/>
            <a:ext cx="3765550" cy="20313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US" sz="1800" dirty="0" err="1">
                <a:latin typeface="Comic Sans MS" pitchFamily="66" charset="0"/>
                <a:ea typeface="+mn-ea"/>
                <a:cs typeface="+mn-cs"/>
              </a:rPr>
              <a:t>BoundedBuffer</a:t>
            </a: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::Remove(c){</a:t>
            </a: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    </a:t>
            </a:r>
            <a:r>
              <a:rPr lang="en-US" dirty="0" err="1">
                <a:latin typeface="Comic Sans MS" pitchFamily="66" charset="0"/>
              </a:rPr>
              <a:t>pthread_mutex_lock</a:t>
            </a:r>
            <a:r>
              <a:rPr lang="en-US" sz="1800" dirty="0"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(&amp;lock);</a:t>
            </a: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    </a:t>
            </a:r>
            <a:r>
              <a:rPr lang="en-US" sz="1800" dirty="0">
                <a:solidFill>
                  <a:srgbClr val="990000"/>
                </a:solidFill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while (count == 0); // spin</a:t>
            </a: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    Remove c from buffer;</a:t>
            </a:r>
            <a:endParaRPr lang="en-US" sz="1800" dirty="0">
              <a:latin typeface="Comic Sans MS" pitchFamily="66" charset="0"/>
              <a:ea typeface="+mn-ea"/>
              <a:cs typeface="+mn-cs"/>
            </a:endParaRP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    count--;</a:t>
            </a: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    </a:t>
            </a:r>
            <a:r>
              <a:rPr lang="en-US" dirty="0" err="1">
                <a:latin typeface="Comic Sans MS" pitchFamily="66" charset="0"/>
              </a:rPr>
              <a:t>pthread_mutex_unlock</a:t>
            </a:r>
            <a:r>
              <a:rPr lang="en-US" dirty="0">
                <a:latin typeface="Comic Sans MS" pitchFamily="66" charset="0"/>
                <a:sym typeface="Wingdings" pitchFamily="2" charset="2"/>
              </a:rPr>
              <a:t>(&amp;lock);</a:t>
            </a:r>
            <a:endParaRPr lang="en-US" sz="1800" dirty="0">
              <a:latin typeface="Comic Sans MS" pitchFamily="66" charset="0"/>
              <a:ea typeface="+mn-ea"/>
              <a:cs typeface="+mn-cs"/>
            </a:endParaRP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}</a:t>
            </a:r>
          </a:p>
        </p:txBody>
      </p:sp>
      <p:sp>
        <p:nvSpPr>
          <p:cNvPr id="337927" name="AutoShape 7"/>
          <p:cNvSpPr>
            <a:spLocks noChangeArrowheads="1"/>
          </p:cNvSpPr>
          <p:nvPr/>
        </p:nvSpPr>
        <p:spPr bwMode="auto">
          <a:xfrm>
            <a:off x="6497638" y="3510806"/>
            <a:ext cx="2055812" cy="8921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CCFF">
                  <a:gamma/>
                  <a:shade val="46275"/>
                  <a:invGamma/>
                </a:srgbClr>
              </a:gs>
              <a:gs pos="50000">
                <a:srgbClr val="CCCCFF"/>
              </a:gs>
              <a:gs pos="100000">
                <a:srgbClr val="CCCCFF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defRPr/>
            </a:pPr>
            <a:r>
              <a:rPr lang="en-US" sz="2000">
                <a:latin typeface="Comic Sans MS" pitchFamily="66" charset="0"/>
                <a:ea typeface="+mn-ea"/>
                <a:cs typeface="+mn-cs"/>
              </a:rPr>
              <a:t>What is wrong </a:t>
            </a:r>
          </a:p>
          <a:p>
            <a:pPr algn="ctr" eaLnBrk="0" hangingPunct="0">
              <a:defRPr/>
            </a:pPr>
            <a:r>
              <a:rPr lang="en-US" sz="2000" dirty="0">
                <a:latin typeface="Comic Sans MS" pitchFamily="66" charset="0"/>
                <a:ea typeface="+mn-ea"/>
                <a:cs typeface="+mn-cs"/>
              </a:rPr>
              <a:t>with this?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Beyond Locking</a:t>
            </a:r>
          </a:p>
        </p:txBody>
      </p:sp>
    </p:spTree>
    <p:extLst>
      <p:ext uri="{BB962C8B-B14F-4D97-AF65-F5344CB8AC3E}">
        <p14:creationId xmlns:p14="http://schemas.microsoft.com/office/powerpoint/2010/main" val="1703236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37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37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37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37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24" grpId="0" animBg="1"/>
      <p:bldP spid="337925" grpId="0" animBg="1"/>
      <p:bldP spid="337926" grpId="0" animBg="1"/>
      <p:bldP spid="3379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4" name="Text Box 4"/>
          <p:cNvSpPr txBox="1">
            <a:spLocks noChangeArrowheads="1"/>
          </p:cNvSpPr>
          <p:nvPr/>
        </p:nvSpPr>
        <p:spPr bwMode="auto">
          <a:xfrm>
            <a:off x="2717800" y="1988840"/>
            <a:ext cx="2934320" cy="175432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1800" dirty="0">
                <a:latin typeface="Comic Sans MS" charset="0"/>
              </a:rPr>
              <a:t>Class </a:t>
            </a:r>
            <a:r>
              <a:rPr lang="en-US" sz="1800" dirty="0" err="1">
                <a:latin typeface="Comic Sans MS" charset="0"/>
              </a:rPr>
              <a:t>BoundedBuffer</a:t>
            </a:r>
            <a:r>
              <a:rPr lang="en-US" sz="1800" dirty="0">
                <a:latin typeface="Comic Sans MS" charset="0"/>
              </a:rPr>
              <a:t>{</a:t>
            </a:r>
          </a:p>
          <a:p>
            <a:r>
              <a:rPr lang="en-US" sz="1800" dirty="0">
                <a:latin typeface="Comic Sans MS" charset="0"/>
              </a:rPr>
              <a:t>    …</a:t>
            </a:r>
          </a:p>
          <a:p>
            <a:r>
              <a:rPr lang="en-US" sz="1800" dirty="0">
                <a:latin typeface="Comic Sans MS" charset="0"/>
              </a:rPr>
              <a:t>    void* buffer[];</a:t>
            </a:r>
          </a:p>
          <a:p>
            <a:r>
              <a:rPr lang="en-US" sz="1800" dirty="0">
                <a:latin typeface="Comic Sans MS" charset="0"/>
              </a:rPr>
              <a:t>    </a:t>
            </a:r>
            <a:r>
              <a:rPr lang="en-US" sz="1800" dirty="0" err="1">
                <a:latin typeface="Comic Sans MS" charset="0"/>
              </a:rPr>
              <a:t>pthread_lock_t</a:t>
            </a:r>
            <a:r>
              <a:rPr lang="en-US" sz="1800" dirty="0">
                <a:latin typeface="Comic Sans MS" charset="0"/>
              </a:rPr>
              <a:t> lock;</a:t>
            </a:r>
          </a:p>
          <a:p>
            <a:r>
              <a:rPr lang="en-US" sz="1800" dirty="0">
                <a:latin typeface="Comic Sans MS" charset="0"/>
              </a:rPr>
              <a:t>    int count = 0;</a:t>
            </a:r>
          </a:p>
          <a:p>
            <a:r>
              <a:rPr lang="en-US" sz="1800" dirty="0">
                <a:latin typeface="Comic Sans MS" charset="0"/>
              </a:rPr>
              <a:t>}</a:t>
            </a:r>
          </a:p>
        </p:txBody>
      </p:sp>
      <p:sp>
        <p:nvSpPr>
          <p:cNvPr id="332805" name="Text Box 5"/>
          <p:cNvSpPr txBox="1">
            <a:spLocks noChangeArrowheads="1"/>
          </p:cNvSpPr>
          <p:nvPr/>
        </p:nvSpPr>
        <p:spPr bwMode="auto">
          <a:xfrm>
            <a:off x="683567" y="4094971"/>
            <a:ext cx="3765426" cy="20313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US" sz="1800" dirty="0" err="1">
                <a:latin typeface="Comic Sans MS" pitchFamily="66" charset="0"/>
                <a:ea typeface="+mn-ea"/>
                <a:cs typeface="+mn-cs"/>
              </a:rPr>
              <a:t>BoundedBuffer</a:t>
            </a: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::Deposit(c){</a:t>
            </a:r>
          </a:p>
          <a:p>
            <a:pPr eaLnBrk="0" hangingPunct="0">
              <a:defRPr/>
            </a:pPr>
            <a:r>
              <a:rPr lang="en-US" sz="1800" dirty="0">
                <a:solidFill>
                  <a:srgbClr val="990000"/>
                </a:solidFill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    while (count == n); //spin</a:t>
            </a:r>
          </a:p>
          <a:p>
            <a:pPr eaLnBrk="0" hangingPunct="0">
              <a:defRPr/>
            </a:pPr>
            <a:r>
              <a:rPr lang="en-US" sz="1800" dirty="0">
                <a:solidFill>
                  <a:srgbClr val="990000"/>
                </a:solidFill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    </a:t>
            </a:r>
            <a:r>
              <a:rPr lang="en-US" dirty="0" err="1">
                <a:latin typeface="Comic Sans MS" pitchFamily="66" charset="0"/>
              </a:rPr>
              <a:t>pthread_mutex_lock</a:t>
            </a:r>
            <a:r>
              <a:rPr lang="en-US" dirty="0">
                <a:latin typeface="Comic Sans MS" pitchFamily="66" charset="0"/>
                <a:sym typeface="Wingdings" pitchFamily="2" charset="2"/>
              </a:rPr>
              <a:t>(&amp;lock);</a:t>
            </a:r>
            <a:endParaRPr lang="en-US" sz="1800" dirty="0">
              <a:solidFill>
                <a:srgbClr val="990000"/>
              </a:solidFill>
              <a:latin typeface="Comic Sans MS" pitchFamily="66" charset="0"/>
              <a:ea typeface="+mn-ea"/>
              <a:cs typeface="+mn-cs"/>
              <a:sym typeface="Wingdings" pitchFamily="2" charset="2"/>
            </a:endParaRP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    Add c to the buffer;</a:t>
            </a:r>
            <a:endParaRPr lang="en-US" sz="1800" dirty="0">
              <a:latin typeface="Comic Sans MS" pitchFamily="66" charset="0"/>
              <a:ea typeface="+mn-ea"/>
              <a:cs typeface="+mn-cs"/>
            </a:endParaRP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    count++;</a:t>
            </a: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    </a:t>
            </a:r>
            <a:r>
              <a:rPr lang="en-US" dirty="0" err="1">
                <a:latin typeface="Comic Sans MS" pitchFamily="66" charset="0"/>
              </a:rPr>
              <a:t>pthread_mutex_unlock</a:t>
            </a:r>
            <a:r>
              <a:rPr lang="en-US" dirty="0">
                <a:latin typeface="Comic Sans MS" pitchFamily="66" charset="0"/>
                <a:sym typeface="Wingdings" pitchFamily="2" charset="2"/>
              </a:rPr>
              <a:t>(&amp;lock);</a:t>
            </a:r>
            <a:endParaRPr lang="en-US" sz="1800" dirty="0">
              <a:latin typeface="Comic Sans MS" pitchFamily="66" charset="0"/>
              <a:ea typeface="+mn-ea"/>
              <a:cs typeface="+mn-cs"/>
            </a:endParaRP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}</a:t>
            </a:r>
          </a:p>
        </p:txBody>
      </p:sp>
      <p:sp>
        <p:nvSpPr>
          <p:cNvPr id="332806" name="Text Box 6"/>
          <p:cNvSpPr txBox="1">
            <a:spLocks noChangeArrowheads="1"/>
          </p:cNvSpPr>
          <p:nvPr/>
        </p:nvSpPr>
        <p:spPr bwMode="auto">
          <a:xfrm>
            <a:off x="4788024" y="4062239"/>
            <a:ext cx="3765426" cy="20313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US" sz="1800" dirty="0" err="1">
                <a:latin typeface="Comic Sans MS" pitchFamily="66" charset="0"/>
                <a:ea typeface="+mn-ea"/>
                <a:cs typeface="+mn-cs"/>
              </a:rPr>
              <a:t>BoundedBuffer</a:t>
            </a: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::Remove(c){</a:t>
            </a:r>
          </a:p>
          <a:p>
            <a:pPr eaLnBrk="0" hangingPunct="0">
              <a:defRPr/>
            </a:pPr>
            <a:r>
              <a:rPr lang="en-US" sz="1800" dirty="0">
                <a:solidFill>
                  <a:srgbClr val="990000"/>
                </a:solidFill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    while (count == 0); // spin</a:t>
            </a: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    </a:t>
            </a:r>
            <a:r>
              <a:rPr lang="en-US" dirty="0" err="1">
                <a:latin typeface="Comic Sans MS" pitchFamily="66" charset="0"/>
              </a:rPr>
              <a:t>pthread_mutex_lock</a:t>
            </a:r>
            <a:r>
              <a:rPr lang="en-US" dirty="0">
                <a:latin typeface="Comic Sans MS" pitchFamily="66" charset="0"/>
                <a:sym typeface="Wingdings" pitchFamily="2" charset="2"/>
              </a:rPr>
              <a:t>(&amp;lock);</a:t>
            </a:r>
            <a:endParaRPr lang="en-US" sz="1800" dirty="0">
              <a:solidFill>
                <a:srgbClr val="990000"/>
              </a:solidFill>
              <a:latin typeface="Comic Sans MS" pitchFamily="66" charset="0"/>
              <a:ea typeface="+mn-ea"/>
              <a:cs typeface="+mn-cs"/>
              <a:sym typeface="Wingdings" pitchFamily="2" charset="2"/>
            </a:endParaRP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    Remove c from buffer;</a:t>
            </a:r>
            <a:endParaRPr lang="en-US" sz="1800" dirty="0">
              <a:latin typeface="Comic Sans MS" pitchFamily="66" charset="0"/>
              <a:ea typeface="+mn-ea"/>
              <a:cs typeface="+mn-cs"/>
            </a:endParaRP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    count--;</a:t>
            </a: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    </a:t>
            </a:r>
            <a:r>
              <a:rPr lang="en-US" dirty="0" err="1">
                <a:latin typeface="Comic Sans MS" pitchFamily="66" charset="0"/>
              </a:rPr>
              <a:t>pthread_mutex_unlock</a:t>
            </a:r>
            <a:r>
              <a:rPr lang="en-US" dirty="0">
                <a:latin typeface="Comic Sans MS" pitchFamily="66" charset="0"/>
                <a:sym typeface="Wingdings" pitchFamily="2" charset="2"/>
              </a:rPr>
              <a:t>(&amp;lock);</a:t>
            </a:r>
            <a:endParaRPr lang="en-US" sz="1800" dirty="0">
              <a:latin typeface="Comic Sans MS" pitchFamily="66" charset="0"/>
              <a:ea typeface="+mn-ea"/>
              <a:cs typeface="+mn-cs"/>
            </a:endParaRP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}</a:t>
            </a:r>
          </a:p>
        </p:txBody>
      </p:sp>
      <p:sp>
        <p:nvSpPr>
          <p:cNvPr id="332807" name="AutoShape 7"/>
          <p:cNvSpPr>
            <a:spLocks noChangeArrowheads="1"/>
          </p:cNvSpPr>
          <p:nvPr/>
        </p:nvSpPr>
        <p:spPr bwMode="auto">
          <a:xfrm>
            <a:off x="6497638" y="2882727"/>
            <a:ext cx="2055812" cy="8921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CCFF">
                  <a:gamma/>
                  <a:shade val="46275"/>
                  <a:invGamma/>
                </a:srgbClr>
              </a:gs>
              <a:gs pos="50000">
                <a:srgbClr val="CCCCFF"/>
              </a:gs>
              <a:gs pos="100000">
                <a:srgbClr val="CCCCFF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defRPr/>
            </a:pPr>
            <a:r>
              <a:rPr lang="en-US" sz="2000">
                <a:latin typeface="Comic Sans MS" pitchFamily="66" charset="0"/>
                <a:ea typeface="+mn-ea"/>
                <a:cs typeface="+mn-cs"/>
              </a:rPr>
              <a:t>What is wrong </a:t>
            </a:r>
          </a:p>
          <a:p>
            <a:pPr algn="ctr" eaLnBrk="0" hangingPunct="0">
              <a:defRPr/>
            </a:pPr>
            <a:r>
              <a:rPr lang="en-US" sz="2000">
                <a:latin typeface="Comic Sans MS" pitchFamily="66" charset="0"/>
                <a:ea typeface="+mn-ea"/>
                <a:cs typeface="+mn-cs"/>
              </a:rPr>
              <a:t>with this?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Beyond Locks</a:t>
            </a:r>
          </a:p>
        </p:txBody>
      </p:sp>
    </p:spTree>
    <p:extLst>
      <p:ext uri="{BB962C8B-B14F-4D97-AF65-F5344CB8AC3E}">
        <p14:creationId xmlns:p14="http://schemas.microsoft.com/office/powerpoint/2010/main" val="346437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32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32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32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32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2804" grpId="0" animBg="1"/>
      <p:bldP spid="332805" grpId="0" animBg="1"/>
      <p:bldP spid="332806" grpId="0" animBg="1"/>
      <p:bldP spid="33280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5" name="Text Box 5"/>
          <p:cNvSpPr txBox="1">
            <a:spLocks noChangeArrowheads="1"/>
          </p:cNvSpPr>
          <p:nvPr/>
        </p:nvSpPr>
        <p:spPr bwMode="auto">
          <a:xfrm>
            <a:off x="611560" y="3929087"/>
            <a:ext cx="4039815" cy="230832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US" sz="1800" dirty="0" err="1">
                <a:latin typeface="Comic Sans MS" pitchFamily="66" charset="0"/>
                <a:ea typeface="+mn-ea"/>
                <a:cs typeface="+mn-cs"/>
              </a:rPr>
              <a:t>BoundedBuffer</a:t>
            </a: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::Deposit(c){</a:t>
            </a:r>
            <a:endParaRPr lang="en-US" sz="1800" dirty="0">
              <a:latin typeface="Comic Sans MS" pitchFamily="66" charset="0"/>
              <a:ea typeface="+mn-ea"/>
              <a:cs typeface="+mn-cs"/>
              <a:sym typeface="Wingdings" pitchFamily="2" charset="2"/>
            </a:endParaRPr>
          </a:p>
          <a:p>
            <a:pPr eaLnBrk="0" hangingPunct="0">
              <a:defRPr/>
            </a:pPr>
            <a:r>
              <a:rPr lang="en-US" sz="1800" dirty="0">
                <a:solidFill>
                  <a:srgbClr val="990000"/>
                </a:solidFill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    if (count == n) sleep();</a:t>
            </a:r>
          </a:p>
          <a:p>
            <a:pPr eaLnBrk="0" hangingPunct="0">
              <a:defRPr/>
            </a:pPr>
            <a:r>
              <a:rPr lang="en-US" dirty="0">
                <a:latin typeface="Comic Sans MS" pitchFamily="66" charset="0"/>
              </a:rPr>
              <a:t>    </a:t>
            </a:r>
            <a:r>
              <a:rPr lang="en-US" dirty="0" err="1">
                <a:latin typeface="Comic Sans MS" pitchFamily="66" charset="0"/>
              </a:rPr>
              <a:t>pthread_mutex_lock</a:t>
            </a:r>
            <a:r>
              <a:rPr lang="en-US" dirty="0">
                <a:latin typeface="Comic Sans MS" pitchFamily="66" charset="0"/>
                <a:sym typeface="Wingdings" pitchFamily="2" charset="2"/>
              </a:rPr>
              <a:t>(&amp;lock);</a:t>
            </a:r>
          </a:p>
          <a:p>
            <a:pPr eaLnBrk="0" hangingPunct="0">
              <a:defRPr/>
            </a:pPr>
            <a:r>
              <a:rPr lang="en-US" dirty="0">
                <a:latin typeface="Comic Sans MS" pitchFamily="66" charset="0"/>
                <a:sym typeface="Wingdings" pitchFamily="2" charset="2"/>
              </a:rPr>
              <a:t>    </a:t>
            </a:r>
            <a:r>
              <a:rPr lang="en-US" sz="1800" dirty="0"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Add c to the buffer;</a:t>
            </a:r>
            <a:endParaRPr lang="en-US" sz="1800" dirty="0">
              <a:latin typeface="Comic Sans MS" pitchFamily="66" charset="0"/>
              <a:ea typeface="+mn-ea"/>
              <a:cs typeface="+mn-cs"/>
            </a:endParaRP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    count++;</a:t>
            </a: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    </a:t>
            </a:r>
            <a:r>
              <a:rPr lang="en-US" dirty="0" err="1">
                <a:latin typeface="Comic Sans MS" pitchFamily="66" charset="0"/>
              </a:rPr>
              <a:t>pthread_mutex_unlock</a:t>
            </a:r>
            <a:r>
              <a:rPr lang="en-US" dirty="0">
                <a:latin typeface="Comic Sans MS" pitchFamily="66" charset="0"/>
                <a:sym typeface="Wingdings" pitchFamily="2" charset="2"/>
              </a:rPr>
              <a:t>(&amp;lock);</a:t>
            </a:r>
            <a:endParaRPr lang="en-US" sz="1800" dirty="0">
              <a:latin typeface="Comic Sans MS" pitchFamily="66" charset="0"/>
              <a:ea typeface="+mn-ea"/>
              <a:cs typeface="+mn-cs"/>
            </a:endParaRPr>
          </a:p>
          <a:p>
            <a:pPr eaLnBrk="0" hangingPunct="0">
              <a:defRPr/>
            </a:pPr>
            <a:r>
              <a:rPr lang="en-US" sz="1800" dirty="0">
                <a:solidFill>
                  <a:srgbClr val="C00000"/>
                </a:solidFill>
                <a:latin typeface="Comic Sans MS" pitchFamily="66" charset="0"/>
                <a:ea typeface="+mn-ea"/>
                <a:cs typeface="+mn-cs"/>
              </a:rPr>
              <a:t>    if(count == 1) wakeup(remove);</a:t>
            </a:r>
            <a:endParaRPr lang="en-US" sz="1800" dirty="0">
              <a:latin typeface="Comic Sans MS" pitchFamily="66" charset="0"/>
              <a:ea typeface="+mn-ea"/>
              <a:cs typeface="+mn-cs"/>
            </a:endParaRP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}</a:t>
            </a:r>
          </a:p>
        </p:txBody>
      </p:sp>
      <p:sp>
        <p:nvSpPr>
          <p:cNvPr id="332806" name="Text Box 6"/>
          <p:cNvSpPr txBox="1">
            <a:spLocks noChangeArrowheads="1"/>
          </p:cNvSpPr>
          <p:nvPr/>
        </p:nvSpPr>
        <p:spPr bwMode="auto">
          <a:xfrm>
            <a:off x="4787900" y="3892574"/>
            <a:ext cx="3835400" cy="23082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800" dirty="0" err="1">
                <a:latin typeface="Comic Sans MS" pitchFamily="66" charset="0"/>
                <a:ea typeface="+mn-ea"/>
                <a:cs typeface="+mn-cs"/>
              </a:rPr>
              <a:t>BoundedBuffer</a:t>
            </a: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::Remove(c){</a:t>
            </a:r>
            <a:endParaRPr lang="en-US" sz="1800" dirty="0">
              <a:solidFill>
                <a:srgbClr val="990000"/>
              </a:solidFill>
              <a:latin typeface="Comic Sans MS" pitchFamily="66" charset="0"/>
              <a:ea typeface="+mn-ea"/>
              <a:cs typeface="+mn-cs"/>
              <a:sym typeface="Wingdings" pitchFamily="2" charset="2"/>
            </a:endParaRP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   </a:t>
            </a:r>
            <a:r>
              <a:rPr lang="en-US" sz="1800" dirty="0">
                <a:solidFill>
                  <a:srgbClr val="990000"/>
                </a:solidFill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 if (count == 0) sleep();</a:t>
            </a:r>
          </a:p>
          <a:p>
            <a:pPr eaLnBrk="0" hangingPunct="0">
              <a:defRPr/>
            </a:pPr>
            <a:r>
              <a:rPr lang="en-US" dirty="0">
                <a:latin typeface="Comic Sans MS" pitchFamily="66" charset="0"/>
              </a:rPr>
              <a:t>    </a:t>
            </a:r>
            <a:r>
              <a:rPr lang="en-US" dirty="0" err="1">
                <a:latin typeface="Comic Sans MS" pitchFamily="66" charset="0"/>
              </a:rPr>
              <a:t>pthread_mutex_lock</a:t>
            </a:r>
            <a:r>
              <a:rPr lang="en-US" dirty="0">
                <a:latin typeface="Comic Sans MS" pitchFamily="66" charset="0"/>
                <a:sym typeface="Wingdings" pitchFamily="2" charset="2"/>
              </a:rPr>
              <a:t>(&amp;lock);</a:t>
            </a:r>
          </a:p>
          <a:p>
            <a:pPr eaLnBrk="0" hangingPunct="0">
              <a:defRPr/>
            </a:pPr>
            <a:r>
              <a:rPr lang="en-US" dirty="0">
                <a:latin typeface="Comic Sans MS" pitchFamily="66" charset="0"/>
                <a:sym typeface="Wingdings" pitchFamily="2" charset="2"/>
              </a:rPr>
              <a:t>    </a:t>
            </a:r>
            <a:r>
              <a:rPr lang="en-US" sz="1800" dirty="0"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Remove c from buffer;</a:t>
            </a:r>
            <a:endParaRPr lang="en-US" sz="1800" dirty="0">
              <a:latin typeface="Comic Sans MS" pitchFamily="66" charset="0"/>
              <a:ea typeface="+mn-ea"/>
              <a:cs typeface="+mn-cs"/>
            </a:endParaRP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    count--;</a:t>
            </a: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    </a:t>
            </a:r>
            <a:r>
              <a:rPr lang="en-US" dirty="0" err="1">
                <a:latin typeface="Comic Sans MS" pitchFamily="66" charset="0"/>
              </a:rPr>
              <a:t>pthread_mutex_unlock</a:t>
            </a:r>
            <a:r>
              <a:rPr lang="en-US" dirty="0">
                <a:latin typeface="Comic Sans MS" pitchFamily="66" charset="0"/>
                <a:sym typeface="Wingdings" pitchFamily="2" charset="2"/>
              </a:rPr>
              <a:t>(&amp;lock);</a:t>
            </a:r>
            <a:endParaRPr lang="en-US" sz="1800" dirty="0">
              <a:latin typeface="Comic Sans MS" pitchFamily="66" charset="0"/>
              <a:ea typeface="+mn-ea"/>
              <a:cs typeface="+mn-cs"/>
            </a:endParaRPr>
          </a:p>
          <a:p>
            <a:pPr eaLnBrk="0" hangingPunct="0">
              <a:defRPr/>
            </a:pPr>
            <a:r>
              <a:rPr lang="en-US" sz="1800" dirty="0">
                <a:solidFill>
                  <a:srgbClr val="C00000"/>
                </a:solidFill>
                <a:latin typeface="Comic Sans MS" pitchFamily="66" charset="0"/>
                <a:ea typeface="+mn-ea"/>
                <a:cs typeface="+mn-cs"/>
              </a:rPr>
              <a:t>    if(count==n-1) wakeup(deposit);</a:t>
            </a:r>
            <a:endParaRPr lang="en-US" sz="1800" dirty="0">
              <a:latin typeface="Comic Sans MS" pitchFamily="66" charset="0"/>
              <a:ea typeface="+mn-ea"/>
              <a:cs typeface="+mn-cs"/>
            </a:endParaRP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}</a:t>
            </a:r>
          </a:p>
        </p:txBody>
      </p:sp>
      <p:sp>
        <p:nvSpPr>
          <p:cNvPr id="332807" name="AutoShape 7"/>
          <p:cNvSpPr>
            <a:spLocks noChangeArrowheads="1"/>
          </p:cNvSpPr>
          <p:nvPr/>
        </p:nvSpPr>
        <p:spPr bwMode="auto">
          <a:xfrm>
            <a:off x="6497638" y="2713062"/>
            <a:ext cx="2055812" cy="8921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CCFF">
                  <a:gamma/>
                  <a:shade val="46275"/>
                  <a:invGamma/>
                </a:srgbClr>
              </a:gs>
              <a:gs pos="50000">
                <a:srgbClr val="CCCCFF"/>
              </a:gs>
              <a:gs pos="100000">
                <a:srgbClr val="CCCCFF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defRPr/>
            </a:pPr>
            <a:r>
              <a:rPr lang="en-US" sz="2000">
                <a:latin typeface="Comic Sans MS" pitchFamily="66" charset="0"/>
                <a:ea typeface="+mn-ea"/>
                <a:cs typeface="+mn-cs"/>
              </a:rPr>
              <a:t>What is wrong </a:t>
            </a:r>
          </a:p>
          <a:p>
            <a:pPr algn="ctr" eaLnBrk="0" hangingPunct="0">
              <a:defRPr/>
            </a:pPr>
            <a:r>
              <a:rPr lang="en-US" sz="2000">
                <a:latin typeface="Comic Sans MS" pitchFamily="66" charset="0"/>
                <a:ea typeface="+mn-ea"/>
                <a:cs typeface="+mn-cs"/>
              </a:rPr>
              <a:t>with this?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Beyond Locks</a:t>
            </a: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E1C932C5-D467-EC19-E0E6-C8701182C5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7800" y="1988840"/>
            <a:ext cx="2934320" cy="175432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1800" dirty="0">
                <a:latin typeface="Comic Sans MS" charset="0"/>
              </a:rPr>
              <a:t>Class </a:t>
            </a:r>
            <a:r>
              <a:rPr lang="en-US" sz="1800" dirty="0" err="1">
                <a:latin typeface="Comic Sans MS" charset="0"/>
              </a:rPr>
              <a:t>BoundedBuffer</a:t>
            </a:r>
            <a:r>
              <a:rPr lang="en-US" sz="1800" dirty="0">
                <a:latin typeface="Comic Sans MS" charset="0"/>
              </a:rPr>
              <a:t>{</a:t>
            </a:r>
          </a:p>
          <a:p>
            <a:r>
              <a:rPr lang="en-US" sz="1800" dirty="0">
                <a:latin typeface="Comic Sans MS" charset="0"/>
              </a:rPr>
              <a:t>    …</a:t>
            </a:r>
          </a:p>
          <a:p>
            <a:r>
              <a:rPr lang="en-US" sz="1800" dirty="0">
                <a:latin typeface="Comic Sans MS" charset="0"/>
              </a:rPr>
              <a:t>    void* buffer[];</a:t>
            </a:r>
          </a:p>
          <a:p>
            <a:r>
              <a:rPr lang="en-US" sz="1800" dirty="0">
                <a:latin typeface="Comic Sans MS" charset="0"/>
              </a:rPr>
              <a:t>    </a:t>
            </a:r>
            <a:r>
              <a:rPr lang="en-US" sz="1800" dirty="0" err="1">
                <a:latin typeface="Comic Sans MS" charset="0"/>
              </a:rPr>
              <a:t>pthread_lock_t</a:t>
            </a:r>
            <a:r>
              <a:rPr lang="en-US" sz="1800" dirty="0">
                <a:latin typeface="Comic Sans MS" charset="0"/>
              </a:rPr>
              <a:t> lock;</a:t>
            </a:r>
          </a:p>
          <a:p>
            <a:r>
              <a:rPr lang="en-US" sz="1800" dirty="0">
                <a:latin typeface="Comic Sans MS" charset="0"/>
              </a:rPr>
              <a:t>    int count = 0;</a:t>
            </a:r>
          </a:p>
          <a:p>
            <a:r>
              <a:rPr lang="en-US" sz="1800" dirty="0">
                <a:latin typeface="Comic Sans MS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51164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32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32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32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2805" grpId="0" animBg="1"/>
      <p:bldP spid="332806" grpId="0" animBg="1"/>
      <p:bldP spid="332807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5" name="Text Box 5"/>
          <p:cNvSpPr txBox="1">
            <a:spLocks noChangeArrowheads="1"/>
          </p:cNvSpPr>
          <p:nvPr/>
        </p:nvSpPr>
        <p:spPr bwMode="auto">
          <a:xfrm>
            <a:off x="611560" y="3882728"/>
            <a:ext cx="4039815" cy="230832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US" sz="1800" dirty="0" err="1">
                <a:latin typeface="Comic Sans MS" pitchFamily="66" charset="0"/>
                <a:ea typeface="+mn-ea"/>
                <a:cs typeface="+mn-cs"/>
              </a:rPr>
              <a:t>BoundedBuffer</a:t>
            </a: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::Deposit(c){</a:t>
            </a:r>
            <a:endParaRPr lang="en-US" sz="1800" dirty="0">
              <a:solidFill>
                <a:srgbClr val="990000"/>
              </a:solidFill>
              <a:latin typeface="Comic Sans MS" pitchFamily="66" charset="0"/>
              <a:ea typeface="+mn-ea"/>
              <a:cs typeface="+mn-cs"/>
              <a:sym typeface="Wingdings" pitchFamily="2" charset="2"/>
            </a:endParaRPr>
          </a:p>
          <a:p>
            <a:pPr eaLnBrk="0" hangingPunct="0">
              <a:defRPr/>
            </a:pPr>
            <a:r>
              <a:rPr lang="en-US" sz="1800" dirty="0">
                <a:solidFill>
                  <a:srgbClr val="990000"/>
                </a:solidFill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    </a:t>
            </a:r>
            <a:r>
              <a:rPr lang="en-US" dirty="0" err="1">
                <a:latin typeface="Comic Sans MS" pitchFamily="66" charset="0"/>
              </a:rPr>
              <a:t>pthread_mutex_lock</a:t>
            </a:r>
            <a:r>
              <a:rPr lang="en-US" dirty="0">
                <a:latin typeface="Comic Sans MS" pitchFamily="66" charset="0"/>
                <a:sym typeface="Wingdings" pitchFamily="2" charset="2"/>
              </a:rPr>
              <a:t>(&amp;lock);</a:t>
            </a:r>
            <a:endParaRPr lang="en-US" sz="1800" dirty="0">
              <a:latin typeface="Comic Sans MS" pitchFamily="66" charset="0"/>
              <a:ea typeface="+mn-ea"/>
              <a:cs typeface="+mn-cs"/>
              <a:sym typeface="Wingdings" pitchFamily="2" charset="2"/>
            </a:endParaRPr>
          </a:p>
          <a:p>
            <a:pPr eaLnBrk="0" hangingPunct="0">
              <a:defRPr/>
            </a:pPr>
            <a:r>
              <a:rPr lang="en-US" sz="1800" dirty="0">
                <a:solidFill>
                  <a:srgbClr val="990000"/>
                </a:solidFill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    if (count == n) sleep();</a:t>
            </a: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    Add c to the buffer;</a:t>
            </a:r>
            <a:endParaRPr lang="en-US" sz="1800" dirty="0">
              <a:latin typeface="Comic Sans MS" pitchFamily="66" charset="0"/>
              <a:ea typeface="+mn-ea"/>
              <a:cs typeface="+mn-cs"/>
            </a:endParaRP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    count++;</a:t>
            </a:r>
          </a:p>
          <a:p>
            <a:pPr eaLnBrk="0" hangingPunct="0">
              <a:defRPr/>
            </a:pPr>
            <a:r>
              <a:rPr lang="en-US" sz="1800" dirty="0">
                <a:solidFill>
                  <a:srgbClr val="C00000"/>
                </a:solidFill>
                <a:latin typeface="Comic Sans MS" pitchFamily="66" charset="0"/>
                <a:ea typeface="+mn-ea"/>
                <a:cs typeface="+mn-cs"/>
              </a:rPr>
              <a:t>    if(count == 1) wakeup(remove);</a:t>
            </a: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    </a:t>
            </a:r>
            <a:r>
              <a:rPr lang="en-US" dirty="0" err="1">
                <a:latin typeface="Comic Sans MS" pitchFamily="66" charset="0"/>
              </a:rPr>
              <a:t>pthread_mutex_unlock</a:t>
            </a:r>
            <a:r>
              <a:rPr lang="en-US" dirty="0">
                <a:latin typeface="Comic Sans MS" pitchFamily="66" charset="0"/>
                <a:sym typeface="Wingdings" pitchFamily="2" charset="2"/>
              </a:rPr>
              <a:t>(&amp;lock);</a:t>
            </a: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}</a:t>
            </a:r>
          </a:p>
        </p:txBody>
      </p:sp>
      <p:sp>
        <p:nvSpPr>
          <p:cNvPr id="332806" name="Text Box 6"/>
          <p:cNvSpPr txBox="1">
            <a:spLocks noChangeArrowheads="1"/>
          </p:cNvSpPr>
          <p:nvPr/>
        </p:nvSpPr>
        <p:spPr bwMode="auto">
          <a:xfrm>
            <a:off x="4787900" y="3846215"/>
            <a:ext cx="3835400" cy="23082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800" dirty="0" err="1">
                <a:latin typeface="Comic Sans MS" pitchFamily="66" charset="0"/>
                <a:ea typeface="+mn-ea"/>
                <a:cs typeface="+mn-cs"/>
              </a:rPr>
              <a:t>BoundedBuffer</a:t>
            </a: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::Remove(c){</a:t>
            </a:r>
            <a:endParaRPr lang="en-US" sz="1800" dirty="0">
              <a:solidFill>
                <a:srgbClr val="990000"/>
              </a:solidFill>
              <a:latin typeface="Comic Sans MS" pitchFamily="66" charset="0"/>
              <a:ea typeface="+mn-ea"/>
              <a:cs typeface="+mn-cs"/>
              <a:sym typeface="Wingdings" pitchFamily="2" charset="2"/>
            </a:endParaRP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    </a:t>
            </a:r>
            <a:r>
              <a:rPr lang="en-US" dirty="0" err="1">
                <a:latin typeface="Comic Sans MS" pitchFamily="66" charset="0"/>
              </a:rPr>
              <a:t>pthread_mutex_lock</a:t>
            </a:r>
            <a:r>
              <a:rPr lang="en-US" dirty="0">
                <a:latin typeface="Comic Sans MS" pitchFamily="66" charset="0"/>
                <a:sym typeface="Wingdings" pitchFamily="2" charset="2"/>
              </a:rPr>
              <a:t>(&amp;lock);</a:t>
            </a:r>
            <a:endParaRPr lang="en-US" sz="1800" dirty="0">
              <a:latin typeface="Comic Sans MS" pitchFamily="66" charset="0"/>
              <a:ea typeface="+mn-ea"/>
              <a:cs typeface="+mn-cs"/>
              <a:sym typeface="Wingdings" pitchFamily="2" charset="2"/>
            </a:endParaRPr>
          </a:p>
          <a:p>
            <a:pPr eaLnBrk="0" hangingPunct="0">
              <a:defRPr/>
            </a:pPr>
            <a:r>
              <a:rPr lang="en-US" sz="1800" dirty="0">
                <a:solidFill>
                  <a:srgbClr val="990000"/>
                </a:solidFill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    if (count == 0) sleep();</a:t>
            </a: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    Remove c from buffer;</a:t>
            </a:r>
            <a:endParaRPr lang="en-US" sz="1800" dirty="0">
              <a:latin typeface="Comic Sans MS" pitchFamily="66" charset="0"/>
              <a:ea typeface="+mn-ea"/>
              <a:cs typeface="+mn-cs"/>
            </a:endParaRP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    count--;</a:t>
            </a:r>
          </a:p>
          <a:p>
            <a:pPr eaLnBrk="0" hangingPunct="0">
              <a:defRPr/>
            </a:pPr>
            <a:r>
              <a:rPr lang="en-US" sz="1800" dirty="0">
                <a:solidFill>
                  <a:srgbClr val="C00000"/>
                </a:solidFill>
                <a:latin typeface="Comic Sans MS" pitchFamily="66" charset="0"/>
                <a:ea typeface="+mn-ea"/>
                <a:cs typeface="+mn-cs"/>
              </a:rPr>
              <a:t>    if(count==n-1) wakeup(deposit);</a:t>
            </a: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    </a:t>
            </a:r>
            <a:r>
              <a:rPr lang="en-US" dirty="0" err="1">
                <a:latin typeface="Comic Sans MS" pitchFamily="66" charset="0"/>
              </a:rPr>
              <a:t>pthread_mutex_unlock</a:t>
            </a:r>
            <a:r>
              <a:rPr lang="en-US" dirty="0">
                <a:latin typeface="Comic Sans MS" pitchFamily="66" charset="0"/>
                <a:sym typeface="Wingdings" pitchFamily="2" charset="2"/>
              </a:rPr>
              <a:t>(&amp;lock);</a:t>
            </a:r>
            <a:endParaRPr lang="en-US" sz="1800" dirty="0">
              <a:latin typeface="Comic Sans MS" pitchFamily="66" charset="0"/>
              <a:ea typeface="+mn-ea"/>
              <a:cs typeface="+mn-cs"/>
            </a:endParaRP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}</a:t>
            </a:r>
          </a:p>
        </p:txBody>
      </p:sp>
      <p:sp>
        <p:nvSpPr>
          <p:cNvPr id="332807" name="AutoShape 7"/>
          <p:cNvSpPr>
            <a:spLocks noChangeArrowheads="1"/>
          </p:cNvSpPr>
          <p:nvPr/>
        </p:nvSpPr>
        <p:spPr bwMode="auto">
          <a:xfrm>
            <a:off x="6497638" y="2666703"/>
            <a:ext cx="2055812" cy="8921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CCFF">
                  <a:gamma/>
                  <a:shade val="46275"/>
                  <a:invGamma/>
                </a:srgbClr>
              </a:gs>
              <a:gs pos="50000">
                <a:srgbClr val="CCCCFF"/>
              </a:gs>
              <a:gs pos="100000">
                <a:srgbClr val="CCCCFF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defRPr/>
            </a:pPr>
            <a:r>
              <a:rPr lang="en-US" sz="2000">
                <a:latin typeface="Comic Sans MS" pitchFamily="66" charset="0"/>
                <a:ea typeface="+mn-ea"/>
                <a:cs typeface="+mn-cs"/>
              </a:rPr>
              <a:t>What is wrong </a:t>
            </a:r>
          </a:p>
          <a:p>
            <a:pPr algn="ctr" eaLnBrk="0" hangingPunct="0">
              <a:defRPr/>
            </a:pPr>
            <a:r>
              <a:rPr lang="en-US" sz="2000">
                <a:latin typeface="Comic Sans MS" pitchFamily="66" charset="0"/>
                <a:ea typeface="+mn-ea"/>
                <a:cs typeface="+mn-cs"/>
              </a:rPr>
              <a:t>with this?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Beyond Locks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59F175C7-EE8C-6CB4-9329-5C3DA6588E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7800" y="1988840"/>
            <a:ext cx="2934320" cy="175432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1800" dirty="0">
                <a:latin typeface="Comic Sans MS" charset="0"/>
              </a:rPr>
              <a:t>Class </a:t>
            </a:r>
            <a:r>
              <a:rPr lang="en-US" sz="1800" dirty="0" err="1">
                <a:latin typeface="Comic Sans MS" charset="0"/>
              </a:rPr>
              <a:t>BoundedBuffer</a:t>
            </a:r>
            <a:r>
              <a:rPr lang="en-US" sz="1800" dirty="0">
                <a:latin typeface="Comic Sans MS" charset="0"/>
              </a:rPr>
              <a:t>{</a:t>
            </a:r>
          </a:p>
          <a:p>
            <a:r>
              <a:rPr lang="en-US" sz="1800" dirty="0">
                <a:latin typeface="Comic Sans MS" charset="0"/>
              </a:rPr>
              <a:t>    …</a:t>
            </a:r>
          </a:p>
          <a:p>
            <a:r>
              <a:rPr lang="en-US" sz="1800" dirty="0">
                <a:latin typeface="Comic Sans MS" charset="0"/>
              </a:rPr>
              <a:t>    void* buffer[];</a:t>
            </a:r>
          </a:p>
          <a:p>
            <a:r>
              <a:rPr lang="en-US" sz="1800" dirty="0">
                <a:latin typeface="Comic Sans MS" charset="0"/>
              </a:rPr>
              <a:t>    </a:t>
            </a:r>
            <a:r>
              <a:rPr lang="en-US" sz="1800" dirty="0" err="1">
                <a:latin typeface="Comic Sans MS" charset="0"/>
              </a:rPr>
              <a:t>pthread_lock_t</a:t>
            </a:r>
            <a:r>
              <a:rPr lang="en-US" sz="1800" dirty="0">
                <a:latin typeface="Comic Sans MS" charset="0"/>
              </a:rPr>
              <a:t> lock;</a:t>
            </a:r>
          </a:p>
          <a:p>
            <a:r>
              <a:rPr lang="en-US" sz="1800" dirty="0">
                <a:latin typeface="Comic Sans MS" charset="0"/>
              </a:rPr>
              <a:t>    int count = 0;</a:t>
            </a:r>
          </a:p>
          <a:p>
            <a:r>
              <a:rPr lang="en-US" sz="1800" dirty="0">
                <a:latin typeface="Comic Sans MS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571300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32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32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32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2805" grpId="0" animBg="1"/>
      <p:bldP spid="332806" grpId="0" animBg="1"/>
      <p:bldP spid="332807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8" name="Text Box 4"/>
          <p:cNvSpPr txBox="1">
            <a:spLocks noChangeArrowheads="1"/>
          </p:cNvSpPr>
          <p:nvPr/>
        </p:nvSpPr>
        <p:spPr bwMode="auto">
          <a:xfrm>
            <a:off x="179512" y="3543300"/>
            <a:ext cx="4320479" cy="313932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US" sz="1800" dirty="0" err="1">
                <a:latin typeface="Comic Sans MS" pitchFamily="66" charset="0"/>
                <a:ea typeface="+mn-ea"/>
                <a:cs typeface="+mn-cs"/>
              </a:rPr>
              <a:t>BoundedBuffer</a:t>
            </a: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::Deposit(c){</a:t>
            </a: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    while(1) {</a:t>
            </a:r>
          </a:p>
          <a:p>
            <a:pPr eaLnBrk="0" hangingPunct="0">
              <a:defRPr/>
            </a:pPr>
            <a:r>
              <a:rPr lang="en-US" sz="1800" dirty="0">
                <a:solidFill>
                  <a:srgbClr val="990000"/>
                </a:solidFill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      </a:t>
            </a:r>
            <a:r>
              <a:rPr lang="en-US" dirty="0" err="1">
                <a:latin typeface="Comic Sans MS" pitchFamily="66" charset="0"/>
              </a:rPr>
              <a:t>pthread_mutex_lock</a:t>
            </a:r>
            <a:r>
              <a:rPr lang="en-US" dirty="0">
                <a:latin typeface="Comic Sans MS" pitchFamily="66" charset="0"/>
                <a:sym typeface="Wingdings" pitchFamily="2" charset="2"/>
              </a:rPr>
              <a:t>(&amp;lock);</a:t>
            </a:r>
            <a:endParaRPr lang="en-US" sz="1800" dirty="0">
              <a:solidFill>
                <a:srgbClr val="990000"/>
              </a:solidFill>
              <a:latin typeface="Comic Sans MS" pitchFamily="66" charset="0"/>
              <a:ea typeface="+mn-ea"/>
              <a:cs typeface="+mn-cs"/>
              <a:sym typeface="Wingdings" pitchFamily="2" charset="2"/>
            </a:endParaRPr>
          </a:p>
          <a:p>
            <a:pPr eaLnBrk="0" hangingPunct="0">
              <a:defRPr/>
            </a:pPr>
            <a:r>
              <a:rPr lang="en-US" sz="1800" dirty="0">
                <a:solidFill>
                  <a:srgbClr val="990000"/>
                </a:solidFill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      if(count == n) {</a:t>
            </a:r>
          </a:p>
          <a:p>
            <a:pPr eaLnBrk="0" hangingPunct="0">
              <a:defRPr/>
            </a:pPr>
            <a:r>
              <a:rPr lang="en-US" sz="1800" dirty="0">
                <a:solidFill>
                  <a:srgbClr val="990000"/>
                </a:solidFill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          </a:t>
            </a:r>
            <a:r>
              <a:rPr lang="en-US" dirty="0" err="1">
                <a:solidFill>
                  <a:srgbClr val="990000"/>
                </a:solidFill>
                <a:latin typeface="Comic Sans MS" pitchFamily="66" charset="0"/>
              </a:rPr>
              <a:t>pthread_mutex_unlock</a:t>
            </a:r>
            <a:r>
              <a:rPr lang="en-US" dirty="0">
                <a:solidFill>
                  <a:srgbClr val="990000"/>
                </a:solidFill>
                <a:latin typeface="Comic Sans MS" pitchFamily="66" charset="0"/>
                <a:sym typeface="Wingdings" pitchFamily="2" charset="2"/>
              </a:rPr>
              <a:t>(&amp;lock);</a:t>
            </a:r>
          </a:p>
          <a:p>
            <a:pPr eaLnBrk="0" hangingPunct="0">
              <a:defRPr/>
            </a:pPr>
            <a:r>
              <a:rPr lang="en-US" sz="1800" dirty="0">
                <a:solidFill>
                  <a:srgbClr val="990000"/>
                </a:solidFill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          continue;}</a:t>
            </a: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      Add c to the buffer;</a:t>
            </a:r>
            <a:endParaRPr lang="en-US" sz="1800" dirty="0">
              <a:latin typeface="Comic Sans MS" pitchFamily="66" charset="0"/>
              <a:ea typeface="+mn-ea"/>
              <a:cs typeface="+mn-cs"/>
            </a:endParaRP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      count++;</a:t>
            </a: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      </a:t>
            </a:r>
            <a:r>
              <a:rPr lang="en-US" dirty="0" err="1">
                <a:latin typeface="Comic Sans MS" pitchFamily="66" charset="0"/>
              </a:rPr>
              <a:t>pthread_mutex_unlock</a:t>
            </a:r>
            <a:r>
              <a:rPr lang="en-US" dirty="0">
                <a:latin typeface="Comic Sans MS" pitchFamily="66" charset="0"/>
                <a:sym typeface="Wingdings" pitchFamily="2" charset="2"/>
              </a:rPr>
              <a:t>(&amp;lock);</a:t>
            </a:r>
            <a:endParaRPr lang="en-US" sz="1800" dirty="0">
              <a:latin typeface="Comic Sans MS" pitchFamily="66" charset="0"/>
              <a:ea typeface="+mn-ea"/>
              <a:cs typeface="+mn-cs"/>
              <a:sym typeface="Wingdings" pitchFamily="2" charset="2"/>
            </a:endParaRP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      break;</a:t>
            </a: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}</a:t>
            </a: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}</a:t>
            </a:r>
          </a:p>
        </p:txBody>
      </p:sp>
      <p:sp>
        <p:nvSpPr>
          <p:cNvPr id="333829" name="Text Box 5"/>
          <p:cNvSpPr txBox="1">
            <a:spLocks noChangeArrowheads="1"/>
          </p:cNvSpPr>
          <p:nvPr/>
        </p:nvSpPr>
        <p:spPr bwMode="auto">
          <a:xfrm>
            <a:off x="4572000" y="3297238"/>
            <a:ext cx="4248471" cy="34163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US" sz="1800" dirty="0" err="1">
                <a:latin typeface="Comic Sans MS" pitchFamily="66" charset="0"/>
                <a:ea typeface="+mn-ea"/>
                <a:cs typeface="+mn-cs"/>
              </a:rPr>
              <a:t>BoundedBuffer</a:t>
            </a: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::Remove(c){</a:t>
            </a: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    while(1) {</a:t>
            </a: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      </a:t>
            </a:r>
            <a:r>
              <a:rPr lang="en-US" dirty="0" err="1">
                <a:latin typeface="Comic Sans MS" pitchFamily="66" charset="0"/>
              </a:rPr>
              <a:t>pthread_mutex_lock</a:t>
            </a:r>
            <a:r>
              <a:rPr lang="en-US" dirty="0">
                <a:latin typeface="Comic Sans MS" pitchFamily="66" charset="0"/>
                <a:sym typeface="Wingdings" pitchFamily="2" charset="2"/>
              </a:rPr>
              <a:t>(&amp;lock);</a:t>
            </a:r>
            <a:r>
              <a:rPr lang="en-US" sz="1800" dirty="0">
                <a:solidFill>
                  <a:srgbClr val="990000"/>
                </a:solidFill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      </a:t>
            </a:r>
          </a:p>
          <a:p>
            <a:pPr eaLnBrk="0" hangingPunct="0">
              <a:defRPr/>
            </a:pPr>
            <a:r>
              <a:rPr lang="en-US" dirty="0">
                <a:solidFill>
                  <a:srgbClr val="990000"/>
                </a:solidFill>
                <a:latin typeface="Comic Sans MS" pitchFamily="66" charset="0"/>
                <a:sym typeface="Wingdings" pitchFamily="2" charset="2"/>
              </a:rPr>
              <a:t>      </a:t>
            </a:r>
            <a:r>
              <a:rPr lang="en-US" sz="1800" dirty="0">
                <a:solidFill>
                  <a:srgbClr val="990000"/>
                </a:solidFill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if (count == 0) {</a:t>
            </a:r>
          </a:p>
          <a:p>
            <a:pPr eaLnBrk="0" hangingPunct="0">
              <a:defRPr/>
            </a:pPr>
            <a:r>
              <a:rPr lang="en-US" sz="1800" dirty="0">
                <a:solidFill>
                  <a:srgbClr val="990000"/>
                </a:solidFill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         </a:t>
            </a:r>
            <a:r>
              <a:rPr lang="en-US" dirty="0" err="1">
                <a:solidFill>
                  <a:srgbClr val="990000"/>
                </a:solidFill>
                <a:latin typeface="Comic Sans MS" pitchFamily="66" charset="0"/>
              </a:rPr>
              <a:t>pthread_mutex_unlock</a:t>
            </a:r>
            <a:r>
              <a:rPr lang="en-US" dirty="0">
                <a:solidFill>
                  <a:srgbClr val="990000"/>
                </a:solidFill>
                <a:latin typeface="Comic Sans MS" pitchFamily="66" charset="0"/>
                <a:sym typeface="Wingdings" pitchFamily="2" charset="2"/>
              </a:rPr>
              <a:t>(&amp;lock);</a:t>
            </a:r>
            <a:endParaRPr lang="en-US" sz="1800" dirty="0">
              <a:solidFill>
                <a:srgbClr val="990000"/>
              </a:solidFill>
              <a:latin typeface="Comic Sans MS" pitchFamily="66" charset="0"/>
              <a:sym typeface="Wingdings" pitchFamily="2" charset="2"/>
            </a:endParaRPr>
          </a:p>
          <a:p>
            <a:pPr eaLnBrk="0" hangingPunct="0">
              <a:defRPr/>
            </a:pPr>
            <a:r>
              <a:rPr lang="en-US" sz="1800" dirty="0">
                <a:solidFill>
                  <a:srgbClr val="990000"/>
                </a:solidFill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         continue;</a:t>
            </a:r>
          </a:p>
          <a:p>
            <a:pPr eaLnBrk="0" hangingPunct="0">
              <a:defRPr/>
            </a:pPr>
            <a:r>
              <a:rPr lang="en-US" sz="1800" dirty="0">
                <a:solidFill>
                  <a:srgbClr val="990000"/>
                </a:solidFill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      }  </a:t>
            </a: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      Remove c from buffer;</a:t>
            </a:r>
            <a:endParaRPr lang="en-US" sz="1800" dirty="0">
              <a:latin typeface="Comic Sans MS" pitchFamily="66" charset="0"/>
              <a:ea typeface="+mn-ea"/>
              <a:cs typeface="+mn-cs"/>
            </a:endParaRP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      count--;</a:t>
            </a: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      </a:t>
            </a:r>
            <a:r>
              <a:rPr lang="en-US" dirty="0" err="1">
                <a:latin typeface="Comic Sans MS" pitchFamily="66" charset="0"/>
              </a:rPr>
              <a:t>pthread_mutex_unlock</a:t>
            </a:r>
            <a:r>
              <a:rPr lang="en-US" dirty="0">
                <a:latin typeface="Comic Sans MS" pitchFamily="66" charset="0"/>
                <a:sym typeface="Wingdings" pitchFamily="2" charset="2"/>
              </a:rPr>
              <a:t>(&amp;lock);</a:t>
            </a:r>
            <a:endParaRPr lang="en-US" sz="1800" dirty="0">
              <a:latin typeface="Comic Sans MS" pitchFamily="66" charset="0"/>
              <a:ea typeface="+mn-ea"/>
              <a:cs typeface="+mn-cs"/>
              <a:sym typeface="Wingdings" pitchFamily="2" charset="2"/>
            </a:endParaRP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      break;</a:t>
            </a:r>
            <a:endParaRPr lang="en-US" sz="1800" dirty="0">
              <a:latin typeface="Comic Sans MS" pitchFamily="66" charset="0"/>
              <a:ea typeface="+mn-ea"/>
              <a:cs typeface="+mn-cs"/>
            </a:endParaRPr>
          </a:p>
          <a:p>
            <a:pPr eaLnBrk="0" hangingPunct="0">
              <a:defRPr/>
            </a:pPr>
            <a:r>
              <a:rPr lang="en-US" sz="1800" dirty="0">
                <a:latin typeface="Comic Sans MS" pitchFamily="66" charset="0"/>
                <a:ea typeface="+mn-ea"/>
                <a:cs typeface="+mn-cs"/>
              </a:rPr>
              <a:t>}}</a:t>
            </a:r>
          </a:p>
        </p:txBody>
      </p:sp>
      <p:sp>
        <p:nvSpPr>
          <p:cNvPr id="333830" name="AutoShape 6"/>
          <p:cNvSpPr>
            <a:spLocks noChangeArrowheads="1"/>
          </p:cNvSpPr>
          <p:nvPr/>
        </p:nvSpPr>
        <p:spPr bwMode="auto">
          <a:xfrm>
            <a:off x="6611938" y="1709738"/>
            <a:ext cx="2043112" cy="7810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CCFF">
                  <a:gamma/>
                  <a:shade val="46275"/>
                  <a:invGamma/>
                </a:srgbClr>
              </a:gs>
              <a:gs pos="50000">
                <a:srgbClr val="CCCCFF"/>
              </a:gs>
              <a:gs pos="100000">
                <a:srgbClr val="CCCCFF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defRPr/>
            </a:pPr>
            <a:r>
              <a:rPr lang="en-US" sz="2000" dirty="0">
                <a:latin typeface="Comic Sans MS" pitchFamily="66" charset="0"/>
                <a:ea typeface="+mn-ea"/>
                <a:cs typeface="+mn-cs"/>
              </a:rPr>
              <a:t>What is wrong </a:t>
            </a:r>
          </a:p>
          <a:p>
            <a:pPr algn="ctr" eaLnBrk="0" hangingPunct="0">
              <a:defRPr/>
            </a:pPr>
            <a:r>
              <a:rPr lang="en-US" sz="2000" dirty="0">
                <a:latin typeface="Comic Sans MS" pitchFamily="66" charset="0"/>
                <a:ea typeface="+mn-ea"/>
                <a:cs typeface="+mn-cs"/>
              </a:rPr>
              <a:t>with this?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Beyond Locks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AEF27EC8-4C91-3EF4-8734-9962D427C4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7665" y="1405836"/>
            <a:ext cx="2934320" cy="175432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1800" dirty="0">
                <a:latin typeface="Comic Sans MS" charset="0"/>
              </a:rPr>
              <a:t>Class </a:t>
            </a:r>
            <a:r>
              <a:rPr lang="en-US" sz="1800" dirty="0" err="1">
                <a:latin typeface="Comic Sans MS" charset="0"/>
              </a:rPr>
              <a:t>BoundedBuffer</a:t>
            </a:r>
            <a:r>
              <a:rPr lang="en-US" sz="1800" dirty="0">
                <a:latin typeface="Comic Sans MS" charset="0"/>
              </a:rPr>
              <a:t>{</a:t>
            </a:r>
          </a:p>
          <a:p>
            <a:r>
              <a:rPr lang="en-US" sz="1800" dirty="0">
                <a:latin typeface="Comic Sans MS" charset="0"/>
              </a:rPr>
              <a:t>    …</a:t>
            </a:r>
          </a:p>
          <a:p>
            <a:r>
              <a:rPr lang="en-US" sz="1800" dirty="0">
                <a:latin typeface="Comic Sans MS" charset="0"/>
              </a:rPr>
              <a:t>    void* buffer[];</a:t>
            </a:r>
          </a:p>
          <a:p>
            <a:r>
              <a:rPr lang="en-US" sz="1800" dirty="0">
                <a:latin typeface="Comic Sans MS" charset="0"/>
              </a:rPr>
              <a:t>    </a:t>
            </a:r>
            <a:r>
              <a:rPr lang="en-US" sz="1800" dirty="0" err="1">
                <a:latin typeface="Comic Sans MS" charset="0"/>
              </a:rPr>
              <a:t>pthread_lock_t</a:t>
            </a:r>
            <a:r>
              <a:rPr lang="en-US" sz="1800" dirty="0">
                <a:latin typeface="Comic Sans MS" charset="0"/>
              </a:rPr>
              <a:t> lock;</a:t>
            </a:r>
          </a:p>
          <a:p>
            <a:r>
              <a:rPr lang="en-US" sz="1800" dirty="0">
                <a:latin typeface="Comic Sans MS" charset="0"/>
              </a:rPr>
              <a:t>    int count = 0;</a:t>
            </a:r>
          </a:p>
          <a:p>
            <a:r>
              <a:rPr lang="en-US" sz="1800" dirty="0">
                <a:latin typeface="Comic Sans MS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235583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33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33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33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3828" grpId="0" animBg="1"/>
      <p:bldP spid="333829" grpId="0" animBg="1"/>
      <p:bldP spid="333830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>
                <a:latin typeface="Arial" charset="0"/>
              </a:rPr>
              <a:t>Correctness requirements for bounded buffer producer-consumer problem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Arial" charset="0"/>
              </a:rPr>
              <a:t>Only one thread manipulates the buffer at any time (mutual exclusion)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Arial" charset="0"/>
              </a:rPr>
              <a:t>Consumer must wait for producer when the buffer is empty (scheduling/synchronization constraint)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Arial" charset="0"/>
              </a:rPr>
              <a:t>Producer must wait for the consumer when the buffer is full (scheduling/synchronization constraint)</a:t>
            </a:r>
          </a:p>
          <a:p>
            <a:pPr lvl="1">
              <a:lnSpc>
                <a:spcPct val="90000"/>
              </a:lnSpc>
            </a:pPr>
            <a:endParaRPr lang="en-US" sz="1800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000" dirty="0">
                <a:latin typeface="Arial" charset="0"/>
              </a:rPr>
              <a:t>Solution: </a:t>
            </a:r>
            <a:r>
              <a:rPr lang="en-US" sz="2000" dirty="0">
                <a:solidFill>
                  <a:srgbClr val="990000"/>
                </a:solidFill>
                <a:latin typeface="Arial" charset="0"/>
              </a:rPr>
              <a:t>condition variables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Arial" charset="0"/>
              </a:rPr>
              <a:t>An abstraction that supports conditional synchronization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Arial" charset="0"/>
              </a:rPr>
              <a:t>Condition variables are associated with a monitor lock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solidFill>
                  <a:srgbClr val="DC0081"/>
                </a:solidFill>
                <a:latin typeface="Arial" charset="0"/>
              </a:rPr>
              <a:t>Enable threads to wait inside a critical section by releasing the monitor lock.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Introducing Condition Variables</a:t>
            </a:r>
          </a:p>
        </p:txBody>
      </p:sp>
    </p:spTree>
    <p:extLst>
      <p:ext uri="{BB962C8B-B14F-4D97-AF65-F5344CB8AC3E}">
        <p14:creationId xmlns:p14="http://schemas.microsoft.com/office/powerpoint/2010/main" val="2874550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12688</TotalTime>
  <Words>1549</Words>
  <Application>Microsoft Macintosh PowerPoint</Application>
  <PresentationFormat>On-screen Show (4:3)</PresentationFormat>
  <Paragraphs>249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Comic Sans MS</vt:lpstr>
      <vt:lpstr>Courier New</vt:lpstr>
      <vt:lpstr>Monotype Sorts</vt:lpstr>
      <vt:lpstr>Office Theme</vt:lpstr>
      <vt:lpstr>Condition Variables</vt:lpstr>
      <vt:lpstr>Synchronization</vt:lpstr>
      <vt:lpstr>Moving Beyond Locks</vt:lpstr>
      <vt:lpstr>Beyond Locking</vt:lpstr>
      <vt:lpstr>Beyond Locks</vt:lpstr>
      <vt:lpstr>Beyond Locks</vt:lpstr>
      <vt:lpstr>Beyond Locks</vt:lpstr>
      <vt:lpstr>Beyond Locks</vt:lpstr>
      <vt:lpstr>Introducing Condition Variables</vt:lpstr>
      <vt:lpstr>Condition Variables: Operation</vt:lpstr>
      <vt:lpstr>Using Condition Variables: An Example</vt:lpstr>
      <vt:lpstr>Coke Machine Example</vt:lpstr>
      <vt:lpstr>Word to the Wise…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Architecture What is it, and how is it related to Computer Science anyway?</dc:title>
  <dc:creator>mike</dc:creator>
  <cp:lastModifiedBy>Porter, Donald</cp:lastModifiedBy>
  <cp:revision>216</cp:revision>
  <dcterms:created xsi:type="dcterms:W3CDTF">2012-09-21T01:57:31Z</dcterms:created>
  <dcterms:modified xsi:type="dcterms:W3CDTF">2022-12-08T14:46:36Z</dcterms:modified>
</cp:coreProperties>
</file>