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349" r:id="rId3"/>
    <p:sldId id="350" r:id="rId4"/>
    <p:sldId id="351" r:id="rId5"/>
    <p:sldId id="352" r:id="rId6"/>
    <p:sldId id="353" r:id="rId7"/>
    <p:sldId id="354" r:id="rId8"/>
    <p:sldId id="355" r:id="rId9"/>
    <p:sldId id="356" r:id="rId10"/>
    <p:sldId id="357" r:id="rId11"/>
    <p:sldId id="358" r:id="rId12"/>
    <p:sldId id="359" r:id="rId13"/>
    <p:sldId id="360" r:id="rId14"/>
    <p:sldId id="361" r:id="rId15"/>
    <p:sldId id="362" r:id="rId16"/>
    <p:sldId id="363" r:id="rId17"/>
    <p:sldId id="364" r:id="rId18"/>
    <p:sldId id="365" r:id="rId19"/>
    <p:sldId id="366" r:id="rId20"/>
    <p:sldId id="345" r:id="rId21"/>
    <p:sldId id="348" r:id="rId22"/>
    <p:sldId id="367" r:id="rId23"/>
    <p:sldId id="368" r:id="rId24"/>
    <p:sldId id="371" r:id="rId25"/>
    <p:sldId id="369" r:id="rId26"/>
    <p:sldId id="370" r:id="rId27"/>
    <p:sldId id="372" r:id="rId28"/>
    <p:sldId id="373" r:id="rId29"/>
    <p:sldId id="374" r:id="rId30"/>
    <p:sldId id="375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 autoAdjust="0"/>
    <p:restoredTop sz="92553" autoAdjust="0"/>
  </p:normalViewPr>
  <p:slideViewPr>
    <p:cSldViewPr>
      <p:cViewPr varScale="1">
        <p:scale>
          <a:sx n="113" d="100"/>
          <a:sy n="113" d="100"/>
        </p:scale>
        <p:origin x="160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12/5/24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12/5/24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12/5/24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12/5/24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12/5/24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12/5/24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12/5/24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12/5/24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12/5/24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12/5/24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12/5/24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12/5/24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12/5/24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12/5/24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12/5/24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File Systems: </a:t>
            </a:r>
            <a:br>
              <a:rPr lang="en-US" sz="5400" b="1" dirty="0"/>
            </a:br>
            <a:r>
              <a:rPr lang="en-US" sz="5400" b="1" dirty="0"/>
              <a:t>Crash Consistency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Portions courtesy Emmett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Witchel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CF62B-A61B-649A-731A-93CCF2039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fsck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89EBD-1671-DA67-9496-FF18A8C7F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Unix tool for brute-force checking a file system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Downsides:</a:t>
            </a:r>
          </a:p>
          <a:p>
            <a:pPr lvl="1"/>
            <a:r>
              <a:rPr lang="en-US" dirty="0"/>
              <a:t>Really, really slow (hours on a modern hard disk)</a:t>
            </a:r>
          </a:p>
          <a:p>
            <a:pPr lvl="1"/>
            <a:r>
              <a:rPr lang="en-US" dirty="0"/>
              <a:t>May still be unable to recover lost/corrupted data</a:t>
            </a:r>
          </a:p>
          <a:p>
            <a:pPr lvl="2"/>
            <a:r>
              <a:rPr lang="en-US" dirty="0"/>
              <a:t>E.g., What if a block is marked in use in bitmap, but not in tree?  What file to put “orphaned” block back into?  </a:t>
            </a:r>
          </a:p>
          <a:p>
            <a:pPr lvl="1"/>
            <a:r>
              <a:rPr lang="en-US" dirty="0"/>
              <a:t>Requires developers to specify all invariants…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357608-62C2-C401-90E2-C7B4D6E5A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943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4EE108-C735-2D5C-EE53-22D063AB1D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6F9DE-272D-B82A-C016-3749EAA3B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Strategy 2: Copy-on-write (</a:t>
            </a:r>
            <a:r>
              <a:rPr lang="en-US" dirty="0" err="1"/>
              <a:t>CoW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AAE09-B446-3962-C0CB-6D265147D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Idea: “Publish” a complex update with a single pointer write</a:t>
            </a:r>
          </a:p>
          <a:p>
            <a:pPr lvl="1"/>
            <a:r>
              <a:rPr lang="en-US" dirty="0"/>
              <a:t>Typically the root of a tree</a:t>
            </a:r>
          </a:p>
          <a:p>
            <a:r>
              <a:rPr lang="en-US" dirty="0"/>
              <a:t>Example: </a:t>
            </a:r>
            <a:r>
              <a:rPr lang="en-US" dirty="0" err="1"/>
              <a:t>CoW</a:t>
            </a:r>
            <a:r>
              <a:rPr lang="en-US" dirty="0"/>
              <a:t> BST, Modify G to G’</a:t>
            </a:r>
          </a:p>
          <a:p>
            <a:pPr lvl="1"/>
            <a:r>
              <a:rPr lang="en-US" dirty="0"/>
              <a:t>Rewrite root-to-leaf path, publish by updating root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6D5042-ED68-1BDF-8A3E-A94FA87E5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Can 4">
            <a:extLst>
              <a:ext uri="{FF2B5EF4-FFF2-40B4-BE49-F238E27FC236}">
                <a16:creationId xmlns:a16="http://schemas.microsoft.com/office/drawing/2014/main" id="{DC151449-9A44-6C10-8844-174AE612B113}"/>
              </a:ext>
            </a:extLst>
          </p:cNvPr>
          <p:cNvSpPr/>
          <p:nvPr/>
        </p:nvSpPr>
        <p:spPr>
          <a:xfrm>
            <a:off x="1475656" y="3863156"/>
            <a:ext cx="7056784" cy="2071467"/>
          </a:xfrm>
          <a:prstGeom prst="ca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F29447-86CD-1253-CC92-B9A46F839270}"/>
              </a:ext>
            </a:extLst>
          </p:cNvPr>
          <p:cNvSpPr txBox="1"/>
          <p:nvPr/>
        </p:nvSpPr>
        <p:spPr>
          <a:xfrm>
            <a:off x="842990" y="4044957"/>
            <a:ext cx="57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Disk</a:t>
            </a:r>
          </a:p>
        </p:txBody>
      </p:sp>
      <p:sp>
        <p:nvSpPr>
          <p:cNvPr id="9" name="Dodecagon 8">
            <a:extLst>
              <a:ext uri="{FF2B5EF4-FFF2-40B4-BE49-F238E27FC236}">
                <a16:creationId xmlns:a16="http://schemas.microsoft.com/office/drawing/2014/main" id="{DE904CFF-9B23-B05C-D6DB-EF3D3F8375CB}"/>
              </a:ext>
            </a:extLst>
          </p:cNvPr>
          <p:cNvSpPr/>
          <p:nvPr/>
        </p:nvSpPr>
        <p:spPr>
          <a:xfrm>
            <a:off x="5192996" y="4414289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0" name="Dodecagon 9">
            <a:extLst>
              <a:ext uri="{FF2B5EF4-FFF2-40B4-BE49-F238E27FC236}">
                <a16:creationId xmlns:a16="http://schemas.microsoft.com/office/drawing/2014/main" id="{C4CA839A-F6F0-7BC0-0484-8C3D3D237EAD}"/>
              </a:ext>
            </a:extLst>
          </p:cNvPr>
          <p:cNvSpPr/>
          <p:nvPr/>
        </p:nvSpPr>
        <p:spPr>
          <a:xfrm>
            <a:off x="4572000" y="4835264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1" name="Dodecagon 10">
            <a:extLst>
              <a:ext uri="{FF2B5EF4-FFF2-40B4-BE49-F238E27FC236}">
                <a16:creationId xmlns:a16="http://schemas.microsoft.com/office/drawing/2014/main" id="{06A0CB08-3B1D-5014-6A3B-2964B3F5B3B5}"/>
              </a:ext>
            </a:extLst>
          </p:cNvPr>
          <p:cNvSpPr/>
          <p:nvPr/>
        </p:nvSpPr>
        <p:spPr>
          <a:xfrm>
            <a:off x="5838748" y="4809134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2" name="Dodecagon 11">
            <a:extLst>
              <a:ext uri="{FF2B5EF4-FFF2-40B4-BE49-F238E27FC236}">
                <a16:creationId xmlns:a16="http://schemas.microsoft.com/office/drawing/2014/main" id="{CE6DAE8E-D2A0-28FD-2F9D-3B2B62D8FE71}"/>
              </a:ext>
            </a:extLst>
          </p:cNvPr>
          <p:cNvSpPr/>
          <p:nvPr/>
        </p:nvSpPr>
        <p:spPr>
          <a:xfrm>
            <a:off x="4067944" y="5362857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3" name="Dodecagon 12">
            <a:extLst>
              <a:ext uri="{FF2B5EF4-FFF2-40B4-BE49-F238E27FC236}">
                <a16:creationId xmlns:a16="http://schemas.microsoft.com/office/drawing/2014/main" id="{722E2BF9-2C4E-08E5-A638-D9D68CD9C19F}"/>
              </a:ext>
            </a:extLst>
          </p:cNvPr>
          <p:cNvSpPr/>
          <p:nvPr/>
        </p:nvSpPr>
        <p:spPr>
          <a:xfrm>
            <a:off x="4940968" y="5375324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4" name="Dodecagon 13">
            <a:extLst>
              <a:ext uri="{FF2B5EF4-FFF2-40B4-BE49-F238E27FC236}">
                <a16:creationId xmlns:a16="http://schemas.microsoft.com/office/drawing/2014/main" id="{005CE513-F535-6B64-07ED-94D5871131F9}"/>
              </a:ext>
            </a:extLst>
          </p:cNvPr>
          <p:cNvSpPr/>
          <p:nvPr/>
        </p:nvSpPr>
        <p:spPr>
          <a:xfrm>
            <a:off x="5572389" y="5383786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5" name="Dodecagon 14">
            <a:extLst>
              <a:ext uri="{FF2B5EF4-FFF2-40B4-BE49-F238E27FC236}">
                <a16:creationId xmlns:a16="http://schemas.microsoft.com/office/drawing/2014/main" id="{80EE3A37-3533-E849-6A88-71CAF5976937}"/>
              </a:ext>
            </a:extLst>
          </p:cNvPr>
          <p:cNvSpPr/>
          <p:nvPr/>
        </p:nvSpPr>
        <p:spPr>
          <a:xfrm>
            <a:off x="6260919" y="5359971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89E7ED0-1725-9E6A-9D2A-BFA4727E6D00}"/>
              </a:ext>
            </a:extLst>
          </p:cNvPr>
          <p:cNvCxnSpPr>
            <a:cxnSpLocks/>
            <a:stCxn id="9" idx="7"/>
          </p:cNvCxnSpPr>
          <p:nvPr/>
        </p:nvCxnSpPr>
        <p:spPr>
          <a:xfrm flipH="1">
            <a:off x="5076056" y="4719812"/>
            <a:ext cx="116940" cy="176389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6AC8897-CFBF-D027-1168-5A3E84DCE4CD}"/>
              </a:ext>
            </a:extLst>
          </p:cNvPr>
          <p:cNvCxnSpPr>
            <a:cxnSpLocks/>
            <a:stCxn id="10" idx="6"/>
            <a:endCxn id="12" idx="0"/>
          </p:cNvCxnSpPr>
          <p:nvPr/>
        </p:nvCxnSpPr>
        <p:spPr>
          <a:xfrm flipH="1">
            <a:off x="4504466" y="5252609"/>
            <a:ext cx="135068" cy="174815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194B56E-55C3-F07F-71B0-54F48F2398D2}"/>
              </a:ext>
            </a:extLst>
          </p:cNvPr>
          <p:cNvCxnSpPr>
            <a:cxnSpLocks/>
            <a:stCxn id="10" idx="3"/>
            <a:endCxn id="13" idx="10"/>
          </p:cNvCxnSpPr>
          <p:nvPr/>
        </p:nvCxnSpPr>
        <p:spPr>
          <a:xfrm>
            <a:off x="5008522" y="5252609"/>
            <a:ext cx="116940" cy="122715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B1AC258-4A5B-4FFB-D680-8C0B10DBC70F}"/>
              </a:ext>
            </a:extLst>
          </p:cNvPr>
          <p:cNvCxnSpPr>
            <a:cxnSpLocks/>
            <a:stCxn id="9" idx="2"/>
            <a:endCxn id="11" idx="9"/>
          </p:cNvCxnSpPr>
          <p:nvPr/>
        </p:nvCxnSpPr>
        <p:spPr>
          <a:xfrm>
            <a:off x="5697052" y="4719812"/>
            <a:ext cx="209230" cy="153889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DE1F137-15DF-5358-5246-5FACF1CDCEAC}"/>
              </a:ext>
            </a:extLst>
          </p:cNvPr>
          <p:cNvCxnSpPr>
            <a:cxnSpLocks/>
            <a:stCxn id="11" idx="5"/>
            <a:endCxn id="14" idx="11"/>
          </p:cNvCxnSpPr>
          <p:nvPr/>
        </p:nvCxnSpPr>
        <p:spPr>
          <a:xfrm flipH="1">
            <a:off x="5891951" y="5291046"/>
            <a:ext cx="131291" cy="92740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5AE05BB-6531-9728-3B2B-F53E1FDB2D16}"/>
              </a:ext>
            </a:extLst>
          </p:cNvPr>
          <p:cNvCxnSpPr>
            <a:cxnSpLocks/>
            <a:stCxn id="11" idx="3"/>
            <a:endCxn id="15" idx="10"/>
          </p:cNvCxnSpPr>
          <p:nvPr/>
        </p:nvCxnSpPr>
        <p:spPr>
          <a:xfrm>
            <a:off x="6275270" y="5226479"/>
            <a:ext cx="170143" cy="133492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nip Single Corner Rectangle 21">
            <a:extLst>
              <a:ext uri="{FF2B5EF4-FFF2-40B4-BE49-F238E27FC236}">
                <a16:creationId xmlns:a16="http://schemas.microsoft.com/office/drawing/2014/main" id="{804C6C51-EF58-7D01-BEFE-C322DB2E8BA8}"/>
              </a:ext>
            </a:extLst>
          </p:cNvPr>
          <p:cNvSpPr/>
          <p:nvPr/>
        </p:nvSpPr>
        <p:spPr>
          <a:xfrm>
            <a:off x="1835696" y="4509120"/>
            <a:ext cx="1224136" cy="576064"/>
          </a:xfrm>
          <a:prstGeom prst="snip1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/ == 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9707C8A-8BFE-0334-6CA3-1A5201AD3F60}"/>
              </a:ext>
            </a:extLst>
          </p:cNvPr>
          <p:cNvSpPr txBox="1"/>
          <p:nvPr/>
        </p:nvSpPr>
        <p:spPr>
          <a:xfrm>
            <a:off x="1831611" y="5085184"/>
            <a:ext cx="1228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Superblock</a:t>
            </a:r>
          </a:p>
        </p:txBody>
      </p:sp>
      <p:sp>
        <p:nvSpPr>
          <p:cNvPr id="24" name="Dodecagon 23">
            <a:extLst>
              <a:ext uri="{FF2B5EF4-FFF2-40B4-BE49-F238E27FC236}">
                <a16:creationId xmlns:a16="http://schemas.microsoft.com/office/drawing/2014/main" id="{9B982AF5-7779-CE66-52B6-4A3ED88BA07B}"/>
              </a:ext>
            </a:extLst>
          </p:cNvPr>
          <p:cNvSpPr/>
          <p:nvPr/>
        </p:nvSpPr>
        <p:spPr>
          <a:xfrm>
            <a:off x="6246515" y="4371494"/>
            <a:ext cx="530657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D’</a:t>
            </a:r>
          </a:p>
        </p:txBody>
      </p:sp>
      <p:sp>
        <p:nvSpPr>
          <p:cNvPr id="25" name="Dodecagon 24">
            <a:extLst>
              <a:ext uri="{FF2B5EF4-FFF2-40B4-BE49-F238E27FC236}">
                <a16:creationId xmlns:a16="http://schemas.microsoft.com/office/drawing/2014/main" id="{3FB05171-E686-D5C3-C46B-0F3E06844FF5}"/>
              </a:ext>
            </a:extLst>
          </p:cNvPr>
          <p:cNvSpPr/>
          <p:nvPr/>
        </p:nvSpPr>
        <p:spPr>
          <a:xfrm>
            <a:off x="6892267" y="4766339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F’</a:t>
            </a:r>
          </a:p>
        </p:txBody>
      </p:sp>
      <p:sp>
        <p:nvSpPr>
          <p:cNvPr id="26" name="Dodecagon 25">
            <a:extLst>
              <a:ext uri="{FF2B5EF4-FFF2-40B4-BE49-F238E27FC236}">
                <a16:creationId xmlns:a16="http://schemas.microsoft.com/office/drawing/2014/main" id="{2C179292-32E6-9B8A-4E03-3CB16B179D4D}"/>
              </a:ext>
            </a:extLst>
          </p:cNvPr>
          <p:cNvSpPr/>
          <p:nvPr/>
        </p:nvSpPr>
        <p:spPr>
          <a:xfrm>
            <a:off x="7314438" y="5317176"/>
            <a:ext cx="569930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G’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A59B750-2E4B-B952-7C97-DF37DB127A5C}"/>
              </a:ext>
            </a:extLst>
          </p:cNvPr>
          <p:cNvCxnSpPr>
            <a:cxnSpLocks/>
            <a:stCxn id="24" idx="3"/>
            <a:endCxn id="25" idx="8"/>
          </p:cNvCxnSpPr>
          <p:nvPr/>
        </p:nvCxnSpPr>
        <p:spPr>
          <a:xfrm>
            <a:off x="6706074" y="4788839"/>
            <a:ext cx="186193" cy="153889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F8E4FA9-CAE5-6AEA-A4EF-E6144F1C0E35}"/>
              </a:ext>
            </a:extLst>
          </p:cNvPr>
          <p:cNvCxnSpPr>
            <a:cxnSpLocks/>
            <a:stCxn id="25" idx="6"/>
            <a:endCxn id="14" idx="0"/>
          </p:cNvCxnSpPr>
          <p:nvPr/>
        </p:nvCxnSpPr>
        <p:spPr>
          <a:xfrm flipH="1">
            <a:off x="6008911" y="5183684"/>
            <a:ext cx="950890" cy="264669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D247B14E-96C3-B44C-6BAC-524D314D83DE}"/>
              </a:ext>
            </a:extLst>
          </p:cNvPr>
          <p:cNvCxnSpPr>
            <a:cxnSpLocks/>
          </p:cNvCxnSpPr>
          <p:nvPr/>
        </p:nvCxnSpPr>
        <p:spPr>
          <a:xfrm>
            <a:off x="7328789" y="5183684"/>
            <a:ext cx="194254" cy="133492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75AA6628-E494-193E-D432-7C2D77010907}"/>
              </a:ext>
            </a:extLst>
          </p:cNvPr>
          <p:cNvCxnSpPr>
            <a:cxnSpLocks/>
            <a:stCxn id="24" idx="7"/>
            <a:endCxn id="10" idx="1"/>
          </p:cNvCxnSpPr>
          <p:nvPr/>
        </p:nvCxnSpPr>
        <p:spPr>
          <a:xfrm flipH="1">
            <a:off x="5076056" y="4677017"/>
            <a:ext cx="1170459" cy="334636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ounded Rectangular Callout 40">
            <a:extLst>
              <a:ext uri="{FF2B5EF4-FFF2-40B4-BE49-F238E27FC236}">
                <a16:creationId xmlns:a16="http://schemas.microsoft.com/office/drawing/2014/main" id="{232B2BEC-8100-4EFA-A496-AEF548556E47}"/>
              </a:ext>
            </a:extLst>
          </p:cNvPr>
          <p:cNvSpPr/>
          <p:nvPr/>
        </p:nvSpPr>
        <p:spPr>
          <a:xfrm>
            <a:off x="5697052" y="2082621"/>
            <a:ext cx="2989749" cy="1490395"/>
          </a:xfrm>
          <a:prstGeom prst="wedgeRoundRectCallout">
            <a:avLst>
              <a:gd name="adj1" fmla="val -45645"/>
              <a:gd name="adj2" fmla="val 92347"/>
              <a:gd name="adj3" fmla="val 16667"/>
            </a:avLst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Crash up to this point: only lose recent updates (D’); BST (D) still consistent</a:t>
            </a:r>
          </a:p>
        </p:txBody>
      </p:sp>
      <p:sp>
        <p:nvSpPr>
          <p:cNvPr id="42" name="Snip Single Corner Rectangle 41">
            <a:extLst>
              <a:ext uri="{FF2B5EF4-FFF2-40B4-BE49-F238E27FC236}">
                <a16:creationId xmlns:a16="http://schemas.microsoft.com/office/drawing/2014/main" id="{DC286E35-F0C9-F011-BD13-861322F69660}"/>
              </a:ext>
            </a:extLst>
          </p:cNvPr>
          <p:cNvSpPr/>
          <p:nvPr/>
        </p:nvSpPr>
        <p:spPr>
          <a:xfrm>
            <a:off x="1831611" y="4509120"/>
            <a:ext cx="1224136" cy="576064"/>
          </a:xfrm>
          <a:prstGeom prst="snip1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/ == D’</a:t>
            </a:r>
          </a:p>
        </p:txBody>
      </p:sp>
      <p:sp>
        <p:nvSpPr>
          <p:cNvPr id="44" name="Rounded Rectangular Callout 43">
            <a:extLst>
              <a:ext uri="{FF2B5EF4-FFF2-40B4-BE49-F238E27FC236}">
                <a16:creationId xmlns:a16="http://schemas.microsoft.com/office/drawing/2014/main" id="{815C47D9-B8C5-B4AD-FD15-A5077B41B048}"/>
              </a:ext>
            </a:extLst>
          </p:cNvPr>
          <p:cNvSpPr/>
          <p:nvPr/>
        </p:nvSpPr>
        <p:spPr>
          <a:xfrm>
            <a:off x="1831611" y="2420888"/>
            <a:ext cx="2575324" cy="1254737"/>
          </a:xfrm>
          <a:prstGeom prst="wedgeRoundRectCallout">
            <a:avLst>
              <a:gd name="adj1" fmla="val -37008"/>
              <a:gd name="adj2" fmla="val 112043"/>
              <a:gd name="adj3" fmla="val 16667"/>
            </a:avLst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Publish D’ with single, atomic LBA write to superblock</a:t>
            </a:r>
          </a:p>
        </p:txBody>
      </p:sp>
    </p:spTree>
    <p:extLst>
      <p:ext uri="{BB962C8B-B14F-4D97-AF65-F5344CB8AC3E}">
        <p14:creationId xmlns:p14="http://schemas.microsoft.com/office/powerpoint/2010/main" val="3760165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41" grpId="0" animBg="1"/>
      <p:bldP spid="41" grpId="1" animBg="1"/>
      <p:bldP spid="42" grpId="0" animBg="1"/>
      <p:bldP spid="4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4B441-3F42-F9D6-EEB2-6BF2EA45A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CoW</a:t>
            </a:r>
            <a:r>
              <a:rPr lang="en-US" dirty="0"/>
              <a:t> Caveats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5175B-84D0-BE31-CBE7-E2BE9E2993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Still need </a:t>
            </a:r>
            <a:r>
              <a:rPr lang="en-US" dirty="0" err="1"/>
              <a:t>fsck</a:t>
            </a:r>
            <a:r>
              <a:rPr lang="en-US" dirty="0"/>
              <a:t> to clean up unpublished copies after a crash</a:t>
            </a:r>
          </a:p>
          <a:p>
            <a:r>
              <a:rPr lang="en-US" dirty="0"/>
              <a:t>Also need to garbage collect old versions of data structures</a:t>
            </a:r>
          </a:p>
          <a:p>
            <a:pPr lvl="1"/>
            <a:r>
              <a:rPr lang="en-US" dirty="0"/>
              <a:t>E.g., Once D is no longer the root, reclaim D, F, 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4905D7-F712-18DF-7F99-257199670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Can 4">
            <a:extLst>
              <a:ext uri="{FF2B5EF4-FFF2-40B4-BE49-F238E27FC236}">
                <a16:creationId xmlns:a16="http://schemas.microsoft.com/office/drawing/2014/main" id="{9A84F64E-21FA-B31D-C1FF-55BF21F05A03}"/>
              </a:ext>
            </a:extLst>
          </p:cNvPr>
          <p:cNvSpPr/>
          <p:nvPr/>
        </p:nvSpPr>
        <p:spPr>
          <a:xfrm>
            <a:off x="1475656" y="3863156"/>
            <a:ext cx="7056784" cy="2071467"/>
          </a:xfrm>
          <a:prstGeom prst="ca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8519A0-EDC3-3534-8D41-AE7DE7649ADA}"/>
              </a:ext>
            </a:extLst>
          </p:cNvPr>
          <p:cNvSpPr txBox="1"/>
          <p:nvPr/>
        </p:nvSpPr>
        <p:spPr>
          <a:xfrm>
            <a:off x="842990" y="4044957"/>
            <a:ext cx="57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Disk</a:t>
            </a:r>
          </a:p>
        </p:txBody>
      </p:sp>
      <p:sp>
        <p:nvSpPr>
          <p:cNvPr id="7" name="Dodecagon 6">
            <a:extLst>
              <a:ext uri="{FF2B5EF4-FFF2-40B4-BE49-F238E27FC236}">
                <a16:creationId xmlns:a16="http://schemas.microsoft.com/office/drawing/2014/main" id="{F925C967-90D9-B392-5625-1F316EDCCC68}"/>
              </a:ext>
            </a:extLst>
          </p:cNvPr>
          <p:cNvSpPr/>
          <p:nvPr/>
        </p:nvSpPr>
        <p:spPr>
          <a:xfrm>
            <a:off x="5192996" y="4414289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8" name="Dodecagon 7">
            <a:extLst>
              <a:ext uri="{FF2B5EF4-FFF2-40B4-BE49-F238E27FC236}">
                <a16:creationId xmlns:a16="http://schemas.microsoft.com/office/drawing/2014/main" id="{8305B0FF-E569-619F-7513-3D0F64AA4DDD}"/>
              </a:ext>
            </a:extLst>
          </p:cNvPr>
          <p:cNvSpPr/>
          <p:nvPr/>
        </p:nvSpPr>
        <p:spPr>
          <a:xfrm>
            <a:off x="4572000" y="4835264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9" name="Dodecagon 8">
            <a:extLst>
              <a:ext uri="{FF2B5EF4-FFF2-40B4-BE49-F238E27FC236}">
                <a16:creationId xmlns:a16="http://schemas.microsoft.com/office/drawing/2014/main" id="{CCCE1A52-63F6-D56B-1AD8-AFA775F29422}"/>
              </a:ext>
            </a:extLst>
          </p:cNvPr>
          <p:cNvSpPr/>
          <p:nvPr/>
        </p:nvSpPr>
        <p:spPr>
          <a:xfrm>
            <a:off x="5838748" y="4809134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0" name="Dodecagon 9">
            <a:extLst>
              <a:ext uri="{FF2B5EF4-FFF2-40B4-BE49-F238E27FC236}">
                <a16:creationId xmlns:a16="http://schemas.microsoft.com/office/drawing/2014/main" id="{51E8F8B8-0EC6-B7F9-65C9-D98188B2D683}"/>
              </a:ext>
            </a:extLst>
          </p:cNvPr>
          <p:cNvSpPr/>
          <p:nvPr/>
        </p:nvSpPr>
        <p:spPr>
          <a:xfrm>
            <a:off x="4067944" y="5362857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1" name="Dodecagon 10">
            <a:extLst>
              <a:ext uri="{FF2B5EF4-FFF2-40B4-BE49-F238E27FC236}">
                <a16:creationId xmlns:a16="http://schemas.microsoft.com/office/drawing/2014/main" id="{75F01B43-2A26-FD76-A456-765C79FF8922}"/>
              </a:ext>
            </a:extLst>
          </p:cNvPr>
          <p:cNvSpPr/>
          <p:nvPr/>
        </p:nvSpPr>
        <p:spPr>
          <a:xfrm>
            <a:off x="4940968" y="5375324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2" name="Dodecagon 11">
            <a:extLst>
              <a:ext uri="{FF2B5EF4-FFF2-40B4-BE49-F238E27FC236}">
                <a16:creationId xmlns:a16="http://schemas.microsoft.com/office/drawing/2014/main" id="{43674A06-BCAC-157A-1ACB-A6E76BBC44F2}"/>
              </a:ext>
            </a:extLst>
          </p:cNvPr>
          <p:cNvSpPr/>
          <p:nvPr/>
        </p:nvSpPr>
        <p:spPr>
          <a:xfrm>
            <a:off x="5572389" y="5383786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3" name="Dodecagon 12">
            <a:extLst>
              <a:ext uri="{FF2B5EF4-FFF2-40B4-BE49-F238E27FC236}">
                <a16:creationId xmlns:a16="http://schemas.microsoft.com/office/drawing/2014/main" id="{7B4B7D90-96A5-1F78-F6B6-BF702ED8F99B}"/>
              </a:ext>
            </a:extLst>
          </p:cNvPr>
          <p:cNvSpPr/>
          <p:nvPr/>
        </p:nvSpPr>
        <p:spPr>
          <a:xfrm>
            <a:off x="6260919" y="5359971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AB6F07F-0F4C-66B0-1193-CD032AEF1771}"/>
              </a:ext>
            </a:extLst>
          </p:cNvPr>
          <p:cNvCxnSpPr>
            <a:cxnSpLocks/>
            <a:stCxn id="7" idx="7"/>
          </p:cNvCxnSpPr>
          <p:nvPr/>
        </p:nvCxnSpPr>
        <p:spPr>
          <a:xfrm flipH="1">
            <a:off x="5076056" y="4719812"/>
            <a:ext cx="116940" cy="176389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624D7FB-3A18-EE7A-FB14-5B20B9428CE3}"/>
              </a:ext>
            </a:extLst>
          </p:cNvPr>
          <p:cNvCxnSpPr>
            <a:cxnSpLocks/>
            <a:stCxn id="8" idx="6"/>
            <a:endCxn id="10" idx="0"/>
          </p:cNvCxnSpPr>
          <p:nvPr/>
        </p:nvCxnSpPr>
        <p:spPr>
          <a:xfrm flipH="1">
            <a:off x="4504466" y="5252609"/>
            <a:ext cx="135068" cy="174815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6FD6002-CFF7-A067-3958-FC966327E032}"/>
              </a:ext>
            </a:extLst>
          </p:cNvPr>
          <p:cNvCxnSpPr>
            <a:cxnSpLocks/>
            <a:stCxn id="8" idx="3"/>
            <a:endCxn id="11" idx="10"/>
          </p:cNvCxnSpPr>
          <p:nvPr/>
        </p:nvCxnSpPr>
        <p:spPr>
          <a:xfrm>
            <a:off x="5008522" y="5252609"/>
            <a:ext cx="116940" cy="122715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E5D554E-A516-B890-2502-29B8A8DC1128}"/>
              </a:ext>
            </a:extLst>
          </p:cNvPr>
          <p:cNvCxnSpPr>
            <a:cxnSpLocks/>
            <a:stCxn id="7" idx="2"/>
            <a:endCxn id="9" idx="9"/>
          </p:cNvCxnSpPr>
          <p:nvPr/>
        </p:nvCxnSpPr>
        <p:spPr>
          <a:xfrm>
            <a:off x="5697052" y="4719812"/>
            <a:ext cx="209230" cy="153889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C42C2B5-544F-4D13-94F7-8322C2DFCB2A}"/>
              </a:ext>
            </a:extLst>
          </p:cNvPr>
          <p:cNvCxnSpPr>
            <a:cxnSpLocks/>
            <a:stCxn id="9" idx="5"/>
            <a:endCxn id="12" idx="11"/>
          </p:cNvCxnSpPr>
          <p:nvPr/>
        </p:nvCxnSpPr>
        <p:spPr>
          <a:xfrm flipH="1">
            <a:off x="5891951" y="5291046"/>
            <a:ext cx="131291" cy="92740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FEF16D8-AD80-FBB4-BE38-03E9ED186A8A}"/>
              </a:ext>
            </a:extLst>
          </p:cNvPr>
          <p:cNvCxnSpPr>
            <a:cxnSpLocks/>
            <a:stCxn id="9" idx="3"/>
            <a:endCxn id="13" idx="10"/>
          </p:cNvCxnSpPr>
          <p:nvPr/>
        </p:nvCxnSpPr>
        <p:spPr>
          <a:xfrm>
            <a:off x="6275270" y="5226479"/>
            <a:ext cx="170143" cy="133492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nip Single Corner Rectangle 19">
            <a:extLst>
              <a:ext uri="{FF2B5EF4-FFF2-40B4-BE49-F238E27FC236}">
                <a16:creationId xmlns:a16="http://schemas.microsoft.com/office/drawing/2014/main" id="{FDC771D3-CC97-2955-CCB2-18C41900B20F}"/>
              </a:ext>
            </a:extLst>
          </p:cNvPr>
          <p:cNvSpPr/>
          <p:nvPr/>
        </p:nvSpPr>
        <p:spPr>
          <a:xfrm>
            <a:off x="1835696" y="4509120"/>
            <a:ext cx="1224136" cy="576064"/>
          </a:xfrm>
          <a:prstGeom prst="snip1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/ == 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2941042-F037-2220-031A-81CC203F1620}"/>
              </a:ext>
            </a:extLst>
          </p:cNvPr>
          <p:cNvSpPr txBox="1"/>
          <p:nvPr/>
        </p:nvSpPr>
        <p:spPr>
          <a:xfrm>
            <a:off x="1831611" y="5085184"/>
            <a:ext cx="1228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Superblock</a:t>
            </a:r>
          </a:p>
        </p:txBody>
      </p:sp>
      <p:sp>
        <p:nvSpPr>
          <p:cNvPr id="22" name="Dodecagon 21">
            <a:extLst>
              <a:ext uri="{FF2B5EF4-FFF2-40B4-BE49-F238E27FC236}">
                <a16:creationId xmlns:a16="http://schemas.microsoft.com/office/drawing/2014/main" id="{E4D066EC-DA9E-856D-92DA-209A250264F9}"/>
              </a:ext>
            </a:extLst>
          </p:cNvPr>
          <p:cNvSpPr/>
          <p:nvPr/>
        </p:nvSpPr>
        <p:spPr>
          <a:xfrm>
            <a:off x="6246515" y="4371494"/>
            <a:ext cx="530657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D’</a:t>
            </a:r>
          </a:p>
        </p:txBody>
      </p:sp>
      <p:sp>
        <p:nvSpPr>
          <p:cNvPr id="23" name="Dodecagon 22">
            <a:extLst>
              <a:ext uri="{FF2B5EF4-FFF2-40B4-BE49-F238E27FC236}">
                <a16:creationId xmlns:a16="http://schemas.microsoft.com/office/drawing/2014/main" id="{6CA1FC49-3DC6-62DB-C9EB-2EE4688DD452}"/>
              </a:ext>
            </a:extLst>
          </p:cNvPr>
          <p:cNvSpPr/>
          <p:nvPr/>
        </p:nvSpPr>
        <p:spPr>
          <a:xfrm>
            <a:off x="6892267" y="4766339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F’</a:t>
            </a:r>
          </a:p>
        </p:txBody>
      </p:sp>
      <p:sp>
        <p:nvSpPr>
          <p:cNvPr id="24" name="Dodecagon 23">
            <a:extLst>
              <a:ext uri="{FF2B5EF4-FFF2-40B4-BE49-F238E27FC236}">
                <a16:creationId xmlns:a16="http://schemas.microsoft.com/office/drawing/2014/main" id="{DD58A8AD-276B-754F-40BC-AAEBBA703565}"/>
              </a:ext>
            </a:extLst>
          </p:cNvPr>
          <p:cNvSpPr/>
          <p:nvPr/>
        </p:nvSpPr>
        <p:spPr>
          <a:xfrm>
            <a:off x="7314438" y="5317176"/>
            <a:ext cx="569930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G’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B533738F-D71B-436A-45BC-573C771E967A}"/>
              </a:ext>
            </a:extLst>
          </p:cNvPr>
          <p:cNvCxnSpPr>
            <a:cxnSpLocks/>
            <a:stCxn id="22" idx="3"/>
            <a:endCxn id="23" idx="8"/>
          </p:cNvCxnSpPr>
          <p:nvPr/>
        </p:nvCxnSpPr>
        <p:spPr>
          <a:xfrm>
            <a:off x="6706074" y="4788839"/>
            <a:ext cx="186193" cy="153889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E60FCAA-5C75-2AB6-30CF-4D6DE677A8BD}"/>
              </a:ext>
            </a:extLst>
          </p:cNvPr>
          <p:cNvCxnSpPr>
            <a:cxnSpLocks/>
            <a:stCxn id="23" idx="6"/>
            <a:endCxn id="12" idx="0"/>
          </p:cNvCxnSpPr>
          <p:nvPr/>
        </p:nvCxnSpPr>
        <p:spPr>
          <a:xfrm flipH="1">
            <a:off x="6008911" y="5183684"/>
            <a:ext cx="950890" cy="264669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99982C2-79C1-D01C-B6BF-F42B71DCE4EA}"/>
              </a:ext>
            </a:extLst>
          </p:cNvPr>
          <p:cNvCxnSpPr>
            <a:cxnSpLocks/>
          </p:cNvCxnSpPr>
          <p:nvPr/>
        </p:nvCxnSpPr>
        <p:spPr>
          <a:xfrm>
            <a:off x="7328789" y="5183684"/>
            <a:ext cx="194254" cy="133492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2573B6B-5A6C-CBB4-76C5-7D630678EB72}"/>
              </a:ext>
            </a:extLst>
          </p:cNvPr>
          <p:cNvCxnSpPr>
            <a:cxnSpLocks/>
            <a:stCxn id="22" idx="7"/>
            <a:endCxn id="8" idx="1"/>
          </p:cNvCxnSpPr>
          <p:nvPr/>
        </p:nvCxnSpPr>
        <p:spPr>
          <a:xfrm flipH="1">
            <a:off x="5076056" y="4677017"/>
            <a:ext cx="1170459" cy="334636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Snip Single Corner Rectangle 28">
            <a:extLst>
              <a:ext uri="{FF2B5EF4-FFF2-40B4-BE49-F238E27FC236}">
                <a16:creationId xmlns:a16="http://schemas.microsoft.com/office/drawing/2014/main" id="{34B22893-148D-1FA3-6BB6-1149DE87BBA8}"/>
              </a:ext>
            </a:extLst>
          </p:cNvPr>
          <p:cNvSpPr/>
          <p:nvPr/>
        </p:nvSpPr>
        <p:spPr>
          <a:xfrm>
            <a:off x="1831611" y="4509120"/>
            <a:ext cx="1224136" cy="576064"/>
          </a:xfrm>
          <a:prstGeom prst="snip1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/ == D’</a:t>
            </a:r>
          </a:p>
        </p:txBody>
      </p:sp>
    </p:spTree>
    <p:extLst>
      <p:ext uri="{BB962C8B-B14F-4D97-AF65-F5344CB8AC3E}">
        <p14:creationId xmlns:p14="http://schemas.microsoft.com/office/powerpoint/2010/main" val="38740705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76DD32-B089-E112-5B8F-FF0FD6F50B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AC1E6-0229-D46C-DE14-8163A32F9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CoW</a:t>
            </a:r>
            <a:r>
              <a:rPr lang="en-US" dirty="0"/>
              <a:t> Caveats,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0BB8D-FA70-CA2A-6517-D25B3ADCE7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still lose data between updates to root node</a:t>
            </a:r>
          </a:p>
          <a:p>
            <a:pPr lvl="1"/>
            <a:r>
              <a:rPr lang="en-US" dirty="0"/>
              <a:t>Sometimes a new, consistent root is called a </a:t>
            </a:r>
            <a:r>
              <a:rPr lang="en-US" b="1" dirty="0"/>
              <a:t>checkpoint</a:t>
            </a:r>
          </a:p>
          <a:p>
            <a:r>
              <a:rPr lang="en-US" dirty="0"/>
              <a:t>How to bound data loss vulnerability (e.g., to 5 s)?</a:t>
            </a:r>
          </a:p>
          <a:p>
            <a:pPr lvl="1"/>
            <a:r>
              <a:rPr lang="en-US" dirty="0"/>
              <a:t>Ensure a checkpoint every 5s, ensure all data dirtied more than 5s ago is in the checkpoint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E932C5-321C-2AC4-33A7-2C3F1EB78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Can 4">
            <a:extLst>
              <a:ext uri="{FF2B5EF4-FFF2-40B4-BE49-F238E27FC236}">
                <a16:creationId xmlns:a16="http://schemas.microsoft.com/office/drawing/2014/main" id="{79A85230-E772-AD8C-FA2D-220113531943}"/>
              </a:ext>
            </a:extLst>
          </p:cNvPr>
          <p:cNvSpPr/>
          <p:nvPr/>
        </p:nvSpPr>
        <p:spPr>
          <a:xfrm>
            <a:off x="1475656" y="3863156"/>
            <a:ext cx="7056784" cy="2071467"/>
          </a:xfrm>
          <a:prstGeom prst="ca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5D4429C-67C7-E28B-81C8-4C9F64B0389F}"/>
              </a:ext>
            </a:extLst>
          </p:cNvPr>
          <p:cNvSpPr txBox="1"/>
          <p:nvPr/>
        </p:nvSpPr>
        <p:spPr>
          <a:xfrm>
            <a:off x="842990" y="4044957"/>
            <a:ext cx="57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Disk</a:t>
            </a:r>
          </a:p>
        </p:txBody>
      </p:sp>
      <p:sp>
        <p:nvSpPr>
          <p:cNvPr id="7" name="Dodecagon 6">
            <a:extLst>
              <a:ext uri="{FF2B5EF4-FFF2-40B4-BE49-F238E27FC236}">
                <a16:creationId xmlns:a16="http://schemas.microsoft.com/office/drawing/2014/main" id="{6C47F5BB-016E-5FA1-A37C-9FF109FE249F}"/>
              </a:ext>
            </a:extLst>
          </p:cNvPr>
          <p:cNvSpPr/>
          <p:nvPr/>
        </p:nvSpPr>
        <p:spPr>
          <a:xfrm>
            <a:off x="5192996" y="4414289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8" name="Dodecagon 7">
            <a:extLst>
              <a:ext uri="{FF2B5EF4-FFF2-40B4-BE49-F238E27FC236}">
                <a16:creationId xmlns:a16="http://schemas.microsoft.com/office/drawing/2014/main" id="{AAA93458-3834-540A-78CC-CE7B878F5B7B}"/>
              </a:ext>
            </a:extLst>
          </p:cNvPr>
          <p:cNvSpPr/>
          <p:nvPr/>
        </p:nvSpPr>
        <p:spPr>
          <a:xfrm>
            <a:off x="4572000" y="4835264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9" name="Dodecagon 8">
            <a:extLst>
              <a:ext uri="{FF2B5EF4-FFF2-40B4-BE49-F238E27FC236}">
                <a16:creationId xmlns:a16="http://schemas.microsoft.com/office/drawing/2014/main" id="{A9ACFB24-3734-A68E-A942-C7F3772BAB39}"/>
              </a:ext>
            </a:extLst>
          </p:cNvPr>
          <p:cNvSpPr/>
          <p:nvPr/>
        </p:nvSpPr>
        <p:spPr>
          <a:xfrm>
            <a:off x="5838748" y="4809134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0" name="Dodecagon 9">
            <a:extLst>
              <a:ext uri="{FF2B5EF4-FFF2-40B4-BE49-F238E27FC236}">
                <a16:creationId xmlns:a16="http://schemas.microsoft.com/office/drawing/2014/main" id="{46C00644-8378-DECE-11BA-B6415B67880B}"/>
              </a:ext>
            </a:extLst>
          </p:cNvPr>
          <p:cNvSpPr/>
          <p:nvPr/>
        </p:nvSpPr>
        <p:spPr>
          <a:xfrm>
            <a:off x="4067944" y="5362857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1" name="Dodecagon 10">
            <a:extLst>
              <a:ext uri="{FF2B5EF4-FFF2-40B4-BE49-F238E27FC236}">
                <a16:creationId xmlns:a16="http://schemas.microsoft.com/office/drawing/2014/main" id="{4415E94B-DF99-7C52-3E2C-35B7E69400B4}"/>
              </a:ext>
            </a:extLst>
          </p:cNvPr>
          <p:cNvSpPr/>
          <p:nvPr/>
        </p:nvSpPr>
        <p:spPr>
          <a:xfrm>
            <a:off x="4940968" y="5375324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2" name="Dodecagon 11">
            <a:extLst>
              <a:ext uri="{FF2B5EF4-FFF2-40B4-BE49-F238E27FC236}">
                <a16:creationId xmlns:a16="http://schemas.microsoft.com/office/drawing/2014/main" id="{B882D412-7074-4870-FA42-F10ECB500926}"/>
              </a:ext>
            </a:extLst>
          </p:cNvPr>
          <p:cNvSpPr/>
          <p:nvPr/>
        </p:nvSpPr>
        <p:spPr>
          <a:xfrm>
            <a:off x="5572389" y="5383786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3" name="Dodecagon 12">
            <a:extLst>
              <a:ext uri="{FF2B5EF4-FFF2-40B4-BE49-F238E27FC236}">
                <a16:creationId xmlns:a16="http://schemas.microsoft.com/office/drawing/2014/main" id="{2D98E80F-A7DD-4F9D-ACBB-AF49A9781A3C}"/>
              </a:ext>
            </a:extLst>
          </p:cNvPr>
          <p:cNvSpPr/>
          <p:nvPr/>
        </p:nvSpPr>
        <p:spPr>
          <a:xfrm>
            <a:off x="6260919" y="5359971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66DF693-19E7-2EA1-0351-953AFDC5D302}"/>
              </a:ext>
            </a:extLst>
          </p:cNvPr>
          <p:cNvCxnSpPr>
            <a:cxnSpLocks/>
            <a:stCxn id="7" idx="7"/>
          </p:cNvCxnSpPr>
          <p:nvPr/>
        </p:nvCxnSpPr>
        <p:spPr>
          <a:xfrm flipH="1">
            <a:off x="5076056" y="4719812"/>
            <a:ext cx="116940" cy="176389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4FE1587-9D3D-B144-CE06-069ED7DE7F97}"/>
              </a:ext>
            </a:extLst>
          </p:cNvPr>
          <p:cNvCxnSpPr>
            <a:cxnSpLocks/>
            <a:stCxn id="8" idx="6"/>
            <a:endCxn id="10" idx="0"/>
          </p:cNvCxnSpPr>
          <p:nvPr/>
        </p:nvCxnSpPr>
        <p:spPr>
          <a:xfrm flipH="1">
            <a:off x="4504466" y="5252609"/>
            <a:ext cx="135068" cy="174815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84D210B-9CD6-F167-699B-182C2F307E87}"/>
              </a:ext>
            </a:extLst>
          </p:cNvPr>
          <p:cNvCxnSpPr>
            <a:cxnSpLocks/>
            <a:stCxn id="8" idx="3"/>
            <a:endCxn id="11" idx="10"/>
          </p:cNvCxnSpPr>
          <p:nvPr/>
        </p:nvCxnSpPr>
        <p:spPr>
          <a:xfrm>
            <a:off x="5008522" y="5252609"/>
            <a:ext cx="116940" cy="122715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8CC962C-CED7-60AB-BA8B-EC69C1BEED72}"/>
              </a:ext>
            </a:extLst>
          </p:cNvPr>
          <p:cNvCxnSpPr>
            <a:cxnSpLocks/>
            <a:stCxn id="7" idx="2"/>
            <a:endCxn id="9" idx="9"/>
          </p:cNvCxnSpPr>
          <p:nvPr/>
        </p:nvCxnSpPr>
        <p:spPr>
          <a:xfrm>
            <a:off x="5697052" y="4719812"/>
            <a:ext cx="209230" cy="153889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8600E8E-BCD9-0D70-9B1E-54F2DD30A5C9}"/>
              </a:ext>
            </a:extLst>
          </p:cNvPr>
          <p:cNvCxnSpPr>
            <a:cxnSpLocks/>
            <a:stCxn id="9" idx="5"/>
            <a:endCxn id="12" idx="11"/>
          </p:cNvCxnSpPr>
          <p:nvPr/>
        </p:nvCxnSpPr>
        <p:spPr>
          <a:xfrm flipH="1">
            <a:off x="5891951" y="5291046"/>
            <a:ext cx="131291" cy="92740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7913947-4AD9-1CC1-9C02-99B2D1822E81}"/>
              </a:ext>
            </a:extLst>
          </p:cNvPr>
          <p:cNvCxnSpPr>
            <a:cxnSpLocks/>
            <a:stCxn id="9" idx="3"/>
            <a:endCxn id="13" idx="10"/>
          </p:cNvCxnSpPr>
          <p:nvPr/>
        </p:nvCxnSpPr>
        <p:spPr>
          <a:xfrm>
            <a:off x="6275270" y="5226479"/>
            <a:ext cx="170143" cy="133492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nip Single Corner Rectangle 19">
            <a:extLst>
              <a:ext uri="{FF2B5EF4-FFF2-40B4-BE49-F238E27FC236}">
                <a16:creationId xmlns:a16="http://schemas.microsoft.com/office/drawing/2014/main" id="{4C51F5C4-E414-95E2-59F9-91B41519F4D8}"/>
              </a:ext>
            </a:extLst>
          </p:cNvPr>
          <p:cNvSpPr/>
          <p:nvPr/>
        </p:nvSpPr>
        <p:spPr>
          <a:xfrm>
            <a:off x="1835696" y="4509120"/>
            <a:ext cx="1224136" cy="576064"/>
          </a:xfrm>
          <a:prstGeom prst="snip1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/ == 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84DE483-245C-4EFF-5928-0870C5BBC989}"/>
              </a:ext>
            </a:extLst>
          </p:cNvPr>
          <p:cNvSpPr txBox="1"/>
          <p:nvPr/>
        </p:nvSpPr>
        <p:spPr>
          <a:xfrm>
            <a:off x="1831611" y="5085184"/>
            <a:ext cx="1228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Superblock</a:t>
            </a:r>
          </a:p>
        </p:txBody>
      </p:sp>
      <p:sp>
        <p:nvSpPr>
          <p:cNvPr id="22" name="Dodecagon 21">
            <a:extLst>
              <a:ext uri="{FF2B5EF4-FFF2-40B4-BE49-F238E27FC236}">
                <a16:creationId xmlns:a16="http://schemas.microsoft.com/office/drawing/2014/main" id="{7DF4D74C-C51A-BA0C-E7F7-835605155449}"/>
              </a:ext>
            </a:extLst>
          </p:cNvPr>
          <p:cNvSpPr/>
          <p:nvPr/>
        </p:nvSpPr>
        <p:spPr>
          <a:xfrm>
            <a:off x="6246515" y="4371494"/>
            <a:ext cx="530657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D’</a:t>
            </a:r>
          </a:p>
        </p:txBody>
      </p:sp>
      <p:sp>
        <p:nvSpPr>
          <p:cNvPr id="23" name="Dodecagon 22">
            <a:extLst>
              <a:ext uri="{FF2B5EF4-FFF2-40B4-BE49-F238E27FC236}">
                <a16:creationId xmlns:a16="http://schemas.microsoft.com/office/drawing/2014/main" id="{30569F2E-FED1-B8B9-7215-311B50F791CB}"/>
              </a:ext>
            </a:extLst>
          </p:cNvPr>
          <p:cNvSpPr/>
          <p:nvPr/>
        </p:nvSpPr>
        <p:spPr>
          <a:xfrm>
            <a:off x="6892267" y="4766339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F’</a:t>
            </a:r>
          </a:p>
        </p:txBody>
      </p:sp>
      <p:sp>
        <p:nvSpPr>
          <p:cNvPr id="24" name="Dodecagon 23">
            <a:extLst>
              <a:ext uri="{FF2B5EF4-FFF2-40B4-BE49-F238E27FC236}">
                <a16:creationId xmlns:a16="http://schemas.microsoft.com/office/drawing/2014/main" id="{7A7AE610-29D9-A2B3-F872-195C370B5E7B}"/>
              </a:ext>
            </a:extLst>
          </p:cNvPr>
          <p:cNvSpPr/>
          <p:nvPr/>
        </p:nvSpPr>
        <p:spPr>
          <a:xfrm>
            <a:off x="7314438" y="5317176"/>
            <a:ext cx="569930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G’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DA62BDE7-492C-DE00-5C8A-C6853742D1B8}"/>
              </a:ext>
            </a:extLst>
          </p:cNvPr>
          <p:cNvCxnSpPr>
            <a:cxnSpLocks/>
            <a:stCxn id="22" idx="3"/>
            <a:endCxn id="23" idx="8"/>
          </p:cNvCxnSpPr>
          <p:nvPr/>
        </p:nvCxnSpPr>
        <p:spPr>
          <a:xfrm>
            <a:off x="6706074" y="4788839"/>
            <a:ext cx="186193" cy="153889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F20B3178-5E9C-A038-3AB9-3C18F9D06B66}"/>
              </a:ext>
            </a:extLst>
          </p:cNvPr>
          <p:cNvCxnSpPr>
            <a:cxnSpLocks/>
            <a:stCxn id="23" idx="6"/>
            <a:endCxn id="12" idx="0"/>
          </p:cNvCxnSpPr>
          <p:nvPr/>
        </p:nvCxnSpPr>
        <p:spPr>
          <a:xfrm flipH="1">
            <a:off x="6008911" y="5183684"/>
            <a:ext cx="950890" cy="264669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09E9DD4-9190-6701-B6AA-8295374D1EEB}"/>
              </a:ext>
            </a:extLst>
          </p:cNvPr>
          <p:cNvCxnSpPr>
            <a:cxnSpLocks/>
          </p:cNvCxnSpPr>
          <p:nvPr/>
        </p:nvCxnSpPr>
        <p:spPr>
          <a:xfrm>
            <a:off x="7328789" y="5183684"/>
            <a:ext cx="194254" cy="133492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03FA6D89-4EC3-AA8B-9A4D-9EE1F5AD1B45}"/>
              </a:ext>
            </a:extLst>
          </p:cNvPr>
          <p:cNvCxnSpPr>
            <a:cxnSpLocks/>
            <a:stCxn id="22" idx="7"/>
            <a:endCxn id="8" idx="1"/>
          </p:cNvCxnSpPr>
          <p:nvPr/>
        </p:nvCxnSpPr>
        <p:spPr>
          <a:xfrm flipH="1">
            <a:off x="5076056" y="4677017"/>
            <a:ext cx="1170459" cy="334636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Snip Single Corner Rectangle 28">
            <a:extLst>
              <a:ext uri="{FF2B5EF4-FFF2-40B4-BE49-F238E27FC236}">
                <a16:creationId xmlns:a16="http://schemas.microsoft.com/office/drawing/2014/main" id="{B6838F8A-5949-EF49-CA91-29F62710A23C}"/>
              </a:ext>
            </a:extLst>
          </p:cNvPr>
          <p:cNvSpPr/>
          <p:nvPr/>
        </p:nvSpPr>
        <p:spPr>
          <a:xfrm>
            <a:off x="1831611" y="4509120"/>
            <a:ext cx="1224136" cy="576064"/>
          </a:xfrm>
          <a:prstGeom prst="snip1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/ == D’</a:t>
            </a:r>
          </a:p>
        </p:txBody>
      </p:sp>
    </p:spTree>
    <p:extLst>
      <p:ext uri="{BB962C8B-B14F-4D97-AF65-F5344CB8AC3E}">
        <p14:creationId xmlns:p14="http://schemas.microsoft.com/office/powerpoint/2010/main" val="1851555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37F4D-26F0-6A73-7CB5-88DC3C24F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Checkpoints can be expensive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61C7F-3E28-A4EE-4AE2-C69A9D40C9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Unfortunately, it is possible for a checkpoint to get too large to write every 5s</a:t>
            </a:r>
          </a:p>
          <a:p>
            <a:pPr lvl="1"/>
            <a:r>
              <a:rPr lang="en-US" dirty="0"/>
              <a:t>Degenerate case: random writes over large file system</a:t>
            </a:r>
          </a:p>
          <a:p>
            <a:pPr lvl="2"/>
            <a:r>
              <a:rPr lang="en-US" dirty="0"/>
              <a:t>May dirty and rewrite entire tree</a:t>
            </a:r>
          </a:p>
          <a:p>
            <a:r>
              <a:rPr lang="en-US" dirty="0"/>
              <a:t>Motivates our third strategy: logging/journaling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878EA4-E715-2636-36A0-42E796145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2188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5299C-8CB3-C85B-8CE2-F67A7146F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Strategy 3: Logging/journaling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2A0E92-4D1A-171B-89C9-294181C978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Idea: reserve a region of disk to act as a circular, ordered log</a:t>
            </a:r>
          </a:p>
          <a:p>
            <a:pPr lvl="1"/>
            <a:r>
              <a:rPr lang="en-US" dirty="0"/>
              <a:t>Between checkpoints, record all modifications in the log</a:t>
            </a:r>
          </a:p>
          <a:p>
            <a:pPr lvl="1"/>
            <a:r>
              <a:rPr lang="en-US" dirty="0"/>
              <a:t>Next checkpoint logically contains same exact operations in the log; after checkpoint finishes, reset log</a:t>
            </a:r>
          </a:p>
          <a:p>
            <a:r>
              <a:rPr lang="en-US" dirty="0"/>
              <a:t>After a crash: replay log against stable checkpoint</a:t>
            </a:r>
          </a:p>
          <a:p>
            <a:r>
              <a:rPr lang="en-US" dirty="0"/>
              <a:t>How does a log ensure atomicity/crash consistency?</a:t>
            </a:r>
          </a:p>
          <a:p>
            <a:pPr lvl="1"/>
            <a:r>
              <a:rPr lang="en-US" dirty="0"/>
              <a:t>Log for change that spans 2+ LBAs in one, atomic LBA write</a:t>
            </a:r>
          </a:p>
          <a:p>
            <a:pPr lvl="1"/>
            <a:r>
              <a:rPr lang="en-US" dirty="0"/>
              <a:t>Log entries written in order</a:t>
            </a:r>
          </a:p>
          <a:p>
            <a:pPr lvl="2"/>
            <a:r>
              <a:rPr lang="en-US" dirty="0"/>
              <a:t>After a crash, always a consistent “prefix” of operations in log</a:t>
            </a:r>
          </a:p>
          <a:p>
            <a:r>
              <a:rPr lang="en-US" dirty="0"/>
              <a:t>Window for data loss now == the interval between log writes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4991A9-5EB6-1458-E21A-5821A5FB6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817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938BB-77B1-69BA-A34A-0156B8166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Logging without </a:t>
            </a:r>
            <a:r>
              <a:rPr lang="en-US" dirty="0" err="1"/>
              <a:t>CoW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91BB4E-2638-A115-EB38-F2C88032F7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When used with </a:t>
            </a:r>
            <a:r>
              <a:rPr lang="en-US" dirty="0" err="1"/>
              <a:t>CoW</a:t>
            </a:r>
            <a:r>
              <a:rPr lang="en-US" dirty="0"/>
              <a:t> data structures, log is used to replay recent operations (</a:t>
            </a:r>
            <a:r>
              <a:rPr lang="en-US" b="1" dirty="0"/>
              <a:t>redo</a:t>
            </a:r>
            <a:r>
              <a:rPr lang="en-US" dirty="0"/>
              <a:t> </a:t>
            </a:r>
            <a:r>
              <a:rPr lang="en-US" b="1" dirty="0"/>
              <a:t>log</a:t>
            </a:r>
            <a:r>
              <a:rPr lang="en-US" dirty="0"/>
              <a:t>)</a:t>
            </a:r>
          </a:p>
          <a:p>
            <a:r>
              <a:rPr lang="en-US" dirty="0"/>
              <a:t>A file system can, instead, update data structures in place</a:t>
            </a:r>
          </a:p>
          <a:p>
            <a:pPr lvl="1"/>
            <a:r>
              <a:rPr lang="en-US" dirty="0"/>
              <a:t>Logging still helps!</a:t>
            </a:r>
          </a:p>
          <a:p>
            <a:pPr lvl="1"/>
            <a:r>
              <a:rPr lang="en-US" dirty="0"/>
              <a:t>But may need to be more detailed: How to either finish the operation, or how to undo it</a:t>
            </a:r>
          </a:p>
          <a:p>
            <a:pPr lvl="2"/>
            <a:r>
              <a:rPr lang="en-US" dirty="0"/>
              <a:t>E.g., Add a new block to a file</a:t>
            </a:r>
          </a:p>
          <a:p>
            <a:pPr lvl="3"/>
            <a:r>
              <a:rPr lang="en-US" dirty="0"/>
              <a:t>A crash after writing the allocation bitmap not sufficient to know which block was allocated, in order to finish updating the file mapping</a:t>
            </a:r>
          </a:p>
          <a:p>
            <a:r>
              <a:rPr lang="en-US" dirty="0"/>
              <a:t>Lots of edge cases with update-in-place!</a:t>
            </a:r>
          </a:p>
          <a:p>
            <a:pPr lvl="1"/>
            <a:r>
              <a:rPr lang="en-US" dirty="0"/>
              <a:t>E.g., unlink (foo); create(foo);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1DAC7E-AA9D-5C32-4D47-4E2700D72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7415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6D0CD-2D80-963E-B7EA-5C71736F3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Faster </a:t>
            </a:r>
            <a:r>
              <a:rPr lang="en-US" dirty="0" err="1"/>
              <a:t>fsck</a:t>
            </a:r>
            <a:r>
              <a:rPr lang="en-US" dirty="0"/>
              <a:t> with a journal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76E221-5DDD-B418-549B-0B9B74DC9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oldest Unix file systems were update-in-place</a:t>
            </a:r>
          </a:p>
          <a:p>
            <a:pPr lvl="1"/>
            <a:r>
              <a:rPr lang="en-US" dirty="0" err="1"/>
              <a:t>E.g</a:t>
            </a:r>
            <a:r>
              <a:rPr lang="en-US" dirty="0"/>
              <a:t>, ext2</a:t>
            </a:r>
          </a:p>
          <a:p>
            <a:r>
              <a:rPr lang="en-US" dirty="0"/>
              <a:t>Ext3 introduced a journal to accelerate reboot/</a:t>
            </a:r>
            <a:r>
              <a:rPr lang="en-US" dirty="0" err="1"/>
              <a:t>fsck</a:t>
            </a:r>
            <a:r>
              <a:rPr lang="en-US" dirty="0"/>
              <a:t> time</a:t>
            </a:r>
          </a:p>
          <a:p>
            <a:pPr lvl="1"/>
            <a:r>
              <a:rPr lang="en-US" dirty="0"/>
              <a:t>Just walk the journal instead of a brute-force </a:t>
            </a:r>
            <a:r>
              <a:rPr lang="en-US" dirty="0" err="1"/>
              <a:t>fsck</a:t>
            </a:r>
            <a:r>
              <a:rPr lang="en-US" dirty="0"/>
              <a:t> --- much faster!</a:t>
            </a:r>
          </a:p>
          <a:p>
            <a:pPr lvl="1"/>
            <a:r>
              <a:rPr lang="en-US" dirty="0"/>
              <a:t>Does assume data structures are consistent</a:t>
            </a:r>
          </a:p>
          <a:p>
            <a:pPr lvl="2"/>
            <a:r>
              <a:rPr lang="en-US" dirty="0"/>
              <a:t>Alas, studies indicate this can be untrue in practice</a:t>
            </a:r>
          </a:p>
          <a:p>
            <a:pPr lvl="2"/>
            <a:r>
              <a:rPr lang="en-US" dirty="0"/>
              <a:t>Modern Linux systems still do a brute-force </a:t>
            </a:r>
            <a:r>
              <a:rPr lang="en-US" dirty="0" err="1"/>
              <a:t>fsck</a:t>
            </a:r>
            <a:r>
              <a:rPr lang="en-US" dirty="0"/>
              <a:t> at least once a year on ext3/ext4, just to be safe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B07C0B-992B-81E3-1592-6CDBBD81F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9091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94DCE-F9E8-6C4A-76B7-C22C87D5E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Limiting the size of the journal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C54D81-FBD9-DA5D-37AF-6CA70480E3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Journals and logs have finite space</a:t>
            </a:r>
          </a:p>
          <a:p>
            <a:pPr lvl="1"/>
            <a:r>
              <a:rPr lang="en-US" dirty="0"/>
              <a:t>Usually a region of disk, treated as a circular buffer</a:t>
            </a:r>
          </a:p>
          <a:p>
            <a:pPr lvl="1"/>
            <a:r>
              <a:rPr lang="en-US" dirty="0"/>
              <a:t>For update-in-place, also record when “in flight” operations complete</a:t>
            </a:r>
          </a:p>
          <a:p>
            <a:r>
              <a:rPr lang="en-US" dirty="0"/>
              <a:t>Periodically </a:t>
            </a:r>
            <a:r>
              <a:rPr lang="en-US" b="1" dirty="0"/>
              <a:t>checkpoint</a:t>
            </a:r>
            <a:r>
              <a:rPr lang="en-US" dirty="0"/>
              <a:t> the log to skip past completed operations</a:t>
            </a:r>
          </a:p>
          <a:p>
            <a:pPr lvl="1"/>
            <a:r>
              <a:rPr lang="en-US" dirty="0"/>
              <a:t>Update log’s “tail pointer” in superblock</a:t>
            </a:r>
          </a:p>
          <a:p>
            <a:pPr lvl="2"/>
            <a:r>
              <a:rPr lang="en-US" dirty="0"/>
              <a:t>Indicates where to start reading the log after a reboot</a:t>
            </a:r>
          </a:p>
          <a:p>
            <a:r>
              <a:rPr lang="en-US" dirty="0"/>
              <a:t>Allows FS to treat log space as a circular buffer</a:t>
            </a:r>
          </a:p>
          <a:p>
            <a:pPr lvl="1"/>
            <a:r>
              <a:rPr lang="en-US" dirty="0"/>
              <a:t>If head of log catches up to the tail, checkpoint and advance tail pointer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325ED4-F652-81E6-2D79-A92A1BBB0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485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92C1C-5267-9EF2-2E43-1E1627966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Recap: 3 crash consistency strategies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3DD6CF-8F85-E196-8ECF-E87162B7C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fsck</a:t>
            </a:r>
            <a:r>
              <a:rPr lang="en-US" dirty="0"/>
              <a:t>: expensive, brute force invariant checks after reboot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Copy-on-write: Publish new version of the data structure with one LBA write</a:t>
            </a:r>
          </a:p>
          <a:p>
            <a:pPr marL="914400" lvl="1" indent="-514350"/>
            <a:r>
              <a:rPr lang="en-US" dirty="0"/>
              <a:t>Data structure always consistent on disk</a:t>
            </a:r>
          </a:p>
          <a:p>
            <a:pPr marL="914400" lvl="1" indent="-514350"/>
            <a:r>
              <a:rPr lang="en-US" dirty="0"/>
              <a:t>At cost of rewriting unchanged nodes and garbage collection, and possibly longer window to lose recent writes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Logging/Journaling: Atomically write log of operations (how to finish or undo them), to recover consistency after reboot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2F9B03-B8FF-164E-383D-C1797F322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20E529-7DEC-DE14-9013-830FE85197FA}"/>
              </a:ext>
            </a:extLst>
          </p:cNvPr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Can use a combination of all 3 strategies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2926291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4B1A67-EFD8-FEDD-7675-A66B6BA556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EF2FA-5150-143F-D949-5B4D1D475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Context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44B376-18AB-168F-A264-B3733A21F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259798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File systems store metadata on disk</a:t>
            </a:r>
          </a:p>
          <a:p>
            <a:pPr lvl="1"/>
            <a:r>
              <a:rPr lang="en-US" dirty="0"/>
              <a:t>Simple example: </a:t>
            </a:r>
          </a:p>
          <a:p>
            <a:pPr lvl="2"/>
            <a:r>
              <a:rPr lang="en-US" dirty="0"/>
              <a:t>Bitmap for free space, </a:t>
            </a:r>
          </a:p>
          <a:p>
            <a:pPr lvl="2"/>
            <a:r>
              <a:rPr lang="en-US" dirty="0"/>
              <a:t>Binary Search Tree to map &lt;</a:t>
            </a:r>
            <a:r>
              <a:rPr lang="en-US" dirty="0" err="1"/>
              <a:t>file:offset</a:t>
            </a:r>
            <a:r>
              <a:rPr lang="en-US" dirty="0"/>
              <a:t>&gt; to LBA</a:t>
            </a:r>
          </a:p>
          <a:p>
            <a:r>
              <a:rPr lang="en-US" dirty="0"/>
              <a:t>File system has invariants:</a:t>
            </a:r>
          </a:p>
          <a:p>
            <a:pPr lvl="1"/>
            <a:r>
              <a:rPr lang="en-US" dirty="0"/>
              <a:t>BST: Sorting invariant</a:t>
            </a:r>
          </a:p>
          <a:p>
            <a:pPr lvl="1"/>
            <a:r>
              <a:rPr lang="en-US" dirty="0"/>
              <a:t>Every LBA in the BST should be marked ‘0’ in bitmap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DA5F63-E0EC-7DC0-350B-8F410FC2F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Can 4">
            <a:extLst>
              <a:ext uri="{FF2B5EF4-FFF2-40B4-BE49-F238E27FC236}">
                <a16:creationId xmlns:a16="http://schemas.microsoft.com/office/drawing/2014/main" id="{F12C623E-8ED1-C167-7F05-320D5137987C}"/>
              </a:ext>
            </a:extLst>
          </p:cNvPr>
          <p:cNvSpPr/>
          <p:nvPr/>
        </p:nvSpPr>
        <p:spPr>
          <a:xfrm>
            <a:off x="1475656" y="3863156"/>
            <a:ext cx="7056784" cy="2071467"/>
          </a:xfrm>
          <a:prstGeom prst="ca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9A83E2-9DED-10AF-D539-F3FDFC01CF17}"/>
              </a:ext>
            </a:extLst>
          </p:cNvPr>
          <p:cNvSpPr txBox="1"/>
          <p:nvPr/>
        </p:nvSpPr>
        <p:spPr>
          <a:xfrm>
            <a:off x="842990" y="4044957"/>
            <a:ext cx="57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Disk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695A115-29EF-BF36-D691-A49A9CF04702}"/>
              </a:ext>
            </a:extLst>
          </p:cNvPr>
          <p:cNvSpPr txBox="1"/>
          <p:nvPr/>
        </p:nvSpPr>
        <p:spPr>
          <a:xfrm>
            <a:off x="1659010" y="5880494"/>
            <a:ext cx="1937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Free block bitmap</a:t>
            </a:r>
          </a:p>
        </p:txBody>
      </p:sp>
      <p:sp>
        <p:nvSpPr>
          <p:cNvPr id="13" name="Dodecagon 12">
            <a:extLst>
              <a:ext uri="{FF2B5EF4-FFF2-40B4-BE49-F238E27FC236}">
                <a16:creationId xmlns:a16="http://schemas.microsoft.com/office/drawing/2014/main" id="{971B07DC-CADE-58F6-3AAD-56D969CFC0E1}"/>
              </a:ext>
            </a:extLst>
          </p:cNvPr>
          <p:cNvSpPr/>
          <p:nvPr/>
        </p:nvSpPr>
        <p:spPr>
          <a:xfrm>
            <a:off x="5192996" y="4414289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decagon 13">
            <a:extLst>
              <a:ext uri="{FF2B5EF4-FFF2-40B4-BE49-F238E27FC236}">
                <a16:creationId xmlns:a16="http://schemas.microsoft.com/office/drawing/2014/main" id="{6ADAD8D4-D66F-450D-8CDE-629C3A7AA27A}"/>
              </a:ext>
            </a:extLst>
          </p:cNvPr>
          <p:cNvSpPr/>
          <p:nvPr/>
        </p:nvSpPr>
        <p:spPr>
          <a:xfrm>
            <a:off x="4572000" y="4835264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decagon 14">
            <a:extLst>
              <a:ext uri="{FF2B5EF4-FFF2-40B4-BE49-F238E27FC236}">
                <a16:creationId xmlns:a16="http://schemas.microsoft.com/office/drawing/2014/main" id="{D2FFA7B2-645E-5543-B08B-7EE67FAADE21}"/>
              </a:ext>
            </a:extLst>
          </p:cNvPr>
          <p:cNvSpPr/>
          <p:nvPr/>
        </p:nvSpPr>
        <p:spPr>
          <a:xfrm>
            <a:off x="5838748" y="4809134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decagon 15">
            <a:extLst>
              <a:ext uri="{FF2B5EF4-FFF2-40B4-BE49-F238E27FC236}">
                <a16:creationId xmlns:a16="http://schemas.microsoft.com/office/drawing/2014/main" id="{6507922A-F30B-6300-39D6-1A54F9977F32}"/>
              </a:ext>
            </a:extLst>
          </p:cNvPr>
          <p:cNvSpPr/>
          <p:nvPr/>
        </p:nvSpPr>
        <p:spPr>
          <a:xfrm>
            <a:off x="4067944" y="5362857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decagon 16">
            <a:extLst>
              <a:ext uri="{FF2B5EF4-FFF2-40B4-BE49-F238E27FC236}">
                <a16:creationId xmlns:a16="http://schemas.microsoft.com/office/drawing/2014/main" id="{6B06865C-0624-F024-A983-8D2C4B6CFB26}"/>
              </a:ext>
            </a:extLst>
          </p:cNvPr>
          <p:cNvSpPr/>
          <p:nvPr/>
        </p:nvSpPr>
        <p:spPr>
          <a:xfrm>
            <a:off x="4940968" y="5375324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decagon 17">
            <a:extLst>
              <a:ext uri="{FF2B5EF4-FFF2-40B4-BE49-F238E27FC236}">
                <a16:creationId xmlns:a16="http://schemas.microsoft.com/office/drawing/2014/main" id="{B1852BAF-4365-69D6-017D-D3890FC77F3B}"/>
              </a:ext>
            </a:extLst>
          </p:cNvPr>
          <p:cNvSpPr/>
          <p:nvPr/>
        </p:nvSpPr>
        <p:spPr>
          <a:xfrm>
            <a:off x="5572389" y="5383786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decagon 18">
            <a:extLst>
              <a:ext uri="{FF2B5EF4-FFF2-40B4-BE49-F238E27FC236}">
                <a16:creationId xmlns:a16="http://schemas.microsoft.com/office/drawing/2014/main" id="{FF27D408-C12B-2C6D-F5A0-66114F698364}"/>
              </a:ext>
            </a:extLst>
          </p:cNvPr>
          <p:cNvSpPr/>
          <p:nvPr/>
        </p:nvSpPr>
        <p:spPr>
          <a:xfrm>
            <a:off x="6260919" y="5359971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512FAD6-60C4-98C6-7BD2-B1F4F39B684E}"/>
              </a:ext>
            </a:extLst>
          </p:cNvPr>
          <p:cNvCxnSpPr>
            <a:cxnSpLocks/>
            <a:stCxn id="13" idx="7"/>
          </p:cNvCxnSpPr>
          <p:nvPr/>
        </p:nvCxnSpPr>
        <p:spPr>
          <a:xfrm flipH="1">
            <a:off x="5076056" y="4719812"/>
            <a:ext cx="116940" cy="176389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8A543DDA-1A61-C4B6-1132-F9F112666979}"/>
              </a:ext>
            </a:extLst>
          </p:cNvPr>
          <p:cNvCxnSpPr>
            <a:cxnSpLocks/>
            <a:stCxn id="14" idx="6"/>
            <a:endCxn id="16" idx="0"/>
          </p:cNvCxnSpPr>
          <p:nvPr/>
        </p:nvCxnSpPr>
        <p:spPr>
          <a:xfrm flipH="1">
            <a:off x="4504466" y="5252609"/>
            <a:ext cx="135068" cy="174815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E2DE461-C87C-CD71-58FB-69C61A4A5E74}"/>
              </a:ext>
            </a:extLst>
          </p:cNvPr>
          <p:cNvCxnSpPr>
            <a:cxnSpLocks/>
            <a:stCxn id="14" idx="3"/>
            <a:endCxn id="17" idx="10"/>
          </p:cNvCxnSpPr>
          <p:nvPr/>
        </p:nvCxnSpPr>
        <p:spPr>
          <a:xfrm>
            <a:off x="5008522" y="5252609"/>
            <a:ext cx="116940" cy="122715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4E744F73-FBB8-A6D2-0BD3-B1AC8575FAC3}"/>
              </a:ext>
            </a:extLst>
          </p:cNvPr>
          <p:cNvCxnSpPr>
            <a:cxnSpLocks/>
            <a:stCxn id="13" idx="2"/>
            <a:endCxn id="15" idx="9"/>
          </p:cNvCxnSpPr>
          <p:nvPr/>
        </p:nvCxnSpPr>
        <p:spPr>
          <a:xfrm>
            <a:off x="5697052" y="4719812"/>
            <a:ext cx="209230" cy="153889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B74C0BEA-6E4F-FC19-A2B1-29DDF1097F0E}"/>
              </a:ext>
            </a:extLst>
          </p:cNvPr>
          <p:cNvCxnSpPr>
            <a:cxnSpLocks/>
            <a:stCxn id="15" idx="5"/>
            <a:endCxn id="18" idx="11"/>
          </p:cNvCxnSpPr>
          <p:nvPr/>
        </p:nvCxnSpPr>
        <p:spPr>
          <a:xfrm flipH="1">
            <a:off x="5891951" y="5291046"/>
            <a:ext cx="131291" cy="92740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E9E55464-F7ED-E6FA-A12F-28EF548F23A0}"/>
              </a:ext>
            </a:extLst>
          </p:cNvPr>
          <p:cNvCxnSpPr>
            <a:cxnSpLocks/>
            <a:stCxn id="15" idx="3"/>
            <a:endCxn id="19" idx="10"/>
          </p:cNvCxnSpPr>
          <p:nvPr/>
        </p:nvCxnSpPr>
        <p:spPr>
          <a:xfrm>
            <a:off x="6275270" y="5226479"/>
            <a:ext cx="170143" cy="133492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D77B1567-DFEE-A447-6263-F5866A51F711}"/>
              </a:ext>
            </a:extLst>
          </p:cNvPr>
          <p:cNvSpPr txBox="1"/>
          <p:nvPr/>
        </p:nvSpPr>
        <p:spPr>
          <a:xfrm>
            <a:off x="4053255" y="5939988"/>
            <a:ext cx="2657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BST: Map </a:t>
            </a:r>
            <a:r>
              <a:rPr lang="en-US" dirty="0" err="1"/>
              <a:t>file:offset</a:t>
            </a:r>
            <a:r>
              <a:rPr lang="en-US" dirty="0"/>
              <a:t> to LBA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42D63E5-364E-E2C5-2EDA-3F33CDCCB3D8}"/>
              </a:ext>
            </a:extLst>
          </p:cNvPr>
          <p:cNvSpPr/>
          <p:nvPr/>
        </p:nvSpPr>
        <p:spPr>
          <a:xfrm>
            <a:off x="1979711" y="4793720"/>
            <a:ext cx="1296144" cy="64807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101010111</a:t>
            </a:r>
            <a:br>
              <a:rPr lang="en-US" dirty="0">
                <a:solidFill>
                  <a:sysClr val="windowText" lastClr="000000"/>
                </a:solidFill>
              </a:rPr>
            </a:br>
            <a:r>
              <a:rPr lang="en-US" dirty="0">
                <a:solidFill>
                  <a:sysClr val="windowText" lastClr="000000"/>
                </a:solidFill>
              </a:rPr>
              <a:t>001011011</a:t>
            </a:r>
          </a:p>
        </p:txBody>
      </p:sp>
    </p:spTree>
    <p:extLst>
      <p:ext uri="{BB962C8B-B14F-4D97-AF65-F5344CB8AC3E}">
        <p14:creationId xmlns:p14="http://schemas.microsoft.com/office/powerpoint/2010/main" val="16817372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PQuestion"/>
          <p:cNvSpPr>
            <a:spLocks noGrp="1" noChangeArrowheads="1"/>
          </p:cNvSpPr>
          <p:nvPr>
            <p:ph type="title"/>
          </p:nvPr>
        </p:nvSpPr>
        <p:spPr>
          <a:xfrm>
            <a:off x="635000" y="946150"/>
            <a:ext cx="7956550" cy="600075"/>
          </a:xfrm>
        </p:spPr>
        <p:txBody>
          <a:bodyPr>
            <a:normAutofit fontScale="90000"/>
          </a:bodyPr>
          <a:lstStyle/>
          <a:p>
            <a:r>
              <a:rPr lang="en-US">
                <a:latin typeface="Arial" charset="0"/>
              </a:rPr>
              <a:t>Which is a metadata consistency problem?</a:t>
            </a:r>
          </a:p>
        </p:txBody>
      </p:sp>
      <p:sp>
        <p:nvSpPr>
          <p:cNvPr id="5123" name="TPAnswers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98500" y="2006600"/>
            <a:ext cx="7893050" cy="4114800"/>
          </a:xfrm>
        </p:spPr>
        <p:txBody>
          <a:bodyPr/>
          <a:lstStyle/>
          <a:p>
            <a:pPr marL="457200" indent="-457200"/>
            <a:r>
              <a:rPr lang="en-US" dirty="0">
                <a:latin typeface="Arial" charset="0"/>
              </a:rPr>
              <a:t>A. Null double indirect pointer</a:t>
            </a:r>
          </a:p>
          <a:p>
            <a:pPr marL="457200" indent="-457200"/>
            <a:r>
              <a:rPr lang="en-US" dirty="0">
                <a:latin typeface="Arial" charset="0"/>
              </a:rPr>
              <a:t>B. File created before a crash is missing</a:t>
            </a:r>
          </a:p>
          <a:p>
            <a:pPr marL="457200" indent="-457200"/>
            <a:r>
              <a:rPr lang="en-US" dirty="0">
                <a:latin typeface="Arial" charset="0"/>
              </a:rPr>
              <a:t>C. Free block bitmap contains a file data block that is pointed to by an </a:t>
            </a:r>
            <a:r>
              <a:rPr lang="en-US" dirty="0" err="1">
                <a:latin typeface="Arial" charset="0"/>
              </a:rPr>
              <a:t>inode</a:t>
            </a:r>
            <a:endParaRPr lang="en-US" dirty="0">
              <a:latin typeface="Arial" charset="0"/>
            </a:endParaRPr>
          </a:p>
          <a:p>
            <a:pPr marL="457200" indent="-457200"/>
            <a:r>
              <a:rPr lang="en-US" dirty="0">
                <a:latin typeface="Arial" charset="0"/>
              </a:rPr>
              <a:t>D. Directory contains corrupt file name</a:t>
            </a:r>
          </a:p>
          <a:p>
            <a:pPr marL="457200" indent="-457200"/>
            <a:endParaRPr lang="en-US" dirty="0">
              <a:latin typeface="Arial" charset="0"/>
            </a:endParaRPr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822D8-6D66-8933-93F6-8AE752853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Bigger Picture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4E079C-48CB-B1F9-02F1-CC5CA4951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Can 4">
            <a:extLst>
              <a:ext uri="{FF2B5EF4-FFF2-40B4-BE49-F238E27FC236}">
                <a16:creationId xmlns:a16="http://schemas.microsoft.com/office/drawing/2014/main" id="{E2DEBB7C-14FE-C5D8-9B2B-DC4649F465F8}"/>
              </a:ext>
            </a:extLst>
          </p:cNvPr>
          <p:cNvSpPr/>
          <p:nvPr/>
        </p:nvSpPr>
        <p:spPr>
          <a:xfrm>
            <a:off x="1475656" y="4005063"/>
            <a:ext cx="7056784" cy="2071467"/>
          </a:xfrm>
          <a:prstGeom prst="ca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023FAA-E6BB-6B78-2E6A-65965B5FC9EB}"/>
              </a:ext>
            </a:extLst>
          </p:cNvPr>
          <p:cNvSpPr txBox="1"/>
          <p:nvPr/>
        </p:nvSpPr>
        <p:spPr>
          <a:xfrm>
            <a:off x="759144" y="5742834"/>
            <a:ext cx="57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Disk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D02B654-6543-B385-420F-37AE443E3A09}"/>
              </a:ext>
            </a:extLst>
          </p:cNvPr>
          <p:cNvSpPr/>
          <p:nvPr/>
        </p:nvSpPr>
        <p:spPr>
          <a:xfrm>
            <a:off x="1475656" y="1686105"/>
            <a:ext cx="7056784" cy="159887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90BB-3B5B-3FC3-A893-85D75DA0EFD0}"/>
              </a:ext>
            </a:extLst>
          </p:cNvPr>
          <p:cNvSpPr txBox="1"/>
          <p:nvPr/>
        </p:nvSpPr>
        <p:spPr>
          <a:xfrm>
            <a:off x="759144" y="2938147"/>
            <a:ext cx="782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DRAM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90674DC-1C97-F25B-73E9-AB8E04968E1C}"/>
              </a:ext>
            </a:extLst>
          </p:cNvPr>
          <p:cNvSpPr txBox="1"/>
          <p:nvPr/>
        </p:nvSpPr>
        <p:spPr>
          <a:xfrm>
            <a:off x="2208583" y="5279064"/>
            <a:ext cx="867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Journal</a:t>
            </a:r>
          </a:p>
        </p:txBody>
      </p:sp>
      <p:sp>
        <p:nvSpPr>
          <p:cNvPr id="13" name="Dodecagon 12">
            <a:extLst>
              <a:ext uri="{FF2B5EF4-FFF2-40B4-BE49-F238E27FC236}">
                <a16:creationId xmlns:a16="http://schemas.microsoft.com/office/drawing/2014/main" id="{E709C21A-597A-BB3F-44B2-C7CEA31F9402}"/>
              </a:ext>
            </a:extLst>
          </p:cNvPr>
          <p:cNvSpPr/>
          <p:nvPr/>
        </p:nvSpPr>
        <p:spPr>
          <a:xfrm>
            <a:off x="5192996" y="4556196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decagon 13">
            <a:extLst>
              <a:ext uri="{FF2B5EF4-FFF2-40B4-BE49-F238E27FC236}">
                <a16:creationId xmlns:a16="http://schemas.microsoft.com/office/drawing/2014/main" id="{56800EC5-0775-3179-2B52-83B66A47A440}"/>
              </a:ext>
            </a:extLst>
          </p:cNvPr>
          <p:cNvSpPr/>
          <p:nvPr/>
        </p:nvSpPr>
        <p:spPr>
          <a:xfrm>
            <a:off x="4572000" y="4977171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decagon 14">
            <a:extLst>
              <a:ext uri="{FF2B5EF4-FFF2-40B4-BE49-F238E27FC236}">
                <a16:creationId xmlns:a16="http://schemas.microsoft.com/office/drawing/2014/main" id="{F39F3ABC-7698-8007-AED1-FEB8D835FE4B}"/>
              </a:ext>
            </a:extLst>
          </p:cNvPr>
          <p:cNvSpPr/>
          <p:nvPr/>
        </p:nvSpPr>
        <p:spPr>
          <a:xfrm>
            <a:off x="5838748" y="4951041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decagon 15">
            <a:extLst>
              <a:ext uri="{FF2B5EF4-FFF2-40B4-BE49-F238E27FC236}">
                <a16:creationId xmlns:a16="http://schemas.microsoft.com/office/drawing/2014/main" id="{B1177418-35E8-C65C-28D3-5AF9E84D14A1}"/>
              </a:ext>
            </a:extLst>
          </p:cNvPr>
          <p:cNvSpPr/>
          <p:nvPr/>
        </p:nvSpPr>
        <p:spPr>
          <a:xfrm>
            <a:off x="4067944" y="5504764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decagon 16">
            <a:extLst>
              <a:ext uri="{FF2B5EF4-FFF2-40B4-BE49-F238E27FC236}">
                <a16:creationId xmlns:a16="http://schemas.microsoft.com/office/drawing/2014/main" id="{2FAD8FAE-EBF1-9685-4EF7-1909A1A0A24A}"/>
              </a:ext>
            </a:extLst>
          </p:cNvPr>
          <p:cNvSpPr/>
          <p:nvPr/>
        </p:nvSpPr>
        <p:spPr>
          <a:xfrm>
            <a:off x="4940968" y="5517231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decagon 17">
            <a:extLst>
              <a:ext uri="{FF2B5EF4-FFF2-40B4-BE49-F238E27FC236}">
                <a16:creationId xmlns:a16="http://schemas.microsoft.com/office/drawing/2014/main" id="{3AADF6FB-9283-4E0B-1849-A3907DC9D2A9}"/>
              </a:ext>
            </a:extLst>
          </p:cNvPr>
          <p:cNvSpPr/>
          <p:nvPr/>
        </p:nvSpPr>
        <p:spPr>
          <a:xfrm>
            <a:off x="5572389" y="5525693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decagon 18">
            <a:extLst>
              <a:ext uri="{FF2B5EF4-FFF2-40B4-BE49-F238E27FC236}">
                <a16:creationId xmlns:a16="http://schemas.microsoft.com/office/drawing/2014/main" id="{2C4FC5C3-3322-AFBC-80C3-BA96C4E1982A}"/>
              </a:ext>
            </a:extLst>
          </p:cNvPr>
          <p:cNvSpPr/>
          <p:nvPr/>
        </p:nvSpPr>
        <p:spPr>
          <a:xfrm>
            <a:off x="6260919" y="5501878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A1F3C08-C844-CD86-272D-9241AA78CB45}"/>
              </a:ext>
            </a:extLst>
          </p:cNvPr>
          <p:cNvCxnSpPr>
            <a:cxnSpLocks/>
            <a:stCxn id="13" idx="7"/>
          </p:cNvCxnSpPr>
          <p:nvPr/>
        </p:nvCxnSpPr>
        <p:spPr>
          <a:xfrm flipH="1">
            <a:off x="5076056" y="4861719"/>
            <a:ext cx="116940" cy="176389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CD9FCC5-62B7-924F-5BFD-7B439C8B3BFD}"/>
              </a:ext>
            </a:extLst>
          </p:cNvPr>
          <p:cNvCxnSpPr>
            <a:cxnSpLocks/>
            <a:stCxn id="14" idx="6"/>
            <a:endCxn id="16" idx="0"/>
          </p:cNvCxnSpPr>
          <p:nvPr/>
        </p:nvCxnSpPr>
        <p:spPr>
          <a:xfrm flipH="1">
            <a:off x="4504466" y="5394516"/>
            <a:ext cx="135068" cy="174815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BB0AEED-95AF-04A1-AF18-C4C721B424E0}"/>
              </a:ext>
            </a:extLst>
          </p:cNvPr>
          <p:cNvCxnSpPr>
            <a:cxnSpLocks/>
            <a:stCxn id="14" idx="3"/>
            <a:endCxn id="17" idx="10"/>
          </p:cNvCxnSpPr>
          <p:nvPr/>
        </p:nvCxnSpPr>
        <p:spPr>
          <a:xfrm>
            <a:off x="5008522" y="5394516"/>
            <a:ext cx="116940" cy="122715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10D3BB99-74AD-D44A-D26C-739DC4B3A9DA}"/>
              </a:ext>
            </a:extLst>
          </p:cNvPr>
          <p:cNvCxnSpPr>
            <a:cxnSpLocks/>
            <a:stCxn id="13" idx="2"/>
            <a:endCxn id="15" idx="9"/>
          </p:cNvCxnSpPr>
          <p:nvPr/>
        </p:nvCxnSpPr>
        <p:spPr>
          <a:xfrm>
            <a:off x="5697052" y="4861719"/>
            <a:ext cx="209230" cy="153889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9FB8106A-3034-95C2-1672-55D0C8D5351F}"/>
              </a:ext>
            </a:extLst>
          </p:cNvPr>
          <p:cNvCxnSpPr>
            <a:cxnSpLocks/>
            <a:stCxn id="15" idx="5"/>
            <a:endCxn id="18" idx="11"/>
          </p:cNvCxnSpPr>
          <p:nvPr/>
        </p:nvCxnSpPr>
        <p:spPr>
          <a:xfrm flipH="1">
            <a:off x="5891951" y="5432953"/>
            <a:ext cx="131291" cy="92740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C4B8280C-6047-6BA9-1D77-DC2370E8FCEB}"/>
              </a:ext>
            </a:extLst>
          </p:cNvPr>
          <p:cNvCxnSpPr>
            <a:cxnSpLocks/>
            <a:stCxn id="15" idx="3"/>
            <a:endCxn id="19" idx="10"/>
          </p:cNvCxnSpPr>
          <p:nvPr/>
        </p:nvCxnSpPr>
        <p:spPr>
          <a:xfrm>
            <a:off x="6275270" y="5368386"/>
            <a:ext cx="170143" cy="133492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Dodecagon 46">
            <a:extLst>
              <a:ext uri="{FF2B5EF4-FFF2-40B4-BE49-F238E27FC236}">
                <a16:creationId xmlns:a16="http://schemas.microsoft.com/office/drawing/2014/main" id="{65C54E7C-2BE9-E505-4D75-E5846AABD06D}"/>
              </a:ext>
            </a:extLst>
          </p:cNvPr>
          <p:cNvSpPr/>
          <p:nvPr/>
        </p:nvSpPr>
        <p:spPr>
          <a:xfrm>
            <a:off x="5411442" y="1790093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Dodecagon 47">
            <a:extLst>
              <a:ext uri="{FF2B5EF4-FFF2-40B4-BE49-F238E27FC236}">
                <a16:creationId xmlns:a16="http://schemas.microsoft.com/office/drawing/2014/main" id="{2F868119-CCF0-2BB5-BD36-90D8741BE24D}"/>
              </a:ext>
            </a:extLst>
          </p:cNvPr>
          <p:cNvSpPr/>
          <p:nvPr/>
        </p:nvSpPr>
        <p:spPr>
          <a:xfrm>
            <a:off x="4790446" y="2211068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Dodecagon 48">
            <a:extLst>
              <a:ext uri="{FF2B5EF4-FFF2-40B4-BE49-F238E27FC236}">
                <a16:creationId xmlns:a16="http://schemas.microsoft.com/office/drawing/2014/main" id="{9AF02E16-1158-F8E8-F88F-F63A004C8224}"/>
              </a:ext>
            </a:extLst>
          </p:cNvPr>
          <p:cNvSpPr/>
          <p:nvPr/>
        </p:nvSpPr>
        <p:spPr>
          <a:xfrm>
            <a:off x="4286390" y="2738661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Dodecagon 49">
            <a:extLst>
              <a:ext uri="{FF2B5EF4-FFF2-40B4-BE49-F238E27FC236}">
                <a16:creationId xmlns:a16="http://schemas.microsoft.com/office/drawing/2014/main" id="{AFD416B3-8E92-6759-55DE-6782D11682FB}"/>
              </a:ext>
            </a:extLst>
          </p:cNvPr>
          <p:cNvSpPr/>
          <p:nvPr/>
        </p:nvSpPr>
        <p:spPr>
          <a:xfrm>
            <a:off x="5159414" y="2751128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BCD7B960-1E7F-8788-D94A-4E3CD997B469}"/>
              </a:ext>
            </a:extLst>
          </p:cNvPr>
          <p:cNvCxnSpPr>
            <a:cxnSpLocks/>
            <a:stCxn id="47" idx="7"/>
          </p:cNvCxnSpPr>
          <p:nvPr/>
        </p:nvCxnSpPr>
        <p:spPr>
          <a:xfrm flipH="1">
            <a:off x="5294502" y="2095616"/>
            <a:ext cx="116940" cy="176389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C468AA30-EC75-3EA2-F1AD-A3323F6BE814}"/>
              </a:ext>
            </a:extLst>
          </p:cNvPr>
          <p:cNvCxnSpPr>
            <a:cxnSpLocks/>
            <a:stCxn id="48" idx="6"/>
            <a:endCxn id="49" idx="0"/>
          </p:cNvCxnSpPr>
          <p:nvPr/>
        </p:nvCxnSpPr>
        <p:spPr>
          <a:xfrm flipH="1">
            <a:off x="4722912" y="2628413"/>
            <a:ext cx="135068" cy="174815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625A522-5FFC-213D-4895-7956CE78F75C}"/>
              </a:ext>
            </a:extLst>
          </p:cNvPr>
          <p:cNvCxnSpPr>
            <a:cxnSpLocks/>
            <a:stCxn id="48" idx="3"/>
            <a:endCxn id="50" idx="10"/>
          </p:cNvCxnSpPr>
          <p:nvPr/>
        </p:nvCxnSpPr>
        <p:spPr>
          <a:xfrm>
            <a:off x="5226968" y="2628413"/>
            <a:ext cx="116940" cy="122715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F38B6C78-D59F-22B1-4618-4B4BFD5F87E3}"/>
              </a:ext>
            </a:extLst>
          </p:cNvPr>
          <p:cNvCxnSpPr>
            <a:cxnSpLocks/>
          </p:cNvCxnSpPr>
          <p:nvPr/>
        </p:nvCxnSpPr>
        <p:spPr>
          <a:xfrm>
            <a:off x="5815371" y="2235401"/>
            <a:ext cx="184474" cy="83800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Vertical Scroll 19">
            <a:extLst>
              <a:ext uri="{FF2B5EF4-FFF2-40B4-BE49-F238E27FC236}">
                <a16:creationId xmlns:a16="http://schemas.microsoft.com/office/drawing/2014/main" id="{7B4C8E0E-5A0F-35D0-057E-5045853A71A6}"/>
              </a:ext>
            </a:extLst>
          </p:cNvPr>
          <p:cNvSpPr/>
          <p:nvPr/>
        </p:nvSpPr>
        <p:spPr>
          <a:xfrm>
            <a:off x="2195736" y="4556196"/>
            <a:ext cx="894514" cy="812190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70C747E-12E7-48C9-1A35-7D015032D8BC}"/>
              </a:ext>
            </a:extLst>
          </p:cNvPr>
          <p:cNvSpPr txBox="1"/>
          <p:nvPr/>
        </p:nvSpPr>
        <p:spPr>
          <a:xfrm>
            <a:off x="5957596" y="2066938"/>
            <a:ext cx="796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…</a:t>
            </a:r>
          </a:p>
        </p:txBody>
      </p:sp>
      <p:sp>
        <p:nvSpPr>
          <p:cNvPr id="24" name="Rounded Rectangular Callout 23">
            <a:extLst>
              <a:ext uri="{FF2B5EF4-FFF2-40B4-BE49-F238E27FC236}">
                <a16:creationId xmlns:a16="http://schemas.microsoft.com/office/drawing/2014/main" id="{96E43EED-7596-015A-1DCB-F55CBDA39BDE}"/>
              </a:ext>
            </a:extLst>
          </p:cNvPr>
          <p:cNvSpPr/>
          <p:nvPr/>
        </p:nvSpPr>
        <p:spPr>
          <a:xfrm>
            <a:off x="6342804" y="1038094"/>
            <a:ext cx="2693692" cy="1172974"/>
          </a:xfrm>
          <a:prstGeom prst="wedgeRoundRectCallout">
            <a:avLst>
              <a:gd name="adj1" fmla="val -42987"/>
              <a:gd name="adj2" fmla="val 64425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/>
              <a:t>FS caches part of the data structure in memory, for Apps</a:t>
            </a:r>
          </a:p>
        </p:txBody>
      </p:sp>
      <p:sp>
        <p:nvSpPr>
          <p:cNvPr id="25" name="Rounded Rectangular Callout 24">
            <a:extLst>
              <a:ext uri="{FF2B5EF4-FFF2-40B4-BE49-F238E27FC236}">
                <a16:creationId xmlns:a16="http://schemas.microsoft.com/office/drawing/2014/main" id="{E9CB1991-69B6-70C8-A7DD-EA09430E6DBE}"/>
              </a:ext>
            </a:extLst>
          </p:cNvPr>
          <p:cNvSpPr/>
          <p:nvPr/>
        </p:nvSpPr>
        <p:spPr>
          <a:xfrm>
            <a:off x="929604" y="2319201"/>
            <a:ext cx="2852730" cy="1393767"/>
          </a:xfrm>
          <a:prstGeom prst="wedgeRoundRectCallout">
            <a:avLst>
              <a:gd name="adj1" fmla="val 76872"/>
              <a:gd name="adj2" fmla="val 104846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/>
              <a:t>Persists updates in some combination of updates to data structure and log</a:t>
            </a:r>
          </a:p>
        </p:txBody>
      </p:sp>
    </p:spTree>
    <p:extLst>
      <p:ext uri="{BB962C8B-B14F-4D97-AF65-F5344CB8AC3E}">
        <p14:creationId xmlns:p14="http://schemas.microsoft.com/office/powerpoint/2010/main" val="4251988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24A5F-7ED8-DE3E-5B11-F9330F879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logging continuum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94178D-3361-C500-2AC8-91670158B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9712" y="1340769"/>
            <a:ext cx="6707088" cy="489654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No log: All writes sync (slow!); </a:t>
            </a:r>
            <a:r>
              <a:rPr lang="en-US" dirty="0" err="1"/>
              <a:t>fsck</a:t>
            </a:r>
            <a:r>
              <a:rPr lang="en-US" dirty="0"/>
              <a:t> required</a:t>
            </a:r>
          </a:p>
          <a:p>
            <a:endParaRPr lang="en-US" dirty="0"/>
          </a:p>
          <a:p>
            <a:r>
              <a:rPr lang="en-US" dirty="0"/>
              <a:t>Data structures mostly consistent, short log (faster boot, some sync writes)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Log-structured FS (e.g., F2FS): Very infrequent data structure checkpoints to bound GC, only sync writes are to flush log blocks</a:t>
            </a:r>
          </a:p>
          <a:p>
            <a:r>
              <a:rPr lang="en-US" dirty="0"/>
              <a:t>Nothing but a log: Fast runtime, no sync writes, but really slow boot, difficult GC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A32B09-E0E9-5F8E-DE1A-9C071CE08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Up-Down Arrow 5">
            <a:extLst>
              <a:ext uri="{FF2B5EF4-FFF2-40B4-BE49-F238E27FC236}">
                <a16:creationId xmlns:a16="http://schemas.microsoft.com/office/drawing/2014/main" id="{BA7CD529-FB72-EA34-2A99-7385ABA82868}"/>
              </a:ext>
            </a:extLst>
          </p:cNvPr>
          <p:cNvSpPr/>
          <p:nvPr/>
        </p:nvSpPr>
        <p:spPr>
          <a:xfrm>
            <a:off x="323528" y="1628800"/>
            <a:ext cx="1512168" cy="4320480"/>
          </a:xfrm>
          <a:prstGeom prst="up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36E2393-F902-42DC-FF98-561586918A06}"/>
              </a:ext>
            </a:extLst>
          </p:cNvPr>
          <p:cNvSpPr txBox="1"/>
          <p:nvPr/>
        </p:nvSpPr>
        <p:spPr>
          <a:xfrm>
            <a:off x="291576" y="1240325"/>
            <a:ext cx="1576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 Log on Disk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F8FD7BD-8298-388F-9BBA-A3D940B2C016}"/>
              </a:ext>
            </a:extLst>
          </p:cNvPr>
          <p:cNvSpPr txBox="1"/>
          <p:nvPr/>
        </p:nvSpPr>
        <p:spPr>
          <a:xfrm>
            <a:off x="221845" y="5949280"/>
            <a:ext cx="1736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Only Log on Disk</a:t>
            </a:r>
          </a:p>
        </p:txBody>
      </p:sp>
    </p:spTree>
    <p:extLst>
      <p:ext uri="{BB962C8B-B14F-4D97-AF65-F5344CB8AC3E}">
        <p14:creationId xmlns:p14="http://schemas.microsoft.com/office/powerpoint/2010/main" val="1877207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E3944-7C7D-BBC6-26FF-D2254B1C8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about applications?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1EE91-9C7F-4C47-FDD0-C0CA07A294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performance reasons, file systems often provide crash consistency of metadata only</a:t>
            </a:r>
          </a:p>
          <a:p>
            <a:pPr lvl="1"/>
            <a:r>
              <a:rPr lang="en-US" dirty="0"/>
              <a:t>I.e., a crash doesn’t corrupt the whole FS</a:t>
            </a:r>
          </a:p>
          <a:p>
            <a:r>
              <a:rPr lang="en-US" dirty="0"/>
              <a:t>Crash consistency of the file contents left as an exercise to application developer (i.e., you!)</a:t>
            </a:r>
          </a:p>
          <a:p>
            <a:endParaRPr lang="en-US" dirty="0"/>
          </a:p>
          <a:p>
            <a:r>
              <a:rPr lang="en-US" dirty="0"/>
              <a:t>Alas, data consistency semantics not standard across file systems </a:t>
            </a:r>
            <a:r>
              <a:rPr lang="en-US" dirty="0">
                <a:sym typeface="Wingdings" pitchFamily="2" charset="2"/>
              </a:rPr>
              <a:t>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284207-4539-463E-56D2-96AFF73EC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7763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B8330-D86A-E29B-3358-DE136F4A9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Motivating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3336B6-51EE-03BE-DE38-3B821F135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Suppose I have a web application that stores xml for clients</a:t>
            </a:r>
          </a:p>
          <a:p>
            <a:endParaRPr lang="en-US" dirty="0"/>
          </a:p>
          <a:p>
            <a:r>
              <a:rPr lang="en-US" dirty="0"/>
              <a:t>Requirements: </a:t>
            </a:r>
          </a:p>
          <a:p>
            <a:pPr lvl="1"/>
            <a:r>
              <a:rPr lang="en-US" dirty="0"/>
              <a:t>I can fail to save an xml file, but if I tell the client I have saved it, I must return the exact file contents later</a:t>
            </a:r>
          </a:p>
          <a:p>
            <a:pPr lvl="1"/>
            <a:r>
              <a:rPr lang="en-US" dirty="0"/>
              <a:t>The client must be able to update the file with new versions.  Old versions need not be retained.</a:t>
            </a:r>
          </a:p>
          <a:p>
            <a:pPr lvl="1"/>
            <a:r>
              <a:rPr lang="en-US" dirty="0"/>
              <a:t>A file can be larger than 1 FS block</a:t>
            </a:r>
          </a:p>
          <a:p>
            <a:endParaRPr lang="en-US" dirty="0"/>
          </a:p>
          <a:p>
            <a:r>
              <a:rPr lang="en-US" dirty="0"/>
              <a:t>Crash consistency concerns?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52E6C1-BF47-2818-F820-5C8C4E09D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Rounded Rectangular Callout 4">
            <a:extLst>
              <a:ext uri="{FF2B5EF4-FFF2-40B4-BE49-F238E27FC236}">
                <a16:creationId xmlns:a16="http://schemas.microsoft.com/office/drawing/2014/main" id="{493E2D35-8BA5-0950-0E08-D7755D6AC83C}"/>
              </a:ext>
            </a:extLst>
          </p:cNvPr>
          <p:cNvSpPr/>
          <p:nvPr/>
        </p:nvSpPr>
        <p:spPr>
          <a:xfrm>
            <a:off x="5469420" y="1556792"/>
            <a:ext cx="3250704" cy="1296143"/>
          </a:xfrm>
          <a:prstGeom prst="wedgeRoundRectCallout">
            <a:avLst>
              <a:gd name="adj1" fmla="val -41322"/>
              <a:gd name="adj2" fmla="val 74693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/>
              <a:t>File must survive a crash before sending ack to client</a:t>
            </a:r>
          </a:p>
        </p:txBody>
      </p:sp>
      <p:sp>
        <p:nvSpPr>
          <p:cNvPr id="6" name="Rounded Rectangular Callout 5">
            <a:extLst>
              <a:ext uri="{FF2B5EF4-FFF2-40B4-BE49-F238E27FC236}">
                <a16:creationId xmlns:a16="http://schemas.microsoft.com/office/drawing/2014/main" id="{5516F711-C389-2D12-8669-5091B17907D8}"/>
              </a:ext>
            </a:extLst>
          </p:cNvPr>
          <p:cNvSpPr/>
          <p:nvPr/>
        </p:nvSpPr>
        <p:spPr>
          <a:xfrm>
            <a:off x="5569768" y="4869160"/>
            <a:ext cx="3250704" cy="1080119"/>
          </a:xfrm>
          <a:prstGeom prst="wedgeRoundRectCallout">
            <a:avLst>
              <a:gd name="adj1" fmla="val -61117"/>
              <a:gd name="adj2" fmla="val -44629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/>
              <a:t>When updating, can’t mix blocks of two versions</a:t>
            </a:r>
          </a:p>
        </p:txBody>
      </p:sp>
    </p:spTree>
    <p:extLst>
      <p:ext uri="{BB962C8B-B14F-4D97-AF65-F5344CB8AC3E}">
        <p14:creationId xmlns:p14="http://schemas.microsoft.com/office/powerpoint/2010/main" val="3894869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14E3E-9234-7058-3999-FA3940861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Two key tools for developers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BB27F4-E2A3-8571-ABE7-EBDE145B90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sync(), </a:t>
            </a:r>
            <a:r>
              <a:rPr lang="en-US" dirty="0" err="1"/>
              <a:t>fsync</a:t>
            </a:r>
            <a:r>
              <a:rPr lang="en-US" dirty="0"/>
              <a:t>(), </a:t>
            </a:r>
            <a:r>
              <a:rPr lang="en-US" dirty="0" err="1"/>
              <a:t>fdatasync</a:t>
            </a:r>
            <a:r>
              <a:rPr lang="en-US" dirty="0"/>
              <a:t>()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rename()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982B83-0ACD-1D9D-8B7B-4098C994E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5004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4A28E-70E7-38FD-FE07-E2ED7A0F0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sync() and friends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AA5D3A-BFE8-E21F-857F-226478731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sync(): Write </a:t>
            </a:r>
            <a:r>
              <a:rPr lang="en-US" i="1" dirty="0"/>
              <a:t>all</a:t>
            </a:r>
            <a:r>
              <a:rPr lang="en-US" dirty="0"/>
              <a:t> dirty data and metadata </a:t>
            </a:r>
            <a:r>
              <a:rPr lang="en-US" i="1" dirty="0"/>
              <a:t>for all files and file systems systems </a:t>
            </a:r>
            <a:r>
              <a:rPr lang="en-US" dirty="0"/>
              <a:t>to disk.</a:t>
            </a:r>
          </a:p>
          <a:p>
            <a:r>
              <a:rPr lang="en-US" dirty="0" err="1"/>
              <a:t>fsync</a:t>
            </a:r>
            <a:r>
              <a:rPr lang="en-US" dirty="0"/>
              <a:t>(</a:t>
            </a:r>
            <a:r>
              <a:rPr lang="en-US" dirty="0" err="1"/>
              <a:t>fd</a:t>
            </a:r>
            <a:r>
              <a:rPr lang="en-US" dirty="0"/>
              <a:t>): Write the </a:t>
            </a:r>
            <a:r>
              <a:rPr lang="en-US" dirty="0" err="1"/>
              <a:t>inode</a:t>
            </a:r>
            <a:r>
              <a:rPr lang="en-US" dirty="0"/>
              <a:t> and data blocks (if dirty) to disk for file handle </a:t>
            </a:r>
            <a:r>
              <a:rPr lang="en-US" dirty="0" err="1"/>
              <a:t>fd</a:t>
            </a:r>
            <a:endParaRPr lang="en-US" dirty="0"/>
          </a:p>
          <a:p>
            <a:r>
              <a:rPr lang="en-US" dirty="0" err="1"/>
              <a:t>fdatasync</a:t>
            </a:r>
            <a:r>
              <a:rPr lang="en-US" dirty="0"/>
              <a:t>(</a:t>
            </a:r>
            <a:r>
              <a:rPr lang="en-US" dirty="0" err="1"/>
              <a:t>fd</a:t>
            </a:r>
            <a:r>
              <a:rPr lang="en-US" dirty="0"/>
              <a:t>): Write any dirty data blocks for </a:t>
            </a:r>
            <a:r>
              <a:rPr lang="en-US" dirty="0" err="1"/>
              <a:t>fd</a:t>
            </a:r>
            <a:r>
              <a:rPr lang="en-US" dirty="0"/>
              <a:t> to disk, but let the </a:t>
            </a:r>
            <a:r>
              <a:rPr lang="en-US" dirty="0" err="1"/>
              <a:t>inode</a:t>
            </a:r>
            <a:r>
              <a:rPr lang="en-US" dirty="0"/>
              <a:t> stay dirty in memory if possible</a:t>
            </a:r>
          </a:p>
          <a:p>
            <a:pPr lvl="1"/>
            <a:r>
              <a:rPr lang="en-US" dirty="0"/>
              <a:t>If the file size or block mapping changes, </a:t>
            </a:r>
            <a:r>
              <a:rPr lang="en-US" dirty="0" err="1"/>
              <a:t>inode</a:t>
            </a:r>
            <a:r>
              <a:rPr lang="en-US" dirty="0"/>
              <a:t> will be written</a:t>
            </a:r>
          </a:p>
          <a:p>
            <a:pPr lvl="1"/>
            <a:r>
              <a:rPr lang="en-US" dirty="0"/>
              <a:t>But may delay things like updating last modification time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96791A-9175-97A8-F238-274CD18E0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9733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EC08C-E3D9-DC0E-8EC1-96D3198CD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Where should we put </a:t>
            </a:r>
            <a:r>
              <a:rPr lang="en-US" dirty="0" err="1"/>
              <a:t>fsync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7FC22-471C-803C-4BAA-F3F0CC0A3C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open(“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foo.xml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”, O_CREAT|O_WRONLY, 0700);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write(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buffer, length);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close(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dirfd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open(“.”,  O_DIRECTORY| 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O_RDONLY);</a:t>
            </a:r>
          </a:p>
          <a:p>
            <a:pPr marL="0" indent="0"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fsync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dirfd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9D0BF6-9B22-E669-7AC2-C348B6D11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Rounded Rectangular Callout 4">
            <a:extLst>
              <a:ext uri="{FF2B5EF4-FFF2-40B4-BE49-F238E27FC236}">
                <a16:creationId xmlns:a16="http://schemas.microsoft.com/office/drawing/2014/main" id="{AC86A7EB-0912-7ADC-3EB8-5791BF992230}"/>
              </a:ext>
            </a:extLst>
          </p:cNvPr>
          <p:cNvSpPr/>
          <p:nvPr/>
        </p:nvSpPr>
        <p:spPr>
          <a:xfrm>
            <a:off x="2987824" y="2780928"/>
            <a:ext cx="6059016" cy="576064"/>
          </a:xfrm>
          <a:prstGeom prst="wedgeRoundRectCallout">
            <a:avLst>
              <a:gd name="adj1" fmla="val -64625"/>
              <a:gd name="adj2" fmla="val -53960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fsync</a:t>
            </a:r>
            <a:r>
              <a:rPr lang="en-US" sz="2000" dirty="0"/>
              <a:t>(</a:t>
            </a:r>
            <a:r>
              <a:rPr lang="en-US" sz="2000" dirty="0" err="1"/>
              <a:t>fd</a:t>
            </a:r>
            <a:r>
              <a:rPr lang="en-US" sz="2000" dirty="0"/>
              <a:t>); // Ensures </a:t>
            </a:r>
            <a:r>
              <a:rPr lang="en-US" sz="2000" dirty="0" err="1"/>
              <a:t>foo.xml</a:t>
            </a:r>
            <a:r>
              <a:rPr lang="en-US" sz="2000" dirty="0"/>
              <a:t> data blocks written to disk</a:t>
            </a:r>
          </a:p>
        </p:txBody>
      </p:sp>
      <p:sp>
        <p:nvSpPr>
          <p:cNvPr id="6" name="Rounded Rectangular Callout 5">
            <a:extLst>
              <a:ext uri="{FF2B5EF4-FFF2-40B4-BE49-F238E27FC236}">
                <a16:creationId xmlns:a16="http://schemas.microsoft.com/office/drawing/2014/main" id="{3AA05CAA-9031-5698-0ECD-2B6937A6F102}"/>
              </a:ext>
            </a:extLst>
          </p:cNvPr>
          <p:cNvSpPr/>
          <p:nvPr/>
        </p:nvSpPr>
        <p:spPr>
          <a:xfrm>
            <a:off x="2339752" y="4797151"/>
            <a:ext cx="6059016" cy="576064"/>
          </a:xfrm>
          <a:prstGeom prst="wedgeRoundRectCallout">
            <a:avLst>
              <a:gd name="adj1" fmla="val -61831"/>
              <a:gd name="adj2" fmla="val -59839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Ensures directory updates written to disk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268206-AB50-9994-DB51-CFFDE30FA3D8}"/>
              </a:ext>
            </a:extLst>
          </p:cNvPr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Directory contents also “data blocks”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197865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26822-21E0-FE21-E409-7487DC69B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about updates?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6924D3-9702-A6D1-87F1-755A908B1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an xml file is larger than one block, no way to make a multi-block write() atomic</a:t>
            </a:r>
          </a:p>
          <a:p>
            <a:pPr lvl="1"/>
            <a:r>
              <a:rPr lang="en-US" dirty="0"/>
              <a:t>Can end up with half of two xml files</a:t>
            </a:r>
          </a:p>
          <a:p>
            <a:r>
              <a:rPr lang="en-US" dirty="0"/>
              <a:t>How to work around this?</a:t>
            </a:r>
          </a:p>
          <a:p>
            <a:endParaRPr lang="en-US" dirty="0"/>
          </a:p>
          <a:p>
            <a:r>
              <a:rPr lang="en-US" dirty="0"/>
              <a:t>Create (and </a:t>
            </a:r>
            <a:r>
              <a:rPr lang="en-US" dirty="0" err="1"/>
              <a:t>fsync</a:t>
            </a:r>
            <a:r>
              <a:rPr lang="en-US" dirty="0"/>
              <a:t>) a new, temporary file</a:t>
            </a:r>
          </a:p>
          <a:p>
            <a:r>
              <a:rPr lang="en-US" dirty="0"/>
              <a:t>Then rename() the temp file over the old version</a:t>
            </a:r>
          </a:p>
          <a:p>
            <a:pPr lvl="1"/>
            <a:r>
              <a:rPr lang="en-US" dirty="0"/>
              <a:t>Leverages atomicity of rename() call</a:t>
            </a:r>
          </a:p>
          <a:p>
            <a:r>
              <a:rPr lang="en-US" dirty="0"/>
              <a:t>And </a:t>
            </a:r>
            <a:r>
              <a:rPr lang="en-US" dirty="0" err="1"/>
              <a:t>fsync</a:t>
            </a:r>
            <a:r>
              <a:rPr lang="en-US" dirty="0"/>
              <a:t>() the parent directory!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B563BD-D863-987F-8022-400FF126C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060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5F2B9-D796-21A2-EB53-1740F60F3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Common FS Consistency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AEF0F-D563-4967-6F8C-3E8B1B1595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Metadata-only Journaling: Only ensure crash consistency of changes to metadata</a:t>
            </a:r>
          </a:p>
          <a:p>
            <a:r>
              <a:rPr lang="en-US" dirty="0"/>
              <a:t>Ordered mode: Metadata-only mode, with a twist:</a:t>
            </a:r>
          </a:p>
          <a:p>
            <a:pPr lvl="1"/>
            <a:r>
              <a:rPr lang="en-US" dirty="0"/>
              <a:t>Data blocks always written to disk before </a:t>
            </a:r>
            <a:r>
              <a:rPr lang="en-US" dirty="0" err="1"/>
              <a:t>inode</a:t>
            </a:r>
            <a:r>
              <a:rPr lang="en-US" dirty="0"/>
              <a:t> goes into journal</a:t>
            </a:r>
          </a:p>
          <a:p>
            <a:r>
              <a:rPr lang="en-US" dirty="0"/>
              <a:t>Full data mode: Crash consistency of data and metadata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749BC3-F39D-E614-E801-373C4F1D8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980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0BAFE8-6290-1998-850E-1CCF5196EF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EE43E-895F-565C-E7EC-4F7229466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Context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5A86BF-811B-B225-C771-779AF90208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2597980"/>
          </a:xfrm>
        </p:spPr>
        <p:txBody>
          <a:bodyPr>
            <a:normAutofit/>
          </a:bodyPr>
          <a:lstStyle/>
          <a:p>
            <a:r>
              <a:rPr lang="en-US" dirty="0"/>
              <a:t>Recall: Disk writes are atomic (at sector granularity)</a:t>
            </a:r>
          </a:p>
          <a:p>
            <a:r>
              <a:rPr lang="en-US" dirty="0"/>
              <a:t>Recall: FS invariants can span multiple sectors</a:t>
            </a:r>
          </a:p>
          <a:p>
            <a:pPr lvl="1"/>
            <a:r>
              <a:rPr lang="en-US" dirty="0"/>
              <a:t>E.g., An LBA in the BST must be marked zero in bitmap</a:t>
            </a:r>
          </a:p>
          <a:p>
            <a:r>
              <a:rPr lang="en-US" dirty="0"/>
              <a:t>Problem: System can crash between any 2 disk writes</a:t>
            </a:r>
          </a:p>
          <a:p>
            <a:pPr lvl="1"/>
            <a:r>
              <a:rPr lang="en-US" dirty="0"/>
              <a:t>After reboot, FS invariants can be violated…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B5EC4F-32BF-5311-B311-F5B33714F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Can 4">
            <a:extLst>
              <a:ext uri="{FF2B5EF4-FFF2-40B4-BE49-F238E27FC236}">
                <a16:creationId xmlns:a16="http://schemas.microsoft.com/office/drawing/2014/main" id="{03DC2E91-0CEC-0173-DD47-95D7B53203F7}"/>
              </a:ext>
            </a:extLst>
          </p:cNvPr>
          <p:cNvSpPr/>
          <p:nvPr/>
        </p:nvSpPr>
        <p:spPr>
          <a:xfrm>
            <a:off x="1475656" y="3863156"/>
            <a:ext cx="7056784" cy="2071467"/>
          </a:xfrm>
          <a:prstGeom prst="ca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EA5CE38-76ED-4BE9-D41E-25ECFA4047C5}"/>
              </a:ext>
            </a:extLst>
          </p:cNvPr>
          <p:cNvSpPr txBox="1"/>
          <p:nvPr/>
        </p:nvSpPr>
        <p:spPr>
          <a:xfrm>
            <a:off x="842990" y="4044957"/>
            <a:ext cx="57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Disk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FFDD22D-3F17-7D90-0E47-868C3B45C4CE}"/>
              </a:ext>
            </a:extLst>
          </p:cNvPr>
          <p:cNvSpPr/>
          <p:nvPr/>
        </p:nvSpPr>
        <p:spPr>
          <a:xfrm>
            <a:off x="1979711" y="4793720"/>
            <a:ext cx="1296144" cy="64807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101010111</a:t>
            </a:r>
            <a:br>
              <a:rPr lang="en-US" dirty="0">
                <a:solidFill>
                  <a:sysClr val="windowText" lastClr="000000"/>
                </a:solidFill>
              </a:rPr>
            </a:br>
            <a:r>
              <a:rPr lang="en-US" dirty="0">
                <a:solidFill>
                  <a:sysClr val="windowText" lastClr="000000"/>
                </a:solidFill>
              </a:rPr>
              <a:t>001011011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CD52B8A-38C3-9570-7938-0DBDDD935E33}"/>
              </a:ext>
            </a:extLst>
          </p:cNvPr>
          <p:cNvSpPr txBox="1"/>
          <p:nvPr/>
        </p:nvSpPr>
        <p:spPr>
          <a:xfrm>
            <a:off x="1659010" y="5880494"/>
            <a:ext cx="1937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Free block bitmap</a:t>
            </a:r>
          </a:p>
        </p:txBody>
      </p:sp>
      <p:sp>
        <p:nvSpPr>
          <p:cNvPr id="13" name="Dodecagon 12">
            <a:extLst>
              <a:ext uri="{FF2B5EF4-FFF2-40B4-BE49-F238E27FC236}">
                <a16:creationId xmlns:a16="http://schemas.microsoft.com/office/drawing/2014/main" id="{BD920704-5E4C-A46A-97A8-31B452CCE32E}"/>
              </a:ext>
            </a:extLst>
          </p:cNvPr>
          <p:cNvSpPr/>
          <p:nvPr/>
        </p:nvSpPr>
        <p:spPr>
          <a:xfrm>
            <a:off x="5192996" y="4414289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decagon 13">
            <a:extLst>
              <a:ext uri="{FF2B5EF4-FFF2-40B4-BE49-F238E27FC236}">
                <a16:creationId xmlns:a16="http://schemas.microsoft.com/office/drawing/2014/main" id="{BAE1107C-DF22-D7CE-D2AD-FEDE1F5767AC}"/>
              </a:ext>
            </a:extLst>
          </p:cNvPr>
          <p:cNvSpPr/>
          <p:nvPr/>
        </p:nvSpPr>
        <p:spPr>
          <a:xfrm>
            <a:off x="4572000" y="4835264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decagon 14">
            <a:extLst>
              <a:ext uri="{FF2B5EF4-FFF2-40B4-BE49-F238E27FC236}">
                <a16:creationId xmlns:a16="http://schemas.microsoft.com/office/drawing/2014/main" id="{F6CA3DF9-A388-B301-A7E4-9DCF17CDE472}"/>
              </a:ext>
            </a:extLst>
          </p:cNvPr>
          <p:cNvSpPr/>
          <p:nvPr/>
        </p:nvSpPr>
        <p:spPr>
          <a:xfrm>
            <a:off x="5838748" y="4809134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decagon 15">
            <a:extLst>
              <a:ext uri="{FF2B5EF4-FFF2-40B4-BE49-F238E27FC236}">
                <a16:creationId xmlns:a16="http://schemas.microsoft.com/office/drawing/2014/main" id="{3A84DFB0-F8D5-62DF-1FE4-FCFE26A69384}"/>
              </a:ext>
            </a:extLst>
          </p:cNvPr>
          <p:cNvSpPr/>
          <p:nvPr/>
        </p:nvSpPr>
        <p:spPr>
          <a:xfrm>
            <a:off x="4067944" y="5362857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decagon 16">
            <a:extLst>
              <a:ext uri="{FF2B5EF4-FFF2-40B4-BE49-F238E27FC236}">
                <a16:creationId xmlns:a16="http://schemas.microsoft.com/office/drawing/2014/main" id="{8CE6BDCE-32E8-6A85-A6E0-571631766B20}"/>
              </a:ext>
            </a:extLst>
          </p:cNvPr>
          <p:cNvSpPr/>
          <p:nvPr/>
        </p:nvSpPr>
        <p:spPr>
          <a:xfrm>
            <a:off x="4940968" y="5375324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decagon 17">
            <a:extLst>
              <a:ext uri="{FF2B5EF4-FFF2-40B4-BE49-F238E27FC236}">
                <a16:creationId xmlns:a16="http://schemas.microsoft.com/office/drawing/2014/main" id="{F25AF5FD-0579-E0D9-65A8-044E89F482CC}"/>
              </a:ext>
            </a:extLst>
          </p:cNvPr>
          <p:cNvSpPr/>
          <p:nvPr/>
        </p:nvSpPr>
        <p:spPr>
          <a:xfrm>
            <a:off x="5572389" y="5383786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decagon 18">
            <a:extLst>
              <a:ext uri="{FF2B5EF4-FFF2-40B4-BE49-F238E27FC236}">
                <a16:creationId xmlns:a16="http://schemas.microsoft.com/office/drawing/2014/main" id="{E8125C0C-1D3D-F93E-E6A8-BA06A40B332E}"/>
              </a:ext>
            </a:extLst>
          </p:cNvPr>
          <p:cNvSpPr/>
          <p:nvPr/>
        </p:nvSpPr>
        <p:spPr>
          <a:xfrm>
            <a:off x="6260919" y="5359971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FDE91D8-8DA3-C5F3-C211-F8DC532993E4}"/>
              </a:ext>
            </a:extLst>
          </p:cNvPr>
          <p:cNvCxnSpPr>
            <a:cxnSpLocks/>
            <a:stCxn id="13" idx="7"/>
          </p:cNvCxnSpPr>
          <p:nvPr/>
        </p:nvCxnSpPr>
        <p:spPr>
          <a:xfrm flipH="1">
            <a:off x="5076056" y="4719812"/>
            <a:ext cx="116940" cy="176389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06DD7EF-E864-72EE-9232-86F4895DF372}"/>
              </a:ext>
            </a:extLst>
          </p:cNvPr>
          <p:cNvCxnSpPr>
            <a:cxnSpLocks/>
            <a:stCxn id="14" idx="6"/>
            <a:endCxn id="16" idx="0"/>
          </p:cNvCxnSpPr>
          <p:nvPr/>
        </p:nvCxnSpPr>
        <p:spPr>
          <a:xfrm flipH="1">
            <a:off x="4504466" y="5252609"/>
            <a:ext cx="135068" cy="174815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C9798DA-B760-6320-58E5-EA02DD7A90B3}"/>
              </a:ext>
            </a:extLst>
          </p:cNvPr>
          <p:cNvCxnSpPr>
            <a:cxnSpLocks/>
            <a:stCxn id="14" idx="3"/>
            <a:endCxn id="17" idx="10"/>
          </p:cNvCxnSpPr>
          <p:nvPr/>
        </p:nvCxnSpPr>
        <p:spPr>
          <a:xfrm>
            <a:off x="5008522" y="5252609"/>
            <a:ext cx="116940" cy="122715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B258729-0ED8-8DA4-7DEA-D1500D19A40B}"/>
              </a:ext>
            </a:extLst>
          </p:cNvPr>
          <p:cNvCxnSpPr>
            <a:cxnSpLocks/>
            <a:stCxn id="13" idx="2"/>
            <a:endCxn id="15" idx="9"/>
          </p:cNvCxnSpPr>
          <p:nvPr/>
        </p:nvCxnSpPr>
        <p:spPr>
          <a:xfrm>
            <a:off x="5697052" y="4719812"/>
            <a:ext cx="209230" cy="153889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0513CFA8-B8B5-4849-8906-5E452D2600D1}"/>
              </a:ext>
            </a:extLst>
          </p:cNvPr>
          <p:cNvCxnSpPr>
            <a:cxnSpLocks/>
            <a:stCxn id="15" idx="5"/>
            <a:endCxn id="18" idx="11"/>
          </p:cNvCxnSpPr>
          <p:nvPr/>
        </p:nvCxnSpPr>
        <p:spPr>
          <a:xfrm flipH="1">
            <a:off x="5891951" y="5291046"/>
            <a:ext cx="131291" cy="92740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F4001ACB-72B5-CD01-0727-9E6DD1DA9FF9}"/>
              </a:ext>
            </a:extLst>
          </p:cNvPr>
          <p:cNvCxnSpPr>
            <a:cxnSpLocks/>
            <a:stCxn id="15" idx="3"/>
            <a:endCxn id="19" idx="10"/>
          </p:cNvCxnSpPr>
          <p:nvPr/>
        </p:nvCxnSpPr>
        <p:spPr>
          <a:xfrm>
            <a:off x="6275270" y="5226479"/>
            <a:ext cx="170143" cy="133492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08C1C3FF-EC92-F0AA-D984-E081C71F35A9}"/>
              </a:ext>
            </a:extLst>
          </p:cNvPr>
          <p:cNvSpPr txBox="1"/>
          <p:nvPr/>
        </p:nvSpPr>
        <p:spPr>
          <a:xfrm>
            <a:off x="4053255" y="5939988"/>
            <a:ext cx="2657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BST: Map </a:t>
            </a:r>
            <a:r>
              <a:rPr lang="en-US" dirty="0" err="1"/>
              <a:t>file:offset</a:t>
            </a:r>
            <a:r>
              <a:rPr lang="en-US" dirty="0"/>
              <a:t> to LBA</a:t>
            </a:r>
          </a:p>
        </p:txBody>
      </p:sp>
    </p:spTree>
    <p:extLst>
      <p:ext uri="{BB962C8B-B14F-4D97-AF65-F5344CB8AC3E}">
        <p14:creationId xmlns:p14="http://schemas.microsoft.com/office/powerpoint/2010/main" val="5117614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E0326-9499-3957-B1DC-4A2B936D9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C6654-0916-7C01-1D7A-E595F8465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key issue of crash consistency: invariants that span multiple LBAs</a:t>
            </a:r>
          </a:p>
          <a:p>
            <a:r>
              <a:rPr lang="en-US" dirty="0"/>
              <a:t>Three key techniques for crash consistency in FS:</a:t>
            </a:r>
          </a:p>
          <a:p>
            <a:pPr lvl="1"/>
            <a:r>
              <a:rPr lang="en-US" dirty="0" err="1"/>
              <a:t>Fsck</a:t>
            </a:r>
            <a:r>
              <a:rPr lang="en-US" dirty="0"/>
              <a:t>, copy-on-write, journaling</a:t>
            </a:r>
          </a:p>
          <a:p>
            <a:r>
              <a:rPr lang="en-US" dirty="0"/>
              <a:t>Logging creates opportunity to trade reboot time for fewer sync writes</a:t>
            </a:r>
          </a:p>
          <a:p>
            <a:r>
              <a:rPr lang="en-US" dirty="0"/>
              <a:t>Two key tools for crash consistency </a:t>
            </a:r>
            <a:r>
              <a:rPr lang="en-US"/>
              <a:t>in application:</a:t>
            </a:r>
            <a:endParaRPr lang="en-US" dirty="0"/>
          </a:p>
          <a:p>
            <a:pPr lvl="1"/>
            <a:r>
              <a:rPr lang="en-US" dirty="0"/>
              <a:t>Sync and rename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951564-4BF3-BA93-D4E3-7AB145A7F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873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B404F2-DBB3-0D57-0F62-77757F0AC9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5BE54-0B51-4467-A103-AFEF72049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Example: Add block to a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0B1F3C-266D-89A9-AE75-BFAD0A1141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259798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Add entry to BST, mapping Foo:4 to block 2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Mark block 2 in use (zero) in bitmap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9C1985-72E6-BDE8-C854-4EF4568B1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Can 4">
            <a:extLst>
              <a:ext uri="{FF2B5EF4-FFF2-40B4-BE49-F238E27FC236}">
                <a16:creationId xmlns:a16="http://schemas.microsoft.com/office/drawing/2014/main" id="{454FC9A9-DBCE-CAEE-15E8-5637D8F2ED67}"/>
              </a:ext>
            </a:extLst>
          </p:cNvPr>
          <p:cNvSpPr/>
          <p:nvPr/>
        </p:nvSpPr>
        <p:spPr>
          <a:xfrm>
            <a:off x="1475656" y="3863156"/>
            <a:ext cx="7056784" cy="2071467"/>
          </a:xfrm>
          <a:prstGeom prst="ca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14FFD9-CD3F-CC13-CE9F-D0ED304F17CB}"/>
              </a:ext>
            </a:extLst>
          </p:cNvPr>
          <p:cNvSpPr txBox="1"/>
          <p:nvPr/>
        </p:nvSpPr>
        <p:spPr>
          <a:xfrm>
            <a:off x="842990" y="4044957"/>
            <a:ext cx="57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Disk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3EB116-BA54-7225-A894-6DCA9259BC0C}"/>
              </a:ext>
            </a:extLst>
          </p:cNvPr>
          <p:cNvSpPr/>
          <p:nvPr/>
        </p:nvSpPr>
        <p:spPr>
          <a:xfrm>
            <a:off x="1979711" y="4793720"/>
            <a:ext cx="1296144" cy="64807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101010111</a:t>
            </a:r>
            <a:br>
              <a:rPr lang="en-US" dirty="0">
                <a:solidFill>
                  <a:sysClr val="windowText" lastClr="000000"/>
                </a:solidFill>
              </a:rPr>
            </a:br>
            <a:r>
              <a:rPr lang="en-US" dirty="0">
                <a:solidFill>
                  <a:sysClr val="windowText" lastClr="000000"/>
                </a:solidFill>
              </a:rPr>
              <a:t>001011011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65DB6B0-8FC8-7EFC-7053-07B44067AEFE}"/>
              </a:ext>
            </a:extLst>
          </p:cNvPr>
          <p:cNvSpPr txBox="1"/>
          <p:nvPr/>
        </p:nvSpPr>
        <p:spPr>
          <a:xfrm>
            <a:off x="1659010" y="5880494"/>
            <a:ext cx="1937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Free block bitmap</a:t>
            </a:r>
          </a:p>
        </p:txBody>
      </p:sp>
      <p:sp>
        <p:nvSpPr>
          <p:cNvPr id="13" name="Dodecagon 12">
            <a:extLst>
              <a:ext uri="{FF2B5EF4-FFF2-40B4-BE49-F238E27FC236}">
                <a16:creationId xmlns:a16="http://schemas.microsoft.com/office/drawing/2014/main" id="{C700B713-8D91-8C6B-D3B1-C7394D6CCADC}"/>
              </a:ext>
            </a:extLst>
          </p:cNvPr>
          <p:cNvSpPr/>
          <p:nvPr/>
        </p:nvSpPr>
        <p:spPr>
          <a:xfrm>
            <a:off x="5192996" y="4414289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decagon 13">
            <a:extLst>
              <a:ext uri="{FF2B5EF4-FFF2-40B4-BE49-F238E27FC236}">
                <a16:creationId xmlns:a16="http://schemas.microsoft.com/office/drawing/2014/main" id="{614FBB0F-6A06-C9A3-4569-B260154C10D9}"/>
              </a:ext>
            </a:extLst>
          </p:cNvPr>
          <p:cNvSpPr/>
          <p:nvPr/>
        </p:nvSpPr>
        <p:spPr>
          <a:xfrm>
            <a:off x="4572000" y="4835264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decagon 14">
            <a:extLst>
              <a:ext uri="{FF2B5EF4-FFF2-40B4-BE49-F238E27FC236}">
                <a16:creationId xmlns:a16="http://schemas.microsoft.com/office/drawing/2014/main" id="{2362424F-3648-63D3-7382-638631DCF719}"/>
              </a:ext>
            </a:extLst>
          </p:cNvPr>
          <p:cNvSpPr/>
          <p:nvPr/>
        </p:nvSpPr>
        <p:spPr>
          <a:xfrm>
            <a:off x="5838748" y="4809134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decagon 15">
            <a:extLst>
              <a:ext uri="{FF2B5EF4-FFF2-40B4-BE49-F238E27FC236}">
                <a16:creationId xmlns:a16="http://schemas.microsoft.com/office/drawing/2014/main" id="{7D28C8B8-A3C7-B1AE-FCC7-4FAEA2F31A17}"/>
              </a:ext>
            </a:extLst>
          </p:cNvPr>
          <p:cNvSpPr/>
          <p:nvPr/>
        </p:nvSpPr>
        <p:spPr>
          <a:xfrm>
            <a:off x="4067944" y="5362857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decagon 16">
            <a:extLst>
              <a:ext uri="{FF2B5EF4-FFF2-40B4-BE49-F238E27FC236}">
                <a16:creationId xmlns:a16="http://schemas.microsoft.com/office/drawing/2014/main" id="{42B859AF-D6B2-C3D7-86B2-434B5D10FCE9}"/>
              </a:ext>
            </a:extLst>
          </p:cNvPr>
          <p:cNvSpPr/>
          <p:nvPr/>
        </p:nvSpPr>
        <p:spPr>
          <a:xfrm>
            <a:off x="4940968" y="5375324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decagon 17">
            <a:extLst>
              <a:ext uri="{FF2B5EF4-FFF2-40B4-BE49-F238E27FC236}">
                <a16:creationId xmlns:a16="http://schemas.microsoft.com/office/drawing/2014/main" id="{44FEE672-7D63-FABD-21DE-B5CB8E11CD12}"/>
              </a:ext>
            </a:extLst>
          </p:cNvPr>
          <p:cNvSpPr/>
          <p:nvPr/>
        </p:nvSpPr>
        <p:spPr>
          <a:xfrm>
            <a:off x="5572389" y="5383786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decagon 18">
            <a:extLst>
              <a:ext uri="{FF2B5EF4-FFF2-40B4-BE49-F238E27FC236}">
                <a16:creationId xmlns:a16="http://schemas.microsoft.com/office/drawing/2014/main" id="{E0E78494-4C26-CBFB-A796-A0AEA2242760}"/>
              </a:ext>
            </a:extLst>
          </p:cNvPr>
          <p:cNvSpPr/>
          <p:nvPr/>
        </p:nvSpPr>
        <p:spPr>
          <a:xfrm>
            <a:off x="6260919" y="5359971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290E894-E081-CD4C-E367-35C329B594C5}"/>
              </a:ext>
            </a:extLst>
          </p:cNvPr>
          <p:cNvCxnSpPr>
            <a:cxnSpLocks/>
            <a:stCxn id="13" idx="7"/>
          </p:cNvCxnSpPr>
          <p:nvPr/>
        </p:nvCxnSpPr>
        <p:spPr>
          <a:xfrm flipH="1">
            <a:off x="5076056" y="4719812"/>
            <a:ext cx="116940" cy="176389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22D584A-2B3C-9FF2-060E-7B5EE2A02CEF}"/>
              </a:ext>
            </a:extLst>
          </p:cNvPr>
          <p:cNvCxnSpPr>
            <a:cxnSpLocks/>
            <a:stCxn id="14" idx="6"/>
            <a:endCxn id="16" idx="0"/>
          </p:cNvCxnSpPr>
          <p:nvPr/>
        </p:nvCxnSpPr>
        <p:spPr>
          <a:xfrm flipH="1">
            <a:off x="4504466" y="5252609"/>
            <a:ext cx="135068" cy="174815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ED37F37-BA88-C3B1-AD11-B77919C7D680}"/>
              </a:ext>
            </a:extLst>
          </p:cNvPr>
          <p:cNvCxnSpPr>
            <a:cxnSpLocks/>
            <a:stCxn id="14" idx="3"/>
            <a:endCxn id="17" idx="10"/>
          </p:cNvCxnSpPr>
          <p:nvPr/>
        </p:nvCxnSpPr>
        <p:spPr>
          <a:xfrm>
            <a:off x="5008522" y="5252609"/>
            <a:ext cx="116940" cy="122715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4A5C0391-E2B6-0AF1-1B9E-496C742511E5}"/>
              </a:ext>
            </a:extLst>
          </p:cNvPr>
          <p:cNvCxnSpPr>
            <a:cxnSpLocks/>
            <a:stCxn id="13" idx="2"/>
            <a:endCxn id="15" idx="9"/>
          </p:cNvCxnSpPr>
          <p:nvPr/>
        </p:nvCxnSpPr>
        <p:spPr>
          <a:xfrm>
            <a:off x="5697052" y="4719812"/>
            <a:ext cx="209230" cy="153889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BE11F50A-E996-0292-69AD-73BDF55B2F42}"/>
              </a:ext>
            </a:extLst>
          </p:cNvPr>
          <p:cNvCxnSpPr>
            <a:cxnSpLocks/>
            <a:stCxn id="15" idx="5"/>
            <a:endCxn id="18" idx="11"/>
          </p:cNvCxnSpPr>
          <p:nvPr/>
        </p:nvCxnSpPr>
        <p:spPr>
          <a:xfrm flipH="1">
            <a:off x="5891951" y="5291046"/>
            <a:ext cx="131291" cy="92740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1F4AF420-B786-9ED8-A6B0-2D06E92C89BF}"/>
              </a:ext>
            </a:extLst>
          </p:cNvPr>
          <p:cNvCxnSpPr>
            <a:cxnSpLocks/>
            <a:stCxn id="15" idx="3"/>
            <a:endCxn id="19" idx="10"/>
          </p:cNvCxnSpPr>
          <p:nvPr/>
        </p:nvCxnSpPr>
        <p:spPr>
          <a:xfrm>
            <a:off x="6275270" y="5226479"/>
            <a:ext cx="170143" cy="133492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1B7271D6-D775-BCCA-A533-1CAC4448A36F}"/>
              </a:ext>
            </a:extLst>
          </p:cNvPr>
          <p:cNvSpPr txBox="1"/>
          <p:nvPr/>
        </p:nvSpPr>
        <p:spPr>
          <a:xfrm>
            <a:off x="4053255" y="5939988"/>
            <a:ext cx="2657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BST: Map </a:t>
            </a:r>
            <a:r>
              <a:rPr lang="en-US" dirty="0" err="1"/>
              <a:t>file:offset</a:t>
            </a:r>
            <a:r>
              <a:rPr lang="en-US" dirty="0"/>
              <a:t> to LBA</a:t>
            </a:r>
          </a:p>
        </p:txBody>
      </p:sp>
      <p:sp>
        <p:nvSpPr>
          <p:cNvPr id="7" name="Dodecagon 6">
            <a:extLst>
              <a:ext uri="{FF2B5EF4-FFF2-40B4-BE49-F238E27FC236}">
                <a16:creationId xmlns:a16="http://schemas.microsoft.com/office/drawing/2014/main" id="{0A51C1B5-796E-CC61-88D9-B60D86B9D1BA}"/>
              </a:ext>
            </a:extLst>
          </p:cNvPr>
          <p:cNvSpPr/>
          <p:nvPr/>
        </p:nvSpPr>
        <p:spPr>
          <a:xfrm>
            <a:off x="6949449" y="4480434"/>
            <a:ext cx="1582991" cy="1108484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(Foo:3, 1),</a:t>
            </a:r>
          </a:p>
          <a:p>
            <a:pPr algn="ctr"/>
            <a:r>
              <a:rPr lang="en-US" u="sng" dirty="0">
                <a:solidFill>
                  <a:srgbClr val="FF0000"/>
                </a:solidFill>
              </a:rPr>
              <a:t>(Foo:4, 2)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B46EFF0-FB04-5E44-22B3-F949076E7F06}"/>
              </a:ext>
            </a:extLst>
          </p:cNvPr>
          <p:cNvCxnSpPr>
            <a:stCxn id="19" idx="11"/>
            <a:endCxn id="7" idx="8"/>
          </p:cNvCxnSpPr>
          <p:nvPr/>
        </p:nvCxnSpPr>
        <p:spPr>
          <a:xfrm flipV="1">
            <a:off x="6580481" y="4886160"/>
            <a:ext cx="368968" cy="473811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CB0D5EB-5568-2416-F08F-81B3337527D5}"/>
              </a:ext>
            </a:extLst>
          </p:cNvPr>
          <p:cNvCxnSpPr>
            <a:cxnSpLocks/>
          </p:cNvCxnSpPr>
          <p:nvPr/>
        </p:nvCxnSpPr>
        <p:spPr>
          <a:xfrm flipV="1">
            <a:off x="6710906" y="5588918"/>
            <a:ext cx="1256999" cy="144338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94228186-9FD3-7F78-CBD2-C288C8CF1ED7}"/>
              </a:ext>
            </a:extLst>
          </p:cNvPr>
          <p:cNvSpPr/>
          <p:nvPr/>
        </p:nvSpPr>
        <p:spPr>
          <a:xfrm>
            <a:off x="1986377" y="4796756"/>
            <a:ext cx="1296144" cy="64807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10</a:t>
            </a:r>
            <a:r>
              <a:rPr lang="en-US" u="sng" dirty="0">
                <a:solidFill>
                  <a:srgbClr val="FF0000"/>
                </a:solidFill>
              </a:rPr>
              <a:t>0</a:t>
            </a:r>
            <a:r>
              <a:rPr lang="en-US" dirty="0">
                <a:solidFill>
                  <a:sysClr val="windowText" lastClr="000000"/>
                </a:solidFill>
              </a:rPr>
              <a:t>010111</a:t>
            </a:r>
            <a:br>
              <a:rPr lang="en-US" dirty="0">
                <a:solidFill>
                  <a:sysClr val="windowText" lastClr="000000"/>
                </a:solidFill>
              </a:rPr>
            </a:br>
            <a:r>
              <a:rPr lang="en-US" dirty="0">
                <a:solidFill>
                  <a:sysClr val="windowText" lastClr="000000"/>
                </a:solidFill>
              </a:rPr>
              <a:t>001011011</a:t>
            </a:r>
          </a:p>
        </p:txBody>
      </p:sp>
    </p:spTree>
    <p:extLst>
      <p:ext uri="{BB962C8B-B14F-4D97-AF65-F5344CB8AC3E}">
        <p14:creationId xmlns:p14="http://schemas.microsoft.com/office/powerpoint/2010/main" val="4250606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FABA65-6B5B-D1EA-AA99-D58B4FDCFA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60CE0-3D4B-9705-0251-44FA645BF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Example: Add block to a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80B6AB-40A3-EBB8-AA74-3C78E04CC8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259798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Add entry to BST, mapping Foo:4 to block 2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Mark block 2 in use (zero) in bitmap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3AACF3-AA06-5789-A111-0BB75CF22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Can 4">
            <a:extLst>
              <a:ext uri="{FF2B5EF4-FFF2-40B4-BE49-F238E27FC236}">
                <a16:creationId xmlns:a16="http://schemas.microsoft.com/office/drawing/2014/main" id="{3B09406B-4175-1BF7-191A-0BF7BD01E97D}"/>
              </a:ext>
            </a:extLst>
          </p:cNvPr>
          <p:cNvSpPr/>
          <p:nvPr/>
        </p:nvSpPr>
        <p:spPr>
          <a:xfrm>
            <a:off x="1475656" y="3863156"/>
            <a:ext cx="7056784" cy="2071467"/>
          </a:xfrm>
          <a:prstGeom prst="ca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79652AF-8E16-BEAA-4386-891EC0E6F8F0}"/>
              </a:ext>
            </a:extLst>
          </p:cNvPr>
          <p:cNvSpPr txBox="1"/>
          <p:nvPr/>
        </p:nvSpPr>
        <p:spPr>
          <a:xfrm>
            <a:off x="842990" y="4044957"/>
            <a:ext cx="57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Disk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9D3669-9E20-BDD4-5F11-96D629B31898}"/>
              </a:ext>
            </a:extLst>
          </p:cNvPr>
          <p:cNvSpPr/>
          <p:nvPr/>
        </p:nvSpPr>
        <p:spPr>
          <a:xfrm>
            <a:off x="1979711" y="4793720"/>
            <a:ext cx="1296144" cy="64807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101010111</a:t>
            </a:r>
            <a:br>
              <a:rPr lang="en-US" dirty="0">
                <a:solidFill>
                  <a:sysClr val="windowText" lastClr="000000"/>
                </a:solidFill>
              </a:rPr>
            </a:br>
            <a:r>
              <a:rPr lang="en-US" dirty="0">
                <a:solidFill>
                  <a:sysClr val="windowText" lastClr="000000"/>
                </a:solidFill>
              </a:rPr>
              <a:t>001011011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2CDEE2-ECFE-3DC1-D32A-0DC44D3AF4B0}"/>
              </a:ext>
            </a:extLst>
          </p:cNvPr>
          <p:cNvSpPr txBox="1"/>
          <p:nvPr/>
        </p:nvSpPr>
        <p:spPr>
          <a:xfrm>
            <a:off x="1659010" y="5880494"/>
            <a:ext cx="1937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Free block bitmap</a:t>
            </a:r>
          </a:p>
        </p:txBody>
      </p:sp>
      <p:sp>
        <p:nvSpPr>
          <p:cNvPr id="13" name="Dodecagon 12">
            <a:extLst>
              <a:ext uri="{FF2B5EF4-FFF2-40B4-BE49-F238E27FC236}">
                <a16:creationId xmlns:a16="http://schemas.microsoft.com/office/drawing/2014/main" id="{31555398-1209-3E8B-A537-24C3FD2C6BD5}"/>
              </a:ext>
            </a:extLst>
          </p:cNvPr>
          <p:cNvSpPr/>
          <p:nvPr/>
        </p:nvSpPr>
        <p:spPr>
          <a:xfrm>
            <a:off x="5192996" y="4414289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decagon 13">
            <a:extLst>
              <a:ext uri="{FF2B5EF4-FFF2-40B4-BE49-F238E27FC236}">
                <a16:creationId xmlns:a16="http://schemas.microsoft.com/office/drawing/2014/main" id="{E9F95E78-CEC6-4BE7-588B-2CF70F0BA2C2}"/>
              </a:ext>
            </a:extLst>
          </p:cNvPr>
          <p:cNvSpPr/>
          <p:nvPr/>
        </p:nvSpPr>
        <p:spPr>
          <a:xfrm>
            <a:off x="4572000" y="4835264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decagon 14">
            <a:extLst>
              <a:ext uri="{FF2B5EF4-FFF2-40B4-BE49-F238E27FC236}">
                <a16:creationId xmlns:a16="http://schemas.microsoft.com/office/drawing/2014/main" id="{1A53C01D-5698-89D6-C2B9-A752F891C7CD}"/>
              </a:ext>
            </a:extLst>
          </p:cNvPr>
          <p:cNvSpPr/>
          <p:nvPr/>
        </p:nvSpPr>
        <p:spPr>
          <a:xfrm>
            <a:off x="5838748" y="4809134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decagon 15">
            <a:extLst>
              <a:ext uri="{FF2B5EF4-FFF2-40B4-BE49-F238E27FC236}">
                <a16:creationId xmlns:a16="http://schemas.microsoft.com/office/drawing/2014/main" id="{68C761C6-6C0A-E5FB-CD9C-B130940E7D06}"/>
              </a:ext>
            </a:extLst>
          </p:cNvPr>
          <p:cNvSpPr/>
          <p:nvPr/>
        </p:nvSpPr>
        <p:spPr>
          <a:xfrm>
            <a:off x="4067944" y="5362857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decagon 16">
            <a:extLst>
              <a:ext uri="{FF2B5EF4-FFF2-40B4-BE49-F238E27FC236}">
                <a16:creationId xmlns:a16="http://schemas.microsoft.com/office/drawing/2014/main" id="{37C8E4D4-0C22-41FE-4317-0F2490C1AA56}"/>
              </a:ext>
            </a:extLst>
          </p:cNvPr>
          <p:cNvSpPr/>
          <p:nvPr/>
        </p:nvSpPr>
        <p:spPr>
          <a:xfrm>
            <a:off x="4940968" y="5375324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decagon 17">
            <a:extLst>
              <a:ext uri="{FF2B5EF4-FFF2-40B4-BE49-F238E27FC236}">
                <a16:creationId xmlns:a16="http://schemas.microsoft.com/office/drawing/2014/main" id="{594B3FEF-962A-5BFD-BC56-20E2BD5015B2}"/>
              </a:ext>
            </a:extLst>
          </p:cNvPr>
          <p:cNvSpPr/>
          <p:nvPr/>
        </p:nvSpPr>
        <p:spPr>
          <a:xfrm>
            <a:off x="5572389" y="5383786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decagon 18">
            <a:extLst>
              <a:ext uri="{FF2B5EF4-FFF2-40B4-BE49-F238E27FC236}">
                <a16:creationId xmlns:a16="http://schemas.microsoft.com/office/drawing/2014/main" id="{825036CC-E7E9-FA5D-FD0B-71329FE0CD14}"/>
              </a:ext>
            </a:extLst>
          </p:cNvPr>
          <p:cNvSpPr/>
          <p:nvPr/>
        </p:nvSpPr>
        <p:spPr>
          <a:xfrm>
            <a:off x="6260919" y="5359971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CD1A5EE-FD25-75E6-03CE-8F9D50CC9CAA}"/>
              </a:ext>
            </a:extLst>
          </p:cNvPr>
          <p:cNvCxnSpPr>
            <a:cxnSpLocks/>
            <a:stCxn id="13" idx="7"/>
          </p:cNvCxnSpPr>
          <p:nvPr/>
        </p:nvCxnSpPr>
        <p:spPr>
          <a:xfrm flipH="1">
            <a:off x="5076056" y="4719812"/>
            <a:ext cx="116940" cy="176389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35D7F1E-04EE-CA95-D308-40266AD8A5C5}"/>
              </a:ext>
            </a:extLst>
          </p:cNvPr>
          <p:cNvCxnSpPr>
            <a:cxnSpLocks/>
            <a:stCxn id="14" idx="6"/>
            <a:endCxn id="16" idx="0"/>
          </p:cNvCxnSpPr>
          <p:nvPr/>
        </p:nvCxnSpPr>
        <p:spPr>
          <a:xfrm flipH="1">
            <a:off x="4504466" y="5252609"/>
            <a:ext cx="135068" cy="174815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E5925981-CA16-D8DD-F002-BC6FF7631E5F}"/>
              </a:ext>
            </a:extLst>
          </p:cNvPr>
          <p:cNvCxnSpPr>
            <a:cxnSpLocks/>
            <a:stCxn id="14" idx="3"/>
            <a:endCxn id="17" idx="10"/>
          </p:cNvCxnSpPr>
          <p:nvPr/>
        </p:nvCxnSpPr>
        <p:spPr>
          <a:xfrm>
            <a:off x="5008522" y="5252609"/>
            <a:ext cx="116940" cy="122715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1FA4ADF-D52B-75AD-D208-1F1D711549FB}"/>
              </a:ext>
            </a:extLst>
          </p:cNvPr>
          <p:cNvCxnSpPr>
            <a:cxnSpLocks/>
            <a:stCxn id="13" idx="2"/>
            <a:endCxn id="15" idx="9"/>
          </p:cNvCxnSpPr>
          <p:nvPr/>
        </p:nvCxnSpPr>
        <p:spPr>
          <a:xfrm>
            <a:off x="5697052" y="4719812"/>
            <a:ext cx="209230" cy="153889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1EDAC22E-776D-501C-012F-98112B825879}"/>
              </a:ext>
            </a:extLst>
          </p:cNvPr>
          <p:cNvCxnSpPr>
            <a:cxnSpLocks/>
            <a:stCxn id="15" idx="5"/>
            <a:endCxn id="18" idx="11"/>
          </p:cNvCxnSpPr>
          <p:nvPr/>
        </p:nvCxnSpPr>
        <p:spPr>
          <a:xfrm flipH="1">
            <a:off x="5891951" y="5291046"/>
            <a:ext cx="131291" cy="92740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A81DD175-AEA0-DDB3-915D-FE0D93BEFD44}"/>
              </a:ext>
            </a:extLst>
          </p:cNvPr>
          <p:cNvCxnSpPr>
            <a:cxnSpLocks/>
            <a:stCxn id="15" idx="3"/>
            <a:endCxn id="19" idx="10"/>
          </p:cNvCxnSpPr>
          <p:nvPr/>
        </p:nvCxnSpPr>
        <p:spPr>
          <a:xfrm>
            <a:off x="6275270" y="5226479"/>
            <a:ext cx="170143" cy="133492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95FB05E7-E18A-A031-D552-0D3E87E57D2A}"/>
              </a:ext>
            </a:extLst>
          </p:cNvPr>
          <p:cNvSpPr txBox="1"/>
          <p:nvPr/>
        </p:nvSpPr>
        <p:spPr>
          <a:xfrm>
            <a:off x="4053255" y="5939988"/>
            <a:ext cx="2657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BST: Map </a:t>
            </a:r>
            <a:r>
              <a:rPr lang="en-US" dirty="0" err="1"/>
              <a:t>file:offset</a:t>
            </a:r>
            <a:r>
              <a:rPr lang="en-US" dirty="0"/>
              <a:t> to LBA</a:t>
            </a:r>
          </a:p>
        </p:txBody>
      </p:sp>
      <p:sp>
        <p:nvSpPr>
          <p:cNvPr id="7" name="Dodecagon 6">
            <a:extLst>
              <a:ext uri="{FF2B5EF4-FFF2-40B4-BE49-F238E27FC236}">
                <a16:creationId xmlns:a16="http://schemas.microsoft.com/office/drawing/2014/main" id="{6133F4DB-3012-3594-2024-A84BEBCADA54}"/>
              </a:ext>
            </a:extLst>
          </p:cNvPr>
          <p:cNvSpPr/>
          <p:nvPr/>
        </p:nvSpPr>
        <p:spPr>
          <a:xfrm>
            <a:off x="6949449" y="4480434"/>
            <a:ext cx="1582991" cy="1108484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(Foo:3, 1),</a:t>
            </a:r>
          </a:p>
          <a:p>
            <a:pPr algn="ctr"/>
            <a:r>
              <a:rPr lang="en-US" u="sng" dirty="0">
                <a:solidFill>
                  <a:srgbClr val="FF0000"/>
                </a:solidFill>
              </a:rPr>
              <a:t>(Foo:4, 2)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D8BB641-A987-D4B4-17D2-34A97B99247D}"/>
              </a:ext>
            </a:extLst>
          </p:cNvPr>
          <p:cNvCxnSpPr>
            <a:stCxn id="19" idx="11"/>
            <a:endCxn id="7" idx="8"/>
          </p:cNvCxnSpPr>
          <p:nvPr/>
        </p:nvCxnSpPr>
        <p:spPr>
          <a:xfrm flipV="1">
            <a:off x="6580481" y="4886160"/>
            <a:ext cx="368968" cy="473811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B8A81A8-3D06-8945-F8A4-558174998001}"/>
              </a:ext>
            </a:extLst>
          </p:cNvPr>
          <p:cNvCxnSpPr>
            <a:cxnSpLocks/>
          </p:cNvCxnSpPr>
          <p:nvPr/>
        </p:nvCxnSpPr>
        <p:spPr>
          <a:xfrm flipV="1">
            <a:off x="6710906" y="5588918"/>
            <a:ext cx="1256999" cy="144338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ghtning Bolt 7">
            <a:extLst>
              <a:ext uri="{FF2B5EF4-FFF2-40B4-BE49-F238E27FC236}">
                <a16:creationId xmlns:a16="http://schemas.microsoft.com/office/drawing/2014/main" id="{61B51201-6482-357A-827E-F65B9E1C0D33}"/>
              </a:ext>
            </a:extLst>
          </p:cNvPr>
          <p:cNvSpPr/>
          <p:nvPr/>
        </p:nvSpPr>
        <p:spPr>
          <a:xfrm>
            <a:off x="3059832" y="2420888"/>
            <a:ext cx="2065630" cy="1517861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7220D2E-620A-4ECE-86B4-AF87F06397BE}"/>
              </a:ext>
            </a:extLst>
          </p:cNvPr>
          <p:cNvSpPr txBox="1"/>
          <p:nvPr/>
        </p:nvSpPr>
        <p:spPr>
          <a:xfrm>
            <a:off x="4402387" y="2703028"/>
            <a:ext cx="1329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CRASH!!!</a:t>
            </a:r>
          </a:p>
        </p:txBody>
      </p:sp>
      <p:sp>
        <p:nvSpPr>
          <p:cNvPr id="27" name="Donut 26">
            <a:extLst>
              <a:ext uri="{FF2B5EF4-FFF2-40B4-BE49-F238E27FC236}">
                <a16:creationId xmlns:a16="http://schemas.microsoft.com/office/drawing/2014/main" id="{696103DF-6CD5-834D-41EF-97068223AF3F}"/>
              </a:ext>
            </a:extLst>
          </p:cNvPr>
          <p:cNvSpPr/>
          <p:nvPr/>
        </p:nvSpPr>
        <p:spPr>
          <a:xfrm>
            <a:off x="2097088" y="4719812"/>
            <a:ext cx="530696" cy="506667"/>
          </a:xfrm>
          <a:prstGeom prst="donu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Donut 27">
            <a:extLst>
              <a:ext uri="{FF2B5EF4-FFF2-40B4-BE49-F238E27FC236}">
                <a16:creationId xmlns:a16="http://schemas.microsoft.com/office/drawing/2014/main" id="{30EB0D26-6433-1503-5E64-47D734E93645}"/>
              </a:ext>
            </a:extLst>
          </p:cNvPr>
          <p:cNvSpPr/>
          <p:nvPr/>
        </p:nvSpPr>
        <p:spPr>
          <a:xfrm>
            <a:off x="7794866" y="4920757"/>
            <a:ext cx="530696" cy="506667"/>
          </a:xfrm>
          <a:prstGeom prst="donu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Rounded Rectangular Callout 29">
            <a:extLst>
              <a:ext uri="{FF2B5EF4-FFF2-40B4-BE49-F238E27FC236}">
                <a16:creationId xmlns:a16="http://schemas.microsoft.com/office/drawing/2014/main" id="{3E1E4E45-B0D8-8D6D-EDBF-90C335D0E68D}"/>
              </a:ext>
            </a:extLst>
          </p:cNvPr>
          <p:cNvSpPr/>
          <p:nvPr/>
        </p:nvSpPr>
        <p:spPr>
          <a:xfrm>
            <a:off x="395535" y="3164693"/>
            <a:ext cx="2058161" cy="698463"/>
          </a:xfrm>
          <a:prstGeom prst="wedgeRoundRectCallout">
            <a:avLst>
              <a:gd name="adj1" fmla="val 47043"/>
              <a:gd name="adj2" fmla="val 172404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After reboot: LBA 2 still free</a:t>
            </a:r>
          </a:p>
        </p:txBody>
      </p:sp>
      <p:sp>
        <p:nvSpPr>
          <p:cNvPr id="31" name="Rounded Rectangular Callout 30">
            <a:extLst>
              <a:ext uri="{FF2B5EF4-FFF2-40B4-BE49-F238E27FC236}">
                <a16:creationId xmlns:a16="http://schemas.microsoft.com/office/drawing/2014/main" id="{8EE7428C-938E-2622-4291-D748040F1A02}"/>
              </a:ext>
            </a:extLst>
          </p:cNvPr>
          <p:cNvSpPr/>
          <p:nvPr/>
        </p:nvSpPr>
        <p:spPr>
          <a:xfrm>
            <a:off x="6417238" y="2933860"/>
            <a:ext cx="2058161" cy="698463"/>
          </a:xfrm>
          <a:prstGeom prst="wedgeRoundRectCallout">
            <a:avLst>
              <a:gd name="adj1" fmla="val 35525"/>
              <a:gd name="adj2" fmla="val 232205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After reboot: LBA 2 in file foo, offset 4</a:t>
            </a:r>
          </a:p>
        </p:txBody>
      </p:sp>
    </p:spTree>
    <p:extLst>
      <p:ext uri="{BB962C8B-B14F-4D97-AF65-F5344CB8AC3E}">
        <p14:creationId xmlns:p14="http://schemas.microsoft.com/office/powerpoint/2010/main" val="1915605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2" grpId="0"/>
      <p:bldP spid="27" grpId="0" animBg="1"/>
      <p:bldP spid="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5BC41-130D-0974-EA93-A30465C97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Crash Inconsistency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2E974-5AEC-E2BD-9477-4C644CA23D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After a crash, a file system invariant is violated</a:t>
            </a:r>
          </a:p>
          <a:p>
            <a:pPr lvl="1"/>
            <a:r>
              <a:rPr lang="en-US" dirty="0"/>
              <a:t>Prev. example: Used block in file marked free</a:t>
            </a:r>
          </a:p>
          <a:p>
            <a:r>
              <a:rPr lang="en-US" dirty="0"/>
              <a:t>Worse than just losing the last operation: </a:t>
            </a:r>
          </a:p>
          <a:p>
            <a:pPr lvl="1"/>
            <a:r>
              <a:rPr lang="en-US" dirty="0"/>
              <a:t>Can corrupt entire file system</a:t>
            </a:r>
          </a:p>
          <a:p>
            <a:pPr lvl="1"/>
            <a:r>
              <a:rPr lang="en-US" dirty="0"/>
              <a:t>Prev. example: LBA 2 can be allocated to a </a:t>
            </a:r>
            <a:r>
              <a:rPr lang="en-US" i="1" dirty="0"/>
              <a:t>second</a:t>
            </a:r>
            <a:r>
              <a:rPr lang="en-US" dirty="0"/>
              <a:t> file</a:t>
            </a:r>
          </a:p>
          <a:p>
            <a:pPr lvl="2"/>
            <a:r>
              <a:rPr lang="en-US" dirty="0"/>
              <a:t>Writes to one file clobber data in another </a:t>
            </a:r>
          </a:p>
          <a:p>
            <a:pPr lvl="3"/>
            <a:r>
              <a:rPr lang="en-US" dirty="0"/>
              <a:t>Long after the crash and reboot!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Key issue: Metadata updates that span 2+ LBAs</a:t>
            </a:r>
          </a:p>
          <a:p>
            <a:pPr lvl="1"/>
            <a:r>
              <a:rPr lang="en-US" dirty="0"/>
              <a:t>Can only write to one LBA atomically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84890D-4A05-8C08-A612-D945916FB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07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4862F-8469-AFE5-2E00-56329BE95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Crash Consistency Strategies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89E4E9-4225-8408-1101-AD3E66425D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updates that span 2+ LBAs cause crash inconsistencies, the solution is…</a:t>
            </a:r>
          </a:p>
          <a:p>
            <a:r>
              <a:rPr lang="en-US" dirty="0"/>
              <a:t>…to boil them down (logically) to a single-LBA write</a:t>
            </a:r>
          </a:p>
          <a:p>
            <a:endParaRPr lang="en-US" dirty="0"/>
          </a:p>
          <a:p>
            <a:r>
              <a:rPr lang="en-US" dirty="0"/>
              <a:t>Three main strategies:</a:t>
            </a:r>
          </a:p>
          <a:p>
            <a:pPr lvl="1"/>
            <a:r>
              <a:rPr lang="en-US" dirty="0"/>
              <a:t>Brute-force checks after reboot</a:t>
            </a:r>
          </a:p>
          <a:p>
            <a:pPr lvl="1"/>
            <a:r>
              <a:rPr lang="en-US" dirty="0"/>
              <a:t>Copy-on-write</a:t>
            </a:r>
          </a:p>
          <a:p>
            <a:pPr lvl="1"/>
            <a:r>
              <a:rPr lang="en-US" dirty="0"/>
              <a:t>Logging/journaling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6D17D0-C898-D41E-BEE6-6B0B1B8A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890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D68EF-7B59-9E71-1590-EA2BB067D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note on data loss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4A19C-9193-F399-69D5-D9BE599D3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If a system can crash, it can lose in-progress writes</a:t>
            </a:r>
          </a:p>
          <a:p>
            <a:pPr lvl="1"/>
            <a:r>
              <a:rPr lang="en-US" dirty="0"/>
              <a:t>Like death and taxes, cannot be avoided</a:t>
            </a:r>
          </a:p>
          <a:p>
            <a:r>
              <a:rPr lang="en-US" dirty="0"/>
              <a:t>File systems also hold “dirty” data in RAM as an optimization</a:t>
            </a:r>
          </a:p>
          <a:p>
            <a:pPr lvl="1"/>
            <a:r>
              <a:rPr lang="en-US" dirty="0"/>
              <a:t>This increases the risk of lost writes</a:t>
            </a:r>
          </a:p>
          <a:p>
            <a:r>
              <a:rPr lang="en-US" dirty="0"/>
              <a:t>Strategy: Most kernels bound how long something can stay dirty in RAM – typically 5—30 seconds</a:t>
            </a:r>
          </a:p>
          <a:p>
            <a:pPr lvl="1"/>
            <a:endParaRPr lang="en-US" dirty="0"/>
          </a:p>
          <a:p>
            <a:r>
              <a:rPr lang="en-US" dirty="0"/>
              <a:t>In crash consistency, the goal is not to lose </a:t>
            </a:r>
            <a:r>
              <a:rPr lang="en-US" i="1" dirty="0"/>
              <a:t>other</a:t>
            </a:r>
            <a:r>
              <a:rPr lang="en-US" dirty="0"/>
              <a:t> data</a:t>
            </a:r>
          </a:p>
          <a:p>
            <a:pPr lvl="1"/>
            <a:r>
              <a:rPr lang="en-US" dirty="0"/>
              <a:t>E.g., not corrupting unrelated data written weeks ago</a:t>
            </a:r>
          </a:p>
          <a:p>
            <a:pPr lvl="1"/>
            <a:r>
              <a:rPr lang="en-US" dirty="0"/>
              <a:t>Focus on metadata and data structures, rather than file contents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CA10EA-D6DC-D107-F58E-F13ABA1E9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202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E176C-1B36-A9E5-928A-EA2591573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Strategy 1: Brute-force checks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E64C-7136-BEA3-63D8-059F9A7B3D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Idea: After a reboot, just check every invariant</a:t>
            </a:r>
          </a:p>
          <a:p>
            <a:r>
              <a:rPr lang="en-US" dirty="0"/>
              <a:t>Example: </a:t>
            </a:r>
          </a:p>
          <a:p>
            <a:pPr lvl="1"/>
            <a:r>
              <a:rPr lang="en-US" dirty="0"/>
              <a:t>Rebuild a free block bitmap from walking BST</a:t>
            </a:r>
          </a:p>
          <a:p>
            <a:pPr lvl="1"/>
            <a:r>
              <a:rPr lang="en-US" dirty="0"/>
              <a:t>Compare to what is on disk</a:t>
            </a:r>
          </a:p>
          <a:p>
            <a:pPr lvl="2"/>
            <a:r>
              <a:rPr lang="en-US" dirty="0"/>
              <a:t>In use, but unreachable LBAs may have lost data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82CDAD-6CFF-CE38-425E-1ACCE052B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Can 4">
            <a:extLst>
              <a:ext uri="{FF2B5EF4-FFF2-40B4-BE49-F238E27FC236}">
                <a16:creationId xmlns:a16="http://schemas.microsoft.com/office/drawing/2014/main" id="{BD5D0C33-B98D-9D96-245F-853D85551041}"/>
              </a:ext>
            </a:extLst>
          </p:cNvPr>
          <p:cNvSpPr/>
          <p:nvPr/>
        </p:nvSpPr>
        <p:spPr>
          <a:xfrm>
            <a:off x="1475656" y="3863156"/>
            <a:ext cx="7056784" cy="2071467"/>
          </a:xfrm>
          <a:prstGeom prst="ca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6883A2-1475-5F07-029F-7CBE2F41C0A3}"/>
              </a:ext>
            </a:extLst>
          </p:cNvPr>
          <p:cNvSpPr txBox="1"/>
          <p:nvPr/>
        </p:nvSpPr>
        <p:spPr>
          <a:xfrm>
            <a:off x="842990" y="4044957"/>
            <a:ext cx="57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Disk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D06D65-6752-94BD-B89F-F21DCED7E516}"/>
              </a:ext>
            </a:extLst>
          </p:cNvPr>
          <p:cNvSpPr/>
          <p:nvPr/>
        </p:nvSpPr>
        <p:spPr>
          <a:xfrm>
            <a:off x="1979711" y="4793720"/>
            <a:ext cx="1296144" cy="64807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101010111</a:t>
            </a:r>
            <a:br>
              <a:rPr lang="en-US" dirty="0">
                <a:solidFill>
                  <a:sysClr val="windowText" lastClr="000000"/>
                </a:solidFill>
              </a:rPr>
            </a:br>
            <a:r>
              <a:rPr lang="en-US" dirty="0">
                <a:solidFill>
                  <a:sysClr val="windowText" lastClr="000000"/>
                </a:solidFill>
              </a:rPr>
              <a:t>001011011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B812C3-321B-9D64-9410-B57095E3E7F7}"/>
              </a:ext>
            </a:extLst>
          </p:cNvPr>
          <p:cNvSpPr txBox="1"/>
          <p:nvPr/>
        </p:nvSpPr>
        <p:spPr>
          <a:xfrm>
            <a:off x="1659010" y="5880494"/>
            <a:ext cx="1937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Free block bitmap</a:t>
            </a:r>
          </a:p>
        </p:txBody>
      </p:sp>
      <p:sp>
        <p:nvSpPr>
          <p:cNvPr id="9" name="Dodecagon 8">
            <a:extLst>
              <a:ext uri="{FF2B5EF4-FFF2-40B4-BE49-F238E27FC236}">
                <a16:creationId xmlns:a16="http://schemas.microsoft.com/office/drawing/2014/main" id="{4BDCAC6E-FE61-AEB6-84B5-5FCB2F7A57CA}"/>
              </a:ext>
            </a:extLst>
          </p:cNvPr>
          <p:cNvSpPr/>
          <p:nvPr/>
        </p:nvSpPr>
        <p:spPr>
          <a:xfrm>
            <a:off x="5192996" y="4414289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decagon 9">
            <a:extLst>
              <a:ext uri="{FF2B5EF4-FFF2-40B4-BE49-F238E27FC236}">
                <a16:creationId xmlns:a16="http://schemas.microsoft.com/office/drawing/2014/main" id="{E4420B46-56AA-6D4C-AE25-2B0B49B8A76F}"/>
              </a:ext>
            </a:extLst>
          </p:cNvPr>
          <p:cNvSpPr/>
          <p:nvPr/>
        </p:nvSpPr>
        <p:spPr>
          <a:xfrm>
            <a:off x="4572000" y="4835264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decagon 10">
            <a:extLst>
              <a:ext uri="{FF2B5EF4-FFF2-40B4-BE49-F238E27FC236}">
                <a16:creationId xmlns:a16="http://schemas.microsoft.com/office/drawing/2014/main" id="{0CE8D8FD-89F7-54E7-685B-D45600FDD3A4}"/>
              </a:ext>
            </a:extLst>
          </p:cNvPr>
          <p:cNvSpPr/>
          <p:nvPr/>
        </p:nvSpPr>
        <p:spPr>
          <a:xfrm>
            <a:off x="5838748" y="4809134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decagon 11">
            <a:extLst>
              <a:ext uri="{FF2B5EF4-FFF2-40B4-BE49-F238E27FC236}">
                <a16:creationId xmlns:a16="http://schemas.microsoft.com/office/drawing/2014/main" id="{3EA2ED65-F0B7-1EC1-B78D-CD7600F4F25B}"/>
              </a:ext>
            </a:extLst>
          </p:cNvPr>
          <p:cNvSpPr/>
          <p:nvPr/>
        </p:nvSpPr>
        <p:spPr>
          <a:xfrm>
            <a:off x="4067944" y="5362857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decagon 12">
            <a:extLst>
              <a:ext uri="{FF2B5EF4-FFF2-40B4-BE49-F238E27FC236}">
                <a16:creationId xmlns:a16="http://schemas.microsoft.com/office/drawing/2014/main" id="{32D4D322-3EB8-B045-3E15-326372D9F7B5}"/>
              </a:ext>
            </a:extLst>
          </p:cNvPr>
          <p:cNvSpPr/>
          <p:nvPr/>
        </p:nvSpPr>
        <p:spPr>
          <a:xfrm>
            <a:off x="4940968" y="5375324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decagon 13">
            <a:extLst>
              <a:ext uri="{FF2B5EF4-FFF2-40B4-BE49-F238E27FC236}">
                <a16:creationId xmlns:a16="http://schemas.microsoft.com/office/drawing/2014/main" id="{F020262A-4F71-7ADC-C7BC-B33EF6B83709}"/>
              </a:ext>
            </a:extLst>
          </p:cNvPr>
          <p:cNvSpPr/>
          <p:nvPr/>
        </p:nvSpPr>
        <p:spPr>
          <a:xfrm>
            <a:off x="5572389" y="5383786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decagon 14">
            <a:extLst>
              <a:ext uri="{FF2B5EF4-FFF2-40B4-BE49-F238E27FC236}">
                <a16:creationId xmlns:a16="http://schemas.microsoft.com/office/drawing/2014/main" id="{37A88D1B-7780-C743-C94F-F3F180B0F189}"/>
              </a:ext>
            </a:extLst>
          </p:cNvPr>
          <p:cNvSpPr/>
          <p:nvPr/>
        </p:nvSpPr>
        <p:spPr>
          <a:xfrm>
            <a:off x="6260919" y="5359971"/>
            <a:ext cx="504056" cy="481912"/>
          </a:xfrm>
          <a:prstGeom prst="dodec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6F9719F-1A0E-4B23-F1C3-AC64C3F10DB3}"/>
              </a:ext>
            </a:extLst>
          </p:cNvPr>
          <p:cNvCxnSpPr>
            <a:cxnSpLocks/>
            <a:stCxn id="9" idx="7"/>
          </p:cNvCxnSpPr>
          <p:nvPr/>
        </p:nvCxnSpPr>
        <p:spPr>
          <a:xfrm flipH="1">
            <a:off x="5076056" y="4719812"/>
            <a:ext cx="116940" cy="176389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222CC36-4F8C-C16D-4519-A9ACC18AC815}"/>
              </a:ext>
            </a:extLst>
          </p:cNvPr>
          <p:cNvCxnSpPr>
            <a:cxnSpLocks/>
            <a:stCxn id="10" idx="6"/>
            <a:endCxn id="12" idx="0"/>
          </p:cNvCxnSpPr>
          <p:nvPr/>
        </p:nvCxnSpPr>
        <p:spPr>
          <a:xfrm flipH="1">
            <a:off x="4504466" y="5252609"/>
            <a:ext cx="135068" cy="174815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CF4393D-6804-A5A9-90C8-8C3AADCC65B3}"/>
              </a:ext>
            </a:extLst>
          </p:cNvPr>
          <p:cNvCxnSpPr>
            <a:cxnSpLocks/>
            <a:stCxn id="10" idx="3"/>
            <a:endCxn id="13" idx="10"/>
          </p:cNvCxnSpPr>
          <p:nvPr/>
        </p:nvCxnSpPr>
        <p:spPr>
          <a:xfrm>
            <a:off x="5008522" y="5252609"/>
            <a:ext cx="116940" cy="122715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18C2C6A-2D6E-ABA4-3D64-8EF155449E27}"/>
              </a:ext>
            </a:extLst>
          </p:cNvPr>
          <p:cNvCxnSpPr>
            <a:cxnSpLocks/>
            <a:stCxn id="9" idx="2"/>
            <a:endCxn id="11" idx="9"/>
          </p:cNvCxnSpPr>
          <p:nvPr/>
        </p:nvCxnSpPr>
        <p:spPr>
          <a:xfrm>
            <a:off x="5697052" y="4719812"/>
            <a:ext cx="209230" cy="153889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5D3EB45-33F4-730D-83C7-2DFA9966836B}"/>
              </a:ext>
            </a:extLst>
          </p:cNvPr>
          <p:cNvCxnSpPr>
            <a:cxnSpLocks/>
            <a:stCxn id="11" idx="5"/>
            <a:endCxn id="14" idx="11"/>
          </p:cNvCxnSpPr>
          <p:nvPr/>
        </p:nvCxnSpPr>
        <p:spPr>
          <a:xfrm flipH="1">
            <a:off x="5891951" y="5291046"/>
            <a:ext cx="131291" cy="92740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8094A29-F13F-8A64-41E8-48B4F0080578}"/>
              </a:ext>
            </a:extLst>
          </p:cNvPr>
          <p:cNvCxnSpPr>
            <a:cxnSpLocks/>
            <a:stCxn id="11" idx="3"/>
            <a:endCxn id="15" idx="10"/>
          </p:cNvCxnSpPr>
          <p:nvPr/>
        </p:nvCxnSpPr>
        <p:spPr>
          <a:xfrm>
            <a:off x="6275270" y="5226479"/>
            <a:ext cx="170143" cy="133492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7523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EE5D043F32DC411F8F02DD03F24AC89E"/>
  <p:tag name="SLIDEID" val="EE5D043F32DC411F8F02DD03F24AC89E"/>
  <p:tag name="SLIDEORDER" val="1"/>
  <p:tag name="SLIDETYPE" val="Q"/>
  <p:tag name="DEMOGRAPHIC" val="False"/>
  <p:tag name="SPEEDSCORING" val="False"/>
  <p:tag name="QUESTIONALIAS" val="Which is a metadata consistency problem?"/>
  <p:tag name="ANSWERSALIAS" val="Null double indirect pointer¤File created before a crash is missing¤Free block bitmap contains a file data block¤Directory contains corrupt file name"/>
  <p:tag name="RESPONSESGATHERED" val="True"/>
  <p:tag name="TOTALRESPONSES" val="31"/>
  <p:tag name="SLICED" val="False"/>
  <p:tag name="RESPONSES" val="ALL,1,65,4;3;3;-;2;4;-;-;2;-;3;2;-;3;4;-;-;4;-;3;-;3;3;-;-;2;-;1;4;4;1;3;-;-;2;3;3;-;-;1;4;-;3;-;-;-;3;2;-;3;3;-;3;-;-;-;-;-;-;-;-;-;-;-;-;"/>
  <p:tag name="CHARTSTRINGSTD" val="3 6 15 7"/>
  <p:tag name="CHARTSTRINGREV" val="7 15 6 3"/>
  <p:tag name="CHARTSTRINGSTDPER" val="0.0967741935483871 0.193548387096774 0.483870967741936 0.225806451612903"/>
  <p:tag name="CHARTSTRINGREVPER" val="0.225806451612903 0.483870967741936 0.193548387096774 0.096774193548387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LENGTH" val="154"/>
  <p:tag name="FONTSIZE" val="24"/>
  <p:tag name="BULLETTYPE" val="ppBulletArabicPeriod"/>
  <p:tag name="ANSWERTEXT" val="Null double indirect pointer&#10;File created before a crash is missing&#10;Free block bitmap contains a file data block&#10;Directory contains corrupt file name&#10;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11564</TotalTime>
  <Words>2067</Words>
  <Application>Microsoft Macintosh PowerPoint</Application>
  <PresentationFormat>On-screen Show (4:3)</PresentationFormat>
  <Paragraphs>310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Courier New</vt:lpstr>
      <vt:lpstr>Wingdings</vt:lpstr>
      <vt:lpstr>Office Theme</vt:lpstr>
      <vt:lpstr>File Systems:  Crash Consistency</vt:lpstr>
      <vt:lpstr>Context (1)</vt:lpstr>
      <vt:lpstr>Context (2)</vt:lpstr>
      <vt:lpstr>Example: Add block to a file</vt:lpstr>
      <vt:lpstr>Example: Add block to a file</vt:lpstr>
      <vt:lpstr>Crash Inconsistency</vt:lpstr>
      <vt:lpstr>Crash Consistency Strategies</vt:lpstr>
      <vt:lpstr>A note on data loss</vt:lpstr>
      <vt:lpstr>Strategy 1: Brute-force checks</vt:lpstr>
      <vt:lpstr>fsck</vt:lpstr>
      <vt:lpstr>Strategy 2: Copy-on-write (CoW)</vt:lpstr>
      <vt:lpstr>CoW Caveats</vt:lpstr>
      <vt:lpstr>CoW Caveats, continued</vt:lpstr>
      <vt:lpstr>Checkpoints can be expensive</vt:lpstr>
      <vt:lpstr>Strategy 3: Logging/journaling</vt:lpstr>
      <vt:lpstr>Logging without CoW</vt:lpstr>
      <vt:lpstr>Faster fsck with a journal</vt:lpstr>
      <vt:lpstr>Limiting the size of the journal</vt:lpstr>
      <vt:lpstr>Recap: 3 crash consistency strategies</vt:lpstr>
      <vt:lpstr>Which is a metadata consistency problem?</vt:lpstr>
      <vt:lpstr>Bigger Picture</vt:lpstr>
      <vt:lpstr>A logging continuum</vt:lpstr>
      <vt:lpstr>What about applications?</vt:lpstr>
      <vt:lpstr>Motivating example</vt:lpstr>
      <vt:lpstr>Two key tools for developers</vt:lpstr>
      <vt:lpstr>sync() and friends</vt:lpstr>
      <vt:lpstr>Where should we put fsync?</vt:lpstr>
      <vt:lpstr>What about updates?</vt:lpstr>
      <vt:lpstr>Common FS Consistency Properties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Porter, Donald</cp:lastModifiedBy>
  <cp:revision>219</cp:revision>
  <dcterms:created xsi:type="dcterms:W3CDTF">2012-09-21T01:57:31Z</dcterms:created>
  <dcterms:modified xsi:type="dcterms:W3CDTF">2024-12-05T16:06:20Z</dcterms:modified>
</cp:coreProperties>
</file>