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ppt/tags/tag22.xml" ContentType="application/vnd.openxmlformats-officedocument.presentationml.tags+xml"/>
  <Override PartName="/ppt/notesSlides/notesSlide23.xml" ContentType="application/vnd.openxmlformats-officedocument.presentationml.notesSlide+xml"/>
  <Override PartName="/ppt/tags/tag23.xml" ContentType="application/vnd.openxmlformats-officedocument.presentationml.tags+xml"/>
  <Override PartName="/ppt/notesSlides/notesSlide24.xml" ContentType="application/vnd.openxmlformats-officedocument.presentationml.notesSlide+xml"/>
  <Override PartName="/ppt/tags/tag24.xml" ContentType="application/vnd.openxmlformats-officedocument.presentationml.tags+xml"/>
  <Override PartName="/ppt/notesSlides/notesSlide25.xml" ContentType="application/vnd.openxmlformats-officedocument.presentationml.notesSlide+xml"/>
  <Override PartName="/ppt/tags/tag25.xml" ContentType="application/vnd.openxmlformats-officedocument.presentationml.tags+xml"/>
  <Override PartName="/ppt/notesSlides/notesSlide26.xml" ContentType="application/vnd.openxmlformats-officedocument.presentationml.notesSlide+xml"/>
  <Override PartName="/ppt/tags/tag26.xml" ContentType="application/vnd.openxmlformats-officedocument.presentationml.tags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ppt/tags/tag28.xml" ContentType="application/vnd.openxmlformats-officedocument.presentationml.tags+xml"/>
  <Override PartName="/ppt/notesSlides/notesSlide29.xml" ContentType="application/vnd.openxmlformats-officedocument.presentationml.notesSlide+xml"/>
  <Override PartName="/ppt/tags/tag29.xml" ContentType="application/vnd.openxmlformats-officedocument.presentationml.tags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5" r:id="rId3"/>
    <p:sldId id="30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314" r:id="rId14"/>
    <p:sldId id="315" r:id="rId15"/>
    <p:sldId id="278" r:id="rId16"/>
    <p:sldId id="316" r:id="rId17"/>
    <p:sldId id="324" r:id="rId18"/>
    <p:sldId id="285" r:id="rId19"/>
    <p:sldId id="307" r:id="rId20"/>
    <p:sldId id="286" r:id="rId21"/>
    <p:sldId id="313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16" autoAdjust="0"/>
    <p:restoredTop sz="92535" autoAdjust="0"/>
  </p:normalViewPr>
  <p:slideViewPr>
    <p:cSldViewPr>
      <p:cViewPr varScale="1">
        <p:scale>
          <a:sx n="82" d="100"/>
          <a:sy n="82" d="100"/>
        </p:scale>
        <p:origin x="6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40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76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738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322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 2020</a:t>
            </a:r>
          </a:p>
        </p:txBody>
      </p:sp>
    </p:spTree>
    <p:extLst>
      <p:ext uri="{BB962C8B-B14F-4D97-AF65-F5344CB8AC3E}">
        <p14:creationId xmlns:p14="http://schemas.microsoft.com/office/powerpoint/2010/main" val="1110794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91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386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715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8766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39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25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" charset="0"/>
              </a:rPr>
              <a:t>START HERE 24 </a:t>
            </a:r>
            <a:r>
              <a:rPr lang="en-US">
                <a:latin typeface="Times" charset="0"/>
              </a:rPr>
              <a:t>– recap and </a:t>
            </a:r>
            <a:r>
              <a:rPr lang="en-US" dirty="0">
                <a:latin typeface="Times" charset="0"/>
              </a:rPr>
              <a:t>move on</a:t>
            </a:r>
          </a:p>
        </p:txBody>
      </p:sp>
    </p:spTree>
    <p:extLst>
      <p:ext uri="{BB962C8B-B14F-4D97-AF65-F5344CB8AC3E}">
        <p14:creationId xmlns:p14="http://schemas.microsoft.com/office/powerpoint/2010/main" val="2814362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6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417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1135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6066939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608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4825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9151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2007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21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085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70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</a:t>
            </a:r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09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07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 2022</a:t>
            </a:r>
          </a:p>
        </p:txBody>
      </p:sp>
    </p:spTree>
    <p:extLst>
      <p:ext uri="{BB962C8B-B14F-4D97-AF65-F5344CB8AC3E}">
        <p14:creationId xmlns:p14="http://schemas.microsoft.com/office/powerpoint/2010/main" val="1699434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848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4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10/14/2024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Scheduling 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FCFS Example and Analysis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 lIns="92075" tIns="46038" rIns="92075" bIns="46038"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 a non-preemptive system, the scheduler must wait for one of these events, but in a preemptive system the scheduler can interrupt a running process.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If the processes arrive one time unit apart, what is the average wait time in these three cases?</a:t>
            </a:r>
            <a:r>
              <a:rPr lang="en-US" sz="2800" dirty="0">
                <a:latin typeface="Helvetica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Advantages: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Disadvantages</a:t>
            </a:r>
            <a:endParaRPr lang="en-US" sz="2000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pic>
        <p:nvPicPr>
          <p:cNvPr id="11268" name="Picture 4" descr="fcf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075" y="1268760"/>
            <a:ext cx="4376738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4405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2: Round Robin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/>
          </a:bodyPr>
          <a:lstStyle/>
          <a:p>
            <a:r>
              <a:rPr lang="en-US" sz="2000" dirty="0">
                <a:latin typeface="Arial" charset="0"/>
              </a:rPr>
              <a:t>Run each process for its time slice (scheduling quantum)</a:t>
            </a:r>
          </a:p>
          <a:p>
            <a:r>
              <a:rPr lang="en-US" sz="2000" dirty="0">
                <a:latin typeface="Arial" charset="0"/>
              </a:rPr>
              <a:t>After each time slice, move the running thread to the back of the queue. </a:t>
            </a:r>
            <a:endParaRPr lang="en-US" sz="2000" dirty="0">
              <a:latin typeface="Arial Unicode MS" charset="0"/>
            </a:endParaRPr>
          </a:p>
          <a:p>
            <a:r>
              <a:rPr lang="en-US" sz="2000" dirty="0">
                <a:latin typeface="Arial" charset="0"/>
              </a:rPr>
              <a:t>Selecting a time slice: </a:t>
            </a:r>
          </a:p>
          <a:p>
            <a:pPr lvl="1"/>
            <a:r>
              <a:rPr lang="en-US" sz="1800" dirty="0">
                <a:latin typeface="Arial" charset="0"/>
              </a:rPr>
              <a:t>Too large - waiting time suffers, degenerates to FCFS if processes are never preempted.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Too small - throughput suffers because too much time is spent context switching. </a:t>
            </a:r>
            <a:endParaRPr lang="en-US" sz="1800" dirty="0">
              <a:latin typeface="Arial" charset="0"/>
              <a:ea typeface="ヒラギノ角ゴ ProN W3" charset="0"/>
              <a:cs typeface="ヒラギノ角ゴ ProN W3" charset="0"/>
            </a:endParaRPr>
          </a:p>
          <a:p>
            <a:pPr lvl="1"/>
            <a:r>
              <a:rPr lang="en-US" sz="1800" dirty="0">
                <a:latin typeface="Arial" charset="0"/>
              </a:rPr>
              <a:t>Balance the two by selecting a time slice where context switching is roughly 1% of the time slice. </a:t>
            </a:r>
          </a:p>
          <a:p>
            <a:r>
              <a:rPr lang="en-US" sz="2000" dirty="0">
                <a:latin typeface="Arial" charset="0"/>
              </a:rPr>
              <a:t>A typical time slice today is between 10-100 milliseconds, with a context switch time of 0.1 to 1 millisecond. </a:t>
            </a:r>
          </a:p>
          <a:p>
            <a:pPr lvl="1"/>
            <a:r>
              <a:rPr lang="en-US" sz="1600" dirty="0">
                <a:latin typeface="Arial" charset="0"/>
              </a:rPr>
              <a:t>Max Linux time slice is 3,200ms, Why?</a:t>
            </a:r>
          </a:p>
          <a:p>
            <a:r>
              <a:rPr lang="en-US" dirty="0">
                <a:latin typeface="Arial" charset="0"/>
              </a:rPr>
              <a:t>Is round robin more fair than FCFS? A)Yes B)No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1583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34724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89885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850344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297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1814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18420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297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Callout 4"/>
          <p:cNvSpPr/>
          <p:nvPr/>
        </p:nvSpPr>
        <p:spPr bwMode="auto">
          <a:xfrm>
            <a:off x="457200" y="3952653"/>
            <a:ext cx="2276804" cy="1579934"/>
          </a:xfrm>
          <a:prstGeom prst="wedgeEllipseCallout">
            <a:avLst>
              <a:gd name="adj1" fmla="val 98895"/>
              <a:gd name="adj2" fmla="val 69363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Why is this better?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396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seconds, all arrive at time 0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881438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01842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seconds, all arrive at time 0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36077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568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seconds, all arrive at time 0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13190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Callout 4"/>
          <p:cNvSpPr/>
          <p:nvPr/>
        </p:nvSpPr>
        <p:spPr bwMode="auto">
          <a:xfrm>
            <a:off x="323528" y="3847196"/>
            <a:ext cx="2276804" cy="1579934"/>
          </a:xfrm>
          <a:prstGeom prst="wedgeEllipseCallout">
            <a:avLst>
              <a:gd name="adj1" fmla="val 98895"/>
              <a:gd name="adj2" fmla="val 69363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Seriously,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aren’t these the same?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6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Fairness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 the average wait time or completion time really the right metric?</a:t>
            </a:r>
          </a:p>
          <a:p>
            <a:pPr lvl="1"/>
            <a:r>
              <a:rPr lang="en-US" dirty="0"/>
              <a:t>No!</a:t>
            </a:r>
          </a:p>
          <a:p>
            <a:r>
              <a:rPr lang="en-US" dirty="0"/>
              <a:t>What should we consider for the example with equal job lengths?</a:t>
            </a:r>
          </a:p>
          <a:p>
            <a:pPr lvl="1"/>
            <a:r>
              <a:rPr lang="en-US" dirty="0"/>
              <a:t>Variance!</a:t>
            </a:r>
          </a:p>
          <a:p>
            <a:r>
              <a:rPr lang="en-US" dirty="0"/>
              <a:t>What should we consider for the example with varying job lengths?</a:t>
            </a:r>
          </a:p>
          <a:p>
            <a:pPr lvl="1"/>
            <a:r>
              <a:rPr lang="en-US" dirty="0"/>
              <a:t>Is completion time proportional to required CPU cycles?</a:t>
            </a:r>
          </a:p>
        </p:txBody>
      </p:sp>
    </p:spTree>
    <p:extLst>
      <p:ext uri="{BB962C8B-B14F-4D97-AF65-F5344CB8AC3E}">
        <p14:creationId xmlns:p14="http://schemas.microsoft.com/office/powerpoint/2010/main" val="67504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3: Shortest Job First (SJF)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the job that has the least (expected) amount of work (CPU time) to do until its next I/O request or termination. </a:t>
            </a:r>
            <a:endParaRPr lang="en-US" dirty="0">
              <a:ea typeface="ヒラギノ角ゴ ProN W3" charset="0"/>
              <a:cs typeface="ヒラギノ角ゴ ProN W3" charset="0"/>
            </a:endParaRPr>
          </a:p>
          <a:p>
            <a:pPr lvl="1"/>
            <a:r>
              <a:rPr lang="en-US" dirty="0"/>
              <a:t>I/O bound jobs get priority over CPU bound jobs.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95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1223963"/>
            <a:ext cx="7934325" cy="5207000"/>
          </a:xfrm>
          <a:noFill/>
        </p:spPr>
        <p:txBody>
          <a:bodyPr lIns="92075" tIns="46038" rIns="92075" bIns="46038"/>
          <a:lstStyle/>
          <a:p>
            <a:r>
              <a:rPr lang="en-US" sz="2000">
                <a:latin typeface="Arial" charset="0"/>
              </a:rPr>
              <a:t>Each process has state, that includes its text and data, procedure call stack, etc.  This state resides in memory.</a:t>
            </a:r>
          </a:p>
          <a:p>
            <a:r>
              <a:rPr lang="en-US" sz="2000">
                <a:latin typeface="Arial" charset="0"/>
              </a:rPr>
              <a:t>The OS also stores process metadata for each process. This state is called the Process Control Block (PCB), and it includes the PC, SP, register states, execution state, etc. </a:t>
            </a:r>
          </a:p>
          <a:p>
            <a:r>
              <a:rPr lang="en-US" sz="2000">
                <a:latin typeface="Arial" charset="0"/>
              </a:rPr>
              <a:t>All of the processes that the OS is currently managing reside in one and only one of these states. </a:t>
            </a:r>
          </a:p>
          <a:p>
            <a:pPr lvl="1"/>
            <a:endParaRPr lang="en-US" sz="2400">
              <a:solidFill>
                <a:schemeClr val="tx1"/>
              </a:solidFill>
              <a:latin typeface="Helvetica" charset="0"/>
            </a:endParaRPr>
          </a:p>
        </p:txBody>
      </p:sp>
      <p:pic>
        <p:nvPicPr>
          <p:cNvPr id="3076" name="Picture 4" descr="process execution 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638550"/>
            <a:ext cx="78057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Processes (refresher)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9565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 sz="1800" dirty="0">
                <a:latin typeface="Arial" charset="0"/>
              </a:rPr>
              <a:t>Example: 5 jobs, of length 50, 40, 30, 20, and 10 seconds each, time slice 1 second, context switch time of 0 seconds, all arrive at time 0</a:t>
            </a:r>
          </a:p>
        </p:txBody>
      </p:sp>
      <p:graphicFrame>
        <p:nvGraphicFramePr>
          <p:cNvPr id="59614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104750"/>
              </p:ext>
            </p:extLst>
          </p:nvPr>
        </p:nvGraphicFramePr>
        <p:xfrm>
          <a:off x="882650" y="2060848"/>
          <a:ext cx="7702550" cy="4244340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(Compl. </a:t>
                      </a:r>
                      <a:r>
                        <a:rPr kumimoji="0" lang="mr-I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</a:t>
                      </a:r>
                      <a:r>
                        <a:rPr kumimoji="0" lang="mr-I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Shortest Job First (SJF)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54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 sz="1800" dirty="0">
                <a:latin typeface="Arial" charset="0"/>
              </a:rPr>
              <a:t>Example: 5 jobs, of length 50, 40, 30, 20, and 10 seconds each, time slice 1 second, context switch time of 0 seconds, all </a:t>
            </a:r>
            <a:r>
              <a:rPr lang="en-US" sz="1800" dirty="0" err="1">
                <a:latin typeface="Arial" charset="0"/>
              </a:rPr>
              <a:t>arrivae</a:t>
            </a:r>
            <a:r>
              <a:rPr lang="en-US" sz="1800" dirty="0">
                <a:latin typeface="Arial" charset="0"/>
              </a:rPr>
              <a:t> at time 0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Arial" charset="0"/>
            </a:endParaRPr>
          </a:p>
        </p:txBody>
      </p:sp>
      <p:graphicFrame>
        <p:nvGraphicFramePr>
          <p:cNvPr id="59614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25802"/>
              </p:ext>
            </p:extLst>
          </p:nvPr>
        </p:nvGraphicFramePr>
        <p:xfrm>
          <a:off x="882650" y="2060848"/>
          <a:ext cx="7702550" cy="4044950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Shortest </a:t>
            </a:r>
            <a:r>
              <a:rPr lang="en-US" dirty="0"/>
              <a:t>Job First (</a:t>
            </a:r>
            <a:r>
              <a:rPr lang="en-US"/>
              <a:t>SJF) Example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 bwMode="auto">
          <a:xfrm>
            <a:off x="776727" y="3293356"/>
            <a:ext cx="2983336" cy="1579934"/>
          </a:xfrm>
          <a:prstGeom prst="wedgeEllipseCallout">
            <a:avLst>
              <a:gd name="adj1" fmla="val 81243"/>
              <a:gd name="adj2" fmla="val 103677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Now that’s what I’m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talking about!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803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dirty="0">
                <a:latin typeface="Arial" charset="0"/>
              </a:rPr>
              <a:t>Works for preemptive and non-preemptive schedulers. </a:t>
            </a:r>
            <a:endParaRPr lang="en-US" dirty="0">
              <a:latin typeface="Arial Unicode MS" charset="0"/>
            </a:endParaRPr>
          </a:p>
          <a:p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Preemptive SJF is called SRTF - shortest remaining time ﬁrst.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Advantages?</a:t>
            </a:r>
          </a:p>
          <a:p>
            <a:pPr lvl="1"/>
            <a:r>
              <a:rPr lang="en-US" dirty="0">
                <a:latin typeface="Arial" charset="0"/>
              </a:rPr>
              <a:t>Free up system resources more quickly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Disadvantages?</a:t>
            </a:r>
            <a:endParaRPr lang="en-US" sz="16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How do you know how long something will run?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Shortest Job First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“Academic” scheduler: </a:t>
            </a:r>
            <a:r>
              <a:rPr lang="en-US" sz="3200"/>
              <a:t>Useful to decide if a </a:t>
            </a:r>
            <a:r>
              <a:rPr lang="en-US" sz="3200" dirty="0"/>
              <a:t>good idea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336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Intuition: Assign a </a:t>
            </a:r>
            <a:r>
              <a:rPr lang="en-US" b="1" dirty="0">
                <a:solidFill>
                  <a:srgbClr val="C00000"/>
                </a:solidFill>
                <a:latin typeface="Arial" charset="0"/>
              </a:rPr>
              <a:t>dynamic</a:t>
            </a:r>
            <a:r>
              <a:rPr lang="en-US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Arial" charset="0"/>
              </a:rPr>
              <a:t>priority</a:t>
            </a:r>
            <a:r>
              <a:rPr lang="en-US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to each task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Higher priority processes more likely to be scheduled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(if ready)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Assign dynamic priority based on behavior during last few quanta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Raise dynamic priority frequently process blocks on I/O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Probably latency-sensitive (e.g., word processer, web server)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When runnable, will probably do a little work and block again on more I/O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Lower dynamic priority of processes that use all of their quantum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Probably CPU-bound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Adaptive: </a:t>
            </a:r>
            <a:r>
              <a:rPr lang="en-US" dirty="0">
                <a:latin typeface="Arial" charset="0"/>
              </a:rPr>
              <a:t>priorities change when process changes behavior (e.g., switching from I/O to CPU-intensive)</a:t>
            </a:r>
            <a:endParaRPr lang="en-US" sz="18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4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Idea: Use the Past to Predict the Future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8928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Approximate SJF: multiple queues with different priorities.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OS uses Round Robin scheduling at each priority level, running the jobs in the highest priority queue first.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Once those finish, OS runs jobs out of the next highest priority queue, etc.  (Can lead to starvation.)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Round robin time slice increases exponentially at lower priorities.</a:t>
            </a:r>
          </a:p>
          <a:p>
            <a:pPr lvl="1">
              <a:lnSpc>
                <a:spcPct val="90000"/>
              </a:lnSpc>
            </a:pPr>
            <a:r>
              <a:rPr lang="en-US" sz="1600" i="1" u="sng" dirty="0">
                <a:latin typeface="Arial" charset="0"/>
              </a:rPr>
              <a:t>Good</a:t>
            </a:r>
            <a:r>
              <a:rPr lang="en-US" sz="1600" dirty="0">
                <a:latin typeface="Arial" charset="0"/>
              </a:rPr>
              <a:t> for CPU-bound jobs to be lower priority (if they don’t starve)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pic>
        <p:nvPicPr>
          <p:cNvPr id="18436" name="Picture 4" descr="roundrobins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3645024"/>
            <a:ext cx="693261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4: Multi-Level Feedback Queues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214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 marL="457200" indent="-457200"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Adjust priorities as follows (details can vary):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Proc starts in the highest priority queue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If </a:t>
            </a:r>
            <a:r>
              <a:rPr lang="en-US" sz="2000" dirty="0" err="1">
                <a:latin typeface="Arial" charset="0"/>
              </a:rPr>
              <a:t>proc’s</a:t>
            </a:r>
            <a:r>
              <a:rPr lang="en-US" sz="2000" dirty="0">
                <a:latin typeface="Arial" charset="0"/>
              </a:rPr>
              <a:t> time slice expires, drop its priority one level.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If </a:t>
            </a:r>
            <a:r>
              <a:rPr lang="en-US" sz="2000" dirty="0" err="1">
                <a:latin typeface="Arial" charset="0"/>
              </a:rPr>
              <a:t>proc’s</a:t>
            </a:r>
            <a:r>
              <a:rPr lang="en-US" sz="2000" dirty="0">
                <a:latin typeface="Arial" charset="0"/>
              </a:rPr>
              <a:t> blocked with remaining time slice, increase its priority one level, up to the top priority level.</a:t>
            </a:r>
          </a:p>
          <a:p>
            <a:pPr marL="457200" indent="-457200">
              <a:lnSpc>
                <a:spcPct val="90000"/>
              </a:lnSpc>
              <a:buFont typeface="Arial" charset="0"/>
              <a:buNone/>
            </a:pPr>
            <a:r>
              <a:rPr lang="en-US" sz="2000" dirty="0">
                <a:latin typeface="Arial" charset="0"/>
              </a:rPr>
              <a:t>==&gt; In practice, CPU bound procs drop like a rock in priority and I/O bound procs stay at high priority</a:t>
            </a:r>
          </a:p>
          <a:p>
            <a:pPr marL="1371600" lvl="2" indent="-457200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pic>
        <p:nvPicPr>
          <p:cNvPr id="19460" name="Picture 4" descr="roundrobins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641725"/>
            <a:ext cx="693261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4: Multi-Level Feedback Queues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578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Fairness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SJF is optimal, but unfair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Improving fairness means giving long jobs a fraction of the CPU when shorter jobs are available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Will degrade average waiting time.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Possible solutions: </a:t>
            </a:r>
            <a:endParaRPr lang="en-US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Give each level queue a fraction of the CPU time. This solution is only fair if there is an even distribution of jobs among queues. </a:t>
            </a:r>
            <a:endParaRPr lang="en-US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Adjust the priority of jobs as they do not get serviced (Unix originally did this.)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Avoids starvation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Average waiting time suffers when the system is overloaded because all the jobs end up with a high priority.</a:t>
            </a:r>
            <a:endParaRPr lang="en-US" sz="12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4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1807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Give every job some number of lottery tickets.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On each time slice, randomly pick a winning ticket.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On average, CPU time is proportional to the number of tickets given to each job.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Assign tickets by giving the most to short running jobs, and fewer to long running jobs (approximating SJF). To avoid starvation, every job gets at least one ticket.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Degrades gracefully as load changes. Adding or deleting a job affects all jobs proportionately, independent of the number of tickets a job has</a:t>
            </a:r>
            <a:r>
              <a:rPr lang="en-US" sz="2800">
                <a:latin typeface="Helvetica" charset="0"/>
              </a:rPr>
              <a:t>.</a:t>
            </a:r>
            <a:r>
              <a:rPr lang="en-US">
                <a:latin typeface="Helvetica" charset="0"/>
              </a:rPr>
              <a:t> 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Policy 5: Lottery Scheduling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4019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52693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50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has to decide:</a:t>
            </a:r>
          </a:p>
          <a:p>
            <a:pPr lvl="1"/>
            <a:r>
              <a:rPr lang="en-US" dirty="0"/>
              <a:t>When to take a Running process back to Ready</a:t>
            </a:r>
          </a:p>
          <a:p>
            <a:pPr lvl="1"/>
            <a:r>
              <a:rPr lang="en-US" dirty="0"/>
              <a:t>Which process to select from the Ready queue to run next</a:t>
            </a:r>
          </a:p>
          <a:p>
            <a:r>
              <a:rPr lang="en-US" dirty="0"/>
              <a:t>Ready Queue: Policy can be something other than First-in, First-out!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process execution st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638550"/>
            <a:ext cx="78057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7590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1357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9/91=~9.8%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1/91=~1%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75254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9/91=~9.8%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1/91=~1%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9/19=~47%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1/19=~5.3%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02078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FCFS:</a:t>
            </a:r>
            <a:r>
              <a:rPr lang="en-US" sz="2000" dirty="0">
                <a:latin typeface="Arial" charset="0"/>
              </a:rPr>
              <a:t> Not fair, and average waiting time is poor.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Round Robin</a:t>
            </a:r>
            <a:r>
              <a:rPr lang="en-US" sz="2000" dirty="0">
                <a:latin typeface="Arial" charset="0"/>
              </a:rPr>
              <a:t>: Fair, but average waiting time is poor.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SJF</a:t>
            </a:r>
            <a:r>
              <a:rPr lang="en-US" sz="2000" dirty="0">
                <a:latin typeface="Arial" charset="0"/>
              </a:rPr>
              <a:t>: Not fair, but average waiting time is minimized assuming we can accurately predict the length of the next CPU burst. Starvation is possible.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Multilevel Queuing</a:t>
            </a:r>
            <a:r>
              <a:rPr lang="en-US" sz="2000" dirty="0">
                <a:latin typeface="Arial" charset="0"/>
              </a:rPr>
              <a:t>: An implementation (approximation) of SJF.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Lottery Scheduling</a:t>
            </a:r>
            <a:r>
              <a:rPr lang="en-US" sz="2000" dirty="0">
                <a:latin typeface="Arial" charset="0"/>
              </a:rPr>
              <a:t>: Fairer with a low average waiting time, but less predictable. 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Arial" charset="0"/>
                <a:ea typeface="ヒラギノ角ゴ ProN W3" charset="0"/>
                <a:cs typeface="ヒラギノ角ゴ ProN W3" charset="0"/>
              </a:rPr>
              <a:t>⇒</a:t>
            </a:r>
            <a:r>
              <a:rPr lang="en-US" sz="2000" dirty="0">
                <a:latin typeface="Arial" charset="0"/>
              </a:rPr>
              <a:t> Our modeling assumed that context switches took no time, which is unrealistic.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Scheduling Algorithms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860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Scheduler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The kernel runs the scheduler at least when </a:t>
            </a:r>
            <a:endParaRPr lang="en-US" sz="280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 process switches from running to waiting (blocks)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 process is created or terminated.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an interrupt occurs (e.g., timer chip)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fol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Non-preemptive system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Scheduler runs when process blocks or is created, not on hardware interrupts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Preemptive system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OS makes scheduling decisions during interrupts, mostly timer, but also system calls and other hardware device interrupts</a:t>
            </a:r>
            <a:endParaRPr lang="en-US" sz="120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245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Criteria and Policy Goals?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CPU Utilization:</a:t>
            </a:r>
            <a:r>
              <a:rPr lang="en-US" dirty="0">
                <a:latin typeface="Arial" charset="0"/>
              </a:rPr>
              <a:t> The percentage of time that the CPU is busy.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Throughput:</a:t>
            </a:r>
            <a:r>
              <a:rPr lang="en-US" dirty="0">
                <a:latin typeface="Arial" charset="0"/>
              </a:rPr>
              <a:t> The number of processes completing in a unit of time.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Turnaround time:</a:t>
            </a:r>
            <a:r>
              <a:rPr lang="en-US" dirty="0">
                <a:latin typeface="Arial" charset="0"/>
              </a:rPr>
              <a:t> The length of time it takes to run a process from initialization to termination, including all the waiting time.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Waiting time:</a:t>
            </a:r>
            <a:r>
              <a:rPr lang="en-US" dirty="0">
                <a:latin typeface="Arial" charset="0"/>
              </a:rPr>
              <a:t> The total amount of time that a process is in the ready queue.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Response time:</a:t>
            </a:r>
            <a:r>
              <a:rPr lang="en-US" dirty="0">
                <a:latin typeface="Arial" charset="0"/>
              </a:rPr>
              <a:t> The time between when a process is ready to run and its next I/O request.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Fairness</a:t>
            </a:r>
            <a:r>
              <a:rPr lang="en-US" dirty="0">
                <a:latin typeface="Arial" charset="0"/>
              </a:rPr>
              <a:t>:  ??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694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Policies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Ideal CPU scheduler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Maximizes CPU utilization and throughput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Minimizes turnaround time, waiting time, and response time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Real CPU schedulers implement particular policy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response time - provide output to the user as quickly as possible and process their input as soon as it is received.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variance of average response time - in an interactive system, predictability may be more important than a low average with a high variance. </a:t>
            </a:r>
            <a:endParaRPr lang="en-US" sz="1800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Maximize throughput - two components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1. minimize overhead (OS overhead, context switching)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2. efficient use of system resources (CPU, I/O devices)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waiting time - be </a:t>
            </a:r>
            <a:r>
              <a:rPr lang="en-US" sz="1800" i="1" dirty="0">
                <a:latin typeface="Arial" charset="0"/>
              </a:rPr>
              <a:t>fair</a:t>
            </a:r>
            <a:r>
              <a:rPr lang="en-US" sz="1800" dirty="0">
                <a:latin typeface="Arial" charset="0"/>
              </a:rPr>
              <a:t> by ensuring each process waits the same amount of time. This goal often increases average response time.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Will a fair scheduling algorithm maximize throughput? A) Yes B) No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939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Different Process Activity Patterns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CPU bound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mp3 encoding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Scientific applications (matrix multiplication)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Compile a program or document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I/O bound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Index a file system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Browse small web pages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Balanced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Playing video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Moving windows around/fast window updates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Scheduling algorithms reward I/O bound and penalize CPU bound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Why?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250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Policies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Simplifying Assumptions </a:t>
            </a:r>
            <a:endParaRPr lang="en-US" sz="20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One process per user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One thread per process (more on this topic next week)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Processes are independent </a:t>
            </a:r>
          </a:p>
          <a:p>
            <a:r>
              <a:rPr lang="en-US" sz="2000" dirty="0">
                <a:latin typeface="Arial" charset="0"/>
              </a:rPr>
              <a:t>Researchers developed these algorithms in the 70</a:t>
            </a:r>
            <a:r>
              <a:rPr lang="en-US" sz="2000" dirty="0">
                <a:latin typeface="Arial" charset="0"/>
                <a:ea typeface="ヒラギノ角ゴ ProN W3" charset="0"/>
                <a:cs typeface="ヒラギノ角ゴ ProN W3" charset="0"/>
              </a:rPr>
              <a:t>’s</a:t>
            </a:r>
            <a:r>
              <a:rPr lang="en-US" sz="2000" dirty="0">
                <a:latin typeface="Arial" charset="0"/>
              </a:rPr>
              <a:t> when these assumptions were more realistic, and it is still an open problem how to relax these assumptions. 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Scheduling Algorithms to Evaluate Today: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FCFS: First Come, First Served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Round Robin: Use a time slice and preemption to alternate jobs.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SJF: Shortest Job First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Multilevel Feedback Queues: Round robin on priority queue.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Lottery Scheduling: Jobs get tickets and scheduler randomly picks winning ticket.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87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1: FCFS (First Come, First </a:t>
            </a:r>
            <a:r>
              <a:rPr lang="en-US"/>
              <a:t>Served)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>
                <a:latin typeface="Arial" charset="0"/>
              </a:rPr>
              <a:t>The </a:t>
            </a:r>
            <a:r>
              <a:rPr lang="en-US" dirty="0">
                <a:latin typeface="Arial" charset="0"/>
              </a:rPr>
              <a:t>scheduler executes jobs to completion in arrival order. </a:t>
            </a:r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In early FCFS schedulers, the job did not relinquish the CPU even when it was doing I/O. </a:t>
            </a:r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We will assume a FCFS scheduler that runs when processes are blocked on I/O, but that is non-preemptive, i.e., the job keeps the CPU until it blocks (say on an I/O device).</a:t>
            </a:r>
            <a:r>
              <a:rPr lang="en-US" sz="2000" dirty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281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17869</TotalTime>
  <Words>2631</Words>
  <Application>Microsoft Office PowerPoint</Application>
  <PresentationFormat>On-screen Show (4:3)</PresentationFormat>
  <Paragraphs>557</Paragraphs>
  <Slides>33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Arial Unicode MS</vt:lpstr>
      <vt:lpstr>Calibri</vt:lpstr>
      <vt:lpstr>Comic Sans MS</vt:lpstr>
      <vt:lpstr>Helvetica</vt:lpstr>
      <vt:lpstr>Monotype Sorts</vt:lpstr>
      <vt:lpstr>Times</vt:lpstr>
      <vt:lpstr>ヒラギノ角ゴ ProN W3</vt:lpstr>
      <vt:lpstr>Office Theme</vt:lpstr>
      <vt:lpstr>Scheduling Processes</vt:lpstr>
      <vt:lpstr>Processes (refresher)</vt:lpstr>
      <vt:lpstr>Scheduling Processes</vt:lpstr>
      <vt:lpstr>Scheduler</vt:lpstr>
      <vt:lpstr>Evaluation Criteria and Policy Goals?</vt:lpstr>
      <vt:lpstr>Scheduling Policies</vt:lpstr>
      <vt:lpstr>Different Process Activity Patterns</vt:lpstr>
      <vt:lpstr>Scheduling Policies</vt:lpstr>
      <vt:lpstr>Policy 1: FCFS (First Come, First Served)</vt:lpstr>
      <vt:lpstr>FCFS Example and Analysis</vt:lpstr>
      <vt:lpstr>Policy 2: Round Robin</vt:lpstr>
      <vt:lpstr>Round Robin Example (1)</vt:lpstr>
      <vt:lpstr>Round Robin Example (1)</vt:lpstr>
      <vt:lpstr>Round Robin Example (1)</vt:lpstr>
      <vt:lpstr>Round Robin Example (2)</vt:lpstr>
      <vt:lpstr>Round Robin Example (2)</vt:lpstr>
      <vt:lpstr>Round Robin Example (2)</vt:lpstr>
      <vt:lpstr>Fairness</vt:lpstr>
      <vt:lpstr>Policy 3: Shortest Job First (SJF)</vt:lpstr>
      <vt:lpstr>Shortest Job First (SJF) Example</vt:lpstr>
      <vt:lpstr>Shortest Job First (SJF) Example</vt:lpstr>
      <vt:lpstr>Shortest Job First</vt:lpstr>
      <vt:lpstr>Idea: Use the Past to Predict the Future</vt:lpstr>
      <vt:lpstr>Policy 4: Multi-Level Feedback Queues</vt:lpstr>
      <vt:lpstr>Policy 4: Multi-Level Feedback Queues</vt:lpstr>
      <vt:lpstr>Fairness</vt:lpstr>
      <vt:lpstr>Policy 5: Lottery Scheduling</vt:lpstr>
      <vt:lpstr>Lottery Scheduling Example</vt:lpstr>
      <vt:lpstr>Lottery Scheduling Example</vt:lpstr>
      <vt:lpstr>Lottery Scheduling Example</vt:lpstr>
      <vt:lpstr>Lottery Scheduling Example</vt:lpstr>
      <vt:lpstr>Lottery Scheduling Example</vt:lpstr>
      <vt:lpstr>Summary of Scheduling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Donald E Porter</cp:lastModifiedBy>
  <cp:revision>238</cp:revision>
  <dcterms:created xsi:type="dcterms:W3CDTF">2012-09-21T01:57:31Z</dcterms:created>
  <dcterms:modified xsi:type="dcterms:W3CDTF">2024-10-14T15:24:32Z</dcterms:modified>
</cp:coreProperties>
</file>