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97" r:id="rId3"/>
    <p:sldId id="298" r:id="rId4"/>
    <p:sldId id="299" r:id="rId5"/>
    <p:sldId id="300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301" r:id="rId26"/>
    <p:sldId id="285" r:id="rId27"/>
    <p:sldId id="302" r:id="rId28"/>
    <p:sldId id="303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8" autoAdjust="0"/>
    <p:restoredTop sz="92553" autoAdjust="0"/>
  </p:normalViewPr>
  <p:slideViewPr>
    <p:cSldViewPr>
      <p:cViewPr varScale="1">
        <p:scale>
          <a:sx n="113" d="100"/>
          <a:sy n="113" d="100"/>
        </p:scale>
        <p:origin x="132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8.xml"/><Relationship Id="rId2" Type="http://schemas.openxmlformats.org/officeDocument/2006/relationships/slide" Target="slides/slide16.xml"/><Relationship Id="rId1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r>
              <a:rPr lang="en-US" sz="1700">
                <a:latin typeface="Times" charset="0"/>
              </a:rPr>
              <a:t>This partitioning enables more fine-grained protection (and sharing).</a:t>
            </a:r>
          </a:p>
        </p:txBody>
      </p:sp>
    </p:spTree>
    <p:extLst>
      <p:ext uri="{BB962C8B-B14F-4D97-AF65-F5344CB8AC3E}">
        <p14:creationId xmlns:p14="http://schemas.microsoft.com/office/powerpoint/2010/main" val="181454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In one scheme a program generates relative addresses.  </a:t>
            </a:r>
          </a:p>
          <a:p>
            <a:r>
              <a:rPr lang="en-US" sz="1700">
                <a:latin typeface="Times" charset="0"/>
              </a:rPr>
              <a:t>In the other, the program generates a complete memory address.</a:t>
            </a:r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ln cap="flat"/>
        </p:spPr>
      </p:sp>
    </p:spTree>
    <p:extLst>
      <p:ext uri="{BB962C8B-B14F-4D97-AF65-F5344CB8AC3E}">
        <p14:creationId xmlns:p14="http://schemas.microsoft.com/office/powerpoint/2010/main" val="286986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solidFill>
            <a:srgbClr val="FFFFFF"/>
          </a:solidFill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r>
              <a:rPr lang="en-US" sz="1700" dirty="0">
                <a:latin typeface="Times" charset="0"/>
              </a:rPr>
              <a:t>We can have variable-sized segments, or fixed-sized segments.</a:t>
            </a:r>
          </a:p>
          <a:p>
            <a:r>
              <a:rPr lang="en-US" sz="1700" dirty="0">
                <a:latin typeface="Times" charset="0"/>
              </a:rPr>
              <a:t>The latter makes this similar to paging?</a:t>
            </a:r>
          </a:p>
          <a:p>
            <a:pPr lvl="1"/>
            <a:r>
              <a:rPr lang="en-US" sz="1700" dirty="0">
                <a:latin typeface="Times" charset="0"/>
              </a:rPr>
              <a:t>—	Not quite.  A code segment cannot generate (instruction) addresses outside its own segment.  (All instruction addresses are local.)</a:t>
            </a:r>
          </a:p>
        </p:txBody>
      </p:sp>
    </p:spTree>
    <p:extLst>
      <p:ext uri="{BB962C8B-B14F-4D97-AF65-F5344CB8AC3E}">
        <p14:creationId xmlns:p14="http://schemas.microsoft.com/office/powerpoint/2010/main" val="47656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We view memory as a linear array of bytes.</a:t>
            </a:r>
          </a:p>
          <a:p>
            <a:endParaRPr lang="en-US" sz="1700">
              <a:latin typeface="Times" charset="0"/>
            </a:endParaRPr>
          </a:p>
          <a:p>
            <a:r>
              <a:rPr lang="en-US" sz="1700">
                <a:latin typeface="Times" charset="0"/>
              </a:rPr>
              <a:t>When a program uses an address is it a relative or an absolute address?</a:t>
            </a:r>
          </a:p>
          <a:p>
            <a:pPr lvl="1"/>
            <a:r>
              <a:rPr lang="en-US" sz="1700">
                <a:latin typeface="Times" charset="0"/>
              </a:rPr>
              <a:t>—	If absolute, how did the compiler know where in memory the program was going to be?</a:t>
            </a:r>
          </a:p>
          <a:p>
            <a:pPr lvl="1"/>
            <a:r>
              <a:rPr lang="en-US" sz="1700">
                <a:latin typeface="Times" charset="0"/>
              </a:rPr>
              <a:t>—	If relative, how does the CPU know what address in physical memory is being addressed?</a:t>
            </a:r>
          </a:p>
        </p:txBody>
      </p:sp>
    </p:spTree>
    <p:extLst>
      <p:ext uri="{BB962C8B-B14F-4D97-AF65-F5344CB8AC3E}">
        <p14:creationId xmlns:p14="http://schemas.microsoft.com/office/powerpoint/2010/main" val="2115176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Under dynamic relocation, a program has the concept of a </a:t>
            </a:r>
            <a:r>
              <a:rPr lang="en-US" sz="1700" i="1" dirty="0">
                <a:latin typeface="Times" charset="0"/>
              </a:rPr>
              <a:t>logical</a:t>
            </a:r>
            <a:r>
              <a:rPr lang="en-US" sz="1700" dirty="0">
                <a:latin typeface="Times" charset="0"/>
              </a:rPr>
              <a:t> or </a:t>
            </a:r>
            <a:r>
              <a:rPr lang="en-US" sz="1700" i="1" dirty="0">
                <a:latin typeface="Times" charset="0"/>
              </a:rPr>
              <a:t>virtual address space</a:t>
            </a:r>
            <a:r>
              <a:rPr lang="en-US" sz="1700" dirty="0">
                <a:latin typeface="Times" charset="0"/>
              </a:rPr>
              <a:t>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Instructions reference memory as a linear array of bytes in the range 0..MAX.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Memory management hardware maps logical addresses to physical addresses using a base and limit register.</a:t>
            </a:r>
          </a:p>
          <a:p>
            <a:pPr lvl="1"/>
            <a:r>
              <a:rPr lang="en-US" sz="1700" dirty="0">
                <a:latin typeface="Times" charset="0"/>
              </a:rPr>
              <a:t>—	The exception that is generated is a hardware interrupt that is handled by the OS (and typically results in the faulting program being aborted).</a:t>
            </a:r>
          </a:p>
          <a:p>
            <a:r>
              <a:rPr lang="en-US" sz="1700" dirty="0">
                <a:latin typeface="Times" charset="0"/>
              </a:rPr>
              <a:t>This mapping scheme protects/isolates programs from one another.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But this scheme does not protect programs from memory errors.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The program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 dirty="0">
                <a:latin typeface="Times" charset="0"/>
              </a:rPr>
              <a:t>s logical address space may be </a:t>
            </a:r>
            <a:r>
              <a:rPr lang="en-US" sz="1700" i="1" dirty="0">
                <a:latin typeface="Times" charset="0"/>
              </a:rPr>
              <a:t>smaller</a:t>
            </a:r>
            <a:r>
              <a:rPr lang="en-US" sz="1700" dirty="0">
                <a:latin typeface="Times" charset="0"/>
              </a:rPr>
              <a:t> than the memory partition in which it resides.</a:t>
            </a:r>
          </a:p>
          <a:p>
            <a:pPr lvl="1"/>
            <a:r>
              <a:rPr lang="en-US" sz="1700" dirty="0">
                <a:latin typeface="Times" charset="0"/>
              </a:rPr>
              <a:t>—	Thus a program can still generate addresses that will result in the program referencing memory that has been uninitialized, </a:t>
            </a:r>
            <a:r>
              <a:rPr lang="en-US" sz="1700" i="1" dirty="0">
                <a:latin typeface="Times" charset="0"/>
              </a:rPr>
              <a:t>etc</a:t>
            </a:r>
            <a:r>
              <a:rPr lang="en-US" sz="1700" dirty="0">
                <a:latin typeface="Times" charset="0"/>
              </a:rPr>
              <a:t>.</a:t>
            </a:r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191297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43703"/>
            <a:ext cx="6832700" cy="382209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Besides the issue of relocation, with fixed-sized partitions (either equal or variable sized) we also have the problem of </a:t>
            </a:r>
            <a:r>
              <a:rPr lang="en-US" sz="1700" i="1">
                <a:latin typeface="Times" charset="0"/>
              </a:rPr>
              <a:t>fragmentation</a:t>
            </a:r>
            <a:r>
              <a:rPr lang="en-US" sz="1700">
                <a:latin typeface="Times" charset="0"/>
              </a:rPr>
              <a:t>. </a:t>
            </a:r>
            <a:endParaRPr lang="en-US" sz="800">
              <a:latin typeface="Times" charset="0"/>
            </a:endParaRP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 i="1">
                <a:latin typeface="Times" charset="0"/>
              </a:rPr>
              <a:t>External fragmentation</a:t>
            </a:r>
            <a:r>
              <a:rPr lang="en-US" sz="1700">
                <a:latin typeface="Times" charset="0"/>
              </a:rPr>
              <a:t> —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use a partition even though it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empty.  </a:t>
            </a:r>
          </a:p>
          <a:p>
            <a:pPr marL="432465" lvl="1"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For example, </a:t>
            </a:r>
            <a:r>
              <a:rPr lang="en-US" sz="1700" i="1">
                <a:latin typeface="Times" charset="0"/>
              </a:rPr>
              <a:t>P</a:t>
            </a:r>
            <a:r>
              <a:rPr lang="en-US" sz="1700">
                <a:latin typeface="Times" charset="0"/>
              </a:rPr>
              <a:t> needs a partition with 5 memory units. </a:t>
            </a:r>
            <a:r>
              <a:rPr lang="en-US" sz="1700" i="1">
                <a:latin typeface="Times" charset="0"/>
              </a:rPr>
              <a:t>Q</a:t>
            </a:r>
            <a:r>
              <a:rPr lang="en-US" sz="1700">
                <a:latin typeface="Times" charset="0"/>
              </a:rPr>
              <a:t> is using the only partition of that size. However, if partition 2 could be combined with </a:t>
            </a:r>
            <a:r>
              <a:rPr lang="en-US" sz="1700" i="1">
                <a:latin typeface="Times" charset="0"/>
              </a:rPr>
              <a:t>R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fragment, then we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d have a 5 unit partition.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		(Assume partitions must start at addresses that are multiples of some constant and hence they cannot just start anywhere.)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 i="1">
                <a:latin typeface="Times" charset="0"/>
              </a:rPr>
              <a:t>Internal fragmentation</a:t>
            </a:r>
            <a:r>
              <a:rPr lang="en-US" sz="1700">
                <a:latin typeface="Times" charset="0"/>
              </a:rPr>
              <a:t> — A process has free memory within its allocation but cannot use it.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Stack segment of a program needs to grow. There is free memory in the data segment but it cannot be used to grow the stack.  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The general problem is that you have free memory but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use it. </a:t>
            </a:r>
          </a:p>
          <a:p>
            <a:pPr>
              <a:spcAft>
                <a:spcPts val="568"/>
              </a:spcAft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You also have the problem that a process can only as large as the largest partition.   </a:t>
            </a:r>
          </a:p>
          <a:p>
            <a:pPr marL="432465" lvl="1">
              <a:tabLst>
                <a:tab pos="216233" algn="l"/>
                <a:tab pos="648698" algn="l"/>
                <a:tab pos="973047" algn="l"/>
              </a:tabLst>
            </a:pPr>
            <a:r>
              <a:rPr lang="en-US" sz="1700">
                <a:latin typeface="Times" charset="0"/>
              </a:rPr>
              <a:t>—	In particular, jobs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be larger than the size of physical memory.</a:t>
            </a:r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57939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55798"/>
            <a:ext cx="6832700" cy="3823607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r>
              <a:rPr lang="en-US" sz="1700">
                <a:latin typeface="Times" charset="0"/>
              </a:rPr>
              <a:t>Attempt to eliminate both internal fragmentation (by only making partitions big enough) and external fragmentation (by dynamic partitioning).</a:t>
            </a:r>
          </a:p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Scenario: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 When a process is started, it requests memory.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 The hole list is searched for a hole that fits.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The hole is allocated to the process.</a:t>
            </a:r>
          </a:p>
          <a:p>
            <a:pPr lvl="1"/>
            <a:r>
              <a:rPr lang="en-US" sz="1700">
                <a:latin typeface="Times" charset="0"/>
              </a:rPr>
              <a:t>—	The process executes and then releases its memory.</a:t>
            </a:r>
          </a:p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Which allocation strategy works best?  (Define best!)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Worst fit is often best as it creates the biggest (largest) holes.</a:t>
            </a:r>
          </a:p>
          <a:p>
            <a:pPr lvl="1">
              <a:spcAft>
                <a:spcPts val="568"/>
              </a:spcAft>
            </a:pPr>
            <a:r>
              <a:rPr lang="en-US" sz="1700">
                <a:latin typeface="Times" charset="0"/>
              </a:rPr>
              <a:t>—	(Best fit will creates lots of little holes that will be hard to use.)</a:t>
            </a:r>
          </a:p>
          <a:p>
            <a:pPr lvl="1"/>
            <a:r>
              <a:rPr lang="en-US" sz="1700">
                <a:latin typeface="Times" charset="0"/>
              </a:rPr>
              <a:t>—	First fit would also be good because it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fast and easy.  </a:t>
            </a:r>
            <a:br>
              <a:rPr lang="en-US" sz="1700">
                <a:latin typeface="Times" charset="0"/>
              </a:rPr>
            </a:br>
            <a:r>
              <a:rPr lang="en-US" sz="1700">
                <a:latin typeface="Times" charset="0"/>
              </a:rPr>
              <a:t>(Will a more complex strategy be worth it?)</a:t>
            </a:r>
          </a:p>
          <a:p>
            <a:r>
              <a:rPr lang="en-US" sz="1700">
                <a:latin typeface="Times" charset="0"/>
              </a:rPr>
              <a:t>In the end, however, we still have both fragmentation and the limitation that programs can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t be bigger than the size of the largest partition.</a:t>
            </a: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19865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</a:t>
            </a:r>
            <a:r>
              <a:rPr lang="en-US" baseline="0"/>
              <a:t> HERE!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0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39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343703"/>
            <a:ext cx="6832700" cy="382209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pPr>
              <a:spcAft>
                <a:spcPts val="568"/>
              </a:spcAft>
            </a:pPr>
            <a:r>
              <a:rPr lang="en-US" sz="1700">
                <a:latin typeface="Times" charset="0"/>
              </a:rPr>
              <a:t>START HERE - 18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The goal in compaction is to determine the minimum amount of work required to coalesce all holes.  (</a:t>
            </a:r>
            <a:r>
              <a:rPr lang="en-US" sz="1700" i="1" dirty="0">
                <a:latin typeface="Times" charset="0"/>
              </a:rPr>
              <a:t>E.g</a:t>
            </a:r>
            <a:r>
              <a:rPr lang="en-US" sz="1700" dirty="0">
                <a:latin typeface="Times" charset="0"/>
              </a:rPr>
              <a:t>., move process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4</a:t>
            </a:r>
            <a:r>
              <a:rPr lang="en-US" sz="1700" dirty="0">
                <a:latin typeface="Times" charset="0"/>
              </a:rPr>
              <a:t> to the hole between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1</a:t>
            </a:r>
            <a:r>
              <a:rPr lang="en-US" sz="1700" dirty="0">
                <a:latin typeface="Times" charset="0"/>
              </a:rPr>
              <a:t> and </a:t>
            </a:r>
            <a:r>
              <a:rPr lang="en-US" sz="1700" i="1" dirty="0">
                <a:latin typeface="Times" charset="0"/>
              </a:rPr>
              <a:t>P</a:t>
            </a:r>
            <a:r>
              <a:rPr lang="en-US" sz="1700" baseline="-25000" dirty="0">
                <a:latin typeface="Times" charset="0"/>
              </a:rPr>
              <a:t>2</a:t>
            </a:r>
            <a:r>
              <a:rPr lang="en-US" sz="1700" dirty="0">
                <a:latin typeface="Times" charset="0"/>
              </a:rPr>
              <a:t>).</a:t>
            </a:r>
          </a:p>
          <a:p>
            <a:pPr lvl="1"/>
            <a:r>
              <a:rPr lang="en-US" sz="1700" dirty="0">
                <a:latin typeface="Times" charset="0"/>
              </a:rPr>
              <a:t>—	This also requires that programs be dynamically </a:t>
            </a:r>
            <a:r>
              <a:rPr lang="en-US" sz="1700" dirty="0" err="1">
                <a:latin typeface="Times" charset="0"/>
              </a:rPr>
              <a:t>relocatable</a:t>
            </a:r>
            <a:r>
              <a:rPr lang="en-US" sz="1700" dirty="0">
                <a:latin typeface="Times" charset="0"/>
              </a:rPr>
              <a:t>.</a:t>
            </a:r>
          </a:p>
          <a:p>
            <a:r>
              <a:rPr lang="en-US" sz="1700" dirty="0">
                <a:latin typeface="Times" charset="0"/>
              </a:rPr>
              <a:t>(Headache:  what if process waiting for a read to complete and DMA is used?  If relocated, how does the kernel know that the physical address it will write to now belongs to a different process?) </a:t>
            </a:r>
            <a:r>
              <a:rPr lang="en-US" sz="1700" dirty="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Swapping: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 Preempt a process (save its state).        —	Reuse its memory.</a:t>
            </a:r>
          </a:p>
          <a:p>
            <a:pPr lvl="1"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—	Write its memory image to disk.        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Issue — How do you select the process to preempt? </a:t>
            </a:r>
          </a:p>
          <a:p>
            <a:pPr lvl="1"/>
            <a:r>
              <a:rPr lang="en-US" sz="1700" dirty="0">
                <a:latin typeface="Times" charset="0"/>
              </a:rPr>
              <a:t>—	Select the running process? A waiting process? A ready process?</a:t>
            </a:r>
          </a:p>
          <a:p>
            <a:pPr>
              <a:spcAft>
                <a:spcPts val="568"/>
              </a:spcAft>
            </a:pPr>
            <a:r>
              <a:rPr lang="en-US" sz="1700" dirty="0">
                <a:latin typeface="Times" charset="0"/>
              </a:rPr>
              <a:t>Example — The UNIX </a:t>
            </a:r>
            <a:r>
              <a:rPr lang="en-US" sz="1500" dirty="0">
                <a:latin typeface="Courier" charset="0"/>
              </a:rPr>
              <a:t>time</a:t>
            </a:r>
            <a:r>
              <a:rPr lang="en-US" sz="1700" dirty="0">
                <a:latin typeface="Times" charset="0"/>
              </a:rPr>
              <a:t> command tells how many times a process is swapped out: </a:t>
            </a:r>
            <a:r>
              <a:rPr lang="en-US" sz="1500" dirty="0">
                <a:latin typeface="Courier" charset="0"/>
              </a:rPr>
              <a:t>(</a:t>
            </a:r>
            <a:r>
              <a:rPr lang="en-US" sz="1500" dirty="0" err="1">
                <a:latin typeface="Courier" charset="0"/>
              </a:rPr>
              <a:t>capehenry</a:t>
            </a:r>
            <a:r>
              <a:rPr lang="en-US" sz="1500" dirty="0">
                <a:latin typeface="Courier" charset="0"/>
              </a:rPr>
              <a:t>) 106&gt; time </a:t>
            </a:r>
            <a:r>
              <a:rPr lang="en-US" sz="1500" dirty="0" err="1">
                <a:latin typeface="Courier" charset="0"/>
              </a:rPr>
              <a:t>wc</a:t>
            </a:r>
            <a:r>
              <a:rPr lang="en-US" sz="1500" dirty="0">
                <a:latin typeface="Courier" charset="0"/>
              </a:rPr>
              <a:t> </a:t>
            </a:r>
            <a:r>
              <a:rPr lang="en-US" sz="1500" dirty="0" err="1">
                <a:latin typeface="Courier" charset="0"/>
              </a:rPr>
              <a:t>ford.ps</a:t>
            </a:r>
            <a:endParaRPr lang="en-US" sz="1700" dirty="0">
              <a:latin typeface="Times" charset="0"/>
            </a:endParaRPr>
          </a:p>
          <a:p>
            <a:pPr>
              <a:spcAft>
                <a:spcPts val="568"/>
              </a:spcAft>
            </a:pPr>
            <a:r>
              <a:rPr lang="en-US" sz="1500" dirty="0">
                <a:latin typeface="Courier" charset="0"/>
              </a:rPr>
              <a:t>		    5841   26679  206507 </a:t>
            </a:r>
            <a:r>
              <a:rPr lang="en-US" sz="1500" dirty="0" err="1">
                <a:latin typeface="Courier" charset="0"/>
              </a:rPr>
              <a:t>ford.ps</a:t>
            </a:r>
            <a:endParaRPr lang="en-US" sz="1500" dirty="0">
              <a:latin typeface="Courier" charset="0"/>
            </a:endParaRPr>
          </a:p>
          <a:p>
            <a:pPr>
              <a:spcAft>
                <a:spcPts val="568"/>
              </a:spcAft>
            </a:pPr>
            <a:r>
              <a:rPr lang="en-US" sz="1500" dirty="0">
                <a:latin typeface="Courier" charset="0"/>
              </a:rPr>
              <a:t>	0.1u 0.1s 0:00 73% 15+26k 2+0io 0pf+0w</a:t>
            </a:r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94957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7595"/>
            <a:ext cx="6832700" cy="3823608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 dirty="0">
                <a:latin typeface="Times" charset="0"/>
              </a:rPr>
              <a:t>Previously we argued for protection between address spaces (processes).</a:t>
            </a:r>
          </a:p>
          <a:p>
            <a:pPr lvl="1"/>
            <a:r>
              <a:rPr lang="en-US" sz="1700" dirty="0">
                <a:latin typeface="Times" charset="0"/>
              </a:rPr>
              <a:t>—	Why not protection within an address space?</a:t>
            </a:r>
          </a:p>
          <a:p>
            <a:pPr lvl="1"/>
            <a:endParaRPr lang="en-US" sz="1700" dirty="0">
              <a:latin typeface="Times" charset="0"/>
            </a:endParaRPr>
          </a:p>
          <a:p>
            <a:r>
              <a:rPr lang="en-US" sz="1700" dirty="0">
                <a:latin typeface="Times" charset="0"/>
              </a:rPr>
              <a:t>Address spaces are naturally (logically) partitioned into components.</a:t>
            </a:r>
          </a:p>
          <a:p>
            <a:pPr lvl="1"/>
            <a:r>
              <a:rPr lang="en-US" sz="1700" dirty="0">
                <a:latin typeface="Times" charset="0"/>
              </a:rPr>
              <a:t>—	Convert these logical components to physical partitions.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69850"/>
            <a:ext cx="6000750" cy="4502150"/>
          </a:xfrm>
          <a:ln cap="flat"/>
        </p:spPr>
      </p:sp>
    </p:spTree>
    <p:extLst>
      <p:ext uri="{BB962C8B-B14F-4D97-AF65-F5344CB8AC3E}">
        <p14:creationId xmlns:p14="http://schemas.microsoft.com/office/powerpoint/2010/main" val="58201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9/18/24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Memory Management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With base and bounds registers, the OS needs a hole in physical memory at least as big as the process.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008048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ChangeArrowheads="1"/>
          </p:cNvSpPr>
          <p:nvPr/>
        </p:nvSpPr>
        <p:spPr bwMode="auto">
          <a:xfrm>
            <a:off x="7315200" y="1354138"/>
            <a:ext cx="1252538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315200" y="5715000"/>
            <a:ext cx="1257300" cy="5111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5200650" cy="353695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External fragmentation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Unused memory between units of allocation</a:t>
            </a:r>
          </a:p>
          <a:p>
            <a:pPr lvl="1">
              <a:lnSpc>
                <a:spcPct val="80000"/>
              </a:lnSpc>
            </a:pPr>
            <a:r>
              <a:rPr lang="en-US" sz="1800" dirty="0" err="1">
                <a:latin typeface="Arial" charset="0"/>
              </a:rPr>
              <a:t>E.g</a:t>
            </a:r>
            <a:r>
              <a:rPr lang="en-US" sz="1800" dirty="0">
                <a:latin typeface="Arial" charset="0"/>
              </a:rPr>
              <a:t>, two fixed tables for 2, but a party of 4</a:t>
            </a:r>
          </a:p>
          <a:p>
            <a:pPr lvl="1">
              <a:lnSpc>
                <a:spcPct val="8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Internal fragmentation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Unused memory within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a unit of allocation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E.g., a party of 3 at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dirty="0">
                <a:latin typeface="Arial" charset="0"/>
              </a:rPr>
              <a:t>     a table for 4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302500" y="2755900"/>
            <a:ext cx="1257300" cy="13493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7302500" y="1362075"/>
            <a:ext cx="1257300" cy="4864100"/>
            <a:chOff x="4600" y="858"/>
            <a:chExt cx="792" cy="3064"/>
          </a:xfrm>
        </p:grpSpPr>
        <p:sp>
          <p:nvSpPr>
            <p:cNvPr id="9241" name="Rectangle 8"/>
            <p:cNvSpPr>
              <a:spLocks noChangeArrowheads="1"/>
            </p:cNvSpPr>
            <p:nvPr/>
          </p:nvSpPr>
          <p:spPr bwMode="auto">
            <a:xfrm>
              <a:off x="4600" y="373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9"/>
            <p:cNvSpPr>
              <a:spLocks noChangeArrowheads="1"/>
            </p:cNvSpPr>
            <p:nvPr/>
          </p:nvSpPr>
          <p:spPr bwMode="auto">
            <a:xfrm>
              <a:off x="4600" y="354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Rectangle 10"/>
            <p:cNvSpPr>
              <a:spLocks noChangeArrowheads="1"/>
            </p:cNvSpPr>
            <p:nvPr/>
          </p:nvSpPr>
          <p:spPr bwMode="auto">
            <a:xfrm>
              <a:off x="4600" y="335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Rectangle 11"/>
            <p:cNvSpPr>
              <a:spLocks noChangeArrowheads="1"/>
            </p:cNvSpPr>
            <p:nvPr/>
          </p:nvSpPr>
          <p:spPr bwMode="auto">
            <a:xfrm>
              <a:off x="4600" y="316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Rectangle 12"/>
            <p:cNvSpPr>
              <a:spLocks noChangeArrowheads="1"/>
            </p:cNvSpPr>
            <p:nvPr/>
          </p:nvSpPr>
          <p:spPr bwMode="auto">
            <a:xfrm>
              <a:off x="4600" y="297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Rectangle 13"/>
            <p:cNvSpPr>
              <a:spLocks noChangeArrowheads="1"/>
            </p:cNvSpPr>
            <p:nvPr/>
          </p:nvSpPr>
          <p:spPr bwMode="auto">
            <a:xfrm>
              <a:off x="4600" y="277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14"/>
            <p:cNvSpPr>
              <a:spLocks noChangeArrowheads="1"/>
            </p:cNvSpPr>
            <p:nvPr/>
          </p:nvSpPr>
          <p:spPr bwMode="auto">
            <a:xfrm>
              <a:off x="4600" y="258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Rectangle 15"/>
            <p:cNvSpPr>
              <a:spLocks noChangeArrowheads="1"/>
            </p:cNvSpPr>
            <p:nvPr/>
          </p:nvSpPr>
          <p:spPr bwMode="auto">
            <a:xfrm>
              <a:off x="4600" y="239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Rectangle 16"/>
            <p:cNvSpPr>
              <a:spLocks noChangeArrowheads="1"/>
            </p:cNvSpPr>
            <p:nvPr/>
          </p:nvSpPr>
          <p:spPr bwMode="auto">
            <a:xfrm>
              <a:off x="4600" y="220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Rectangle 17"/>
            <p:cNvSpPr>
              <a:spLocks noChangeArrowheads="1"/>
            </p:cNvSpPr>
            <p:nvPr/>
          </p:nvSpPr>
          <p:spPr bwMode="auto">
            <a:xfrm>
              <a:off x="4600" y="201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Rectangle 18"/>
            <p:cNvSpPr>
              <a:spLocks noChangeArrowheads="1"/>
            </p:cNvSpPr>
            <p:nvPr/>
          </p:nvSpPr>
          <p:spPr bwMode="auto">
            <a:xfrm>
              <a:off x="4600" y="181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Rectangle 19"/>
            <p:cNvSpPr>
              <a:spLocks noChangeArrowheads="1"/>
            </p:cNvSpPr>
            <p:nvPr/>
          </p:nvSpPr>
          <p:spPr bwMode="auto">
            <a:xfrm>
              <a:off x="4600" y="162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Rectangle 20"/>
            <p:cNvSpPr>
              <a:spLocks noChangeArrowheads="1"/>
            </p:cNvSpPr>
            <p:nvPr/>
          </p:nvSpPr>
          <p:spPr bwMode="auto">
            <a:xfrm>
              <a:off x="4600" y="143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Rectangle 21"/>
            <p:cNvSpPr>
              <a:spLocks noChangeArrowheads="1"/>
            </p:cNvSpPr>
            <p:nvPr/>
          </p:nvSpPr>
          <p:spPr bwMode="auto">
            <a:xfrm>
              <a:off x="4600" y="124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Rectangle 22"/>
            <p:cNvSpPr>
              <a:spLocks noChangeArrowheads="1"/>
            </p:cNvSpPr>
            <p:nvPr/>
          </p:nvSpPr>
          <p:spPr bwMode="auto">
            <a:xfrm>
              <a:off x="4600" y="105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Rectangle 23"/>
            <p:cNvSpPr>
              <a:spLocks noChangeArrowheads="1"/>
            </p:cNvSpPr>
            <p:nvPr/>
          </p:nvSpPr>
          <p:spPr bwMode="auto">
            <a:xfrm>
              <a:off x="4600" y="85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4" name="Rectangle 24"/>
          <p:cNvSpPr>
            <a:spLocks noChangeArrowheads="1"/>
          </p:cNvSpPr>
          <p:nvPr/>
        </p:nvSpPr>
        <p:spPr bwMode="auto">
          <a:xfrm>
            <a:off x="69262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9225" name="Rectangle 25"/>
          <p:cNvSpPr>
            <a:spLocks noChangeArrowheads="1"/>
          </p:cNvSpPr>
          <p:nvPr/>
        </p:nvSpPr>
        <p:spPr bwMode="auto">
          <a:xfrm>
            <a:off x="6529388" y="1201738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</a:p>
        </p:txBody>
      </p:sp>
      <p:sp>
        <p:nvSpPr>
          <p:cNvPr id="9226" name="Line 26"/>
          <p:cNvSpPr>
            <a:spLocks noChangeShapeType="1"/>
          </p:cNvSpPr>
          <p:nvPr/>
        </p:nvSpPr>
        <p:spPr bwMode="auto">
          <a:xfrm>
            <a:off x="7073900" y="53244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27"/>
          <p:cNvSpPr>
            <a:spLocks noChangeShapeType="1"/>
          </p:cNvSpPr>
          <p:nvPr/>
        </p:nvSpPr>
        <p:spPr bwMode="auto">
          <a:xfrm>
            <a:off x="70739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28"/>
          <p:cNvSpPr>
            <a:spLocks noChangeShapeType="1"/>
          </p:cNvSpPr>
          <p:nvPr/>
        </p:nvSpPr>
        <p:spPr bwMode="auto">
          <a:xfrm>
            <a:off x="70739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36"/>
          <p:cNvSpPr>
            <a:spLocks noChangeArrowheads="1"/>
          </p:cNvSpPr>
          <p:nvPr/>
        </p:nvSpPr>
        <p:spPr bwMode="auto">
          <a:xfrm>
            <a:off x="7196138" y="5624513"/>
            <a:ext cx="14652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R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r>
              <a:rPr lang="en-US">
                <a:solidFill>
                  <a:schemeClr val="hlink"/>
                </a:solidFill>
              </a:rPr>
              <a:t>  PAS</a:t>
            </a:r>
          </a:p>
        </p:txBody>
      </p:sp>
      <p:sp>
        <p:nvSpPr>
          <p:cNvPr id="9230" name="Rectangle 45"/>
          <p:cNvSpPr>
            <a:spLocks noChangeArrowheads="1"/>
          </p:cNvSpPr>
          <p:nvPr/>
        </p:nvSpPr>
        <p:spPr bwMode="auto">
          <a:xfrm>
            <a:off x="7189788" y="28051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9231" name="Rectangle 46"/>
          <p:cNvSpPr>
            <a:spLocks noChangeArrowheads="1"/>
          </p:cNvSpPr>
          <p:nvPr/>
        </p:nvSpPr>
        <p:spPr bwMode="auto">
          <a:xfrm>
            <a:off x="7189788" y="31099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Q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9232" name="Rectangle 47"/>
          <p:cNvSpPr>
            <a:spLocks noChangeArrowheads="1"/>
          </p:cNvSpPr>
          <p:nvPr/>
        </p:nvSpPr>
        <p:spPr bwMode="auto">
          <a:xfrm>
            <a:off x="7189788" y="3503613"/>
            <a:ext cx="14652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hlink"/>
                </a:solidFill>
              </a:rPr>
              <a:t>PAS</a:t>
            </a:r>
          </a:p>
        </p:txBody>
      </p:sp>
      <p:grpSp>
        <p:nvGrpSpPr>
          <p:cNvPr id="9233" name="Group 52"/>
          <p:cNvGrpSpPr>
            <a:grpSpLocks/>
          </p:cNvGrpSpPr>
          <p:nvPr/>
        </p:nvGrpSpPr>
        <p:grpSpPr bwMode="auto">
          <a:xfrm>
            <a:off x="4267200" y="2880196"/>
            <a:ext cx="3035300" cy="3213100"/>
            <a:chOff x="2688" y="1752"/>
            <a:chExt cx="1912" cy="2024"/>
          </a:xfrm>
        </p:grpSpPr>
        <p:sp>
          <p:nvSpPr>
            <p:cNvPr id="396327" name="Rectangle 39"/>
            <p:cNvSpPr>
              <a:spLocks noChangeArrowheads="1"/>
            </p:cNvSpPr>
            <p:nvPr/>
          </p:nvSpPr>
          <p:spPr bwMode="auto">
            <a:xfrm>
              <a:off x="2690" y="2096"/>
              <a:ext cx="1320" cy="1680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>
                  <a:latin typeface="Times"/>
                  <a:ea typeface="+mn-ea"/>
                </a:rPr>
                <a:t>Execution Stack</a:t>
              </a:r>
            </a:p>
          </p:txBody>
        </p:sp>
        <p:sp>
          <p:nvSpPr>
            <p:cNvPr id="396328" name="Rectangle 40"/>
            <p:cNvSpPr>
              <a:spLocks noChangeArrowheads="1"/>
            </p:cNvSpPr>
            <p:nvPr/>
          </p:nvSpPr>
          <p:spPr bwMode="auto">
            <a:xfrm>
              <a:off x="2762" y="2184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000"/>
                <a:t>Program Code</a:t>
              </a:r>
              <a:br>
                <a:rPr lang="en-US" sz="2000"/>
              </a:br>
              <a:r>
                <a:rPr lang="en-US" sz="2000"/>
                <a:t>(</a:t>
              </a:r>
              <a:r>
                <a:rPr lang="ja-JP" altLang="en-US" sz="2000"/>
                <a:t>“</a:t>
              </a:r>
              <a:r>
                <a:rPr lang="en-US" sz="2000"/>
                <a:t>text</a:t>
              </a:r>
              <a:r>
                <a:rPr lang="ja-JP" altLang="en-US" sz="2000"/>
                <a:t>”</a:t>
              </a:r>
              <a:r>
                <a:rPr lang="en-US" sz="2000"/>
                <a:t>)</a:t>
              </a:r>
            </a:p>
          </p:txBody>
        </p:sp>
        <p:sp>
          <p:nvSpPr>
            <p:cNvPr id="396329" name="Rectangle 41"/>
            <p:cNvSpPr>
              <a:spLocks noChangeArrowheads="1"/>
            </p:cNvSpPr>
            <p:nvPr/>
          </p:nvSpPr>
          <p:spPr bwMode="auto">
            <a:xfrm>
              <a:off x="2762" y="2704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latin typeface="Times"/>
                  <a:ea typeface="+mn-ea"/>
                </a:rPr>
                <a:t>Data</a:t>
              </a:r>
            </a:p>
          </p:txBody>
        </p:sp>
        <p:sp>
          <p:nvSpPr>
            <p:cNvPr id="396330" name="Rectangle 42"/>
            <p:cNvSpPr>
              <a:spLocks noChangeArrowheads="1"/>
            </p:cNvSpPr>
            <p:nvPr/>
          </p:nvSpPr>
          <p:spPr bwMode="auto">
            <a:xfrm>
              <a:off x="2762" y="3240"/>
              <a:ext cx="1160" cy="448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>
                  <a:latin typeface="Times"/>
                  <a:ea typeface="+mn-ea"/>
                </a:rPr>
                <a:t>Execution Stack</a:t>
              </a:r>
            </a:p>
          </p:txBody>
        </p:sp>
        <p:sp>
          <p:nvSpPr>
            <p:cNvPr id="9238" name="Line 43"/>
            <p:cNvSpPr>
              <a:spLocks noChangeShapeType="1"/>
            </p:cNvSpPr>
            <p:nvPr/>
          </p:nvSpPr>
          <p:spPr bwMode="auto">
            <a:xfrm flipV="1">
              <a:off x="4000" y="1752"/>
              <a:ext cx="60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44"/>
            <p:cNvSpPr>
              <a:spLocks noChangeShapeType="1"/>
            </p:cNvSpPr>
            <p:nvPr/>
          </p:nvSpPr>
          <p:spPr bwMode="auto">
            <a:xfrm flipV="1">
              <a:off x="4032" y="2568"/>
              <a:ext cx="560" cy="1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51"/>
            <p:cNvSpPr>
              <a:spLocks noChangeShapeType="1"/>
            </p:cNvSpPr>
            <p:nvPr/>
          </p:nvSpPr>
          <p:spPr bwMode="auto">
            <a:xfrm flipV="1">
              <a:off x="2688" y="1752"/>
              <a:ext cx="1904" cy="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Fragmentation Problem</a:t>
            </a:r>
          </a:p>
        </p:txBody>
      </p:sp>
    </p:spTree>
    <p:extLst>
      <p:ext uri="{BB962C8B-B14F-4D97-AF65-F5344CB8AC3E}">
        <p14:creationId xmlns:p14="http://schemas.microsoft.com/office/powerpoint/2010/main" val="3458923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7196138" y="1349523"/>
            <a:ext cx="1252537" cy="48942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213600" y="5321448"/>
            <a:ext cx="1257300" cy="9271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200900" y="1359048"/>
            <a:ext cx="1257300" cy="5969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200900" y="1676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213600" y="4114948"/>
            <a:ext cx="1257300" cy="1193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6425" y="1556792"/>
            <a:ext cx="5638800" cy="1444625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Simple approach: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Allocate a partition when a process is admitted into the system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Allocate a contiguous memory partition to the process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200900" y="2590948"/>
            <a:ext cx="1257300" cy="1193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200900" y="5943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200900" y="5638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200900" y="5334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200900" y="5029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7200900" y="4724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7200900" y="4419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7200900" y="4114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7200900" y="3810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7200900" y="3505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200900" y="32005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7200900" y="2895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7200900" y="25909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200900" y="22861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7200900" y="19813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200900" y="1371748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6811963" y="5999311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6444208" y="1196752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dirty="0">
                <a:latin typeface="Courier" charset="0"/>
              </a:rPr>
              <a:t>MAX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7113588" y="25099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 dirty="0">
                <a:solidFill>
                  <a:schemeClr val="hlink"/>
                </a:solidFill>
              </a:rPr>
              <a:t>P</a:t>
            </a:r>
            <a:r>
              <a:rPr lang="en-US" baseline="-25000" dirty="0">
                <a:solidFill>
                  <a:schemeClr val="hlink"/>
                </a:solidFill>
              </a:rPr>
              <a:t>2</a:t>
            </a:r>
            <a:endParaRPr lang="en-US" sz="1800" i="1" baseline="-25000" dirty="0">
              <a:solidFill>
                <a:schemeClr val="hlink"/>
              </a:solidFill>
            </a:endParaRP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7113588" y="40212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3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7113588" y="12907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1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5988050" y="3163888"/>
            <a:ext cx="469900" cy="4540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i="1"/>
              <a:t>P</a:t>
            </a:r>
            <a:r>
              <a:rPr lang="en-US" baseline="-25000"/>
              <a:t>5</a:t>
            </a:r>
            <a:endParaRPr lang="en-US" sz="1800" i="1" baseline="-25000"/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5505450" y="3143250"/>
            <a:ext cx="469900" cy="474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5232400" y="36322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V="1">
            <a:off x="6477000" y="3140968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5245100" y="3149600"/>
            <a:ext cx="12065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4699000" y="3403600"/>
            <a:ext cx="5842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7113588" y="5253186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4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402469" name="Rectangle 37"/>
          <p:cNvSpPr>
            <a:spLocks noChangeArrowheads="1"/>
          </p:cNvSpPr>
          <p:nvPr/>
        </p:nvSpPr>
        <p:spPr bwMode="auto">
          <a:xfrm>
            <a:off x="874713" y="3125688"/>
            <a:ext cx="5638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sz="1800" dirty="0">
                <a:latin typeface="Comic Sans MS" charset="0"/>
              </a:rPr>
              <a:t>OS keeps track of...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Full-blocks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Empty-blocks (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holes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)</a:t>
            </a:r>
          </a:p>
          <a:p>
            <a:endParaRPr lang="en-US" sz="1800" dirty="0">
              <a:latin typeface="Comic Sans MS" charset="0"/>
            </a:endParaRPr>
          </a:p>
          <a:p>
            <a:r>
              <a:rPr lang="en-US" sz="1800" dirty="0">
                <a:latin typeface="Comic Sans MS" charset="0"/>
              </a:rPr>
              <a:t>Allocation strategies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First-fit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Best-fit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Worst-fit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Allocation of Partitions</a:t>
            </a:r>
          </a:p>
        </p:txBody>
      </p:sp>
    </p:spTree>
    <p:extLst>
      <p:ext uri="{BB962C8B-B14F-4D97-AF65-F5344CB8AC3E}">
        <p14:creationId xmlns:p14="http://schemas.microsoft.com/office/powerpoint/2010/main" val="67665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0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0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0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0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0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6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2775" y="1355725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>
                <a:latin typeface="Arial" charset="0"/>
              </a:rPr>
              <a:t>    To allocate </a:t>
            </a:r>
            <a:r>
              <a:rPr lang="en-US" sz="2000" i="1">
                <a:latin typeface="Arial" charset="0"/>
              </a:rPr>
              <a:t>n </a:t>
            </a:r>
            <a:r>
              <a:rPr lang="en-US" sz="2000">
                <a:latin typeface="Arial" charset="0"/>
              </a:rPr>
              <a:t>bytes, use the </a:t>
            </a:r>
            <a:r>
              <a:rPr lang="en-US" sz="2000" i="1">
                <a:latin typeface="Arial" charset="0"/>
              </a:rPr>
              <a:t>first </a:t>
            </a:r>
            <a:r>
              <a:rPr lang="en-US" sz="2000">
                <a:latin typeface="Arial" charset="0"/>
              </a:rPr>
              <a:t>available free block such that the block size is larger than</a:t>
            </a:r>
            <a:r>
              <a:rPr lang="en-US" sz="2000" i="1">
                <a:latin typeface="Arial" charset="0"/>
              </a:rPr>
              <a:t> n.</a:t>
            </a:r>
            <a:r>
              <a:rPr lang="en-US" sz="2400" i="1">
                <a:latin typeface="Arial" charset="0"/>
              </a:rPr>
              <a:t>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089025" y="4735513"/>
            <a:ext cx="3186113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1st free block</a:t>
            </a:r>
          </a:p>
          <a:p>
            <a:r>
              <a:rPr lang="en-US" sz="2000">
                <a:latin typeface="Comic Sans MS" charset="0"/>
              </a:rPr>
              <a:t>available</a:t>
            </a: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73755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1282" name="Rectangle 18" descr="Wide upward diagonal"/>
          <p:cNvSpPr>
            <a:spLocks noChangeArrowheads="1"/>
          </p:cNvSpPr>
          <p:nvPr/>
        </p:nvSpPr>
        <p:spPr bwMode="auto">
          <a:xfrm>
            <a:off x="6940550" y="16827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72993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Fit Allocation</a:t>
            </a:r>
          </a:p>
        </p:txBody>
      </p:sp>
    </p:spTree>
    <p:extLst>
      <p:ext uri="{BB962C8B-B14F-4D97-AF65-F5344CB8AC3E}">
        <p14:creationId xmlns:p14="http://schemas.microsoft.com/office/powerpoint/2010/main" val="1970271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30734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Simplicity!</a:t>
            </a:r>
          </a:p>
          <a:p>
            <a:pPr lvl="3"/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Requires:</a:t>
            </a:r>
          </a:p>
          <a:p>
            <a:pPr lvl="1"/>
            <a:r>
              <a:rPr lang="en-US" sz="1800" dirty="0">
                <a:latin typeface="Arial" charset="0"/>
              </a:rPr>
              <a:t>Free block list sorted by address</a:t>
            </a:r>
          </a:p>
          <a:p>
            <a:pPr lvl="1"/>
            <a:r>
              <a:rPr lang="en-US" sz="1800" dirty="0">
                <a:latin typeface="Arial" charset="0"/>
              </a:rPr>
              <a:t>Allocation requires a search for a suitable partition</a:t>
            </a:r>
          </a:p>
          <a:p>
            <a:pPr lvl="1"/>
            <a:r>
              <a:rPr lang="en-US" sz="1800" dirty="0">
                <a:latin typeface="Arial" charset="0"/>
              </a:rPr>
              <a:t>De-allocation requires a check to see if the freed partition could be merged with adjacent free partitions (if any)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87400" y="4038600"/>
            <a:ext cx="7607300" cy="1879600"/>
            <a:chOff x="496" y="2544"/>
            <a:chExt cx="4792" cy="1184"/>
          </a:xfrm>
        </p:grpSpPr>
        <p:sp>
          <p:nvSpPr>
            <p:cNvPr id="12293" name="Rectangle 4"/>
            <p:cNvSpPr>
              <a:spLocks noChangeArrowheads="1"/>
            </p:cNvSpPr>
            <p:nvPr/>
          </p:nvSpPr>
          <p:spPr bwMode="auto">
            <a:xfrm>
              <a:off x="496" y="2544"/>
              <a:ext cx="2256" cy="1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Simple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Tends to produce larger free blocks toward the end of the address space</a:t>
              </a:r>
            </a:p>
          </p:txBody>
        </p:sp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3016" y="2552"/>
              <a:ext cx="2272" cy="1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Slow 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External fragmentation</a:t>
              </a: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Fit: Rationale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24150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7050" y="1346200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400" dirty="0">
                <a:latin typeface="Arial" charset="0"/>
              </a:rPr>
              <a:t>    </a:t>
            </a:r>
            <a:r>
              <a:rPr lang="en-US" sz="2000" dirty="0">
                <a:latin typeface="Arial" charset="0"/>
              </a:rPr>
              <a:t>To allocate </a:t>
            </a:r>
            <a:r>
              <a:rPr lang="en-US" sz="2000" i="1" dirty="0">
                <a:latin typeface="Arial" charset="0"/>
              </a:rPr>
              <a:t>n </a:t>
            </a:r>
            <a:r>
              <a:rPr lang="en-US" sz="2000" dirty="0">
                <a:latin typeface="Arial" charset="0"/>
              </a:rPr>
              <a:t>bytes, use the </a:t>
            </a:r>
            <a:r>
              <a:rPr lang="en-US" sz="2000" i="1" dirty="0">
                <a:latin typeface="Arial" charset="0"/>
              </a:rPr>
              <a:t>smallest </a:t>
            </a:r>
            <a:r>
              <a:rPr lang="en-US" sz="2000" dirty="0">
                <a:latin typeface="Arial" charset="0"/>
              </a:rPr>
              <a:t>available free block such that the block size is larger than</a:t>
            </a:r>
            <a:r>
              <a:rPr lang="en-US" sz="2000" i="1" dirty="0">
                <a:latin typeface="Arial" charset="0"/>
              </a:rPr>
              <a:t> (or equal to) n.</a:t>
            </a:r>
            <a:r>
              <a:rPr lang="en-US" sz="2400" i="1" dirty="0">
                <a:latin typeface="Arial" charset="0"/>
              </a:rPr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946150" y="4773613"/>
            <a:ext cx="3255963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3rd free block</a:t>
            </a:r>
          </a:p>
          <a:p>
            <a:r>
              <a:rPr lang="en-US" sz="2000">
                <a:latin typeface="Comic Sans MS" charset="0"/>
              </a:rPr>
              <a:t>available (smallest)</a:t>
            </a:r>
          </a:p>
        </p:txBody>
      </p:sp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73755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73755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3331" name="Rectangle 19" descr="Wide upward diagonal"/>
          <p:cNvSpPr>
            <a:spLocks noChangeArrowheads="1"/>
          </p:cNvSpPr>
          <p:nvPr/>
        </p:nvSpPr>
        <p:spPr bwMode="auto">
          <a:xfrm>
            <a:off x="6940550" y="51117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Fit Allocation</a:t>
            </a:r>
          </a:p>
        </p:txBody>
      </p:sp>
    </p:spTree>
    <p:extLst>
      <p:ext uri="{BB962C8B-B14F-4D97-AF65-F5344CB8AC3E}">
        <p14:creationId xmlns:p14="http://schemas.microsoft.com/office/powerpoint/2010/main" val="656230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340768"/>
            <a:ext cx="7772400" cy="29591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Avoid fragmenting big free blocks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To minimize the size of external fragments produced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Requires: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Free block list sorted by size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Allocation requires search for a suitable partition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De-allocation requires search + merge with adjacent free partitions, if any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0100" y="4286076"/>
            <a:ext cx="7594600" cy="2527300"/>
            <a:chOff x="504" y="2544"/>
            <a:chExt cx="4784" cy="1592"/>
          </a:xfrm>
        </p:grpSpPr>
        <p:sp>
          <p:nvSpPr>
            <p:cNvPr id="14342" name="Rectangle 4"/>
            <p:cNvSpPr>
              <a:spLocks noChangeArrowheads="1"/>
            </p:cNvSpPr>
            <p:nvPr/>
          </p:nvSpPr>
          <p:spPr bwMode="auto">
            <a:xfrm>
              <a:off x="504" y="2568"/>
              <a:ext cx="2242" cy="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Works well when most allocations are of small size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Relatively simple</a:t>
              </a:r>
            </a:p>
          </p:txBody>
        </p:sp>
        <p:sp>
          <p:nvSpPr>
            <p:cNvPr id="14343" name="Rectangle 5"/>
            <p:cNvSpPr>
              <a:spLocks noChangeArrowheads="1"/>
            </p:cNvSpPr>
            <p:nvPr/>
          </p:nvSpPr>
          <p:spPr bwMode="auto">
            <a:xfrm>
              <a:off x="2904" y="2544"/>
              <a:ext cx="2384" cy="1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External fragmentation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Slow de-allocation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Tends to produce many useless tiny fragments (not really great)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Fit: Rationale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16239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1325" y="1289050"/>
            <a:ext cx="3810000" cy="41148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>
                <a:latin typeface="Arial" charset="0"/>
              </a:rPr>
              <a:t>    To allocate </a:t>
            </a:r>
            <a:r>
              <a:rPr lang="en-US" sz="2000" i="1">
                <a:latin typeface="Arial" charset="0"/>
              </a:rPr>
              <a:t>n </a:t>
            </a:r>
            <a:r>
              <a:rPr lang="en-US" sz="2000">
                <a:latin typeface="Arial" charset="0"/>
              </a:rPr>
              <a:t>bytes, use the </a:t>
            </a:r>
            <a:r>
              <a:rPr lang="en-US" sz="2000" i="1">
                <a:latin typeface="Arial" charset="0"/>
              </a:rPr>
              <a:t>largest </a:t>
            </a:r>
            <a:r>
              <a:rPr lang="en-US" sz="2000">
                <a:latin typeface="Arial" charset="0"/>
              </a:rPr>
              <a:t>available free block such that the block size is larger than</a:t>
            </a:r>
            <a:r>
              <a:rPr lang="en-US" sz="2000" i="1">
                <a:latin typeface="Arial" charset="0"/>
              </a:rPr>
              <a:t> n. 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4259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 descr="Wide upward diagonal"/>
          <p:cNvSpPr>
            <a:spLocks noChangeArrowheads="1"/>
          </p:cNvSpPr>
          <p:nvPr/>
        </p:nvSpPr>
        <p:spPr bwMode="auto">
          <a:xfrm>
            <a:off x="44259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 descr="Wide upward diagonal"/>
          <p:cNvSpPr>
            <a:spLocks noChangeArrowheads="1"/>
          </p:cNvSpPr>
          <p:nvPr/>
        </p:nvSpPr>
        <p:spPr bwMode="auto">
          <a:xfrm>
            <a:off x="44259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 descr="Wide upward diagonal"/>
          <p:cNvSpPr>
            <a:spLocks noChangeArrowheads="1"/>
          </p:cNvSpPr>
          <p:nvPr/>
        </p:nvSpPr>
        <p:spPr bwMode="auto">
          <a:xfrm>
            <a:off x="44259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860925" y="5135563"/>
            <a:ext cx="1192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500 bytes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8609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860925" y="31543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2K bytes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822325" y="4697413"/>
            <a:ext cx="3267075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latin typeface="Comic Sans MS" charset="0"/>
              </a:rPr>
              <a:t>To allocate 400 bytes,</a:t>
            </a:r>
          </a:p>
          <a:p>
            <a:r>
              <a:rPr lang="en-US" sz="2000">
                <a:latin typeface="Comic Sans MS" charset="0"/>
              </a:rPr>
              <a:t>we use the 2nd free block</a:t>
            </a:r>
          </a:p>
          <a:p>
            <a:r>
              <a:rPr lang="en-US" sz="2000">
                <a:latin typeface="Comic Sans MS" charset="0"/>
              </a:rPr>
              <a:t>available (largest)</a:t>
            </a: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6407150" y="3511550"/>
            <a:ext cx="3683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6940550" y="1682750"/>
            <a:ext cx="1816100" cy="43307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4" descr="Wide upward diagonal"/>
          <p:cNvSpPr>
            <a:spLocks noChangeArrowheads="1"/>
          </p:cNvSpPr>
          <p:nvPr/>
        </p:nvSpPr>
        <p:spPr bwMode="auto">
          <a:xfrm>
            <a:off x="6940550" y="2216150"/>
            <a:ext cx="1816100" cy="673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 descr="Wide upward diagonal"/>
          <p:cNvSpPr>
            <a:spLocks noChangeArrowheads="1"/>
          </p:cNvSpPr>
          <p:nvPr/>
        </p:nvSpPr>
        <p:spPr bwMode="auto">
          <a:xfrm>
            <a:off x="6940550" y="3740150"/>
            <a:ext cx="1816100" cy="135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 descr="Wide upward diagonal"/>
          <p:cNvSpPr>
            <a:spLocks noChangeArrowheads="1"/>
          </p:cNvSpPr>
          <p:nvPr/>
        </p:nvSpPr>
        <p:spPr bwMode="auto">
          <a:xfrm>
            <a:off x="6940550" y="5492750"/>
            <a:ext cx="1816100" cy="5207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7375525" y="1706563"/>
            <a:ext cx="1135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>
                <a:latin typeface="Times New Roman" charset="0"/>
              </a:rPr>
              <a:t>1K bytes</a:t>
            </a:r>
          </a:p>
        </p:txBody>
      </p:sp>
      <p:sp>
        <p:nvSpPr>
          <p:cNvPr id="15378" name="Rectangle 18" descr="Wide upward diagonal"/>
          <p:cNvSpPr>
            <a:spLocks noChangeArrowheads="1"/>
          </p:cNvSpPr>
          <p:nvPr/>
        </p:nvSpPr>
        <p:spPr bwMode="auto">
          <a:xfrm>
            <a:off x="6940550" y="2901950"/>
            <a:ext cx="1816100" cy="2921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Worst Fit Allocation</a:t>
            </a:r>
          </a:p>
        </p:txBody>
      </p:sp>
    </p:spTree>
    <p:extLst>
      <p:ext uri="{BB962C8B-B14F-4D97-AF65-F5344CB8AC3E}">
        <p14:creationId xmlns:p14="http://schemas.microsoft.com/office/powerpoint/2010/main" val="914610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26416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Avoid having too many tiny fragments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Requires:</a:t>
            </a:r>
          </a:p>
          <a:p>
            <a:pPr lvl="1"/>
            <a:r>
              <a:rPr lang="en-US" sz="1800" dirty="0">
                <a:latin typeface="Arial" charset="0"/>
              </a:rPr>
              <a:t>Free block list sorted by size</a:t>
            </a:r>
          </a:p>
          <a:p>
            <a:pPr lvl="1"/>
            <a:r>
              <a:rPr lang="en-US" sz="1800" dirty="0">
                <a:latin typeface="Arial" charset="0"/>
              </a:rPr>
              <a:t>Allocation is fast (get the largest partition)</a:t>
            </a:r>
          </a:p>
          <a:p>
            <a:pPr lvl="1"/>
            <a:r>
              <a:rPr lang="en-US" sz="1800" dirty="0">
                <a:latin typeface="Arial" charset="0"/>
              </a:rPr>
              <a:t>De-allocation requires merge with adjacent free partitions, if any, and then adjusting the free block list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0100" y="4089400"/>
            <a:ext cx="7772400" cy="2108200"/>
            <a:chOff x="512" y="2464"/>
            <a:chExt cx="4896" cy="1328"/>
          </a:xfrm>
        </p:grpSpPr>
        <p:sp>
          <p:nvSpPr>
            <p:cNvPr id="16389" name="Rectangle 4"/>
            <p:cNvSpPr>
              <a:spLocks noChangeArrowheads="1"/>
            </p:cNvSpPr>
            <p:nvPr/>
          </p:nvSpPr>
          <p:spPr bwMode="auto">
            <a:xfrm>
              <a:off x="512" y="2464"/>
              <a:ext cx="2256" cy="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Advantages</a:t>
              </a:r>
            </a:p>
            <a:p>
              <a:pPr marL="285750" indent="-28575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Works best if allocations are of medium sizes</a:t>
              </a:r>
            </a:p>
          </p:txBody>
        </p:sp>
        <p:sp>
          <p:nvSpPr>
            <p:cNvPr id="16390" name="Rectangle 5"/>
            <p:cNvSpPr>
              <a:spLocks noChangeArrowheads="1"/>
            </p:cNvSpPr>
            <p:nvPr/>
          </p:nvSpPr>
          <p:spPr bwMode="auto">
            <a:xfrm>
              <a:off x="2896" y="2464"/>
              <a:ext cx="2512" cy="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342900" indent="-342900" algn="ctr">
                <a:spcBef>
                  <a:spcPct val="20000"/>
                </a:spcBef>
                <a:buClr>
                  <a:schemeClr val="folHlink"/>
                </a:buClr>
                <a:buSzPct val="75000"/>
                <a:buFont typeface="Monotype Sorts" charset="0"/>
                <a:buNone/>
              </a:pPr>
              <a:r>
                <a:rPr lang="en-US" sz="2000" dirty="0">
                  <a:solidFill>
                    <a:srgbClr val="990000"/>
                  </a:solidFill>
                  <a:latin typeface="Comic Sans MS" charset="0"/>
                </a:rPr>
                <a:t>Disadvantages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Slow de-allocation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External fragmentation</a:t>
              </a:r>
            </a:p>
            <a:p>
              <a:pPr marL="342900" indent="-3429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Arial" panose="020B0604020202020204" pitchFamily="34" charset="0"/>
                <a:buChar char="•"/>
              </a:pPr>
              <a:r>
                <a:rPr lang="en-US" sz="1800" dirty="0">
                  <a:latin typeface="Comic Sans MS" charset="0"/>
                </a:rPr>
                <a:t>Tends to break large free blocks such that large partitions cannot be allocated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Worst Fit: Rationale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57351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Allocation strategies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First fit, best fit and worst fit all suffer from external fragmentation.</a:t>
            </a:r>
          </a:p>
          <a:p>
            <a:pPr lvl="1"/>
            <a:r>
              <a:rPr lang="en-US" sz="2400">
                <a:latin typeface="Arial" charset="0"/>
              </a:rPr>
              <a:t>A. True</a:t>
            </a:r>
          </a:p>
          <a:p>
            <a:pPr lvl="1"/>
            <a:r>
              <a:rPr lang="en-US" sz="2400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74295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06304-5364-8002-81AB-D650B9E31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Detour: Splitting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11214-9542-3A84-D2D6-7B7BDAF89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elementary school, one typically learns about the “ones”, “tens”, “hundreds”, etc.</a:t>
            </a:r>
          </a:p>
          <a:p>
            <a:pPr lvl="1"/>
            <a:r>
              <a:rPr lang="en-US" dirty="0"/>
              <a:t>E.g., 13 + 24, can be modeled as: (10 * (1 + 2)) + (3 + 4)</a:t>
            </a:r>
          </a:p>
          <a:p>
            <a:r>
              <a:rPr lang="en-US" dirty="0"/>
              <a:t>One can apply the same reasoning to space:</a:t>
            </a:r>
          </a:p>
          <a:p>
            <a:pPr lvl="1"/>
            <a:r>
              <a:rPr lang="en-US" dirty="0"/>
              <a:t>Room numbers in SN/FB: hundreds digit indicates the floor, remaining digits indicate position within floor</a:t>
            </a:r>
          </a:p>
          <a:p>
            <a:pPr lvl="1"/>
            <a:r>
              <a:rPr lang="en-US" dirty="0"/>
              <a:t>Street address: lower 2 digits indicate house number, upper digits indicate block</a:t>
            </a:r>
          </a:p>
          <a:p>
            <a:r>
              <a:rPr lang="en-US" dirty="0"/>
              <a:t>Or an array of 10-byte sub-arrays: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1399E-CE97-8464-8D07-F66098C36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2FDD028-0EBC-F2D9-BC91-B0B5FC06BFE2}"/>
              </a:ext>
            </a:extLst>
          </p:cNvPr>
          <p:cNvGrpSpPr/>
          <p:nvPr/>
        </p:nvGrpSpPr>
        <p:grpSpPr>
          <a:xfrm>
            <a:off x="1115616" y="5563821"/>
            <a:ext cx="1319649" cy="360041"/>
            <a:chOff x="827584" y="1596304"/>
            <a:chExt cx="1319649" cy="36004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722D0EB-9095-4D89-6469-524F8E1CFDCD}"/>
                </a:ext>
              </a:extLst>
            </p:cNvPr>
            <p:cNvSpPr/>
            <p:nvPr/>
          </p:nvSpPr>
          <p:spPr>
            <a:xfrm>
              <a:off x="827584" y="1596305"/>
              <a:ext cx="1319649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0E06E31-5036-1B28-11EF-DEE256176C50}"/>
                </a:ext>
              </a:extLst>
            </p:cNvPr>
            <p:cNvSpPr/>
            <p:nvPr/>
          </p:nvSpPr>
          <p:spPr>
            <a:xfrm>
              <a:off x="827584" y="1596305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FEE59CDE-569E-D6FF-D9EB-BE78BB650899}"/>
                </a:ext>
              </a:extLst>
            </p:cNvPr>
            <p:cNvSpPr/>
            <p:nvPr/>
          </p:nvSpPr>
          <p:spPr>
            <a:xfrm>
              <a:off x="965343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0F3EDE56-FF6D-BDF2-B7EB-8AD75B46B85D}"/>
                </a:ext>
              </a:extLst>
            </p:cNvPr>
            <p:cNvSpPr/>
            <p:nvPr/>
          </p:nvSpPr>
          <p:spPr>
            <a:xfrm>
              <a:off x="1092957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6748289F-5E33-0A4F-7D1E-FCD0EF93177B}"/>
                </a:ext>
              </a:extLst>
            </p:cNvPr>
            <p:cNvSpPr/>
            <p:nvPr/>
          </p:nvSpPr>
          <p:spPr>
            <a:xfrm>
              <a:off x="1230716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EED49D98-43FF-3149-9A1C-59DE59B8C727}"/>
                </a:ext>
              </a:extLst>
            </p:cNvPr>
            <p:cNvSpPr/>
            <p:nvPr/>
          </p:nvSpPr>
          <p:spPr>
            <a:xfrm>
              <a:off x="1370876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9DF02CC1-5711-DC40-87A5-91A8449C7D30}"/>
                </a:ext>
              </a:extLst>
            </p:cNvPr>
            <p:cNvSpPr/>
            <p:nvPr/>
          </p:nvSpPr>
          <p:spPr>
            <a:xfrm>
              <a:off x="1500260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8058E819-1C1F-B1FD-063C-78DFA254A725}"/>
                </a:ext>
              </a:extLst>
            </p:cNvPr>
            <p:cNvSpPr/>
            <p:nvPr/>
          </p:nvSpPr>
          <p:spPr>
            <a:xfrm>
              <a:off x="1631949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9DD9FE1D-A4AE-DDC8-2F0C-9E7D0D9A3AD8}"/>
                </a:ext>
              </a:extLst>
            </p:cNvPr>
            <p:cNvSpPr/>
            <p:nvPr/>
          </p:nvSpPr>
          <p:spPr>
            <a:xfrm>
              <a:off x="1751843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203A5265-E9A5-5871-31EC-BEBAEF8D6EA6}"/>
                </a:ext>
              </a:extLst>
            </p:cNvPr>
            <p:cNvSpPr/>
            <p:nvPr/>
          </p:nvSpPr>
          <p:spPr>
            <a:xfrm>
              <a:off x="1879457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5782AEA-A9FC-34E6-71E5-733F680007AB}"/>
                </a:ext>
              </a:extLst>
            </p:cNvPr>
            <p:cNvSpPr/>
            <p:nvPr/>
          </p:nvSpPr>
          <p:spPr>
            <a:xfrm>
              <a:off x="2015233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B079D6BE-E5CD-42F9-C9E7-05CEE6B10F99}"/>
              </a:ext>
            </a:extLst>
          </p:cNvPr>
          <p:cNvSpPr txBox="1"/>
          <p:nvPr/>
        </p:nvSpPr>
        <p:spPr>
          <a:xfrm>
            <a:off x="945416" y="58762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A003FD6-1FAE-7EE3-26FC-966F5D111668}"/>
              </a:ext>
            </a:extLst>
          </p:cNvPr>
          <p:cNvSpPr txBox="1"/>
          <p:nvPr/>
        </p:nvSpPr>
        <p:spPr>
          <a:xfrm>
            <a:off x="2353096" y="587625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EA681B8-7200-AC81-7CD0-E8B35E9CB17B}"/>
              </a:ext>
            </a:extLst>
          </p:cNvPr>
          <p:cNvSpPr txBox="1"/>
          <p:nvPr/>
        </p:nvSpPr>
        <p:spPr>
          <a:xfrm>
            <a:off x="3685355" y="5886565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C7769E2-4642-57AB-8656-0928243B9AD1}"/>
              </a:ext>
            </a:extLst>
          </p:cNvPr>
          <p:cNvSpPr txBox="1"/>
          <p:nvPr/>
        </p:nvSpPr>
        <p:spPr>
          <a:xfrm>
            <a:off x="5068750" y="5871609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CCBEB7-FC41-02EE-27CC-C3C4F86B9D4A}"/>
              </a:ext>
            </a:extLst>
          </p:cNvPr>
          <p:cNvSpPr txBox="1"/>
          <p:nvPr/>
        </p:nvSpPr>
        <p:spPr>
          <a:xfrm>
            <a:off x="6372200" y="5876253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73431D0-B856-CB6B-519D-45D4623E2CE6}"/>
              </a:ext>
            </a:extLst>
          </p:cNvPr>
          <p:cNvSpPr txBox="1"/>
          <p:nvPr/>
        </p:nvSpPr>
        <p:spPr>
          <a:xfrm>
            <a:off x="1043608" y="5254207"/>
            <a:ext cx="1459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0 1 2 3 4 5 6 7 8 9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C646695C-5109-FAD8-9069-D544C648D3E9}"/>
              </a:ext>
            </a:extLst>
          </p:cNvPr>
          <p:cNvGrpSpPr/>
          <p:nvPr/>
        </p:nvGrpSpPr>
        <p:grpSpPr>
          <a:xfrm>
            <a:off x="2449837" y="5563817"/>
            <a:ext cx="1319649" cy="360041"/>
            <a:chOff x="2226433" y="1571581"/>
            <a:chExt cx="1319649" cy="360041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1641DA1D-9598-BDE7-958B-F2CDEE9ECC2D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7FBF6C9A-2B50-4211-6921-56541AECC9E0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15E37238-3069-5293-0635-5338FAC9B0DF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61A10662-C6D5-F5AF-35B1-513CEB9F6188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B167C31-63FD-DF8B-28C7-D3D774D577B6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67DC677E-9AB7-C275-22F0-E89E76782419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E57808FA-8D3C-5D80-1738-B0B2322D5FAC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75BCF97-B884-1772-8C16-7EE4B07385F5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E66E18F-1680-EC01-FEE8-F3C28C2663AB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08953355-1E68-5BBD-D115-1AF108BE3224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1774E34-3295-C93F-706E-EFD0CCAD1C41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63BAFBEA-E00C-A543-5AF6-F92598D9E68B}"/>
              </a:ext>
            </a:extLst>
          </p:cNvPr>
          <p:cNvGrpSpPr/>
          <p:nvPr/>
        </p:nvGrpSpPr>
        <p:grpSpPr>
          <a:xfrm>
            <a:off x="3787181" y="5563816"/>
            <a:ext cx="1319649" cy="360041"/>
            <a:chOff x="2226433" y="1571581"/>
            <a:chExt cx="1319649" cy="360041"/>
          </a:xfrm>
          <a:solidFill>
            <a:schemeClr val="accent3"/>
          </a:solidFill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15462BD3-1E32-73F5-C921-47ED74E9E78F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F7355B05-5C9C-682C-DFF6-DE323005429A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22A38270-2130-39B1-3EDB-6B8D9D85C006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AA6D5D8B-1555-67F8-3DC6-F6665D8480C2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658DC3CD-C57B-4D93-C8EC-915AEB3BF98E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0D059D5C-F0C5-0C16-4183-996E08E6299A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47C25BAC-0265-836F-1B11-428F51E63FF7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C833DF3-5B7C-15B7-349A-71135B4E1A3F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9FA6904D-6FD0-832B-25C9-8FF2DA268FAB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D0B8E7CD-6CBF-011D-0B4B-171D39CB0388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74683B7B-756F-CFA2-2859-A990161E50F9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3C0A9020-BC0D-1392-5660-430631A28E9D}"/>
              </a:ext>
            </a:extLst>
          </p:cNvPr>
          <p:cNvGrpSpPr/>
          <p:nvPr/>
        </p:nvGrpSpPr>
        <p:grpSpPr>
          <a:xfrm>
            <a:off x="5116975" y="5566877"/>
            <a:ext cx="1319649" cy="360041"/>
            <a:chOff x="2226433" y="1571581"/>
            <a:chExt cx="1319649" cy="360041"/>
          </a:xfrm>
          <a:solidFill>
            <a:schemeClr val="accent2"/>
          </a:solidFill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1EBD0F2-A956-5580-A848-2A1AF5C2634C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AD7190A9-8B02-6FBC-F4B4-44DB66728555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8FEBFAC7-D230-6852-3B84-762F010BF209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FE25AAA9-488A-4119-79F0-93948C156A4B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729CFF4-155F-CD54-16E3-2E5AF8FD722C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F5E46B53-EFF4-A9E3-6C77-D9C65484F014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17897A4-2916-F4B1-C824-B93D732C00D9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7FB643F0-DF86-23E8-598A-3340622950CC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C0C29F12-8AE6-9961-6A02-F2ABBC23A593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9744EF7B-557B-AE70-D9BA-3734570F2177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6470CE56-1E05-099F-6D69-B74A1B635E1D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70D9940B-622B-F5AF-C970-C99E6E0A8A0D}"/>
              </a:ext>
            </a:extLst>
          </p:cNvPr>
          <p:cNvGrpSpPr/>
          <p:nvPr/>
        </p:nvGrpSpPr>
        <p:grpSpPr>
          <a:xfrm>
            <a:off x="6449938" y="5567575"/>
            <a:ext cx="1319649" cy="360041"/>
            <a:chOff x="2226433" y="1571581"/>
            <a:chExt cx="1319649" cy="360041"/>
          </a:xfrm>
          <a:solidFill>
            <a:schemeClr val="accent4"/>
          </a:solidFill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19591B9C-A631-76E3-288E-C41E51F5A941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CF9473AE-1F8F-0480-DDB5-B069395460B7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D5708CEB-5E7F-7C12-5095-91520DC670A8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076F3D41-F98E-3BBB-281A-2DD985F7734C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C3325F98-CCC0-243E-A461-410B43D9607C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D929D7D8-35F2-840F-D89D-FC5E78B321C6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2BE85C34-6C5D-5D34-F37E-77765D73700F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9B86F778-A9AA-91EB-AB10-B708BCACC23E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12E5F796-F75C-F53D-3CA6-E43469757C8E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0DE6C2B0-C576-0180-A242-F52107F942A0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E3B39106-358C-4FDE-D3FC-5AEF030CC3EF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65428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320800"/>
            <a:ext cx="6210300" cy="10795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Compaction</a:t>
            </a:r>
          </a:p>
          <a:p>
            <a:pPr lvl="1"/>
            <a:r>
              <a:rPr lang="en-US" sz="1800">
                <a:latin typeface="Arial" charset="0"/>
              </a:rPr>
              <a:t>Relocate programs to coalesce holes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11963" y="6431359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453188" y="1275159"/>
            <a:ext cx="728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</a:p>
        </p:txBody>
      </p:sp>
      <p:sp>
        <p:nvSpPr>
          <p:cNvPr id="18438" name="Arc 6"/>
          <p:cNvSpPr>
            <a:spLocks/>
          </p:cNvSpPr>
          <p:nvPr/>
        </p:nvSpPr>
        <p:spPr bwMode="auto">
          <a:xfrm rot="-5400000">
            <a:off x="6642100" y="4727971"/>
            <a:ext cx="509588" cy="376238"/>
          </a:xfrm>
          <a:custGeom>
            <a:avLst/>
            <a:gdLst>
              <a:gd name="T0" fmla="*/ 0 w 21667"/>
              <a:gd name="T1" fmla="*/ 1564331 h 21600"/>
              <a:gd name="T2" fmla="*/ 2147483647 w 21667"/>
              <a:gd name="T3" fmla="*/ 2147483647 h 21600"/>
              <a:gd name="T4" fmla="*/ 482210483 w 21667"/>
              <a:gd name="T5" fmla="*/ 2147483647 h 21600"/>
              <a:gd name="T6" fmla="*/ 0 60000 65536"/>
              <a:gd name="T7" fmla="*/ 0 60000 65536"/>
              <a:gd name="T8" fmla="*/ 0 60000 65536"/>
              <a:gd name="T9" fmla="*/ 0 w 21667"/>
              <a:gd name="T10" fmla="*/ 0 h 21600"/>
              <a:gd name="T11" fmla="*/ 21667 w 216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67" h="21600" fill="none" extrusionOk="0">
                <a:moveTo>
                  <a:pt x="-1" y="0"/>
                </a:moveTo>
                <a:cubicBezTo>
                  <a:pt x="22" y="0"/>
                  <a:pt x="44" y="-1"/>
                  <a:pt x="67" y="0"/>
                </a:cubicBezTo>
                <a:cubicBezTo>
                  <a:pt x="11996" y="0"/>
                  <a:pt x="21667" y="9670"/>
                  <a:pt x="21667" y="21600"/>
                </a:cubicBezTo>
              </a:path>
              <a:path w="21667" h="21600" stroke="0" extrusionOk="0">
                <a:moveTo>
                  <a:pt x="-1" y="0"/>
                </a:moveTo>
                <a:cubicBezTo>
                  <a:pt x="22" y="0"/>
                  <a:pt x="44" y="-1"/>
                  <a:pt x="67" y="0"/>
                </a:cubicBezTo>
                <a:cubicBezTo>
                  <a:pt x="11996" y="0"/>
                  <a:pt x="21667" y="9670"/>
                  <a:pt x="21667" y="21600"/>
                </a:cubicBezTo>
                <a:lnTo>
                  <a:pt x="67" y="2160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rc 7"/>
          <p:cNvSpPr>
            <a:spLocks/>
          </p:cNvSpPr>
          <p:nvPr/>
        </p:nvSpPr>
        <p:spPr bwMode="auto">
          <a:xfrm rot="-5400000">
            <a:off x="6654800" y="5235971"/>
            <a:ext cx="509588" cy="376238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5"/>
                  <a:pt x="9629" y="36"/>
                  <a:pt x="21532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5"/>
                  <a:pt x="9629" y="36"/>
                  <a:pt x="21532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Arc 8"/>
          <p:cNvSpPr>
            <a:spLocks/>
          </p:cNvSpPr>
          <p:nvPr/>
        </p:nvSpPr>
        <p:spPr bwMode="auto">
          <a:xfrm rot="-5400000">
            <a:off x="6627813" y="2100659"/>
            <a:ext cx="485775" cy="403225"/>
          </a:xfrm>
          <a:custGeom>
            <a:avLst/>
            <a:gdLst>
              <a:gd name="T0" fmla="*/ 0 w 21670"/>
              <a:gd name="T1" fmla="*/ 2309434 h 21600"/>
              <a:gd name="T2" fmla="*/ 2147483647 w 21670"/>
              <a:gd name="T3" fmla="*/ 2147483647 h 21600"/>
              <a:gd name="T4" fmla="*/ 396210590 w 2167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70"/>
              <a:gd name="T10" fmla="*/ 0 h 21600"/>
              <a:gd name="T11" fmla="*/ 21670 w 216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70" h="21600" fill="none" extrusionOk="0">
                <a:moveTo>
                  <a:pt x="-1" y="0"/>
                </a:moveTo>
                <a:cubicBezTo>
                  <a:pt x="23" y="0"/>
                  <a:pt x="46" y="-1"/>
                  <a:pt x="70" y="0"/>
                </a:cubicBezTo>
                <a:cubicBezTo>
                  <a:pt x="11999" y="0"/>
                  <a:pt x="21670" y="9670"/>
                  <a:pt x="21670" y="21600"/>
                </a:cubicBezTo>
              </a:path>
              <a:path w="21670" h="21600" stroke="0" extrusionOk="0">
                <a:moveTo>
                  <a:pt x="-1" y="0"/>
                </a:moveTo>
                <a:cubicBezTo>
                  <a:pt x="23" y="0"/>
                  <a:pt x="46" y="-1"/>
                  <a:pt x="70" y="0"/>
                </a:cubicBezTo>
                <a:cubicBezTo>
                  <a:pt x="11999" y="0"/>
                  <a:pt x="21670" y="9670"/>
                  <a:pt x="21670" y="21600"/>
                </a:cubicBezTo>
                <a:lnTo>
                  <a:pt x="70" y="2160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Arc 9"/>
          <p:cNvSpPr>
            <a:spLocks/>
          </p:cNvSpPr>
          <p:nvPr/>
        </p:nvSpPr>
        <p:spPr bwMode="auto">
          <a:xfrm rot="-5400000">
            <a:off x="6649244" y="2588815"/>
            <a:ext cx="493713" cy="428625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6"/>
                  <a:pt x="9628" y="37"/>
                  <a:pt x="21530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6"/>
                  <a:pt x="9628" y="37"/>
                  <a:pt x="21530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38" name="Rectangle 10"/>
          <p:cNvSpPr>
            <a:spLocks noChangeArrowheads="1"/>
          </p:cNvSpPr>
          <p:nvPr/>
        </p:nvSpPr>
        <p:spPr bwMode="auto">
          <a:xfrm>
            <a:off x="7196138" y="1451371"/>
            <a:ext cx="1252537" cy="5186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7213600" y="5766196"/>
            <a:ext cx="1257300" cy="8763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7200900" y="1473596"/>
            <a:ext cx="1257300" cy="59690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200900" y="1791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7213600" y="4534296"/>
            <a:ext cx="12573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7200900" y="3010296"/>
            <a:ext cx="1257300" cy="11938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>
              <a:solidFill>
                <a:schemeClr val="hlink"/>
              </a:solidFill>
            </a:endParaRPr>
          </a:p>
          <a:p>
            <a:pPr algn="ctr"/>
            <a:endParaRPr lang="en-US" sz="800">
              <a:solidFill>
                <a:schemeClr val="hlink"/>
              </a:solidFill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7200900" y="6058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7200900" y="5753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7200900" y="5448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7200900" y="5143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7200900" y="4839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7200900" y="4534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200900" y="4229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7200900" y="3924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7200900" y="3619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7200900" y="3315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7200900" y="3010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7200900" y="27054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7200900" y="24006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7200900" y="20958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7200900" y="14862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7113588" y="2942034"/>
            <a:ext cx="146526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5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2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7113588" y="44406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3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7113588" y="14053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1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7113588" y="5697934"/>
            <a:ext cx="14652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</a:rPr>
              <a:t>Program</a:t>
            </a:r>
          </a:p>
          <a:p>
            <a:pPr algn="ctr">
              <a:lnSpc>
                <a:spcPct val="90000"/>
              </a:lnSpc>
            </a:pPr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en-US" baseline="-25000">
                <a:solidFill>
                  <a:schemeClr val="hlink"/>
                </a:solidFill>
              </a:rPr>
              <a:t>4</a:t>
            </a:r>
            <a:endParaRPr lang="en-US" sz="1800" i="1" baseline="-25000">
              <a:solidFill>
                <a:schemeClr val="hlink"/>
              </a:solidFill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7200900" y="6363096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78" name="Arc 50"/>
          <p:cNvSpPr>
            <a:spLocks/>
          </p:cNvSpPr>
          <p:nvPr/>
        </p:nvSpPr>
        <p:spPr bwMode="auto">
          <a:xfrm rot="-5400000">
            <a:off x="1696244" y="4011067"/>
            <a:ext cx="812800" cy="1220788"/>
          </a:xfrm>
          <a:custGeom>
            <a:avLst/>
            <a:gdLst>
              <a:gd name="T0" fmla="*/ 0 w 21600"/>
              <a:gd name="T1" fmla="*/ 0 h 22240"/>
              <a:gd name="T2" fmla="*/ 2147483647 w 21600"/>
              <a:gd name="T3" fmla="*/ 2147483647 h 22240"/>
              <a:gd name="T4" fmla="*/ 0 w 21600"/>
              <a:gd name="T5" fmla="*/ 2147483647 h 22240"/>
              <a:gd name="T6" fmla="*/ 0 60000 65536"/>
              <a:gd name="T7" fmla="*/ 0 60000 65536"/>
              <a:gd name="T8" fmla="*/ 0 60000 65536"/>
              <a:gd name="T9" fmla="*/ 0 w 21600"/>
              <a:gd name="T10" fmla="*/ 0 h 22240"/>
              <a:gd name="T11" fmla="*/ 21600 w 21600"/>
              <a:gd name="T12" fmla="*/ 22240 h 22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4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</a:path>
              <a:path w="21600" h="2224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0" y="5029448"/>
            <a:ext cx="2106613" cy="1127125"/>
            <a:chOff x="0" y="3466"/>
            <a:chExt cx="1327" cy="710"/>
          </a:xfrm>
        </p:grpSpPr>
        <p:sp>
          <p:nvSpPr>
            <p:cNvPr id="406577" name="Oval 49"/>
            <p:cNvSpPr>
              <a:spLocks noChangeArrowheads="1"/>
            </p:cNvSpPr>
            <p:nvPr/>
          </p:nvSpPr>
          <p:spPr bwMode="auto">
            <a:xfrm>
              <a:off x="583" y="3466"/>
              <a:ext cx="744" cy="440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Suspended</a:t>
              </a:r>
            </a:p>
          </p:txBody>
        </p:sp>
        <p:sp>
          <p:nvSpPr>
            <p:cNvPr id="18494" name="Rectangle 51"/>
            <p:cNvSpPr>
              <a:spLocks noChangeArrowheads="1"/>
            </p:cNvSpPr>
            <p:nvPr/>
          </p:nvSpPr>
          <p:spPr bwMode="auto">
            <a:xfrm>
              <a:off x="260" y="3566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5" name="Rectangle 52"/>
            <p:cNvSpPr>
              <a:spLocks noChangeArrowheads="1"/>
            </p:cNvSpPr>
            <p:nvPr/>
          </p:nvSpPr>
          <p:spPr bwMode="auto">
            <a:xfrm>
              <a:off x="260" y="3694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6" name="Rectangle 53"/>
            <p:cNvSpPr>
              <a:spLocks noChangeArrowheads="1"/>
            </p:cNvSpPr>
            <p:nvPr/>
          </p:nvSpPr>
          <p:spPr bwMode="auto">
            <a:xfrm>
              <a:off x="0" y="3860"/>
              <a:ext cx="714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suspended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2085975" y="3861048"/>
            <a:ext cx="4024313" cy="2305050"/>
            <a:chOff x="1314" y="2730"/>
            <a:chExt cx="2535" cy="1452"/>
          </a:xfrm>
        </p:grpSpPr>
        <p:sp>
          <p:nvSpPr>
            <p:cNvPr id="18474" name="Rectangle 36"/>
            <p:cNvSpPr>
              <a:spLocks noChangeArrowheads="1"/>
            </p:cNvSpPr>
            <p:nvPr/>
          </p:nvSpPr>
          <p:spPr bwMode="auto">
            <a:xfrm>
              <a:off x="1436" y="3060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Rectangle 37"/>
            <p:cNvSpPr>
              <a:spLocks noChangeArrowheads="1"/>
            </p:cNvSpPr>
            <p:nvPr/>
          </p:nvSpPr>
          <p:spPr bwMode="auto">
            <a:xfrm>
              <a:off x="1436" y="3188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Rectangle 38"/>
            <p:cNvSpPr>
              <a:spLocks noChangeArrowheads="1"/>
            </p:cNvSpPr>
            <p:nvPr/>
          </p:nvSpPr>
          <p:spPr bwMode="auto">
            <a:xfrm>
              <a:off x="1314" y="3324"/>
              <a:ext cx="458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ready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  <p:sp>
          <p:nvSpPr>
            <p:cNvPr id="18477" name="Rectangle 39"/>
            <p:cNvSpPr>
              <a:spLocks noChangeArrowheads="1"/>
            </p:cNvSpPr>
            <p:nvPr/>
          </p:nvSpPr>
          <p:spPr bwMode="auto">
            <a:xfrm>
              <a:off x="2224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8" name="Rectangle 40"/>
            <p:cNvSpPr>
              <a:spLocks noChangeArrowheads="1"/>
            </p:cNvSpPr>
            <p:nvPr/>
          </p:nvSpPr>
          <p:spPr bwMode="auto">
            <a:xfrm>
              <a:off x="2224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Rectangle 41"/>
            <p:cNvSpPr>
              <a:spLocks noChangeArrowheads="1"/>
            </p:cNvSpPr>
            <p:nvPr/>
          </p:nvSpPr>
          <p:spPr bwMode="auto">
            <a:xfrm>
              <a:off x="1774" y="3996"/>
              <a:ext cx="175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semaphore/condition queues</a:t>
              </a:r>
            </a:p>
          </p:txBody>
        </p:sp>
        <p:sp>
          <p:nvSpPr>
            <p:cNvPr id="18480" name="Rectangle 42"/>
            <p:cNvSpPr>
              <a:spLocks noChangeArrowheads="1"/>
            </p:cNvSpPr>
            <p:nvPr/>
          </p:nvSpPr>
          <p:spPr bwMode="auto">
            <a:xfrm>
              <a:off x="256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1" name="Rectangle 43"/>
            <p:cNvSpPr>
              <a:spLocks noChangeArrowheads="1"/>
            </p:cNvSpPr>
            <p:nvPr/>
          </p:nvSpPr>
          <p:spPr bwMode="auto">
            <a:xfrm>
              <a:off x="256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2" name="Rectangle 44"/>
            <p:cNvSpPr>
              <a:spLocks noChangeArrowheads="1"/>
            </p:cNvSpPr>
            <p:nvPr/>
          </p:nvSpPr>
          <p:spPr bwMode="auto">
            <a:xfrm>
              <a:off x="290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3" name="Rectangle 45"/>
            <p:cNvSpPr>
              <a:spLocks noChangeArrowheads="1"/>
            </p:cNvSpPr>
            <p:nvPr/>
          </p:nvSpPr>
          <p:spPr bwMode="auto">
            <a:xfrm>
              <a:off x="290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74" name="Oval 46"/>
            <p:cNvSpPr>
              <a:spLocks noChangeArrowheads="1"/>
            </p:cNvSpPr>
            <p:nvPr/>
          </p:nvSpPr>
          <p:spPr bwMode="auto">
            <a:xfrm>
              <a:off x="2345" y="3234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Waiting</a:t>
              </a:r>
            </a:p>
          </p:txBody>
        </p:sp>
        <p:sp>
          <p:nvSpPr>
            <p:cNvPr id="18485" name="Arc 47"/>
            <p:cNvSpPr>
              <a:spLocks/>
            </p:cNvSpPr>
            <p:nvPr/>
          </p:nvSpPr>
          <p:spPr bwMode="auto">
            <a:xfrm>
              <a:off x="2945" y="3147"/>
              <a:ext cx="259" cy="29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86" name="Line 48"/>
            <p:cNvSpPr>
              <a:spLocks noChangeShapeType="1"/>
            </p:cNvSpPr>
            <p:nvPr/>
          </p:nvSpPr>
          <p:spPr bwMode="auto">
            <a:xfrm>
              <a:off x="2336" y="2865"/>
              <a:ext cx="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82" name="Oval 54"/>
            <p:cNvSpPr>
              <a:spLocks noChangeArrowheads="1"/>
            </p:cNvSpPr>
            <p:nvPr/>
          </p:nvSpPr>
          <p:spPr bwMode="auto">
            <a:xfrm>
              <a:off x="289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Running</a:t>
              </a:r>
            </a:p>
          </p:txBody>
        </p:sp>
        <p:sp>
          <p:nvSpPr>
            <p:cNvPr id="406583" name="Oval 55"/>
            <p:cNvSpPr>
              <a:spLocks noChangeArrowheads="1"/>
            </p:cNvSpPr>
            <p:nvPr/>
          </p:nvSpPr>
          <p:spPr bwMode="auto">
            <a:xfrm>
              <a:off x="173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Ready</a:t>
              </a:r>
            </a:p>
          </p:txBody>
        </p:sp>
        <p:sp>
          <p:nvSpPr>
            <p:cNvPr id="18489" name="Line 56"/>
            <p:cNvSpPr>
              <a:spLocks noChangeShapeType="1"/>
            </p:cNvSpPr>
            <p:nvPr/>
          </p:nvSpPr>
          <p:spPr bwMode="auto">
            <a:xfrm>
              <a:off x="2328" y="3001"/>
              <a:ext cx="5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0" name="Line 57"/>
            <p:cNvSpPr>
              <a:spLocks noChangeShapeType="1"/>
            </p:cNvSpPr>
            <p:nvPr/>
          </p:nvSpPr>
          <p:spPr bwMode="auto">
            <a:xfrm flipH="1">
              <a:off x="3497" y="2931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1" name="Line 58"/>
            <p:cNvSpPr>
              <a:spLocks noChangeShapeType="1"/>
            </p:cNvSpPr>
            <p:nvPr/>
          </p:nvSpPr>
          <p:spPr bwMode="auto">
            <a:xfrm flipH="1">
              <a:off x="1385" y="2899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2" name="Arc 59"/>
            <p:cNvSpPr>
              <a:spLocks/>
            </p:cNvSpPr>
            <p:nvPr/>
          </p:nvSpPr>
          <p:spPr bwMode="auto">
            <a:xfrm>
              <a:off x="2042" y="3138"/>
              <a:ext cx="293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6588" name="Arc 60"/>
          <p:cNvSpPr>
            <a:spLocks/>
          </p:cNvSpPr>
          <p:nvPr/>
        </p:nvSpPr>
        <p:spPr bwMode="auto">
          <a:xfrm rot="-5400000" flipH="1" flipV="1">
            <a:off x="2101057" y="4522242"/>
            <a:ext cx="850900" cy="846137"/>
          </a:xfrm>
          <a:custGeom>
            <a:avLst/>
            <a:gdLst>
              <a:gd name="T0" fmla="*/ 2147483647 w 21600"/>
              <a:gd name="T1" fmla="*/ 0 h 18281"/>
              <a:gd name="T2" fmla="*/ 2147483647 w 21600"/>
              <a:gd name="T3" fmla="*/ 2147483647 h 18281"/>
              <a:gd name="T4" fmla="*/ 0 w 21600"/>
              <a:gd name="T5" fmla="*/ 2147483647 h 18281"/>
              <a:gd name="T6" fmla="*/ 0 60000 65536"/>
              <a:gd name="T7" fmla="*/ 0 60000 65536"/>
              <a:gd name="T8" fmla="*/ 0 60000 65536"/>
              <a:gd name="T9" fmla="*/ 0 w 21600"/>
              <a:gd name="T10" fmla="*/ 0 h 18281"/>
              <a:gd name="T11" fmla="*/ 21600 w 21600"/>
              <a:gd name="T12" fmla="*/ 18281 h 182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281" fill="none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</a:path>
              <a:path w="21600" h="18281" stroke="0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  <a:lnTo>
                  <a:pt x="0" y="1764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6590" name="Text Box 62"/>
          <p:cNvSpPr txBox="1">
            <a:spLocks noChangeArrowheads="1"/>
          </p:cNvSpPr>
          <p:nvPr/>
        </p:nvSpPr>
        <p:spPr bwMode="auto">
          <a:xfrm>
            <a:off x="2930525" y="474369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folHlink"/>
                </a:solidFill>
              </a:rPr>
              <a:t>?</a:t>
            </a:r>
            <a:endParaRPr lang="en-US"/>
          </a:p>
        </p:txBody>
      </p:sp>
      <p:sp>
        <p:nvSpPr>
          <p:cNvPr id="406593" name="Rectangle 65"/>
          <p:cNvSpPr>
            <a:spLocks noChangeArrowheads="1"/>
          </p:cNvSpPr>
          <p:nvPr/>
        </p:nvSpPr>
        <p:spPr bwMode="auto">
          <a:xfrm>
            <a:off x="657225" y="2743200"/>
            <a:ext cx="6210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charset="0"/>
              </a:rPr>
              <a:t> Swapping</a:t>
            </a:r>
          </a:p>
          <a:p>
            <a:pPr lvl="1"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Preempt processes &amp; reclaim their memory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Eliminating Fragmentation</a:t>
            </a:r>
          </a:p>
        </p:txBody>
      </p:sp>
    </p:spTree>
    <p:extLst>
      <p:ext uri="{BB962C8B-B14F-4D97-AF65-F5344CB8AC3E}">
        <p14:creationId xmlns:p14="http://schemas.microsoft.com/office/powerpoint/2010/main" val="70955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0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78" grpId="0" animBg="1"/>
      <p:bldP spid="406588" grpId="0" animBg="1"/>
      <p:bldP spid="406590" grpId="0" autoUpdateAnimBg="0"/>
      <p:bldP spid="40659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6415088" y="1188864"/>
            <a:ext cx="2170112" cy="4911725"/>
            <a:chOff x="4073" y="777"/>
            <a:chExt cx="1367" cy="3094"/>
          </a:xfrm>
        </p:grpSpPr>
        <p:sp>
          <p:nvSpPr>
            <p:cNvPr id="447491" name="Rectangle 3"/>
            <p:cNvSpPr>
              <a:spLocks noChangeArrowheads="1"/>
            </p:cNvSpPr>
            <p:nvPr/>
          </p:nvSpPr>
          <p:spPr bwMode="auto">
            <a:xfrm>
              <a:off x="4584" y="928"/>
              <a:ext cx="856" cy="280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9487" name="Rectangle 4"/>
            <p:cNvSpPr>
              <a:spLocks noChangeArrowheads="1"/>
            </p:cNvSpPr>
            <p:nvPr/>
          </p:nvSpPr>
          <p:spPr bwMode="auto">
            <a:xfrm>
              <a:off x="4380" y="3585"/>
              <a:ext cx="22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ourier" charset="0"/>
                </a:rPr>
                <a:t>0</a:t>
              </a:r>
            </a:p>
          </p:txBody>
        </p:sp>
        <p:sp>
          <p:nvSpPr>
            <p:cNvPr id="19488" name="Rectangle 5"/>
            <p:cNvSpPr>
              <a:spLocks noChangeArrowheads="1"/>
            </p:cNvSpPr>
            <p:nvPr/>
          </p:nvSpPr>
          <p:spPr bwMode="auto">
            <a:xfrm>
              <a:off x="4073" y="777"/>
              <a:ext cx="53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ourier" charset="0"/>
                </a:rPr>
                <a:t>2</a:t>
              </a:r>
              <a:r>
                <a:rPr lang="en-US" i="1" baseline="30000">
                  <a:latin typeface="Courier" charset="0"/>
                </a:rPr>
                <a:t>n</a:t>
              </a:r>
              <a:r>
                <a:rPr lang="en-US">
                  <a:latin typeface="Courier" charset="0"/>
                </a:rPr>
                <a:t>-1</a:t>
              </a:r>
            </a:p>
          </p:txBody>
        </p:sp>
        <p:sp>
          <p:nvSpPr>
            <p:cNvPr id="19489" name="Rectangle 6"/>
            <p:cNvSpPr>
              <a:spLocks noChangeArrowheads="1"/>
            </p:cNvSpPr>
            <p:nvPr/>
          </p:nvSpPr>
          <p:spPr bwMode="auto">
            <a:xfrm>
              <a:off x="4597" y="3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Rectangle 7"/>
            <p:cNvSpPr>
              <a:spLocks noChangeArrowheads="1"/>
            </p:cNvSpPr>
            <p:nvPr/>
          </p:nvSpPr>
          <p:spPr bwMode="auto">
            <a:xfrm>
              <a:off x="4597" y="3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Rectangle 8"/>
            <p:cNvSpPr>
              <a:spLocks noChangeArrowheads="1"/>
            </p:cNvSpPr>
            <p:nvPr/>
          </p:nvSpPr>
          <p:spPr bwMode="auto">
            <a:xfrm>
              <a:off x="4597" y="3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Rectangle 9"/>
            <p:cNvSpPr>
              <a:spLocks noChangeArrowheads="1"/>
            </p:cNvSpPr>
            <p:nvPr/>
          </p:nvSpPr>
          <p:spPr bwMode="auto">
            <a:xfrm>
              <a:off x="4597" y="2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Rectangle 10"/>
            <p:cNvSpPr>
              <a:spLocks noChangeArrowheads="1"/>
            </p:cNvSpPr>
            <p:nvPr/>
          </p:nvSpPr>
          <p:spPr bwMode="auto">
            <a:xfrm>
              <a:off x="4597" y="2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Rectangle 11"/>
            <p:cNvSpPr>
              <a:spLocks noChangeArrowheads="1"/>
            </p:cNvSpPr>
            <p:nvPr/>
          </p:nvSpPr>
          <p:spPr bwMode="auto">
            <a:xfrm>
              <a:off x="4597" y="2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Rectangle 12"/>
            <p:cNvSpPr>
              <a:spLocks noChangeArrowheads="1"/>
            </p:cNvSpPr>
            <p:nvPr/>
          </p:nvSpPr>
          <p:spPr bwMode="auto">
            <a:xfrm>
              <a:off x="4597" y="2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Rectangle 13"/>
            <p:cNvSpPr>
              <a:spLocks noChangeArrowheads="1"/>
            </p:cNvSpPr>
            <p:nvPr/>
          </p:nvSpPr>
          <p:spPr bwMode="auto">
            <a:xfrm>
              <a:off x="4597" y="2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Rectangle 14"/>
            <p:cNvSpPr>
              <a:spLocks noChangeArrowheads="1"/>
            </p:cNvSpPr>
            <p:nvPr/>
          </p:nvSpPr>
          <p:spPr bwMode="auto">
            <a:xfrm>
              <a:off x="4597" y="1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Rectangle 15"/>
            <p:cNvSpPr>
              <a:spLocks noChangeArrowheads="1"/>
            </p:cNvSpPr>
            <p:nvPr/>
          </p:nvSpPr>
          <p:spPr bwMode="auto">
            <a:xfrm>
              <a:off x="4597" y="1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Rectangle 16"/>
            <p:cNvSpPr>
              <a:spLocks noChangeArrowheads="1"/>
            </p:cNvSpPr>
            <p:nvPr/>
          </p:nvSpPr>
          <p:spPr bwMode="auto">
            <a:xfrm>
              <a:off x="4597" y="1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Rectangle 17"/>
            <p:cNvSpPr>
              <a:spLocks noChangeArrowheads="1"/>
            </p:cNvSpPr>
            <p:nvPr/>
          </p:nvSpPr>
          <p:spPr bwMode="auto">
            <a:xfrm>
              <a:off x="4597" y="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Rectangle 18"/>
            <p:cNvSpPr>
              <a:spLocks noChangeArrowheads="1"/>
            </p:cNvSpPr>
            <p:nvPr/>
          </p:nvSpPr>
          <p:spPr bwMode="auto">
            <a:xfrm>
              <a:off x="4597" y="1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2" name="Rectangle 19"/>
            <p:cNvSpPr>
              <a:spLocks noChangeArrowheads="1"/>
            </p:cNvSpPr>
            <p:nvPr/>
          </p:nvSpPr>
          <p:spPr bwMode="auto">
            <a:xfrm>
              <a:off x="4597" y="1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Rectangle 20"/>
            <p:cNvSpPr>
              <a:spLocks noChangeArrowheads="1"/>
            </p:cNvSpPr>
            <p:nvPr/>
          </p:nvSpPr>
          <p:spPr bwMode="auto">
            <a:xfrm>
              <a:off x="4601" y="1715"/>
              <a:ext cx="823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>
                  <a:solidFill>
                    <a:schemeClr val="hlink"/>
                  </a:solidFill>
                </a:rPr>
                <a:t>Program</a:t>
              </a:r>
              <a:br>
                <a:rPr lang="en-US">
                  <a:solidFill>
                    <a:schemeClr val="hlink"/>
                  </a:solidFill>
                </a:rPr>
              </a:br>
              <a:r>
                <a:rPr lang="en-US" i="1">
                  <a:solidFill>
                    <a:schemeClr val="hlink"/>
                  </a:solidFill>
                </a:rPr>
                <a:t>P</a:t>
              </a:r>
              <a:r>
                <a:rPr lang="ja-JP" altLang="en-US">
                  <a:solidFill>
                    <a:schemeClr val="hlink"/>
                  </a:solidFill>
                </a:rPr>
                <a:t>’</a:t>
              </a:r>
              <a:r>
                <a:rPr lang="en-US">
                  <a:solidFill>
                    <a:schemeClr val="hlink"/>
                  </a:solidFill>
                </a:rPr>
                <a:t>s</a:t>
              </a:r>
            </a:p>
            <a:p>
              <a:pPr algn="ctr">
                <a:lnSpc>
                  <a:spcPct val="85000"/>
                </a:lnSpc>
              </a:pPr>
              <a:r>
                <a:rPr lang="en-US">
                  <a:solidFill>
                    <a:schemeClr val="hlink"/>
                  </a:solidFill>
                </a:rPr>
                <a:t>VAS</a:t>
              </a:r>
            </a:p>
          </p:txBody>
        </p:sp>
      </p:grpSp>
      <p:sp>
        <p:nvSpPr>
          <p:cNvPr id="1946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679450" y="1831975"/>
            <a:ext cx="5994400" cy="198755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Schemes so far have considered only a single address space per process</a:t>
            </a:r>
          </a:p>
          <a:p>
            <a:pPr lvl="1"/>
            <a:r>
              <a:rPr lang="en-US" sz="1800" dirty="0">
                <a:latin typeface="Arial" charset="0"/>
              </a:rPr>
              <a:t>A single </a:t>
            </a:r>
            <a:r>
              <a:rPr lang="en-US" sz="1800" i="1" dirty="0">
                <a:latin typeface="Arial" charset="0"/>
              </a:rPr>
              <a:t>name space</a:t>
            </a:r>
            <a:r>
              <a:rPr lang="en-US" sz="1800" dirty="0">
                <a:latin typeface="Arial" charset="0"/>
              </a:rPr>
              <a:t> per process</a:t>
            </a:r>
          </a:p>
          <a:p>
            <a:pPr lvl="1"/>
            <a:r>
              <a:rPr lang="en-US" sz="1800" dirty="0">
                <a:latin typeface="Arial" charset="0"/>
              </a:rPr>
              <a:t>No sharing </a:t>
            </a:r>
            <a:endParaRPr lang="en-US" sz="1600" dirty="0">
              <a:solidFill>
                <a:schemeClr val="accent1"/>
              </a:solidFill>
              <a:latin typeface="Arial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6718300" y="1422226"/>
            <a:ext cx="2462212" cy="4821238"/>
            <a:chOff x="4264" y="924"/>
            <a:chExt cx="1551" cy="3037"/>
          </a:xfrm>
        </p:grpSpPr>
        <p:sp>
          <p:nvSpPr>
            <p:cNvPr id="19463" name="Rectangle 24"/>
            <p:cNvSpPr>
              <a:spLocks noChangeArrowheads="1"/>
            </p:cNvSpPr>
            <p:nvPr/>
          </p:nvSpPr>
          <p:spPr bwMode="auto">
            <a:xfrm>
              <a:off x="4264" y="3730"/>
              <a:ext cx="15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7" tIns="44450" rIns="90487" bIns="44450">
              <a:spAutoFit/>
            </a:bodyPr>
            <a:lstStyle/>
            <a:p>
              <a:pPr algn="ctr"/>
              <a:r>
                <a:rPr lang="en-US" dirty="0">
                  <a:solidFill>
                    <a:schemeClr val="hlink"/>
                  </a:solidFill>
                </a:rPr>
                <a:t>Program </a:t>
              </a:r>
              <a:r>
                <a:rPr lang="en-US" i="1" dirty="0">
                  <a:solidFill>
                    <a:schemeClr val="hlink"/>
                  </a:solidFill>
                </a:rPr>
                <a:t>P</a:t>
              </a:r>
              <a:r>
                <a:rPr lang="en-US" dirty="0">
                  <a:solidFill>
                    <a:schemeClr val="hlink"/>
                  </a:solidFill>
                </a:rPr>
                <a:t>’s VAS</a:t>
              </a:r>
            </a:p>
          </p:txBody>
        </p:sp>
        <p:sp>
          <p:nvSpPr>
            <p:cNvPr id="447513" name="Rectangle 25"/>
            <p:cNvSpPr>
              <a:spLocks noChangeArrowheads="1"/>
            </p:cNvSpPr>
            <p:nvPr/>
          </p:nvSpPr>
          <p:spPr bwMode="auto">
            <a:xfrm>
              <a:off x="4584" y="928"/>
              <a:ext cx="856" cy="280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9465" name="Rectangle 26"/>
            <p:cNvSpPr>
              <a:spLocks noChangeArrowheads="1"/>
            </p:cNvSpPr>
            <p:nvPr/>
          </p:nvSpPr>
          <p:spPr bwMode="auto">
            <a:xfrm>
              <a:off x="4597" y="1516"/>
              <a:ext cx="835" cy="79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19466" name="Rectangle 27"/>
            <p:cNvSpPr>
              <a:spLocks noChangeArrowheads="1"/>
            </p:cNvSpPr>
            <p:nvPr/>
          </p:nvSpPr>
          <p:spPr bwMode="auto">
            <a:xfrm>
              <a:off x="4597" y="932"/>
              <a:ext cx="835" cy="59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Rectangle 28"/>
            <p:cNvSpPr>
              <a:spLocks noChangeArrowheads="1"/>
            </p:cNvSpPr>
            <p:nvPr/>
          </p:nvSpPr>
          <p:spPr bwMode="auto">
            <a:xfrm>
              <a:off x="4567" y="2509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/>
                <a:t>Data</a:t>
              </a:r>
            </a:p>
          </p:txBody>
        </p:sp>
        <p:sp>
          <p:nvSpPr>
            <p:cNvPr id="19468" name="Rectangle 29"/>
            <p:cNvSpPr>
              <a:spLocks noChangeArrowheads="1"/>
            </p:cNvSpPr>
            <p:nvPr/>
          </p:nvSpPr>
          <p:spPr bwMode="auto">
            <a:xfrm>
              <a:off x="4605" y="3108"/>
              <a:ext cx="835" cy="62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19469" name="Rectangle 30"/>
            <p:cNvSpPr>
              <a:spLocks noChangeArrowheads="1"/>
            </p:cNvSpPr>
            <p:nvPr/>
          </p:nvSpPr>
          <p:spPr bwMode="auto">
            <a:xfrm>
              <a:off x="4597" y="3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Rectangle 31"/>
            <p:cNvSpPr>
              <a:spLocks noChangeArrowheads="1"/>
            </p:cNvSpPr>
            <p:nvPr/>
          </p:nvSpPr>
          <p:spPr bwMode="auto">
            <a:xfrm>
              <a:off x="4567" y="3101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/>
                <a:t>Text</a:t>
              </a:r>
            </a:p>
          </p:txBody>
        </p:sp>
        <p:sp>
          <p:nvSpPr>
            <p:cNvPr id="19471" name="Rectangle 32"/>
            <p:cNvSpPr>
              <a:spLocks noChangeArrowheads="1"/>
            </p:cNvSpPr>
            <p:nvPr/>
          </p:nvSpPr>
          <p:spPr bwMode="auto">
            <a:xfrm>
              <a:off x="4751" y="1083"/>
              <a:ext cx="51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/>
                <a:t>Heap</a:t>
              </a:r>
            </a:p>
          </p:txBody>
        </p:sp>
        <p:sp>
          <p:nvSpPr>
            <p:cNvPr id="19472" name="Rectangle 33"/>
            <p:cNvSpPr>
              <a:spLocks noChangeArrowheads="1"/>
            </p:cNvSpPr>
            <p:nvPr/>
          </p:nvSpPr>
          <p:spPr bwMode="auto">
            <a:xfrm>
              <a:off x="4597" y="3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Rectangle 34"/>
            <p:cNvSpPr>
              <a:spLocks noChangeArrowheads="1"/>
            </p:cNvSpPr>
            <p:nvPr/>
          </p:nvSpPr>
          <p:spPr bwMode="auto">
            <a:xfrm>
              <a:off x="4597" y="3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Rectangle 35"/>
            <p:cNvSpPr>
              <a:spLocks noChangeArrowheads="1"/>
            </p:cNvSpPr>
            <p:nvPr/>
          </p:nvSpPr>
          <p:spPr bwMode="auto">
            <a:xfrm>
              <a:off x="4597" y="2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Rectangle 36"/>
            <p:cNvSpPr>
              <a:spLocks noChangeArrowheads="1"/>
            </p:cNvSpPr>
            <p:nvPr/>
          </p:nvSpPr>
          <p:spPr bwMode="auto">
            <a:xfrm>
              <a:off x="4597" y="2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Rectangle 37"/>
            <p:cNvSpPr>
              <a:spLocks noChangeArrowheads="1"/>
            </p:cNvSpPr>
            <p:nvPr/>
          </p:nvSpPr>
          <p:spPr bwMode="auto">
            <a:xfrm>
              <a:off x="4597" y="2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Rectangle 38"/>
            <p:cNvSpPr>
              <a:spLocks noChangeArrowheads="1"/>
            </p:cNvSpPr>
            <p:nvPr/>
          </p:nvSpPr>
          <p:spPr bwMode="auto">
            <a:xfrm>
              <a:off x="4597" y="2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Rectangle 39"/>
            <p:cNvSpPr>
              <a:spLocks noChangeArrowheads="1"/>
            </p:cNvSpPr>
            <p:nvPr/>
          </p:nvSpPr>
          <p:spPr bwMode="auto">
            <a:xfrm>
              <a:off x="4597" y="2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Rectangle 40"/>
            <p:cNvSpPr>
              <a:spLocks noChangeArrowheads="1"/>
            </p:cNvSpPr>
            <p:nvPr/>
          </p:nvSpPr>
          <p:spPr bwMode="auto">
            <a:xfrm>
              <a:off x="4597" y="15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Rectangle 41"/>
            <p:cNvSpPr>
              <a:spLocks noChangeArrowheads="1"/>
            </p:cNvSpPr>
            <p:nvPr/>
          </p:nvSpPr>
          <p:spPr bwMode="auto">
            <a:xfrm>
              <a:off x="4597" y="13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Rectangle 42"/>
            <p:cNvSpPr>
              <a:spLocks noChangeArrowheads="1"/>
            </p:cNvSpPr>
            <p:nvPr/>
          </p:nvSpPr>
          <p:spPr bwMode="auto">
            <a:xfrm>
              <a:off x="4597" y="11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Rectangle 43"/>
            <p:cNvSpPr>
              <a:spLocks noChangeArrowheads="1"/>
            </p:cNvSpPr>
            <p:nvPr/>
          </p:nvSpPr>
          <p:spPr bwMode="auto">
            <a:xfrm>
              <a:off x="4597" y="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Rectangle 44"/>
            <p:cNvSpPr>
              <a:spLocks noChangeArrowheads="1"/>
            </p:cNvSpPr>
            <p:nvPr/>
          </p:nvSpPr>
          <p:spPr bwMode="auto">
            <a:xfrm>
              <a:off x="4597" y="19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Rectangle 45"/>
            <p:cNvSpPr>
              <a:spLocks noChangeArrowheads="1"/>
            </p:cNvSpPr>
            <p:nvPr/>
          </p:nvSpPr>
          <p:spPr bwMode="auto">
            <a:xfrm>
              <a:off x="4597" y="1724"/>
              <a:ext cx="835" cy="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Rectangle 46"/>
            <p:cNvSpPr>
              <a:spLocks noChangeArrowheads="1"/>
            </p:cNvSpPr>
            <p:nvPr/>
          </p:nvSpPr>
          <p:spPr bwMode="auto">
            <a:xfrm>
              <a:off x="4551" y="1697"/>
              <a:ext cx="915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/>
                <a:t>Run-Time Stack</a:t>
              </a:r>
            </a:p>
          </p:txBody>
        </p:sp>
      </p:grpSp>
      <p:sp>
        <p:nvSpPr>
          <p:cNvPr id="447535" name="Rectangle 47"/>
          <p:cNvSpPr>
            <a:spLocks noChangeArrowheads="1"/>
          </p:cNvSpPr>
          <p:nvPr/>
        </p:nvSpPr>
        <p:spPr bwMode="auto">
          <a:xfrm>
            <a:off x="746125" y="4054475"/>
            <a:ext cx="5994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sz="2000">
                <a:latin typeface="Comic Sans MS" charset="0"/>
              </a:rPr>
              <a:t>How can one share code and data between programs without paging?</a:t>
            </a:r>
          </a:p>
          <a:p>
            <a:pPr lvl="1">
              <a:buFont typeface="Wingdings" charset="0"/>
              <a:buNone/>
            </a:pPr>
            <a:endParaRPr lang="en-US" sz="1600">
              <a:solidFill>
                <a:schemeClr val="folHlink"/>
              </a:solidFill>
              <a:latin typeface="Comic Sans MS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Sharing Between Processes</a:t>
            </a:r>
          </a:p>
        </p:txBody>
      </p:sp>
    </p:spTree>
    <p:extLst>
      <p:ext uri="{BB962C8B-B14F-4D97-AF65-F5344CB8AC3E}">
        <p14:creationId xmlns:p14="http://schemas.microsoft.com/office/powerpoint/2010/main" val="55136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3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ChangeArrowheads="1"/>
          </p:cNvSpPr>
          <p:nvPr/>
        </p:nvSpPr>
        <p:spPr bwMode="auto">
          <a:xfrm>
            <a:off x="7583488" y="5492750"/>
            <a:ext cx="1230312" cy="83185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auto">
          <a:xfrm>
            <a:off x="7580313" y="4508500"/>
            <a:ext cx="1236662" cy="400050"/>
          </a:xfrm>
          <a:prstGeom prst="rect">
            <a:avLst/>
          </a:prstGeom>
          <a:solidFill>
            <a:schemeClr val="tx2"/>
          </a:solidFill>
          <a:ln w="50800">
            <a:solidFill>
              <a:schemeClr val="fol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44500" y="58626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-42863" y="1398588"/>
            <a:ext cx="850901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413000" y="58626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173288" y="48021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1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070350" y="496728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695950" y="367823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359650" y="2376488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0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538538" y="36591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164138" y="23764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3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6827838" y="1449388"/>
            <a:ext cx="919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  <a:latin typeface="Courier" charset="0"/>
              </a:rPr>
              <a:t>2</a:t>
            </a:r>
            <a:r>
              <a:rPr lang="en-US" i="1" baseline="40000">
                <a:solidFill>
                  <a:schemeClr val="hlink"/>
                </a:solidFill>
                <a:latin typeface="Courier" charset="0"/>
              </a:rPr>
              <a:t>n</a:t>
            </a:r>
            <a:r>
              <a:rPr lang="en-US" sz="1400" baseline="46000">
                <a:solidFill>
                  <a:schemeClr val="hlink"/>
                </a:solidFill>
                <a:latin typeface="Courier" charset="0"/>
              </a:rPr>
              <a:t>4</a:t>
            </a:r>
            <a:r>
              <a:rPr lang="en-US">
                <a:solidFill>
                  <a:schemeClr val="hlink"/>
                </a:solidFill>
                <a:latin typeface="Courier" charset="0"/>
              </a:rPr>
              <a:t>-1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7289800" y="6118225"/>
            <a:ext cx="333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0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7011988" y="4156075"/>
            <a:ext cx="796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2</a:t>
            </a:r>
            <a:r>
              <a:rPr lang="en-US" sz="2000" i="1" baseline="40000">
                <a:latin typeface="Courier" charset="0"/>
              </a:rPr>
              <a:t>n</a:t>
            </a:r>
            <a:r>
              <a:rPr lang="en-US" sz="1200" baseline="46000">
                <a:latin typeface="Courier" charset="0"/>
              </a:rPr>
              <a:t>6</a:t>
            </a:r>
            <a:r>
              <a:rPr lang="en-US" sz="2000">
                <a:latin typeface="Courier" charset="0"/>
              </a:rPr>
              <a:t>-1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7472363" y="4471988"/>
            <a:ext cx="14525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/>
              <a:t>Libraries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7580313" y="5499100"/>
            <a:ext cx="1236662" cy="40005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7011988" y="5165725"/>
            <a:ext cx="7969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2</a:t>
            </a:r>
            <a:r>
              <a:rPr lang="en-US" sz="2000" i="1" baseline="40000">
                <a:latin typeface="Courier" charset="0"/>
              </a:rPr>
              <a:t>n</a:t>
            </a:r>
            <a:r>
              <a:rPr lang="en-US" sz="1200" baseline="46000">
                <a:latin typeface="Courier" charset="0"/>
              </a:rPr>
              <a:t>5</a:t>
            </a:r>
            <a:r>
              <a:rPr lang="en-US" sz="2000">
                <a:latin typeface="Courier" charset="0"/>
              </a:rPr>
              <a:t>-1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289800" y="4733925"/>
            <a:ext cx="333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>
                <a:latin typeface="Courier" charset="0"/>
              </a:rPr>
              <a:t>0</a:t>
            </a: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184400" y="2159000"/>
            <a:ext cx="5321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2184400" y="3175000"/>
            <a:ext cx="3581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184400" y="4413250"/>
            <a:ext cx="203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2184400" y="5575300"/>
            <a:ext cx="469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6305550" y="5937250"/>
            <a:ext cx="1028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6330950" y="4667250"/>
            <a:ext cx="1028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9563" name="Rectangle 27"/>
          <p:cNvSpPr>
            <a:spLocks noChangeArrowheads="1"/>
          </p:cNvSpPr>
          <p:nvPr/>
        </p:nvSpPr>
        <p:spPr bwMode="auto">
          <a:xfrm>
            <a:off x="749300" y="1663700"/>
            <a:ext cx="1358900" cy="4457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722313" y="417353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Program</a:t>
            </a:r>
          </a:p>
          <a:p>
            <a:pPr algn="ctr">
              <a:lnSpc>
                <a:spcPct val="90000"/>
              </a:lnSpc>
            </a:pPr>
            <a:r>
              <a:rPr lang="en-US"/>
              <a:t>Data</a:t>
            </a: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782638" y="5124450"/>
            <a:ext cx="1325562" cy="990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769938" y="578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722313" y="511333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Program</a:t>
            </a:r>
          </a:p>
          <a:p>
            <a:pPr algn="ctr">
              <a:lnSpc>
                <a:spcPct val="90000"/>
              </a:lnSpc>
            </a:pPr>
            <a:r>
              <a:rPr lang="en-US"/>
              <a:t>Text</a:t>
            </a:r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769938" y="546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769938" y="514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769938" y="483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769938" y="451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769938" y="419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769938" y="387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769938" y="1670050"/>
            <a:ext cx="1325562" cy="94615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1014413" y="1909763"/>
            <a:ext cx="8239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Heap</a:t>
            </a: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769938" y="229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769938" y="197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769938" y="165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769938" y="2597150"/>
            <a:ext cx="1325562" cy="1257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769938" y="3562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769938" y="2609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769938" y="32448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769938" y="2927350"/>
            <a:ext cx="1325562" cy="317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696913" y="2884488"/>
            <a:ext cx="1452562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Run-Time Stack</a:t>
            </a:r>
          </a:p>
        </p:txBody>
      </p:sp>
      <p:grpSp>
        <p:nvGrpSpPr>
          <p:cNvPr id="20529" name="Group 49"/>
          <p:cNvGrpSpPr>
            <a:grpSpLocks/>
          </p:cNvGrpSpPr>
          <p:nvPr/>
        </p:nvGrpSpPr>
        <p:grpSpPr bwMode="auto">
          <a:xfrm>
            <a:off x="2690813" y="5124453"/>
            <a:ext cx="1452562" cy="990600"/>
            <a:chOff x="1727" y="3228"/>
            <a:chExt cx="915" cy="624"/>
          </a:xfrm>
        </p:grpSpPr>
        <p:sp>
          <p:nvSpPr>
            <p:cNvPr id="449586" name="Rectangle 50"/>
            <p:cNvSpPr>
              <a:spLocks noChangeArrowheads="1"/>
            </p:cNvSpPr>
            <p:nvPr/>
          </p:nvSpPr>
          <p:spPr bwMode="auto">
            <a:xfrm>
              <a:off x="1765" y="3228"/>
              <a:ext cx="835" cy="62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endParaRPr lang="en-US" sz="800">
                <a:latin typeface="Times"/>
                <a:ea typeface="+mn-ea"/>
              </a:endParaRPr>
            </a:p>
            <a:p>
              <a:pPr algn="ctr">
                <a:defRPr/>
              </a:pPr>
              <a:endParaRPr lang="en-US" sz="800">
                <a:latin typeface="Times"/>
                <a:ea typeface="+mn-ea"/>
              </a:endParaRPr>
            </a:p>
          </p:txBody>
        </p:sp>
        <p:sp>
          <p:nvSpPr>
            <p:cNvPr id="20553" name="Rectangle 51"/>
            <p:cNvSpPr>
              <a:spLocks noChangeArrowheads="1"/>
            </p:cNvSpPr>
            <p:nvPr/>
          </p:nvSpPr>
          <p:spPr bwMode="auto">
            <a:xfrm>
              <a:off x="1757" y="36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5" name="Rectangle 53"/>
            <p:cNvSpPr>
              <a:spLocks noChangeArrowheads="1"/>
            </p:cNvSpPr>
            <p:nvPr/>
          </p:nvSpPr>
          <p:spPr bwMode="auto">
            <a:xfrm>
              <a:off x="1757" y="34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6" name="Rectangle 54"/>
            <p:cNvSpPr>
              <a:spLocks noChangeArrowheads="1"/>
            </p:cNvSpPr>
            <p:nvPr/>
          </p:nvSpPr>
          <p:spPr bwMode="auto">
            <a:xfrm>
              <a:off x="1757" y="3244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4" name="Rectangle 52"/>
            <p:cNvSpPr>
              <a:spLocks noChangeArrowheads="1"/>
            </p:cNvSpPr>
            <p:nvPr/>
          </p:nvSpPr>
          <p:spPr bwMode="auto">
            <a:xfrm>
              <a:off x="1727" y="3249"/>
              <a:ext cx="915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Text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(shared)</a:t>
              </a:r>
            </a:p>
          </p:txBody>
        </p:sp>
      </p:grpSp>
      <p:sp>
        <p:nvSpPr>
          <p:cNvPr id="20530" name="Line 55"/>
          <p:cNvSpPr>
            <a:spLocks noChangeShapeType="1"/>
          </p:cNvSpPr>
          <p:nvPr/>
        </p:nvSpPr>
        <p:spPr bwMode="auto">
          <a:xfrm>
            <a:off x="4178300" y="55753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31" name="Group 56"/>
          <p:cNvGrpSpPr>
            <a:grpSpLocks/>
          </p:cNvGrpSpPr>
          <p:nvPr/>
        </p:nvGrpSpPr>
        <p:grpSpPr bwMode="auto">
          <a:xfrm>
            <a:off x="4329113" y="3879850"/>
            <a:ext cx="1452562" cy="1276350"/>
            <a:chOff x="2727" y="2540"/>
            <a:chExt cx="915" cy="804"/>
          </a:xfrm>
        </p:grpSpPr>
        <p:sp>
          <p:nvSpPr>
            <p:cNvPr id="449593" name="Rectangle 57"/>
            <p:cNvSpPr>
              <a:spLocks noChangeArrowheads="1"/>
            </p:cNvSpPr>
            <p:nvPr/>
          </p:nvSpPr>
          <p:spPr bwMode="auto">
            <a:xfrm>
              <a:off x="2768" y="2544"/>
              <a:ext cx="824" cy="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20548" name="Rectangle 59"/>
            <p:cNvSpPr>
              <a:spLocks noChangeArrowheads="1"/>
            </p:cNvSpPr>
            <p:nvPr/>
          </p:nvSpPr>
          <p:spPr bwMode="auto">
            <a:xfrm>
              <a:off x="2757" y="31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9" name="Rectangle 60"/>
            <p:cNvSpPr>
              <a:spLocks noChangeArrowheads="1"/>
            </p:cNvSpPr>
            <p:nvPr/>
          </p:nvSpPr>
          <p:spPr bwMode="auto">
            <a:xfrm>
              <a:off x="2757" y="29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0" name="Rectangle 61"/>
            <p:cNvSpPr>
              <a:spLocks noChangeArrowheads="1"/>
            </p:cNvSpPr>
            <p:nvPr/>
          </p:nvSpPr>
          <p:spPr bwMode="auto">
            <a:xfrm>
              <a:off x="2757" y="27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1" name="Rectangle 62"/>
            <p:cNvSpPr>
              <a:spLocks noChangeArrowheads="1"/>
            </p:cNvSpPr>
            <p:nvPr/>
          </p:nvSpPr>
          <p:spPr bwMode="auto">
            <a:xfrm>
              <a:off x="2757" y="2540"/>
              <a:ext cx="835" cy="200"/>
            </a:xfrm>
            <a:prstGeom prst="rect">
              <a:avLst/>
            </a:prstGeom>
            <a:noFill/>
            <a:ln w="50800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7" name="Rectangle 58"/>
            <p:cNvSpPr>
              <a:spLocks noChangeArrowheads="1"/>
            </p:cNvSpPr>
            <p:nvPr/>
          </p:nvSpPr>
          <p:spPr bwMode="auto">
            <a:xfrm>
              <a:off x="2727" y="2574"/>
              <a:ext cx="915" cy="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Data</a:t>
              </a:r>
            </a:p>
            <a:p>
              <a:pPr algn="ctr">
                <a:lnSpc>
                  <a:spcPct val="90000"/>
                </a:lnSpc>
              </a:pPr>
              <a:r>
                <a:rPr lang="en-US" dirty="0"/>
                <a:t>(not shared)</a:t>
              </a:r>
            </a:p>
          </p:txBody>
        </p:sp>
      </p:grpSp>
      <p:sp>
        <p:nvSpPr>
          <p:cNvPr id="449599" name="Rectangle 63"/>
          <p:cNvSpPr>
            <a:spLocks noChangeArrowheads="1"/>
          </p:cNvSpPr>
          <p:nvPr/>
        </p:nvSpPr>
        <p:spPr bwMode="auto">
          <a:xfrm>
            <a:off x="6015038" y="2597150"/>
            <a:ext cx="1325562" cy="12573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20533" name="Rectangle 64"/>
          <p:cNvSpPr>
            <a:spLocks noChangeArrowheads="1"/>
          </p:cNvSpPr>
          <p:nvPr/>
        </p:nvSpPr>
        <p:spPr bwMode="auto">
          <a:xfrm>
            <a:off x="6015038" y="3562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Rectangle 65"/>
          <p:cNvSpPr>
            <a:spLocks noChangeArrowheads="1"/>
          </p:cNvSpPr>
          <p:nvPr/>
        </p:nvSpPr>
        <p:spPr bwMode="auto">
          <a:xfrm>
            <a:off x="6015038" y="2609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Rectangle 66"/>
          <p:cNvSpPr>
            <a:spLocks noChangeArrowheads="1"/>
          </p:cNvSpPr>
          <p:nvPr/>
        </p:nvSpPr>
        <p:spPr bwMode="auto">
          <a:xfrm>
            <a:off x="6015038" y="3244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Rectangle 67"/>
          <p:cNvSpPr>
            <a:spLocks noChangeArrowheads="1"/>
          </p:cNvSpPr>
          <p:nvPr/>
        </p:nvSpPr>
        <p:spPr bwMode="auto">
          <a:xfrm>
            <a:off x="6015038" y="2927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7" name="Rectangle 68"/>
          <p:cNvSpPr>
            <a:spLocks noChangeArrowheads="1"/>
          </p:cNvSpPr>
          <p:nvPr/>
        </p:nvSpPr>
        <p:spPr bwMode="auto">
          <a:xfrm>
            <a:off x="5942013" y="2658726"/>
            <a:ext cx="1452562" cy="84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Run-Time Stack</a:t>
            </a:r>
          </a:p>
          <a:p>
            <a:pPr algn="ctr">
              <a:lnSpc>
                <a:spcPct val="90000"/>
              </a:lnSpc>
            </a:pPr>
            <a:r>
              <a:rPr lang="en-US" dirty="0"/>
              <a:t>(not shared)</a:t>
            </a:r>
          </a:p>
        </p:txBody>
      </p:sp>
      <p:sp>
        <p:nvSpPr>
          <p:cNvPr id="449605" name="Rectangle 69"/>
          <p:cNvSpPr>
            <a:spLocks noChangeArrowheads="1"/>
          </p:cNvSpPr>
          <p:nvPr/>
        </p:nvSpPr>
        <p:spPr bwMode="auto">
          <a:xfrm>
            <a:off x="7678738" y="1670050"/>
            <a:ext cx="1325562" cy="946150"/>
          </a:xfrm>
          <a:prstGeom prst="rect">
            <a:avLst/>
          </a:prstGeom>
          <a:solidFill>
            <a:srgbClr val="9999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539" name="Rectangle 70"/>
          <p:cNvSpPr>
            <a:spLocks noChangeArrowheads="1"/>
          </p:cNvSpPr>
          <p:nvPr/>
        </p:nvSpPr>
        <p:spPr bwMode="auto">
          <a:xfrm>
            <a:off x="7668344" y="1916832"/>
            <a:ext cx="1333973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dirty="0"/>
              <a:t>Heap</a:t>
            </a:r>
          </a:p>
          <a:p>
            <a:pPr algn="ctr"/>
            <a:r>
              <a:rPr lang="en-US" dirty="0"/>
              <a:t>(not shared)</a:t>
            </a:r>
          </a:p>
        </p:txBody>
      </p:sp>
      <p:sp>
        <p:nvSpPr>
          <p:cNvPr id="20540" name="Rectangle 71"/>
          <p:cNvSpPr>
            <a:spLocks noChangeArrowheads="1"/>
          </p:cNvSpPr>
          <p:nvPr/>
        </p:nvSpPr>
        <p:spPr bwMode="auto">
          <a:xfrm>
            <a:off x="7678738" y="2292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1" name="Rectangle 72"/>
          <p:cNvSpPr>
            <a:spLocks noChangeArrowheads="1"/>
          </p:cNvSpPr>
          <p:nvPr/>
        </p:nvSpPr>
        <p:spPr bwMode="auto">
          <a:xfrm>
            <a:off x="7678738" y="19748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Rectangle 73"/>
          <p:cNvSpPr>
            <a:spLocks noChangeArrowheads="1"/>
          </p:cNvSpPr>
          <p:nvPr/>
        </p:nvSpPr>
        <p:spPr bwMode="auto">
          <a:xfrm>
            <a:off x="7678738" y="1657350"/>
            <a:ext cx="1325562" cy="31750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AutoShape 74"/>
          <p:cNvSpPr>
            <a:spLocks/>
          </p:cNvSpPr>
          <p:nvPr/>
        </p:nvSpPr>
        <p:spPr bwMode="auto">
          <a:xfrm>
            <a:off x="5994400" y="4660900"/>
            <a:ext cx="317500" cy="1270000"/>
          </a:xfrm>
          <a:prstGeom prst="leftBrace">
            <a:avLst>
              <a:gd name="adj1" fmla="val 33333"/>
              <a:gd name="adj2" fmla="val 71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Rectangle 75"/>
          <p:cNvSpPr>
            <a:spLocks noChangeArrowheads="1"/>
          </p:cNvSpPr>
          <p:nvPr/>
        </p:nvSpPr>
        <p:spPr bwMode="auto">
          <a:xfrm>
            <a:off x="7580313" y="5899150"/>
            <a:ext cx="1236662" cy="400050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Rectangle 76"/>
          <p:cNvSpPr>
            <a:spLocks noChangeArrowheads="1"/>
          </p:cNvSpPr>
          <p:nvPr/>
        </p:nvSpPr>
        <p:spPr bwMode="auto">
          <a:xfrm>
            <a:off x="7472363" y="5513388"/>
            <a:ext cx="14525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/>
              <a:t>User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Multiple (sub) Name Spaces</a:t>
            </a:r>
          </a:p>
        </p:txBody>
      </p:sp>
    </p:spTree>
    <p:extLst>
      <p:ext uri="{BB962C8B-B14F-4D97-AF65-F5344CB8AC3E}">
        <p14:creationId xmlns:p14="http://schemas.microsoft.com/office/powerpoint/2010/main" val="172311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ChangeArrowheads="1"/>
          </p:cNvSpPr>
          <p:nvPr/>
        </p:nvSpPr>
        <p:spPr bwMode="auto">
          <a:xfrm>
            <a:off x="190500" y="4025900"/>
            <a:ext cx="4508500" cy="1752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3100" y="1244600"/>
            <a:ext cx="7924800" cy="25654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New concept: A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segment</a:t>
            </a:r>
            <a:r>
              <a:rPr lang="en-US" sz="2000" dirty="0">
                <a:latin typeface="Arial" charset="0"/>
              </a:rPr>
              <a:t> — a memory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object</a:t>
            </a:r>
            <a:r>
              <a:rPr lang="ja-JP" altLang="en-US" sz="2000" dirty="0">
                <a:latin typeface="Arial" charset="0"/>
              </a:rPr>
              <a:t>”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A virtual address space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A process now addresses objects —a pair (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addr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1"/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s</a:t>
            </a:r>
            <a:r>
              <a:rPr lang="en-US" sz="1800" dirty="0">
                <a:solidFill>
                  <a:srgbClr val="D93192"/>
                </a:solidFill>
                <a:latin typeface="Arial" charset="0"/>
              </a:rPr>
              <a:t>	</a:t>
            </a:r>
            <a:r>
              <a:rPr lang="en-US" sz="1800" dirty="0">
                <a:latin typeface="Arial" charset="0"/>
              </a:rPr>
              <a:t>— segment number</a:t>
            </a:r>
          </a:p>
          <a:p>
            <a:pPr lvl="1"/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addr</a:t>
            </a:r>
            <a:r>
              <a:rPr lang="en-US" sz="1800" dirty="0">
                <a:latin typeface="Arial" charset="0"/>
              </a:rPr>
              <a:t> — an offset within an object</a:t>
            </a:r>
          </a:p>
          <a:p>
            <a:pPr lvl="2"/>
            <a:r>
              <a:rPr lang="en-US" sz="2200" dirty="0">
                <a:latin typeface="Arial" charset="0"/>
              </a:rPr>
              <a:t>Don’t know size of object, so 32 bits for offset?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50850" y="5877272"/>
            <a:ext cx="405447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 dirty="0">
                <a:latin typeface="Comic Sans MS" charset="0"/>
              </a:rPr>
              <a:t>Segment + Address register scheme</a:t>
            </a:r>
          </a:p>
        </p:txBody>
      </p:sp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865188" y="5065713"/>
            <a:ext cx="4572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s</a:t>
            </a:r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482600" y="4165600"/>
            <a:ext cx="3927475" cy="393700"/>
            <a:chOff x="304" y="2672"/>
            <a:chExt cx="2474" cy="248"/>
          </a:xfrm>
        </p:grpSpPr>
        <p:grpSp>
          <p:nvGrpSpPr>
            <p:cNvPr id="21539" name="Group 8"/>
            <p:cNvGrpSpPr>
              <a:grpSpLocks/>
            </p:cNvGrpSpPr>
            <p:nvPr/>
          </p:nvGrpSpPr>
          <p:grpSpPr bwMode="auto">
            <a:xfrm>
              <a:off x="1378" y="2672"/>
              <a:ext cx="1400" cy="248"/>
              <a:chOff x="1378" y="3312"/>
              <a:chExt cx="1400" cy="248"/>
            </a:xfrm>
          </p:grpSpPr>
          <p:sp>
            <p:nvSpPr>
              <p:cNvPr id="21547" name="Rectangle 9"/>
              <p:cNvSpPr>
                <a:spLocks noChangeArrowheads="1"/>
              </p:cNvSpPr>
              <p:nvPr/>
            </p:nvSpPr>
            <p:spPr bwMode="auto">
              <a:xfrm>
                <a:off x="137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8" name="Rectangle 10"/>
              <p:cNvSpPr>
                <a:spLocks noChangeArrowheads="1"/>
              </p:cNvSpPr>
              <p:nvPr/>
            </p:nvSpPr>
            <p:spPr bwMode="auto">
              <a:xfrm>
                <a:off x="150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Rectangle 11"/>
              <p:cNvSpPr>
                <a:spLocks noChangeArrowheads="1"/>
              </p:cNvSpPr>
              <p:nvPr/>
            </p:nvSpPr>
            <p:spPr bwMode="auto">
              <a:xfrm>
                <a:off x="163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0" name="Rectangle 12"/>
              <p:cNvSpPr>
                <a:spLocks noChangeArrowheads="1"/>
              </p:cNvSpPr>
              <p:nvPr/>
            </p:nvSpPr>
            <p:spPr bwMode="auto">
              <a:xfrm>
                <a:off x="176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Rectangle 13"/>
              <p:cNvSpPr>
                <a:spLocks noChangeArrowheads="1"/>
              </p:cNvSpPr>
              <p:nvPr/>
            </p:nvSpPr>
            <p:spPr bwMode="auto">
              <a:xfrm>
                <a:off x="189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2" name="Rectangle 14"/>
              <p:cNvSpPr>
                <a:spLocks noChangeArrowheads="1"/>
              </p:cNvSpPr>
              <p:nvPr/>
            </p:nvSpPr>
            <p:spPr bwMode="auto">
              <a:xfrm>
                <a:off x="201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3" name="Rectangle 15"/>
              <p:cNvSpPr>
                <a:spLocks noChangeArrowheads="1"/>
              </p:cNvSpPr>
              <p:nvPr/>
            </p:nvSpPr>
            <p:spPr bwMode="auto">
              <a:xfrm>
                <a:off x="214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4" name="Rectangle 16"/>
              <p:cNvSpPr>
                <a:spLocks noChangeArrowheads="1"/>
              </p:cNvSpPr>
              <p:nvPr/>
            </p:nvSpPr>
            <p:spPr bwMode="auto">
              <a:xfrm>
                <a:off x="227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Rectangle 17"/>
              <p:cNvSpPr>
                <a:spLocks noChangeArrowheads="1"/>
              </p:cNvSpPr>
              <p:nvPr/>
            </p:nvSpPr>
            <p:spPr bwMode="auto">
              <a:xfrm>
                <a:off x="240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6" name="Rectangle 18"/>
              <p:cNvSpPr>
                <a:spLocks noChangeArrowheads="1"/>
              </p:cNvSpPr>
              <p:nvPr/>
            </p:nvSpPr>
            <p:spPr bwMode="auto">
              <a:xfrm>
                <a:off x="253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7" name="Rectangle 19"/>
              <p:cNvSpPr>
                <a:spLocks noChangeArrowheads="1"/>
              </p:cNvSpPr>
              <p:nvPr/>
            </p:nvSpPr>
            <p:spPr bwMode="auto">
              <a:xfrm>
                <a:off x="265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40" name="Group 20"/>
            <p:cNvGrpSpPr>
              <a:grpSpLocks/>
            </p:cNvGrpSpPr>
            <p:nvPr/>
          </p:nvGrpSpPr>
          <p:grpSpPr bwMode="auto">
            <a:xfrm>
              <a:off x="304" y="2672"/>
              <a:ext cx="760" cy="248"/>
              <a:chOff x="304" y="3312"/>
              <a:chExt cx="760" cy="248"/>
            </a:xfrm>
          </p:grpSpPr>
          <p:sp>
            <p:nvSpPr>
              <p:cNvPr id="21541" name="Rectangle 21"/>
              <p:cNvSpPr>
                <a:spLocks noChangeArrowheads="1"/>
              </p:cNvSpPr>
              <p:nvPr/>
            </p:nvSpPr>
            <p:spPr bwMode="auto">
              <a:xfrm>
                <a:off x="30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2" name="Rectangle 22"/>
              <p:cNvSpPr>
                <a:spLocks noChangeArrowheads="1"/>
              </p:cNvSpPr>
              <p:nvPr/>
            </p:nvSpPr>
            <p:spPr bwMode="auto">
              <a:xfrm>
                <a:off x="432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3" name="Rectangle 23"/>
              <p:cNvSpPr>
                <a:spLocks noChangeArrowheads="1"/>
              </p:cNvSpPr>
              <p:nvPr/>
            </p:nvSpPr>
            <p:spPr bwMode="auto">
              <a:xfrm>
                <a:off x="560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4" name="Rectangle 24"/>
              <p:cNvSpPr>
                <a:spLocks noChangeArrowheads="1"/>
              </p:cNvSpPr>
              <p:nvPr/>
            </p:nvSpPr>
            <p:spPr bwMode="auto">
              <a:xfrm>
                <a:off x="688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5" name="Rectangle 25"/>
              <p:cNvSpPr>
                <a:spLocks noChangeArrowheads="1"/>
              </p:cNvSpPr>
              <p:nvPr/>
            </p:nvSpPr>
            <p:spPr bwMode="auto">
              <a:xfrm>
                <a:off x="816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6" name="Rectangle 26"/>
              <p:cNvSpPr>
                <a:spLocks noChangeArrowheads="1"/>
              </p:cNvSpPr>
              <p:nvPr/>
            </p:nvSpPr>
            <p:spPr bwMode="auto">
              <a:xfrm>
                <a:off x="944" y="3312"/>
                <a:ext cx="120" cy="24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6666FF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3D3D99">
                    <a:alpha val="74998"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1611" name="Rectangle 27"/>
          <p:cNvSpPr>
            <a:spLocks noChangeArrowheads="1"/>
          </p:cNvSpPr>
          <p:nvPr/>
        </p:nvSpPr>
        <p:spPr bwMode="auto">
          <a:xfrm>
            <a:off x="3021013" y="5065713"/>
            <a:ext cx="7747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addr</a:t>
            </a:r>
          </a:p>
        </p:txBody>
      </p:sp>
      <p:sp>
        <p:nvSpPr>
          <p:cNvPr id="21513" name="Rectangle 28"/>
          <p:cNvSpPr>
            <a:spLocks noChangeArrowheads="1"/>
          </p:cNvSpPr>
          <p:nvPr/>
        </p:nvSpPr>
        <p:spPr bwMode="auto">
          <a:xfrm>
            <a:off x="5519738" y="5877272"/>
            <a:ext cx="2600325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Comic Sans MS" charset="0"/>
              </a:rPr>
              <a:t>Single address scheme</a:t>
            </a:r>
          </a:p>
        </p:txBody>
      </p:sp>
      <p:sp>
        <p:nvSpPr>
          <p:cNvPr id="21514" name="Rectangle 29"/>
          <p:cNvSpPr>
            <a:spLocks noChangeArrowheads="1"/>
          </p:cNvSpPr>
          <p:nvPr/>
        </p:nvSpPr>
        <p:spPr bwMode="auto">
          <a:xfrm>
            <a:off x="1992313" y="4587875"/>
            <a:ext cx="371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baseline="-25000"/>
              <a:t>1</a:t>
            </a:r>
            <a:endParaRPr lang="en-US" sz="1800" i="1" baseline="-25000"/>
          </a:p>
        </p:txBody>
      </p:sp>
      <p:sp>
        <p:nvSpPr>
          <p:cNvPr id="21515" name="Rectangle 30"/>
          <p:cNvSpPr>
            <a:spLocks noChangeArrowheads="1"/>
          </p:cNvSpPr>
          <p:nvPr/>
        </p:nvSpPr>
        <p:spPr bwMode="auto">
          <a:xfrm>
            <a:off x="1560513" y="45878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16" name="Rectangle 31"/>
          <p:cNvSpPr>
            <a:spLocks noChangeArrowheads="1"/>
          </p:cNvSpPr>
          <p:nvPr/>
        </p:nvSpPr>
        <p:spPr bwMode="auto">
          <a:xfrm>
            <a:off x="4278313" y="45878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17" name="Rectangle 32"/>
          <p:cNvSpPr>
            <a:spLocks noChangeArrowheads="1"/>
          </p:cNvSpPr>
          <p:nvPr/>
        </p:nvSpPr>
        <p:spPr bwMode="auto">
          <a:xfrm>
            <a:off x="277813" y="4587875"/>
            <a:ext cx="371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baseline="-25000"/>
              <a:t>2</a:t>
            </a:r>
            <a:endParaRPr lang="en-US" sz="1800" i="1" baseline="-25000"/>
          </a:p>
        </p:txBody>
      </p:sp>
      <p:sp>
        <p:nvSpPr>
          <p:cNvPr id="451617" name="Rectangle 33"/>
          <p:cNvSpPr>
            <a:spLocks noChangeArrowheads="1"/>
          </p:cNvSpPr>
          <p:nvPr/>
        </p:nvSpPr>
        <p:spPr bwMode="auto">
          <a:xfrm>
            <a:off x="5156200" y="4025900"/>
            <a:ext cx="3327400" cy="1727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19" name="Rectangle 34"/>
          <p:cNvSpPr>
            <a:spLocks noChangeArrowheads="1"/>
          </p:cNvSpPr>
          <p:nvPr/>
        </p:nvSpPr>
        <p:spPr bwMode="auto">
          <a:xfrm>
            <a:off x="8126413" y="45370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1520" name="Rectangle 35"/>
          <p:cNvSpPr>
            <a:spLocks noChangeArrowheads="1"/>
          </p:cNvSpPr>
          <p:nvPr/>
        </p:nvSpPr>
        <p:spPr bwMode="auto">
          <a:xfrm>
            <a:off x="5422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Rectangle 36"/>
          <p:cNvSpPr>
            <a:spLocks noChangeArrowheads="1"/>
          </p:cNvSpPr>
          <p:nvPr/>
        </p:nvSpPr>
        <p:spPr bwMode="auto">
          <a:xfrm>
            <a:off x="5626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Rectangle 37"/>
          <p:cNvSpPr>
            <a:spLocks noChangeArrowheads="1"/>
          </p:cNvSpPr>
          <p:nvPr/>
        </p:nvSpPr>
        <p:spPr bwMode="auto">
          <a:xfrm>
            <a:off x="5829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Rectangle 38"/>
          <p:cNvSpPr>
            <a:spLocks noChangeArrowheads="1"/>
          </p:cNvSpPr>
          <p:nvPr/>
        </p:nvSpPr>
        <p:spPr bwMode="auto">
          <a:xfrm>
            <a:off x="6032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Rectangle 39"/>
          <p:cNvSpPr>
            <a:spLocks noChangeArrowheads="1"/>
          </p:cNvSpPr>
          <p:nvPr/>
        </p:nvSpPr>
        <p:spPr bwMode="auto">
          <a:xfrm>
            <a:off x="62357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40"/>
          <p:cNvSpPr>
            <a:spLocks noChangeArrowheads="1"/>
          </p:cNvSpPr>
          <p:nvPr/>
        </p:nvSpPr>
        <p:spPr bwMode="auto">
          <a:xfrm>
            <a:off x="6438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Rectangle 41"/>
          <p:cNvSpPr>
            <a:spLocks noChangeArrowheads="1"/>
          </p:cNvSpPr>
          <p:nvPr/>
        </p:nvSpPr>
        <p:spPr bwMode="auto">
          <a:xfrm>
            <a:off x="6642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Rectangle 42"/>
          <p:cNvSpPr>
            <a:spLocks noChangeArrowheads="1"/>
          </p:cNvSpPr>
          <p:nvPr/>
        </p:nvSpPr>
        <p:spPr bwMode="auto">
          <a:xfrm>
            <a:off x="6845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Rectangle 43"/>
          <p:cNvSpPr>
            <a:spLocks noChangeArrowheads="1"/>
          </p:cNvSpPr>
          <p:nvPr/>
        </p:nvSpPr>
        <p:spPr bwMode="auto">
          <a:xfrm>
            <a:off x="7048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44"/>
          <p:cNvSpPr>
            <a:spLocks noChangeArrowheads="1"/>
          </p:cNvSpPr>
          <p:nvPr/>
        </p:nvSpPr>
        <p:spPr bwMode="auto">
          <a:xfrm>
            <a:off x="72517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Rectangle 45"/>
          <p:cNvSpPr>
            <a:spLocks noChangeArrowheads="1"/>
          </p:cNvSpPr>
          <p:nvPr/>
        </p:nvSpPr>
        <p:spPr bwMode="auto">
          <a:xfrm>
            <a:off x="74549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Rectangle 46"/>
          <p:cNvSpPr>
            <a:spLocks noChangeArrowheads="1"/>
          </p:cNvSpPr>
          <p:nvPr/>
        </p:nvSpPr>
        <p:spPr bwMode="auto">
          <a:xfrm>
            <a:off x="76581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Rectangle 47"/>
          <p:cNvSpPr>
            <a:spLocks noChangeArrowheads="1"/>
          </p:cNvSpPr>
          <p:nvPr/>
        </p:nvSpPr>
        <p:spPr bwMode="auto">
          <a:xfrm>
            <a:off x="78613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Rectangle 48"/>
          <p:cNvSpPr>
            <a:spLocks noChangeArrowheads="1"/>
          </p:cNvSpPr>
          <p:nvPr/>
        </p:nvSpPr>
        <p:spPr bwMode="auto">
          <a:xfrm>
            <a:off x="8064500" y="4178300"/>
            <a:ext cx="190500" cy="3937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33" name="Rectangle 49"/>
          <p:cNvSpPr>
            <a:spLocks noChangeArrowheads="1"/>
          </p:cNvSpPr>
          <p:nvPr/>
        </p:nvSpPr>
        <p:spPr bwMode="auto">
          <a:xfrm>
            <a:off x="5599113" y="5243513"/>
            <a:ext cx="4572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s</a:t>
            </a:r>
          </a:p>
        </p:txBody>
      </p:sp>
      <p:sp>
        <p:nvSpPr>
          <p:cNvPr id="21535" name="Rectangle 50"/>
          <p:cNvSpPr>
            <a:spLocks noChangeArrowheads="1"/>
          </p:cNvSpPr>
          <p:nvPr/>
        </p:nvSpPr>
        <p:spPr bwMode="auto">
          <a:xfrm>
            <a:off x="5243513" y="4537075"/>
            <a:ext cx="295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</a:p>
        </p:txBody>
      </p:sp>
      <p:sp>
        <p:nvSpPr>
          <p:cNvPr id="21536" name="AutoShape 51"/>
          <p:cNvSpPr>
            <a:spLocks/>
          </p:cNvSpPr>
          <p:nvPr/>
        </p:nvSpPr>
        <p:spPr bwMode="auto">
          <a:xfrm rot="-5400000">
            <a:off x="7137400" y="4013200"/>
            <a:ext cx="241300" cy="1955800"/>
          </a:xfrm>
          <a:prstGeom prst="leftBrace">
            <a:avLst>
              <a:gd name="adj1" fmla="val 4382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AutoShape 52"/>
          <p:cNvSpPr>
            <a:spLocks/>
          </p:cNvSpPr>
          <p:nvPr/>
        </p:nvSpPr>
        <p:spPr bwMode="auto">
          <a:xfrm rot="-5400000">
            <a:off x="5702300" y="4597400"/>
            <a:ext cx="241300" cy="787400"/>
          </a:xfrm>
          <a:prstGeom prst="leftBrace">
            <a:avLst>
              <a:gd name="adj1" fmla="val 2719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37" name="Rectangle 53"/>
          <p:cNvSpPr>
            <a:spLocks noChangeArrowheads="1"/>
          </p:cNvSpPr>
          <p:nvPr/>
        </p:nvSpPr>
        <p:spPr bwMode="auto">
          <a:xfrm>
            <a:off x="6869113" y="5256213"/>
            <a:ext cx="774700" cy="3937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hlink"/>
                </a:solidFill>
                <a:latin typeface="Times"/>
                <a:ea typeface="+mn-ea"/>
              </a:rPr>
              <a:t>addr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Segmentation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Two ways to encode a virtual address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33086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 rot="16200000" flipH="1">
            <a:off x="749300" y="1693863"/>
            <a:ext cx="368300" cy="9271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>
            <a:off x="1498600" y="4979988"/>
            <a:ext cx="13716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501775" y="4997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7637463" y="1354138"/>
            <a:ext cx="1252537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632700" y="2581275"/>
            <a:ext cx="1257300" cy="1524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632700" y="5934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632700" y="5629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632700" y="5324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7632700" y="5019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7632700" y="4714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7632700" y="4410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7632700" y="4105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7632700" y="3800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7632700" y="3495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7632700" y="3190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7632700" y="2886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7632700" y="25812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7632700" y="22764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7632700" y="19716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7632700" y="16668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7632700" y="1362075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72310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7532688" y="27670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7404100" y="56165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74041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74041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6735763" y="37290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1000</a:t>
            </a: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6735763" y="24971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1500</a:t>
            </a:r>
          </a:p>
        </p:txBody>
      </p:sp>
      <p:sp>
        <p:nvSpPr>
          <p:cNvPr id="453663" name="Oval 31"/>
          <p:cNvSpPr>
            <a:spLocks noChangeArrowheads="1"/>
          </p:cNvSpPr>
          <p:nvPr/>
        </p:nvSpPr>
        <p:spPr bwMode="auto">
          <a:xfrm>
            <a:off x="5695950" y="38608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800" b="1">
                <a:latin typeface="Times"/>
                <a:ea typeface="+mn-ea"/>
              </a:rPr>
              <a:t>+</a:t>
            </a:r>
          </a:p>
        </p:txBody>
      </p:sp>
      <p:sp>
        <p:nvSpPr>
          <p:cNvPr id="453664" name="Rectangle 32"/>
          <p:cNvSpPr>
            <a:spLocks noChangeArrowheads="1"/>
          </p:cNvSpPr>
          <p:nvPr/>
        </p:nvSpPr>
        <p:spPr bwMode="auto">
          <a:xfrm>
            <a:off x="5530850" y="4787900"/>
            <a:ext cx="800100" cy="368300"/>
          </a:xfrm>
          <a:prstGeom prst="rect">
            <a:avLst/>
          </a:prstGeom>
          <a:solidFill>
            <a:schemeClr val="bg1"/>
          </a:solidFill>
          <a:ln w="50800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1000</a:t>
            </a: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6396038" y="4684713"/>
            <a:ext cx="11271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Base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Register</a:t>
            </a:r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H="1">
            <a:off x="4813300" y="41148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 flipH="1">
            <a:off x="1587500" y="4114800"/>
            <a:ext cx="2730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457200" y="40719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dirty="0">
                <a:latin typeface="Arial" charset="0"/>
              </a:rPr>
              <a:t>Virtual</a:t>
            </a:r>
          </a:p>
          <a:p>
            <a:pPr algn="ctr"/>
            <a:r>
              <a:rPr lang="en-US" sz="2000" dirty="0">
                <a:latin typeface="Arial" charset="0"/>
              </a:rPr>
              <a:t>Addresses</a:t>
            </a:r>
          </a:p>
        </p:txBody>
      </p:sp>
      <p:sp>
        <p:nvSpPr>
          <p:cNvPr id="453669" name="Oval 37"/>
          <p:cNvSpPr>
            <a:spLocks noChangeArrowheads="1"/>
          </p:cNvSpPr>
          <p:nvPr/>
        </p:nvSpPr>
        <p:spPr bwMode="auto">
          <a:xfrm>
            <a:off x="4332288" y="38608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/>
            <a:r>
              <a:rPr lang="en-US" sz="2800" b="1"/>
              <a:t>≤</a:t>
            </a:r>
          </a:p>
        </p:txBody>
      </p:sp>
      <p:sp>
        <p:nvSpPr>
          <p:cNvPr id="453670" name="Rectangle 38"/>
          <p:cNvSpPr>
            <a:spLocks noChangeArrowheads="1"/>
          </p:cNvSpPr>
          <p:nvPr/>
        </p:nvSpPr>
        <p:spPr bwMode="auto">
          <a:xfrm>
            <a:off x="4167188" y="4787900"/>
            <a:ext cx="800100" cy="368300"/>
          </a:xfrm>
          <a:prstGeom prst="rect">
            <a:avLst/>
          </a:prstGeom>
          <a:solidFill>
            <a:schemeClr val="bg1"/>
          </a:solidFill>
          <a:ln w="50800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500</a:t>
            </a:r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3038475" y="4684713"/>
            <a:ext cx="11271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Limit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latin typeface="Arial" charset="0"/>
              </a:rPr>
              <a:t>Register</a:t>
            </a:r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4578350" y="3257550"/>
            <a:ext cx="0" cy="590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3867150" y="2638425"/>
            <a:ext cx="14097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 b="1">
                <a:solidFill>
                  <a:schemeClr val="hlink"/>
                </a:solidFill>
                <a:latin typeface="Courier" charset="0"/>
              </a:rPr>
              <a:t>MEMORY</a:t>
            </a:r>
          </a:p>
          <a:p>
            <a:pPr algn="ctr"/>
            <a:r>
              <a:rPr lang="en-US" sz="1800" b="1">
                <a:solidFill>
                  <a:schemeClr val="hlink"/>
                </a:solidFill>
                <a:latin typeface="Courier" charset="0"/>
              </a:rPr>
              <a:t>EXCEPTION</a:t>
            </a:r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6827664" y="6309320"/>
            <a:ext cx="2568872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7" tIns="44450" rIns="90487" bIns="44450">
            <a:spAutoFit/>
          </a:bodyPr>
          <a:lstStyle/>
          <a:p>
            <a:pPr algn="ctr"/>
            <a:r>
              <a:rPr lang="en-US" sz="2000" dirty="0">
                <a:latin typeface="Comic Sans MS" charset="0"/>
              </a:rPr>
              <a:t>Physical Memory</a:t>
            </a:r>
          </a:p>
        </p:txBody>
      </p:sp>
      <p:sp>
        <p:nvSpPr>
          <p:cNvPr id="22571" name="Rectangle 43"/>
          <p:cNvSpPr>
            <a:spLocks noChangeArrowheads="1"/>
          </p:cNvSpPr>
          <p:nvPr/>
        </p:nvSpPr>
        <p:spPr bwMode="auto">
          <a:xfrm>
            <a:off x="4779963" y="4051300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yes</a:t>
            </a:r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4538663" y="3467100"/>
            <a:ext cx="49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  <a:latin typeface="Arial" charset="0"/>
              </a:rPr>
              <a:t>no</a:t>
            </a:r>
          </a:p>
        </p:txBody>
      </p:sp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7532688" y="31226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7532688" y="3478213"/>
            <a:ext cx="14652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>
                <a:solidFill>
                  <a:schemeClr val="hlink"/>
                </a:solidFill>
              </a:rPr>
              <a:t>Segment</a:t>
            </a:r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4560888" y="4362450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6172200" y="41021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5932488" y="4349750"/>
            <a:ext cx="0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Rectangle 50"/>
          <p:cNvSpPr>
            <a:spLocks noChangeArrowheads="1"/>
          </p:cNvSpPr>
          <p:nvPr/>
        </p:nvSpPr>
        <p:spPr bwMode="auto">
          <a:xfrm>
            <a:off x="1219200" y="6350000"/>
            <a:ext cx="19034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Segment Table</a:t>
            </a:r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1008063" y="5707063"/>
            <a:ext cx="4572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i="1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V="1">
            <a:off x="1409700" y="5614988"/>
            <a:ext cx="0" cy="698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Rectangle 53"/>
          <p:cNvSpPr>
            <a:spLocks noChangeArrowheads="1"/>
          </p:cNvSpPr>
          <p:nvPr/>
        </p:nvSpPr>
        <p:spPr bwMode="auto">
          <a:xfrm>
            <a:off x="1501775" y="5949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453686" name="Oval 54"/>
          <p:cNvSpPr>
            <a:spLocks noChangeArrowheads="1"/>
          </p:cNvSpPr>
          <p:nvPr/>
        </p:nvSpPr>
        <p:spPr bwMode="auto">
          <a:xfrm>
            <a:off x="546100" y="2362200"/>
            <a:ext cx="774700" cy="673100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b="1">
                <a:latin typeface="Arial" charset="0"/>
                <a:ea typeface="+mn-ea"/>
              </a:rPr>
              <a:t>CPU</a:t>
            </a:r>
            <a:endParaRPr lang="en-US" sz="2000" b="1">
              <a:solidFill>
                <a:schemeClr val="accent1"/>
              </a:solidFill>
              <a:latin typeface="Arial" charset="0"/>
              <a:ea typeface="+mn-ea"/>
            </a:endParaRPr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1592263" y="3716338"/>
            <a:ext cx="26987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-38100" y="37163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n</a:t>
            </a:r>
          </a:p>
        </p:txBody>
      </p:sp>
      <p:sp>
        <p:nvSpPr>
          <p:cNvPr id="22585" name="Rectangle 57"/>
          <p:cNvSpPr>
            <a:spLocks noChangeArrowheads="1"/>
          </p:cNvSpPr>
          <p:nvPr/>
        </p:nvSpPr>
        <p:spPr bwMode="auto">
          <a:xfrm>
            <a:off x="698500" y="371633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32</a:t>
            </a:r>
          </a:p>
        </p:txBody>
      </p:sp>
      <p:sp>
        <p:nvSpPr>
          <p:cNvPr id="22586" name="Rectangle 58"/>
          <p:cNvSpPr>
            <a:spLocks noChangeArrowheads="1"/>
          </p:cNvSpPr>
          <p:nvPr/>
        </p:nvSpPr>
        <p:spPr bwMode="auto">
          <a:xfrm>
            <a:off x="60325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Rectangle 59"/>
          <p:cNvSpPr>
            <a:spLocks noChangeArrowheads="1"/>
          </p:cNvSpPr>
          <p:nvPr/>
        </p:nvSpPr>
        <p:spPr bwMode="auto">
          <a:xfrm>
            <a:off x="225425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Rectangle 60"/>
          <p:cNvSpPr>
            <a:spLocks noChangeArrowheads="1"/>
          </p:cNvSpPr>
          <p:nvPr/>
        </p:nvSpPr>
        <p:spPr bwMode="auto">
          <a:xfrm>
            <a:off x="388938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Rectangle 61"/>
          <p:cNvSpPr>
            <a:spLocks noChangeArrowheads="1"/>
          </p:cNvSpPr>
          <p:nvPr/>
        </p:nvSpPr>
        <p:spPr bwMode="auto">
          <a:xfrm>
            <a:off x="512763" y="37163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22590" name="Rectangle 62"/>
          <p:cNvSpPr>
            <a:spLocks noChangeArrowheads="1"/>
          </p:cNvSpPr>
          <p:nvPr/>
        </p:nvSpPr>
        <p:spPr bwMode="auto">
          <a:xfrm>
            <a:off x="554038" y="3495675"/>
            <a:ext cx="149225" cy="228600"/>
          </a:xfrm>
          <a:prstGeom prst="rect">
            <a:avLst/>
          </a:prstGeom>
          <a:solidFill>
            <a:srgbClr val="00FF00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Rectangle 63"/>
          <p:cNvSpPr>
            <a:spLocks noChangeArrowheads="1"/>
          </p:cNvSpPr>
          <p:nvPr/>
        </p:nvSpPr>
        <p:spPr bwMode="auto">
          <a:xfrm>
            <a:off x="81121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Rectangle 64"/>
          <p:cNvSpPr>
            <a:spLocks noChangeArrowheads="1"/>
          </p:cNvSpPr>
          <p:nvPr/>
        </p:nvSpPr>
        <p:spPr bwMode="auto">
          <a:xfrm>
            <a:off x="97631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Rectangle 65"/>
          <p:cNvSpPr>
            <a:spLocks noChangeArrowheads="1"/>
          </p:cNvSpPr>
          <p:nvPr/>
        </p:nvSpPr>
        <p:spPr bwMode="auto">
          <a:xfrm>
            <a:off x="96838" y="3081338"/>
            <a:ext cx="4699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22594" name="Rectangle 66"/>
          <p:cNvSpPr>
            <a:spLocks noChangeArrowheads="1"/>
          </p:cNvSpPr>
          <p:nvPr/>
        </p:nvSpPr>
        <p:spPr bwMode="auto">
          <a:xfrm>
            <a:off x="1046163" y="3081338"/>
            <a:ext cx="4699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o</a:t>
            </a:r>
          </a:p>
        </p:txBody>
      </p:sp>
      <p:sp>
        <p:nvSpPr>
          <p:cNvPr id="22595" name="Line 67"/>
          <p:cNvSpPr>
            <a:spLocks noChangeShapeType="1"/>
          </p:cNvSpPr>
          <p:nvPr/>
        </p:nvSpPr>
        <p:spPr bwMode="auto">
          <a:xfrm flipH="1">
            <a:off x="927100" y="3086100"/>
            <a:ext cx="12700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700" name="Rectangle 68"/>
          <p:cNvSpPr>
            <a:spLocks noChangeArrowheads="1"/>
          </p:cNvSpPr>
          <p:nvPr/>
        </p:nvSpPr>
        <p:spPr bwMode="auto">
          <a:xfrm>
            <a:off x="317500" y="1227138"/>
            <a:ext cx="1231900" cy="7112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r>
              <a:rPr lang="en-US" sz="2000">
                <a:latin typeface="Times"/>
                <a:ea typeface="+mn-ea"/>
              </a:rPr>
              <a:t>Program</a:t>
            </a:r>
          </a:p>
          <a:p>
            <a:pPr algn="ctr">
              <a:defRPr/>
            </a:pPr>
            <a:r>
              <a:rPr lang="en-US" sz="2000" i="1">
                <a:latin typeface="Times"/>
                <a:ea typeface="+mn-ea"/>
              </a:rPr>
              <a:t>P</a:t>
            </a:r>
          </a:p>
        </p:txBody>
      </p:sp>
      <p:sp>
        <p:nvSpPr>
          <p:cNvPr id="22597" name="Rectangle 69"/>
          <p:cNvSpPr>
            <a:spLocks noChangeArrowheads="1"/>
          </p:cNvSpPr>
          <p:nvPr/>
        </p:nvSpPr>
        <p:spPr bwMode="auto">
          <a:xfrm>
            <a:off x="2187575" y="5949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598" name="Rectangle 70"/>
          <p:cNvSpPr>
            <a:spLocks noChangeArrowheads="1"/>
          </p:cNvSpPr>
          <p:nvPr/>
        </p:nvSpPr>
        <p:spPr bwMode="auto">
          <a:xfrm>
            <a:off x="1501775" y="5632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599" name="Rectangle 71"/>
          <p:cNvSpPr>
            <a:spLocks noChangeArrowheads="1"/>
          </p:cNvSpPr>
          <p:nvPr/>
        </p:nvSpPr>
        <p:spPr bwMode="auto">
          <a:xfrm>
            <a:off x="2187575" y="5632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600" name="Rectangle 72"/>
          <p:cNvSpPr>
            <a:spLocks noChangeArrowheads="1"/>
          </p:cNvSpPr>
          <p:nvPr/>
        </p:nvSpPr>
        <p:spPr bwMode="auto">
          <a:xfrm>
            <a:off x="1501775" y="5314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 i="1">
                <a:solidFill>
                  <a:schemeClr val="folHlink"/>
                </a:solidFill>
              </a:rPr>
              <a:t>base</a:t>
            </a:r>
          </a:p>
        </p:txBody>
      </p:sp>
      <p:sp>
        <p:nvSpPr>
          <p:cNvPr id="22601" name="Rectangle 73"/>
          <p:cNvSpPr>
            <a:spLocks noChangeArrowheads="1"/>
          </p:cNvSpPr>
          <p:nvPr/>
        </p:nvSpPr>
        <p:spPr bwMode="auto">
          <a:xfrm>
            <a:off x="2187575" y="53149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 i="1">
                <a:solidFill>
                  <a:schemeClr val="folHlink"/>
                </a:solidFill>
              </a:rPr>
              <a:t>limit</a:t>
            </a:r>
          </a:p>
        </p:txBody>
      </p:sp>
      <p:sp>
        <p:nvSpPr>
          <p:cNvPr id="22602" name="Rectangle 74"/>
          <p:cNvSpPr>
            <a:spLocks noChangeArrowheads="1"/>
          </p:cNvSpPr>
          <p:nvPr/>
        </p:nvSpPr>
        <p:spPr bwMode="auto">
          <a:xfrm>
            <a:off x="2187575" y="4997450"/>
            <a:ext cx="687388" cy="317500"/>
          </a:xfrm>
          <a:prstGeom prst="rect">
            <a:avLst/>
          </a:prstGeom>
          <a:noFill/>
          <a:ln w="50800">
            <a:solidFill>
              <a:srgbClr val="990099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 i="1">
              <a:solidFill>
                <a:schemeClr val="folHlink"/>
              </a:solidFill>
            </a:endParaRPr>
          </a:p>
        </p:txBody>
      </p:sp>
      <p:sp>
        <p:nvSpPr>
          <p:cNvPr id="22603" name="Arc 75"/>
          <p:cNvSpPr>
            <a:spLocks/>
          </p:cNvSpPr>
          <p:nvPr/>
        </p:nvSpPr>
        <p:spPr bwMode="auto">
          <a:xfrm>
            <a:off x="1296988" y="3822700"/>
            <a:ext cx="304800" cy="2921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4" name="Arc 76"/>
          <p:cNvSpPr>
            <a:spLocks/>
          </p:cNvSpPr>
          <p:nvPr/>
        </p:nvSpPr>
        <p:spPr bwMode="auto">
          <a:xfrm>
            <a:off x="471488" y="5195888"/>
            <a:ext cx="292100" cy="292100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905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5" name="Line 77"/>
          <p:cNvSpPr>
            <a:spLocks noChangeShapeType="1"/>
          </p:cNvSpPr>
          <p:nvPr/>
        </p:nvSpPr>
        <p:spPr bwMode="auto">
          <a:xfrm>
            <a:off x="468313" y="3822700"/>
            <a:ext cx="0" cy="1371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6" name="Line 78"/>
          <p:cNvSpPr>
            <a:spLocks noChangeShapeType="1"/>
          </p:cNvSpPr>
          <p:nvPr/>
        </p:nvSpPr>
        <p:spPr bwMode="auto">
          <a:xfrm>
            <a:off x="749300" y="5486400"/>
            <a:ext cx="72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7" name="Line 79"/>
          <p:cNvSpPr>
            <a:spLocks noChangeShapeType="1"/>
          </p:cNvSpPr>
          <p:nvPr/>
        </p:nvSpPr>
        <p:spPr bwMode="auto">
          <a:xfrm>
            <a:off x="2971800" y="5410200"/>
            <a:ext cx="12827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Arc 80"/>
          <p:cNvSpPr>
            <a:spLocks/>
          </p:cNvSpPr>
          <p:nvPr/>
        </p:nvSpPr>
        <p:spPr bwMode="auto">
          <a:xfrm flipV="1">
            <a:off x="4254500" y="5167313"/>
            <a:ext cx="266700" cy="244475"/>
          </a:xfrm>
          <a:custGeom>
            <a:avLst/>
            <a:gdLst>
              <a:gd name="T0" fmla="*/ 0 w 21600"/>
              <a:gd name="T1" fmla="*/ 0 h 24403"/>
              <a:gd name="T2" fmla="*/ 2147483647 w 21600"/>
              <a:gd name="T3" fmla="*/ 2147483647 h 24403"/>
              <a:gd name="T4" fmla="*/ 0 w 21600"/>
              <a:gd name="T5" fmla="*/ 2147483647 h 24403"/>
              <a:gd name="T6" fmla="*/ 0 60000 65536"/>
              <a:gd name="T7" fmla="*/ 0 60000 65536"/>
              <a:gd name="T8" fmla="*/ 0 60000 65536"/>
              <a:gd name="T9" fmla="*/ 0 w 21600"/>
              <a:gd name="T10" fmla="*/ 0 h 24403"/>
              <a:gd name="T11" fmla="*/ 21600 w 21600"/>
              <a:gd name="T12" fmla="*/ 24403 h 244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40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37"/>
                  <a:pt x="21538" y="23473"/>
                  <a:pt x="21417" y="24403"/>
                </a:cubicBezTo>
              </a:path>
              <a:path w="21600" h="2440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537"/>
                  <a:pt x="21538" y="23473"/>
                  <a:pt x="21417" y="24403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9" name="Line 81"/>
          <p:cNvSpPr>
            <a:spLocks noChangeShapeType="1"/>
          </p:cNvSpPr>
          <p:nvPr/>
        </p:nvSpPr>
        <p:spPr bwMode="auto">
          <a:xfrm>
            <a:off x="2971800" y="5524500"/>
            <a:ext cx="26543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0" name="Arc 82"/>
          <p:cNvSpPr>
            <a:spLocks/>
          </p:cNvSpPr>
          <p:nvPr/>
        </p:nvSpPr>
        <p:spPr bwMode="auto">
          <a:xfrm flipV="1">
            <a:off x="5600700" y="5257800"/>
            <a:ext cx="266700" cy="265113"/>
          </a:xfrm>
          <a:custGeom>
            <a:avLst/>
            <a:gdLst>
              <a:gd name="T0" fmla="*/ 0 w 21600"/>
              <a:gd name="T1" fmla="*/ 0 h 26575"/>
              <a:gd name="T2" fmla="*/ 2147483647 w 21600"/>
              <a:gd name="T3" fmla="*/ 2147483647 h 26575"/>
              <a:gd name="T4" fmla="*/ 0 w 21600"/>
              <a:gd name="T5" fmla="*/ 2134231987 h 26575"/>
              <a:gd name="T6" fmla="*/ 0 60000 65536"/>
              <a:gd name="T7" fmla="*/ 0 60000 65536"/>
              <a:gd name="T8" fmla="*/ 0 60000 65536"/>
              <a:gd name="T9" fmla="*/ 0 w 21600"/>
              <a:gd name="T10" fmla="*/ 0 h 26575"/>
              <a:gd name="T11" fmla="*/ 21600 w 21600"/>
              <a:gd name="T12" fmla="*/ 26575 h 265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57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275"/>
                  <a:pt x="21405" y="24944"/>
                  <a:pt x="21019" y="26575"/>
                </a:cubicBezTo>
              </a:path>
              <a:path w="21600" h="2657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275"/>
                  <a:pt x="21405" y="24944"/>
                  <a:pt x="21019" y="26575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3715" name="Rectangle 83"/>
          <p:cNvSpPr>
            <a:spLocks noChangeArrowheads="1"/>
          </p:cNvSpPr>
          <p:nvPr/>
        </p:nvSpPr>
        <p:spPr bwMode="auto">
          <a:xfrm>
            <a:off x="76200" y="6070600"/>
            <a:ext cx="781050" cy="373063"/>
          </a:xfrm>
          <a:prstGeom prst="rect">
            <a:avLst/>
          </a:prstGeom>
          <a:solidFill>
            <a:schemeClr val="tx2"/>
          </a:solidFill>
          <a:ln w="28575">
            <a:solidFill>
              <a:schemeClr val="hlink"/>
            </a:solidFill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Times"/>
                <a:ea typeface="+mn-ea"/>
              </a:rPr>
              <a:t>STBR</a:t>
            </a:r>
          </a:p>
        </p:txBody>
      </p:sp>
      <p:sp>
        <p:nvSpPr>
          <p:cNvPr id="22612" name="Line 84"/>
          <p:cNvSpPr>
            <a:spLocks noChangeShapeType="1"/>
          </p:cNvSpPr>
          <p:nvPr/>
        </p:nvSpPr>
        <p:spPr bwMode="auto">
          <a:xfrm>
            <a:off x="857250" y="6265863"/>
            <a:ext cx="5080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3" name="Rectangle 85"/>
          <p:cNvSpPr>
            <a:spLocks noGrp="1" noChangeArrowheads="1"/>
          </p:cNvSpPr>
          <p:nvPr>
            <p:ph type="body" idx="1"/>
          </p:nvPr>
        </p:nvSpPr>
        <p:spPr>
          <a:xfrm>
            <a:off x="1955800" y="1484784"/>
            <a:ext cx="5295900" cy="7493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Add a segment table containing base &amp; limit register values</a:t>
            </a:r>
            <a:endParaRPr lang="en-US" sz="2000" i="1" dirty="0">
              <a:solidFill>
                <a:srgbClr val="D93192"/>
              </a:solidFill>
              <a:latin typeface="Arial" charset="0"/>
            </a:endParaRPr>
          </a:p>
        </p:txBody>
      </p:sp>
      <p:sp>
        <p:nvSpPr>
          <p:cNvPr id="22614" name="Rectangle 86"/>
          <p:cNvSpPr>
            <a:spLocks noChangeArrowheads="1"/>
          </p:cNvSpPr>
          <p:nvPr/>
        </p:nvSpPr>
        <p:spPr bwMode="auto">
          <a:xfrm>
            <a:off x="113506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5" name="Rectangle 87"/>
          <p:cNvSpPr>
            <a:spLocks noChangeArrowheads="1"/>
          </p:cNvSpPr>
          <p:nvPr/>
        </p:nvSpPr>
        <p:spPr bwMode="auto">
          <a:xfrm>
            <a:off x="1300163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Rectangle 88"/>
          <p:cNvSpPr>
            <a:spLocks noChangeArrowheads="1"/>
          </p:cNvSpPr>
          <p:nvPr/>
        </p:nvSpPr>
        <p:spPr bwMode="auto">
          <a:xfrm>
            <a:off x="1463675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7" name="Rectangle 89"/>
          <p:cNvSpPr>
            <a:spLocks noChangeArrowheads="1"/>
          </p:cNvSpPr>
          <p:nvPr/>
        </p:nvSpPr>
        <p:spPr bwMode="auto">
          <a:xfrm>
            <a:off x="1628775" y="3495675"/>
            <a:ext cx="149225" cy="228600"/>
          </a:xfrm>
          <a:prstGeom prst="rect">
            <a:avLst/>
          </a:prstGeom>
          <a:solidFill>
            <a:srgbClr val="A2C1FE"/>
          </a:solidFill>
          <a:ln w="25400">
            <a:solidFill>
              <a:srgbClr val="6666FF"/>
            </a:solidFill>
            <a:miter lim="800000"/>
            <a:headEnd/>
            <a:tailEnd/>
          </a:ln>
          <a:effectLst>
            <a:prstShdw prst="shdw17" dist="17961" dir="2700000">
              <a:srgbClr val="3D3D99">
                <a:alpha val="74998"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Segmentation</a:t>
            </a:r>
          </a:p>
        </p:txBody>
      </p:sp>
    </p:spTree>
    <p:extLst>
      <p:ext uri="{BB962C8B-B14F-4D97-AF65-F5344CB8AC3E}">
        <p14:creationId xmlns:p14="http://schemas.microsoft.com/office/powerpoint/2010/main" val="4207818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2DD95-4234-B7DB-EBD1-110E72327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Segmentation: Key Design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3222B-1273-B9CD-E111-26DE477CC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Granularity of translation: Variable-sized, byte granularity</a:t>
            </a:r>
          </a:p>
          <a:p>
            <a:pPr lvl="1"/>
            <a:r>
              <a:rPr lang="en-US" dirty="0"/>
              <a:t>Leads to external fragmentation, no internal fragmentation</a:t>
            </a:r>
          </a:p>
          <a:p>
            <a:pPr lvl="1"/>
            <a:r>
              <a:rPr lang="en-US" dirty="0"/>
              <a:t>Hard to dynamically resize a segment,</a:t>
            </a:r>
          </a:p>
          <a:p>
            <a:pPr lvl="2"/>
            <a:r>
              <a:rPr lang="en-US" dirty="0"/>
              <a:t>Or only use part of a segment – e.g., a few functions in </a:t>
            </a:r>
            <a:r>
              <a:rPr lang="en-US" dirty="0" err="1"/>
              <a:t>libc</a:t>
            </a:r>
            <a:endParaRPr lang="en-US" dirty="0"/>
          </a:p>
          <a:p>
            <a:r>
              <a:rPr lang="en-US" dirty="0"/>
              <a:t>Total number of translations: Very few (~8)</a:t>
            </a:r>
          </a:p>
          <a:p>
            <a:pPr lvl="1"/>
            <a:r>
              <a:rPr lang="en-US" dirty="0"/>
              <a:t>Easy to cache in a few registers in hardware</a:t>
            </a:r>
          </a:p>
          <a:p>
            <a:r>
              <a:rPr lang="en-US" dirty="0"/>
              <a:t>Programmer abstractions:</a:t>
            </a:r>
          </a:p>
          <a:p>
            <a:pPr lvl="1"/>
            <a:r>
              <a:rPr lang="en-US" dirty="0"/>
              <a:t>Can be fully transparent to programmer (encoded in address space offsets) or explicit (with registers)</a:t>
            </a:r>
          </a:p>
          <a:p>
            <a:pPr lvl="1"/>
            <a:r>
              <a:rPr lang="en-US" dirty="0"/>
              <a:t>Designed in the era of assembly programming (stack, code, data segments)</a:t>
            </a:r>
          </a:p>
          <a:p>
            <a:r>
              <a:rPr lang="en-US" dirty="0"/>
              <a:t>Kernel bookkeeping</a:t>
            </a:r>
            <a:r>
              <a:rPr lang="en-US"/>
              <a:t>: Essentially all </a:t>
            </a:r>
            <a:r>
              <a:rPr lang="en-US" dirty="0"/>
              <a:t>in the allocator</a:t>
            </a:r>
          </a:p>
          <a:p>
            <a:pPr lvl="1"/>
            <a:r>
              <a:rPr lang="en-US" dirty="0"/>
              <a:t>PCB stores segment definitions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AFC84-C9DF-DC1B-E135-F1A14DC47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06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648544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Segmentation allows sharing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And dead simple hardware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Can easily cache all translation metadata on-chip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Low latency to translate virtual addresses to physical addresses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Two arithmetic operations (add and limit check)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… but leads to poor memory utilization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We might not use much of a large segment, but we must keep the whole thing in memory (bad memory utilization).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Suffers from external fragmentation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Allocation/</a:t>
            </a:r>
            <a:r>
              <a:rPr lang="en-US" sz="1800" dirty="0" err="1">
                <a:latin typeface="Arial" charset="0"/>
              </a:rPr>
              <a:t>deallocation</a:t>
            </a:r>
            <a:r>
              <a:rPr lang="en-US" sz="1800" dirty="0">
                <a:latin typeface="Arial" charset="0"/>
              </a:rPr>
              <a:t> of arbitrary size segments is complex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can we improve memory management?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we done?</a:t>
            </a:r>
          </a:p>
        </p:txBody>
      </p:sp>
    </p:spTree>
    <p:extLst>
      <p:ext uri="{BB962C8B-B14F-4D97-AF65-F5344CB8AC3E}">
        <p14:creationId xmlns:p14="http://schemas.microsoft.com/office/powerpoint/2010/main" val="91147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55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55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55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1EEB-DD59-68A2-6E37-625ED9D1F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Thought experiment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4800C-E105-A005-971F-3B4FE1526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be the impact of making all segments the same size?</a:t>
            </a:r>
          </a:p>
          <a:p>
            <a:pPr lvl="1"/>
            <a:r>
              <a:rPr lang="en-US" dirty="0"/>
              <a:t>No more external fragmentation!</a:t>
            </a:r>
          </a:p>
          <a:p>
            <a:pPr lvl="2"/>
            <a:r>
              <a:rPr lang="en-US" dirty="0"/>
              <a:t>Simpler allocation!  No more best fit and friends – just a bitmap</a:t>
            </a:r>
          </a:p>
          <a:p>
            <a:pPr lvl="1"/>
            <a:r>
              <a:rPr lang="en-US" dirty="0"/>
              <a:t>But trade for internal fragmentation</a:t>
            </a:r>
          </a:p>
          <a:p>
            <a:pPr lvl="2"/>
            <a:r>
              <a:rPr lang="en-US" dirty="0"/>
              <a:t>Segments too big waste space</a:t>
            </a:r>
          </a:p>
          <a:p>
            <a:pPr lvl="2"/>
            <a:r>
              <a:rPr lang="en-US" dirty="0"/>
              <a:t>Segments too small may not be enough address space for an app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51EEB-37F8-42A7-0CF5-65F2EA50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1EEB-DD59-68A2-6E37-625ED9D1F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Thought experiment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4800C-E105-A005-971F-3B4FE1526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be the impact of having many (say thousands or millions) of segments (vs tens)?</a:t>
            </a:r>
          </a:p>
          <a:p>
            <a:pPr lvl="1"/>
            <a:r>
              <a:rPr lang="en-US" dirty="0"/>
              <a:t>Can afford to have smaller segments with less code/data</a:t>
            </a:r>
          </a:p>
          <a:p>
            <a:pPr lvl="2"/>
            <a:r>
              <a:rPr lang="en-US" dirty="0"/>
              <a:t>Waste less space on unused mappings</a:t>
            </a:r>
          </a:p>
          <a:p>
            <a:pPr lvl="2"/>
            <a:r>
              <a:rPr lang="en-US" dirty="0"/>
              <a:t>Finer-grained swapping/compaction</a:t>
            </a:r>
          </a:p>
          <a:p>
            <a:pPr lvl="1"/>
            <a:r>
              <a:rPr lang="en-US" dirty="0"/>
              <a:t>More complex mapping structure</a:t>
            </a:r>
          </a:p>
          <a:p>
            <a:pPr lvl="2"/>
            <a:r>
              <a:rPr lang="en-US" dirty="0"/>
              <a:t>Can’t just use thousands or millions of registers to cache mapping on CPU anymore…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51EEB-37F8-42A7-0CF5-65F2EA50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5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95E9-DBEE-4DC5-C720-C17388A7C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Trivia: Revisiting fork()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8F70F-F605-3502-9F15-E80EA85D3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promised to explain the historical reason for fork()</a:t>
            </a:r>
          </a:p>
          <a:p>
            <a:r>
              <a:rPr lang="en-US" dirty="0"/>
              <a:t>On the original machine Unix was designed for, there was only segmented memory protection, and very, very little DRAM.</a:t>
            </a:r>
          </a:p>
          <a:p>
            <a:r>
              <a:rPr lang="en-US" dirty="0"/>
              <a:t>Easiest way to create a new process was to:</a:t>
            </a:r>
          </a:p>
          <a:p>
            <a:pPr lvl="1"/>
            <a:r>
              <a:rPr lang="en-US" dirty="0"/>
              <a:t>Write the relevant segments of the parent process to disk</a:t>
            </a:r>
          </a:p>
          <a:p>
            <a:pPr lvl="2"/>
            <a:r>
              <a:rPr lang="en-US" dirty="0"/>
              <a:t>Effectively, making a copy of the process memory on disk</a:t>
            </a:r>
          </a:p>
          <a:p>
            <a:pPr lvl="1"/>
            <a:r>
              <a:rPr lang="en-US" dirty="0"/>
              <a:t>Reload copied segments into memory to run child</a:t>
            </a:r>
          </a:p>
          <a:p>
            <a:r>
              <a:rPr lang="en-US" dirty="0"/>
              <a:t>So they made a software abstraction that matched efficient use of early 1970s virtual memory hardware</a:t>
            </a:r>
          </a:p>
          <a:p>
            <a:pPr lvl="1"/>
            <a:r>
              <a:rPr lang="en-US" dirty="0"/>
              <a:t>And we still (inefficiently) emulate it on modern hardware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7AF0D-02AB-5A60-9116-5FE88D1F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0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5F752-D3D8-2A9F-4E5F-7D5F6D72C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Detour: Splitting Numbers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408BA-60B4-01AE-1836-FC0AA6B4B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38164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One could rename “tens” to “index”</a:t>
            </a:r>
          </a:p>
          <a:p>
            <a:pPr lvl="1"/>
            <a:r>
              <a:rPr lang="en-US" dirty="0"/>
              <a:t>E.g., byte 34 is in sub-array index #3</a:t>
            </a:r>
          </a:p>
          <a:p>
            <a:r>
              <a:rPr lang="en-US" dirty="0"/>
              <a:t>One could rename “ones” to “offset”</a:t>
            </a:r>
          </a:p>
          <a:p>
            <a:pPr lvl="1"/>
            <a:r>
              <a:rPr lang="en-US" dirty="0"/>
              <a:t>E.g., byte 34 is offset 4 in sub-array #3</a:t>
            </a:r>
          </a:p>
          <a:p>
            <a:r>
              <a:rPr lang="en-US" dirty="0"/>
              <a:t>In this example, address “34” becomes a tuple (3,4)</a:t>
            </a:r>
          </a:p>
          <a:p>
            <a:endParaRPr lang="en-US" dirty="0"/>
          </a:p>
          <a:p>
            <a:r>
              <a:rPr lang="en-US" dirty="0"/>
              <a:t>In base 10, this is an intuitive concept</a:t>
            </a:r>
          </a:p>
          <a:p>
            <a:r>
              <a:rPr lang="en-US" dirty="0"/>
              <a:t>We will use this in base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181A82-9321-3FEB-1414-5183D74A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F1A239B-0523-51CD-8944-F6BC379765A0}"/>
              </a:ext>
            </a:extLst>
          </p:cNvPr>
          <p:cNvGrpSpPr/>
          <p:nvPr/>
        </p:nvGrpSpPr>
        <p:grpSpPr>
          <a:xfrm>
            <a:off x="827584" y="1596304"/>
            <a:ext cx="1319649" cy="360041"/>
            <a:chOff x="827584" y="1596304"/>
            <a:chExt cx="1319649" cy="36004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34A23427-1E71-61FA-7DFD-FB95B7C3DC38}"/>
                </a:ext>
              </a:extLst>
            </p:cNvPr>
            <p:cNvSpPr/>
            <p:nvPr/>
          </p:nvSpPr>
          <p:spPr>
            <a:xfrm>
              <a:off x="827584" y="1596305"/>
              <a:ext cx="1319649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D6916B37-31B0-1C5C-216A-DFA9AEC73974}"/>
                </a:ext>
              </a:extLst>
            </p:cNvPr>
            <p:cNvSpPr/>
            <p:nvPr/>
          </p:nvSpPr>
          <p:spPr>
            <a:xfrm>
              <a:off x="827584" y="1596305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8E19230-84E4-5DAE-615D-82707B1D8A16}"/>
                </a:ext>
              </a:extLst>
            </p:cNvPr>
            <p:cNvSpPr/>
            <p:nvPr/>
          </p:nvSpPr>
          <p:spPr>
            <a:xfrm>
              <a:off x="965343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B8D6E6BA-281D-0A9F-86B0-3ADCE78641B5}"/>
                </a:ext>
              </a:extLst>
            </p:cNvPr>
            <p:cNvSpPr/>
            <p:nvPr/>
          </p:nvSpPr>
          <p:spPr>
            <a:xfrm>
              <a:off x="1092957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AB657C37-F74C-276B-1B86-E734192B188A}"/>
                </a:ext>
              </a:extLst>
            </p:cNvPr>
            <p:cNvSpPr/>
            <p:nvPr/>
          </p:nvSpPr>
          <p:spPr>
            <a:xfrm>
              <a:off x="1230716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A1348834-BBE0-DDF7-C6F7-AE71708D5BDD}"/>
                </a:ext>
              </a:extLst>
            </p:cNvPr>
            <p:cNvSpPr/>
            <p:nvPr/>
          </p:nvSpPr>
          <p:spPr>
            <a:xfrm>
              <a:off x="1370876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FFDCF95-3197-D0EC-4BF1-B712B814E055}"/>
                </a:ext>
              </a:extLst>
            </p:cNvPr>
            <p:cNvSpPr/>
            <p:nvPr/>
          </p:nvSpPr>
          <p:spPr>
            <a:xfrm>
              <a:off x="1500260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78014795-0092-6D3E-5112-306169595B09}"/>
                </a:ext>
              </a:extLst>
            </p:cNvPr>
            <p:cNvSpPr/>
            <p:nvPr/>
          </p:nvSpPr>
          <p:spPr>
            <a:xfrm>
              <a:off x="1631949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7E3762AD-A587-A22C-0150-14066DE5BAC2}"/>
                </a:ext>
              </a:extLst>
            </p:cNvPr>
            <p:cNvSpPr/>
            <p:nvPr/>
          </p:nvSpPr>
          <p:spPr>
            <a:xfrm>
              <a:off x="1751843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33DC67BC-799E-CF05-451F-2C2A403F5D1E}"/>
                </a:ext>
              </a:extLst>
            </p:cNvPr>
            <p:cNvSpPr/>
            <p:nvPr/>
          </p:nvSpPr>
          <p:spPr>
            <a:xfrm>
              <a:off x="1879457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BD2B7D8-E2E8-0E52-4C19-8D9967D7C3C1}"/>
                </a:ext>
              </a:extLst>
            </p:cNvPr>
            <p:cNvSpPr/>
            <p:nvPr/>
          </p:nvSpPr>
          <p:spPr>
            <a:xfrm>
              <a:off x="2015233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69EFCC43-636E-7705-EB25-5B298980E511}"/>
              </a:ext>
            </a:extLst>
          </p:cNvPr>
          <p:cNvSpPr txBox="1"/>
          <p:nvPr/>
        </p:nvSpPr>
        <p:spPr>
          <a:xfrm>
            <a:off x="657384" y="1908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FD8704C-38F0-DF53-2C58-DECF00AD81C3}"/>
              </a:ext>
            </a:extLst>
          </p:cNvPr>
          <p:cNvSpPr txBox="1"/>
          <p:nvPr/>
        </p:nvSpPr>
        <p:spPr>
          <a:xfrm>
            <a:off x="2065064" y="19087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7C69351-1FF8-1096-1C02-63D949EB2AEC}"/>
              </a:ext>
            </a:extLst>
          </p:cNvPr>
          <p:cNvSpPr txBox="1"/>
          <p:nvPr/>
        </p:nvSpPr>
        <p:spPr>
          <a:xfrm>
            <a:off x="3397323" y="1919048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CFA7B0C-0AAD-988F-9E05-2861E22E20A8}"/>
              </a:ext>
            </a:extLst>
          </p:cNvPr>
          <p:cNvSpPr txBox="1"/>
          <p:nvPr/>
        </p:nvSpPr>
        <p:spPr>
          <a:xfrm>
            <a:off x="4780718" y="1904092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70A24DA-8A7E-EF8E-EC78-9F9C716CB82E}"/>
              </a:ext>
            </a:extLst>
          </p:cNvPr>
          <p:cNvSpPr txBox="1"/>
          <p:nvPr/>
        </p:nvSpPr>
        <p:spPr>
          <a:xfrm>
            <a:off x="6084168" y="1908736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A93D050-0F86-08F9-AC45-24AC85884F9D}"/>
              </a:ext>
            </a:extLst>
          </p:cNvPr>
          <p:cNvSpPr txBox="1"/>
          <p:nvPr/>
        </p:nvSpPr>
        <p:spPr>
          <a:xfrm>
            <a:off x="755576" y="1286690"/>
            <a:ext cx="1459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0 1 2 3 4 5 6 7 8 9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7B5D11CF-409E-E545-92B9-D22A1B8F7D2D}"/>
              </a:ext>
            </a:extLst>
          </p:cNvPr>
          <p:cNvGrpSpPr/>
          <p:nvPr/>
        </p:nvGrpSpPr>
        <p:grpSpPr>
          <a:xfrm>
            <a:off x="2161805" y="1596300"/>
            <a:ext cx="1319649" cy="360041"/>
            <a:chOff x="2226433" y="1571581"/>
            <a:chExt cx="1319649" cy="360041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6FBAC5C-0E46-E2C7-9ABA-45E649AA9804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75900A9-664A-5309-FD88-615433609158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E0748F47-BECD-9725-A3B8-20585CA834EB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77840871-F470-760B-6D26-0F1B0480B3FE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209358ED-AEC8-77CD-9073-1273D72C0B68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A1FFD785-AF99-63EA-89FC-237E053632BE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0B51A05-345B-4A63-90C7-4C83677E890E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0AEDBBB4-D20D-35B4-4AD8-E8D4A9267911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BB86908-67BD-76CF-654D-FF83797732D2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1943A0B4-0143-216A-0F21-1473ECD5457A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FD789CFE-85F0-F7CF-DFEE-9E95B6847F5A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2BB13C2A-4142-EF25-F4FD-0690406114A9}"/>
              </a:ext>
            </a:extLst>
          </p:cNvPr>
          <p:cNvGrpSpPr/>
          <p:nvPr/>
        </p:nvGrpSpPr>
        <p:grpSpPr>
          <a:xfrm>
            <a:off x="3499149" y="1596299"/>
            <a:ext cx="1319649" cy="360041"/>
            <a:chOff x="2226433" y="1571581"/>
            <a:chExt cx="1319649" cy="360041"/>
          </a:xfrm>
          <a:solidFill>
            <a:schemeClr val="accent3"/>
          </a:solidFill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8C4B6987-28EF-E3B1-5B95-F3B816019F79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F9E6B97-BE28-72D0-00B3-CCE614E490D2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D1E02955-E9AC-17D6-0F3C-3176B32CAD27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5351C430-F4BF-E859-C68C-2C3FB191E321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71B7EF56-988A-0CDC-8D08-2780AA2F4A94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31E26CB-DA5E-721F-AF0D-DBEEDB0184E9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CFAB4E7-EA25-BAF9-4C87-658497F46DED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2315CFE6-2883-C260-02D3-DED916F5267E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7DADEAF0-54E6-9A37-2BCD-E4A05C282EA7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16C4861C-6A7A-1388-D20F-EB3384490DCB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87AD7C7C-17B0-6C9D-9981-A873BA335689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D6B46EA2-2015-520C-219E-74529B28E828}"/>
              </a:ext>
            </a:extLst>
          </p:cNvPr>
          <p:cNvGrpSpPr/>
          <p:nvPr/>
        </p:nvGrpSpPr>
        <p:grpSpPr>
          <a:xfrm>
            <a:off x="4828943" y="1599360"/>
            <a:ext cx="1319649" cy="360041"/>
            <a:chOff x="2226433" y="1571581"/>
            <a:chExt cx="1319649" cy="360041"/>
          </a:xfrm>
          <a:solidFill>
            <a:schemeClr val="accent2"/>
          </a:solidFill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9F11A704-0437-0D58-1C1A-6506D51DBCA1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5DAF7EAE-C845-4CD9-0FE3-2AB7CE432C65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9C5E600F-6857-FBBE-E4B3-A858EA6B3396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6912B802-E86A-6C0C-C073-9E0EE9B59289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EBB9A5FA-1E59-C3ED-F31F-6B6DC79AA792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EDC87AAE-C627-F757-FA15-EA298E0EBBD0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5BB1F59F-6DD0-BF82-FE52-E3B72B04014E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AFA2657-D383-8265-A9CF-610BD56D6011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7A4FC871-AA9C-8F14-8B26-4B165737FD19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0F668CBD-69DA-AF25-0DF7-7186098BFCB3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7AA700BF-5F02-B206-F0F3-EF02880013A1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73405ED7-E085-8CD0-1E63-78231230A9CB}"/>
              </a:ext>
            </a:extLst>
          </p:cNvPr>
          <p:cNvGrpSpPr/>
          <p:nvPr/>
        </p:nvGrpSpPr>
        <p:grpSpPr>
          <a:xfrm>
            <a:off x="6161906" y="1600058"/>
            <a:ext cx="1319649" cy="360041"/>
            <a:chOff x="2226433" y="1571581"/>
            <a:chExt cx="1319649" cy="360041"/>
          </a:xfrm>
          <a:solidFill>
            <a:schemeClr val="accent4"/>
          </a:solidFill>
        </p:grpSpPr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43E39E06-AB50-5653-FFF2-8B76CE004E96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94C2E2BB-C03A-346C-0768-C027A949291D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2FB83CE8-E2BD-0E07-72AB-170538BFAF08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7B3604A5-C6A6-21D6-E767-B80A33624C48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E6A829CE-8101-6B40-F3C3-62AB2969B67E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E7956EDC-0CBC-6E7A-56FA-8AF109537613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4193D68E-8DFD-EF26-0222-7D00BD53BB13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79816ED1-372B-477A-7196-73AB4C1F4240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A345C313-B601-8A95-029C-4C6C41F746EE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CCBD2DB3-B72F-8086-0198-C53E8A46D705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8A3A7EBD-1686-A33A-862D-6C5396B7B4D8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444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5F752-D3D8-2A9F-4E5F-7D5F6D72C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Splitting Numbers in Base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408BA-60B4-01AE-1836-FC0AA6B4B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3816425"/>
          </a:xfrm>
        </p:spPr>
        <p:txBody>
          <a:bodyPr>
            <a:normAutofit/>
          </a:bodyPr>
          <a:lstStyle/>
          <a:p>
            <a:r>
              <a:rPr lang="en-US" dirty="0"/>
              <a:t>Same idea applies, just need to split on powers of two instead of ten</a:t>
            </a:r>
          </a:p>
          <a:p>
            <a:pPr lvl="1"/>
            <a:r>
              <a:rPr lang="en-US" dirty="0"/>
              <a:t>Say we go to sub-arrays of size 8: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181A82-9321-3FEB-1414-5183D74A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519D963D-6723-5FFA-2A19-291BC7EC0CF7}"/>
              </a:ext>
            </a:extLst>
          </p:cNvPr>
          <p:cNvGrpSpPr/>
          <p:nvPr/>
        </p:nvGrpSpPr>
        <p:grpSpPr>
          <a:xfrm>
            <a:off x="827584" y="1596304"/>
            <a:ext cx="1319649" cy="360041"/>
            <a:chOff x="827584" y="1596304"/>
            <a:chExt cx="1319649" cy="3600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C1B453-CCE0-109F-D655-85BE4C89726C}"/>
                </a:ext>
              </a:extLst>
            </p:cNvPr>
            <p:cNvSpPr/>
            <p:nvPr/>
          </p:nvSpPr>
          <p:spPr>
            <a:xfrm>
              <a:off x="827584" y="1596305"/>
              <a:ext cx="1319649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EA6CAEC-CEE5-6A68-172D-FDA1E67C1773}"/>
                </a:ext>
              </a:extLst>
            </p:cNvPr>
            <p:cNvSpPr/>
            <p:nvPr/>
          </p:nvSpPr>
          <p:spPr>
            <a:xfrm>
              <a:off x="827584" y="1596305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7A7960-AFEE-B25E-1CF1-8247BADB4E5D}"/>
                </a:ext>
              </a:extLst>
            </p:cNvPr>
            <p:cNvSpPr/>
            <p:nvPr/>
          </p:nvSpPr>
          <p:spPr>
            <a:xfrm>
              <a:off x="965343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BCD4CA-7F01-8288-92BF-B7AC3131F9D5}"/>
                </a:ext>
              </a:extLst>
            </p:cNvPr>
            <p:cNvSpPr/>
            <p:nvPr/>
          </p:nvSpPr>
          <p:spPr>
            <a:xfrm>
              <a:off x="1092957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2FD06D9-DB49-B214-290C-5E5ECBFC6BD5}"/>
                </a:ext>
              </a:extLst>
            </p:cNvPr>
            <p:cNvSpPr/>
            <p:nvPr/>
          </p:nvSpPr>
          <p:spPr>
            <a:xfrm>
              <a:off x="1230716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2A0CFD-05FB-F5F7-F065-215406EFBA78}"/>
                </a:ext>
              </a:extLst>
            </p:cNvPr>
            <p:cNvSpPr/>
            <p:nvPr/>
          </p:nvSpPr>
          <p:spPr>
            <a:xfrm>
              <a:off x="1370876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45139B7-6BDF-E23D-FD42-CDEA6AEFFCD4}"/>
                </a:ext>
              </a:extLst>
            </p:cNvPr>
            <p:cNvSpPr/>
            <p:nvPr/>
          </p:nvSpPr>
          <p:spPr>
            <a:xfrm>
              <a:off x="1500260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C886424-73FA-0FFB-7A84-1FF824BD4590}"/>
                </a:ext>
              </a:extLst>
            </p:cNvPr>
            <p:cNvSpPr/>
            <p:nvPr/>
          </p:nvSpPr>
          <p:spPr>
            <a:xfrm>
              <a:off x="1631949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FFA66ED-BE62-F3C1-C738-5B0074A99975}"/>
                </a:ext>
              </a:extLst>
            </p:cNvPr>
            <p:cNvSpPr/>
            <p:nvPr/>
          </p:nvSpPr>
          <p:spPr>
            <a:xfrm>
              <a:off x="1751843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C90F9F8-31C6-EAD5-F0E8-CD3CCB238E25}"/>
                </a:ext>
              </a:extLst>
            </p:cNvPr>
            <p:cNvSpPr/>
            <p:nvPr/>
          </p:nvSpPr>
          <p:spPr>
            <a:xfrm>
              <a:off x="1879457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C0977A5-B6CF-D5BE-36D7-041EA722325C}"/>
                </a:ext>
              </a:extLst>
            </p:cNvPr>
            <p:cNvSpPr/>
            <p:nvPr/>
          </p:nvSpPr>
          <p:spPr>
            <a:xfrm>
              <a:off x="2015233" y="1596304"/>
              <a:ext cx="127614" cy="3600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C74329F-E24B-B4A0-649B-A436432E2B37}"/>
              </a:ext>
            </a:extLst>
          </p:cNvPr>
          <p:cNvSpPr txBox="1"/>
          <p:nvPr/>
        </p:nvSpPr>
        <p:spPr>
          <a:xfrm>
            <a:off x="657384" y="1908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5FA5E20-E1EC-4E8E-8F17-293D220A9801}"/>
              </a:ext>
            </a:extLst>
          </p:cNvPr>
          <p:cNvSpPr txBox="1"/>
          <p:nvPr/>
        </p:nvSpPr>
        <p:spPr>
          <a:xfrm>
            <a:off x="2065064" y="19087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49B0D5F-9175-44F8-6E6B-13EB622ECC67}"/>
              </a:ext>
            </a:extLst>
          </p:cNvPr>
          <p:cNvSpPr txBox="1"/>
          <p:nvPr/>
        </p:nvSpPr>
        <p:spPr>
          <a:xfrm>
            <a:off x="3397323" y="1919048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5E37441-A95D-AFF1-40E6-FF94FCB3DCDC}"/>
              </a:ext>
            </a:extLst>
          </p:cNvPr>
          <p:cNvSpPr txBox="1"/>
          <p:nvPr/>
        </p:nvSpPr>
        <p:spPr>
          <a:xfrm>
            <a:off x="4780718" y="1904092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3934A82-8890-1EC6-680B-ECD6ABB28CE3}"/>
              </a:ext>
            </a:extLst>
          </p:cNvPr>
          <p:cNvSpPr txBox="1"/>
          <p:nvPr/>
        </p:nvSpPr>
        <p:spPr>
          <a:xfrm>
            <a:off x="6084168" y="1908736"/>
            <a:ext cx="51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AA4052F-C11F-D0E6-4395-A7379829AE5D}"/>
              </a:ext>
            </a:extLst>
          </p:cNvPr>
          <p:cNvSpPr/>
          <p:nvPr/>
        </p:nvSpPr>
        <p:spPr>
          <a:xfrm>
            <a:off x="827585" y="4259405"/>
            <a:ext cx="1073070" cy="3600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575344A-1B4B-97A2-B93D-A2F9EC6A0BE6}"/>
              </a:ext>
            </a:extLst>
          </p:cNvPr>
          <p:cNvSpPr/>
          <p:nvPr/>
        </p:nvSpPr>
        <p:spPr>
          <a:xfrm>
            <a:off x="827584" y="4259405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CD37690-2B77-D417-036C-B98890B556C0}"/>
              </a:ext>
            </a:extLst>
          </p:cNvPr>
          <p:cNvSpPr/>
          <p:nvPr/>
        </p:nvSpPr>
        <p:spPr>
          <a:xfrm>
            <a:off x="965343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1DD8EED-FEA9-708C-4551-1D3A34933033}"/>
              </a:ext>
            </a:extLst>
          </p:cNvPr>
          <p:cNvSpPr/>
          <p:nvPr/>
        </p:nvSpPr>
        <p:spPr>
          <a:xfrm>
            <a:off x="1092957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F388168-4D77-2E00-76B4-E3F69C957A79}"/>
              </a:ext>
            </a:extLst>
          </p:cNvPr>
          <p:cNvSpPr/>
          <p:nvPr/>
        </p:nvSpPr>
        <p:spPr>
          <a:xfrm>
            <a:off x="1230716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DEE8007-72B8-DF44-14BF-ED4C405C4FD6}"/>
              </a:ext>
            </a:extLst>
          </p:cNvPr>
          <p:cNvSpPr/>
          <p:nvPr/>
        </p:nvSpPr>
        <p:spPr>
          <a:xfrm>
            <a:off x="1370876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064A5F7-3A4C-7FF5-2865-F747E87AF594}"/>
              </a:ext>
            </a:extLst>
          </p:cNvPr>
          <p:cNvSpPr/>
          <p:nvPr/>
        </p:nvSpPr>
        <p:spPr>
          <a:xfrm>
            <a:off x="1500260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6BCFB7D-50B5-D594-7381-9F6AD996C2D6}"/>
              </a:ext>
            </a:extLst>
          </p:cNvPr>
          <p:cNvSpPr/>
          <p:nvPr/>
        </p:nvSpPr>
        <p:spPr>
          <a:xfrm>
            <a:off x="1631949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038BDEC-315A-46ED-11DD-ABD31DF8209C}"/>
              </a:ext>
            </a:extLst>
          </p:cNvPr>
          <p:cNvSpPr/>
          <p:nvPr/>
        </p:nvSpPr>
        <p:spPr>
          <a:xfrm>
            <a:off x="1751843" y="4259404"/>
            <a:ext cx="127614" cy="360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8705DEB-7B08-FC1F-843D-1C3E32D1E481}"/>
              </a:ext>
            </a:extLst>
          </p:cNvPr>
          <p:cNvSpPr txBox="1"/>
          <p:nvPr/>
        </p:nvSpPr>
        <p:spPr>
          <a:xfrm>
            <a:off x="657384" y="45718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79925FF-340B-99A0-D57B-0B5BC9E38FE6}"/>
              </a:ext>
            </a:extLst>
          </p:cNvPr>
          <p:cNvSpPr/>
          <p:nvPr/>
        </p:nvSpPr>
        <p:spPr>
          <a:xfrm>
            <a:off x="1878285" y="4259404"/>
            <a:ext cx="1051872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0E674EB-2CA4-A6C9-9FF9-209847EA8B1E}"/>
              </a:ext>
            </a:extLst>
          </p:cNvPr>
          <p:cNvSpPr/>
          <p:nvPr/>
        </p:nvSpPr>
        <p:spPr>
          <a:xfrm>
            <a:off x="1878284" y="4259404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B483F58-20DB-B0FA-6645-652B64A6A5CF}"/>
              </a:ext>
            </a:extLst>
          </p:cNvPr>
          <p:cNvSpPr/>
          <p:nvPr/>
        </p:nvSpPr>
        <p:spPr>
          <a:xfrm>
            <a:off x="2016043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6130349-FEEE-C45F-9862-27A6DBD052BD}"/>
              </a:ext>
            </a:extLst>
          </p:cNvPr>
          <p:cNvSpPr/>
          <p:nvPr/>
        </p:nvSpPr>
        <p:spPr>
          <a:xfrm>
            <a:off x="2143657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988B4D8-ABAD-23F9-6571-3D164ECA09BA}"/>
              </a:ext>
            </a:extLst>
          </p:cNvPr>
          <p:cNvSpPr/>
          <p:nvPr/>
        </p:nvSpPr>
        <p:spPr>
          <a:xfrm>
            <a:off x="2281416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7F225AC-F4C3-03AD-545F-CCD51DC5C35C}"/>
              </a:ext>
            </a:extLst>
          </p:cNvPr>
          <p:cNvSpPr/>
          <p:nvPr/>
        </p:nvSpPr>
        <p:spPr>
          <a:xfrm>
            <a:off x="2421576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DBD1D8F-CF65-AE3F-289E-B3F2226B4596}"/>
              </a:ext>
            </a:extLst>
          </p:cNvPr>
          <p:cNvSpPr/>
          <p:nvPr/>
        </p:nvSpPr>
        <p:spPr>
          <a:xfrm>
            <a:off x="2550960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2FC292C-81E0-13A7-53B9-7CE3E25CCB95}"/>
              </a:ext>
            </a:extLst>
          </p:cNvPr>
          <p:cNvSpPr/>
          <p:nvPr/>
        </p:nvSpPr>
        <p:spPr>
          <a:xfrm>
            <a:off x="2682649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E4523CC-FCDE-563E-4E3D-1EDD3A793EAE}"/>
              </a:ext>
            </a:extLst>
          </p:cNvPr>
          <p:cNvSpPr/>
          <p:nvPr/>
        </p:nvSpPr>
        <p:spPr>
          <a:xfrm>
            <a:off x="2802543" y="4259403"/>
            <a:ext cx="12761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F35891F-CDDD-659F-6251-38B293616C60}"/>
              </a:ext>
            </a:extLst>
          </p:cNvPr>
          <p:cNvSpPr/>
          <p:nvPr/>
        </p:nvSpPr>
        <p:spPr>
          <a:xfrm>
            <a:off x="2943270" y="4259405"/>
            <a:ext cx="1057566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AFB4F06-E1D2-8659-8B65-51E84D657869}"/>
              </a:ext>
            </a:extLst>
          </p:cNvPr>
          <p:cNvSpPr/>
          <p:nvPr/>
        </p:nvSpPr>
        <p:spPr>
          <a:xfrm>
            <a:off x="2943269" y="4259405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22575ED-C8EC-7D03-6F79-693A6C44EE81}"/>
              </a:ext>
            </a:extLst>
          </p:cNvPr>
          <p:cNvSpPr/>
          <p:nvPr/>
        </p:nvSpPr>
        <p:spPr>
          <a:xfrm>
            <a:off x="3081028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714583C-3631-069B-54E4-FE517F9FFBA9}"/>
              </a:ext>
            </a:extLst>
          </p:cNvPr>
          <p:cNvSpPr/>
          <p:nvPr/>
        </p:nvSpPr>
        <p:spPr>
          <a:xfrm>
            <a:off x="3208642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67F811E-8402-D957-A2A8-7D80FB97ACEE}"/>
              </a:ext>
            </a:extLst>
          </p:cNvPr>
          <p:cNvSpPr/>
          <p:nvPr/>
        </p:nvSpPr>
        <p:spPr>
          <a:xfrm>
            <a:off x="3346401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E34DB4D-E14B-F5F3-7678-85EC0699D31A}"/>
              </a:ext>
            </a:extLst>
          </p:cNvPr>
          <p:cNvSpPr/>
          <p:nvPr/>
        </p:nvSpPr>
        <p:spPr>
          <a:xfrm>
            <a:off x="3486561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5911A3C-A049-868A-95CD-A66A7CEB3666}"/>
              </a:ext>
            </a:extLst>
          </p:cNvPr>
          <p:cNvSpPr/>
          <p:nvPr/>
        </p:nvSpPr>
        <p:spPr>
          <a:xfrm>
            <a:off x="3615945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E9CB087-EED9-567B-638C-17B40447A42A}"/>
              </a:ext>
            </a:extLst>
          </p:cNvPr>
          <p:cNvSpPr/>
          <p:nvPr/>
        </p:nvSpPr>
        <p:spPr>
          <a:xfrm>
            <a:off x="3747634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A444027F-BE35-5403-2111-19148A23BFED}"/>
              </a:ext>
            </a:extLst>
          </p:cNvPr>
          <p:cNvSpPr/>
          <p:nvPr/>
        </p:nvSpPr>
        <p:spPr>
          <a:xfrm>
            <a:off x="3867528" y="4259404"/>
            <a:ext cx="127614" cy="3600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B807468-A968-C296-63B3-F52D4440F67D}"/>
              </a:ext>
            </a:extLst>
          </p:cNvPr>
          <p:cNvSpPr/>
          <p:nvPr/>
        </p:nvSpPr>
        <p:spPr>
          <a:xfrm>
            <a:off x="3982437" y="4259404"/>
            <a:ext cx="1059317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8A01954-ED48-BCEA-0A71-ADD40F0E2C6C}"/>
              </a:ext>
            </a:extLst>
          </p:cNvPr>
          <p:cNvSpPr/>
          <p:nvPr/>
        </p:nvSpPr>
        <p:spPr>
          <a:xfrm>
            <a:off x="3982437" y="4259404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A44BB0F-67D2-F0C6-28CC-7C0AE9FDE1FA}"/>
              </a:ext>
            </a:extLst>
          </p:cNvPr>
          <p:cNvSpPr/>
          <p:nvPr/>
        </p:nvSpPr>
        <p:spPr>
          <a:xfrm>
            <a:off x="4120196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BF3ACCE-EB5C-FA6B-2875-2DC3262D5820}"/>
              </a:ext>
            </a:extLst>
          </p:cNvPr>
          <p:cNvSpPr/>
          <p:nvPr/>
        </p:nvSpPr>
        <p:spPr>
          <a:xfrm>
            <a:off x="4247810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E624DF1-26E9-2D25-51E9-DBF6F1300476}"/>
              </a:ext>
            </a:extLst>
          </p:cNvPr>
          <p:cNvSpPr/>
          <p:nvPr/>
        </p:nvSpPr>
        <p:spPr>
          <a:xfrm>
            <a:off x="4385569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1AA9516-C99E-2087-A70C-CB0940A8DEF0}"/>
              </a:ext>
            </a:extLst>
          </p:cNvPr>
          <p:cNvSpPr/>
          <p:nvPr/>
        </p:nvSpPr>
        <p:spPr>
          <a:xfrm>
            <a:off x="4525729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3E852736-017D-1A38-7ED7-CE974EC0A81C}"/>
              </a:ext>
            </a:extLst>
          </p:cNvPr>
          <p:cNvSpPr/>
          <p:nvPr/>
        </p:nvSpPr>
        <p:spPr>
          <a:xfrm>
            <a:off x="4655113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BD592626-14BF-5ECD-199D-D03F037BF835}"/>
              </a:ext>
            </a:extLst>
          </p:cNvPr>
          <p:cNvSpPr/>
          <p:nvPr/>
        </p:nvSpPr>
        <p:spPr>
          <a:xfrm>
            <a:off x="4786802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5B24650-7925-2770-AB66-5BB85050673F}"/>
              </a:ext>
            </a:extLst>
          </p:cNvPr>
          <p:cNvSpPr/>
          <p:nvPr/>
        </p:nvSpPr>
        <p:spPr>
          <a:xfrm>
            <a:off x="4906696" y="4259403"/>
            <a:ext cx="12761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1F278BF-88D7-E341-2337-A7311B1EC1B4}"/>
              </a:ext>
            </a:extLst>
          </p:cNvPr>
          <p:cNvSpPr/>
          <p:nvPr/>
        </p:nvSpPr>
        <p:spPr>
          <a:xfrm>
            <a:off x="5054260" y="4259404"/>
            <a:ext cx="1059317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41442698-BBB5-5534-95BE-1972DCEA2EFA}"/>
              </a:ext>
            </a:extLst>
          </p:cNvPr>
          <p:cNvSpPr/>
          <p:nvPr/>
        </p:nvSpPr>
        <p:spPr>
          <a:xfrm>
            <a:off x="5054260" y="4259404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2C634F2-6BDD-3F7E-BABA-2FECF86F7D18}"/>
              </a:ext>
            </a:extLst>
          </p:cNvPr>
          <p:cNvSpPr/>
          <p:nvPr/>
        </p:nvSpPr>
        <p:spPr>
          <a:xfrm>
            <a:off x="5192019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48E0C10-9DA8-1B83-585E-8B87CAE90A92}"/>
              </a:ext>
            </a:extLst>
          </p:cNvPr>
          <p:cNvSpPr/>
          <p:nvPr/>
        </p:nvSpPr>
        <p:spPr>
          <a:xfrm>
            <a:off x="5319633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851698E-F053-B4EF-284A-E4AF2A3E2C5E}"/>
              </a:ext>
            </a:extLst>
          </p:cNvPr>
          <p:cNvSpPr/>
          <p:nvPr/>
        </p:nvSpPr>
        <p:spPr>
          <a:xfrm>
            <a:off x="5457392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64B2418-A36E-E9A6-A8B2-2EE5CE6804EF}"/>
              </a:ext>
            </a:extLst>
          </p:cNvPr>
          <p:cNvSpPr/>
          <p:nvPr/>
        </p:nvSpPr>
        <p:spPr>
          <a:xfrm>
            <a:off x="5597552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ADD09CE-B5C4-4792-4E18-4D9BFE7C84BF}"/>
              </a:ext>
            </a:extLst>
          </p:cNvPr>
          <p:cNvSpPr/>
          <p:nvPr/>
        </p:nvSpPr>
        <p:spPr>
          <a:xfrm>
            <a:off x="5726936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B2FA7A4-EA4C-F981-8902-9A3607B08A77}"/>
              </a:ext>
            </a:extLst>
          </p:cNvPr>
          <p:cNvSpPr/>
          <p:nvPr/>
        </p:nvSpPr>
        <p:spPr>
          <a:xfrm>
            <a:off x="5858625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8945C1B4-0ED0-0C8D-5CAA-500EC77FF01A}"/>
              </a:ext>
            </a:extLst>
          </p:cNvPr>
          <p:cNvSpPr/>
          <p:nvPr/>
        </p:nvSpPr>
        <p:spPr>
          <a:xfrm>
            <a:off x="5978519" y="4259403"/>
            <a:ext cx="127614" cy="36004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439453F0-CB8B-D80F-1A88-FB607FC28465}"/>
              </a:ext>
            </a:extLst>
          </p:cNvPr>
          <p:cNvSpPr txBox="1"/>
          <p:nvPr/>
        </p:nvSpPr>
        <p:spPr>
          <a:xfrm>
            <a:off x="1763688" y="457183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0x8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07068D67-D663-FFFC-25E3-9FD13EAA90E1}"/>
              </a:ext>
            </a:extLst>
          </p:cNvPr>
          <p:cNvSpPr txBox="1"/>
          <p:nvPr/>
        </p:nvSpPr>
        <p:spPr>
          <a:xfrm>
            <a:off x="2843808" y="4571838"/>
            <a:ext cx="664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0x10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90EB560-DFD2-8AD6-EA9B-BCC823A2CC62}"/>
              </a:ext>
            </a:extLst>
          </p:cNvPr>
          <p:cNvSpPr txBox="1"/>
          <p:nvPr/>
        </p:nvSpPr>
        <p:spPr>
          <a:xfrm>
            <a:off x="3923928" y="4567194"/>
            <a:ext cx="640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0x18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EA42039-40DA-8FF8-CAF2-A5D70C3F695C}"/>
              </a:ext>
            </a:extLst>
          </p:cNvPr>
          <p:cNvSpPr txBox="1"/>
          <p:nvPr/>
        </p:nvSpPr>
        <p:spPr>
          <a:xfrm>
            <a:off x="4980285" y="4571838"/>
            <a:ext cx="65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0x20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61322E40-DD10-6F44-A256-7ADC537756A1}"/>
              </a:ext>
            </a:extLst>
          </p:cNvPr>
          <p:cNvSpPr txBox="1"/>
          <p:nvPr/>
        </p:nvSpPr>
        <p:spPr>
          <a:xfrm>
            <a:off x="742337" y="3931919"/>
            <a:ext cx="1196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0 1 2 3 4 5 6 7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E32D7E7-1A19-B30E-F9F6-E8621BFD66FE}"/>
              </a:ext>
            </a:extLst>
          </p:cNvPr>
          <p:cNvSpPr txBox="1"/>
          <p:nvPr/>
        </p:nvSpPr>
        <p:spPr>
          <a:xfrm>
            <a:off x="755576" y="1286690"/>
            <a:ext cx="1459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0 1 2 3 4 5 6 7 8 9</a:t>
            </a: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2B4DE570-1D3B-3D6E-7D43-851313FD5A2C}"/>
              </a:ext>
            </a:extLst>
          </p:cNvPr>
          <p:cNvGrpSpPr/>
          <p:nvPr/>
        </p:nvGrpSpPr>
        <p:grpSpPr>
          <a:xfrm>
            <a:off x="2161805" y="1596300"/>
            <a:ext cx="1319649" cy="360041"/>
            <a:chOff x="2226433" y="1571581"/>
            <a:chExt cx="1319649" cy="360041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80FAFB69-FB24-D5DF-5A54-9707E8C23A11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B26048F3-C5D7-E2AC-59E1-B0581207F231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08D71D5-C21D-B141-80CB-5E0F7ECE9725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1ACAC5F-BFAA-0206-2A24-1C2D8DFCB5E1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C8F02BE4-37C0-5EDF-357F-F9D35A65260A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129B15E3-DD07-79DF-96CE-2337FB7EBB9A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C10FED0D-B86E-D88A-812B-16964BEDE4AA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3D1E57B-8F06-8B44-F5CB-171340A7FD73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60E72E03-F5B6-97A8-539D-ED6FA26AF192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02CFF454-E62E-A86F-907A-1B82CD08067A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3211AF66-7444-9F38-5CFE-733E55A118D2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76816FD3-9BB0-3180-5E25-BF6D6D08A8F6}"/>
              </a:ext>
            </a:extLst>
          </p:cNvPr>
          <p:cNvGrpSpPr/>
          <p:nvPr/>
        </p:nvGrpSpPr>
        <p:grpSpPr>
          <a:xfrm>
            <a:off x="3499149" y="1596299"/>
            <a:ext cx="1319649" cy="360041"/>
            <a:chOff x="2226433" y="1571581"/>
            <a:chExt cx="1319649" cy="360041"/>
          </a:xfrm>
          <a:solidFill>
            <a:schemeClr val="accent3"/>
          </a:solidFill>
        </p:grpSpPr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C2FEA4BC-5FA2-C904-C7B6-34E198A54DDA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469E7379-CD66-5BD3-8818-BCE888E7A09E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0D51B23E-C2C6-B2DB-C38E-E52BE3EE0095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9B9649EE-D193-9555-0B3A-4B39FE9167C5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45C3578D-FDF7-9CDE-30A0-6714498721DC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2C6B0DA1-4792-8C51-6133-0F734EDFC55C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E944058B-4800-9D88-B834-ADB562A96DFC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0CF7E3E9-DBAA-85DA-D617-5C0711C15584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5D95047C-2D5D-2127-1AEF-6965B4B776EA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2AADA2D3-DCCE-40D4-B1C6-37BBE006C6F3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AB5DD939-07FE-77FC-783D-2B8A77D4C5A2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673669B6-7C2B-24B0-6F9E-B9784A61F9C1}"/>
              </a:ext>
            </a:extLst>
          </p:cNvPr>
          <p:cNvGrpSpPr/>
          <p:nvPr/>
        </p:nvGrpSpPr>
        <p:grpSpPr>
          <a:xfrm>
            <a:off x="4828943" y="1599360"/>
            <a:ext cx="1319649" cy="360041"/>
            <a:chOff x="2226433" y="1571581"/>
            <a:chExt cx="1319649" cy="360041"/>
          </a:xfrm>
          <a:solidFill>
            <a:schemeClr val="accent2"/>
          </a:solidFill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94F0CC48-3243-AF65-09AD-3B355FF76F22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E34C44DE-B0A8-FFE9-18F6-5545EF658060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1EF7C9F0-2CEC-EC63-7D8F-3C845AECA92D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5BA959F7-1F46-F5DB-417C-7BAFB271BF92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643D9F27-826D-F281-80F3-0DEF5A94ED9E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5304B325-E6F0-3A3E-D6F4-2E3149E5A548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EECA3C70-F758-2A13-491C-DA5BC5BEAF7A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5BB13FF6-6C7E-2E33-277B-DA761712D6BC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2296D736-701C-B483-869E-690F12A26678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2F9425E4-A936-D28C-7821-1ED912DF0CF9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D3746E0C-9354-E17A-A333-F8C30DBD023E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10251FAA-FBC1-9D4B-8720-3D0746FA683D}"/>
              </a:ext>
            </a:extLst>
          </p:cNvPr>
          <p:cNvGrpSpPr/>
          <p:nvPr/>
        </p:nvGrpSpPr>
        <p:grpSpPr>
          <a:xfrm>
            <a:off x="6161906" y="1600058"/>
            <a:ext cx="1319649" cy="360041"/>
            <a:chOff x="2226433" y="1571581"/>
            <a:chExt cx="1319649" cy="360041"/>
          </a:xfrm>
          <a:solidFill>
            <a:schemeClr val="accent4"/>
          </a:solidFill>
        </p:grpSpPr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4D1B5732-BC6F-5D4C-CE5F-55A4BE82E0C0}"/>
                </a:ext>
              </a:extLst>
            </p:cNvPr>
            <p:cNvSpPr/>
            <p:nvPr/>
          </p:nvSpPr>
          <p:spPr>
            <a:xfrm>
              <a:off x="2226433" y="1571582"/>
              <a:ext cx="1319649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53D08D80-FE39-C80A-B1D4-413313DA9442}"/>
                </a:ext>
              </a:extLst>
            </p:cNvPr>
            <p:cNvSpPr/>
            <p:nvPr/>
          </p:nvSpPr>
          <p:spPr>
            <a:xfrm>
              <a:off x="2226433" y="1571582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4AEF156C-44ED-40BD-B9F1-76764B43A0EC}"/>
                </a:ext>
              </a:extLst>
            </p:cNvPr>
            <p:cNvSpPr/>
            <p:nvPr/>
          </p:nvSpPr>
          <p:spPr>
            <a:xfrm>
              <a:off x="23641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1566B3EE-6A21-961E-B9DD-6470B107205C}"/>
                </a:ext>
              </a:extLst>
            </p:cNvPr>
            <p:cNvSpPr/>
            <p:nvPr/>
          </p:nvSpPr>
          <p:spPr>
            <a:xfrm>
              <a:off x="24918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9F9FF383-EEF1-A3AB-8744-CAE77BED0B85}"/>
                </a:ext>
              </a:extLst>
            </p:cNvPr>
            <p:cNvSpPr/>
            <p:nvPr/>
          </p:nvSpPr>
          <p:spPr>
            <a:xfrm>
              <a:off x="262956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DAE75688-C190-FA10-0EDC-D50E24F2EF45}"/>
                </a:ext>
              </a:extLst>
            </p:cNvPr>
            <p:cNvSpPr/>
            <p:nvPr/>
          </p:nvSpPr>
          <p:spPr>
            <a:xfrm>
              <a:off x="2769725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2C275E88-B308-75C7-438F-5AC03F8C0442}"/>
                </a:ext>
              </a:extLst>
            </p:cNvPr>
            <p:cNvSpPr/>
            <p:nvPr/>
          </p:nvSpPr>
          <p:spPr>
            <a:xfrm>
              <a:off x="2899109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1F044EAA-F50B-EF5E-E731-A30236FAACFE}"/>
                </a:ext>
              </a:extLst>
            </p:cNvPr>
            <p:cNvSpPr/>
            <p:nvPr/>
          </p:nvSpPr>
          <p:spPr>
            <a:xfrm>
              <a:off x="3030798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F144E6E6-9B82-E831-3536-D58A40E326C6}"/>
                </a:ext>
              </a:extLst>
            </p:cNvPr>
            <p:cNvSpPr/>
            <p:nvPr/>
          </p:nvSpPr>
          <p:spPr>
            <a:xfrm>
              <a:off x="315069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74442E5D-0250-FC13-7941-9B764200A26E}"/>
                </a:ext>
              </a:extLst>
            </p:cNvPr>
            <p:cNvSpPr/>
            <p:nvPr/>
          </p:nvSpPr>
          <p:spPr>
            <a:xfrm>
              <a:off x="3278306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029FA6DE-BB14-C879-C31D-E12401CA81AE}"/>
                </a:ext>
              </a:extLst>
            </p:cNvPr>
            <p:cNvSpPr/>
            <p:nvPr/>
          </p:nvSpPr>
          <p:spPr>
            <a:xfrm>
              <a:off x="3414082" y="1571581"/>
              <a:ext cx="127614" cy="36004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818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77AA4-98FB-3DBF-ECE7-ED85C25F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 we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707E7-8149-150E-31A6-16408A723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see lots of variations on using modular arithmetic to calculate an index and offset in the next few lectures</a:t>
            </a:r>
          </a:p>
          <a:p>
            <a:endParaRPr lang="en-US" dirty="0"/>
          </a:p>
          <a:p>
            <a:r>
              <a:rPr lang="en-US" dirty="0"/>
              <a:t>And why base 2?</a:t>
            </a:r>
          </a:p>
          <a:p>
            <a:pPr lvl="1"/>
            <a:r>
              <a:rPr lang="en-US" dirty="0"/>
              <a:t>How data is carried on wires in chip</a:t>
            </a:r>
          </a:p>
          <a:p>
            <a:pPr lvl="1"/>
            <a:r>
              <a:rPr lang="en-US" dirty="0"/>
              <a:t>Easier to implement modular arithmetic in base 2</a:t>
            </a:r>
          </a:p>
          <a:p>
            <a:pPr lvl="1"/>
            <a:r>
              <a:rPr lang="en-US" dirty="0"/>
              <a:t>Use cheap logical operators instead of expensive division</a:t>
            </a:r>
          </a:p>
          <a:p>
            <a:pPr lvl="2"/>
            <a:r>
              <a:rPr lang="en-US" dirty="0"/>
              <a:t>When dividing, if n is a power of two:</a:t>
            </a:r>
          </a:p>
          <a:p>
            <a:pPr marL="1371600" lvl="3" indent="0">
              <a:buNone/>
            </a:pPr>
            <a:r>
              <a:rPr lang="en-US" dirty="0"/>
              <a:t>x / n == x &gt;&gt; log</a:t>
            </a:r>
            <a:r>
              <a:rPr lang="en-US" baseline="-25000" dirty="0"/>
              <a:t>2</a:t>
            </a:r>
            <a:r>
              <a:rPr lang="en-US" dirty="0"/>
              <a:t> (n)</a:t>
            </a:r>
          </a:p>
          <a:p>
            <a:pPr marL="1371600" lvl="3" indent="0">
              <a:buNone/>
            </a:pPr>
            <a:r>
              <a:rPr lang="en-US" dirty="0"/>
              <a:t>x % n == x &amp; (n-1)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30223-0636-47E7-ACB9-E5258816E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1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ChangeArrowheads="1"/>
          </p:cNvSpPr>
          <p:nvPr/>
        </p:nvSpPr>
        <p:spPr bwMode="auto">
          <a:xfrm>
            <a:off x="7658100" y="1252538"/>
            <a:ext cx="1270000" cy="4876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7556500" y="2476500"/>
            <a:ext cx="1465263" cy="1828800"/>
            <a:chOff x="4760" y="1560"/>
            <a:chExt cx="923" cy="1152"/>
          </a:xfrm>
        </p:grpSpPr>
        <p:sp>
          <p:nvSpPr>
            <p:cNvPr id="3103" name="Rectangle 3"/>
            <p:cNvSpPr>
              <a:spLocks noChangeArrowheads="1"/>
            </p:cNvSpPr>
            <p:nvPr/>
          </p:nvSpPr>
          <p:spPr bwMode="auto">
            <a:xfrm>
              <a:off x="4827" y="1560"/>
              <a:ext cx="792" cy="115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endParaRPr lang="en-US" sz="800"/>
            </a:p>
            <a:p>
              <a:pPr algn="ctr"/>
              <a:endParaRPr lang="en-US" sz="800"/>
            </a:p>
          </p:txBody>
        </p:sp>
        <p:sp>
          <p:nvSpPr>
            <p:cNvPr id="3104" name="Rectangle 8"/>
            <p:cNvSpPr>
              <a:spLocks noChangeArrowheads="1"/>
            </p:cNvSpPr>
            <p:nvPr/>
          </p:nvSpPr>
          <p:spPr bwMode="auto">
            <a:xfrm>
              <a:off x="4760" y="1893"/>
              <a:ext cx="923" cy="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>
                  <a:solidFill>
                    <a:schemeClr val="hlink"/>
                  </a:solidFill>
                </a:rPr>
                <a:t>Program</a:t>
              </a:r>
            </a:p>
            <a:p>
              <a:pPr algn="ctr">
                <a:lnSpc>
                  <a:spcPct val="90000"/>
                </a:lnSpc>
              </a:pPr>
              <a:r>
                <a:rPr lang="en-US" sz="2800" i="1">
                  <a:solidFill>
                    <a:schemeClr val="hlink"/>
                  </a:solidFill>
                </a:rPr>
                <a:t>P</a:t>
              </a:r>
              <a:endParaRPr lang="en-US" i="1">
                <a:solidFill>
                  <a:schemeClr val="hlink"/>
                </a:solidFill>
              </a:endParaRPr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62863" y="3695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62863" y="3390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662863" y="3086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662863" y="2781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7662863" y="1257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1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38175" y="1812900"/>
            <a:ext cx="6718300" cy="3416300"/>
          </a:xfrm>
          <a:noFill/>
        </p:spPr>
        <p:txBody>
          <a:bodyPr/>
          <a:lstStyle/>
          <a:p>
            <a:r>
              <a:rPr lang="en-US" sz="2000" i="1" dirty="0">
                <a:solidFill>
                  <a:srgbClr val="660066"/>
                </a:solidFill>
                <a:latin typeface="Arial" charset="0"/>
              </a:rPr>
              <a:t>Physical address space</a:t>
            </a:r>
            <a:r>
              <a:rPr lang="en-US" sz="2000" i="1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— The address space supported by the hardware</a:t>
            </a:r>
          </a:p>
          <a:p>
            <a:pPr lvl="1"/>
            <a:r>
              <a:rPr lang="en-US" sz="1800" dirty="0">
                <a:latin typeface="Arial" charset="0"/>
              </a:rPr>
              <a:t>Starting at address 0, going to address </a:t>
            </a:r>
            <a:r>
              <a:rPr lang="en-US" sz="1800" b="1" dirty="0" err="1">
                <a:latin typeface="Courier" charset="0"/>
              </a:rPr>
              <a:t>MAX</a:t>
            </a:r>
            <a:r>
              <a:rPr lang="en-US" sz="1800" b="1" baseline="-25000" dirty="0" err="1">
                <a:latin typeface="Courier" charset="0"/>
              </a:rPr>
              <a:t>sys</a:t>
            </a:r>
            <a:endParaRPr lang="en-US" sz="1800" b="1" dirty="0">
              <a:latin typeface="Courier" charset="0"/>
            </a:endParaRPr>
          </a:p>
          <a:p>
            <a:pPr lvl="1"/>
            <a:endParaRPr lang="en-US" sz="1800" dirty="0">
              <a:latin typeface="Arial" charset="0"/>
            </a:endParaRPr>
          </a:p>
          <a:p>
            <a:r>
              <a:rPr lang="en-US" sz="2000" i="1" dirty="0">
                <a:solidFill>
                  <a:srgbClr val="660066"/>
                </a:solidFill>
                <a:latin typeface="Arial" charset="0"/>
              </a:rPr>
              <a:t>Virtual address space</a:t>
            </a:r>
            <a:r>
              <a:rPr lang="en-US" sz="2000" i="1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— A process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s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view of its own memory</a:t>
            </a:r>
          </a:p>
          <a:p>
            <a:pPr lvl="1"/>
            <a:r>
              <a:rPr lang="en-US" sz="1800" dirty="0">
                <a:latin typeface="Arial" charset="0"/>
              </a:rPr>
              <a:t>Starting at address 0, going to address </a:t>
            </a:r>
            <a:r>
              <a:rPr lang="en-US" sz="1800" b="1" dirty="0" err="1">
                <a:latin typeface="Courier" charset="0"/>
              </a:rPr>
              <a:t>MAX</a:t>
            </a:r>
            <a:r>
              <a:rPr lang="en-US" sz="1800" b="1" baseline="-25000" dirty="0" err="1">
                <a:latin typeface="Courier" charset="0"/>
              </a:rPr>
              <a:t>prog</a:t>
            </a:r>
            <a:endParaRPr lang="en-US" sz="1800" dirty="0">
              <a:latin typeface="Arial" charset="0"/>
            </a:endParaRPr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7662863" y="5829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7662863" y="5524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7662863" y="5219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5"/>
          <p:cNvSpPr>
            <a:spLocks noChangeArrowheads="1"/>
          </p:cNvSpPr>
          <p:nvPr/>
        </p:nvSpPr>
        <p:spPr bwMode="auto">
          <a:xfrm>
            <a:off x="7662863" y="4914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6"/>
          <p:cNvSpPr>
            <a:spLocks noChangeArrowheads="1"/>
          </p:cNvSpPr>
          <p:nvPr/>
        </p:nvSpPr>
        <p:spPr bwMode="auto">
          <a:xfrm>
            <a:off x="7662863" y="4610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7"/>
          <p:cNvSpPr>
            <a:spLocks noChangeArrowheads="1"/>
          </p:cNvSpPr>
          <p:nvPr/>
        </p:nvSpPr>
        <p:spPr bwMode="auto">
          <a:xfrm>
            <a:off x="7662863" y="43053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7662863" y="4000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9"/>
          <p:cNvSpPr>
            <a:spLocks noChangeArrowheads="1"/>
          </p:cNvSpPr>
          <p:nvPr/>
        </p:nvSpPr>
        <p:spPr bwMode="auto">
          <a:xfrm>
            <a:off x="7662863" y="24765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20"/>
          <p:cNvSpPr>
            <a:spLocks noChangeArrowheads="1"/>
          </p:cNvSpPr>
          <p:nvPr/>
        </p:nvSpPr>
        <p:spPr bwMode="auto">
          <a:xfrm>
            <a:off x="7662863" y="21717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1"/>
          <p:cNvSpPr>
            <a:spLocks noChangeArrowheads="1"/>
          </p:cNvSpPr>
          <p:nvPr/>
        </p:nvSpPr>
        <p:spPr bwMode="auto">
          <a:xfrm>
            <a:off x="7662863" y="18669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2"/>
          <p:cNvSpPr>
            <a:spLocks noChangeArrowheads="1"/>
          </p:cNvSpPr>
          <p:nvPr/>
        </p:nvSpPr>
        <p:spPr bwMode="auto">
          <a:xfrm>
            <a:off x="7662863" y="1562100"/>
            <a:ext cx="1257300" cy="292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3"/>
          <p:cNvSpPr>
            <a:spLocks noChangeArrowheads="1"/>
          </p:cNvSpPr>
          <p:nvPr/>
        </p:nvSpPr>
        <p:spPr bwMode="auto">
          <a:xfrm>
            <a:off x="7312025" y="5884863"/>
            <a:ext cx="363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3095" name="Rectangle 24"/>
          <p:cNvSpPr>
            <a:spLocks noChangeArrowheads="1"/>
          </p:cNvSpPr>
          <p:nvPr/>
        </p:nvSpPr>
        <p:spPr bwMode="auto">
          <a:xfrm>
            <a:off x="6599238" y="1325563"/>
            <a:ext cx="1095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  <a:r>
              <a:rPr lang="en-US" baseline="-25000">
                <a:latin typeface="Courier" charset="0"/>
              </a:rPr>
              <a:t>sys</a:t>
            </a:r>
            <a:endParaRPr lang="en-US">
              <a:latin typeface="Courier" charset="0"/>
            </a:endParaRPr>
          </a:p>
        </p:txBody>
      </p:sp>
      <p:sp>
        <p:nvSpPr>
          <p:cNvPr id="379929" name="Rectangle 25"/>
          <p:cNvSpPr>
            <a:spLocks noChangeArrowheads="1"/>
          </p:cNvSpPr>
          <p:nvPr/>
        </p:nvSpPr>
        <p:spPr bwMode="auto">
          <a:xfrm>
            <a:off x="7375525" y="4086225"/>
            <a:ext cx="3175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0</a:t>
            </a:r>
          </a:p>
        </p:txBody>
      </p:sp>
      <p:sp>
        <p:nvSpPr>
          <p:cNvPr id="379930" name="Rectangle 26"/>
          <p:cNvSpPr>
            <a:spLocks noChangeArrowheads="1"/>
          </p:cNvSpPr>
          <p:nvPr/>
        </p:nvSpPr>
        <p:spPr bwMode="auto">
          <a:xfrm>
            <a:off x="6702425" y="2549525"/>
            <a:ext cx="9588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MAX</a:t>
            </a:r>
            <a:r>
              <a:rPr lang="en-US" sz="1800" b="1" baseline="-25000">
                <a:solidFill>
                  <a:schemeClr val="folHlink"/>
                </a:solidFill>
                <a:latin typeface="Courier" charset="0"/>
              </a:rPr>
              <a:t>prog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104900" y="4971504"/>
            <a:ext cx="4965700" cy="1193800"/>
            <a:chOff x="696" y="3184"/>
            <a:chExt cx="3128" cy="752"/>
          </a:xfrm>
        </p:grpSpPr>
        <p:sp>
          <p:nvSpPr>
            <p:cNvPr id="379933" name="Rectangle 29"/>
            <p:cNvSpPr>
              <a:spLocks noChangeArrowheads="1"/>
            </p:cNvSpPr>
            <p:nvPr/>
          </p:nvSpPr>
          <p:spPr bwMode="auto">
            <a:xfrm>
              <a:off x="696" y="3184"/>
              <a:ext cx="3128" cy="75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79934" name="Rectangle 30"/>
            <p:cNvSpPr>
              <a:spLocks noChangeArrowheads="1"/>
            </p:cNvSpPr>
            <p:nvPr/>
          </p:nvSpPr>
          <p:spPr bwMode="auto">
            <a:xfrm>
              <a:off x="1108" y="3592"/>
              <a:ext cx="2304" cy="28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101" name="Rectangle 31"/>
            <p:cNvSpPr>
              <a:spLocks noChangeArrowheads="1"/>
            </p:cNvSpPr>
            <p:nvPr/>
          </p:nvSpPr>
          <p:spPr bwMode="auto">
            <a:xfrm>
              <a:off x="1111" y="3571"/>
              <a:ext cx="22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MOV r0, @0xfffa620e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  <p:sp>
          <p:nvSpPr>
            <p:cNvPr id="3102" name="Text Box 32"/>
            <p:cNvSpPr txBox="1">
              <a:spLocks noChangeArrowheads="1"/>
            </p:cNvSpPr>
            <p:nvPr/>
          </p:nvSpPr>
          <p:spPr bwMode="auto">
            <a:xfrm>
              <a:off x="808" y="3270"/>
              <a:ext cx="29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/>
                <a:t>But where do addresses come from?</a:t>
              </a: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Review: Address Spaces</a:t>
            </a:r>
          </a:p>
        </p:txBody>
      </p:sp>
    </p:spTree>
    <p:extLst>
      <p:ext uri="{BB962C8B-B14F-4D97-AF65-F5344CB8AC3E}">
        <p14:creationId xmlns:p14="http://schemas.microsoft.com/office/powerpoint/2010/main" val="421440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9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79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79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79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7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7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5" grpId="0" build="p" bldLvl="2" autoUpdateAnimBg="0"/>
      <p:bldP spid="379929" grpId="0" autoUpdateAnimBg="0"/>
      <p:bldP spid="37993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Which is bigger, physical or virtual address space?</a:t>
            </a:r>
          </a:p>
          <a:p>
            <a:pPr lvl="1"/>
            <a:r>
              <a:rPr lang="en-US" sz="2400">
                <a:latin typeface="Arial" charset="0"/>
              </a:rPr>
              <a:t>A. Physical address space</a:t>
            </a:r>
          </a:p>
          <a:p>
            <a:pPr lvl="1"/>
            <a:r>
              <a:rPr lang="en-US" sz="2400">
                <a:latin typeface="Arial" charset="0"/>
              </a:rPr>
              <a:t>B. Virtual address space</a:t>
            </a:r>
          </a:p>
          <a:p>
            <a:pPr lvl="1"/>
            <a:r>
              <a:rPr lang="en-US" sz="2400">
                <a:latin typeface="Arial" charset="0"/>
              </a:rPr>
              <a:t>C. It depends on the system.</a:t>
            </a:r>
          </a:p>
        </p:txBody>
      </p:sp>
    </p:spTree>
    <p:extLst>
      <p:ext uri="{BB962C8B-B14F-4D97-AF65-F5344CB8AC3E}">
        <p14:creationId xmlns:p14="http://schemas.microsoft.com/office/powerpoint/2010/main" val="84042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Program Relocation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Program issues virtual addresses</a:t>
            </a:r>
          </a:p>
          <a:p>
            <a:r>
              <a:rPr lang="en-US">
                <a:latin typeface="Arial" charset="0"/>
              </a:rPr>
              <a:t>Machine has physical addresses.</a:t>
            </a:r>
          </a:p>
          <a:p>
            <a:r>
              <a:rPr lang="en-US">
                <a:latin typeface="Arial" charset="0"/>
              </a:rPr>
              <a:t>If virtual == physical, then how can we have multiple programs resident concurrently?</a:t>
            </a:r>
          </a:p>
          <a:p>
            <a:r>
              <a:rPr lang="en-US">
                <a:latin typeface="Arial" charset="0"/>
              </a:rPr>
              <a:t>Instead, relocate virtual addresses to physical at run time.</a:t>
            </a:r>
          </a:p>
          <a:p>
            <a:pPr lvl="1"/>
            <a:r>
              <a:rPr lang="en-US">
                <a:latin typeface="Arial" charset="0"/>
              </a:rPr>
              <a:t>While we are relocating, also bounds check addresses for safety.</a:t>
            </a:r>
          </a:p>
          <a:p>
            <a:r>
              <a:rPr lang="en-US">
                <a:latin typeface="Arial" charset="0"/>
              </a:rPr>
              <a:t>I can relocate that program (safely) in two registers…</a:t>
            </a:r>
          </a:p>
        </p:txBody>
      </p:sp>
    </p:spTree>
    <p:extLst>
      <p:ext uri="{BB962C8B-B14F-4D97-AF65-F5344CB8AC3E}">
        <p14:creationId xmlns:p14="http://schemas.microsoft.com/office/powerpoint/2010/main" val="1814469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ChangeArrowheads="1"/>
          </p:cNvSpPr>
          <p:nvPr/>
        </p:nvSpPr>
        <p:spPr bwMode="auto">
          <a:xfrm>
            <a:off x="7637463" y="1354138"/>
            <a:ext cx="1252537" cy="48942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632700" y="2581275"/>
            <a:ext cx="1257300" cy="1524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/>
          <a:p>
            <a:pPr algn="ctr"/>
            <a:endParaRPr lang="en-US" sz="800"/>
          </a:p>
          <a:p>
            <a:pPr algn="ctr"/>
            <a:endParaRPr lang="en-US" sz="800"/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7632700" y="1362075"/>
            <a:ext cx="1257300" cy="4864100"/>
            <a:chOff x="4808" y="858"/>
            <a:chExt cx="792" cy="3064"/>
          </a:xfrm>
        </p:grpSpPr>
        <p:sp>
          <p:nvSpPr>
            <p:cNvPr id="7209" name="Rectangle 6"/>
            <p:cNvSpPr>
              <a:spLocks noChangeArrowheads="1"/>
            </p:cNvSpPr>
            <p:nvPr/>
          </p:nvSpPr>
          <p:spPr bwMode="auto">
            <a:xfrm>
              <a:off x="4808" y="373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Rectangle 7"/>
            <p:cNvSpPr>
              <a:spLocks noChangeArrowheads="1"/>
            </p:cNvSpPr>
            <p:nvPr/>
          </p:nvSpPr>
          <p:spPr bwMode="auto">
            <a:xfrm>
              <a:off x="4808" y="354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Rectangle 8"/>
            <p:cNvSpPr>
              <a:spLocks noChangeArrowheads="1"/>
            </p:cNvSpPr>
            <p:nvPr/>
          </p:nvSpPr>
          <p:spPr bwMode="auto">
            <a:xfrm>
              <a:off x="4808" y="335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Rectangle 9"/>
            <p:cNvSpPr>
              <a:spLocks noChangeArrowheads="1"/>
            </p:cNvSpPr>
            <p:nvPr/>
          </p:nvSpPr>
          <p:spPr bwMode="auto">
            <a:xfrm>
              <a:off x="4808" y="316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Rectangle 10"/>
            <p:cNvSpPr>
              <a:spLocks noChangeArrowheads="1"/>
            </p:cNvSpPr>
            <p:nvPr/>
          </p:nvSpPr>
          <p:spPr bwMode="auto">
            <a:xfrm>
              <a:off x="4808" y="297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Rectangle 11"/>
            <p:cNvSpPr>
              <a:spLocks noChangeArrowheads="1"/>
            </p:cNvSpPr>
            <p:nvPr/>
          </p:nvSpPr>
          <p:spPr bwMode="auto">
            <a:xfrm>
              <a:off x="4808" y="277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Rectangle 12"/>
            <p:cNvSpPr>
              <a:spLocks noChangeArrowheads="1"/>
            </p:cNvSpPr>
            <p:nvPr/>
          </p:nvSpPr>
          <p:spPr bwMode="auto">
            <a:xfrm>
              <a:off x="4808" y="258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Rectangle 13"/>
            <p:cNvSpPr>
              <a:spLocks noChangeArrowheads="1"/>
            </p:cNvSpPr>
            <p:nvPr/>
          </p:nvSpPr>
          <p:spPr bwMode="auto">
            <a:xfrm>
              <a:off x="4808" y="239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Rectangle 14"/>
            <p:cNvSpPr>
              <a:spLocks noChangeArrowheads="1"/>
            </p:cNvSpPr>
            <p:nvPr/>
          </p:nvSpPr>
          <p:spPr bwMode="auto">
            <a:xfrm>
              <a:off x="4808" y="220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15"/>
            <p:cNvSpPr>
              <a:spLocks noChangeArrowheads="1"/>
            </p:cNvSpPr>
            <p:nvPr/>
          </p:nvSpPr>
          <p:spPr bwMode="auto">
            <a:xfrm>
              <a:off x="4808" y="201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Rectangle 16"/>
            <p:cNvSpPr>
              <a:spLocks noChangeArrowheads="1"/>
            </p:cNvSpPr>
            <p:nvPr/>
          </p:nvSpPr>
          <p:spPr bwMode="auto">
            <a:xfrm>
              <a:off x="4808" y="181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Rectangle 17"/>
            <p:cNvSpPr>
              <a:spLocks noChangeArrowheads="1"/>
            </p:cNvSpPr>
            <p:nvPr/>
          </p:nvSpPr>
          <p:spPr bwMode="auto">
            <a:xfrm>
              <a:off x="4808" y="1626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Rectangle 18"/>
            <p:cNvSpPr>
              <a:spLocks noChangeArrowheads="1"/>
            </p:cNvSpPr>
            <p:nvPr/>
          </p:nvSpPr>
          <p:spPr bwMode="auto">
            <a:xfrm>
              <a:off x="4808" y="1434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Rectangle 19"/>
            <p:cNvSpPr>
              <a:spLocks noChangeArrowheads="1"/>
            </p:cNvSpPr>
            <p:nvPr/>
          </p:nvSpPr>
          <p:spPr bwMode="auto">
            <a:xfrm>
              <a:off x="4808" y="1242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Rectangle 20"/>
            <p:cNvSpPr>
              <a:spLocks noChangeArrowheads="1"/>
            </p:cNvSpPr>
            <p:nvPr/>
          </p:nvSpPr>
          <p:spPr bwMode="auto">
            <a:xfrm>
              <a:off x="4808" y="1050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Rectangle 21"/>
            <p:cNvSpPr>
              <a:spLocks noChangeArrowheads="1"/>
            </p:cNvSpPr>
            <p:nvPr/>
          </p:nvSpPr>
          <p:spPr bwMode="auto">
            <a:xfrm>
              <a:off x="4808" y="858"/>
              <a:ext cx="792" cy="184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4" name="Rectangle 22"/>
          <p:cNvSpPr>
            <a:spLocks noChangeArrowheads="1"/>
          </p:cNvSpPr>
          <p:nvPr/>
        </p:nvSpPr>
        <p:spPr bwMode="auto">
          <a:xfrm>
            <a:off x="7231063" y="5938838"/>
            <a:ext cx="3635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0</a:t>
            </a:r>
          </a:p>
        </p:txBody>
      </p:sp>
      <p:sp>
        <p:nvSpPr>
          <p:cNvPr id="7175" name="Rectangle 23"/>
          <p:cNvSpPr>
            <a:spLocks noChangeArrowheads="1"/>
          </p:cNvSpPr>
          <p:nvPr/>
        </p:nvSpPr>
        <p:spPr bwMode="auto">
          <a:xfrm>
            <a:off x="6562725" y="1201738"/>
            <a:ext cx="1095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MAX</a:t>
            </a:r>
            <a:r>
              <a:rPr lang="en-US" baseline="-25000">
                <a:latin typeface="Courier" charset="0"/>
              </a:rPr>
              <a:t>sys</a:t>
            </a:r>
            <a:endParaRPr lang="en-US">
              <a:latin typeface="Courier" charset="0"/>
            </a:endParaRPr>
          </a:p>
        </p:txBody>
      </p:sp>
      <p:sp>
        <p:nvSpPr>
          <p:cNvPr id="7176" name="Rectangle 24"/>
          <p:cNvSpPr>
            <a:spLocks noChangeArrowheads="1"/>
          </p:cNvSpPr>
          <p:nvPr/>
        </p:nvSpPr>
        <p:spPr bwMode="auto">
          <a:xfrm>
            <a:off x="7532688" y="24749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solidFill>
                  <a:schemeClr val="hlink"/>
                </a:solidFill>
              </a:rPr>
              <a:t>Program</a:t>
            </a:r>
          </a:p>
        </p:txBody>
      </p:sp>
      <p:sp>
        <p:nvSpPr>
          <p:cNvPr id="7177" name="Line 25"/>
          <p:cNvSpPr>
            <a:spLocks noChangeShapeType="1"/>
          </p:cNvSpPr>
          <p:nvPr/>
        </p:nvSpPr>
        <p:spPr bwMode="auto">
          <a:xfrm>
            <a:off x="7404100" y="53244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26"/>
          <p:cNvSpPr>
            <a:spLocks noChangeShapeType="1"/>
          </p:cNvSpPr>
          <p:nvPr/>
        </p:nvSpPr>
        <p:spPr bwMode="auto">
          <a:xfrm>
            <a:off x="7404100" y="4105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27"/>
          <p:cNvSpPr>
            <a:spLocks noChangeShapeType="1"/>
          </p:cNvSpPr>
          <p:nvPr/>
        </p:nvSpPr>
        <p:spPr bwMode="auto">
          <a:xfrm>
            <a:off x="7404100" y="2581275"/>
            <a:ext cx="171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68" name="Rectangle 28"/>
          <p:cNvSpPr>
            <a:spLocks noChangeArrowheads="1"/>
          </p:cNvSpPr>
          <p:nvPr/>
        </p:nvSpPr>
        <p:spPr bwMode="auto">
          <a:xfrm>
            <a:off x="708025" y="4546600"/>
            <a:ext cx="1231900" cy="18796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</a:pPr>
            <a:endParaRPr lang="en-US" sz="800" dirty="0"/>
          </a:p>
          <a:p>
            <a:pPr algn="ctr">
              <a:lnSpc>
                <a:spcPct val="80000"/>
              </a:lnSpc>
            </a:pPr>
            <a:r>
              <a:rPr lang="en-US" dirty="0"/>
              <a:t>Program</a:t>
            </a:r>
          </a:p>
          <a:p>
            <a:pPr algn="ctr">
              <a:lnSpc>
                <a:spcPct val="80000"/>
              </a:lnSpc>
            </a:pPr>
            <a:r>
              <a:rPr lang="en-US" i="1" dirty="0"/>
              <a:t>P</a:t>
            </a:r>
            <a:r>
              <a:rPr lang="ja-JP" altLang="en-US" i="1" dirty="0"/>
              <a:t>’</a:t>
            </a:r>
            <a:r>
              <a:rPr lang="en-US" i="1" dirty="0"/>
              <a:t>s</a:t>
            </a:r>
            <a:endParaRPr lang="en-US" dirty="0"/>
          </a:p>
          <a:p>
            <a:pPr algn="ctr">
              <a:lnSpc>
                <a:spcPct val="80000"/>
              </a:lnSpc>
            </a:pPr>
            <a:r>
              <a:rPr lang="en-US" i="1" dirty="0"/>
              <a:t>virtual</a:t>
            </a:r>
            <a:br>
              <a:rPr lang="en-US" i="1" dirty="0"/>
            </a:br>
            <a:r>
              <a:rPr lang="en-US" i="1" dirty="0"/>
              <a:t>address</a:t>
            </a:r>
            <a:br>
              <a:rPr lang="en-US" i="1" dirty="0"/>
            </a:br>
            <a:r>
              <a:rPr lang="en-US" i="1" dirty="0"/>
              <a:t>space</a:t>
            </a:r>
          </a:p>
        </p:txBody>
      </p:sp>
      <p:sp>
        <p:nvSpPr>
          <p:cNvPr id="7181" name="Rectangle 29"/>
          <p:cNvSpPr>
            <a:spLocks noChangeArrowheads="1"/>
          </p:cNvSpPr>
          <p:nvPr/>
        </p:nvSpPr>
        <p:spPr bwMode="auto">
          <a:xfrm>
            <a:off x="382588" y="6218238"/>
            <a:ext cx="2952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7182" name="Rectangle 30"/>
          <p:cNvSpPr>
            <a:spLocks noChangeArrowheads="1"/>
          </p:cNvSpPr>
          <p:nvPr/>
        </p:nvSpPr>
        <p:spPr bwMode="auto">
          <a:xfrm>
            <a:off x="1588" y="4376738"/>
            <a:ext cx="95885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solidFill>
                  <a:schemeClr val="folHlink"/>
                </a:solidFill>
                <a:latin typeface="Courier" charset="0"/>
              </a:rPr>
              <a:t>MAX</a:t>
            </a:r>
            <a:r>
              <a:rPr lang="en-US" sz="1800" b="1" baseline="-25000">
                <a:solidFill>
                  <a:schemeClr val="folHlink"/>
                </a:solidFill>
                <a:latin typeface="Courier" charset="0"/>
              </a:rPr>
              <a:t>prog</a:t>
            </a:r>
            <a:endParaRPr lang="en-US" sz="1800" b="1">
              <a:solidFill>
                <a:schemeClr val="folHlink"/>
              </a:solidFill>
              <a:latin typeface="Courier" charset="0"/>
            </a:endParaRPr>
          </a:p>
        </p:txBody>
      </p:sp>
      <p:sp>
        <p:nvSpPr>
          <p:cNvPr id="7183" name="Rectangle 31"/>
          <p:cNvSpPr>
            <a:spLocks noChangeArrowheads="1"/>
          </p:cNvSpPr>
          <p:nvPr/>
        </p:nvSpPr>
        <p:spPr bwMode="auto">
          <a:xfrm>
            <a:off x="6735763" y="37290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1000</a:t>
            </a:r>
          </a:p>
        </p:txBody>
      </p:sp>
      <p:sp>
        <p:nvSpPr>
          <p:cNvPr id="7184" name="Rectangle 32"/>
          <p:cNvSpPr>
            <a:spLocks noChangeArrowheads="1"/>
          </p:cNvSpPr>
          <p:nvPr/>
        </p:nvSpPr>
        <p:spPr bwMode="auto">
          <a:xfrm>
            <a:off x="6735763" y="2497138"/>
            <a:ext cx="911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" charset="0"/>
              </a:rPr>
              <a:t>1500</a:t>
            </a:r>
          </a:p>
        </p:txBody>
      </p:sp>
      <p:sp>
        <p:nvSpPr>
          <p:cNvPr id="394273" name="Oval 33"/>
          <p:cNvSpPr>
            <a:spLocks noChangeArrowheads="1"/>
          </p:cNvSpPr>
          <p:nvPr/>
        </p:nvSpPr>
        <p:spPr bwMode="auto">
          <a:xfrm>
            <a:off x="838200" y="2616200"/>
            <a:ext cx="939800" cy="901700"/>
          </a:xfrm>
          <a:prstGeom prst="ellipse">
            <a:avLst/>
          </a:prstGeom>
          <a:solidFill>
            <a:srgbClr val="FFFFCC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+mn-ea"/>
              </a:rPr>
              <a:t>CPU</a:t>
            </a:r>
          </a:p>
        </p:txBody>
      </p:sp>
      <p:sp>
        <p:nvSpPr>
          <p:cNvPr id="394274" name="Line 34"/>
          <p:cNvSpPr>
            <a:spLocks noChangeShapeType="1"/>
          </p:cNvSpPr>
          <p:nvPr/>
        </p:nvSpPr>
        <p:spPr bwMode="auto">
          <a:xfrm>
            <a:off x="5010150" y="3346450"/>
            <a:ext cx="0" cy="6032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75" name="Oval 35"/>
          <p:cNvSpPr>
            <a:spLocks noChangeArrowheads="1"/>
          </p:cNvSpPr>
          <p:nvPr/>
        </p:nvSpPr>
        <p:spPr bwMode="auto">
          <a:xfrm>
            <a:off x="4768850" y="28321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800" b="1">
                <a:latin typeface="Times"/>
                <a:ea typeface="+mn-ea"/>
              </a:rPr>
              <a:t>+</a:t>
            </a:r>
          </a:p>
        </p:txBody>
      </p: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4344988" y="3975100"/>
            <a:ext cx="1317625" cy="1243013"/>
            <a:chOff x="2737" y="2504"/>
            <a:chExt cx="830" cy="783"/>
          </a:xfrm>
        </p:grpSpPr>
        <p:sp>
          <p:nvSpPr>
            <p:cNvPr id="394276" name="Rectangle 36"/>
            <p:cNvSpPr>
              <a:spLocks noChangeArrowheads="1"/>
            </p:cNvSpPr>
            <p:nvPr/>
          </p:nvSpPr>
          <p:spPr bwMode="auto">
            <a:xfrm>
              <a:off x="2900" y="2504"/>
              <a:ext cx="504" cy="232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B50069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1000</a:t>
              </a:r>
            </a:p>
          </p:txBody>
        </p:sp>
        <p:sp>
          <p:nvSpPr>
            <p:cNvPr id="7208" name="Rectangle 37"/>
            <p:cNvSpPr>
              <a:spLocks noChangeArrowheads="1"/>
            </p:cNvSpPr>
            <p:nvPr/>
          </p:nvSpPr>
          <p:spPr bwMode="auto">
            <a:xfrm>
              <a:off x="2737" y="2863"/>
              <a:ext cx="830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Base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Register</a:t>
              </a:r>
            </a:p>
          </p:txBody>
        </p:sp>
      </p:grpSp>
      <p:sp>
        <p:nvSpPr>
          <p:cNvPr id="394278" name="Line 38"/>
          <p:cNvSpPr>
            <a:spLocks noChangeShapeType="1"/>
          </p:cNvSpPr>
          <p:nvPr/>
        </p:nvSpPr>
        <p:spPr bwMode="auto">
          <a:xfrm flipH="1">
            <a:off x="5270500" y="3086100"/>
            <a:ext cx="22733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0" name="Line 40"/>
          <p:cNvSpPr>
            <a:spLocks noChangeShapeType="1"/>
          </p:cNvSpPr>
          <p:nvPr/>
        </p:nvSpPr>
        <p:spPr bwMode="auto">
          <a:xfrm flipH="1">
            <a:off x="1790700" y="3086100"/>
            <a:ext cx="1600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1" name="Rectangle 41"/>
          <p:cNvSpPr>
            <a:spLocks noChangeArrowheads="1"/>
          </p:cNvSpPr>
          <p:nvPr/>
        </p:nvSpPr>
        <p:spPr bwMode="auto">
          <a:xfrm>
            <a:off x="1803400" y="23447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dirty="0">
                <a:latin typeface="Arial" charset="0"/>
              </a:rPr>
              <a:t>Virtual</a:t>
            </a:r>
          </a:p>
          <a:p>
            <a:pPr algn="ctr"/>
            <a:r>
              <a:rPr lang="en-US" sz="2000" dirty="0">
                <a:latin typeface="Arial" charset="0"/>
              </a:rPr>
              <a:t>Addresses</a:t>
            </a:r>
          </a:p>
        </p:txBody>
      </p:sp>
      <p:sp>
        <p:nvSpPr>
          <p:cNvPr id="394282" name="Line 42"/>
          <p:cNvSpPr>
            <a:spLocks noChangeShapeType="1"/>
          </p:cNvSpPr>
          <p:nvPr/>
        </p:nvSpPr>
        <p:spPr bwMode="auto">
          <a:xfrm>
            <a:off x="3633788" y="3346450"/>
            <a:ext cx="0" cy="6032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3" name="Oval 43"/>
          <p:cNvSpPr>
            <a:spLocks noChangeArrowheads="1"/>
          </p:cNvSpPr>
          <p:nvPr/>
        </p:nvSpPr>
        <p:spPr bwMode="auto">
          <a:xfrm>
            <a:off x="3405188" y="2832100"/>
            <a:ext cx="469900" cy="482600"/>
          </a:xfrm>
          <a:prstGeom prst="ellipse">
            <a:avLst/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/>
            <a:r>
              <a:rPr lang="en-US" sz="2800" b="1"/>
              <a:t>≤</a:t>
            </a:r>
          </a:p>
        </p:txBody>
      </p: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2981325" y="3975100"/>
            <a:ext cx="1317625" cy="1243013"/>
            <a:chOff x="1878" y="2504"/>
            <a:chExt cx="830" cy="783"/>
          </a:xfrm>
        </p:grpSpPr>
        <p:sp>
          <p:nvSpPr>
            <p:cNvPr id="394284" name="Rectangle 44"/>
            <p:cNvSpPr>
              <a:spLocks noChangeArrowheads="1"/>
            </p:cNvSpPr>
            <p:nvPr/>
          </p:nvSpPr>
          <p:spPr bwMode="auto">
            <a:xfrm>
              <a:off x="2041" y="2504"/>
              <a:ext cx="504" cy="232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B50069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500</a:t>
              </a:r>
            </a:p>
          </p:txBody>
        </p:sp>
        <p:sp>
          <p:nvSpPr>
            <p:cNvPr id="7206" name="Rectangle 45"/>
            <p:cNvSpPr>
              <a:spLocks noChangeArrowheads="1"/>
            </p:cNvSpPr>
            <p:nvPr/>
          </p:nvSpPr>
          <p:spPr bwMode="auto">
            <a:xfrm>
              <a:off x="1878" y="2863"/>
              <a:ext cx="830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Limit</a:t>
              </a:r>
            </a:p>
            <a:p>
              <a:pPr algn="ctr">
                <a:lnSpc>
                  <a:spcPct val="80000"/>
                </a:lnSpc>
              </a:pPr>
              <a:r>
                <a:rPr lang="en-US">
                  <a:latin typeface="Arial" charset="0"/>
                </a:rPr>
                <a:t>Register</a:t>
              </a:r>
            </a:p>
          </p:txBody>
        </p:sp>
      </p:grpSp>
      <p:sp>
        <p:nvSpPr>
          <p:cNvPr id="394286" name="Line 46"/>
          <p:cNvSpPr>
            <a:spLocks noChangeShapeType="1"/>
          </p:cNvSpPr>
          <p:nvPr/>
        </p:nvSpPr>
        <p:spPr bwMode="auto">
          <a:xfrm>
            <a:off x="3651250" y="2266950"/>
            <a:ext cx="0" cy="55245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7" name="Rectangle 47"/>
          <p:cNvSpPr>
            <a:spLocks noChangeArrowheads="1"/>
          </p:cNvSpPr>
          <p:nvPr/>
        </p:nvSpPr>
        <p:spPr bwMode="auto">
          <a:xfrm>
            <a:off x="2881313" y="1508125"/>
            <a:ext cx="15525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b="1">
                <a:solidFill>
                  <a:srgbClr val="B50069"/>
                </a:solidFill>
                <a:latin typeface="Courier" charset="0"/>
              </a:rPr>
              <a:t>MEMORY</a:t>
            </a:r>
          </a:p>
          <a:p>
            <a:pPr algn="ctr"/>
            <a:r>
              <a:rPr lang="en-US" sz="2000" b="1">
                <a:solidFill>
                  <a:srgbClr val="B50069"/>
                </a:solidFill>
                <a:latin typeface="Courier" charset="0"/>
              </a:rPr>
              <a:t>EXCEPTION</a:t>
            </a:r>
          </a:p>
        </p:txBody>
      </p:sp>
      <p:sp>
        <p:nvSpPr>
          <p:cNvPr id="7197" name="AutoShape 48"/>
          <p:cNvSpPr>
            <a:spLocks noChangeArrowheads="1"/>
          </p:cNvSpPr>
          <p:nvPr/>
        </p:nvSpPr>
        <p:spPr bwMode="auto">
          <a:xfrm rot="-5400000">
            <a:off x="854075" y="3714750"/>
            <a:ext cx="927100" cy="711200"/>
          </a:xfrm>
          <a:prstGeom prst="rightArrow">
            <a:avLst>
              <a:gd name="adj1" fmla="val 75000"/>
              <a:gd name="adj2" fmla="val 65185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4289" name="Rectangle 49"/>
          <p:cNvSpPr>
            <a:spLocks noChangeArrowheads="1"/>
          </p:cNvSpPr>
          <p:nvPr/>
        </p:nvSpPr>
        <p:spPr bwMode="auto">
          <a:xfrm>
            <a:off x="5257800" y="2344738"/>
            <a:ext cx="13811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>
                <a:latin typeface="Arial" charset="0"/>
              </a:rPr>
              <a:t>Physical</a:t>
            </a:r>
          </a:p>
          <a:p>
            <a:pPr algn="ctr"/>
            <a:r>
              <a:rPr lang="en-US" sz="2000">
                <a:latin typeface="Arial" charset="0"/>
              </a:rPr>
              <a:t>Addresses</a:t>
            </a:r>
          </a:p>
        </p:txBody>
      </p:sp>
      <p:sp>
        <p:nvSpPr>
          <p:cNvPr id="394290" name="Rectangle 50"/>
          <p:cNvSpPr>
            <a:spLocks noChangeArrowheads="1"/>
          </p:cNvSpPr>
          <p:nvPr/>
        </p:nvSpPr>
        <p:spPr bwMode="auto">
          <a:xfrm>
            <a:off x="3852863" y="3022600"/>
            <a:ext cx="60483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rgbClr val="B50069"/>
                </a:solidFill>
                <a:latin typeface="Arial" charset="0"/>
              </a:rPr>
              <a:t>yes</a:t>
            </a:r>
          </a:p>
        </p:txBody>
      </p:sp>
      <p:sp>
        <p:nvSpPr>
          <p:cNvPr id="394291" name="Rectangle 51"/>
          <p:cNvSpPr>
            <a:spLocks noChangeArrowheads="1"/>
          </p:cNvSpPr>
          <p:nvPr/>
        </p:nvSpPr>
        <p:spPr bwMode="auto">
          <a:xfrm>
            <a:off x="3611563" y="2438400"/>
            <a:ext cx="4921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b="1">
                <a:solidFill>
                  <a:srgbClr val="B50069"/>
                </a:solidFill>
                <a:latin typeface="Arial" charset="0"/>
              </a:rPr>
              <a:t>no</a:t>
            </a:r>
          </a:p>
        </p:txBody>
      </p:sp>
      <p:sp>
        <p:nvSpPr>
          <p:cNvPr id="7201" name="Text Box 52"/>
          <p:cNvSpPr txBox="1">
            <a:spLocks noChangeArrowheads="1"/>
          </p:cNvSpPr>
          <p:nvPr/>
        </p:nvSpPr>
        <p:spPr bwMode="auto">
          <a:xfrm>
            <a:off x="515938" y="4002088"/>
            <a:ext cx="162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Instructions</a:t>
            </a:r>
          </a:p>
        </p:txBody>
      </p:sp>
      <p:sp>
        <p:nvSpPr>
          <p:cNvPr id="7202" name="Rectangle 53"/>
          <p:cNvSpPr>
            <a:spLocks noChangeArrowheads="1"/>
          </p:cNvSpPr>
          <p:nvPr/>
        </p:nvSpPr>
        <p:spPr bwMode="auto">
          <a:xfrm>
            <a:off x="7532688" y="2817813"/>
            <a:ext cx="1465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 i="1">
                <a:solidFill>
                  <a:schemeClr val="hlink"/>
                </a:solidFill>
              </a:rPr>
              <a:t>P</a:t>
            </a:r>
            <a:r>
              <a:rPr lang="ja-JP" altLang="en-US" i="1">
                <a:solidFill>
                  <a:schemeClr val="hlink"/>
                </a:solidFill>
              </a:rPr>
              <a:t>’</a:t>
            </a:r>
            <a:r>
              <a:rPr lang="en-US" i="1">
                <a:solidFill>
                  <a:schemeClr val="hlink"/>
                </a:solidFill>
              </a:rPr>
              <a:t>s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7203" name="Rectangle 54"/>
          <p:cNvSpPr>
            <a:spLocks noChangeArrowheads="1"/>
          </p:cNvSpPr>
          <p:nvPr/>
        </p:nvSpPr>
        <p:spPr bwMode="auto">
          <a:xfrm>
            <a:off x="7532688" y="3160713"/>
            <a:ext cx="1465262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physical</a:t>
            </a:r>
            <a:br>
              <a:rPr lang="en-US" i="1">
                <a:solidFill>
                  <a:schemeClr val="hlink"/>
                </a:solidFill>
              </a:rPr>
            </a:br>
            <a:r>
              <a:rPr lang="en-US" i="1">
                <a:solidFill>
                  <a:schemeClr val="hlink"/>
                </a:solidFill>
              </a:rPr>
              <a:t>address</a:t>
            </a:r>
            <a:br>
              <a:rPr lang="en-US" i="1">
                <a:solidFill>
                  <a:schemeClr val="hlink"/>
                </a:solidFill>
              </a:rPr>
            </a:br>
            <a:r>
              <a:rPr lang="en-US" i="1">
                <a:solidFill>
                  <a:schemeClr val="hlink"/>
                </a:solidFill>
              </a:rPr>
              <a:t>space</a:t>
            </a:r>
          </a:p>
        </p:txBody>
      </p:sp>
      <p:sp>
        <p:nvSpPr>
          <p:cNvPr id="394279" name="Line 39"/>
          <p:cNvSpPr>
            <a:spLocks noChangeShapeType="1"/>
          </p:cNvSpPr>
          <p:nvPr/>
        </p:nvSpPr>
        <p:spPr bwMode="auto">
          <a:xfrm flipH="1">
            <a:off x="3886200" y="3086100"/>
            <a:ext cx="863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register translation</a:t>
            </a:r>
          </a:p>
        </p:txBody>
      </p:sp>
    </p:spTree>
    <p:extLst>
      <p:ext uri="{BB962C8B-B14F-4D97-AF65-F5344CB8AC3E}">
        <p14:creationId xmlns:p14="http://schemas.microsoft.com/office/powerpoint/2010/main" val="170441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9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39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9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9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9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9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39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74" grpId="0" animBg="1"/>
      <p:bldP spid="394275" grpId="0" animBg="1" autoUpdateAnimBg="0"/>
      <p:bldP spid="394278" grpId="0" animBg="1"/>
      <p:bldP spid="394280" grpId="0" animBg="1"/>
      <p:bldP spid="394281" grpId="0" autoUpdateAnimBg="0"/>
      <p:bldP spid="394282" grpId="0" animBg="1"/>
      <p:bldP spid="394283" grpId="0" animBg="1" autoUpdateAnimBg="0"/>
      <p:bldP spid="394286" grpId="0" animBg="1"/>
      <p:bldP spid="394287" grpId="0" autoUpdateAnimBg="0"/>
      <p:bldP spid="394289" grpId="0" autoUpdateAnimBg="0"/>
      <p:bldP spid="394290" grpId="0" autoUpdateAnimBg="0"/>
      <p:bldP spid="394291" grpId="0" autoUpdateAnimBg="0"/>
      <p:bldP spid="39427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11649</TotalTime>
  <Words>2716</Words>
  <Application>Microsoft Macintosh PowerPoint</Application>
  <PresentationFormat>On-screen Show (4:3)</PresentationFormat>
  <Paragraphs>486</Paragraphs>
  <Slides>29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Comic Sans MS</vt:lpstr>
      <vt:lpstr>Courier</vt:lpstr>
      <vt:lpstr>Monotype Sorts</vt:lpstr>
      <vt:lpstr>Times</vt:lpstr>
      <vt:lpstr>Times New Roman</vt:lpstr>
      <vt:lpstr>Wingdings</vt:lpstr>
      <vt:lpstr>Office Theme</vt:lpstr>
      <vt:lpstr>Memory Management Basics</vt:lpstr>
      <vt:lpstr>Background Detour: Splitting Numbers</vt:lpstr>
      <vt:lpstr>Background Detour: Splitting Numbers (2)</vt:lpstr>
      <vt:lpstr>Splitting Numbers in Base 2</vt:lpstr>
      <vt:lpstr>Why do we care?</vt:lpstr>
      <vt:lpstr>Review: Address Spaces</vt:lpstr>
      <vt:lpstr>PowerPoint Presentation</vt:lpstr>
      <vt:lpstr>Program Relocation</vt:lpstr>
      <vt:lpstr>2 register translation</vt:lpstr>
      <vt:lpstr>PowerPoint Presentation</vt:lpstr>
      <vt:lpstr>The Fragmentation Problem</vt:lpstr>
      <vt:lpstr>Dynamic Allocation of Partitions</vt:lpstr>
      <vt:lpstr>First Fit Allocation</vt:lpstr>
      <vt:lpstr>First Fit: Rationale and Implementation</vt:lpstr>
      <vt:lpstr>Best Fit Allocation</vt:lpstr>
      <vt:lpstr>Best Fit: Rationale and Implementation</vt:lpstr>
      <vt:lpstr>Worst Fit Allocation</vt:lpstr>
      <vt:lpstr>Worst Fit: Rationale and Implementation</vt:lpstr>
      <vt:lpstr>Allocation strategies </vt:lpstr>
      <vt:lpstr>Eliminating Fragmentation</vt:lpstr>
      <vt:lpstr>Sharing Between Processes</vt:lpstr>
      <vt:lpstr>Multiple (sub) Name Spaces</vt:lpstr>
      <vt:lpstr>Segmentation</vt:lpstr>
      <vt:lpstr>Implementing Segmentation</vt:lpstr>
      <vt:lpstr>Segmentation: Key Design Choices</vt:lpstr>
      <vt:lpstr>Are we done?</vt:lpstr>
      <vt:lpstr>Thought experiment 1</vt:lpstr>
      <vt:lpstr>Thought experiment 2</vt:lpstr>
      <vt:lpstr>Trivia: Revisiting fork()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246</cp:revision>
  <cp:lastPrinted>2018-10-01T19:44:28Z</cp:lastPrinted>
  <dcterms:created xsi:type="dcterms:W3CDTF">2012-09-21T01:57:31Z</dcterms:created>
  <dcterms:modified xsi:type="dcterms:W3CDTF">2024-09-18T14:01:33Z</dcterms:modified>
</cp:coreProperties>
</file>