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62" r:id="rId4"/>
    <p:sldId id="295" r:id="rId5"/>
    <p:sldId id="258" r:id="rId6"/>
    <p:sldId id="259" r:id="rId7"/>
    <p:sldId id="260" r:id="rId8"/>
    <p:sldId id="261" r:id="rId9"/>
    <p:sldId id="296" r:id="rId10"/>
    <p:sldId id="297" r:id="rId11"/>
    <p:sldId id="265" r:id="rId12"/>
    <p:sldId id="267" r:id="rId13"/>
    <p:sldId id="279" r:id="rId14"/>
    <p:sldId id="298" r:id="rId15"/>
    <p:sldId id="299" r:id="rId16"/>
    <p:sldId id="272" r:id="rId17"/>
    <p:sldId id="273" r:id="rId18"/>
    <p:sldId id="274" r:id="rId19"/>
    <p:sldId id="270" r:id="rId20"/>
    <p:sldId id="275" r:id="rId21"/>
    <p:sldId id="276" r:id="rId22"/>
    <p:sldId id="277" r:id="rId23"/>
    <p:sldId id="278" r:id="rId24"/>
    <p:sldId id="266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41" autoAdjust="0"/>
  </p:normalViewPr>
  <p:slideViewPr>
    <p:cSldViewPr>
      <p:cViewPr varScale="1">
        <p:scale>
          <a:sx n="92" d="100"/>
          <a:sy n="92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– went </a:t>
            </a:r>
            <a:r>
              <a:rPr lang="en-US"/>
              <a:t>over once</a:t>
            </a:r>
            <a:r>
              <a:rPr lang="en-US" dirty="0"/>
              <a:t>, but worth reviewing next </a:t>
            </a:r>
            <a:r>
              <a:rPr lang="en-US" dirty="0" err="1"/>
              <a:t>lec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7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5C98-CD12-8C47-8045-E87C595A8DA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4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12/7/24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Virtual File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Core VFS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 block – FS-global data</a:t>
            </a:r>
          </a:p>
          <a:p>
            <a:pPr lvl="1"/>
            <a:r>
              <a:rPr lang="en-US" dirty="0"/>
              <a:t>Early/many file systems put this as first block of partition</a:t>
            </a:r>
          </a:p>
          <a:p>
            <a:r>
              <a:rPr lang="en-US" dirty="0" err="1"/>
              <a:t>inode</a:t>
            </a:r>
            <a:r>
              <a:rPr lang="en-US" dirty="0"/>
              <a:t> (index node) – metadata for one file</a:t>
            </a:r>
          </a:p>
          <a:p>
            <a:r>
              <a:rPr lang="en-US" dirty="0" err="1"/>
              <a:t>dentry</a:t>
            </a:r>
            <a:r>
              <a:rPr lang="en-US" dirty="0"/>
              <a:t> (directory entry) – file name to </a:t>
            </a:r>
            <a:r>
              <a:rPr lang="en-US" dirty="0" err="1"/>
              <a:t>inode</a:t>
            </a:r>
            <a:r>
              <a:rPr lang="en-US" dirty="0"/>
              <a:t> mapping</a:t>
            </a:r>
          </a:p>
          <a:p>
            <a:r>
              <a:rPr lang="en-US" dirty="0"/>
              <a:t>file – a file handle – refers to a </a:t>
            </a:r>
            <a:r>
              <a:rPr lang="en-US" dirty="0" err="1"/>
              <a:t>dentry</a:t>
            </a:r>
            <a:r>
              <a:rPr lang="en-US" dirty="0"/>
              <a:t> and a cursor in the file (offset)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SB + </a:t>
            </a:r>
            <a:r>
              <a:rPr lang="en-US" dirty="0" err="1"/>
              <a:t>inodes</a:t>
            </a:r>
            <a:r>
              <a:rPr lang="en-US" dirty="0"/>
              <a:t> are </a:t>
            </a:r>
            <a:r>
              <a:rPr lang="en-US" i="1" dirty="0"/>
              <a:t>extended</a:t>
            </a:r>
            <a:r>
              <a:rPr lang="en-US" dirty="0"/>
              <a:t> by FS developer</a:t>
            </a:r>
          </a:p>
          <a:p>
            <a:r>
              <a:rPr lang="en-US" dirty="0"/>
              <a:t>Stores all FS-global data</a:t>
            </a:r>
          </a:p>
          <a:p>
            <a:pPr lvl="1"/>
            <a:r>
              <a:rPr lang="en-US" dirty="0"/>
              <a:t>Opaque pointer (</a:t>
            </a:r>
            <a:r>
              <a:rPr lang="en-US" dirty="0" err="1"/>
              <a:t>s_fs_info</a:t>
            </a:r>
            <a:r>
              <a:rPr lang="en-US" dirty="0"/>
              <a:t>) for </a:t>
            </a:r>
            <a:r>
              <a:rPr lang="en-US" dirty="0" err="1"/>
              <a:t>fs</a:t>
            </a:r>
            <a:r>
              <a:rPr lang="en-US" dirty="0"/>
              <a:t>-specific data</a:t>
            </a:r>
          </a:p>
          <a:p>
            <a:r>
              <a:rPr lang="en-US" dirty="0"/>
              <a:t>Includes many hooks for tasks such as creating or destroying </a:t>
            </a:r>
            <a:r>
              <a:rPr lang="en-US" dirty="0" err="1"/>
              <a:t>inodes</a:t>
            </a:r>
            <a:endParaRPr lang="en-US" dirty="0"/>
          </a:p>
          <a:p>
            <a:r>
              <a:rPr lang="en-US" dirty="0"/>
              <a:t>Dirty flag for when it needs to be synced with disk</a:t>
            </a:r>
          </a:p>
          <a:p>
            <a:r>
              <a:rPr lang="en-US" dirty="0"/>
              <a:t>Kernel keeps a circular list of all of these</a:t>
            </a:r>
          </a:p>
        </p:txBody>
      </p:sp>
    </p:spTree>
    <p:extLst>
      <p:ext uri="{BB962C8B-B14F-4D97-AF65-F5344CB8AC3E}">
        <p14:creationId xmlns:p14="http://schemas.microsoft.com/office/powerpoint/2010/main" val="2647480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second object extended by the FS</a:t>
            </a:r>
          </a:p>
          <a:p>
            <a:pPr lvl="1"/>
            <a:r>
              <a:rPr lang="en-US" dirty="0"/>
              <a:t>Huge – more fields than we can talk about</a:t>
            </a:r>
          </a:p>
          <a:p>
            <a:r>
              <a:rPr lang="en-US" dirty="0"/>
              <a:t>Tracks:</a:t>
            </a:r>
          </a:p>
          <a:p>
            <a:pPr lvl="1"/>
            <a:r>
              <a:rPr lang="en-US" dirty="0"/>
              <a:t>File attributes: permissions, size, modification time, etc.</a:t>
            </a:r>
          </a:p>
          <a:p>
            <a:pPr lvl="1"/>
            <a:r>
              <a:rPr lang="en-US" dirty="0"/>
              <a:t>File contents:</a:t>
            </a:r>
          </a:p>
          <a:p>
            <a:pPr lvl="2"/>
            <a:r>
              <a:rPr lang="en-US" dirty="0"/>
              <a:t>Address space for contents cached in memory</a:t>
            </a:r>
          </a:p>
          <a:p>
            <a:pPr lvl="2"/>
            <a:r>
              <a:rPr lang="en-US" dirty="0"/>
              <a:t>Low-level file system stores block locations on disk</a:t>
            </a:r>
          </a:p>
          <a:p>
            <a:pPr lvl="1"/>
            <a:r>
              <a:rPr lang="en-US" dirty="0"/>
              <a:t>Flags, including dirty </a:t>
            </a:r>
            <a:r>
              <a:rPr lang="en-US" dirty="0" err="1"/>
              <a:t>inode</a:t>
            </a:r>
            <a:r>
              <a:rPr lang="en-US" dirty="0"/>
              <a:t> and dirty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4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Inode</a:t>
            </a:r>
            <a:r>
              <a:rPr lang="en-US" dirty="0"/>
              <a:t>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goes back to file systems that stored file metadata at fixed intervals on the disk</a:t>
            </a:r>
          </a:p>
          <a:p>
            <a:pPr lvl="1"/>
            <a:r>
              <a:rPr lang="en-US" dirty="0"/>
              <a:t>If you knew the file’s index number, you could find its metadata on disk</a:t>
            </a:r>
          </a:p>
          <a:p>
            <a:r>
              <a:rPr lang="en-US" dirty="0"/>
              <a:t>Hence, the name ‘index node’</a:t>
            </a:r>
          </a:p>
          <a:p>
            <a:r>
              <a:rPr lang="en-US" dirty="0"/>
              <a:t>Original VFS design called them ‘</a:t>
            </a:r>
            <a:r>
              <a:rPr lang="en-US" dirty="0" err="1"/>
              <a:t>vnode</a:t>
            </a:r>
            <a:r>
              <a:rPr lang="en-US" dirty="0"/>
              <a:t>’ for virtual node (perhaps more appropriately)</a:t>
            </a:r>
          </a:p>
          <a:p>
            <a:r>
              <a:rPr lang="en-US" dirty="0"/>
              <a:t>Linux uses the name </a:t>
            </a:r>
            <a:r>
              <a:rPr lang="en-US" dirty="0" err="1"/>
              <a:t>inode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8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dirty="0" err="1"/>
              <a:t>inode</a:t>
            </a:r>
            <a:r>
              <a:rPr lang="en-US" dirty="0"/>
              <a:t> uniquely identifies a file for its lifespan</a:t>
            </a:r>
          </a:p>
          <a:p>
            <a:pPr lvl="1"/>
            <a:r>
              <a:rPr lang="en-US" dirty="0"/>
              <a:t>Does not change when renamed</a:t>
            </a:r>
          </a:p>
          <a:p>
            <a:r>
              <a:rPr lang="en-US" dirty="0"/>
              <a:t>Model: </a:t>
            </a:r>
            <a:r>
              <a:rPr lang="en-US" dirty="0" err="1"/>
              <a:t>Inode</a:t>
            </a:r>
            <a:r>
              <a:rPr lang="en-US" dirty="0"/>
              <a:t> tracks “links” or references on disk</a:t>
            </a:r>
          </a:p>
          <a:p>
            <a:pPr lvl="1"/>
            <a:r>
              <a:rPr lang="en-US" dirty="0"/>
              <a:t>Created by file names in a directory that point to the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Ex: renaming the file temporarily increases link count and then lowers it again</a:t>
            </a:r>
          </a:p>
          <a:p>
            <a:r>
              <a:rPr lang="en-US" dirty="0"/>
              <a:t>When link count is zero, </a:t>
            </a:r>
            <a:r>
              <a:rPr lang="en-US" dirty="0" err="1"/>
              <a:t>inode</a:t>
            </a:r>
            <a:r>
              <a:rPr lang="en-US" dirty="0"/>
              <a:t> (and contents) deleted</a:t>
            </a:r>
          </a:p>
          <a:p>
            <a:pPr lvl="1"/>
            <a:r>
              <a:rPr lang="en-US" dirty="0"/>
              <a:t>There is no ‘delete’ system call, only ‘unlink’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7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Linking,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“Hard” link (link system call/</a:t>
            </a:r>
            <a:r>
              <a:rPr lang="en-US" dirty="0" err="1"/>
              <a:t>ln</a:t>
            </a:r>
            <a:r>
              <a:rPr lang="en-US" dirty="0"/>
              <a:t> utility): creates a second name for the same file; modifications to either name changes </a:t>
            </a:r>
            <a:r>
              <a:rPr lang="en-US" b="1" dirty="0"/>
              <a:t>contents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This is not a copy</a:t>
            </a:r>
          </a:p>
          <a:p>
            <a:r>
              <a:rPr lang="en-US" dirty="0"/>
              <a:t>Open files create an in-memory reference to a file</a:t>
            </a:r>
          </a:p>
          <a:p>
            <a:pPr lvl="1"/>
            <a:r>
              <a:rPr lang="en-US" dirty="0"/>
              <a:t>If an open file is unlinked, the directory entry is deleted immediately, but the </a:t>
            </a:r>
            <a:r>
              <a:rPr lang="en-US" dirty="0" err="1"/>
              <a:t>inode</a:t>
            </a:r>
            <a:r>
              <a:rPr lang="en-US" dirty="0"/>
              <a:t> and data are retained until all in-memory references are deleted</a:t>
            </a:r>
          </a:p>
          <a:p>
            <a:r>
              <a:rPr lang="en-US" dirty="0"/>
              <a:t>Common trick for temporary files:</a:t>
            </a:r>
          </a:p>
          <a:p>
            <a:pPr lvl="1"/>
            <a:r>
              <a:rPr lang="en-US" dirty="0"/>
              <a:t>create (1 link)</a:t>
            </a:r>
          </a:p>
          <a:p>
            <a:pPr lvl="1"/>
            <a:r>
              <a:rPr lang="en-US" dirty="0"/>
              <a:t>open (1 link, 1 ref)</a:t>
            </a:r>
          </a:p>
          <a:p>
            <a:pPr lvl="1"/>
            <a:r>
              <a:rPr lang="en-US" dirty="0"/>
              <a:t>unlink (0 link)</a:t>
            </a:r>
          </a:p>
          <a:p>
            <a:pPr lvl="1"/>
            <a:r>
              <a:rPr lang="en-US" dirty="0"/>
              <a:t>File gets cleaned up when program dies </a:t>
            </a:r>
          </a:p>
          <a:p>
            <a:pPr lvl="2"/>
            <a:r>
              <a:rPr lang="en-US" dirty="0"/>
              <a:t>(kernel removes last reference on exit)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44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Inode</a:t>
            </a:r>
            <a:r>
              <a:rPr lang="en-US" dirty="0"/>
              <a:t> ‘stats’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‘stat’ word encodes both permissions and type</a:t>
            </a:r>
          </a:p>
          <a:p>
            <a:r>
              <a:rPr lang="en-US" dirty="0"/>
              <a:t>High bits encode the type: regular file, directory, pipe, char device, socket, block device, etc.</a:t>
            </a:r>
          </a:p>
          <a:p>
            <a:pPr lvl="1"/>
            <a:r>
              <a:rPr lang="en-US" dirty="0"/>
              <a:t>Unix: Everything’s a file!  VFS involved even with sockets!</a:t>
            </a:r>
          </a:p>
          <a:p>
            <a:r>
              <a:rPr lang="en-US" dirty="0"/>
              <a:t>Lower bits encode permissions:</a:t>
            </a:r>
          </a:p>
          <a:p>
            <a:pPr lvl="1"/>
            <a:r>
              <a:rPr lang="en-US" dirty="0"/>
              <a:t>3 bits for each of User, Group, Other + 3 special bits</a:t>
            </a:r>
          </a:p>
          <a:p>
            <a:pPr lvl="1"/>
            <a:r>
              <a:rPr lang="en-US" dirty="0"/>
              <a:t>Bits: 2 = read, 1 = write, 0 = execute</a:t>
            </a:r>
          </a:p>
          <a:p>
            <a:pPr lvl="1"/>
            <a:r>
              <a:rPr lang="en-US" dirty="0"/>
              <a:t>Ex: 750 – User RWX, </a:t>
            </a:r>
            <a:r>
              <a:rPr lang="en-US"/>
              <a:t>Group RX, </a:t>
            </a:r>
            <a:r>
              <a:rPr lang="en-US" dirty="0"/>
              <a:t>Other nothing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75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directories, ‘Execute’ means search</a:t>
            </a:r>
          </a:p>
          <a:p>
            <a:pPr lvl="1"/>
            <a:r>
              <a:rPr lang="en-US" dirty="0"/>
              <a:t>X-only permissions means I can find readable subdirectories or files, but can’t enumerate the contents</a:t>
            </a:r>
          </a:p>
          <a:p>
            <a:pPr lvl="1"/>
            <a:r>
              <a:rPr lang="en-US" dirty="0"/>
              <a:t>Useful for sharing files in your home directory, without sharing your home directory contents</a:t>
            </a:r>
          </a:p>
          <a:p>
            <a:pPr lvl="2"/>
            <a:r>
              <a:rPr lang="en-US" dirty="0"/>
              <a:t>Lots of information in meta-data!</a:t>
            </a:r>
          </a:p>
          <a:p>
            <a:r>
              <a:rPr lang="en-US" dirty="0" err="1"/>
              <a:t>Setuid</a:t>
            </a:r>
            <a:r>
              <a:rPr lang="en-US" dirty="0"/>
              <a:t> bit</a:t>
            </a:r>
          </a:p>
          <a:p>
            <a:pPr lvl="1"/>
            <a:r>
              <a:rPr lang="en-US" dirty="0"/>
              <a:t>Mostly relevant for </a:t>
            </a:r>
            <a:r>
              <a:rPr lang="en-US" dirty="0" err="1"/>
              <a:t>executables</a:t>
            </a:r>
            <a:r>
              <a:rPr lang="en-US" dirty="0"/>
              <a:t>: Allows anyone who runs this program to execute with owner’s </a:t>
            </a:r>
            <a:r>
              <a:rPr lang="en-US" dirty="0" err="1"/>
              <a:t>uid</a:t>
            </a:r>
            <a:endParaRPr lang="en-US" dirty="0"/>
          </a:p>
          <a:p>
            <a:pPr lvl="1"/>
            <a:r>
              <a:rPr lang="en-US" dirty="0"/>
              <a:t>Crude form of permission delegation</a:t>
            </a:r>
          </a:p>
        </p:txBody>
      </p:sp>
    </p:spTree>
    <p:extLst>
      <p:ext uri="{BB962C8B-B14F-4D97-AF65-F5344CB8AC3E}">
        <p14:creationId xmlns:p14="http://schemas.microsoft.com/office/powerpoint/2010/main" val="196952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special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inheritance bit</a:t>
            </a:r>
          </a:p>
          <a:p>
            <a:pPr lvl="1"/>
            <a:r>
              <a:rPr lang="en-US" dirty="0"/>
              <a:t>In general, when I create a file, it is owned by my default group</a:t>
            </a:r>
          </a:p>
          <a:p>
            <a:pPr lvl="1"/>
            <a:r>
              <a:rPr lang="en-US" dirty="0"/>
              <a:t>If I create in a ‘</a:t>
            </a:r>
            <a:r>
              <a:rPr lang="en-US" dirty="0" err="1"/>
              <a:t>g+s</a:t>
            </a:r>
            <a:r>
              <a:rPr lang="en-US" dirty="0"/>
              <a:t>’ directory, the directory group owns the file</a:t>
            </a:r>
          </a:p>
          <a:p>
            <a:pPr lvl="1"/>
            <a:r>
              <a:rPr lang="en-US" dirty="0"/>
              <a:t>Useful for things like shared </a:t>
            </a:r>
            <a:r>
              <a:rPr lang="en-US" dirty="0" err="1"/>
              <a:t>git</a:t>
            </a:r>
            <a:r>
              <a:rPr lang="en-US" dirty="0"/>
              <a:t> repositories</a:t>
            </a:r>
          </a:p>
          <a:p>
            <a:r>
              <a:rPr lang="en-US" dirty="0"/>
              <a:t>Sticky bit</a:t>
            </a:r>
          </a:p>
          <a:p>
            <a:pPr lvl="1"/>
            <a:r>
              <a:rPr lang="en-US" dirty="0"/>
              <a:t>Restricts deletion of files</a:t>
            </a:r>
          </a:p>
        </p:txBody>
      </p:sp>
    </p:spTree>
    <p:extLst>
      <p:ext uri="{BB962C8B-B14F-4D97-AF65-F5344CB8AC3E}">
        <p14:creationId xmlns:p14="http://schemas.microsoft.com/office/powerpoint/2010/main" val="2656208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File objects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 an open file; point to a </a:t>
            </a:r>
            <a:r>
              <a:rPr lang="en-US" dirty="0" err="1"/>
              <a:t>dentry</a:t>
            </a:r>
            <a:r>
              <a:rPr lang="en-US" dirty="0"/>
              <a:t> and cursor</a:t>
            </a:r>
          </a:p>
          <a:p>
            <a:pPr lvl="1"/>
            <a:r>
              <a:rPr lang="en-US" dirty="0"/>
              <a:t>Each process has a table of pointers to them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 returned by open is an offset into this table</a:t>
            </a:r>
          </a:p>
          <a:p>
            <a:r>
              <a:rPr lang="en-US" dirty="0"/>
              <a:t>These are VFS-only abstractions; the FS doesn’t need to track which process has a reference to a file</a:t>
            </a:r>
          </a:p>
          <a:p>
            <a:r>
              <a:rPr lang="en-US" dirty="0"/>
              <a:t>Files have a reference count.  Why?</a:t>
            </a:r>
          </a:p>
          <a:p>
            <a:pPr lvl="1"/>
            <a:r>
              <a:rPr lang="en-US" dirty="0"/>
              <a:t>Fork also copies the file handle table, sharing the file handles and increasing the ref count for each file</a:t>
            </a:r>
          </a:p>
          <a:p>
            <a:pPr lvl="1"/>
            <a:r>
              <a:rPr lang="en-US" dirty="0"/>
              <a:t>If your child reads from the handle, it advances your (shared) cursor</a:t>
            </a:r>
          </a:p>
        </p:txBody>
      </p:sp>
    </p:spTree>
    <p:extLst>
      <p:ext uri="{BB962C8B-B14F-4D97-AF65-F5344CB8AC3E}">
        <p14:creationId xmlns:p14="http://schemas.microsoft.com/office/powerpoint/2010/main" val="3388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</a:t>
            </a:r>
            <a:r>
              <a:rPr lang="en-US" dirty="0" err="1"/>
              <a:t>OSes</a:t>
            </a:r>
            <a:r>
              <a:rPr lang="en-US" dirty="0"/>
              <a:t> provided a single file system</a:t>
            </a:r>
          </a:p>
          <a:p>
            <a:pPr lvl="1"/>
            <a:r>
              <a:rPr lang="en-US" dirty="0"/>
              <a:t>In general, system was pretty tailored to target hardware</a:t>
            </a:r>
          </a:p>
          <a:p>
            <a:r>
              <a:rPr lang="en-US" dirty="0"/>
              <a:t>In the early 80s, people became interested in supporting more than one file system type on a single system</a:t>
            </a:r>
          </a:p>
          <a:p>
            <a:pPr lvl="1"/>
            <a:r>
              <a:rPr lang="en-US" dirty="0"/>
              <a:t>Any guesses why?</a:t>
            </a:r>
          </a:p>
          <a:p>
            <a:pPr lvl="1"/>
            <a:r>
              <a:rPr lang="en-US" dirty="0"/>
              <a:t>Networked file systems – sharing parts of a file system transparently across a network of workstations</a:t>
            </a:r>
          </a:p>
        </p:txBody>
      </p:sp>
    </p:spTree>
    <p:extLst>
      <p:ext uri="{BB962C8B-B14F-4D97-AF65-F5344CB8AC3E}">
        <p14:creationId xmlns:p14="http://schemas.microsoft.com/office/powerpoint/2010/main" val="234901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File handle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dup, dup2 – Add a second file handle reference to </a:t>
            </a:r>
            <a:r>
              <a:rPr lang="en-US"/>
              <a:t>file handle table</a:t>
            </a:r>
            <a:endParaRPr lang="en-US" dirty="0"/>
          </a:p>
          <a:p>
            <a:pPr lvl="1"/>
            <a:r>
              <a:rPr lang="en-US" dirty="0"/>
              <a:t>Just creates 2 table entries for same file </a:t>
            </a:r>
            <a:r>
              <a:rPr lang="en-US" dirty="0" err="1"/>
              <a:t>struct</a:t>
            </a:r>
            <a:r>
              <a:rPr lang="en-US" dirty="0"/>
              <a:t>, increments the reference count</a:t>
            </a:r>
          </a:p>
          <a:p>
            <a:r>
              <a:rPr lang="en-US" dirty="0"/>
              <a:t>seek – adjust the cursor position</a:t>
            </a:r>
          </a:p>
          <a:p>
            <a:pPr lvl="1"/>
            <a:r>
              <a:rPr lang="en-US" dirty="0"/>
              <a:t>Obviously a throw-back to when files were on tapes</a:t>
            </a:r>
          </a:p>
          <a:p>
            <a:r>
              <a:rPr lang="en-US" dirty="0" err="1"/>
              <a:t>fcntl</a:t>
            </a:r>
            <a:r>
              <a:rPr lang="en-US" dirty="0"/>
              <a:t> – Like </a:t>
            </a:r>
            <a:r>
              <a:rPr lang="en-US" dirty="0" err="1"/>
              <a:t>ioctl</a:t>
            </a:r>
            <a:r>
              <a:rPr lang="en-US" dirty="0"/>
              <a:t> (</a:t>
            </a:r>
            <a:r>
              <a:rPr lang="en-US" dirty="0" err="1"/>
              <a:t>misc</a:t>
            </a:r>
            <a:r>
              <a:rPr lang="en-US" dirty="0"/>
              <a:t> operations), but for files</a:t>
            </a:r>
          </a:p>
          <a:p>
            <a:r>
              <a:rPr lang="en-US" dirty="0"/>
              <a:t>CLOSE_ON_EXEC – a bit that prevents file inheritance if a new binary is </a:t>
            </a:r>
            <a:r>
              <a:rPr lang="en-US" dirty="0" err="1"/>
              <a:t>exec’ed</a:t>
            </a:r>
            <a:r>
              <a:rPr lang="en-US" dirty="0"/>
              <a:t> (set by open or </a:t>
            </a:r>
            <a:r>
              <a:rPr lang="en-US" dirty="0" err="1"/>
              <a:t>fcntl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4926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store: </a:t>
            </a:r>
          </a:p>
          <a:p>
            <a:pPr lvl="1"/>
            <a:r>
              <a:rPr lang="en-US" dirty="0"/>
              <a:t>A file name</a:t>
            </a:r>
          </a:p>
          <a:p>
            <a:pPr lvl="1"/>
            <a:r>
              <a:rPr lang="en-US"/>
              <a:t>A pointer </a:t>
            </a:r>
            <a:r>
              <a:rPr lang="en-US" dirty="0"/>
              <a:t>to an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A parent pointer (null for root of file system)</a:t>
            </a:r>
          </a:p>
          <a:p>
            <a:r>
              <a:rPr lang="en-US" dirty="0"/>
              <a:t>Ex: /home/porter/</a:t>
            </a:r>
            <a:r>
              <a:rPr lang="en-US" dirty="0" err="1"/>
              <a:t>vfs.pptx</a:t>
            </a:r>
            <a:r>
              <a:rPr lang="en-US" dirty="0"/>
              <a:t> would have 4 </a:t>
            </a:r>
            <a:r>
              <a:rPr lang="en-US" dirty="0" err="1"/>
              <a:t>dentries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/, home, porter, &amp; </a:t>
            </a:r>
            <a:r>
              <a:rPr lang="en-US" dirty="0" err="1"/>
              <a:t>vfs.pptx</a:t>
            </a:r>
            <a:endParaRPr lang="en-US" dirty="0"/>
          </a:p>
          <a:p>
            <a:pPr lvl="1"/>
            <a:r>
              <a:rPr lang="en-US" dirty="0"/>
              <a:t>Parent pointer distinguishes /home/porter from /</a:t>
            </a:r>
            <a:r>
              <a:rPr lang="en-US" dirty="0" err="1"/>
              <a:t>tmp</a:t>
            </a:r>
            <a:r>
              <a:rPr lang="en-US" dirty="0"/>
              <a:t>/porter</a:t>
            </a:r>
          </a:p>
          <a:p>
            <a:r>
              <a:rPr lang="en-US" dirty="0"/>
              <a:t>These are also VFS-only abstractions</a:t>
            </a:r>
          </a:p>
          <a:p>
            <a:pPr lvl="1"/>
            <a:r>
              <a:rPr lang="en-US" dirty="0"/>
              <a:t>Although </a:t>
            </a:r>
            <a:r>
              <a:rPr lang="en-US" dirty="0" err="1"/>
              <a:t>inode</a:t>
            </a:r>
            <a:r>
              <a:rPr lang="en-US" dirty="0"/>
              <a:t> hooks on directories can populate them</a:t>
            </a:r>
          </a:p>
        </p:txBody>
      </p:sp>
    </p:spTree>
    <p:extLst>
      <p:ext uri="{BB962C8B-B14F-4D97-AF65-F5344CB8AC3E}">
        <p14:creationId xmlns:p14="http://schemas.microsoft.com/office/powerpoint/2010/main" val="2517647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err="1"/>
              <a:t>dentries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directory model might just treat it as a file listing &lt;name, </a:t>
            </a:r>
            <a:r>
              <a:rPr lang="en-US" dirty="0" err="1"/>
              <a:t>inode</a:t>
            </a:r>
            <a:r>
              <a:rPr lang="en-US" dirty="0"/>
              <a:t>&gt; tuples</a:t>
            </a:r>
          </a:p>
          <a:p>
            <a:r>
              <a:rPr lang="en-US" dirty="0"/>
              <a:t>Why not just use the page cache for this?</a:t>
            </a:r>
          </a:p>
          <a:p>
            <a:pPr lvl="1"/>
            <a:r>
              <a:rPr lang="en-US" dirty="0"/>
              <a:t>FS directory tree traversal very common; optimize with special data structures</a:t>
            </a:r>
          </a:p>
          <a:p>
            <a:r>
              <a:rPr lang="en-US" dirty="0"/>
              <a:t>The </a:t>
            </a:r>
            <a:r>
              <a:rPr lang="en-US" dirty="0" err="1"/>
              <a:t>dentry</a:t>
            </a:r>
            <a:r>
              <a:rPr lang="en-US" dirty="0"/>
              <a:t> cache is a complex data structure we will discuss in much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7092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 blocks – FS- global data</a:t>
            </a:r>
          </a:p>
          <a:p>
            <a:r>
              <a:rPr lang="en-US" dirty="0" err="1"/>
              <a:t>Inodes</a:t>
            </a:r>
            <a:r>
              <a:rPr lang="en-US" dirty="0"/>
              <a:t> – stores a given file</a:t>
            </a:r>
          </a:p>
          <a:p>
            <a:r>
              <a:rPr lang="en-US" dirty="0"/>
              <a:t>File (handle) – Essentially a &lt;</a:t>
            </a:r>
            <a:r>
              <a:rPr lang="en-US" dirty="0" err="1"/>
              <a:t>dentry</a:t>
            </a:r>
            <a:r>
              <a:rPr lang="en-US" dirty="0"/>
              <a:t>, offset&gt; tuple</a:t>
            </a:r>
          </a:p>
          <a:p>
            <a:r>
              <a:rPr lang="en-US" dirty="0" err="1"/>
              <a:t>Dentry</a:t>
            </a:r>
            <a:r>
              <a:rPr lang="en-US" dirty="0"/>
              <a:t> – Essentially a &lt;name, parent </a:t>
            </a:r>
            <a:r>
              <a:rPr lang="en-US" dirty="0" err="1"/>
              <a:t>dentry</a:t>
            </a:r>
            <a:r>
              <a:rPr lang="en-US" dirty="0"/>
              <a:t>, </a:t>
            </a:r>
            <a:r>
              <a:rPr lang="en-US" dirty="0" err="1"/>
              <a:t>inode</a:t>
            </a:r>
            <a:r>
              <a:rPr lang="en-US" dirty="0"/>
              <a:t>&gt; tuple</a:t>
            </a:r>
          </a:p>
        </p:txBody>
      </p:sp>
    </p:spTree>
    <p:extLst>
      <p:ext uri="{BB962C8B-B14F-4D97-AF65-F5344CB8AC3E}">
        <p14:creationId xmlns:p14="http://schemas.microsoft.com/office/powerpoint/2010/main" val="1338972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on the user’s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wrap today by discussing some common FS system calls in more detail</a:t>
            </a:r>
          </a:p>
          <a:p>
            <a:r>
              <a:rPr lang="en-US" dirty="0"/>
              <a:t>Let’s play it as a trivia game</a:t>
            </a:r>
          </a:p>
          <a:p>
            <a:pPr lvl="1"/>
            <a:r>
              <a:rPr lang="en-US" dirty="0"/>
              <a:t>What call would you use to…</a:t>
            </a:r>
          </a:p>
        </p:txBody>
      </p:sp>
    </p:spTree>
    <p:extLst>
      <p:ext uri="{BB962C8B-B14F-4D97-AF65-F5344CB8AC3E}">
        <p14:creationId xmlns:p14="http://schemas.microsoft.com/office/powerpoint/2010/main" val="62318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a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creat</a:t>
            </a:r>
            <a:endParaRPr lang="en-US" dirty="0"/>
          </a:p>
          <a:p>
            <a:r>
              <a:rPr lang="en-US" dirty="0"/>
              <a:t>More commonly, open with the O_CREAT flag</a:t>
            </a:r>
          </a:p>
          <a:p>
            <a:pPr lvl="1"/>
            <a:r>
              <a:rPr lang="en-US" dirty="0"/>
              <a:t>Avoid race conditions between creation and open</a:t>
            </a:r>
          </a:p>
          <a:p>
            <a:r>
              <a:rPr lang="en-US" dirty="0"/>
              <a:t>What does O_EXCL do?</a:t>
            </a:r>
          </a:p>
          <a:p>
            <a:pPr lvl="1"/>
            <a:r>
              <a:rPr lang="en-US" dirty="0"/>
              <a:t>Fails if the file already exists</a:t>
            </a:r>
          </a:p>
        </p:txBody>
      </p:sp>
    </p:spTree>
    <p:extLst>
      <p:ext uri="{BB962C8B-B14F-4D97-AF65-F5344CB8AC3E}">
        <p14:creationId xmlns:p14="http://schemas.microsoft.com/office/powerpoint/2010/main" val="251356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a directory?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mkdir</a:t>
            </a:r>
            <a:endParaRPr lang="en-US" dirty="0"/>
          </a:p>
          <a:p>
            <a:r>
              <a:rPr lang="en-US" dirty="0"/>
              <a:t>But I thought everything in Unix was a file!?!</a:t>
            </a:r>
          </a:p>
          <a:p>
            <a:pPr lvl="1"/>
            <a:r>
              <a:rPr lang="en-US" dirty="0"/>
              <a:t>This means that </a:t>
            </a:r>
            <a:r>
              <a:rPr lang="en-US" i="1" dirty="0"/>
              <a:t>sometimes</a:t>
            </a:r>
            <a:r>
              <a:rPr lang="en-US" dirty="0"/>
              <a:t> you can read/write an existing handle, even if you don’t know what is behind it.</a:t>
            </a:r>
          </a:p>
          <a:p>
            <a:pPr lvl="1"/>
            <a:r>
              <a:rPr lang="en-US" dirty="0"/>
              <a:t>Even this doesn’t work for directories</a:t>
            </a:r>
          </a:p>
        </p:txBody>
      </p:sp>
    </p:spTree>
    <p:extLst>
      <p:ext uri="{BB962C8B-B14F-4D97-AF65-F5344CB8AC3E}">
        <p14:creationId xmlns:p14="http://schemas.microsoft.com/office/powerpoint/2010/main" val="428344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Remove a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rmdir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8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Remove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unlink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1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 a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read()</a:t>
            </a:r>
          </a:p>
          <a:p>
            <a:r>
              <a:rPr lang="en-US" dirty="0"/>
              <a:t>How do you change cursor position?</a:t>
            </a:r>
          </a:p>
          <a:p>
            <a:pPr lvl="1"/>
            <a:r>
              <a:rPr lang="en-US" dirty="0" err="1"/>
              <a:t>lseek</a:t>
            </a:r>
            <a:r>
              <a:rPr lang="en-US" dirty="0"/>
              <a:t> (or </a:t>
            </a:r>
            <a:r>
              <a:rPr lang="en-US" dirty="0" err="1"/>
              <a:t>pread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056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Modern VFS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Dozens of supported file systems</a:t>
            </a:r>
          </a:p>
          <a:p>
            <a:pPr lvl="1"/>
            <a:r>
              <a:rPr lang="en-US" dirty="0"/>
              <a:t>Allows experimentation with new features and designs transparent to applications</a:t>
            </a:r>
          </a:p>
          <a:p>
            <a:pPr lvl="1"/>
            <a:r>
              <a:rPr lang="en-US" dirty="0"/>
              <a:t>Interoperability with removable media and other </a:t>
            </a:r>
            <a:r>
              <a:rPr lang="en-US" dirty="0" err="1"/>
              <a:t>OSes</a:t>
            </a:r>
            <a:endParaRPr lang="en-US" dirty="0"/>
          </a:p>
          <a:p>
            <a:r>
              <a:rPr lang="en-US" dirty="0"/>
              <a:t>Independent layer from backing storage</a:t>
            </a:r>
          </a:p>
          <a:p>
            <a:pPr lvl="1"/>
            <a:r>
              <a:rPr lang="en-US" dirty="0"/>
              <a:t>Pseudo </a:t>
            </a:r>
            <a:r>
              <a:rPr lang="en-US" dirty="0" err="1"/>
              <a:t>FSes</a:t>
            </a:r>
            <a:r>
              <a:rPr lang="en-US" dirty="0"/>
              <a:t> used for configuration (/</a:t>
            </a:r>
            <a:r>
              <a:rPr lang="en-US" dirty="0" err="1"/>
              <a:t>proc</a:t>
            </a:r>
            <a:r>
              <a:rPr lang="en-US" dirty="0"/>
              <a:t>, /</a:t>
            </a:r>
            <a:r>
              <a:rPr lang="en-US" dirty="0" err="1"/>
              <a:t>devtmps</a:t>
            </a:r>
            <a:r>
              <a:rPr lang="en-US" dirty="0"/>
              <a:t>…) only backed by kernel data structures</a:t>
            </a:r>
          </a:p>
          <a:p>
            <a:r>
              <a:rPr lang="en-US" dirty="0"/>
              <a:t>And, of course, networked file system support</a:t>
            </a:r>
          </a:p>
        </p:txBody>
      </p:sp>
    </p:spTree>
    <p:extLst>
      <p:ext uri="{BB962C8B-B14F-4D97-AF65-F5344CB8AC3E}">
        <p14:creationId xmlns:p14="http://schemas.microsoft.com/office/powerpoint/2010/main" val="5504257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 a directory?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readdir</a:t>
            </a:r>
            <a:r>
              <a:rPr lang="en-US" dirty="0"/>
              <a:t> or </a:t>
            </a:r>
            <a:r>
              <a:rPr lang="en-US" dirty="0" err="1"/>
              <a:t>getdents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1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Shorten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truncate/</a:t>
            </a:r>
            <a:r>
              <a:rPr lang="en-US" dirty="0" err="1"/>
              <a:t>ftruncate</a:t>
            </a:r>
            <a:endParaRPr lang="en-US" dirty="0"/>
          </a:p>
          <a:p>
            <a:r>
              <a:rPr lang="en-US" dirty="0"/>
              <a:t>Can also be used to create a file full of zeros of </a:t>
            </a:r>
            <a:r>
              <a:rPr lang="en-US" dirty="0" err="1"/>
              <a:t>abritrary</a:t>
            </a:r>
            <a:r>
              <a:rPr lang="en-US" dirty="0"/>
              <a:t> length</a:t>
            </a:r>
          </a:p>
          <a:p>
            <a:pPr lvl="1"/>
            <a:r>
              <a:rPr lang="en-US" dirty="0"/>
              <a:t>Often blocks on disk are demand-allocated </a:t>
            </a:r>
            <a:br>
              <a:rPr lang="en-US" dirty="0"/>
            </a:br>
            <a:r>
              <a:rPr lang="en-US" dirty="0"/>
              <a:t>(laziness rules!)</a:t>
            </a:r>
          </a:p>
        </p:txBody>
      </p:sp>
    </p:spTree>
    <p:extLst>
      <p:ext uri="{BB962C8B-B14F-4D97-AF65-F5344CB8AC3E}">
        <p14:creationId xmlns:p14="http://schemas.microsoft.com/office/powerpoint/2010/main" val="25894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symbolic link?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special file type that stores the name of another file</a:t>
            </a:r>
          </a:p>
          <a:p>
            <a:r>
              <a:rPr lang="en-US" dirty="0"/>
              <a:t>How different from a hard link?</a:t>
            </a:r>
          </a:p>
          <a:p>
            <a:pPr lvl="1"/>
            <a:r>
              <a:rPr lang="en-US" dirty="0"/>
              <a:t>Doesn’t raise the link count of the file</a:t>
            </a:r>
          </a:p>
          <a:p>
            <a:pPr lvl="1"/>
            <a:r>
              <a:rPr lang="en-US" dirty="0"/>
              <a:t>Can be “broken,” or point to a missing file</a:t>
            </a:r>
          </a:p>
          <a:p>
            <a:r>
              <a:rPr lang="en-US" dirty="0"/>
              <a:t>How created?</a:t>
            </a:r>
          </a:p>
          <a:p>
            <a:pPr lvl="1"/>
            <a:r>
              <a:rPr lang="en-US" dirty="0" err="1"/>
              <a:t>symlink</a:t>
            </a:r>
            <a:r>
              <a:rPr lang="en-US" dirty="0"/>
              <a:t> system call or ‘</a:t>
            </a:r>
            <a:r>
              <a:rPr lang="en-US" dirty="0" err="1"/>
              <a:t>ln</a:t>
            </a:r>
            <a:r>
              <a:rPr lang="en-US" dirty="0"/>
              <a:t> –s’ command</a:t>
            </a:r>
          </a:p>
        </p:txBody>
      </p:sp>
    </p:spTree>
    <p:extLst>
      <p:ext uri="{BB962C8B-B14F-4D97-AF65-F5344CB8AC3E}">
        <p14:creationId xmlns:p14="http://schemas.microsoft.com/office/powerpoint/2010/main" val="112537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step it up a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98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an editor save a file?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Hint: we don’t want the program to crash with a half-written file</a:t>
            </a:r>
          </a:p>
          <a:p>
            <a:r>
              <a:rPr lang="en-US" dirty="0"/>
              <a:t>Create a backup (using open)</a:t>
            </a:r>
          </a:p>
          <a:p>
            <a:r>
              <a:rPr lang="en-US" dirty="0"/>
              <a:t>Write the full backup (using read old/ write new)</a:t>
            </a:r>
          </a:p>
          <a:p>
            <a:r>
              <a:rPr lang="en-US" dirty="0"/>
              <a:t>Close both</a:t>
            </a:r>
          </a:p>
          <a:p>
            <a:r>
              <a:rPr lang="en-US" dirty="0"/>
              <a:t>Do a rename(old, new) to atomically replace</a:t>
            </a:r>
          </a:p>
        </p:txBody>
      </p:sp>
    </p:spTree>
    <p:extLst>
      <p:ext uri="{BB962C8B-B14F-4D97-AF65-F5344CB8AC3E}">
        <p14:creationId xmlns:p14="http://schemas.microsoft.com/office/powerpoint/2010/main" val="108637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‘</a:t>
            </a:r>
            <a:r>
              <a:rPr lang="en-US" dirty="0" err="1"/>
              <a:t>ls</a:t>
            </a:r>
            <a:r>
              <a:rPr lang="en-US" dirty="0"/>
              <a:t>’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dh  = open(</a:t>
            </a:r>
            <a:r>
              <a:rPr lang="en-US" dirty="0" err="1"/>
              <a:t>dir</a:t>
            </a:r>
            <a:r>
              <a:rPr lang="en-US" dirty="0"/>
              <a:t>)</a:t>
            </a:r>
          </a:p>
          <a:p>
            <a:r>
              <a:rPr lang="en-US" dirty="0"/>
              <a:t>for each file (while </a:t>
            </a:r>
            <a:r>
              <a:rPr lang="en-US" dirty="0" err="1"/>
              <a:t>readdir</a:t>
            </a:r>
            <a:r>
              <a:rPr lang="en-US" dirty="0"/>
              <a:t>(dh))</a:t>
            </a:r>
          </a:p>
          <a:p>
            <a:pPr lvl="1"/>
            <a:r>
              <a:rPr lang="en-US" dirty="0"/>
              <a:t>Print file name</a:t>
            </a:r>
          </a:p>
          <a:p>
            <a:r>
              <a:rPr lang="en-US" dirty="0"/>
              <a:t>close(dh)</a:t>
            </a:r>
          </a:p>
        </p:txBody>
      </p:sp>
    </p:spTree>
    <p:extLst>
      <p:ext uri="{BB962C8B-B14F-4D97-AF65-F5344CB8AC3E}">
        <p14:creationId xmlns:p14="http://schemas.microsoft.com/office/powerpoint/2010/main" val="279085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that cool colored text?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dh  = open(</a:t>
            </a:r>
            <a:r>
              <a:rPr lang="en-US" dirty="0" err="1"/>
              <a:t>dir</a:t>
            </a:r>
            <a:r>
              <a:rPr lang="en-US" dirty="0"/>
              <a:t>)</a:t>
            </a:r>
          </a:p>
          <a:p>
            <a:r>
              <a:rPr lang="en-US" dirty="0"/>
              <a:t>for each file (while </a:t>
            </a:r>
            <a:r>
              <a:rPr lang="en-US" dirty="0" err="1"/>
              <a:t>readdir</a:t>
            </a:r>
            <a:r>
              <a:rPr lang="en-US" dirty="0"/>
              <a:t>(dh))</a:t>
            </a:r>
          </a:p>
          <a:p>
            <a:pPr lvl="1"/>
            <a:r>
              <a:rPr lang="en-US" dirty="0"/>
              <a:t>stat(file, &amp;</a:t>
            </a:r>
            <a:r>
              <a:rPr lang="en-US" dirty="0" err="1"/>
              <a:t>stat_buf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(stat &amp; execute bit) color == green</a:t>
            </a:r>
          </a:p>
          <a:p>
            <a:pPr lvl="1"/>
            <a:r>
              <a:rPr lang="en-US" dirty="0"/>
              <a:t>else if …</a:t>
            </a:r>
          </a:p>
          <a:p>
            <a:pPr lvl="1"/>
            <a:r>
              <a:rPr lang="en-US" dirty="0"/>
              <a:t>Print file name</a:t>
            </a:r>
          </a:p>
          <a:p>
            <a:pPr lvl="1"/>
            <a:r>
              <a:rPr lang="en-US" dirty="0"/>
              <a:t>Reset color</a:t>
            </a:r>
          </a:p>
          <a:p>
            <a:r>
              <a:rPr lang="en-US" dirty="0"/>
              <a:t>close(dh)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85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Today’s goal: VFS overview from many perspectives</a:t>
            </a:r>
          </a:p>
          <a:p>
            <a:pPr lvl="1"/>
            <a:r>
              <a:rPr lang="en-US" dirty="0"/>
              <a:t>User (application programmer)</a:t>
            </a:r>
          </a:p>
          <a:p>
            <a:pPr lvl="1"/>
            <a:r>
              <a:rPr lang="en-US" dirty="0"/>
              <a:t>FS implementer</a:t>
            </a:r>
          </a:p>
          <a:p>
            <a:pPr lvl="2"/>
            <a:r>
              <a:rPr lang="en-US" dirty="0"/>
              <a:t>Used many page cache and disk I/O tools we’ve seen</a:t>
            </a:r>
          </a:p>
          <a:p>
            <a:r>
              <a:rPr lang="en-US" dirty="0"/>
              <a:t>Key VFS objects</a:t>
            </a:r>
          </a:p>
          <a:p>
            <a:r>
              <a:rPr lang="en-US" dirty="0"/>
              <a:t>Important to be able to pick POSIX </a:t>
            </a:r>
            <a:r>
              <a:rPr lang="en-US" dirty="0" err="1"/>
              <a:t>fs</a:t>
            </a:r>
            <a:r>
              <a:rPr lang="en-US" dirty="0"/>
              <a:t> system calls from a line up</a:t>
            </a:r>
          </a:p>
          <a:p>
            <a:pPr lvl="1"/>
            <a:r>
              <a:rPr lang="en-US" dirty="0"/>
              <a:t>Homework: think about </a:t>
            </a:r>
            <a:r>
              <a:rPr lang="en-US" dirty="0" err="1"/>
              <a:t>pseudocode</a:t>
            </a:r>
            <a:r>
              <a:rPr lang="en-US" dirty="0"/>
              <a:t> from any simple command-line file system utilities you type this weekend</a:t>
            </a:r>
          </a:p>
        </p:txBody>
      </p:sp>
    </p:spTree>
    <p:extLst>
      <p:ext uri="{BB962C8B-B14F-4D97-AF65-F5344CB8AC3E}">
        <p14:creationId xmlns:p14="http://schemas.microsoft.com/office/powerpoint/2010/main" val="174548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detailed diagram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1534473" y="1952335"/>
            <a:ext cx="6071748" cy="5556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VFS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34473" y="2599336"/>
            <a:ext cx="1159914" cy="5152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ext4</a:t>
            </a:r>
          </a:p>
        </p:txBody>
      </p:sp>
      <p:sp>
        <p:nvSpPr>
          <p:cNvPr id="6" name="Rectangle 5"/>
          <p:cNvSpPr/>
          <p:nvPr/>
        </p:nvSpPr>
        <p:spPr>
          <a:xfrm>
            <a:off x="1534473" y="3204719"/>
            <a:ext cx="6071748" cy="4899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Page Cache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34473" y="3775037"/>
            <a:ext cx="3770041" cy="5482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Block Device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1534473" y="4429141"/>
            <a:ext cx="3770041" cy="5159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IO Scheduler</a:t>
            </a:r>
          </a:p>
        </p:txBody>
      </p:sp>
      <p:sp>
        <p:nvSpPr>
          <p:cNvPr id="9" name="Rectangle 8"/>
          <p:cNvSpPr/>
          <p:nvPr/>
        </p:nvSpPr>
        <p:spPr>
          <a:xfrm>
            <a:off x="1534473" y="5037713"/>
            <a:ext cx="3770041" cy="4630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Driver</a:t>
            </a:r>
          </a:p>
        </p:txBody>
      </p:sp>
      <p:sp>
        <p:nvSpPr>
          <p:cNvPr id="10" name="Can 9"/>
          <p:cNvSpPr/>
          <p:nvPr/>
        </p:nvSpPr>
        <p:spPr>
          <a:xfrm>
            <a:off x="2644196" y="5619826"/>
            <a:ext cx="1362505" cy="529192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7391" y="1756557"/>
            <a:ext cx="8652897" cy="35611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645" y="1839654"/>
            <a:ext cx="1063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Kernel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757" y="119675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46787" y="2599336"/>
            <a:ext cx="1159914" cy="5152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btrfs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4159101" y="2599336"/>
            <a:ext cx="1159914" cy="5152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fat32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46307" y="2599336"/>
            <a:ext cx="1159914" cy="5152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nfs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5721122" y="3833320"/>
            <a:ext cx="1885100" cy="4899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9107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programming interface </a:t>
            </a:r>
          </a:p>
          <a:p>
            <a:pPr lvl="1"/>
            <a:r>
              <a:rPr lang="en-US" dirty="0"/>
              <a:t>(POSIX file system calls – open, read, write, etc.)</a:t>
            </a:r>
          </a:p>
          <a:p>
            <a:r>
              <a:rPr lang="en-US" dirty="0"/>
              <a:t>Single file system tree</a:t>
            </a:r>
          </a:p>
          <a:p>
            <a:pPr lvl="1"/>
            <a:r>
              <a:rPr lang="en-US" dirty="0"/>
              <a:t>A remote file system with home directories can be transparently mounted at /home</a:t>
            </a:r>
          </a:p>
          <a:p>
            <a:r>
              <a:rPr lang="en-US" dirty="0"/>
              <a:t>Alternative: Custom library for each file system</a:t>
            </a:r>
          </a:p>
          <a:p>
            <a:pPr lvl="1"/>
            <a:r>
              <a:rPr lang="en-US" dirty="0"/>
              <a:t>Much more trouble for the programmer</a:t>
            </a:r>
          </a:p>
        </p:txBody>
      </p:sp>
    </p:spTree>
    <p:extLst>
      <p:ext uri="{BB962C8B-B14F-4D97-AF65-F5344CB8AC3E}">
        <p14:creationId xmlns:p14="http://schemas.microsoft.com/office/powerpoint/2010/main" val="287653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the VFS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VFS is a substantial piece of code, not just an API wrapper</a:t>
            </a:r>
          </a:p>
          <a:p>
            <a:r>
              <a:rPr lang="en-US" dirty="0"/>
              <a:t>Caches file system metadata (e.g., file names, attributes)</a:t>
            </a:r>
          </a:p>
          <a:p>
            <a:pPr lvl="1"/>
            <a:r>
              <a:rPr lang="en-US" dirty="0"/>
              <a:t>Coordinates data caching with the page cache</a:t>
            </a:r>
          </a:p>
          <a:p>
            <a:r>
              <a:rPr lang="en-US" dirty="0"/>
              <a:t>Enforces a common access control model</a:t>
            </a:r>
          </a:p>
          <a:p>
            <a:r>
              <a:rPr lang="en-US" dirty="0"/>
              <a:t>Implements complex, common routines, such as path lookup, file opening, and file handle management</a:t>
            </a:r>
          </a:p>
        </p:txBody>
      </p:sp>
    </p:spTree>
    <p:extLst>
      <p:ext uri="{BB962C8B-B14F-4D97-AF65-F5344CB8AC3E}">
        <p14:creationId xmlns:p14="http://schemas.microsoft.com/office/powerpoint/2010/main" val="120680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FS Developer’s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FS developer responsible for implementing a set of standard objects/functions, which are called by the VFS</a:t>
            </a:r>
          </a:p>
          <a:p>
            <a:pPr lvl="1"/>
            <a:r>
              <a:rPr lang="en-US" dirty="0"/>
              <a:t>Primarily populating in-memory objects from stable storage, and writing them back</a:t>
            </a:r>
          </a:p>
          <a:p>
            <a:r>
              <a:rPr lang="en-US" dirty="0"/>
              <a:t>Can use block device interfaces to schedule disk I/O</a:t>
            </a:r>
          </a:p>
          <a:p>
            <a:pPr lvl="1"/>
            <a:r>
              <a:rPr lang="en-US" dirty="0"/>
              <a:t>And page cache functions</a:t>
            </a:r>
          </a:p>
          <a:p>
            <a:pPr lvl="1"/>
            <a:r>
              <a:rPr lang="en-US" dirty="0"/>
              <a:t>And some VFS helpers</a:t>
            </a:r>
          </a:p>
          <a:p>
            <a:r>
              <a:rPr lang="en-US" dirty="0"/>
              <a:t>Analogous to implementing Java abstract classes</a:t>
            </a:r>
          </a:p>
        </p:txBody>
      </p:sp>
    </p:spTree>
    <p:extLst>
      <p:ext uri="{BB962C8B-B14F-4D97-AF65-F5344CB8AC3E}">
        <p14:creationId xmlns:p14="http://schemas.microsoft.com/office/powerpoint/2010/main" val="264789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FS dev.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Translate between volatile VFS objects and backing storage (whether device, remote system, or other/none)</a:t>
            </a:r>
          </a:p>
          <a:p>
            <a:pPr lvl="1"/>
            <a:r>
              <a:rPr lang="en-US" dirty="0"/>
              <a:t>Potentially includes requesting I/O</a:t>
            </a:r>
          </a:p>
          <a:p>
            <a:r>
              <a:rPr lang="en-US" dirty="0"/>
              <a:t>Read and write file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VFS doesn’t prescribe all aspects of FS design</a:t>
            </a:r>
          </a:p>
          <a:p>
            <a:pPr lvl="1"/>
            <a:r>
              <a:rPr lang="en-US" dirty="0"/>
              <a:t>More of a lowest common denominator</a:t>
            </a:r>
          </a:p>
          <a:p>
            <a:r>
              <a:rPr lang="en-US" dirty="0"/>
              <a:t>Opportunities: (to name a few)</a:t>
            </a:r>
          </a:p>
          <a:p>
            <a:pPr lvl="1"/>
            <a:r>
              <a:rPr lang="en-US" dirty="0"/>
              <a:t>More optimal media usage/scheduling</a:t>
            </a:r>
          </a:p>
          <a:p>
            <a:pPr lvl="1"/>
            <a:r>
              <a:rPr lang="en-US" dirty="0"/>
              <a:t>Varying on-disk consistency guarantees</a:t>
            </a:r>
          </a:p>
          <a:p>
            <a:pPr lvl="1"/>
            <a:r>
              <a:rPr lang="en-US" dirty="0"/>
              <a:t>Features (e.g., encryption, virus scanning, snapshotting)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11460</TotalTime>
  <Words>1834</Words>
  <Application>Microsoft Macintosh PowerPoint</Application>
  <PresentationFormat>On-screen Show (4:3)</PresentationFormat>
  <Paragraphs>239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Virtual File System</vt:lpstr>
      <vt:lpstr>History</vt:lpstr>
      <vt:lpstr>Modern VFS </vt:lpstr>
      <vt:lpstr>More detailed diagram</vt:lpstr>
      <vt:lpstr>User’s perspective</vt:lpstr>
      <vt:lpstr>What the VFS does</vt:lpstr>
      <vt:lpstr>FS Developer’s Perspective</vt:lpstr>
      <vt:lpstr>High-level FS dev. tasks</vt:lpstr>
      <vt:lpstr>Opportunities</vt:lpstr>
      <vt:lpstr>Core VFS abstractions</vt:lpstr>
      <vt:lpstr>Super blocks</vt:lpstr>
      <vt:lpstr>Inode</vt:lpstr>
      <vt:lpstr>Inode history</vt:lpstr>
      <vt:lpstr>Linking</vt:lpstr>
      <vt:lpstr>Linking, cont.</vt:lpstr>
      <vt:lpstr>Inode ‘stats’</vt:lpstr>
      <vt:lpstr>Special bits</vt:lpstr>
      <vt:lpstr>More special bits</vt:lpstr>
      <vt:lpstr>File objects </vt:lpstr>
      <vt:lpstr>File handle games</vt:lpstr>
      <vt:lpstr>Dentries</vt:lpstr>
      <vt:lpstr>Why dentries?</vt:lpstr>
      <vt:lpstr>Summary of abstractions</vt:lpstr>
      <vt:lpstr>More on the user’s perspective</vt:lpstr>
      <vt:lpstr>Create a file?</vt:lpstr>
      <vt:lpstr>Create a directory?</vt:lpstr>
      <vt:lpstr>Remove a directory</vt:lpstr>
      <vt:lpstr>Remove a file</vt:lpstr>
      <vt:lpstr>Read a file?</vt:lpstr>
      <vt:lpstr>Read a directory?</vt:lpstr>
      <vt:lpstr>Shorten a file</vt:lpstr>
      <vt:lpstr>What is a symbolic link?</vt:lpstr>
      <vt:lpstr>Let’s step it up a bit</vt:lpstr>
      <vt:lpstr>How does an editor save a file?</vt:lpstr>
      <vt:lpstr>How does ‘ls’ work?</vt:lpstr>
      <vt:lpstr>What about that cool colored text?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210</cp:revision>
  <dcterms:created xsi:type="dcterms:W3CDTF">2012-09-21T01:57:31Z</dcterms:created>
  <dcterms:modified xsi:type="dcterms:W3CDTF">2024-12-07T14:33:04Z</dcterms:modified>
</cp:coreProperties>
</file>