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5" r:id="rId3"/>
    <p:sldId id="266" r:id="rId4"/>
    <p:sldId id="267" r:id="rId5"/>
    <p:sldId id="270" r:id="rId6"/>
    <p:sldId id="271" r:id="rId7"/>
    <p:sldId id="272" r:id="rId8"/>
    <p:sldId id="291" r:id="rId9"/>
    <p:sldId id="292" r:id="rId10"/>
    <p:sldId id="273" r:id="rId11"/>
    <p:sldId id="274" r:id="rId12"/>
    <p:sldId id="276" r:id="rId13"/>
    <p:sldId id="298" r:id="rId14"/>
    <p:sldId id="277" r:id="rId15"/>
    <p:sldId id="293" r:id="rId16"/>
    <p:sldId id="296" r:id="rId17"/>
    <p:sldId id="297" r:id="rId18"/>
    <p:sldId id="295" r:id="rId19"/>
    <p:sldId id="279" r:id="rId20"/>
    <p:sldId id="281" r:id="rId21"/>
    <p:sldId id="282" r:id="rId22"/>
    <p:sldId id="284" r:id="rId23"/>
    <p:sldId id="322" r:id="rId24"/>
    <p:sldId id="286" r:id="rId25"/>
    <p:sldId id="294" r:id="rId26"/>
    <p:sldId id="287" r:id="rId27"/>
    <p:sldId id="288" r:id="rId28"/>
    <p:sldId id="321" r:id="rId29"/>
    <p:sldId id="289" r:id="rId30"/>
    <p:sldId id="29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Philosophical</a:t>
            </a:r>
            <a:r>
              <a:rPr lang="en-US" baseline="0" dirty="0"/>
              <a:t> issue for any CS degree holder</a:t>
            </a:r>
          </a:p>
          <a:p>
            <a:r>
              <a:rPr lang="en-US" baseline="0" dirty="0"/>
              <a:t>By the end of the course, you should understand what happens when you type a command, from the hardware through the OS and into the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91D39-9DE6-6943-9522-33DB4EC804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34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all material</a:t>
            </a:r>
            <a:r>
              <a:rPr lang="en-US" baseline="0" dirty="0"/>
              <a:t> will be presented in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91D39-9DE6-6943-9522-33DB4EC804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72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Cates was a grad student who</a:t>
            </a:r>
            <a:r>
              <a:rPr lang="en-US" baseline="0" dirty="0"/>
              <a:t> worked on the lab and died tragically in a car accident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91D39-9DE6-6943-9522-33DB4EC804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3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it isn’t on this list, I don’t want to hear about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91D39-9DE6-6943-9522-33DB4EC804A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7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1/10/24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630: OS Implementation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nc.edu/~porter/courses/comp630/s2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Welcome to COMP 630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 and Review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 Options</a:t>
            </a:r>
          </a:p>
          <a:p>
            <a:pPr marL="914400" lvl="1" indent="-457200">
              <a:buAutoNum type="arabicParenR"/>
            </a:pPr>
            <a:r>
              <a:rPr lang="en-US" dirty="0"/>
              <a:t>Network device driver (guided assignment)</a:t>
            </a:r>
          </a:p>
          <a:p>
            <a:pPr marL="914400" lvl="1" indent="-457200">
              <a:buAutoNum type="arabicParenR"/>
            </a:pPr>
            <a:r>
              <a:rPr lang="en-US" dirty="0"/>
              <a:t>Make JOS a hypervisor (guided assignment)</a:t>
            </a:r>
          </a:p>
          <a:p>
            <a:pPr marL="914400" lvl="1" indent="-457200">
              <a:buAutoNum type="arabicParenR"/>
            </a:pPr>
            <a:r>
              <a:rPr lang="en-US" dirty="0"/>
              <a:t>Open-ended project</a:t>
            </a:r>
          </a:p>
          <a:p>
            <a:pPr marL="1314450" lvl="2" indent="-457200"/>
            <a:r>
              <a:rPr lang="en-US" dirty="0"/>
              <a:t>Add a significant feature to JOS</a:t>
            </a:r>
          </a:p>
          <a:p>
            <a:pPr marL="1314450" lvl="2" indent="-457200"/>
            <a:r>
              <a:rPr lang="en-US" dirty="0"/>
              <a:t>A research task on another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16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lab includes challenge problems, which you may complete for bonus points (generally 5—10 points out of 100)</a:t>
            </a:r>
          </a:p>
          <a:p>
            <a:pPr lvl="1"/>
            <a:r>
              <a:rPr lang="en-US" dirty="0"/>
              <a:t>Unwise to turn in a lab late to do challenge problems</a:t>
            </a:r>
          </a:p>
          <a:p>
            <a:pPr lvl="1"/>
            <a:r>
              <a:rPr lang="en-US" dirty="0"/>
              <a:t>Can complete challenge problems at any point in the semester---even on old labs</a:t>
            </a:r>
          </a:p>
          <a:p>
            <a:r>
              <a:rPr lang="en-US" dirty="0"/>
              <a:t>Separate </a:t>
            </a:r>
            <a:r>
              <a:rPr lang="en-US" dirty="0" err="1"/>
              <a:t>gradescope</a:t>
            </a:r>
            <a:r>
              <a:rPr lang="en-US" dirty="0"/>
              <a:t> assignment</a:t>
            </a:r>
          </a:p>
          <a:p>
            <a:r>
              <a:rPr lang="en-US" dirty="0"/>
              <a:t>Indicate which challenge problems completed in </a:t>
            </a:r>
            <a:r>
              <a:rPr lang="en-US" dirty="0" err="1"/>
              <a:t>challenge.txt</a:t>
            </a:r>
            <a:r>
              <a:rPr lang="en-US" dirty="0"/>
              <a:t> file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9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 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You’re welcome</a:t>
            </a:r>
          </a:p>
          <a:p>
            <a:r>
              <a:rPr lang="en-US" dirty="0"/>
              <a:t>Several recommended texts</a:t>
            </a:r>
          </a:p>
          <a:p>
            <a:pPr lvl="1"/>
            <a:r>
              <a:rPr lang="en-US" dirty="0"/>
              <a:t>Several free on safari online site</a:t>
            </a:r>
          </a:p>
          <a:p>
            <a:pPr lvl="1"/>
            <a:r>
              <a:rPr lang="en-US" dirty="0"/>
              <a:t>Others at library</a:t>
            </a:r>
          </a:p>
          <a:p>
            <a:pPr lvl="1"/>
            <a:r>
              <a:rPr lang="en-US" dirty="0"/>
              <a:t>Required readings will mainly be papers you can print out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45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lectures aren’t perfect; some concepts are subtle</a:t>
            </a:r>
          </a:p>
          <a:p>
            <a:pPr lvl="1"/>
            <a:r>
              <a:rPr lang="en-US" dirty="0"/>
              <a:t>Reading other words can be helpful for reinforcement and clarification</a:t>
            </a:r>
          </a:p>
          <a:p>
            <a:r>
              <a:rPr lang="en-US" dirty="0"/>
              <a:t>You will learn more in class if you read before class</a:t>
            </a:r>
          </a:p>
          <a:p>
            <a:pPr lvl="1"/>
            <a:r>
              <a:rPr lang="en-US" dirty="0"/>
              <a:t>Can’t ask the textbook questions</a:t>
            </a:r>
          </a:p>
          <a:p>
            <a:pPr lvl="1"/>
            <a:endParaRPr lang="en-US" dirty="0"/>
          </a:p>
          <a:p>
            <a:r>
              <a:rPr lang="en-US" dirty="0"/>
              <a:t>~7 papers will be posted and discussed over the course of the semester; these you should definitely read before class</a:t>
            </a:r>
          </a:p>
        </p:txBody>
      </p:sp>
    </p:spTree>
    <p:extLst>
      <p:ext uri="{BB962C8B-B14F-4D97-AF65-F5344CB8AC3E}">
        <p14:creationId xmlns:p14="http://schemas.microsoft.com/office/powerpoint/2010/main" val="3200229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and contrast JOS with real-world </a:t>
            </a:r>
            <a:r>
              <a:rPr lang="en-US" dirty="0" err="1"/>
              <a:t>OSes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Mostly Linux, some Windows or OS X, FreeBSD, etc.</a:t>
            </a:r>
          </a:p>
          <a:p>
            <a:r>
              <a:rPr lang="en-US" dirty="0"/>
              <a:t>Supplement background on hardware programming</a:t>
            </a:r>
          </a:p>
          <a:p>
            <a:pPr lvl="1"/>
            <a:r>
              <a:rPr lang="en-US" dirty="0"/>
              <a:t>Common educational gap between OS and architecture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08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My Lecture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like participation and questions</a:t>
            </a:r>
          </a:p>
          <a:p>
            <a:r>
              <a:rPr lang="en-US" dirty="0"/>
              <a:t>I can explain any concept in many ways, and explain missing background on the fly</a:t>
            </a:r>
          </a:p>
          <a:p>
            <a:pPr lvl="1"/>
            <a:r>
              <a:rPr lang="en-US" dirty="0"/>
              <a:t>…but I can’t read your mind---I need to know if you don’t </a:t>
            </a:r>
            <a:r>
              <a:rPr lang="en-US"/>
              <a:t>understand something!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37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Administrative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Syllabus, schedule, homework, etc. posted on course website</a:t>
            </a:r>
          </a:p>
          <a:p>
            <a:r>
              <a:rPr lang="en-US" dirty="0">
                <a:hlinkClick r:id="rId2"/>
              </a:rPr>
              <a:t>www.cs.unc.edu/~porter/courses/comp630/s24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919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Recordings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usually record lectures for students to review later</a:t>
            </a:r>
          </a:p>
          <a:p>
            <a:pPr lvl="1"/>
            <a:r>
              <a:rPr lang="en-US" dirty="0"/>
              <a:t>I will share on Panopto</a:t>
            </a:r>
          </a:p>
          <a:p>
            <a:r>
              <a:rPr lang="en-US" dirty="0"/>
              <a:t>Recordings are </a:t>
            </a:r>
            <a:r>
              <a:rPr lang="en-US" b="1" dirty="0">
                <a:solidFill>
                  <a:srgbClr val="FF0000"/>
                </a:solidFill>
              </a:rPr>
              <a:t>best effort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Recordings may fail, be unwatchable, or get deleted by accident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Or be discontinued if too many students stop attending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I need your facial expressions and questions to know if lectures make sense</a:t>
            </a:r>
          </a:p>
          <a:p>
            <a:r>
              <a:rPr lang="en-US" dirty="0">
                <a:solidFill>
                  <a:srgbClr val="000000"/>
                </a:solidFill>
              </a:rPr>
              <a:t>Do not use this as a substitute for regular class attendance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Skipping occasionally for illness or conference travel 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83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Guest 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Senior graduate students will give some lectures to gain teaching experience</a:t>
            </a:r>
          </a:p>
          <a:p>
            <a:r>
              <a:rPr lang="en-US" dirty="0"/>
              <a:t>Professor Porter will review and critique guest lectures (in person or recorded) with guests</a:t>
            </a:r>
          </a:p>
          <a:p>
            <a:endParaRPr lang="en-US" dirty="0"/>
          </a:p>
          <a:p>
            <a:r>
              <a:rPr lang="en-US" dirty="0"/>
              <a:t>Please:</a:t>
            </a:r>
          </a:p>
          <a:p>
            <a:pPr lvl="1"/>
            <a:r>
              <a:rPr lang="en-US" dirty="0"/>
              <a:t>Ask questions if something is unclear: in class or on </a:t>
            </a:r>
            <a:r>
              <a:rPr lang="en-US" dirty="0" err="1"/>
              <a:t>campuswire</a:t>
            </a:r>
            <a:endParaRPr lang="en-US" dirty="0"/>
          </a:p>
          <a:p>
            <a:pPr lvl="1"/>
            <a:r>
              <a:rPr lang="en-US" dirty="0"/>
              <a:t>Give Prof. Porter comments on guests (and his lectures)---positive and negative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86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Prerequisites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Undergrad OS</a:t>
            </a:r>
          </a:p>
          <a:p>
            <a:pPr lvl="1"/>
            <a:r>
              <a:rPr lang="en-US" dirty="0"/>
              <a:t>In some cases, industry experience is ok</a:t>
            </a:r>
          </a:p>
          <a:p>
            <a:pPr lvl="1"/>
            <a:r>
              <a:rPr lang="en-US" dirty="0"/>
              <a:t>Worth brushing up if it has been a while</a:t>
            </a:r>
          </a:p>
          <a:p>
            <a:r>
              <a:rPr lang="en-US" dirty="0"/>
              <a:t>C programming</a:t>
            </a:r>
          </a:p>
          <a:p>
            <a:r>
              <a:rPr lang="en-US" dirty="0"/>
              <a:t>Basic Unix command-line proficiency</a:t>
            </a:r>
          </a:p>
          <a:p>
            <a:r>
              <a:rPr lang="en-US" dirty="0"/>
              <a:t>See me if you have already done the JOS lab, or similar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7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Grad 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Goal: Demystify how computers 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63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Campuswire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the primary announcement medium</a:t>
            </a:r>
          </a:p>
          <a:p>
            <a:r>
              <a:rPr lang="en-US" dirty="0"/>
              <a:t>And for discussions about course work </a:t>
            </a:r>
          </a:p>
          <a:p>
            <a:pPr lvl="1"/>
            <a:r>
              <a:rPr lang="en-US" dirty="0"/>
              <a:t>Do not post code here or other solutions</a:t>
            </a:r>
          </a:p>
          <a:p>
            <a:pPr lvl="1"/>
            <a:r>
              <a:rPr lang="en-US" dirty="0"/>
              <a:t>Goal: Everyone can learn from general questions</a:t>
            </a:r>
          </a:p>
          <a:p>
            <a:endParaRPr lang="en-US" dirty="0"/>
          </a:p>
          <a:p>
            <a:r>
              <a:rPr lang="en-US" dirty="0"/>
              <a:t>Details for </a:t>
            </a:r>
            <a:r>
              <a:rPr lang="en-US" dirty="0" err="1"/>
              <a:t>campuswire</a:t>
            </a:r>
            <a:r>
              <a:rPr lang="en-US" dirty="0"/>
              <a:t> forum are on the course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55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administrative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syllabus completely</a:t>
            </a:r>
          </a:p>
          <a:p>
            <a:r>
              <a:rPr lang="en-US" dirty="0"/>
              <a:t>1 final exam (take-home Linux project)</a:t>
            </a:r>
          </a:p>
          <a:p>
            <a:r>
              <a:rPr lang="en-US" dirty="0"/>
              <a:t>Every student will use </a:t>
            </a:r>
            <a:r>
              <a:rPr lang="en-US" dirty="0" err="1"/>
              <a:t>walter.cs.unc.edu</a:t>
            </a:r>
            <a:endParaRPr lang="en-US" dirty="0"/>
          </a:p>
          <a:p>
            <a:pPr lvl="1"/>
            <a:r>
              <a:rPr lang="en-US" dirty="0"/>
              <a:t>Log in with your ONYEN</a:t>
            </a:r>
          </a:p>
          <a:p>
            <a:pPr lvl="1"/>
            <a:r>
              <a:rPr lang="en-US" dirty="0"/>
              <a:t>You may use your own computer, staff can’t support it</a:t>
            </a:r>
          </a:p>
          <a:p>
            <a:pPr lvl="2"/>
            <a:r>
              <a:rPr lang="en-US" dirty="0"/>
              <a:t>But are curious about issues you see</a:t>
            </a:r>
          </a:p>
          <a:p>
            <a:r>
              <a:rPr lang="en-US" dirty="0"/>
              <a:t>Private messages by email or </a:t>
            </a:r>
            <a:r>
              <a:rPr lang="en-US" dirty="0" err="1"/>
              <a:t>campuswire</a:t>
            </a:r>
            <a:r>
              <a:rPr lang="en-US" dirty="0"/>
              <a:t> are fine,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18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Team (up to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work alone, but better with help</a:t>
            </a:r>
          </a:p>
          <a:p>
            <a:pPr lvl="1"/>
            <a:r>
              <a:rPr lang="en-US" dirty="0"/>
              <a:t>Some excellent students earned A’s working alone</a:t>
            </a:r>
          </a:p>
          <a:p>
            <a:pPr lvl="1"/>
            <a:r>
              <a:rPr lang="en-US" dirty="0"/>
              <a:t>Many good students earned B’s working alone</a:t>
            </a:r>
          </a:p>
          <a:p>
            <a:pPr lvl="1"/>
            <a:r>
              <a:rPr lang="en-US" dirty="0"/>
              <a:t>No need to be a hero</a:t>
            </a:r>
          </a:p>
          <a:p>
            <a:r>
              <a:rPr lang="en-US" dirty="0"/>
              <a:t>Choose your own team</a:t>
            </a:r>
          </a:p>
          <a:p>
            <a:pPr lvl="1"/>
            <a:r>
              <a:rPr lang="en-US" dirty="0"/>
              <a:t>Campus wire good for finding them</a:t>
            </a:r>
          </a:p>
          <a:p>
            <a:r>
              <a:rPr lang="en-US" dirty="0"/>
              <a:t>Same team for entire course </a:t>
            </a:r>
          </a:p>
          <a:p>
            <a:pPr lvl="1"/>
            <a:r>
              <a:rPr lang="en-US" dirty="0"/>
              <a:t>Changes only with instructor permission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43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BB844-615F-E92E-C255-4022463FC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Final “Exam”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95240-9705-F5DC-7D68-EC8298BF3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year, we will try something new</a:t>
            </a:r>
          </a:p>
          <a:p>
            <a:r>
              <a:rPr lang="en-US" dirty="0"/>
              <a:t>The final exam will be an</a:t>
            </a:r>
            <a:r>
              <a:rPr lang="en-US" b="1" dirty="0"/>
              <a:t> </a:t>
            </a:r>
            <a:r>
              <a:rPr lang="en-US" b="1" u="sng" dirty="0"/>
              <a:t>individual</a:t>
            </a:r>
            <a:r>
              <a:rPr lang="en-US" dirty="0"/>
              <a:t>, take-home project:</a:t>
            </a:r>
          </a:p>
          <a:p>
            <a:pPr lvl="1"/>
            <a:r>
              <a:rPr lang="en-US" dirty="0"/>
              <a:t>A Linux coding assignment</a:t>
            </a:r>
          </a:p>
          <a:p>
            <a:pPr lvl="1"/>
            <a:r>
              <a:rPr lang="en-US" dirty="0"/>
              <a:t>Will be due on day of final exam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947CA-D49E-0B14-FE6D-F50C07492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32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Academic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take cheating very seriously.  It can end your career.</a:t>
            </a:r>
          </a:p>
          <a:p>
            <a:r>
              <a:rPr lang="en-US" dirty="0"/>
              <a:t>In a gray area, it is your job to stay on right side of line</a:t>
            </a:r>
          </a:p>
          <a:p>
            <a:r>
              <a:rPr lang="en-US" dirty="0"/>
              <a:t>Never show your code to anyone except your partner and course staff</a:t>
            </a:r>
          </a:p>
          <a:p>
            <a:r>
              <a:rPr lang="en-US" dirty="0"/>
              <a:t>Never look at anyone else’s code (incl. other universities)</a:t>
            </a:r>
          </a:p>
          <a:p>
            <a:r>
              <a:rPr lang="en-US" dirty="0"/>
              <a:t>Do not discuss code; do not debug each other’s code</a:t>
            </a:r>
          </a:p>
          <a:p>
            <a:r>
              <a:rPr lang="en-US" dirty="0"/>
              <a:t>Acknowledge students that give you good ideas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934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Integrity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Exercises applying course policies and ethics to several situations</a:t>
            </a:r>
          </a:p>
          <a:p>
            <a:pPr lvl="1"/>
            <a:r>
              <a:rPr lang="en-US" dirty="0"/>
              <a:t>Ok to resubmit answers from a previous course with me (e.g., 530 or 730)</a:t>
            </a:r>
          </a:p>
          <a:p>
            <a:r>
              <a:rPr lang="en-US" dirty="0"/>
              <a:t>Due via </a:t>
            </a:r>
            <a:r>
              <a:rPr lang="en-US" dirty="0" err="1"/>
              <a:t>gradescope</a:t>
            </a:r>
            <a:r>
              <a:rPr lang="en-US" dirty="0"/>
              <a:t> on Mon, 1/22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096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group gets 72 late hours</a:t>
            </a:r>
          </a:p>
          <a:p>
            <a:pPr lvl="1"/>
            <a:r>
              <a:rPr lang="en-US" dirty="0"/>
              <a:t>List how many you use in </a:t>
            </a:r>
            <a:r>
              <a:rPr lang="en-US" dirty="0" err="1"/>
              <a:t>slack.txt</a:t>
            </a:r>
            <a:endParaRPr lang="en-US" dirty="0"/>
          </a:p>
          <a:p>
            <a:pPr lvl="1"/>
            <a:r>
              <a:rPr lang="en-US" dirty="0"/>
              <a:t>Each day after these are gone costs a full letter grade on the assignment</a:t>
            </a:r>
          </a:p>
          <a:p>
            <a:r>
              <a:rPr lang="en-US" dirty="0"/>
              <a:t>It is your responsibility to use these to manage:</a:t>
            </a:r>
          </a:p>
          <a:p>
            <a:pPr lvl="1"/>
            <a:r>
              <a:rPr lang="en-US" dirty="0"/>
              <a:t>Holidays, weddings, research deadlines, conference travel, Buffy marathons, release of the next Zelda game, etc.</a:t>
            </a:r>
          </a:p>
          <a:p>
            <a:r>
              <a:rPr lang="en-US" dirty="0"/>
              <a:t>4 Exceptions: illness (need doctor’s note), death in immediate family, accommodation for disability, university approved </a:t>
            </a:r>
            <a:r>
              <a:rPr lang="en-US"/>
              <a:t>religious accommodation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91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 assigned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Thurs, 1/25 at 11:59 pm, eastern.</a:t>
            </a:r>
          </a:p>
          <a:p>
            <a:r>
              <a:rPr lang="en-US" dirty="0"/>
              <a:t>Instructions on website</a:t>
            </a:r>
          </a:p>
          <a:p>
            <a:r>
              <a:rPr lang="en-US" dirty="0"/>
              <a:t>Quick demo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16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5EC-23EB-D946-8A47-F4C54041C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Github</a:t>
            </a:r>
            <a:r>
              <a:rPr lang="en-US" dirty="0"/>
              <a:t> Classroom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C78D5-F18C-6D4B-B3A5-99E63B96D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Git/</a:t>
            </a:r>
            <a:r>
              <a:rPr lang="en-US" dirty="0" err="1"/>
              <a:t>github</a:t>
            </a:r>
            <a:r>
              <a:rPr lang="en-US" dirty="0"/>
              <a:t> are powerful and common industry tools</a:t>
            </a:r>
          </a:p>
          <a:p>
            <a:pPr lvl="1"/>
            <a:r>
              <a:rPr lang="en-US" dirty="0"/>
              <a:t>Create a </a:t>
            </a:r>
            <a:r>
              <a:rPr lang="en-US" dirty="0" err="1"/>
              <a:t>github</a:t>
            </a:r>
            <a:r>
              <a:rPr lang="en-US" dirty="0"/>
              <a:t> account if you don’t have one already</a:t>
            </a:r>
          </a:p>
          <a:p>
            <a:pPr lvl="1"/>
            <a:r>
              <a:rPr lang="en-US" dirty="0"/>
              <a:t>We will use this to push out starter code</a:t>
            </a:r>
          </a:p>
          <a:p>
            <a:pPr lvl="1"/>
            <a:r>
              <a:rPr lang="en-US" dirty="0"/>
              <a:t>Recommend using it for group-internal code reviews</a:t>
            </a:r>
          </a:p>
          <a:p>
            <a:r>
              <a:rPr lang="en-US" dirty="0"/>
              <a:t>We will use </a:t>
            </a:r>
            <a:r>
              <a:rPr lang="en-US" dirty="0" err="1"/>
              <a:t>gradescope</a:t>
            </a:r>
            <a:r>
              <a:rPr lang="en-US" dirty="0"/>
              <a:t> for submission/grading by selecting the branch you wish to submit</a:t>
            </a:r>
          </a:p>
          <a:p>
            <a:r>
              <a:rPr lang="en-US" dirty="0"/>
              <a:t>Labs are auto-graded</a:t>
            </a:r>
          </a:p>
          <a:p>
            <a:pPr lvl="1"/>
            <a:r>
              <a:rPr lang="en-US" dirty="0"/>
              <a:t>Include ‘make grade’ you can run locally, so no surprises</a:t>
            </a:r>
          </a:p>
          <a:p>
            <a:pPr lvl="1"/>
            <a:endParaRPr lang="en-US" dirty="0"/>
          </a:p>
          <a:p>
            <a:r>
              <a:rPr lang="en-US" dirty="0"/>
              <a:t>Bear with us as we work out any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1AC02-9362-C644-971C-6BA9B5E68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334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Instructor keeps office hours</a:t>
            </a:r>
          </a:p>
          <a:p>
            <a:pPr lvl="1"/>
            <a:r>
              <a:rPr lang="en-US" dirty="0"/>
              <a:t>Note that “by appointment” means more time available on demand</a:t>
            </a:r>
          </a:p>
          <a:p>
            <a:r>
              <a:rPr lang="en-US" dirty="0"/>
              <a:t>And </a:t>
            </a:r>
            <a:r>
              <a:rPr lang="en-US" dirty="0" err="1"/>
              <a:t>campuswire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3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example progression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Undergrad OS: </a:t>
            </a:r>
          </a:p>
          <a:p>
            <a:pPr lvl="1"/>
            <a:r>
              <a:rPr lang="en-US" dirty="0"/>
              <a:t>High-level understanding of paging</a:t>
            </a:r>
          </a:p>
          <a:p>
            <a:pPr lvl="1"/>
            <a:r>
              <a:rPr lang="en-US" dirty="0"/>
              <a:t>Theoretical issues like fragmentation</a:t>
            </a:r>
          </a:p>
          <a:p>
            <a:r>
              <a:rPr lang="en-US" dirty="0"/>
              <a:t>Grad OS </a:t>
            </a:r>
            <a:r>
              <a:rPr lang="en-US" dirty="0" err="1"/>
              <a:t>Impl</a:t>
            </a:r>
            <a:r>
              <a:rPr lang="en-US" dirty="0"/>
              <a:t>. (630): Build a pager</a:t>
            </a:r>
          </a:p>
          <a:p>
            <a:pPr lvl="1"/>
            <a:r>
              <a:rPr lang="en-US" dirty="0"/>
              <a:t>Solid understanding of how paging SW + HW work</a:t>
            </a:r>
          </a:p>
          <a:p>
            <a:r>
              <a:rPr lang="en-US" dirty="0"/>
              <a:t>Advanced Grad OS (730): Read novel research papers</a:t>
            </a:r>
          </a:p>
          <a:p>
            <a:pPr lvl="1"/>
            <a:r>
              <a:rPr lang="en-US" dirty="0"/>
              <a:t>Do creative things with paging: virtualization, security,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Plan to do this next spring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260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use Mon 1/22 for in-class hacking</a:t>
            </a:r>
          </a:p>
          <a:p>
            <a:pPr lvl="1"/>
            <a:r>
              <a:rPr lang="en-US" dirty="0"/>
              <a:t>Please try to set up your environment before this</a:t>
            </a:r>
          </a:p>
          <a:p>
            <a:pPr lvl="1"/>
            <a:r>
              <a:rPr lang="en-US" dirty="0"/>
              <a:t>We will resolve any remaining issues in class</a:t>
            </a:r>
          </a:p>
          <a:p>
            <a:r>
              <a:rPr lang="en-US" dirty="0"/>
              <a:t>Remember: </a:t>
            </a:r>
          </a:p>
          <a:p>
            <a:pPr lvl="1"/>
            <a:r>
              <a:rPr lang="en-US" dirty="0"/>
              <a:t>Do academic honesty homework (due 1/22)</a:t>
            </a:r>
          </a:p>
          <a:p>
            <a:pPr lvl="1"/>
            <a:r>
              <a:rPr lang="en-US" dirty="0"/>
              <a:t>Lab </a:t>
            </a:r>
            <a:r>
              <a:rPr lang="en-US"/>
              <a:t>1 out soon </a:t>
            </a:r>
            <a:r>
              <a:rPr lang="en-US" dirty="0"/>
              <a:t>(due 1/25)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33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class: Learn by doing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write major chunks of your own OS</a:t>
            </a:r>
          </a:p>
          <a:p>
            <a:pPr lvl="1"/>
            <a:r>
              <a:rPr lang="en-US" dirty="0"/>
              <a:t>Memory management, context switching, scheduler, file system, IPC, network driver, shell, etc.</a:t>
            </a:r>
          </a:p>
          <a:p>
            <a:pPr lvl="1"/>
            <a:r>
              <a:rPr lang="en-US" dirty="0"/>
              <a:t>Linux scheduler:</a:t>
            </a:r>
          </a:p>
          <a:p>
            <a:pPr lvl="2"/>
            <a:r>
              <a:rPr lang="en-US" dirty="0"/>
              <a:t>Difficult to understand just by reading source</a:t>
            </a:r>
          </a:p>
          <a:p>
            <a:pPr lvl="2"/>
            <a:r>
              <a:rPr lang="en-US" dirty="0"/>
              <a:t>Small modifications require first understanding the code</a:t>
            </a:r>
          </a:p>
          <a:p>
            <a:pPr lvl="2"/>
            <a:r>
              <a:rPr lang="en-US" dirty="0"/>
              <a:t>Impossible to replace/</a:t>
            </a:r>
            <a:r>
              <a:rPr lang="en-US" dirty="0" err="1"/>
              <a:t>reimplement</a:t>
            </a:r>
            <a:endParaRPr lang="en-US" dirty="0"/>
          </a:p>
          <a:p>
            <a:pPr lvl="1"/>
            <a:r>
              <a:rPr lang="en-US" dirty="0"/>
              <a:t>No substitute for building it yourself!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logical view of the OS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71500" y="4135559"/>
            <a:ext cx="2290272" cy="1149251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 </a:t>
            </a:r>
          </a:p>
          <a:p>
            <a:pPr algn="ctr"/>
            <a:r>
              <a:rPr lang="en-US" sz="2800" dirty="0"/>
              <a:t>Management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282167" y="4135559"/>
            <a:ext cx="2145575" cy="11492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CPU</a:t>
            </a:r>
          </a:p>
          <a:p>
            <a:pPr algn="ctr"/>
            <a:r>
              <a:rPr lang="en-US" sz="2800" dirty="0"/>
              <a:t>Scheduler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1499" y="2507910"/>
            <a:ext cx="7640013" cy="32150"/>
          </a:xfrm>
          <a:prstGeom prst="line">
            <a:avLst/>
          </a:prstGeom>
          <a:ln w="762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27742" y="199351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1526" y="2588755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Kernel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1885" y="5489512"/>
            <a:ext cx="7640013" cy="32150"/>
          </a:xfrm>
          <a:prstGeom prst="line">
            <a:avLst/>
          </a:prstGeom>
          <a:ln w="762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19796" y="5441150"/>
            <a:ext cx="1695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Hardware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1319981"/>
            <a:ext cx="2011802" cy="930729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Binary Formats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253694" y="5594643"/>
            <a:ext cx="2174048" cy="64266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Consistency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1500" y="2540060"/>
            <a:ext cx="6767911" cy="467023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System Calls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2271" y="5594644"/>
            <a:ext cx="1758354" cy="642668"/>
          </a:xfrm>
          <a:prstGeom prst="roundRect">
            <a:avLst/>
          </a:prstGeom>
          <a:solidFill>
            <a:srgbClr val="948A5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Interrupts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583302" y="5594643"/>
            <a:ext cx="1051265" cy="642669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Disk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938954" y="5594643"/>
            <a:ext cx="1051265" cy="642669"/>
          </a:xfrm>
          <a:prstGeom prst="round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Net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62271" y="3179209"/>
            <a:ext cx="1125850" cy="7131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RCU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772574" y="3176276"/>
            <a:ext cx="2069918" cy="71612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File System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2982018" y="4171158"/>
            <a:ext cx="2178815" cy="1109376"/>
          </a:xfrm>
          <a:prstGeom prst="round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Device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Drivers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941745" y="3176275"/>
            <a:ext cx="2069918" cy="716120"/>
          </a:xfrm>
          <a:prstGeom prst="roundRect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Networking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100592" y="3176275"/>
            <a:ext cx="1254470" cy="7131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Sync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057435" y="1319981"/>
            <a:ext cx="2212336" cy="930729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 Allocators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718620" y="1319981"/>
            <a:ext cx="1602253" cy="96062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Threads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4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9" grpId="0"/>
      <p:bldP spid="11" grpId="0"/>
      <p:bldP spid="13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Labs,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</a:t>
            </a:r>
            <a:r>
              <a:rPr lang="en-US" b="1" dirty="0">
                <a:solidFill>
                  <a:srgbClr val="FF0000"/>
                </a:solidFill>
              </a:rPr>
              <a:t>coding intensive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You should know C, or be prepared to remediate quickly</a:t>
            </a:r>
          </a:p>
          <a:p>
            <a:pPr lvl="1"/>
            <a:r>
              <a:rPr lang="en-US" dirty="0"/>
              <a:t>You will learn basic, inline x86 assembly</a:t>
            </a:r>
          </a:p>
          <a:p>
            <a:pPr lvl="1"/>
            <a:r>
              <a:rPr lang="en-US" dirty="0"/>
              <a:t>You must learn on your own/with team of up to 3 students</a:t>
            </a:r>
          </a:p>
          <a:p>
            <a:r>
              <a:rPr lang="en-US" dirty="0"/>
              <a:t>The lab is difficult, but worthwhile</a:t>
            </a:r>
          </a:p>
          <a:p>
            <a:pPr lvl="1"/>
            <a:r>
              <a:rPr lang="en-US" dirty="0"/>
              <a:t>You will want to commemorate, with a T-shirt, tattoo,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3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Developed at MIT, used at several top schools</a:t>
            </a:r>
          </a:p>
          <a:p>
            <a:pPr lvl="1"/>
            <a:r>
              <a:rPr lang="en-US" dirty="0"/>
              <a:t>The “J” is for Josh Cates, not Java</a:t>
            </a:r>
          </a:p>
          <a:p>
            <a:r>
              <a:rPr lang="en-US" dirty="0"/>
              <a:t>In C and Assembly, boots on real PC hardware</a:t>
            </a:r>
          </a:p>
          <a:p>
            <a:pPr lvl="1"/>
            <a:r>
              <a:rPr lang="en-US" dirty="0"/>
              <a:t>You get the skeleton code, fill in interesting pieces</a:t>
            </a:r>
          </a:p>
          <a:p>
            <a:r>
              <a:rPr lang="en-US" dirty="0"/>
              <a:t>Build the right intuitions about real </a:t>
            </a:r>
            <a:r>
              <a:rPr lang="en-US" dirty="0" err="1"/>
              <a:t>OSes</a:t>
            </a:r>
            <a:endParaRPr lang="en-US" dirty="0"/>
          </a:p>
          <a:p>
            <a:pPr lvl="1"/>
            <a:r>
              <a:rPr lang="en-US" dirty="0"/>
              <a:t>but with much simpler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3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JOS 64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actually implement a 64-bit variant of JOS</a:t>
            </a:r>
          </a:p>
          <a:p>
            <a:r>
              <a:rPr lang="en-US" dirty="0"/>
              <a:t>Developed at by my TAs back at Stony Brook!</a:t>
            </a:r>
          </a:p>
          <a:p>
            <a:pPr lvl="1"/>
            <a:r>
              <a:rPr lang="en-US" dirty="0"/>
              <a:t>Primarily by </a:t>
            </a:r>
            <a:r>
              <a:rPr lang="en-US" dirty="0" err="1"/>
              <a:t>Amit</a:t>
            </a:r>
            <a:r>
              <a:rPr lang="en-US" dirty="0"/>
              <a:t> </a:t>
            </a:r>
            <a:r>
              <a:rPr lang="en-US" dirty="0" err="1"/>
              <a:t>Arya</a:t>
            </a:r>
            <a:r>
              <a:rPr lang="en-US" dirty="0"/>
              <a:t> and </a:t>
            </a:r>
            <a:r>
              <a:rPr lang="en-US" dirty="0" err="1"/>
              <a:t>Abhinand</a:t>
            </a:r>
            <a:r>
              <a:rPr lang="en-US" dirty="0"/>
              <a:t> </a:t>
            </a:r>
            <a:r>
              <a:rPr lang="en-US" dirty="0" err="1"/>
              <a:t>Palicherla</a:t>
            </a:r>
            <a:endParaRPr lang="en-US" dirty="0"/>
          </a:p>
          <a:p>
            <a:pPr lvl="1"/>
            <a:r>
              <a:rPr lang="en-US" dirty="0"/>
              <a:t>Contributions also by: </a:t>
            </a:r>
            <a:r>
              <a:rPr lang="en-US" dirty="0" err="1"/>
              <a:t>Vivek</a:t>
            </a:r>
            <a:r>
              <a:rPr lang="en-US" dirty="0"/>
              <a:t> </a:t>
            </a:r>
            <a:r>
              <a:rPr lang="en-US" dirty="0" err="1"/>
              <a:t>Kulkarni</a:t>
            </a:r>
            <a:r>
              <a:rPr lang="en-US" dirty="0"/>
              <a:t>, </a:t>
            </a:r>
            <a:r>
              <a:rPr lang="en-US" dirty="0" err="1"/>
              <a:t>Varun</a:t>
            </a:r>
            <a:r>
              <a:rPr lang="en-US" dirty="0"/>
              <a:t> </a:t>
            </a:r>
            <a:r>
              <a:rPr lang="en-US" dirty="0" err="1"/>
              <a:t>Agarwal</a:t>
            </a:r>
            <a:r>
              <a:rPr lang="en-US" dirty="0"/>
              <a:t>, Chia-</a:t>
            </a:r>
            <a:r>
              <a:rPr lang="en-US" dirty="0" err="1"/>
              <a:t>Che</a:t>
            </a:r>
            <a:r>
              <a:rPr lang="en-US" dirty="0"/>
              <a:t> Tsai, Tao Zhang, </a:t>
            </a:r>
            <a:r>
              <a:rPr lang="en-US" dirty="0" err="1"/>
              <a:t>Sagar</a:t>
            </a:r>
            <a:r>
              <a:rPr lang="en-US" dirty="0"/>
              <a:t> </a:t>
            </a:r>
            <a:r>
              <a:rPr lang="en-US" dirty="0" err="1"/>
              <a:t>Trehan</a:t>
            </a:r>
            <a:r>
              <a:rPr lang="en-US" dirty="0"/>
              <a:t>, </a:t>
            </a:r>
            <a:r>
              <a:rPr lang="en-US" dirty="0" err="1"/>
              <a:t>Jiahong</a:t>
            </a:r>
            <a:r>
              <a:rPr lang="en-US" dirty="0"/>
              <a:t> Huang…</a:t>
            </a:r>
          </a:p>
          <a:p>
            <a:pPr lvl="2"/>
            <a:r>
              <a:rPr lang="en-US" dirty="0"/>
              <a:t>Some of these final projects or just contributions from a previous course</a:t>
            </a:r>
          </a:p>
          <a:p>
            <a:pPr lvl="2"/>
            <a:r>
              <a:rPr lang="en-US" dirty="0"/>
              <a:t>See your name here next year if you add a particularly useful feature!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1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JOS Labs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71500" y="4135559"/>
            <a:ext cx="2290272" cy="1149251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 </a:t>
            </a:r>
          </a:p>
          <a:p>
            <a:pPr algn="ctr"/>
            <a:r>
              <a:rPr lang="en-US" sz="2800" dirty="0"/>
              <a:t>Management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282167" y="4135559"/>
            <a:ext cx="2145575" cy="11492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CPU</a:t>
            </a:r>
          </a:p>
          <a:p>
            <a:pPr algn="ctr"/>
            <a:r>
              <a:rPr lang="en-US" sz="2800" dirty="0"/>
              <a:t>Scheduler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1499" y="2507910"/>
            <a:ext cx="7640013" cy="32150"/>
          </a:xfrm>
          <a:prstGeom prst="line">
            <a:avLst/>
          </a:prstGeom>
          <a:ln w="762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27742" y="199351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1526" y="2588755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Kernel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1885" y="5489512"/>
            <a:ext cx="7640013" cy="32150"/>
          </a:xfrm>
          <a:prstGeom prst="line">
            <a:avLst/>
          </a:prstGeom>
          <a:ln w="762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19796" y="5441150"/>
            <a:ext cx="1695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Hardware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1319981"/>
            <a:ext cx="2011802" cy="930729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Binary Formats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253694" y="5594643"/>
            <a:ext cx="2174048" cy="64266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Consistency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1500" y="2540060"/>
            <a:ext cx="6767911" cy="467023"/>
          </a:xfrm>
          <a:prstGeom prst="roundRect">
            <a:avLst/>
          </a:prstGeom>
          <a:solidFill>
            <a:srgbClr val="948A5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System Calls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2271" y="5594644"/>
            <a:ext cx="1758354" cy="642668"/>
          </a:xfrm>
          <a:prstGeom prst="roundRect">
            <a:avLst/>
          </a:prstGeom>
          <a:solidFill>
            <a:srgbClr val="948A5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Interrupts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583302" y="5594643"/>
            <a:ext cx="1051265" cy="642669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Disk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938954" y="5594643"/>
            <a:ext cx="1051265" cy="642669"/>
          </a:xfrm>
          <a:prstGeom prst="round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Net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62271" y="3179209"/>
            <a:ext cx="1125850" cy="7131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RCU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772574" y="3176276"/>
            <a:ext cx="2069918" cy="71612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File System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2982018" y="4171158"/>
            <a:ext cx="2178815" cy="1109376"/>
          </a:xfrm>
          <a:prstGeom prst="round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Device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Drivers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941745" y="3176275"/>
            <a:ext cx="2069918" cy="716120"/>
          </a:xfrm>
          <a:prstGeom prst="roundRect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Networking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100592" y="3176275"/>
            <a:ext cx="1254470" cy="7131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Sync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057435" y="1319981"/>
            <a:ext cx="2212336" cy="930729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 Allocators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718620" y="1319981"/>
            <a:ext cx="1602253" cy="96062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Threads</a:t>
            </a:r>
          </a:p>
        </p:txBody>
      </p:sp>
      <p:sp>
        <p:nvSpPr>
          <p:cNvPr id="3" name="Explosion 1 2"/>
          <p:cNvSpPr/>
          <p:nvPr/>
        </p:nvSpPr>
        <p:spPr>
          <a:xfrm>
            <a:off x="0" y="3798085"/>
            <a:ext cx="1361422" cy="1149051"/>
          </a:xfrm>
          <a:prstGeom prst="irregularSeal1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</a:p>
        </p:txBody>
      </p:sp>
      <p:sp>
        <p:nvSpPr>
          <p:cNvPr id="24" name="Explosion 1 23"/>
          <p:cNvSpPr/>
          <p:nvPr/>
        </p:nvSpPr>
        <p:spPr>
          <a:xfrm>
            <a:off x="1500350" y="2250710"/>
            <a:ext cx="1361422" cy="1149051"/>
          </a:xfrm>
          <a:prstGeom prst="irregularSeal1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32" name="Explosion 1 31"/>
          <p:cNvSpPr/>
          <p:nvPr/>
        </p:nvSpPr>
        <p:spPr>
          <a:xfrm>
            <a:off x="4990219" y="3807374"/>
            <a:ext cx="1361422" cy="1149051"/>
          </a:xfrm>
          <a:prstGeom prst="irregularSeal1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33" name="Explosion 1 32"/>
          <p:cNvSpPr/>
          <p:nvPr/>
        </p:nvSpPr>
        <p:spPr>
          <a:xfrm>
            <a:off x="2619521" y="2886206"/>
            <a:ext cx="1361422" cy="1149051"/>
          </a:xfrm>
          <a:prstGeom prst="irregularSeal1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34" name="Explosion 1 33"/>
          <p:cNvSpPr/>
          <p:nvPr/>
        </p:nvSpPr>
        <p:spPr>
          <a:xfrm>
            <a:off x="3920745" y="3596632"/>
            <a:ext cx="1361422" cy="1149051"/>
          </a:xfrm>
          <a:prstGeom prst="irregularSeal1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5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4" grpId="0" animBg="1"/>
      <p:bldP spid="32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11636</TotalTime>
  <Words>1499</Words>
  <Application>Microsoft Macintosh PowerPoint</Application>
  <PresentationFormat>On-screen Show (4:3)</PresentationFormat>
  <Paragraphs>263</Paragraphs>
  <Slides>30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Welcome to COMP 630</vt:lpstr>
      <vt:lpstr>Why Grad OS?</vt:lpstr>
      <vt:lpstr>An example progression</vt:lpstr>
      <vt:lpstr>This class: Learn by doing</vt:lpstr>
      <vt:lpstr>A logical view of the OS</vt:lpstr>
      <vt:lpstr>Labs, cont.</vt:lpstr>
      <vt:lpstr>JOS</vt:lpstr>
      <vt:lpstr>JOS 64</vt:lpstr>
      <vt:lpstr>JOS Labs</vt:lpstr>
      <vt:lpstr>Lab 6</vt:lpstr>
      <vt:lpstr>Challenge Problems</vt:lpstr>
      <vt:lpstr>No Textbook</vt:lpstr>
      <vt:lpstr>Readings</vt:lpstr>
      <vt:lpstr>Lectures</vt:lpstr>
      <vt:lpstr>My Lecture Style</vt:lpstr>
      <vt:lpstr>Administrative</vt:lpstr>
      <vt:lpstr>Recordings</vt:lpstr>
      <vt:lpstr>Guest Lectures</vt:lpstr>
      <vt:lpstr>Prerequisites</vt:lpstr>
      <vt:lpstr>Campuswire</vt:lpstr>
      <vt:lpstr>Other administrative notes</vt:lpstr>
      <vt:lpstr>Lab Team (up to 3)</vt:lpstr>
      <vt:lpstr>Final “Exam”</vt:lpstr>
      <vt:lpstr>Academic Integrity</vt:lpstr>
      <vt:lpstr>Integrity Homework</vt:lpstr>
      <vt:lpstr>Lateness</vt:lpstr>
      <vt:lpstr>Lab 1 assigned</vt:lpstr>
      <vt:lpstr>Github Classroom</vt:lpstr>
      <vt:lpstr>Getting help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225</cp:revision>
  <cp:lastPrinted>2022-01-10T21:37:58Z</cp:lastPrinted>
  <dcterms:created xsi:type="dcterms:W3CDTF">2012-09-21T01:57:31Z</dcterms:created>
  <dcterms:modified xsi:type="dcterms:W3CDTF">2024-01-10T21:39:08Z</dcterms:modified>
</cp:coreProperties>
</file>