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312" r:id="rId18"/>
    <p:sldId id="313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61" autoAdjust="0"/>
    <p:restoredTop sz="92535" autoAdjust="0"/>
  </p:normalViewPr>
  <p:slideViewPr>
    <p:cSldViewPr>
      <p:cViewPr varScale="1">
        <p:scale>
          <a:sx n="114" d="100"/>
          <a:sy n="114" d="100"/>
        </p:scale>
        <p:origin x="13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1/17/24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788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65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39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Mygdt</a:t>
            </a:r>
            <a:r>
              <a:rPr lang="en-US" dirty="0"/>
              <a:t> is the boot GDT.</a:t>
            </a:r>
            <a:r>
              <a:rPr lang="en-US" baseline="0" dirty="0"/>
              <a:t>  SEG creates an entry in order.  First argument specifies the permission (WX), second is the translation (i.e. add –KERNBASE), third is length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6DECD-F0B8-DB44-A3D2-449EC1EC212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8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  <a:endParaRPr lang="en-US" dirty="0"/>
          </a:p>
          <a:p>
            <a:endParaRPr lang="en-US" dirty="0"/>
          </a:p>
          <a:p>
            <a:r>
              <a:rPr lang="en-US" dirty="0"/>
              <a:t>Essentially, the linear address is broken up into chunks (10, 10, 12), that form offsets into each page</a:t>
            </a:r>
            <a:r>
              <a:rPr lang="en-US" baseline="0" dirty="0"/>
              <a:t> 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6DECD-F0B8-DB44-A3D2-449EC1EC212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99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4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62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64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08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1/17/24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1/17/24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630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OS Implementation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x86 Memory Protection and Translation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1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Translation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Segmentation cannot be disabled!</a:t>
            </a:r>
          </a:p>
          <a:p>
            <a:pPr lvl="1"/>
            <a:r>
              <a:rPr lang="en-US" dirty="0"/>
              <a:t>But can be a no-op (aka flat mode)</a:t>
            </a:r>
          </a:p>
        </p:txBody>
      </p:sp>
      <p:sp>
        <p:nvSpPr>
          <p:cNvPr id="4" name="Rectangle 3"/>
          <p:cNvSpPr/>
          <p:nvPr/>
        </p:nvSpPr>
        <p:spPr>
          <a:xfrm>
            <a:off x="423347" y="1992597"/>
            <a:ext cx="1372238" cy="6569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0xdeadbeef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176" y="2769104"/>
            <a:ext cx="1717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Virtual Address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10583" y="2771481"/>
            <a:ext cx="1680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Linear Address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62789" y="2771481"/>
            <a:ext cx="1851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Physical Address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60361" y="1992597"/>
            <a:ext cx="1372238" cy="6569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0x</a:t>
            </a:r>
            <a:r>
              <a:rPr lang="en-US" b="1" dirty="0">
                <a:solidFill>
                  <a:srgbClr val="FF0000"/>
                </a:solidFill>
              </a:rPr>
              <a:t>0</a:t>
            </a:r>
            <a:r>
              <a:rPr lang="en-US" dirty="0"/>
              <a:t>eadbeef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20154" y="1992597"/>
            <a:ext cx="1372238" cy="6569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0x</a:t>
            </a:r>
            <a:r>
              <a:rPr lang="en-US" b="1" dirty="0">
                <a:solidFill>
                  <a:srgbClr val="FF0000"/>
                </a:solidFill>
              </a:rPr>
              <a:t>6</a:t>
            </a:r>
            <a:r>
              <a:rPr lang="en-US" dirty="0"/>
              <a:t>eadbeef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1950768" y="1953153"/>
            <a:ext cx="1716020" cy="696411"/>
          </a:xfrm>
          <a:prstGeom prst="rightArrow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Segmentation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5391489" y="2018649"/>
            <a:ext cx="1716020" cy="696411"/>
          </a:xfrm>
          <a:prstGeom prst="rightArrow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Paging</a:t>
            </a:r>
          </a:p>
        </p:txBody>
      </p:sp>
      <p:sp>
        <p:nvSpPr>
          <p:cNvPr id="16" name="Left Brace 15"/>
          <p:cNvSpPr/>
          <p:nvPr/>
        </p:nvSpPr>
        <p:spPr>
          <a:xfrm rot="16200000">
            <a:off x="6935332" y="1596972"/>
            <a:ext cx="435168" cy="352285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176117" y="3637970"/>
            <a:ext cx="3815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Protected/Long mode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65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Segmentation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segment has:</a:t>
            </a:r>
          </a:p>
          <a:p>
            <a:pPr lvl="1"/>
            <a:r>
              <a:rPr lang="en-US" dirty="0"/>
              <a:t>Base address (linear address)</a:t>
            </a:r>
          </a:p>
          <a:p>
            <a:pPr lvl="1"/>
            <a:r>
              <a:rPr lang="en-US" dirty="0"/>
              <a:t>Length</a:t>
            </a:r>
          </a:p>
          <a:p>
            <a:pPr lvl="1"/>
            <a:r>
              <a:rPr lang="en-US" dirty="0"/>
              <a:t>Permissions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11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Segments for: code, data, stack, “extra”</a:t>
            </a:r>
          </a:p>
          <a:p>
            <a:pPr lvl="1"/>
            <a:r>
              <a:rPr lang="en-US" dirty="0"/>
              <a:t>A program can have up to 6 total segments</a:t>
            </a:r>
          </a:p>
          <a:p>
            <a:pPr lvl="1"/>
            <a:r>
              <a:rPr lang="en-US" dirty="0"/>
              <a:t>Segments identified by registers: </a:t>
            </a:r>
            <a:r>
              <a:rPr lang="en-US" dirty="0" err="1"/>
              <a:t>cs</a:t>
            </a:r>
            <a:r>
              <a:rPr lang="en-US" dirty="0"/>
              <a:t>, ds, </a:t>
            </a:r>
            <a:r>
              <a:rPr lang="en-US" dirty="0" err="1"/>
              <a:t>ss</a:t>
            </a:r>
            <a:r>
              <a:rPr lang="en-US" dirty="0"/>
              <a:t>, </a:t>
            </a:r>
            <a:r>
              <a:rPr lang="en-US" dirty="0" err="1"/>
              <a:t>es</a:t>
            </a:r>
            <a:r>
              <a:rPr lang="en-US" dirty="0"/>
              <a:t>, </a:t>
            </a:r>
            <a:r>
              <a:rPr lang="en-US" dirty="0" err="1"/>
              <a:t>fs</a:t>
            </a:r>
            <a:r>
              <a:rPr lang="en-US" dirty="0"/>
              <a:t>, </a:t>
            </a:r>
            <a:r>
              <a:rPr lang="en-US" dirty="0" err="1"/>
              <a:t>gs</a:t>
            </a:r>
            <a:endParaRPr lang="en-US" dirty="0"/>
          </a:p>
          <a:p>
            <a:r>
              <a:rPr lang="en-US" dirty="0"/>
              <a:t>Prefix all memory accesses with desired segment:</a:t>
            </a:r>
          </a:p>
          <a:p>
            <a:pPr lvl="1"/>
            <a:r>
              <a:rPr lang="en-US" dirty="0" err="1"/>
              <a:t>mov</a:t>
            </a:r>
            <a:r>
              <a:rPr lang="en-US" dirty="0"/>
              <a:t> </a:t>
            </a:r>
            <a:r>
              <a:rPr lang="en-US" dirty="0" err="1"/>
              <a:t>eax</a:t>
            </a:r>
            <a:r>
              <a:rPr lang="en-US" dirty="0"/>
              <a:t>, ds:0x80  (load offset 0x80 from data into </a:t>
            </a:r>
            <a:r>
              <a:rPr lang="en-US" dirty="0" err="1"/>
              <a:t>eax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jmp</a:t>
            </a:r>
            <a:r>
              <a:rPr lang="en-US" dirty="0"/>
              <a:t> cs:0xab8          (jump execution to code offset 0xab8)</a:t>
            </a:r>
          </a:p>
          <a:p>
            <a:pPr lvl="1"/>
            <a:r>
              <a:rPr lang="en-US" dirty="0" err="1"/>
              <a:t>mov</a:t>
            </a:r>
            <a:r>
              <a:rPr lang="en-US" dirty="0"/>
              <a:t> ss:0x40, </a:t>
            </a:r>
            <a:r>
              <a:rPr lang="en-US" dirty="0" err="1"/>
              <a:t>ecx</a:t>
            </a:r>
            <a:r>
              <a:rPr lang="en-US" dirty="0"/>
              <a:t>    (move </a:t>
            </a:r>
            <a:r>
              <a:rPr lang="en-US" dirty="0" err="1"/>
              <a:t>ecx</a:t>
            </a:r>
            <a:r>
              <a:rPr lang="en-US" dirty="0"/>
              <a:t> to stack offset 0x40)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35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Segmented Programming Pseudo-example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4176464" cy="4114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// global </a:t>
            </a:r>
            <a:r>
              <a:rPr lang="en-US" sz="2200" dirty="0" err="1">
                <a:latin typeface="Courier"/>
                <a:cs typeface="Courier"/>
              </a:rPr>
              <a:t>int</a:t>
            </a:r>
            <a:r>
              <a:rPr lang="en-US" sz="2200" dirty="0">
                <a:latin typeface="Courier"/>
                <a:cs typeface="Courier"/>
              </a:rPr>
              <a:t> x = 1</a:t>
            </a:r>
          </a:p>
          <a:p>
            <a:pPr marL="0" indent="0">
              <a:buNone/>
            </a:pPr>
            <a:r>
              <a:rPr lang="en-US" sz="2200" dirty="0" err="1">
                <a:latin typeface="Courier"/>
                <a:cs typeface="Courier"/>
              </a:rPr>
              <a:t>int</a:t>
            </a:r>
            <a:r>
              <a:rPr lang="en-US" sz="2200" dirty="0">
                <a:latin typeface="Courier"/>
                <a:cs typeface="Courier"/>
              </a:rPr>
              <a:t> y; // stack</a:t>
            </a:r>
          </a:p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if (x) {</a:t>
            </a:r>
          </a:p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	y = 1;</a:t>
            </a:r>
          </a:p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err="1">
                <a:latin typeface="Courier"/>
                <a:cs typeface="Courier"/>
              </a:rPr>
              <a:t>printf</a:t>
            </a:r>
            <a:r>
              <a:rPr lang="en-US" sz="2200" dirty="0">
                <a:latin typeface="Courier"/>
                <a:cs typeface="Courier"/>
              </a:rPr>
              <a:t> (“Boo”);</a:t>
            </a:r>
          </a:p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} else</a:t>
            </a:r>
          </a:p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	y = 0;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34044" y="2057400"/>
            <a:ext cx="4010144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39952" y="1844824"/>
            <a:ext cx="4689086" cy="411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Font typeface="Wingdings 2" pitchFamily="18" charset="2"/>
              <a:buNone/>
            </a:pPr>
            <a:r>
              <a:rPr lang="en-US" sz="2200" dirty="0" err="1">
                <a:latin typeface="Courier"/>
                <a:cs typeface="Courier"/>
              </a:rPr>
              <a:t>ds:x</a:t>
            </a:r>
            <a:r>
              <a:rPr lang="en-US" sz="2200" dirty="0">
                <a:latin typeface="Courier"/>
                <a:cs typeface="Courier"/>
              </a:rPr>
              <a:t> = 1; // data</a:t>
            </a:r>
          </a:p>
          <a:p>
            <a:pPr marL="0" indent="0">
              <a:lnSpc>
                <a:spcPct val="50000"/>
              </a:lnSpc>
              <a:buFont typeface="Wingdings 2" pitchFamily="18" charset="2"/>
              <a:buNone/>
            </a:pPr>
            <a:r>
              <a:rPr lang="en-US" sz="2200" dirty="0" err="1">
                <a:latin typeface="Courier"/>
                <a:cs typeface="Courier"/>
              </a:rPr>
              <a:t>ss:y</a:t>
            </a:r>
            <a:r>
              <a:rPr lang="en-US" sz="2200" dirty="0">
                <a:latin typeface="Courier"/>
                <a:cs typeface="Courier"/>
              </a:rPr>
              <a:t>; // stack</a:t>
            </a:r>
          </a:p>
          <a:p>
            <a:pPr marL="0" indent="0">
              <a:lnSpc>
                <a:spcPct val="50000"/>
              </a:lnSpc>
              <a:buFont typeface="Wingdings 2" pitchFamily="18" charset="2"/>
              <a:buNone/>
            </a:pPr>
            <a:r>
              <a:rPr lang="en-US" sz="2200" dirty="0">
                <a:latin typeface="Courier"/>
                <a:cs typeface="Courier"/>
              </a:rPr>
              <a:t>if (</a:t>
            </a:r>
            <a:r>
              <a:rPr lang="en-US" sz="2200" dirty="0" err="1">
                <a:latin typeface="Courier"/>
                <a:cs typeface="Courier"/>
              </a:rPr>
              <a:t>ds:x</a:t>
            </a:r>
            <a:r>
              <a:rPr lang="en-US" sz="2200" dirty="0">
                <a:latin typeface="Courier"/>
                <a:cs typeface="Courier"/>
              </a:rPr>
              <a:t>) {</a:t>
            </a:r>
          </a:p>
          <a:p>
            <a:pPr marL="0" indent="0">
              <a:lnSpc>
                <a:spcPct val="50000"/>
              </a:lnSpc>
              <a:buFont typeface="Wingdings 2" pitchFamily="18" charset="2"/>
              <a:buNone/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err="1">
                <a:latin typeface="Courier"/>
                <a:cs typeface="Courier"/>
              </a:rPr>
              <a:t>ss:y</a:t>
            </a:r>
            <a:r>
              <a:rPr lang="en-US" sz="2200" dirty="0">
                <a:latin typeface="Courier"/>
                <a:cs typeface="Courier"/>
              </a:rPr>
              <a:t> = 1;</a:t>
            </a:r>
          </a:p>
          <a:p>
            <a:pPr marL="0" indent="0">
              <a:lnSpc>
                <a:spcPct val="50000"/>
              </a:lnSpc>
              <a:buFont typeface="Wingdings 2" pitchFamily="18" charset="2"/>
              <a:buNone/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err="1">
                <a:latin typeface="Courier"/>
                <a:cs typeface="Courier"/>
              </a:rPr>
              <a:t>cs:printf</a:t>
            </a:r>
            <a:r>
              <a:rPr lang="en-US" sz="2200" dirty="0">
                <a:latin typeface="Courier"/>
                <a:cs typeface="Courier"/>
              </a:rPr>
              <a:t> (</a:t>
            </a:r>
            <a:r>
              <a:rPr lang="en-US" sz="2200" dirty="0" err="1">
                <a:latin typeface="Courier"/>
                <a:cs typeface="Courier"/>
              </a:rPr>
              <a:t>ds:“Boo</a:t>
            </a:r>
            <a:r>
              <a:rPr lang="en-US" sz="2200" dirty="0">
                <a:latin typeface="Courier"/>
                <a:cs typeface="Courier"/>
              </a:rPr>
              <a:t>”);</a:t>
            </a:r>
          </a:p>
          <a:p>
            <a:pPr marL="0" indent="0">
              <a:lnSpc>
                <a:spcPct val="50000"/>
              </a:lnSpc>
              <a:buFont typeface="Wingdings 2" pitchFamily="18" charset="2"/>
              <a:buNone/>
            </a:pPr>
            <a:r>
              <a:rPr lang="en-US" sz="2200" dirty="0">
                <a:latin typeface="Courier"/>
                <a:cs typeface="Courier"/>
              </a:rPr>
              <a:t>} else</a:t>
            </a:r>
          </a:p>
          <a:p>
            <a:pPr marL="0" indent="0">
              <a:lnSpc>
                <a:spcPct val="50000"/>
              </a:lnSpc>
              <a:buFont typeface="Wingdings 2" pitchFamily="18" charset="2"/>
              <a:buNone/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err="1">
                <a:latin typeface="Courier"/>
                <a:cs typeface="Courier"/>
              </a:rPr>
              <a:t>ss:y</a:t>
            </a:r>
            <a:r>
              <a:rPr lang="en-US" sz="2200" dirty="0">
                <a:latin typeface="Courier"/>
                <a:cs typeface="Courier"/>
              </a:rPr>
              <a:t> = 0;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3303" y="6290156"/>
            <a:ext cx="6770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Segments would be used in assembly, not 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3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Programming,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cumbersome, so infer code, data and stack segments by instruction type:</a:t>
            </a:r>
          </a:p>
          <a:p>
            <a:pPr lvl="1"/>
            <a:r>
              <a:rPr lang="en-US" dirty="0"/>
              <a:t>Control-flow instructions use code segment (jump, call)</a:t>
            </a:r>
          </a:p>
          <a:p>
            <a:pPr lvl="1"/>
            <a:r>
              <a:rPr lang="en-US" dirty="0"/>
              <a:t>Stack management (push/pop) uses stack</a:t>
            </a:r>
          </a:p>
          <a:p>
            <a:pPr lvl="1"/>
            <a:r>
              <a:rPr lang="en-US" dirty="0"/>
              <a:t>Most loads/stores use data segment</a:t>
            </a:r>
          </a:p>
          <a:p>
            <a:r>
              <a:rPr lang="en-US" dirty="0"/>
              <a:t>Extra segments (</a:t>
            </a:r>
            <a:r>
              <a:rPr lang="en-US" dirty="0" err="1"/>
              <a:t>es</a:t>
            </a:r>
            <a:r>
              <a:rPr lang="en-US" dirty="0"/>
              <a:t>, </a:t>
            </a:r>
            <a:r>
              <a:rPr lang="en-US" dirty="0" err="1"/>
              <a:t>fs</a:t>
            </a:r>
            <a:r>
              <a:rPr lang="en-US" dirty="0"/>
              <a:t>, </a:t>
            </a:r>
            <a:r>
              <a:rPr lang="en-US" dirty="0" err="1"/>
              <a:t>gs</a:t>
            </a:r>
            <a:r>
              <a:rPr lang="en-US" dirty="0"/>
              <a:t>) must be used explicitly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18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Segment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safety (without paging), only the OS should define segments.  Why?</a:t>
            </a:r>
          </a:p>
          <a:p>
            <a:r>
              <a:rPr lang="en-US" dirty="0"/>
              <a:t>Two segment tables the OS creates in memory:</a:t>
            </a:r>
          </a:p>
          <a:p>
            <a:pPr lvl="1"/>
            <a:r>
              <a:rPr lang="en-US" dirty="0"/>
              <a:t>Global – any process can use these segments</a:t>
            </a:r>
          </a:p>
          <a:p>
            <a:pPr lvl="1"/>
            <a:r>
              <a:rPr lang="en-US" dirty="0"/>
              <a:t>Local – segment definitions for a specific process</a:t>
            </a:r>
          </a:p>
          <a:p>
            <a:r>
              <a:rPr lang="en-US" dirty="0"/>
              <a:t>How does the hardware know where they are?</a:t>
            </a:r>
          </a:p>
          <a:p>
            <a:pPr lvl="1"/>
            <a:r>
              <a:rPr lang="en-US" dirty="0"/>
              <a:t>Dedicated registers: </a:t>
            </a:r>
            <a:r>
              <a:rPr lang="en-US" dirty="0" err="1"/>
              <a:t>gdtr</a:t>
            </a:r>
            <a:r>
              <a:rPr lang="en-US" dirty="0"/>
              <a:t> and </a:t>
            </a:r>
            <a:r>
              <a:rPr lang="en-US" dirty="0" err="1"/>
              <a:t>ldtr</a:t>
            </a:r>
            <a:endParaRPr lang="en-US" dirty="0"/>
          </a:p>
          <a:p>
            <a:pPr lvl="1"/>
            <a:r>
              <a:rPr lang="en-US" dirty="0"/>
              <a:t>Privileged instructions: </a:t>
            </a:r>
            <a:r>
              <a:rPr lang="en-US" dirty="0" err="1"/>
              <a:t>lgdt</a:t>
            </a:r>
            <a:r>
              <a:rPr lang="en-US" dirty="0"/>
              <a:t>, </a:t>
            </a:r>
            <a:r>
              <a:rPr lang="en-US" dirty="0" err="1"/>
              <a:t>lldt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760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Segment 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Set by the OS on fork, context switch, etc.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90495" y="2175289"/>
            <a:ext cx="2510905" cy="7883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Table Index (13 bits)</a:t>
            </a:r>
          </a:p>
        </p:txBody>
      </p:sp>
      <p:sp>
        <p:nvSpPr>
          <p:cNvPr id="5" name="Rectangle 4"/>
          <p:cNvSpPr/>
          <p:nvPr/>
        </p:nvSpPr>
        <p:spPr>
          <a:xfrm>
            <a:off x="3401401" y="2175289"/>
            <a:ext cx="1737196" cy="7883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Global or Local </a:t>
            </a:r>
            <a:br>
              <a:rPr lang="en-US" dirty="0"/>
            </a:br>
            <a:r>
              <a:rPr lang="en-US" dirty="0"/>
              <a:t>Table? (1 bit)</a:t>
            </a:r>
          </a:p>
        </p:txBody>
      </p:sp>
      <p:sp>
        <p:nvSpPr>
          <p:cNvPr id="6" name="Rectangle 5"/>
          <p:cNvSpPr/>
          <p:nvPr/>
        </p:nvSpPr>
        <p:spPr>
          <a:xfrm>
            <a:off x="5138597" y="2175289"/>
            <a:ext cx="1430632" cy="7883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Ring (2 bits)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964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Segments Illustrated</a:t>
            </a:r>
          </a:p>
        </p:txBody>
      </p:sp>
      <p:sp>
        <p:nvSpPr>
          <p:cNvPr id="5" name="Rectangle 4"/>
          <p:cNvSpPr/>
          <p:nvPr/>
        </p:nvSpPr>
        <p:spPr>
          <a:xfrm>
            <a:off x="3563888" y="2996143"/>
            <a:ext cx="1152128" cy="576064"/>
          </a:xfrm>
          <a:prstGeom prst="rect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0x123000,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1MB</a:t>
            </a:r>
          </a:p>
        </p:txBody>
      </p:sp>
      <p:sp>
        <p:nvSpPr>
          <p:cNvPr id="7" name="Rectangle 6"/>
          <p:cNvSpPr/>
          <p:nvPr/>
        </p:nvSpPr>
        <p:spPr>
          <a:xfrm>
            <a:off x="2411760" y="2996143"/>
            <a:ext cx="1152128" cy="576064"/>
          </a:xfrm>
          <a:prstGeom prst="rect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0B</a:t>
            </a:r>
          </a:p>
        </p:txBody>
      </p:sp>
      <p:sp>
        <p:nvSpPr>
          <p:cNvPr id="8" name="Rectangle 7"/>
          <p:cNvSpPr/>
          <p:nvPr/>
        </p:nvSpPr>
        <p:spPr>
          <a:xfrm>
            <a:off x="4716016" y="2996143"/>
            <a:ext cx="1152128" cy="576064"/>
          </a:xfrm>
          <a:prstGeom prst="rect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0x423000,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1MB</a:t>
            </a:r>
          </a:p>
        </p:txBody>
      </p:sp>
      <p:sp>
        <p:nvSpPr>
          <p:cNvPr id="9" name="Rectangle 8"/>
          <p:cNvSpPr/>
          <p:nvPr/>
        </p:nvSpPr>
        <p:spPr>
          <a:xfrm>
            <a:off x="5868144" y="2996143"/>
            <a:ext cx="1152128" cy="576064"/>
          </a:xfrm>
          <a:prstGeom prst="rect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1600" y="2996952"/>
            <a:ext cx="838120" cy="5768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gdtr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0" idx="3"/>
            <a:endCxn id="7" idx="1"/>
          </p:cNvCxnSpPr>
          <p:nvPr/>
        </p:nvCxnSpPr>
        <p:spPr>
          <a:xfrm flipV="1">
            <a:off x="1809720" y="3284175"/>
            <a:ext cx="602040" cy="1214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707904" y="1555983"/>
            <a:ext cx="838120" cy="5768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cs</a:t>
            </a:r>
            <a:r>
              <a:rPr lang="en-US" dirty="0"/>
              <a:t>: 0x8</a:t>
            </a:r>
          </a:p>
        </p:txBody>
      </p:sp>
      <p:cxnSp>
        <p:nvCxnSpPr>
          <p:cNvPr id="16" name="Straight Arrow Connector 15"/>
          <p:cNvCxnSpPr>
            <a:stCxn id="15" idx="2"/>
            <a:endCxn id="5" idx="0"/>
          </p:cNvCxnSpPr>
          <p:nvPr/>
        </p:nvCxnSpPr>
        <p:spPr>
          <a:xfrm>
            <a:off x="4126964" y="2132856"/>
            <a:ext cx="12988" cy="863287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860032" y="1555983"/>
            <a:ext cx="838120" cy="5768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ds: 0xf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>
            <a:off x="5279092" y="2132856"/>
            <a:ext cx="12988" cy="863287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Callout 20"/>
          <p:cNvSpPr/>
          <p:nvPr/>
        </p:nvSpPr>
        <p:spPr>
          <a:xfrm>
            <a:off x="539552" y="1124744"/>
            <a:ext cx="2376264" cy="936104"/>
          </a:xfrm>
          <a:prstGeom prst="wedgeEllipseCallout">
            <a:avLst>
              <a:gd name="adj1" fmla="val 84974"/>
              <a:gd name="adj2" fmla="val 27651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Low 3 bits 0</a:t>
            </a:r>
          </a:p>
          <a:p>
            <a:pPr algn="ctr"/>
            <a:r>
              <a:rPr lang="en-US" dirty="0"/>
              <a:t>Index 1 (4</a:t>
            </a:r>
            <a:r>
              <a:rPr lang="en-US" baseline="30000" dirty="0"/>
              <a:t>th</a:t>
            </a:r>
            <a:r>
              <a:rPr lang="en-US" dirty="0"/>
              <a:t> bit)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539552" y="4869160"/>
            <a:ext cx="2664296" cy="86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call cs:0xf150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059832" y="5085184"/>
            <a:ext cx="792088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/>
          <p:cNvSpPr txBox="1">
            <a:spLocks/>
          </p:cNvSpPr>
          <p:nvPr/>
        </p:nvSpPr>
        <p:spPr>
          <a:xfrm>
            <a:off x="3923928" y="4869160"/>
            <a:ext cx="3312368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200" dirty="0">
                <a:latin typeface="Courier"/>
                <a:cs typeface="Courier"/>
              </a:rPr>
              <a:t>0x123000 + 0xf150 </a:t>
            </a:r>
            <a:br>
              <a:rPr lang="en-US" sz="2200" dirty="0">
                <a:latin typeface="Courier"/>
                <a:cs typeface="Courier"/>
              </a:rPr>
            </a:br>
            <a:r>
              <a:rPr lang="en-US" sz="2200" dirty="0">
                <a:latin typeface="Courier"/>
                <a:cs typeface="Courier"/>
              </a:rPr>
              <a:t>    = 0x123150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774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Sample Problem: </a:t>
            </a:r>
            <a:br>
              <a:rPr lang="en-US" dirty="0"/>
            </a:br>
            <a:r>
              <a:rPr lang="en-US" dirty="0"/>
              <a:t>(Old) JOS </a:t>
            </a:r>
            <a:r>
              <a:rPr lang="en-US" dirty="0" err="1"/>
              <a:t>Bootloader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896544"/>
          </a:xfrm>
        </p:spPr>
        <p:txBody>
          <a:bodyPr/>
          <a:lstStyle/>
          <a:p>
            <a:r>
              <a:rPr lang="en-US" dirty="0"/>
              <a:t>Suppose my kernel is compiled to be in upper 256 MB of a 32-bit address space (i.e., 0xf0100000)</a:t>
            </a:r>
          </a:p>
          <a:p>
            <a:pPr lvl="1"/>
            <a:r>
              <a:rPr lang="en-US" dirty="0"/>
              <a:t>Common to put OS kernel at top of address space</a:t>
            </a:r>
          </a:p>
          <a:p>
            <a:r>
              <a:rPr lang="en-US" dirty="0" err="1"/>
              <a:t>Bootloader</a:t>
            </a:r>
            <a:r>
              <a:rPr lang="en-US" dirty="0"/>
              <a:t> starts in real mode (only 1MB of addressable physical memory)</a:t>
            </a:r>
          </a:p>
          <a:p>
            <a:r>
              <a:rPr lang="en-US" dirty="0" err="1"/>
              <a:t>Bootloader</a:t>
            </a:r>
            <a:r>
              <a:rPr lang="en-US" dirty="0"/>
              <a:t> loads kernel at 0x00100000 </a:t>
            </a:r>
          </a:p>
          <a:p>
            <a:pPr lvl="1"/>
            <a:r>
              <a:rPr lang="en-US" dirty="0"/>
              <a:t>Can’t address 0xf0100000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54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Booting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Kernel needs to set up and manage its own page tables</a:t>
            </a:r>
          </a:p>
          <a:p>
            <a:pPr lvl="1"/>
            <a:r>
              <a:rPr lang="en-US" dirty="0"/>
              <a:t>Paging can translate 0xf0100000 to 0x00100000</a:t>
            </a:r>
          </a:p>
          <a:p>
            <a:r>
              <a:rPr lang="en-US" dirty="0"/>
              <a:t>But what to do between the </a:t>
            </a:r>
            <a:r>
              <a:rPr lang="en-US" dirty="0" err="1"/>
              <a:t>bootloader</a:t>
            </a:r>
            <a:r>
              <a:rPr lang="en-US" dirty="0"/>
              <a:t> and kernel code that sets up paging?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4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Logical Diagram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71500" y="4135559"/>
            <a:ext cx="2290272" cy="1149251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 </a:t>
            </a:r>
          </a:p>
          <a:p>
            <a:pPr algn="ctr"/>
            <a:r>
              <a:rPr lang="en-US" sz="2800" dirty="0"/>
              <a:t>Management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282167" y="4135559"/>
            <a:ext cx="2145575" cy="114925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CPU</a:t>
            </a:r>
          </a:p>
          <a:p>
            <a:pPr algn="ctr"/>
            <a:r>
              <a:rPr lang="en-US" sz="2800" dirty="0"/>
              <a:t>Scheduler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571499" y="2507910"/>
            <a:ext cx="7640013" cy="32150"/>
          </a:xfrm>
          <a:prstGeom prst="line">
            <a:avLst/>
          </a:prstGeom>
          <a:ln w="76200" cmpd="sng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427742" y="199351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User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51526" y="2588755"/>
            <a:ext cx="1210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Kernel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81885" y="5489512"/>
            <a:ext cx="7640013" cy="32150"/>
          </a:xfrm>
          <a:prstGeom prst="line">
            <a:avLst/>
          </a:prstGeom>
          <a:ln w="76200" cmpd="sng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419796" y="5441150"/>
            <a:ext cx="1695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Hardware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1500" y="1319981"/>
            <a:ext cx="2011802" cy="930729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Binary Formats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253694" y="5594643"/>
            <a:ext cx="2174048" cy="64266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Consistency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71500" y="2540060"/>
            <a:ext cx="6767911" cy="467023"/>
          </a:xfrm>
          <a:prstGeom prst="roundRect">
            <a:avLst/>
          </a:prstGeom>
          <a:solidFill>
            <a:srgbClr val="948A5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System Calls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62271" y="5594644"/>
            <a:ext cx="1758354" cy="642668"/>
          </a:xfrm>
          <a:prstGeom prst="roundRect">
            <a:avLst/>
          </a:prstGeom>
          <a:solidFill>
            <a:srgbClr val="948A5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Interrupts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583302" y="5594643"/>
            <a:ext cx="1051265" cy="642669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Disk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938954" y="5594643"/>
            <a:ext cx="1051265" cy="642669"/>
          </a:xfrm>
          <a:prstGeom prst="round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Net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562271" y="3179209"/>
            <a:ext cx="1125850" cy="7131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RCU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772574" y="3176276"/>
            <a:ext cx="2069918" cy="716120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File System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2982018" y="4171158"/>
            <a:ext cx="2178815" cy="1109376"/>
          </a:xfrm>
          <a:prstGeom prst="round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Device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</a:rPr>
              <a:t>Drivers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3941745" y="3176275"/>
            <a:ext cx="2069918" cy="716120"/>
          </a:xfrm>
          <a:prstGeom prst="roundRect">
            <a:avLst/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Networking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100592" y="3176275"/>
            <a:ext cx="1254470" cy="7131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Sync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3057435" y="1319981"/>
            <a:ext cx="2212336" cy="930729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 Allocators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5718620" y="1319981"/>
            <a:ext cx="1602253" cy="96062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Threads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2699792" y="4221088"/>
            <a:ext cx="2138478" cy="1473927"/>
          </a:xfrm>
          <a:prstGeom prst="wedgeEllipseCallout">
            <a:avLst>
              <a:gd name="adj1" fmla="val -73610"/>
              <a:gd name="adj2" fmla="val 52256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Today’s Lecture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Today’s Lecture: Focus on Hardware ABI</a:t>
            </a:r>
            <a:endParaRPr lang="en-US" sz="3200" i="1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445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Segmentation to the Rescue!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kern/</a:t>
            </a:r>
            <a:r>
              <a:rPr lang="en-US" sz="3100" dirty="0" err="1"/>
              <a:t>entry.S</a:t>
            </a:r>
            <a:r>
              <a:rPr lang="en-US" sz="3100" dirty="0"/>
              <a:t>:</a:t>
            </a:r>
          </a:p>
          <a:p>
            <a:pPr lvl="1"/>
            <a:r>
              <a:rPr lang="en-US" sz="2900" dirty="0"/>
              <a:t>What is this code doing?</a:t>
            </a:r>
          </a:p>
          <a:p>
            <a:pPr marL="0" indent="0">
              <a:buNone/>
            </a:pPr>
            <a:r>
              <a:rPr lang="nb-NO" sz="2000" dirty="0" err="1">
                <a:latin typeface="Courier"/>
                <a:cs typeface="Courier"/>
              </a:rPr>
              <a:t>mygdt</a:t>
            </a:r>
            <a:r>
              <a:rPr lang="nb-NO" sz="2000" dirty="0">
                <a:latin typeface="Courier"/>
                <a:cs typeface="Courier"/>
              </a:rPr>
              <a:t>:</a:t>
            </a:r>
          </a:p>
          <a:p>
            <a:pPr marL="0" indent="0">
              <a:buNone/>
            </a:pPr>
            <a:r>
              <a:rPr lang="nb-NO" sz="2000" dirty="0">
                <a:latin typeface="Courier"/>
                <a:cs typeface="Courier"/>
              </a:rPr>
              <a:t> SEG_NULL                                # null seg</a:t>
            </a:r>
          </a:p>
          <a:p>
            <a:pPr marL="0" indent="0">
              <a:buNone/>
            </a:pPr>
            <a:r>
              <a:rPr lang="nb-NO" sz="2000" dirty="0">
                <a:latin typeface="Courier"/>
                <a:cs typeface="Courier"/>
              </a:rPr>
              <a:t> SEG(STA_X|STA_R, -KERNBASE, 0xffffffff) # </a:t>
            </a:r>
            <a:r>
              <a:rPr lang="nb-NO" sz="2000" dirty="0" err="1">
                <a:latin typeface="Courier"/>
                <a:cs typeface="Courier"/>
              </a:rPr>
              <a:t>code</a:t>
            </a:r>
            <a:r>
              <a:rPr lang="nb-NO" sz="2000" dirty="0">
                <a:latin typeface="Courier"/>
                <a:cs typeface="Courier"/>
              </a:rPr>
              <a:t> seg</a:t>
            </a:r>
          </a:p>
          <a:p>
            <a:pPr marL="0" indent="0">
              <a:buNone/>
            </a:pPr>
            <a:r>
              <a:rPr lang="nb-NO" sz="2000" dirty="0">
                <a:latin typeface="Courier"/>
                <a:cs typeface="Courier"/>
              </a:rPr>
              <a:t> SEG(STA_W, -KERNBASE, 0xffffffff)       # data seg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245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JOS ex 1,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>
                <a:latin typeface="Courier New"/>
                <a:cs typeface="Courier New"/>
              </a:rPr>
              <a:t>SEG(STA_X|STA_R, -KERNBASE, 0xffffffff) # </a:t>
            </a:r>
            <a:r>
              <a:rPr lang="nb-NO" sz="2000" dirty="0" err="1">
                <a:latin typeface="Courier New"/>
                <a:cs typeface="Courier New"/>
              </a:rPr>
              <a:t>code</a:t>
            </a:r>
            <a:r>
              <a:rPr lang="nb-NO" sz="2000" dirty="0">
                <a:latin typeface="Courier New"/>
                <a:cs typeface="Courier New"/>
              </a:rPr>
              <a:t> seg</a:t>
            </a:r>
          </a:p>
          <a:p>
            <a:pPr marL="0" indent="0">
              <a:buNone/>
            </a:pPr>
            <a:endParaRPr lang="nb-NO" sz="2000" dirty="0">
              <a:latin typeface="Courier New"/>
              <a:cs typeface="Courier New"/>
            </a:endParaRPr>
          </a:p>
          <a:p>
            <a:pPr marL="0" indent="0">
              <a:buNone/>
            </a:pPr>
            <a:br>
              <a:rPr lang="nb-NO" sz="2000" dirty="0">
                <a:latin typeface="Courier New"/>
                <a:cs typeface="Courier New"/>
              </a:rPr>
            </a:br>
            <a:endParaRPr lang="nb-NO" sz="20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nb-NO" sz="20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nb-NO" sz="20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nb-NO" sz="2000" dirty="0" err="1">
                <a:latin typeface="Courier New"/>
                <a:cs typeface="Courier New"/>
              </a:rPr>
              <a:t>jmp</a:t>
            </a:r>
            <a:r>
              <a:rPr lang="nb-NO" sz="2000" dirty="0">
                <a:latin typeface="Courier New"/>
                <a:cs typeface="Courier New"/>
              </a:rPr>
              <a:t> 0xf01000db8   # </a:t>
            </a:r>
            <a:r>
              <a:rPr lang="nb-NO" sz="2000" dirty="0" err="1">
                <a:latin typeface="Courier New"/>
                <a:cs typeface="Courier New"/>
              </a:rPr>
              <a:t>virtual</a:t>
            </a:r>
            <a:r>
              <a:rPr lang="nb-NO" sz="2000" dirty="0">
                <a:latin typeface="Courier New"/>
                <a:cs typeface="Courier New"/>
              </a:rPr>
              <a:t> </a:t>
            </a:r>
            <a:r>
              <a:rPr lang="nb-NO" sz="2000" dirty="0" err="1">
                <a:latin typeface="Courier New"/>
                <a:cs typeface="Courier New"/>
              </a:rPr>
              <a:t>addr</a:t>
            </a:r>
            <a:r>
              <a:rPr lang="nb-NO" sz="2000" dirty="0">
                <a:latin typeface="Courier New"/>
                <a:cs typeface="Courier New"/>
              </a:rPr>
              <a:t>. (</a:t>
            </a:r>
            <a:r>
              <a:rPr lang="nb-NO" sz="2000" dirty="0" err="1">
                <a:latin typeface="Courier New"/>
                <a:cs typeface="Courier New"/>
              </a:rPr>
              <a:t>implicit</a:t>
            </a:r>
            <a:r>
              <a:rPr lang="nb-NO" sz="2000" dirty="0">
                <a:latin typeface="Courier New"/>
                <a:cs typeface="Courier New"/>
              </a:rPr>
              <a:t> </a:t>
            </a:r>
            <a:r>
              <a:rPr lang="nb-NO" sz="2000" dirty="0" err="1">
                <a:latin typeface="Courier New"/>
                <a:cs typeface="Courier New"/>
              </a:rPr>
              <a:t>cs</a:t>
            </a:r>
            <a:r>
              <a:rPr lang="nb-NO" sz="2000" dirty="0">
                <a:latin typeface="Courier New"/>
                <a:cs typeface="Courier New"/>
              </a:rPr>
              <a:t> seg)</a:t>
            </a:r>
          </a:p>
          <a:p>
            <a:pPr marL="0" indent="0">
              <a:buNone/>
            </a:pPr>
            <a:br>
              <a:rPr lang="nb-NO" sz="2000" dirty="0">
                <a:latin typeface="Courier New"/>
                <a:cs typeface="Courier New"/>
              </a:rPr>
            </a:br>
            <a:endParaRPr lang="nb-NO" sz="20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nb-NO" sz="2000" dirty="0" err="1">
                <a:latin typeface="Courier New"/>
                <a:cs typeface="Courier New"/>
              </a:rPr>
              <a:t>jmp</a:t>
            </a:r>
            <a:r>
              <a:rPr lang="nb-NO" sz="2000" dirty="0">
                <a:latin typeface="Courier New"/>
                <a:cs typeface="Courier New"/>
              </a:rPr>
              <a:t> (0xf01000db8 + -0xf0000000)</a:t>
            </a:r>
            <a:br>
              <a:rPr lang="nb-NO" sz="2000" dirty="0">
                <a:latin typeface="Courier New"/>
                <a:cs typeface="Courier New"/>
              </a:rPr>
            </a:br>
            <a:endParaRPr lang="nb-NO" sz="20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nb-NO" sz="20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nb-NO" sz="2000" dirty="0" err="1">
                <a:latin typeface="Courier New"/>
                <a:cs typeface="Courier New"/>
              </a:rPr>
              <a:t>jmp</a:t>
            </a:r>
            <a:r>
              <a:rPr lang="nb-NO" sz="2000" dirty="0">
                <a:latin typeface="Courier New"/>
                <a:cs typeface="Courier New"/>
              </a:rPr>
              <a:t> 0x001000db8   # linear </a:t>
            </a:r>
            <a:r>
              <a:rPr lang="nb-NO" sz="2000" dirty="0" err="1">
                <a:latin typeface="Courier New"/>
                <a:cs typeface="Courier New"/>
              </a:rPr>
              <a:t>addr</a:t>
            </a:r>
            <a:r>
              <a:rPr lang="nb-NO" sz="2000" dirty="0">
                <a:latin typeface="Courier New"/>
                <a:cs typeface="Courier New"/>
              </a:rPr>
              <a:t>.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71500" y="2019790"/>
            <a:ext cx="1516055" cy="905154"/>
          </a:xfrm>
          <a:prstGeom prst="wedgeRectCallout">
            <a:avLst>
              <a:gd name="adj1" fmla="val 37905"/>
              <a:gd name="adj2" fmla="val -8427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Execute and Read permission 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621677" y="2019790"/>
            <a:ext cx="1516055" cy="905154"/>
          </a:xfrm>
          <a:prstGeom prst="wedgeRectCallout">
            <a:avLst>
              <a:gd name="adj1" fmla="val 37905"/>
              <a:gd name="adj2" fmla="val -8427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Offset</a:t>
            </a:r>
          </a:p>
          <a:p>
            <a:pPr algn="ctr"/>
            <a:r>
              <a:rPr lang="en-US" dirty="0"/>
              <a:t>-0xf0000000 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4569666" y="2019790"/>
            <a:ext cx="1722194" cy="905154"/>
          </a:xfrm>
          <a:prstGeom prst="wedgeRectCallout">
            <a:avLst>
              <a:gd name="adj1" fmla="val 37905"/>
              <a:gd name="adj2" fmla="val -8427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Segment Length (4 GB)</a:t>
            </a:r>
          </a:p>
        </p:txBody>
      </p:sp>
      <p:sp>
        <p:nvSpPr>
          <p:cNvPr id="7" name="Right Arrow 6"/>
          <p:cNvSpPr/>
          <p:nvPr/>
        </p:nvSpPr>
        <p:spPr>
          <a:xfrm rot="5400000">
            <a:off x="1364937" y="3970523"/>
            <a:ext cx="569333" cy="35038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5400000">
            <a:off x="1390897" y="5083332"/>
            <a:ext cx="517416" cy="35038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7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Flat segmentation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above trick is used for booting.  We eventually want to use paging.</a:t>
            </a:r>
          </a:p>
          <a:p>
            <a:r>
              <a:rPr lang="en-US" dirty="0"/>
              <a:t>How can we make segmentation a no-op?</a:t>
            </a:r>
          </a:p>
          <a:p>
            <a:r>
              <a:rPr lang="en-US" dirty="0"/>
              <a:t>From kern/</a:t>
            </a:r>
            <a:r>
              <a:rPr lang="en-US" dirty="0" err="1"/>
              <a:t>pmap.c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it-IT" sz="1800" dirty="0">
                <a:latin typeface="Courier"/>
                <a:cs typeface="Courier"/>
              </a:rPr>
              <a:t> </a:t>
            </a:r>
            <a:r>
              <a:rPr lang="it-IT" sz="1800" dirty="0">
                <a:latin typeface="Courier New"/>
                <a:cs typeface="Courier New"/>
              </a:rPr>
              <a:t>// 0x8 - </a:t>
            </a:r>
            <a:r>
              <a:rPr lang="it-IT" sz="1800" dirty="0" err="1">
                <a:latin typeface="Courier New"/>
                <a:cs typeface="Courier New"/>
              </a:rPr>
              <a:t>kernel</a:t>
            </a:r>
            <a:r>
              <a:rPr lang="it-IT" sz="1800" dirty="0">
                <a:latin typeface="Courier New"/>
                <a:cs typeface="Courier New"/>
              </a:rPr>
              <a:t> code </a:t>
            </a:r>
            <a:r>
              <a:rPr lang="it-IT" sz="1800" dirty="0" err="1">
                <a:latin typeface="Courier New"/>
                <a:cs typeface="Courier New"/>
              </a:rPr>
              <a:t>segment</a:t>
            </a:r>
            <a:endParaRPr lang="it-IT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it-IT" sz="1800" dirty="0">
                <a:latin typeface="Courier New"/>
                <a:cs typeface="Courier New"/>
              </a:rPr>
              <a:t> [GD_KT &gt;&gt; 3] = SEG(STA_X | STA_R, 0x0, 0xffffffff, 0),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2293694" y="4293096"/>
            <a:ext cx="1516055" cy="905154"/>
          </a:xfrm>
          <a:prstGeom prst="wedgeRectCallout">
            <a:avLst>
              <a:gd name="adj1" fmla="val 37905"/>
              <a:gd name="adj2" fmla="val -8427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Execute and Read permission 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3978914" y="4293096"/>
            <a:ext cx="1516055" cy="905154"/>
          </a:xfrm>
          <a:prstGeom prst="wedgeRectCallout">
            <a:avLst>
              <a:gd name="adj1" fmla="val 61015"/>
              <a:gd name="adj2" fmla="val -8588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Offset</a:t>
            </a:r>
          </a:p>
          <a:p>
            <a:pPr algn="ctr"/>
            <a:r>
              <a:rPr lang="en-US" dirty="0"/>
              <a:t>0x00000000 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634937" y="4293096"/>
            <a:ext cx="1722194" cy="905154"/>
          </a:xfrm>
          <a:prstGeom prst="wedgeRectCallout">
            <a:avLst>
              <a:gd name="adj1" fmla="val -2782"/>
              <a:gd name="adj2" fmla="val -875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Segment Length (4 GB)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7509531" y="4293096"/>
            <a:ext cx="1278636" cy="905154"/>
          </a:xfrm>
          <a:prstGeom prst="wedgeRectCallout">
            <a:avLst>
              <a:gd name="adj1" fmla="val -25616"/>
              <a:gd name="adj2" fmla="val -8427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Ring 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2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x86 processor modes</a:t>
            </a:r>
          </a:p>
          <a:p>
            <a:r>
              <a:rPr lang="en-US" dirty="0"/>
              <a:t>x86 segmentation</a:t>
            </a:r>
          </a:p>
          <a:p>
            <a:r>
              <a:rPr lang="en-US" dirty="0"/>
              <a:t>x86 page tables</a:t>
            </a:r>
          </a:p>
          <a:p>
            <a:r>
              <a:rPr lang="en-US" dirty="0"/>
              <a:t>Advanced Features</a:t>
            </a:r>
          </a:p>
          <a:p>
            <a:r>
              <a:rPr lang="en-US" dirty="0"/>
              <a:t>Interesting applications/problems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05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32 (or 64) bit address space.</a:t>
            </a:r>
          </a:p>
          <a:p>
            <a:r>
              <a:rPr lang="en-US" dirty="0"/>
              <a:t>Arbitrary mapping of linear to physical pages</a:t>
            </a:r>
          </a:p>
          <a:p>
            <a:r>
              <a:rPr lang="en-US" dirty="0"/>
              <a:t>Pages are most commonly 4 KB</a:t>
            </a:r>
          </a:p>
          <a:p>
            <a:pPr lvl="1"/>
            <a:r>
              <a:rPr lang="en-US" dirty="0"/>
              <a:t>Newer processors also support page sizes of 2 MB and 1 GB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303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it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OS creates a page table</a:t>
            </a:r>
          </a:p>
          <a:p>
            <a:pPr lvl="1"/>
            <a:r>
              <a:rPr lang="en-US" dirty="0"/>
              <a:t>Any old page with entries formatted properly</a:t>
            </a:r>
          </a:p>
          <a:p>
            <a:pPr lvl="1"/>
            <a:r>
              <a:rPr lang="en-US" dirty="0"/>
              <a:t>Hardware interprets entries</a:t>
            </a:r>
          </a:p>
          <a:p>
            <a:r>
              <a:rPr lang="en-US" dirty="0"/>
              <a:t>cr3 register points to the current page table</a:t>
            </a:r>
          </a:p>
          <a:p>
            <a:pPr lvl="1"/>
            <a:r>
              <a:rPr lang="en-US" dirty="0"/>
              <a:t>Only ring0 can change cr3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476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Translation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888" y="6237312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From Intel 80386 Reference Programmer’s Manual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491208"/>
            <a:ext cx="8128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689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358" y="1276553"/>
            <a:ext cx="1430632" cy="5768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0xf1084150</a:t>
            </a:r>
          </a:p>
        </p:txBody>
      </p:sp>
      <p:sp>
        <p:nvSpPr>
          <p:cNvPr id="6" name="Bent-Up Arrow 5"/>
          <p:cNvSpPr/>
          <p:nvPr/>
        </p:nvSpPr>
        <p:spPr>
          <a:xfrm rot="5400000">
            <a:off x="1198871" y="1907149"/>
            <a:ext cx="671568" cy="628827"/>
          </a:xfrm>
          <a:prstGeom prst="bent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23163" y="2038176"/>
            <a:ext cx="1430632" cy="576873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0x3b4</a:t>
            </a:r>
          </a:p>
        </p:txBody>
      </p:sp>
      <p:sp>
        <p:nvSpPr>
          <p:cNvPr id="8" name="Rectangle 7"/>
          <p:cNvSpPr/>
          <p:nvPr/>
        </p:nvSpPr>
        <p:spPr>
          <a:xfrm>
            <a:off x="4294466" y="2038176"/>
            <a:ext cx="1430632" cy="57687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0x84</a:t>
            </a:r>
          </a:p>
        </p:txBody>
      </p:sp>
      <p:sp>
        <p:nvSpPr>
          <p:cNvPr id="9" name="Rectangle 8"/>
          <p:cNvSpPr/>
          <p:nvPr/>
        </p:nvSpPr>
        <p:spPr>
          <a:xfrm>
            <a:off x="6849165" y="2038176"/>
            <a:ext cx="1430632" cy="576873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0x150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49070" y="2739630"/>
            <a:ext cx="19109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Page </a:t>
            </a:r>
            <a:r>
              <a:rPr lang="en-US" dirty="0" err="1"/>
              <a:t>Dir</a:t>
            </a:r>
            <a:r>
              <a:rPr lang="en-US" dirty="0"/>
              <a:t> Offset</a:t>
            </a:r>
          </a:p>
          <a:p>
            <a:r>
              <a:rPr lang="en-US" dirty="0"/>
              <a:t>(Top 10 </a:t>
            </a:r>
            <a:r>
              <a:rPr lang="en-US" dirty="0" err="1"/>
              <a:t>addr</a:t>
            </a:r>
            <a:r>
              <a:rPr lang="en-US" dirty="0"/>
              <a:t> bits:</a:t>
            </a:r>
          </a:p>
          <a:p>
            <a:r>
              <a:rPr lang="en-US" dirty="0"/>
              <a:t>  0xf10 &gt;&gt; 2)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47418" y="2892030"/>
            <a:ext cx="2076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Page Table Offset</a:t>
            </a:r>
          </a:p>
          <a:p>
            <a:r>
              <a:rPr lang="en-US" dirty="0"/>
              <a:t>(Next 10 </a:t>
            </a:r>
            <a:r>
              <a:rPr lang="en-US" dirty="0" err="1"/>
              <a:t>addr</a:t>
            </a:r>
            <a:r>
              <a:rPr lang="en-US" dirty="0"/>
              <a:t> bits)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79338" y="2892030"/>
            <a:ext cx="2172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Physical Page Offset</a:t>
            </a:r>
          </a:p>
          <a:p>
            <a:r>
              <a:rPr lang="en-US" dirty="0"/>
              <a:t>(Low 12 </a:t>
            </a:r>
            <a:r>
              <a:rPr lang="en-US" dirty="0" err="1"/>
              <a:t>addr</a:t>
            </a:r>
            <a:r>
              <a:rPr lang="en-US" dirty="0"/>
              <a:t> bits)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2017" y="3486027"/>
            <a:ext cx="838120" cy="5768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cr3</a:t>
            </a:r>
          </a:p>
        </p:txBody>
      </p:sp>
      <p:sp>
        <p:nvSpPr>
          <p:cNvPr id="14" name="Bent-Up Arrow 13"/>
          <p:cNvSpPr/>
          <p:nvPr/>
        </p:nvSpPr>
        <p:spPr>
          <a:xfrm rot="5400000">
            <a:off x="1094765" y="3770372"/>
            <a:ext cx="518789" cy="1138004"/>
          </a:xfrm>
          <a:prstGeom prst="bent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23163" y="4463110"/>
            <a:ext cx="1430632" cy="1024789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294466" y="4463110"/>
            <a:ext cx="1430632" cy="1024789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849165" y="4463110"/>
            <a:ext cx="1430632" cy="1024789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Elbow Connector 20"/>
          <p:cNvCxnSpPr/>
          <p:nvPr/>
        </p:nvCxnSpPr>
        <p:spPr>
          <a:xfrm flipV="1">
            <a:off x="3353795" y="4463110"/>
            <a:ext cx="940671" cy="763423"/>
          </a:xfrm>
          <a:prstGeom prst="bentConnector3">
            <a:avLst/>
          </a:prstGeom>
          <a:ln w="7620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 flipV="1">
            <a:off x="5725098" y="4463110"/>
            <a:ext cx="1124067" cy="363214"/>
          </a:xfrm>
          <a:prstGeom prst="bentConnector3">
            <a:avLst/>
          </a:prstGeom>
          <a:ln w="7620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ular Callout 23"/>
          <p:cNvSpPr/>
          <p:nvPr/>
        </p:nvSpPr>
        <p:spPr>
          <a:xfrm>
            <a:off x="212957" y="5649911"/>
            <a:ext cx="2244871" cy="846757"/>
          </a:xfrm>
          <a:prstGeom prst="wedgeRectCallout">
            <a:avLst>
              <a:gd name="adj1" fmla="val 25338"/>
              <a:gd name="adj2" fmla="val -9439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Entry at cr3+0x3b4 * </a:t>
            </a:r>
            <a:r>
              <a:rPr lang="en-US" dirty="0" err="1">
                <a:solidFill>
                  <a:srgbClr val="000000"/>
                </a:solidFill>
              </a:rPr>
              <a:t>sizeof</a:t>
            </a:r>
            <a:r>
              <a:rPr lang="en-US" dirty="0">
                <a:solidFill>
                  <a:srgbClr val="000000"/>
                </a:solidFill>
              </a:rPr>
              <a:t>(PTE)</a:t>
            </a:r>
          </a:p>
        </p:txBody>
      </p:sp>
      <p:sp>
        <p:nvSpPr>
          <p:cNvPr id="25" name="Rectangular Callout 24"/>
          <p:cNvSpPr/>
          <p:nvPr/>
        </p:nvSpPr>
        <p:spPr>
          <a:xfrm>
            <a:off x="3521157" y="5846108"/>
            <a:ext cx="2244871" cy="846757"/>
          </a:xfrm>
          <a:prstGeom prst="wedgeRectCallout">
            <a:avLst>
              <a:gd name="adj1" fmla="val -15631"/>
              <a:gd name="adj2" fmla="val -156466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Entry at 0x84 * </a:t>
            </a:r>
            <a:r>
              <a:rPr lang="en-US" dirty="0" err="1">
                <a:solidFill>
                  <a:srgbClr val="000000"/>
                </a:solidFill>
              </a:rPr>
              <a:t>sizeof</a:t>
            </a:r>
            <a:r>
              <a:rPr lang="en-US" dirty="0">
                <a:solidFill>
                  <a:srgbClr val="000000"/>
                </a:solidFill>
              </a:rPr>
              <a:t>(PTE)</a:t>
            </a:r>
          </a:p>
        </p:txBody>
      </p:sp>
      <p:sp>
        <p:nvSpPr>
          <p:cNvPr id="26" name="Rectangular Callout 25"/>
          <p:cNvSpPr/>
          <p:nvPr/>
        </p:nvSpPr>
        <p:spPr>
          <a:xfrm>
            <a:off x="6224053" y="5846108"/>
            <a:ext cx="2244871" cy="846757"/>
          </a:xfrm>
          <a:prstGeom prst="wedgeRectCallout">
            <a:avLst>
              <a:gd name="adj1" fmla="val -15631"/>
              <a:gd name="adj2" fmla="val -156466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 we want at offset 0x150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1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Table Entries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0" y="2075037"/>
            <a:ext cx="838120" cy="5768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cr3</a:t>
            </a:r>
          </a:p>
        </p:txBody>
      </p:sp>
      <p:sp>
        <p:nvSpPr>
          <p:cNvPr id="5" name="Bent-Up Arrow 4"/>
          <p:cNvSpPr/>
          <p:nvPr/>
        </p:nvSpPr>
        <p:spPr>
          <a:xfrm rot="5400000">
            <a:off x="1254248" y="2359382"/>
            <a:ext cx="518789" cy="1138004"/>
          </a:xfrm>
          <a:prstGeom prst="bent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0739" y="2986596"/>
          <a:ext cx="6096000" cy="303503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158">
                <a:tc>
                  <a:txBody>
                    <a:bodyPr/>
                    <a:lstStyle/>
                    <a:p>
                      <a:r>
                        <a:rPr lang="en-US" b="1" dirty="0"/>
                        <a:t>0x00384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PTE_W|PTE_P|PTE_U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0x28370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PTE_W|PTE_P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1223" y="2265469"/>
            <a:ext cx="18515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Physical Address </a:t>
            </a:r>
          </a:p>
          <a:p>
            <a:r>
              <a:rPr lang="en-US" dirty="0"/>
              <a:t>Upper (20 bits)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42424" y="2482334"/>
            <a:ext cx="1549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Flags (12 bits)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2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Table Entries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 20 bits are the physical address of the mapped page</a:t>
            </a:r>
          </a:p>
          <a:p>
            <a:pPr lvl="1"/>
            <a:r>
              <a:rPr lang="en-US" dirty="0"/>
              <a:t>Why 20 bits?</a:t>
            </a:r>
          </a:p>
          <a:p>
            <a:pPr lvl="1"/>
            <a:r>
              <a:rPr lang="en-US" dirty="0"/>
              <a:t>4k page size == 12 bits of offset</a:t>
            </a:r>
          </a:p>
          <a:p>
            <a:r>
              <a:rPr lang="en-US" dirty="0"/>
              <a:t>Lower 12 bits for flags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8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 the hardware tools available on a modern x86 processor for manipulating and protecting memory</a:t>
            </a:r>
          </a:p>
          <a:p>
            <a:r>
              <a:rPr lang="en-US" dirty="0"/>
              <a:t>Lab 2: You will program this hardware</a:t>
            </a:r>
          </a:p>
          <a:p>
            <a:r>
              <a:rPr lang="en-US" dirty="0"/>
              <a:t>Apologies: Material can be a bit dry, but important</a:t>
            </a:r>
          </a:p>
          <a:p>
            <a:pPr lvl="1"/>
            <a:r>
              <a:rPr lang="en-US" dirty="0"/>
              <a:t>Plus, slides will be good reference</a:t>
            </a:r>
          </a:p>
          <a:p>
            <a:r>
              <a:rPr lang="en-US" dirty="0"/>
              <a:t>But, cool tech tricks:</a:t>
            </a:r>
          </a:p>
          <a:p>
            <a:pPr lvl="1"/>
            <a:r>
              <a:rPr lang="en-US" dirty="0"/>
              <a:t>How does thread-local storage (TLS) work?</a:t>
            </a:r>
          </a:p>
          <a:p>
            <a:pPr lvl="1"/>
            <a:r>
              <a:rPr lang="en-US" dirty="0"/>
              <a:t>An actual (and tough) Microsoft interview question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902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flags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 for OS to use however it likes</a:t>
            </a:r>
          </a:p>
          <a:p>
            <a:r>
              <a:rPr lang="en-US" dirty="0"/>
              <a:t>4 reserved by Intel, just in case</a:t>
            </a:r>
          </a:p>
          <a:p>
            <a:r>
              <a:rPr lang="en-US" dirty="0"/>
              <a:t>3 for OS to CPU metadata</a:t>
            </a:r>
          </a:p>
          <a:p>
            <a:pPr lvl="1"/>
            <a:r>
              <a:rPr lang="en-US" dirty="0"/>
              <a:t>User/</a:t>
            </a:r>
            <a:r>
              <a:rPr lang="en-US" dirty="0" err="1"/>
              <a:t>vs</a:t>
            </a:r>
            <a:r>
              <a:rPr lang="en-US" dirty="0"/>
              <a:t> kernel page, </a:t>
            </a:r>
          </a:p>
          <a:p>
            <a:pPr lvl="1"/>
            <a:r>
              <a:rPr lang="en-US" dirty="0"/>
              <a:t>Write permission, </a:t>
            </a:r>
          </a:p>
          <a:p>
            <a:pPr lvl="1"/>
            <a:r>
              <a:rPr lang="en-US" dirty="0"/>
              <a:t>Present bit (so we can swap out pages)</a:t>
            </a:r>
          </a:p>
          <a:p>
            <a:r>
              <a:rPr lang="en-US" dirty="0"/>
              <a:t>2 for CPU to OS metadata</a:t>
            </a:r>
          </a:p>
          <a:p>
            <a:pPr lvl="1"/>
            <a:r>
              <a:rPr lang="en-US" dirty="0"/>
              <a:t>Dirty (page was written), Accessed (page was read)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395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Table Entries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0" y="2075037"/>
            <a:ext cx="838120" cy="5768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cr3</a:t>
            </a:r>
          </a:p>
        </p:txBody>
      </p:sp>
      <p:sp>
        <p:nvSpPr>
          <p:cNvPr id="5" name="Bent-Up Arrow 4"/>
          <p:cNvSpPr/>
          <p:nvPr/>
        </p:nvSpPr>
        <p:spPr>
          <a:xfrm rot="5400000">
            <a:off x="1254248" y="2359382"/>
            <a:ext cx="518789" cy="1138004"/>
          </a:xfrm>
          <a:prstGeom prst="bent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170739" y="2986596"/>
          <a:ext cx="6096000" cy="155167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158">
                <a:tc>
                  <a:txBody>
                    <a:bodyPr/>
                    <a:lstStyle/>
                    <a:p>
                      <a:r>
                        <a:rPr lang="en-US" b="1" dirty="0"/>
                        <a:t>0x00384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PTE_W|PTE_P|PTE_U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0x28370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PTE_W|PTE_P|PTE_DIRTY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1223" y="2265469"/>
            <a:ext cx="18515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Physical Address </a:t>
            </a:r>
          </a:p>
          <a:p>
            <a:r>
              <a:rPr lang="en-US" dirty="0"/>
              <a:t>Upper (20 bits)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42424" y="2482334"/>
            <a:ext cx="1549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Flags (12 bits)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4268474" y="1560024"/>
            <a:ext cx="1904939" cy="922310"/>
          </a:xfrm>
          <a:prstGeom prst="wedgeRoundRectCallout">
            <a:avLst>
              <a:gd name="adj1" fmla="val 36310"/>
              <a:gd name="adj2" fmla="val 10457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User, writable, present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2939255" y="2624319"/>
            <a:ext cx="1904939" cy="922310"/>
          </a:xfrm>
          <a:prstGeom prst="wedgeRoundRectCallout">
            <a:avLst>
              <a:gd name="adj1" fmla="val 65940"/>
              <a:gd name="adj2" fmla="val 6122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 mapping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1810868" y="4575731"/>
            <a:ext cx="3410075" cy="922310"/>
          </a:xfrm>
          <a:prstGeom prst="wedgeRoundRectCallout">
            <a:avLst>
              <a:gd name="adj1" fmla="val 73347"/>
              <a:gd name="adj2" fmla="val -7646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Writeable, kernel-only, present, and dirty</a:t>
            </a:r>
          </a:p>
          <a:p>
            <a:pPr algn="ctr"/>
            <a:r>
              <a:rPr lang="en-US" dirty="0"/>
              <a:t>(Dirty set by CPU on write)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301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 of the envelope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a page is 4K and an entry is 4 bytes, how many entries per page?</a:t>
            </a:r>
          </a:p>
          <a:p>
            <a:pPr lvl="1"/>
            <a:r>
              <a:rPr lang="en-US" dirty="0"/>
              <a:t>1k</a:t>
            </a:r>
          </a:p>
          <a:p>
            <a:r>
              <a:rPr lang="en-US" dirty="0"/>
              <a:t>How large of an address space can 1 page represent?</a:t>
            </a:r>
          </a:p>
          <a:p>
            <a:pPr lvl="1"/>
            <a:r>
              <a:rPr lang="en-US" dirty="0"/>
              <a:t>1k entries * 1page/entry * 4K/page = 4MB</a:t>
            </a:r>
          </a:p>
          <a:p>
            <a:r>
              <a:rPr lang="en-US" dirty="0"/>
              <a:t>How large can we get with a second level of translation?</a:t>
            </a:r>
          </a:p>
          <a:p>
            <a:pPr lvl="1"/>
            <a:r>
              <a:rPr lang="en-US" dirty="0"/>
              <a:t>1k tables/</a:t>
            </a:r>
            <a:r>
              <a:rPr lang="en-US" dirty="0" err="1"/>
              <a:t>dir</a:t>
            </a:r>
            <a:r>
              <a:rPr lang="en-US" dirty="0"/>
              <a:t> * 1k entries/table * 4k/page = 4 GB</a:t>
            </a:r>
          </a:p>
          <a:p>
            <a:pPr lvl="1"/>
            <a:r>
              <a:rPr lang="en-US" dirty="0"/>
              <a:t>Nice that it works out that way!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8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Challenge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space overhead of paging?</a:t>
            </a:r>
          </a:p>
          <a:p>
            <a:pPr lvl="1"/>
            <a:r>
              <a:rPr lang="en-US" dirty="0"/>
              <a:t>I.e., how much memory goes to page tables for a 4 GB address space?</a:t>
            </a:r>
          </a:p>
          <a:p>
            <a:r>
              <a:rPr lang="en-US" dirty="0"/>
              <a:t>What is the optimal number of levels for a 64 bit page table?</a:t>
            </a:r>
          </a:p>
          <a:p>
            <a:r>
              <a:rPr lang="en-US" dirty="0"/>
              <a:t>When would you use a 2 MB or 1 GB page size?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225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TLB Entries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CPU caches address translations in the TLB</a:t>
            </a:r>
          </a:p>
          <a:p>
            <a:pPr lvl="1"/>
            <a:r>
              <a:rPr lang="en-US" dirty="0"/>
              <a:t>Translation </a:t>
            </a:r>
            <a:r>
              <a:rPr lang="en-US" dirty="0" err="1"/>
              <a:t>Lookaside</a:t>
            </a:r>
            <a:r>
              <a:rPr lang="en-US" dirty="0"/>
              <a:t> Buffer</a:t>
            </a:r>
          </a:p>
        </p:txBody>
      </p:sp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210185" y="3209214"/>
            <a:ext cx="4474340" cy="1138448"/>
            <a:chOff x="412017" y="3486027"/>
            <a:chExt cx="7867780" cy="2001872"/>
          </a:xfrm>
        </p:grpSpPr>
        <p:sp>
          <p:nvSpPr>
            <p:cNvPr id="4" name="Rectangle 3"/>
            <p:cNvSpPr/>
            <p:nvPr/>
          </p:nvSpPr>
          <p:spPr>
            <a:xfrm>
              <a:off x="412017" y="3486027"/>
              <a:ext cx="838120" cy="5768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cr3</a:t>
              </a:r>
            </a:p>
          </p:txBody>
        </p:sp>
        <p:sp>
          <p:nvSpPr>
            <p:cNvPr id="5" name="Bent-Up Arrow 4"/>
            <p:cNvSpPr/>
            <p:nvPr/>
          </p:nvSpPr>
          <p:spPr>
            <a:xfrm rot="5400000">
              <a:off x="1094765" y="3770372"/>
              <a:ext cx="518789" cy="1138004"/>
            </a:xfrm>
            <a:prstGeom prst="bentUp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923163" y="4463110"/>
              <a:ext cx="1430632" cy="102478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294466" y="4463110"/>
              <a:ext cx="1430632" cy="102478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849165" y="4463110"/>
              <a:ext cx="1430632" cy="102478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" name="Elbow Connector 8"/>
            <p:cNvCxnSpPr/>
            <p:nvPr/>
          </p:nvCxnSpPr>
          <p:spPr>
            <a:xfrm flipV="1">
              <a:off x="3353795" y="4463110"/>
              <a:ext cx="940671" cy="763423"/>
            </a:xfrm>
            <a:prstGeom prst="bentConnector3">
              <a:avLst/>
            </a:prstGeom>
            <a:ln w="38100" cmpd="sng">
              <a:solidFill>
                <a:schemeClr val="accent4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lbow Connector 9"/>
            <p:cNvCxnSpPr/>
            <p:nvPr/>
          </p:nvCxnSpPr>
          <p:spPr>
            <a:xfrm flipV="1">
              <a:off x="5725098" y="4463110"/>
              <a:ext cx="1124067" cy="363214"/>
            </a:xfrm>
            <a:prstGeom prst="bentConnector3">
              <a:avLst/>
            </a:prstGeom>
            <a:ln w="38100" cmpd="sng">
              <a:solidFill>
                <a:schemeClr val="accent4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911066" y="5198675"/>
            <a:ext cx="35958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Page Traversal is </a:t>
            </a:r>
            <a:r>
              <a:rPr lang="en-US" sz="2800" b="1" dirty="0">
                <a:solidFill>
                  <a:srgbClr val="FF0000"/>
                </a:solidFill>
              </a:rPr>
              <a:t>Slow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997076" y="3209214"/>
          <a:ext cx="3767098" cy="1854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883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3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Virt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Phys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ourier"/>
                          <a:cs typeface="Courier"/>
                        </a:rPr>
                        <a:t>0xf0231000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ourier"/>
                          <a:cs typeface="Courier"/>
                        </a:rPr>
                        <a:t>0x1000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ourier"/>
                          <a:cs typeface="Courier"/>
                        </a:rPr>
                        <a:t>0x00b31000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ourier"/>
                          <a:cs typeface="Courier"/>
                        </a:rPr>
                        <a:t>0x1f000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ourier"/>
                          <a:cs typeface="Courier"/>
                        </a:rPr>
                        <a:t>0xb0002000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ourier"/>
                          <a:cs typeface="Courier"/>
                        </a:rPr>
                        <a:t>0xc1000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ourier"/>
                          <a:cs typeface="Courier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ourier"/>
                          <a:cs typeface="Courier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976644" y="5198675"/>
            <a:ext cx="33778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Table Lookup is </a:t>
            </a:r>
            <a:r>
              <a:rPr lang="en-US" sz="2800" b="1" dirty="0">
                <a:solidFill>
                  <a:srgbClr val="FF0000"/>
                </a:solidFill>
              </a:rPr>
              <a:t>Fast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374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TLB Entries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CPU caches address translations in the TLB</a:t>
            </a:r>
          </a:p>
          <a:p>
            <a:r>
              <a:rPr lang="en-US" dirty="0"/>
              <a:t>Translation </a:t>
            </a:r>
            <a:r>
              <a:rPr lang="en-US" dirty="0" err="1"/>
              <a:t>Lookaside</a:t>
            </a:r>
            <a:r>
              <a:rPr lang="en-US" dirty="0"/>
              <a:t> </a:t>
            </a:r>
            <a:r>
              <a:rPr lang="en-US" dirty="0" err="1"/>
              <a:t>BufferThe</a:t>
            </a:r>
            <a:r>
              <a:rPr lang="en-US" dirty="0"/>
              <a:t> TLB is not coherent with memory, meaning: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If you change a PTE, you need to manually invalidate cached values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See the </a:t>
            </a:r>
            <a:r>
              <a:rPr lang="en-US" dirty="0" err="1">
                <a:solidFill>
                  <a:srgbClr val="000000"/>
                </a:solidFill>
              </a:rPr>
              <a:t>tlb_invalidate</a:t>
            </a:r>
            <a:r>
              <a:rPr lang="en-US" dirty="0">
                <a:solidFill>
                  <a:srgbClr val="000000"/>
                </a:solidFill>
              </a:rPr>
              <a:t>() function in JOS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783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Elbow Connector 16"/>
          <p:cNvCxnSpPr/>
          <p:nvPr/>
        </p:nvCxnSpPr>
        <p:spPr>
          <a:xfrm flipV="1">
            <a:off x="2912677" y="3887825"/>
            <a:ext cx="958260" cy="885170"/>
          </a:xfrm>
          <a:prstGeom prst="bentConnector3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TLB Entries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TLB is not coherent with memory, meaning: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If you change a PTE, you need to manually invalidate cached values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See the </a:t>
            </a:r>
            <a:r>
              <a:rPr lang="en-US" dirty="0" err="1">
                <a:solidFill>
                  <a:srgbClr val="000000"/>
                </a:solidFill>
              </a:rPr>
              <a:t>tlb_invalidate</a:t>
            </a:r>
            <a:r>
              <a:rPr lang="en-US" dirty="0">
                <a:solidFill>
                  <a:srgbClr val="000000"/>
                </a:solidFill>
              </a:rPr>
              <a:t>() function in JOS</a:t>
            </a:r>
          </a:p>
        </p:txBody>
      </p:sp>
      <p:sp>
        <p:nvSpPr>
          <p:cNvPr id="4" name="Rectangle 3"/>
          <p:cNvSpPr/>
          <p:nvPr/>
        </p:nvSpPr>
        <p:spPr>
          <a:xfrm>
            <a:off x="210185" y="3992634"/>
            <a:ext cx="476632" cy="32806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cr3</a:t>
            </a:r>
          </a:p>
        </p:txBody>
      </p:sp>
      <p:sp>
        <p:nvSpPr>
          <p:cNvPr id="5" name="Bent-Up Arrow 4"/>
          <p:cNvSpPr/>
          <p:nvPr/>
        </p:nvSpPr>
        <p:spPr>
          <a:xfrm rot="5400000">
            <a:off x="598458" y="4154339"/>
            <a:ext cx="295031" cy="647173"/>
          </a:xfrm>
          <a:prstGeom prst="bent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9561" y="4548293"/>
            <a:ext cx="813588" cy="58278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18101" y="4548293"/>
            <a:ext cx="813588" cy="5827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70937" y="4548293"/>
            <a:ext cx="813588" cy="58278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Elbow Connector 8"/>
          <p:cNvCxnSpPr/>
          <p:nvPr/>
        </p:nvCxnSpPr>
        <p:spPr>
          <a:xfrm flipV="1">
            <a:off x="1883149" y="4548293"/>
            <a:ext cx="534952" cy="434152"/>
          </a:xfrm>
          <a:prstGeom prst="bentConnector3">
            <a:avLst/>
          </a:prstGeom>
          <a:ln w="3810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/>
          <p:nvPr/>
        </p:nvCxnSpPr>
        <p:spPr>
          <a:xfrm flipV="1">
            <a:off x="3231689" y="4548293"/>
            <a:ext cx="639247" cy="206557"/>
          </a:xfrm>
          <a:prstGeom prst="bentConnector3">
            <a:avLst/>
          </a:prstGeom>
          <a:ln w="3810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4997076" y="3992634"/>
          <a:ext cx="3767098" cy="1854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883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3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Virt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Phys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ourier"/>
                          <a:cs typeface="Courier"/>
                        </a:rPr>
                        <a:t>0xf0231000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ourier"/>
                          <a:cs typeface="Courier"/>
                        </a:rPr>
                        <a:t>0x1000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ourier"/>
                          <a:cs typeface="Courier"/>
                        </a:rPr>
                        <a:t>0x00b31000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ourier"/>
                          <a:cs typeface="Courier"/>
                        </a:rPr>
                        <a:t>0x1f000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ourier"/>
                          <a:cs typeface="Courier"/>
                        </a:rPr>
                        <a:t>0xb0002000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ourier"/>
                          <a:cs typeface="Courier"/>
                        </a:rPr>
                        <a:t>0xc1000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ourier"/>
                          <a:cs typeface="Courier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Courier"/>
                          <a:cs typeface="Courier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Isosceles Triangle 15"/>
          <p:cNvSpPr/>
          <p:nvPr/>
        </p:nvSpPr>
        <p:spPr>
          <a:xfrm rot="19389491">
            <a:off x="1942062" y="5129181"/>
            <a:ext cx="367352" cy="1121989"/>
          </a:xfrm>
          <a:prstGeom prst="triangle">
            <a:avLst>
              <a:gd name="adj" fmla="val 43969"/>
            </a:avLst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Callout 12"/>
          <p:cNvSpPr/>
          <p:nvPr/>
        </p:nvSpPr>
        <p:spPr>
          <a:xfrm>
            <a:off x="2308072" y="5766016"/>
            <a:ext cx="2480298" cy="1091984"/>
          </a:xfrm>
          <a:prstGeom prst="wedgeEllipseCallout">
            <a:avLst>
              <a:gd name="adj1" fmla="val 75291"/>
              <a:gd name="adj2" fmla="val -8642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Same</a:t>
            </a:r>
          </a:p>
          <a:p>
            <a:pPr algn="ctr"/>
            <a:r>
              <a:rPr lang="en-US" sz="2800" dirty="0" err="1"/>
              <a:t>Virt</a:t>
            </a:r>
            <a:r>
              <a:rPr lang="en-US" sz="2800" dirty="0"/>
              <a:t> </a:t>
            </a:r>
            <a:r>
              <a:rPr lang="en-US" sz="2800" dirty="0" err="1"/>
              <a:t>Addr</a:t>
            </a:r>
            <a:r>
              <a:rPr lang="en-US" sz="2800" dirty="0"/>
              <a:t>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851757" y="3862062"/>
            <a:ext cx="813588" cy="582789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Callout 24"/>
          <p:cNvSpPr/>
          <p:nvPr/>
        </p:nvSpPr>
        <p:spPr>
          <a:xfrm>
            <a:off x="4997076" y="5766016"/>
            <a:ext cx="2387739" cy="1091984"/>
          </a:xfrm>
          <a:prstGeom prst="wedgeEllipseCallout">
            <a:avLst>
              <a:gd name="adj1" fmla="val -29510"/>
              <a:gd name="adj2" fmla="val -77808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No Change!!!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x86 processor modes</a:t>
            </a:r>
          </a:p>
          <a:p>
            <a:r>
              <a:rPr lang="en-US" dirty="0"/>
              <a:t>x86 segmentation</a:t>
            </a:r>
          </a:p>
          <a:p>
            <a:r>
              <a:rPr lang="en-US" dirty="0"/>
              <a:t>x86 page tables</a:t>
            </a:r>
          </a:p>
          <a:p>
            <a:r>
              <a:rPr lang="en-US" dirty="0"/>
              <a:t>Advanced Features</a:t>
            </a:r>
          </a:p>
          <a:p>
            <a:r>
              <a:rPr lang="en-US" dirty="0"/>
              <a:t>Interesting applications/problems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962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Physical Address Extension (PAE)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Period with 32-bit machines + &gt;4GB RAM (2000’s)</a:t>
            </a:r>
          </a:p>
          <a:p>
            <a:r>
              <a:rPr lang="en-US" dirty="0"/>
              <a:t>Essentially, an early deployment of a 64-bit page table format</a:t>
            </a:r>
          </a:p>
          <a:p>
            <a:r>
              <a:rPr lang="en-US" dirty="0"/>
              <a:t>Any given process can only address 4GB</a:t>
            </a:r>
          </a:p>
          <a:p>
            <a:pPr lvl="1"/>
            <a:r>
              <a:rPr lang="en-US" dirty="0"/>
              <a:t>Including OS!</a:t>
            </a:r>
          </a:p>
          <a:p>
            <a:r>
              <a:rPr lang="en-US" dirty="0"/>
              <a:t>Page tables themselves can address &gt;4GB of physical pages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311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 execute (NX) bit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security holes arise from bad input</a:t>
            </a:r>
          </a:p>
          <a:p>
            <a:pPr lvl="1"/>
            <a:r>
              <a:rPr lang="en-US" dirty="0"/>
              <a:t>Tricks program to jump to unintended address</a:t>
            </a:r>
          </a:p>
          <a:p>
            <a:pPr lvl="1"/>
            <a:r>
              <a:rPr lang="en-US" dirty="0"/>
              <a:t>That happens to be on heap or stack</a:t>
            </a:r>
          </a:p>
          <a:p>
            <a:pPr lvl="1"/>
            <a:r>
              <a:rPr lang="en-US" dirty="0"/>
              <a:t>And contains bits that form malware</a:t>
            </a:r>
          </a:p>
          <a:p>
            <a:r>
              <a:rPr lang="en-US" dirty="0"/>
              <a:t>Idea: execute protection can catch these</a:t>
            </a:r>
          </a:p>
          <a:p>
            <a:pPr lvl="1"/>
            <a:r>
              <a:rPr lang="en-US" dirty="0"/>
              <a:t>Feels a bit like code segment, no?</a:t>
            </a:r>
          </a:p>
          <a:p>
            <a:r>
              <a:rPr lang="en-US" dirty="0"/>
              <a:t>Bit 63 in 64-bit page tables (or 32 bit + PAE)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5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Undergrad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is:</a:t>
            </a:r>
          </a:p>
          <a:p>
            <a:pPr lvl="1"/>
            <a:r>
              <a:rPr lang="en-US" dirty="0"/>
              <a:t>Virtual memory?</a:t>
            </a:r>
          </a:p>
          <a:p>
            <a:pPr lvl="1"/>
            <a:r>
              <a:rPr lang="en-US" dirty="0"/>
              <a:t>Segmentation?</a:t>
            </a:r>
          </a:p>
          <a:p>
            <a:pPr lvl="1"/>
            <a:r>
              <a:rPr lang="en-US" dirty="0"/>
              <a:t>Paging?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096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Nested page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Paging tough for early Virtual Machine implementations</a:t>
            </a:r>
          </a:p>
          <a:p>
            <a:pPr lvl="1"/>
            <a:r>
              <a:rPr lang="en-US" dirty="0"/>
              <a:t>Can’t trust a guest OS to correctly modify pages</a:t>
            </a:r>
          </a:p>
          <a:p>
            <a:r>
              <a:rPr lang="en-US" dirty="0"/>
              <a:t> So, add another layer of paging between host-physical and guest-physical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50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And now the fun stuff…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130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Thread-Local Storage (TLS)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// Global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__thread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tid</a:t>
            </a:r>
            <a:r>
              <a:rPr lang="en-US" dirty="0">
                <a:latin typeface="Courier New"/>
                <a:cs typeface="Courier New"/>
              </a:rPr>
              <a:t>; 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…</a:t>
            </a: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latin typeface="Courier New"/>
                <a:cs typeface="Courier New"/>
              </a:rPr>
              <a:t> (“my thread id is %d\n”, </a:t>
            </a:r>
            <a:r>
              <a:rPr lang="en-US" dirty="0" err="1">
                <a:latin typeface="Courier New"/>
                <a:cs typeface="Courier New"/>
              </a:rPr>
              <a:t>tid</a:t>
            </a:r>
            <a:r>
              <a:rPr lang="en-US" dirty="0">
                <a:latin typeface="Courier New"/>
                <a:cs typeface="Courier New"/>
              </a:rPr>
              <a:t>);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3399271" y="4149080"/>
            <a:ext cx="3548993" cy="1436293"/>
          </a:xfrm>
          <a:prstGeom prst="wedgeRectCallout">
            <a:avLst>
              <a:gd name="adj1" fmla="val 67127"/>
              <a:gd name="adj2" fmla="val -9617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Identical code gets different value in each thread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3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Thread-local storage (TLS)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Convenient abstraction for per-thread variables</a:t>
            </a:r>
          </a:p>
          <a:p>
            <a:r>
              <a:rPr lang="en-US" dirty="0"/>
              <a:t>Code just refers to a variable name, accesses private instance</a:t>
            </a:r>
          </a:p>
          <a:p>
            <a:r>
              <a:rPr lang="en-US" dirty="0"/>
              <a:t>Example: Windows stores the thread ID (and other info) in a thread environment block (TEB)</a:t>
            </a:r>
          </a:p>
          <a:p>
            <a:pPr lvl="1"/>
            <a:r>
              <a:rPr lang="en-US" dirty="0"/>
              <a:t>Same code in any thread to access</a:t>
            </a:r>
          </a:p>
          <a:p>
            <a:pPr lvl="1"/>
            <a:r>
              <a:rPr lang="en-US" dirty="0"/>
              <a:t>No notion of a thread offset or id</a:t>
            </a:r>
          </a:p>
          <a:p>
            <a:r>
              <a:rPr lang="en-US" dirty="0"/>
              <a:t>How to do this?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7289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TLS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 a few pages per thread into a segment</a:t>
            </a:r>
          </a:p>
          <a:p>
            <a:r>
              <a:rPr lang="en-US" dirty="0"/>
              <a:t>Use an “extra” segmentation register</a:t>
            </a:r>
          </a:p>
          <a:p>
            <a:pPr lvl="1"/>
            <a:r>
              <a:rPr lang="en-US" dirty="0"/>
              <a:t>Usually </a:t>
            </a:r>
            <a:r>
              <a:rPr lang="en-US" dirty="0" err="1"/>
              <a:t>gs</a:t>
            </a:r>
            <a:endParaRPr lang="en-US" dirty="0"/>
          </a:p>
          <a:p>
            <a:pPr lvl="1"/>
            <a:r>
              <a:rPr lang="en-US" dirty="0"/>
              <a:t>Windows TEB in </a:t>
            </a:r>
            <a:r>
              <a:rPr lang="en-US" dirty="0" err="1"/>
              <a:t>fs</a:t>
            </a:r>
            <a:endParaRPr lang="en-US" dirty="0"/>
          </a:p>
          <a:p>
            <a:r>
              <a:rPr lang="en-US" dirty="0"/>
              <a:t>Any thread accesses first byte of TLS like this: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/>
              <a:t>mov</a:t>
            </a:r>
            <a:r>
              <a:rPr lang="en-US" dirty="0"/>
              <a:t> </a:t>
            </a:r>
            <a:r>
              <a:rPr lang="en-US" dirty="0" err="1"/>
              <a:t>eax</a:t>
            </a:r>
            <a:r>
              <a:rPr lang="en-US" dirty="0"/>
              <a:t>, </a:t>
            </a:r>
            <a:r>
              <a:rPr lang="en-US" dirty="0" err="1"/>
              <a:t>gs</a:t>
            </a:r>
            <a:r>
              <a:rPr lang="en-US" dirty="0"/>
              <a:t>:(0x0)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753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TLS Illustration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0" y="2017932"/>
            <a:ext cx="2407756" cy="10089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Tid</a:t>
            </a:r>
            <a:r>
              <a:rPr lang="en-US" dirty="0"/>
              <a:t> = 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31782" y="219505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0208" y="1695616"/>
            <a:ext cx="1363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0xb0001000</a:t>
            </a:r>
          </a:p>
        </p:txBody>
      </p:sp>
      <p:sp>
        <p:nvSpPr>
          <p:cNvPr id="9" name="Rectangle 8"/>
          <p:cNvSpPr/>
          <p:nvPr/>
        </p:nvSpPr>
        <p:spPr>
          <a:xfrm>
            <a:off x="3131656" y="2017932"/>
            <a:ext cx="2407756" cy="1008965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Tid</a:t>
            </a:r>
            <a:r>
              <a:rPr lang="en-US" dirty="0">
                <a:solidFill>
                  <a:srgbClr val="000000"/>
                </a:solidFill>
              </a:rPr>
              <a:t> = 1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85369" y="2017932"/>
            <a:ext cx="2407756" cy="1008965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Tid</a:t>
            </a:r>
            <a:r>
              <a:rPr lang="en-US" dirty="0">
                <a:solidFill>
                  <a:srgbClr val="000000"/>
                </a:solidFill>
              </a:rPr>
              <a:t> = 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31656" y="1648600"/>
            <a:ext cx="1363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0xb0002000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85369" y="1694169"/>
            <a:ext cx="1363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0xb0003000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6631" y="5661248"/>
            <a:ext cx="9019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Courier"/>
                <a:cs typeface="Courier"/>
              </a:rPr>
              <a:t>printf</a:t>
            </a:r>
            <a:r>
              <a:rPr lang="en-US" sz="2800" dirty="0">
                <a:latin typeface="Courier"/>
                <a:cs typeface="Courier"/>
              </a:rPr>
              <a:t> (“My thread id is %d\n”,  </a:t>
            </a:r>
            <a:r>
              <a:rPr lang="en-US" sz="2800" dirty="0" err="1">
                <a:latin typeface="Courier"/>
                <a:cs typeface="Courier"/>
              </a:rPr>
              <a:t>gs:tid</a:t>
            </a:r>
            <a:r>
              <a:rPr lang="en-US" sz="2800" dirty="0">
                <a:latin typeface="Courier"/>
                <a:cs typeface="Courier"/>
              </a:rPr>
              <a:t>);</a:t>
            </a:r>
          </a:p>
        </p:txBody>
      </p:sp>
      <p:sp>
        <p:nvSpPr>
          <p:cNvPr id="14" name="Folded Corner 13"/>
          <p:cNvSpPr/>
          <p:nvPr/>
        </p:nvSpPr>
        <p:spPr>
          <a:xfrm>
            <a:off x="665646" y="4095214"/>
            <a:ext cx="2063397" cy="1068317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Thread 0 Registers</a:t>
            </a:r>
          </a:p>
          <a:p>
            <a:pPr algn="ctr"/>
            <a:r>
              <a:rPr lang="en-US" dirty="0" err="1"/>
              <a:t>gs</a:t>
            </a:r>
            <a:r>
              <a:rPr lang="en-US" dirty="0"/>
              <a:t>: = 0xb0001000</a:t>
            </a:r>
          </a:p>
        </p:txBody>
      </p:sp>
      <p:cxnSp>
        <p:nvCxnSpPr>
          <p:cNvPr id="16" name="Elbow Connector 15"/>
          <p:cNvCxnSpPr>
            <a:stCxn id="14" idx="1"/>
          </p:cNvCxnSpPr>
          <p:nvPr/>
        </p:nvCxnSpPr>
        <p:spPr>
          <a:xfrm rot="10800000">
            <a:off x="571502" y="3026897"/>
            <a:ext cx="94145" cy="1602476"/>
          </a:xfrm>
          <a:prstGeom prst="bentConnector2">
            <a:avLst/>
          </a:prstGeom>
          <a:ln w="762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Folded Corner 17"/>
          <p:cNvSpPr/>
          <p:nvPr/>
        </p:nvSpPr>
        <p:spPr>
          <a:xfrm>
            <a:off x="3225800" y="4095214"/>
            <a:ext cx="2063397" cy="1068317"/>
          </a:xfrm>
          <a:prstGeom prst="foldedCorner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Thread 1 Registers</a:t>
            </a:r>
          </a:p>
          <a:p>
            <a:pPr algn="ctr"/>
            <a:r>
              <a:rPr lang="en-US" dirty="0" err="1">
                <a:solidFill>
                  <a:srgbClr val="000000"/>
                </a:solidFill>
              </a:rPr>
              <a:t>gs</a:t>
            </a:r>
            <a:r>
              <a:rPr lang="en-US" dirty="0">
                <a:solidFill>
                  <a:srgbClr val="000000"/>
                </a:solidFill>
              </a:rPr>
              <a:t>: = 0xb0002000</a:t>
            </a:r>
          </a:p>
        </p:txBody>
      </p:sp>
      <p:cxnSp>
        <p:nvCxnSpPr>
          <p:cNvPr id="19" name="Elbow Connector 18"/>
          <p:cNvCxnSpPr>
            <a:stCxn id="18" idx="1"/>
          </p:cNvCxnSpPr>
          <p:nvPr/>
        </p:nvCxnSpPr>
        <p:spPr>
          <a:xfrm rot="10800000">
            <a:off x="3131656" y="3026897"/>
            <a:ext cx="94145" cy="1602476"/>
          </a:xfrm>
          <a:prstGeom prst="bentConnector2">
            <a:avLst/>
          </a:prstGeom>
          <a:ln w="76200" cmpd="sng">
            <a:solidFill>
              <a:schemeClr val="accent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olded Corner 19"/>
          <p:cNvSpPr/>
          <p:nvPr/>
        </p:nvSpPr>
        <p:spPr>
          <a:xfrm>
            <a:off x="5779513" y="4095214"/>
            <a:ext cx="2063397" cy="1068317"/>
          </a:xfrm>
          <a:prstGeom prst="foldedCorner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Thread 2 Registers</a:t>
            </a:r>
          </a:p>
          <a:p>
            <a:pPr algn="ctr"/>
            <a:r>
              <a:rPr lang="en-US" dirty="0" err="1">
                <a:solidFill>
                  <a:srgbClr val="000000"/>
                </a:solidFill>
              </a:rPr>
              <a:t>gs</a:t>
            </a:r>
            <a:r>
              <a:rPr lang="en-US" dirty="0">
                <a:solidFill>
                  <a:srgbClr val="000000"/>
                </a:solidFill>
              </a:rPr>
              <a:t>: = 0xb0003000</a:t>
            </a:r>
          </a:p>
        </p:txBody>
      </p:sp>
      <p:cxnSp>
        <p:nvCxnSpPr>
          <p:cNvPr id="21" name="Elbow Connector 20"/>
          <p:cNvCxnSpPr>
            <a:stCxn id="20" idx="1"/>
          </p:cNvCxnSpPr>
          <p:nvPr/>
        </p:nvCxnSpPr>
        <p:spPr>
          <a:xfrm rot="10800000">
            <a:off x="5685369" y="3026897"/>
            <a:ext cx="94145" cy="1602476"/>
          </a:xfrm>
          <a:prstGeom prst="bentConnector2">
            <a:avLst/>
          </a:prstGeom>
          <a:ln w="76200" cmpd="sng">
            <a:solidFill>
              <a:schemeClr val="accent4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Callout 21"/>
          <p:cNvSpPr/>
          <p:nvPr/>
        </p:nvSpPr>
        <p:spPr>
          <a:xfrm>
            <a:off x="2979255" y="3026897"/>
            <a:ext cx="3086081" cy="1412553"/>
          </a:xfrm>
          <a:prstGeom prst="wedgeEllipseCallout">
            <a:avLst>
              <a:gd name="adj1" fmla="val -62137"/>
              <a:gd name="adj2" fmla="val 81389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Set by the OS</a:t>
            </a:r>
          </a:p>
          <a:p>
            <a:pPr algn="ctr"/>
            <a:r>
              <a:rPr lang="en-US" sz="2400" dirty="0"/>
              <a:t>kernel during context switch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6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0" grpId="0" animBg="1"/>
      <p:bldP spid="22" grpId="0" animBg="1"/>
      <p:bldP spid="22" grpId="1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Viva segmentation!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undergrad OS course treated segmentation as a historical artifact</a:t>
            </a:r>
          </a:p>
          <a:p>
            <a:pPr lvl="1"/>
            <a:r>
              <a:rPr lang="en-US" dirty="0"/>
              <a:t>Yet still widely (</a:t>
            </a:r>
            <a:r>
              <a:rPr lang="en-US" dirty="0" err="1"/>
              <a:t>ab</a:t>
            </a:r>
            <a:r>
              <a:rPr lang="en-US" dirty="0"/>
              <a:t>)used</a:t>
            </a:r>
          </a:p>
          <a:p>
            <a:pPr lvl="1"/>
            <a:r>
              <a:rPr lang="en-US" dirty="0"/>
              <a:t>Also used for sandboxing in vx32, Native Client</a:t>
            </a:r>
          </a:p>
          <a:p>
            <a:pPr lvl="1"/>
            <a:r>
              <a:rPr lang="en-US" dirty="0"/>
              <a:t>Used to implement early versions of VMware</a:t>
            </a:r>
          </a:p>
          <a:p>
            <a:r>
              <a:rPr lang="en-US" dirty="0"/>
              <a:t>Counterpoint: TLS hack is just compensating for lack of general-purpose registers</a:t>
            </a:r>
          </a:p>
          <a:p>
            <a:r>
              <a:rPr lang="en-US" dirty="0"/>
              <a:t>Either way, all but </a:t>
            </a:r>
            <a:r>
              <a:rPr lang="en-US" dirty="0" err="1"/>
              <a:t>fs</a:t>
            </a:r>
            <a:r>
              <a:rPr lang="en-US" dirty="0"/>
              <a:t> and </a:t>
            </a:r>
            <a:r>
              <a:rPr lang="en-US" dirty="0" err="1"/>
              <a:t>gs</a:t>
            </a:r>
            <a:r>
              <a:rPr lang="en-US" dirty="0"/>
              <a:t> are deprecated in x64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926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Microsoft interview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I am on a low-memory x86 system (&lt;4MB).  I don’t care about swapping or addressing more than 4MB.</a:t>
            </a:r>
          </a:p>
          <a:p>
            <a:r>
              <a:rPr lang="en-US" dirty="0"/>
              <a:t>How can I keep paging space overhead at one page?</a:t>
            </a:r>
          </a:p>
          <a:p>
            <a:pPr lvl="1"/>
            <a:r>
              <a:rPr lang="en-US" dirty="0"/>
              <a:t>Recall that the CPU requires 2 levels of </a:t>
            </a:r>
            <a:r>
              <a:rPr lang="en-US" dirty="0" err="1"/>
              <a:t>addr</a:t>
            </a:r>
            <a:r>
              <a:rPr lang="en-US" dirty="0"/>
              <a:t>. translation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378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Solution sketch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4MB address space will only use the low 22 bits of the address space.</a:t>
            </a:r>
          </a:p>
          <a:p>
            <a:pPr lvl="1"/>
            <a:r>
              <a:rPr lang="en-US" dirty="0"/>
              <a:t>So the first level translation will always hit entry 0</a:t>
            </a:r>
          </a:p>
          <a:p>
            <a:r>
              <a:rPr lang="en-US" dirty="0"/>
              <a:t>Map the page table’s physical address at entry 0</a:t>
            </a:r>
          </a:p>
          <a:p>
            <a:pPr lvl="1"/>
            <a:r>
              <a:rPr lang="en-US" dirty="0"/>
              <a:t>First translation will “loop” back to the page table</a:t>
            </a:r>
          </a:p>
          <a:p>
            <a:pPr lvl="1"/>
            <a:r>
              <a:rPr lang="en-US" dirty="0"/>
              <a:t>Then use page table normally for 4MB space</a:t>
            </a:r>
          </a:p>
          <a:p>
            <a:r>
              <a:rPr lang="en-US" dirty="0"/>
              <a:t>Assumes correct programs will not read address 0</a:t>
            </a:r>
          </a:p>
          <a:p>
            <a:pPr lvl="1"/>
            <a:r>
              <a:rPr lang="en-US" dirty="0"/>
              <a:t>Getting null pointers early is nice</a:t>
            </a:r>
          </a:p>
          <a:p>
            <a:pPr lvl="1"/>
            <a:r>
              <a:rPr lang="en-US" dirty="0"/>
              <a:t>Challenge: Refine the solution to still get null pointer exceptions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998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2 will be fun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6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4484641" y="1556792"/>
            <a:ext cx="3574610" cy="2857255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Memory Mapping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0" y="4790475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0612" y="4790475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86206" y="4790475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43559" y="4790475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00912" y="4790475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58265" y="4790475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15529" y="4790475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84641" y="4790475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30235" y="4790475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87588" y="4790475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144941" y="4790475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702294" y="4790475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850365" y="5730973"/>
            <a:ext cx="2874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Physical Memory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71500" y="1556792"/>
            <a:ext cx="3574610" cy="2857255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39960" y="1603825"/>
            <a:ext cx="16035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Process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9960" y="2449965"/>
            <a:ext cx="26650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Virtual Memory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23900" y="3426060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93012" y="3426060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838606" y="3426060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395959" y="3426060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953312" y="3426060"/>
            <a:ext cx="557353" cy="764123"/>
          </a:xfrm>
          <a:prstGeom prst="rect">
            <a:avLst/>
          </a:prstGeom>
          <a:noFill/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0" idx="2"/>
            <a:endCxn id="7" idx="0"/>
          </p:cNvCxnSpPr>
          <p:nvPr/>
        </p:nvCxnSpPr>
        <p:spPr>
          <a:xfrm>
            <a:off x="1002577" y="4190183"/>
            <a:ext cx="1519659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2"/>
            <a:endCxn id="5" idx="0"/>
          </p:cNvCxnSpPr>
          <p:nvPr/>
        </p:nvCxnSpPr>
        <p:spPr>
          <a:xfrm flipH="1">
            <a:off x="1419289" y="4190183"/>
            <a:ext cx="152400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2" idx="2"/>
            <a:endCxn id="10" idx="0"/>
          </p:cNvCxnSpPr>
          <p:nvPr/>
        </p:nvCxnSpPr>
        <p:spPr>
          <a:xfrm>
            <a:off x="2117283" y="4190183"/>
            <a:ext cx="2076923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4" idx="2"/>
            <a:endCxn id="12" idx="0"/>
          </p:cNvCxnSpPr>
          <p:nvPr/>
        </p:nvCxnSpPr>
        <p:spPr>
          <a:xfrm>
            <a:off x="3231989" y="4190183"/>
            <a:ext cx="2076923" cy="600292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485957" y="2844387"/>
            <a:ext cx="4432674" cy="1569660"/>
          </a:xfrm>
          <a:prstGeom prst="rect">
            <a:avLst/>
          </a:prstGeom>
          <a:solidFill>
            <a:srgbClr val="FFFFFF"/>
          </a:solidFill>
          <a:ln w="57150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urier"/>
                <a:cs typeface="Courier"/>
              </a:rPr>
              <a:t>// Program expects (*x) </a:t>
            </a:r>
          </a:p>
          <a:p>
            <a:r>
              <a:rPr lang="en-US" sz="2400" dirty="0">
                <a:latin typeface="Courier"/>
                <a:cs typeface="Courier"/>
              </a:rPr>
              <a:t>//  to always be at </a:t>
            </a:r>
          </a:p>
          <a:p>
            <a:r>
              <a:rPr lang="en-US" sz="2400" dirty="0">
                <a:latin typeface="Courier"/>
                <a:cs typeface="Courier"/>
              </a:rPr>
              <a:t>//  address 0x1000</a:t>
            </a:r>
          </a:p>
          <a:p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*x = 0x1000;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05659" y="5522790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40" name="Oval Callout 39"/>
          <p:cNvSpPr/>
          <p:nvPr/>
        </p:nvSpPr>
        <p:spPr>
          <a:xfrm>
            <a:off x="1253004" y="2567546"/>
            <a:ext cx="3471389" cy="1622638"/>
          </a:xfrm>
          <a:prstGeom prst="wedgeEllipseCallout">
            <a:avLst>
              <a:gd name="adj1" fmla="val -60969"/>
              <a:gd name="adj2" fmla="val 10679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Only one physical address 0x1000!!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553101" y="1603825"/>
            <a:ext cx="160359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Process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53101" y="2449965"/>
            <a:ext cx="266503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Virtual Memory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637041" y="3426060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206153" y="3426060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751747" y="3426060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309100" y="3426060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866453" y="3426060"/>
            <a:ext cx="557353" cy="764123"/>
          </a:xfrm>
          <a:prstGeom prst="rect">
            <a:avLst/>
          </a:prstGeom>
          <a:noFill/>
          <a:ln w="76200" cmpd="sng">
            <a:solidFill>
              <a:srgbClr val="00009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>
            <a:stCxn id="44" idx="2"/>
          </p:cNvCxnSpPr>
          <p:nvPr/>
        </p:nvCxnSpPr>
        <p:spPr>
          <a:xfrm>
            <a:off x="4915718" y="4190183"/>
            <a:ext cx="1519659" cy="600292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5" idx="2"/>
          </p:cNvCxnSpPr>
          <p:nvPr/>
        </p:nvCxnSpPr>
        <p:spPr>
          <a:xfrm flipH="1">
            <a:off x="4637041" y="4190183"/>
            <a:ext cx="847789" cy="600292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6" idx="2"/>
            <a:endCxn id="15" idx="0"/>
          </p:cNvCxnSpPr>
          <p:nvPr/>
        </p:nvCxnSpPr>
        <p:spPr>
          <a:xfrm>
            <a:off x="6030424" y="4190183"/>
            <a:ext cx="950547" cy="600292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8" idx="2"/>
            <a:endCxn id="54" idx="0"/>
          </p:cNvCxnSpPr>
          <p:nvPr/>
        </p:nvCxnSpPr>
        <p:spPr>
          <a:xfrm>
            <a:off x="7145130" y="4190183"/>
            <a:ext cx="393194" cy="600293"/>
          </a:xfrm>
          <a:prstGeom prst="straightConnector1">
            <a:avLst/>
          </a:prstGeom>
          <a:ln w="57150" cmpd="sng">
            <a:solidFill>
              <a:srgbClr val="00009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259647" y="4790476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817000" y="4790476"/>
            <a:ext cx="557353" cy="764123"/>
          </a:xfrm>
          <a:prstGeom prst="rect">
            <a:avLst/>
          </a:prstGeom>
          <a:noFill/>
          <a:ln w="762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561285" y="3063326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556173" y="2973185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3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2890B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B0093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7" grpId="0" animBg="1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38" grpId="0" build="allAtOnce" animBg="1"/>
      <p:bldP spid="38" grpId="1" build="allAtOnce" animBg="1"/>
      <p:bldP spid="40" grpId="0" animBg="1"/>
      <p:bldP spid="40" grpId="1" animBg="1"/>
      <p:bldP spid="42" grpId="0"/>
      <p:bldP spid="43" grpId="0"/>
      <p:bldP spid="44" grpId="0" animBg="1"/>
      <p:bldP spid="45" grpId="0" animBg="1"/>
      <p:bldP spid="46" grpId="0" animBg="1"/>
      <p:bldP spid="47" grpId="0" animBg="1"/>
      <p:bldP spid="48" grpId="0" animBg="1"/>
      <p:bldP spid="59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System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1) Provide an abstraction of contiguous, isolated virtual memory to a program</a:t>
            </a:r>
          </a:p>
          <a:p>
            <a:pPr marL="0" indent="0">
              <a:buNone/>
            </a:pPr>
            <a:r>
              <a:rPr lang="en-US" dirty="0"/>
              <a:t>2) Prevent illegal operations</a:t>
            </a:r>
          </a:p>
          <a:p>
            <a:pPr lvl="1"/>
            <a:r>
              <a:rPr lang="en-US" dirty="0"/>
              <a:t>Prevent access to other application or OS memory</a:t>
            </a:r>
          </a:p>
          <a:p>
            <a:pPr lvl="1"/>
            <a:r>
              <a:rPr lang="en-US" dirty="0"/>
              <a:t>Detect failures early (e.g., </a:t>
            </a:r>
            <a:r>
              <a:rPr lang="en-US" dirty="0" err="1"/>
              <a:t>segfault</a:t>
            </a:r>
            <a:r>
              <a:rPr lang="en-US" dirty="0"/>
              <a:t> on address 0)</a:t>
            </a:r>
          </a:p>
          <a:p>
            <a:pPr lvl="1"/>
            <a:r>
              <a:rPr lang="en-US" dirty="0"/>
              <a:t>More recently, prevent exploits that try to execute program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457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x86 processor modes</a:t>
            </a:r>
          </a:p>
          <a:p>
            <a:r>
              <a:rPr lang="en-US" dirty="0"/>
              <a:t>x86 segmentation</a:t>
            </a:r>
          </a:p>
          <a:p>
            <a:r>
              <a:rPr lang="en-US" dirty="0"/>
              <a:t>x86 page tables</a:t>
            </a:r>
          </a:p>
          <a:p>
            <a:r>
              <a:rPr lang="en-US" dirty="0"/>
              <a:t>Advanced Features</a:t>
            </a:r>
          </a:p>
          <a:p>
            <a:r>
              <a:rPr lang="en-US" dirty="0"/>
              <a:t>Interesting applications/problems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70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Processor Modes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 mode – walks and talks like a really old x86 chip</a:t>
            </a:r>
          </a:p>
          <a:p>
            <a:pPr lvl="1"/>
            <a:r>
              <a:rPr lang="en-US" dirty="0"/>
              <a:t>State at boot</a:t>
            </a:r>
          </a:p>
          <a:p>
            <a:pPr lvl="1"/>
            <a:r>
              <a:rPr lang="en-US" dirty="0"/>
              <a:t>20-bit address space, direct physical memory access</a:t>
            </a:r>
          </a:p>
          <a:p>
            <a:pPr lvl="2"/>
            <a:r>
              <a:rPr lang="en-US" dirty="0"/>
              <a:t>1 MB of usable memory</a:t>
            </a:r>
          </a:p>
          <a:p>
            <a:pPr lvl="1"/>
            <a:r>
              <a:rPr lang="en-US" dirty="0"/>
              <a:t>Segmentation available (no paging)</a:t>
            </a:r>
          </a:p>
          <a:p>
            <a:r>
              <a:rPr lang="en-US" dirty="0"/>
              <a:t>Protected mode – Standard 32-bit x86 mode</a:t>
            </a:r>
          </a:p>
          <a:p>
            <a:pPr lvl="1"/>
            <a:r>
              <a:rPr lang="en-US" dirty="0"/>
              <a:t>Segmentation and paging</a:t>
            </a:r>
          </a:p>
          <a:p>
            <a:pPr lvl="1"/>
            <a:r>
              <a:rPr lang="en-US" dirty="0"/>
              <a:t>Privilege levels (separate user and kernel)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98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Processor Modes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 mode – 64-bit mode (aka amd64, x86_64, etc.)</a:t>
            </a:r>
          </a:p>
          <a:p>
            <a:pPr lvl="1"/>
            <a:r>
              <a:rPr lang="en-US" dirty="0"/>
              <a:t>Very similar to 32-bit mode (protected mode), but bigger</a:t>
            </a:r>
          </a:p>
          <a:p>
            <a:pPr lvl="1"/>
            <a:r>
              <a:rPr lang="en-US" dirty="0"/>
              <a:t>Restrict segmentation use</a:t>
            </a:r>
          </a:p>
          <a:p>
            <a:pPr lvl="1"/>
            <a:r>
              <a:rPr lang="en-US" dirty="0"/>
              <a:t>Garbage collect deprecated instructions</a:t>
            </a:r>
          </a:p>
          <a:p>
            <a:pPr lvl="2"/>
            <a:r>
              <a:rPr lang="en-US" dirty="0"/>
              <a:t>Chips can still run in protected mode with old instructions</a:t>
            </a:r>
          </a:p>
          <a:p>
            <a:r>
              <a:rPr lang="en-US" dirty="0"/>
              <a:t>Even more obscure modes we won’t discuss today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94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12892</TotalTime>
  <Words>2371</Words>
  <Application>Microsoft Macintosh PowerPoint</Application>
  <PresentationFormat>On-screen Show (4:3)</PresentationFormat>
  <Paragraphs>497</Paragraphs>
  <Slides>49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Arial</vt:lpstr>
      <vt:lpstr>Calibri</vt:lpstr>
      <vt:lpstr>Courier</vt:lpstr>
      <vt:lpstr>Courier New</vt:lpstr>
      <vt:lpstr>Wingdings 2</vt:lpstr>
      <vt:lpstr>Office Theme</vt:lpstr>
      <vt:lpstr>x86 Memory Protection and Translation</vt:lpstr>
      <vt:lpstr>Logical Diagram</vt:lpstr>
      <vt:lpstr>Lecture Goal</vt:lpstr>
      <vt:lpstr>Undergrad Review</vt:lpstr>
      <vt:lpstr>Memory Mapping</vt:lpstr>
      <vt:lpstr>Two System Goals</vt:lpstr>
      <vt:lpstr>Outline</vt:lpstr>
      <vt:lpstr>x86 Processor Modes</vt:lpstr>
      <vt:lpstr>x86 Processor Modes</vt:lpstr>
      <vt:lpstr>Translation Overview</vt:lpstr>
      <vt:lpstr>x86 Segmentation</vt:lpstr>
      <vt:lpstr>Programming model</vt:lpstr>
      <vt:lpstr>Segmented Programming Pseudo-example</vt:lpstr>
      <vt:lpstr>Programming, cont.</vt:lpstr>
      <vt:lpstr>Segment management</vt:lpstr>
      <vt:lpstr>Segment registers</vt:lpstr>
      <vt:lpstr>Segments Illustrated</vt:lpstr>
      <vt:lpstr>Sample Problem:  (Old) JOS Bootloader</vt:lpstr>
      <vt:lpstr>Booting problem</vt:lpstr>
      <vt:lpstr>Segmentation to the Rescue!</vt:lpstr>
      <vt:lpstr>JOS ex 1, cont.</vt:lpstr>
      <vt:lpstr>Flat segmentation</vt:lpstr>
      <vt:lpstr>Outline</vt:lpstr>
      <vt:lpstr>Paging Model</vt:lpstr>
      <vt:lpstr>How it works</vt:lpstr>
      <vt:lpstr>Translation Overview</vt:lpstr>
      <vt:lpstr>Example</vt:lpstr>
      <vt:lpstr>Page Table Entries</vt:lpstr>
      <vt:lpstr>Page Table Entries</vt:lpstr>
      <vt:lpstr>Page flags</vt:lpstr>
      <vt:lpstr>Page Table Entries</vt:lpstr>
      <vt:lpstr>Back of the envelope</vt:lpstr>
      <vt:lpstr>Challenge questions</vt:lpstr>
      <vt:lpstr>TLB Entries</vt:lpstr>
      <vt:lpstr>TLB Entries</vt:lpstr>
      <vt:lpstr>TLB Entries</vt:lpstr>
      <vt:lpstr>Outline</vt:lpstr>
      <vt:lpstr>Physical Address Extension (PAE)</vt:lpstr>
      <vt:lpstr>No execute (NX) bit</vt:lpstr>
      <vt:lpstr>Nested page tables</vt:lpstr>
      <vt:lpstr>And now the fun stuff…</vt:lpstr>
      <vt:lpstr>Thread-Local Storage (TLS)</vt:lpstr>
      <vt:lpstr>Thread-local storage (TLS)</vt:lpstr>
      <vt:lpstr>TLS implementation</vt:lpstr>
      <vt:lpstr>TLS Illustration</vt:lpstr>
      <vt:lpstr>Viva segmentation!</vt:lpstr>
      <vt:lpstr>Microsoft interview question</vt:lpstr>
      <vt:lpstr>Solution sketch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209</cp:revision>
  <dcterms:created xsi:type="dcterms:W3CDTF">2012-09-21T01:57:31Z</dcterms:created>
  <dcterms:modified xsi:type="dcterms:W3CDTF">2024-01-18T15:35:49Z</dcterms:modified>
</cp:coreProperties>
</file>