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53"/>
  </p:notesMasterIdLst>
  <p:sldIdLst>
    <p:sldId id="256" r:id="rId2"/>
    <p:sldId id="259" r:id="rId3"/>
    <p:sldId id="346" r:id="rId4"/>
    <p:sldId id="426" r:id="rId5"/>
    <p:sldId id="347" r:id="rId6"/>
    <p:sldId id="427" r:id="rId7"/>
    <p:sldId id="396" r:id="rId8"/>
    <p:sldId id="355" r:id="rId9"/>
    <p:sldId id="333" r:id="rId10"/>
    <p:sldId id="428" r:id="rId11"/>
    <p:sldId id="334" r:id="rId12"/>
    <p:sldId id="397" r:id="rId13"/>
    <p:sldId id="398" r:id="rId14"/>
    <p:sldId id="436" r:id="rId15"/>
    <p:sldId id="437" r:id="rId16"/>
    <p:sldId id="393" r:id="rId17"/>
    <p:sldId id="399" r:id="rId18"/>
    <p:sldId id="400" r:id="rId19"/>
    <p:sldId id="401" r:id="rId20"/>
    <p:sldId id="417" r:id="rId21"/>
    <p:sldId id="402" r:id="rId22"/>
    <p:sldId id="403" r:id="rId23"/>
    <p:sldId id="405" r:id="rId24"/>
    <p:sldId id="404" r:id="rId25"/>
    <p:sldId id="406" r:id="rId26"/>
    <p:sldId id="407" r:id="rId27"/>
    <p:sldId id="408" r:id="rId28"/>
    <p:sldId id="385" r:id="rId29"/>
    <p:sldId id="409" r:id="rId30"/>
    <p:sldId id="410" r:id="rId31"/>
    <p:sldId id="411" r:id="rId32"/>
    <p:sldId id="429" r:id="rId33"/>
    <p:sldId id="412" r:id="rId34"/>
    <p:sldId id="430" r:id="rId35"/>
    <p:sldId id="431" r:id="rId36"/>
    <p:sldId id="432" r:id="rId37"/>
    <p:sldId id="433" r:id="rId38"/>
    <p:sldId id="434" r:id="rId39"/>
    <p:sldId id="413" r:id="rId40"/>
    <p:sldId id="438" r:id="rId41"/>
    <p:sldId id="415" r:id="rId42"/>
    <p:sldId id="416" r:id="rId43"/>
    <p:sldId id="419" r:id="rId44"/>
    <p:sldId id="418" r:id="rId45"/>
    <p:sldId id="420" r:id="rId46"/>
    <p:sldId id="421" r:id="rId47"/>
    <p:sldId id="422" r:id="rId48"/>
    <p:sldId id="424" r:id="rId49"/>
    <p:sldId id="425" r:id="rId50"/>
    <p:sldId id="435" r:id="rId51"/>
    <p:sldId id="32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8D7BB"/>
    <a:srgbClr val="EAEADA"/>
    <a:srgbClr val="8989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6AFEA-17D0-427D-9569-89D6A8449DF9}" v="6080" dt="2023-09-21T04:18:17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21T04:18:17.002" v="1495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9-21T04:17:35.538" v="1490" actId="20577"/>
        <pc:sldMkLst>
          <pc:docMk/>
          <pc:sldMk cId="2231167726" sldId="396"/>
        </pc:sldMkLst>
        <pc:spChg chg="mod">
          <ac:chgData name="Ahmed, Shareef" userId="ce7c6025-ca9f-4b65-b3ee-82447e2e582a" providerId="ADAL" clId="{80B6AFEA-17D0-427D-9569-89D6A8449DF9}" dt="2023-09-21T04:17:35.538" v="1490" actId="20577"/>
          <ac:spMkLst>
            <pc:docMk/>
            <pc:sldMk cId="2231167726" sldId="396"/>
            <ac:spMk id="7" creationId="{6B297E91-F8D0-B529-2B94-B98AF2E60B76}"/>
          </ac:spMkLst>
        </pc:spChg>
      </pc:sldChg>
      <pc:sldChg chg="modAnim">
        <pc:chgData name="Ahmed, Shareef" userId="ce7c6025-ca9f-4b65-b3ee-82447e2e582a" providerId="ADAL" clId="{80B6AFEA-17D0-427D-9569-89D6A8449DF9}" dt="2023-09-18T19:22:15.614" v="1471"/>
        <pc:sldMkLst>
          <pc:docMk/>
          <pc:sldMk cId="4226986151" sldId="397"/>
        </pc:sldMkLst>
      </pc:sldChg>
      <pc:sldChg chg="modSp modAnim">
        <pc:chgData name="Ahmed, Shareef" userId="ce7c6025-ca9f-4b65-b3ee-82447e2e582a" providerId="ADAL" clId="{80B6AFEA-17D0-427D-9569-89D6A8449DF9}" dt="2023-09-18T19:23:41.735" v="1473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Anim">
        <pc:chgData name="Ahmed, Shareef" userId="ce7c6025-ca9f-4b65-b3ee-82447e2e582a" providerId="ADAL" clId="{80B6AFEA-17D0-427D-9569-89D6A8449DF9}" dt="2023-09-20T17:44:58.809" v="1478"/>
        <pc:sldMkLst>
          <pc:docMk/>
          <pc:sldMk cId="2987331358" sldId="410"/>
        </pc:sldMkLst>
      </pc:sldChg>
      <pc:sldChg chg="modSp mod">
        <pc:chgData name="Ahmed, Shareef" userId="ce7c6025-ca9f-4b65-b3ee-82447e2e582a" providerId="ADAL" clId="{80B6AFEA-17D0-427D-9569-89D6A8449DF9}" dt="2023-09-18T19:38:11.898" v="1474" actId="20577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9-18T19:38:11.898" v="1474" actId="20577"/>
          <ac:spMkLst>
            <pc:docMk/>
            <pc:sldMk cId="3124097130" sldId="411"/>
            <ac:spMk id="8" creationId="{297BED17-D226-B15B-EB1E-E55420A750F1}"/>
          </ac:spMkLst>
        </pc:spChg>
      </pc:sldChg>
      <pc:sldChg chg="modSp">
        <pc:chgData name="Ahmed, Shareef" userId="ce7c6025-ca9f-4b65-b3ee-82447e2e582a" providerId="ADAL" clId="{80B6AFEA-17D0-427D-9569-89D6A8449DF9}" dt="2023-09-18T19:38:17.724" v="1475" actId="20577"/>
        <pc:sldMkLst>
          <pc:docMk/>
          <pc:sldMk cId="703829072" sldId="412"/>
        </pc:sldMkLst>
        <pc:spChg chg="mod">
          <ac:chgData name="Ahmed, Shareef" userId="ce7c6025-ca9f-4b65-b3ee-82447e2e582a" providerId="ADAL" clId="{80B6AFEA-17D0-427D-9569-89D6A8449DF9}" dt="2023-09-18T19:38:17.724" v="1475" actId="20577"/>
          <ac:spMkLst>
            <pc:docMk/>
            <pc:sldMk cId="703829072" sldId="412"/>
            <ac:spMk id="8" creationId="{297BED17-D226-B15B-EB1E-E55420A750F1}"/>
          </ac:spMkLst>
        </pc:spChg>
      </pc:sldChg>
      <pc:sldChg chg="modSp">
        <pc:chgData name="Ahmed, Shareef" userId="ce7c6025-ca9f-4b65-b3ee-82447e2e582a" providerId="ADAL" clId="{80B6AFEA-17D0-427D-9569-89D6A8449DF9}" dt="2023-09-20T19:36:05.386" v="1483" actId="20577"/>
        <pc:sldMkLst>
          <pc:docMk/>
          <pc:sldMk cId="3581023187" sldId="420"/>
        </pc:sldMkLst>
        <pc:spChg chg="mod">
          <ac:chgData name="Ahmed, Shareef" userId="ce7c6025-ca9f-4b65-b3ee-82447e2e582a" providerId="ADAL" clId="{80B6AFEA-17D0-427D-9569-89D6A8449DF9}" dt="2023-09-20T19:36:05.386" v="1483" actId="20577"/>
          <ac:spMkLst>
            <pc:docMk/>
            <pc:sldMk cId="3581023187" sldId="420"/>
            <ac:spMk id="5" creationId="{E28CE431-A406-2E40-96FA-505BD17D6919}"/>
          </ac:spMkLst>
        </pc:spChg>
      </pc:sldChg>
      <pc:sldChg chg="addSp delSp modSp mod">
        <pc:chgData name="Ahmed, Shareef" userId="ce7c6025-ca9f-4b65-b3ee-82447e2e582a" providerId="ADAL" clId="{80B6AFEA-17D0-427D-9569-89D6A8449DF9}" dt="2023-09-18T19:20:02.539" v="1470" actId="1076"/>
        <pc:sldMkLst>
          <pc:docMk/>
          <pc:sldMk cId="573451559" sldId="428"/>
        </pc:sldMkLst>
        <pc:picChg chg="add mod">
          <ac:chgData name="Ahmed, Shareef" userId="ce7c6025-ca9f-4b65-b3ee-82447e2e582a" providerId="ADAL" clId="{80B6AFEA-17D0-427D-9569-89D6A8449DF9}" dt="2023-09-18T19:20:02.539" v="1470" actId="1076"/>
          <ac:picMkLst>
            <pc:docMk/>
            <pc:sldMk cId="573451559" sldId="428"/>
            <ac:picMk id="6" creationId="{0F28D7EA-6C0D-E3E3-2C0F-05C80C75260B}"/>
          </ac:picMkLst>
        </pc:picChg>
        <pc:picChg chg="del">
          <ac:chgData name="Ahmed, Shareef" userId="ce7c6025-ca9f-4b65-b3ee-82447e2e582a" providerId="ADAL" clId="{80B6AFEA-17D0-427D-9569-89D6A8449DF9}" dt="2023-09-18T19:19:55.822" v="1467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9-21T04:18:17.002" v="1495"/>
        <pc:sldMkLst>
          <pc:docMk/>
          <pc:sldMk cId="3347023888" sldId="430"/>
        </pc:sldMkLst>
        <pc:spChg chg="del mod">
          <ac:chgData name="Ahmed, Shareef" userId="ce7c6025-ca9f-4b65-b3ee-82447e2e582a" providerId="ADAL" clId="{80B6AFEA-17D0-427D-9569-89D6A8449DF9}" dt="2023-09-21T04:18:09.613" v="1492" actId="478"/>
          <ac:spMkLst>
            <pc:docMk/>
            <pc:sldMk cId="3347023888" sldId="430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9-21T04:18:16.258" v="1494" actId="478"/>
          <ac:spMkLst>
            <pc:docMk/>
            <pc:sldMk cId="3347023888" sldId="430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9-21T04:18:12.544" v="1493" actId="478"/>
          <ac:spMkLst>
            <pc:docMk/>
            <pc:sldMk cId="3347023888" sldId="430"/>
            <ac:spMk id="5" creationId="{220B3D4D-7235-E749-5656-69D154A9B63F}"/>
          </ac:spMkLst>
        </pc:spChg>
        <pc:spChg chg="add mod">
          <ac:chgData name="Ahmed, Shareef" userId="ce7c6025-ca9f-4b65-b3ee-82447e2e582a" providerId="ADAL" clId="{80B6AFEA-17D0-427D-9569-89D6A8449DF9}" dt="2023-09-21T04:18:17.002" v="1495"/>
          <ac:spMkLst>
            <pc:docMk/>
            <pc:sldMk cId="3347023888" sldId="430"/>
            <ac:spMk id="6" creationId="{54D968CA-6BC0-A167-54F6-AF6BCAC8CB29}"/>
          </ac:spMkLst>
        </pc:spChg>
        <pc:spChg chg="add mod">
          <ac:chgData name="Ahmed, Shareef" userId="ce7c6025-ca9f-4b65-b3ee-82447e2e582a" providerId="ADAL" clId="{80B6AFEA-17D0-427D-9569-89D6A8449DF9}" dt="2023-09-21T04:18:17.002" v="1495"/>
          <ac:spMkLst>
            <pc:docMk/>
            <pc:sldMk cId="3347023888" sldId="430"/>
            <ac:spMk id="7" creationId="{38D9EBF6-FA2C-6B4F-AE0D-270268218DF9}"/>
          </ac:spMkLst>
        </pc:spChg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  <pc:spChg chg="add mod">
          <ac:chgData name="Ahmed, Shareef" userId="ce7c6025-ca9f-4b65-b3ee-82447e2e582a" providerId="ADAL" clId="{80B6AFEA-17D0-427D-9569-89D6A8449DF9}" dt="2023-09-21T04:18:17.002" v="1495"/>
          <ac:spMkLst>
            <pc:docMk/>
            <pc:sldMk cId="3347023888" sldId="430"/>
            <ac:spMk id="11" creationId="{7702579F-9BB7-FA83-1330-D8393EA7867C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9T07:24:12.879" v="146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">
          <ac:chgData name="Ahmed, Shareef" userId="ce7c6025-ca9f-4b65-b3ee-82447e2e582a" providerId="ADAL" clId="{80B6AFEA-17D0-427D-9569-89D6A8449DF9}" dt="2023-09-09T07:24:12.879" v="1466"/>
          <ac:graphicFrameMkLst>
            <pc:docMk/>
            <pc:sldMk cId="2768182551" sldId="435"/>
            <ac:graphicFrameMk id="2" creationId="{A6CD02F0-D6D8-0243-C341-17668946BD52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9T07:23:42.728" v="1464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20T17:19:16.820" v="1476" actId="15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20T17:19:16.820" v="1476" actId="15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9T06:45:20.230" v="1418" actId="114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9T06:45:20.230" v="1418" actId="114"/>
          <ac:spMkLst>
            <pc:docMk/>
            <pc:sldMk cId="1175212756" sldId="437"/>
            <ac:spMk id="3" creationId="{DEF809D8-D53C-D68B-78DF-D0819D50806C}"/>
          </ac:spMkLst>
        </pc:spChg>
      </pc:sldChg>
      <pc:sldChg chg="addSp delSp modSp add mod modAnim">
        <pc:chgData name="Ahmed, Shareef" userId="ce7c6025-ca9f-4b65-b3ee-82447e2e582a" providerId="ADAL" clId="{80B6AFEA-17D0-427D-9569-89D6A8449DF9}" dt="2023-09-09T06:42:09.081" v="1417"/>
        <pc:sldMkLst>
          <pc:docMk/>
          <pc:sldMk cId="850299780" sldId="438"/>
        </pc:sldMkLst>
        <pc:spChg chg="add del mod">
          <ac:chgData name="Ahmed, Shareef" userId="ce7c6025-ca9f-4b65-b3ee-82447e2e582a" providerId="ADAL" clId="{80B6AFEA-17D0-427D-9569-89D6A8449DF9}" dt="2023-09-09T06:38:15.875" v="1381" actId="478"/>
          <ac:spMkLst>
            <pc:docMk/>
            <pc:sldMk cId="850299780" sldId="438"/>
            <ac:spMk id="3" creationId="{D1761161-0B40-0DC2-AC70-1F0CE64B91D5}"/>
          </ac:spMkLst>
        </pc:spChg>
        <pc:spChg chg="add mod">
          <ac:chgData name="Ahmed, Shareef" userId="ce7c6025-ca9f-4b65-b3ee-82447e2e582a" providerId="ADAL" clId="{80B6AFEA-17D0-427D-9569-89D6A8449DF9}" dt="2023-09-09T06:38:59.277" v="1385" actId="403"/>
          <ac:spMkLst>
            <pc:docMk/>
            <pc:sldMk cId="850299780" sldId="438"/>
            <ac:spMk id="5" creationId="{DA5F469F-E413-0E80-40D4-AE7869908CCA}"/>
          </ac:spMkLst>
        </pc:spChg>
        <pc:spChg chg="add mod">
          <ac:chgData name="Ahmed, Shareef" userId="ce7c6025-ca9f-4b65-b3ee-82447e2e582a" providerId="ADAL" clId="{80B6AFEA-17D0-427D-9569-89D6A8449DF9}" dt="2023-09-09T06:38:34.124" v="1382"/>
          <ac:spMkLst>
            <pc:docMk/>
            <pc:sldMk cId="850299780" sldId="438"/>
            <ac:spMk id="6" creationId="{9B008A45-C04E-8F6F-851B-FF81A69AF69E}"/>
          </ac:spMkLst>
        </pc:spChg>
        <pc:spChg chg="add mod">
          <ac:chgData name="Ahmed, Shareef" userId="ce7c6025-ca9f-4b65-b3ee-82447e2e582a" providerId="ADAL" clId="{80B6AFEA-17D0-427D-9569-89D6A8449DF9}" dt="2023-09-09T06:39:54.748" v="1401" actId="207"/>
          <ac:spMkLst>
            <pc:docMk/>
            <pc:sldMk cId="850299780" sldId="438"/>
            <ac:spMk id="7" creationId="{9325C9F5-A144-2AEE-67C1-FF97C22B7FDE}"/>
          </ac:spMkLst>
        </pc:spChg>
        <pc:spChg chg="add mod">
          <ac:chgData name="Ahmed, Shareef" userId="ce7c6025-ca9f-4b65-b3ee-82447e2e582a" providerId="ADAL" clId="{80B6AFEA-17D0-427D-9569-89D6A8449DF9}" dt="2023-09-09T06:40:07.737" v="1404" actId="1076"/>
          <ac:spMkLst>
            <pc:docMk/>
            <pc:sldMk cId="850299780" sldId="438"/>
            <ac:spMk id="8" creationId="{1AA454DC-0F93-9785-2977-D8DA7F479F07}"/>
          </ac:spMkLst>
        </pc:spChg>
        <pc:spChg chg="mod">
          <ac:chgData name="Ahmed, Shareef" userId="ce7c6025-ca9f-4b65-b3ee-82447e2e582a" providerId="ADAL" clId="{80B6AFEA-17D0-427D-9569-89D6A8449DF9}" dt="2023-09-09T06:38:08.372" v="1378" actId="20577"/>
          <ac:spMkLst>
            <pc:docMk/>
            <pc:sldMk cId="850299780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80B6AFEA-17D0-427D-9569-89D6A8449DF9}" dt="2023-09-09T06:39:58.923" v="1402" actId="207"/>
          <ac:spMkLst>
            <pc:docMk/>
            <pc:sldMk cId="850299780" sldId="438"/>
            <ac:spMk id="11" creationId="{1F96BC41-ADCA-790C-4F0F-A6DDE609DC21}"/>
          </ac:spMkLst>
        </pc:spChg>
        <pc:spChg chg="add mod">
          <ac:chgData name="Ahmed, Shareef" userId="ce7c6025-ca9f-4b65-b3ee-82447e2e582a" providerId="ADAL" clId="{80B6AFEA-17D0-427D-9569-89D6A8449DF9}" dt="2023-09-09T06:40:11.196" v="1405" actId="207"/>
          <ac:spMkLst>
            <pc:docMk/>
            <pc:sldMk cId="850299780" sldId="438"/>
            <ac:spMk id="13" creationId="{06156C8D-0EC7-68DE-61F6-96531440C8E5}"/>
          </ac:spMkLst>
        </pc:spChg>
        <pc:spChg chg="del">
          <ac:chgData name="Ahmed, Shareef" userId="ce7c6025-ca9f-4b65-b3ee-82447e2e582a" providerId="ADAL" clId="{80B6AFEA-17D0-427D-9569-89D6A8449DF9}" dt="2023-09-09T06:38:13.392" v="1380" actId="478"/>
          <ac:spMkLst>
            <pc:docMk/>
            <pc:sldMk cId="850299780" sldId="438"/>
            <ac:spMk id="14" creationId="{4F999D24-0B26-C71A-1A46-688145BE7520}"/>
          </ac:spMkLst>
        </pc:spChg>
        <pc:spChg chg="add del mod">
          <ac:chgData name="Ahmed, Shareef" userId="ce7c6025-ca9f-4b65-b3ee-82447e2e582a" providerId="ADAL" clId="{80B6AFEA-17D0-427D-9569-89D6A8449DF9}" dt="2023-09-09T06:39:44.623" v="1398" actId="478"/>
          <ac:spMkLst>
            <pc:docMk/>
            <pc:sldMk cId="850299780" sldId="438"/>
            <ac:spMk id="15" creationId="{F7AF69EA-05AC-7BB9-408B-B463F85EE0A2}"/>
          </ac:spMkLst>
        </pc:spChg>
        <pc:spChg chg="add del mod">
          <ac:chgData name="Ahmed, Shareef" userId="ce7c6025-ca9f-4b65-b3ee-82447e2e582a" providerId="ADAL" clId="{80B6AFEA-17D0-427D-9569-89D6A8449DF9}" dt="2023-09-09T06:39:48.259" v="1400" actId="478"/>
          <ac:spMkLst>
            <pc:docMk/>
            <pc:sldMk cId="850299780" sldId="438"/>
            <ac:spMk id="16" creationId="{73840701-2D07-05BB-1975-9F4D06A41325}"/>
          </ac:spMkLst>
        </pc:spChg>
        <pc:spChg chg="add mod">
          <ac:chgData name="Ahmed, Shareef" userId="ce7c6025-ca9f-4b65-b3ee-82447e2e582a" providerId="ADAL" clId="{80B6AFEA-17D0-427D-9569-89D6A8449DF9}" dt="2023-09-09T06:41:09.619" v="1415" actId="1076"/>
          <ac:spMkLst>
            <pc:docMk/>
            <pc:sldMk cId="850299780" sldId="438"/>
            <ac:spMk id="17" creationId="{EF5E5EDC-D8D0-778E-AC69-430AEBDC8199}"/>
          </ac:spMkLst>
        </pc:spChg>
        <pc:spChg chg="add mod">
          <ac:chgData name="Ahmed, Shareef" userId="ce7c6025-ca9f-4b65-b3ee-82447e2e582a" providerId="ADAL" clId="{80B6AFEA-17D0-427D-9569-89D6A8449DF9}" dt="2023-09-09T06:39:20.572" v="1391" actId="403"/>
          <ac:spMkLst>
            <pc:docMk/>
            <pc:sldMk cId="850299780" sldId="438"/>
            <ac:spMk id="18" creationId="{C8002C3B-D53E-FDD9-5ED4-B48A02F5F5D9}"/>
          </ac:spMkLst>
        </pc:spChg>
        <pc:spChg chg="add mod">
          <ac:chgData name="Ahmed, Shareef" userId="ce7c6025-ca9f-4b65-b3ee-82447e2e582a" providerId="ADAL" clId="{80B6AFEA-17D0-427D-9569-89D6A8449DF9}" dt="2023-09-09T06:39:34.625" v="1395" actId="403"/>
          <ac:spMkLst>
            <pc:docMk/>
            <pc:sldMk cId="850299780" sldId="438"/>
            <ac:spMk id="19" creationId="{4EB61265-FE45-FAE3-C8EB-3432A1E645EE}"/>
          </ac:spMkLst>
        </pc:spChg>
        <pc:spChg chg="add del mod">
          <ac:chgData name="Ahmed, Shareef" userId="ce7c6025-ca9f-4b65-b3ee-82447e2e582a" providerId="ADAL" clId="{80B6AFEA-17D0-427D-9569-89D6A8449DF9}" dt="2023-09-09T06:39:46.545" v="1399" actId="478"/>
          <ac:spMkLst>
            <pc:docMk/>
            <pc:sldMk cId="850299780" sldId="438"/>
            <ac:spMk id="20" creationId="{7A4F1320-865F-18A0-8ABD-C472BFA2F043}"/>
          </ac:spMkLst>
        </pc:spChg>
        <pc:spChg chg="add mod">
          <ac:chgData name="Ahmed, Shareef" userId="ce7c6025-ca9f-4b65-b3ee-82447e2e582a" providerId="ADAL" clId="{80B6AFEA-17D0-427D-9569-89D6A8449DF9}" dt="2023-09-09T06:41:09.619" v="1415" actId="1076"/>
          <ac:spMkLst>
            <pc:docMk/>
            <pc:sldMk cId="850299780" sldId="438"/>
            <ac:spMk id="21" creationId="{F77C75AC-84CB-61F4-E2DF-F4D30BE84379}"/>
          </ac:spMkLst>
        </pc:spChg>
        <pc:spChg chg="add mod">
          <ac:chgData name="Ahmed, Shareef" userId="ce7c6025-ca9f-4b65-b3ee-82447e2e582a" providerId="ADAL" clId="{80B6AFEA-17D0-427D-9569-89D6A8449DF9}" dt="2023-09-09T06:41:18.285" v="1416" actId="14100"/>
          <ac:spMkLst>
            <pc:docMk/>
            <pc:sldMk cId="850299780" sldId="438"/>
            <ac:spMk id="22" creationId="{7BFFD28D-C26D-CAE0-4673-A3E4173BAB6F}"/>
          </ac:spMkLst>
        </pc:spChg>
        <pc:graphicFrameChg chg="del">
          <ac:chgData name="Ahmed, Shareef" userId="ce7c6025-ca9f-4b65-b3ee-82447e2e582a" providerId="ADAL" clId="{80B6AFEA-17D0-427D-9569-89D6A8449DF9}" dt="2023-09-09T06:38:10.492" v="1379" actId="478"/>
          <ac:graphicFrameMkLst>
            <pc:docMk/>
            <pc:sldMk cId="850299780" sldId="438"/>
            <ac:graphicFrameMk id="12" creationId="{405FA2EE-90C8-B5CC-37F2-2A18EBAEE811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20T17:52:59.896" v="1480" actId="680"/>
        <pc:sldMkLst>
          <pc:docMk/>
          <pc:sldMk cId="887295224" sldId="439"/>
        </pc:sldMkLst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hyperlink" Target="https://cstheory.stackexchange.com/questions/6660/polynomial-time-algorithms-with-huge-exponent-constant/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Asymptotic Complexity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</a:t>
            </a:r>
            <a:r>
              <a:rPr lang="en-US" sz="3200">
                <a:latin typeface="Comic Sans MS" panose="030F0702030302020204" pitchFamily="66" charset="0"/>
              </a:rPr>
              <a:t>Sec 3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B92DC-E1D9-50D0-EEAB-B6DC966C7308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Can we determine this asymptotic complexity w/o evaluating sums?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Show that the worst-case running time is both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Worst-case running time of Insertion Sort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Outer loop runs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For each iteration of outer loop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Inner loop runs </a:t>
                </a:r>
                <a:r>
                  <a:rPr lang="en-US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Total inner loop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Each line takes constant time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Worst-case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696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F28D7EA-6C0D-E3E3-2C0F-05C80C752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2937728"/>
            <a:ext cx="5357712" cy="24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Worst-case running time of Insertion Sort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there exists an input that takes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For a reverse-sorted array,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A[1] moves through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positions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A[2] moves through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positions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…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/>
                  <a:t>Total steps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Worst-case running time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meaning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/>
                  <a:t>* The textbook has a different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812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29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C00000"/>
                    </a:solidFill>
                  </a:rPr>
                  <a:t>The worst-case running time of Insertion Sort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 we say that running time of Insertion Sort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No. </a:t>
                </a:r>
                <a:r>
                  <a:rPr lang="en-US" b="1" dirty="0"/>
                  <a:t>Why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No “worst-case” in the statement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cases!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input (best-case running time)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Running time of Insertion Sort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8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Worst-case running time is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Best-case running time is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6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299075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dirty="0"/>
                  <a:t>Running time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Worst-case running time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en-US" dirty="0"/>
                  <a:t>bound on the worst-case running time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)) 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bound on the running time of every input.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altLang="en-US" dirty="0"/>
                  <a:t>bound on the worst-case running time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)) 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bound on the running time of every input.</a:t>
                </a:r>
                <a:endParaRPr lang="en-US" altLang="en-US" dirty="0"/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dirty="0"/>
                  <a:t>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Best case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i="1" dirty="0"/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dirty="0"/>
                  <a:t>Can still say “Worst-case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”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dirty="0"/>
                  <a:t>The worst-case running time is given by some unspecified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299075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16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299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en-US" b="1" dirty="0">
                <a:solidFill>
                  <a:srgbClr val="CC0000"/>
                </a:solidFill>
              </a:rPr>
              <a:t>Insertion sort</a:t>
            </a:r>
            <a:r>
              <a:rPr lang="en-US" altLang="en-US" dirty="0"/>
              <a:t> takes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 in the worst case, so sorting (as a </a:t>
            </a:r>
            <a:r>
              <a:rPr lang="en-US" altLang="en-US" i="1" dirty="0"/>
              <a:t>problem</a:t>
            </a:r>
            <a:r>
              <a:rPr lang="en-US" altLang="en-US" dirty="0"/>
              <a:t>) is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).  </a:t>
            </a:r>
            <a:r>
              <a:rPr lang="en-US" altLang="en-US" b="1" u="sng" dirty="0">
                <a:solidFill>
                  <a:srgbClr val="FF3300"/>
                </a:solidFill>
              </a:rPr>
              <a:t>Why?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en-US" dirty="0"/>
              <a:t>Any sorting algorithm must look at each item, so sorting is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521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79248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For a given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the set of functions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6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</a:rPr>
                  <a:t>Pronounced as </a:t>
                </a:r>
                <a:r>
                  <a:rPr lang="en-US" sz="2600" dirty="0">
                    <a:solidFill>
                      <a:srgbClr val="C00000"/>
                    </a:solidFill>
                    <a:latin typeface="+mj-lt"/>
                  </a:rPr>
                  <a:t>big-oh of g of n</a:t>
                </a:r>
                <a:endParaRPr lang="en-US" sz="2600" b="0" dirty="0">
                  <a:solidFill>
                    <a:srgbClr val="C0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is the set of all functions whose </a:t>
                </a:r>
                <a:r>
                  <a:rPr lang="en-US" altLang="en-US" sz="2600" i="1" dirty="0"/>
                  <a:t>rate of growth</a:t>
                </a:r>
                <a:r>
                  <a:rPr lang="en-US" altLang="en-US" sz="2600" dirty="0"/>
                  <a:t> is the same as or lower than that of </a:t>
                </a:r>
                <a:r>
                  <a:rPr lang="en-US" altLang="en-US" sz="2600" i="1" dirty="0"/>
                  <a:t>g</a:t>
                </a:r>
                <a:r>
                  <a:rPr lang="en-US" altLang="en-US" sz="2600" dirty="0"/>
                  <a:t>(</a:t>
                </a:r>
                <a:r>
                  <a:rPr lang="en-US" altLang="en-US" sz="2600" i="1" dirty="0"/>
                  <a:t>n</a:t>
                </a:r>
                <a:r>
                  <a:rPr lang="en-US" altLang="en-US" sz="26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7924800" cy="5119688"/>
              </a:xfrm>
              <a:blipFill>
                <a:blip r:embed="rId3"/>
                <a:stretch>
                  <a:fillRect l="-1231" r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6" r="-2193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817B5A-EA1C-55A1-D030-78B69531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9003506" y="1748799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79248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For a given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the set of functions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60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latin typeface="+mj-lt"/>
                  </a:rPr>
                  <a:t>We should write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Common notational abuse,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7924800" cy="5119688"/>
              </a:xfr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6" r="-2193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817B5A-EA1C-55A1-D030-78B69531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9003506" y="1748799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Show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+500∈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latin typeface="+mj-lt"/>
                  </a:rPr>
                  <a:t>Need to find appropriate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600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+500≤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≥4+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One choice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≥604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  <a:blipFill>
                <a:blip r:embed="rId3"/>
                <a:stretch>
                  <a:fillRect l="-1385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5" r="-2103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817B5A-EA1C-55A1-D030-78B69531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9003506" y="1748799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−100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latin typeface="+mj-lt"/>
                  </a:rPr>
                  <a:t>Assume that</a:t>
                </a:r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−100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altLang="en-US" b="0" dirty="0"/>
                  <a:t>, which is impossible</a:t>
                </a:r>
                <a:endParaRPr lang="en-US" alt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5" r="-2103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817B5A-EA1C-55A1-D030-78B69531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9003506" y="1748799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Asymptotic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10515600" cy="511492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C00000"/>
                    </a:solidFill>
                    <a:latin typeface="+mj-lt"/>
                  </a:rPr>
                  <a:t>Order of growth</a:t>
                </a:r>
                <a:r>
                  <a:rPr lang="en-US" sz="2600" dirty="0">
                    <a:latin typeface="+mj-lt"/>
                  </a:rPr>
                  <a:t>: how an algorithm’s running time increases w.r.t input size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Asymptotic behavior (</a:t>
                </a:r>
                <a:r>
                  <a:rPr lang="en-US" b="1" u="sng" dirty="0">
                    <a:solidFill>
                      <a:srgbClr val="C00000"/>
                    </a:solidFill>
                    <a:latin typeface="+mj-lt"/>
                  </a:rPr>
                  <a:t>Asymptotic complexity</a:t>
                </a:r>
                <a:r>
                  <a:rPr lang="en-US" dirty="0">
                    <a:latin typeface="+mj-lt"/>
                  </a:rPr>
                  <a:t>) of the algorithm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Running time increase as </a:t>
                </a:r>
                <a:r>
                  <a:rPr lang="en-US" b="1" u="sng" dirty="0">
                    <a:solidFill>
                      <a:srgbClr val="C00000"/>
                    </a:solidFill>
                    <a:latin typeface="+mj-lt"/>
                  </a:rPr>
                  <a:t>input size increases without bound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</a:rPr>
                  <a:t>Expressed using </a:t>
                </a:r>
                <a:r>
                  <a:rPr lang="en-US" sz="2600" b="1" u="sng" dirty="0">
                    <a:solidFill>
                      <a:srgbClr val="C00000"/>
                    </a:solidFill>
                    <a:latin typeface="+mj-lt"/>
                  </a:rPr>
                  <a:t>Asymptotic Notations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+mj-lt"/>
                  </a:rPr>
                  <a:t> (Big-Oh),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j-lt"/>
                  </a:rPr>
                  <a:t> (Big-Omega),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latin typeface="+mj-lt"/>
                  </a:rPr>
                  <a:t> (Big-Theta)</a:t>
                </a:r>
              </a:p>
              <a:p>
                <a:pPr lvl="1">
                  <a:lnSpc>
                    <a:spcPct val="150000"/>
                  </a:lnSpc>
                </a:pPr>
                <a:endParaRPr lang="en-US" sz="2200" b="1" u="sng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10515600" cy="5114926"/>
              </a:xfrm>
              <a:blipFill>
                <a:blip r:embed="rId2"/>
                <a:stretch>
                  <a:fillRect l="-928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0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Note that this definition requires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600" b="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b="0" dirty="0"/>
                  <a:t> to be </a:t>
                </a:r>
                <a:r>
                  <a:rPr lang="en-US" altLang="en-US" sz="2600" b="0" u="sng" dirty="0">
                    <a:solidFill>
                      <a:srgbClr val="C00000"/>
                    </a:solidFill>
                  </a:rPr>
                  <a:t>asymptotically non-negative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b="0" dirty="0"/>
                  <a:t>,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5" r="-2103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817B5A-EA1C-55A1-D030-78B695316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9003506" y="1748799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57274"/>
                <a:ext cx="8168149" cy="52990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For a given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the set of functions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6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</a:rPr>
                  <a:t>Pronounced as </a:t>
                </a:r>
                <a:r>
                  <a:rPr lang="en-US" sz="2600" dirty="0">
                    <a:solidFill>
                      <a:srgbClr val="C00000"/>
                    </a:solidFill>
                    <a:latin typeface="+mj-lt"/>
                  </a:rPr>
                  <a:t>big-omega of g of n</a:t>
                </a:r>
                <a:endParaRPr lang="en-US" sz="2600" b="0" dirty="0">
                  <a:solidFill>
                    <a:srgbClr val="C0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is the set of all functions whose </a:t>
                </a:r>
                <a:r>
                  <a:rPr lang="en-US" altLang="en-US" sz="2600" i="1" dirty="0"/>
                  <a:t>rate of growth</a:t>
                </a:r>
                <a:r>
                  <a:rPr lang="en-US" altLang="en-US" sz="2600" dirty="0"/>
                  <a:t> is the same as or higher than that of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57274"/>
                <a:ext cx="8168149" cy="5299075"/>
              </a:xfrm>
              <a:blipFill>
                <a:blip r:embed="rId3"/>
                <a:stretch>
                  <a:fillRect l="-1119" r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06" y="2277601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6" r="-2105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C88B53A2-9130-392C-E5B1-60C8191F9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425" y="1694725"/>
            <a:ext cx="2743200" cy="27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8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Show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+500∈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latin typeface="+mj-lt"/>
                  </a:rPr>
                  <a:t>Need to find appropriate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600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+500≥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≤4+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One choice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≤604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3175"/>
                <a:ext cx="7924800" cy="3633788"/>
              </a:xfrm>
              <a:blipFill>
                <a:blip r:embed="rId3"/>
                <a:stretch>
                  <a:fillRect l="-1385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56" y="113188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315" r="-2016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FA7F9AAA-C9D6-7453-E754-24C540779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425" y="1694725"/>
            <a:ext cx="2743200" cy="27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3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8138652" cy="52990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For a given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the set of functions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6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</a:rPr>
                  <a:t>Pronounced as </a:t>
                </a:r>
                <a:r>
                  <a:rPr lang="en-US" sz="2600" dirty="0">
                    <a:solidFill>
                      <a:srgbClr val="C00000"/>
                    </a:solidFill>
                    <a:latin typeface="+mj-lt"/>
                  </a:rPr>
                  <a:t>big-theta of g of n</a:t>
                </a:r>
                <a:endParaRPr lang="en-US" sz="2600" b="0" dirty="0">
                  <a:solidFill>
                    <a:srgbClr val="C00000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is the set of all functions whose </a:t>
                </a:r>
                <a:r>
                  <a:rPr lang="en-US" altLang="en-US" sz="2600" i="1" dirty="0"/>
                  <a:t>rate of growth</a:t>
                </a:r>
                <a:r>
                  <a:rPr lang="en-US" altLang="en-US" sz="2600" dirty="0"/>
                  <a:t> is the same as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8138652" cy="5299075"/>
              </a:xfrm>
              <a:blipFill>
                <a:blip r:embed="rId3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75" y="2314907"/>
                <a:ext cx="7591425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:∃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2314907"/>
                <a:ext cx="7591425" cy="1339518"/>
              </a:xfrm>
              <a:prstGeom prst="rect">
                <a:avLst/>
              </a:prstGeom>
              <a:blipFill>
                <a:blip r:embed="rId4"/>
                <a:stretch>
                  <a:fillRect l="-1204" r="-241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54BB93B9-82BB-0F56-A1AA-372DD6B76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200" y="1859844"/>
            <a:ext cx="2743199" cy="31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799303"/>
                <a:ext cx="10783529" cy="43776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Question: How to prove statement “</a:t>
                </a:r>
                <a:r>
                  <a:rPr lang="en-US" sz="2600" u="sng" dirty="0"/>
                  <a:t>P </a:t>
                </a:r>
                <a:r>
                  <a:rPr lang="en-US" sz="2600" b="1" u="sng" dirty="0"/>
                  <a:t>if and only if </a:t>
                </a:r>
                <a:r>
                  <a:rPr lang="en-US" sz="2600" u="sng" dirty="0"/>
                  <a:t>Q</a:t>
                </a:r>
                <a:r>
                  <a:rPr lang="en-US" sz="2600" dirty="0"/>
                  <a:t>”?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P, then Q  (Q is a </a:t>
                </a:r>
                <a:r>
                  <a:rPr lang="en-US" u="sng" dirty="0">
                    <a:solidFill>
                      <a:srgbClr val="C00000"/>
                    </a:solidFill>
                  </a:rPr>
                  <a:t>necessary condition </a:t>
                </a:r>
                <a:r>
                  <a:rPr lang="en-US" dirty="0"/>
                  <a:t>for P)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Q, then P  (Q is a </a:t>
                </a:r>
                <a:r>
                  <a:rPr lang="en-US" u="sng" dirty="0">
                    <a:solidFill>
                      <a:srgbClr val="C00000"/>
                    </a:solidFill>
                  </a:rPr>
                  <a:t>sufficient condition </a:t>
                </a:r>
                <a:r>
                  <a:rPr lang="en-US" dirty="0"/>
                  <a:t>for P)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u="sng" dirty="0"/>
                  <a:t>Proof Obligation</a:t>
                </a:r>
                <a:r>
                  <a:rPr lang="en-US" sz="2400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 then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799303"/>
                <a:ext cx="10783529" cy="4377660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 err="1"/>
                  <a:t>Thm</a:t>
                </a:r>
                <a:r>
                  <a:rPr lang="en-US" sz="2400" b="1" dirty="0"/>
                  <a:t>. 3.1.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2811BF-CE2F-3C91-1374-76E0BC98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blipFill>
                <a:blip r:embed="rId4"/>
                <a:stretch>
                  <a:fillRect l="-836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59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6" y="1818968"/>
                <a:ext cx="10783529" cy="435799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u="sng" dirty="0"/>
                  <a:t>If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u="sng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u="sng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u="sng" dirty="0"/>
                  <a:t>then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u="sng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u="sng" dirty="0"/>
                  <a:t> and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u="sng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0" u="sng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600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:∀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0≤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:∀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Also,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:∀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6" y="1818968"/>
                <a:ext cx="10783529" cy="4357995"/>
              </a:xfrm>
              <a:blipFill>
                <a:blip r:embed="rId3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EE166-AD2E-1D7F-FA93-011EDB0FC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 err="1"/>
                  <a:t>Thm</a:t>
                </a:r>
                <a:r>
                  <a:rPr lang="en-US" sz="2400" b="1" dirty="0"/>
                  <a:t>. 3.1.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EE166-AD2E-1D7F-FA93-011EDB0F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blipFill>
                <a:blip r:embed="rId4"/>
                <a:stretch>
                  <a:fillRect l="-836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0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Definition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927"/>
                <a:ext cx="10515600" cy="92857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6" y="1818968"/>
                <a:ext cx="10783529" cy="435799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u="sng" dirty="0"/>
                  <a:t>If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u="sng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m:rPr>
                        <m:nor/>
                      </m:rPr>
                      <a:rPr lang="en-US" sz="2400" u="sng" dirty="0"/>
                      <m:t> </m:t>
                    </m:r>
                    <m:r>
                      <m:rPr>
                        <m:nor/>
                      </m:rPr>
                      <a:rPr lang="en-US" sz="2400" u="sng" dirty="0"/>
                      <m:t>and</m:t>
                    </m:r>
                    <m:r>
                      <m:rPr>
                        <m:nor/>
                      </m:rPr>
                      <a:rPr lang="en-US" sz="2400" u="sng" dirty="0"/>
                      <m:t> </m:t>
                    </m:r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u="sng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u="sng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u="sng" dirty="0"/>
                  <a:t>then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u="sng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u="sng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600" u="sng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:∀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0≤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:∀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{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:∀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6" y="1818968"/>
                <a:ext cx="10783529" cy="4357995"/>
              </a:xfrm>
              <a:blipFill>
                <a:blip r:embed="rId3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EE166-AD2E-1D7F-FA93-011EDB0FC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 err="1"/>
                  <a:t>Thm</a:t>
                </a:r>
                <a:r>
                  <a:rPr lang="en-US" sz="2400" b="1" dirty="0"/>
                  <a:t>. 3.1.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EE166-AD2E-1D7F-FA93-011EDB0F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0" y="1131888"/>
                <a:ext cx="10934240" cy="667415"/>
              </a:xfrm>
              <a:prstGeom prst="rect">
                <a:avLst/>
              </a:prstGeom>
              <a:blipFill>
                <a:blip r:embed="rId4"/>
                <a:stretch>
                  <a:fillRect l="-836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736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Asymptotic Notations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4400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Be as precise as possible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try to write so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Algorithm A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 in </a:t>
                </a:r>
                <a:r>
                  <a:rPr lang="en-US" dirty="0">
                    <a:solidFill>
                      <a:srgbClr val="C00000"/>
                    </a:solidFill>
                  </a:rPr>
                  <a:t>all cases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Running time (or </a:t>
                </a:r>
                <a:r>
                  <a:rPr lang="en-US" u="sng" dirty="0">
                    <a:solidFill>
                      <a:srgbClr val="C00000"/>
                    </a:solidFill>
                  </a:rPr>
                  <a:t>Time Complexity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, this is </a:t>
                </a:r>
                <a:r>
                  <a:rPr lang="en-US" b="0" dirty="0">
                    <a:solidFill>
                      <a:srgbClr val="C00000"/>
                    </a:solidFill>
                  </a:rPr>
                  <a:t>imprecise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this has </a:t>
                </a:r>
                <a:r>
                  <a:rPr lang="en-US" dirty="0">
                    <a:solidFill>
                      <a:srgbClr val="C00000"/>
                    </a:solidFill>
                  </a:rPr>
                  <a:t>unnecessary details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440055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34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Asymptotic Notations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4400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Common mistakes (but kind of accepted)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 is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algorithm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-notation is the earliest (Bachman 1892)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-notations were advocated by Knuth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440055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04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Asymptotic Notations in Expressions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Equality means set membership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standing for an anonymous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No matter what anonymous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represents, there is always a way to choose an anonymous function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so that the equation is valid.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r="-1357" b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89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(Big-Oh)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600" dirty="0"/>
                  <a:t>-notation characterizes an </a:t>
                </a:r>
                <a:r>
                  <a:rPr lang="en-US" sz="2600" b="1" u="sng" dirty="0">
                    <a:solidFill>
                      <a:srgbClr val="C00000"/>
                    </a:solidFill>
                  </a:rPr>
                  <a:t>upper bound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/>
                  <a:t>on the asymptotic behavior of a function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grows </a:t>
                </a:r>
                <a:r>
                  <a:rPr lang="en-US" sz="2200" b="1" u="sng" dirty="0"/>
                  <a:t>no faster</a:t>
                </a:r>
                <a:r>
                  <a:rPr lang="en-US" sz="2200" b="1" dirty="0"/>
                  <a:t> </a:t>
                </a:r>
                <a:r>
                  <a:rPr lang="en-US" sz="2200" dirty="0"/>
                  <a:t>than a certain rate</a:t>
                </a:r>
                <a:r>
                  <a:rPr lang="en-US" sz="2200" b="1" dirty="0"/>
                  <a:t> </a:t>
                </a:r>
                <a:r>
                  <a:rPr lang="en-US" sz="2200" dirty="0"/>
                  <a:t>(based on higher order terms)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if it grows no faster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for 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0D6CB9C-ACF5-EABB-F6AA-02293AEBE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6" b="6220"/>
          <a:stretch/>
        </p:blipFill>
        <p:spPr>
          <a:xfrm>
            <a:off x="4652085" y="3658630"/>
            <a:ext cx="2887830" cy="26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Asymptotic Notations in Expressions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O(g(n)) means order of growth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Infer from context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33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Non-tight upper bound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Compare the definition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-notation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64" y="188849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:∀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64" y="188849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93C792D-E2D1-9979-0126-C0A08D582080}"/>
              </a:ext>
            </a:extLst>
          </p:cNvPr>
          <p:cNvSpPr/>
          <p:nvPr/>
        </p:nvSpPr>
        <p:spPr>
          <a:xfrm>
            <a:off x="4595812" y="2560970"/>
            <a:ext cx="189547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0B3D4D-7235-E749-5656-69D154A9B63F}"/>
              </a:ext>
            </a:extLst>
          </p:cNvPr>
          <p:cNvSpPr/>
          <p:nvPr/>
        </p:nvSpPr>
        <p:spPr>
          <a:xfrm>
            <a:off x="5076824" y="1948657"/>
            <a:ext cx="4667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Non-tight upper bound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becomes </a:t>
                </a:r>
                <a:r>
                  <a:rPr lang="en-US" dirty="0">
                    <a:solidFill>
                      <a:srgbClr val="FF0000"/>
                    </a:solidFill>
                  </a:rPr>
                  <a:t>insignificant</a:t>
                </a:r>
                <a:r>
                  <a:rPr lang="en-US" dirty="0"/>
                  <a:t> w.r.t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64" y="1888498"/>
                <a:ext cx="6950869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:∀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64" y="1888498"/>
                <a:ext cx="6950869" cy="1339518"/>
              </a:xfrm>
              <a:prstGeom prst="rect">
                <a:avLst/>
              </a:prstGeom>
              <a:blipFill>
                <a:blip r:embed="rId4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93C792D-E2D1-9979-0126-C0A08D582080}"/>
              </a:ext>
            </a:extLst>
          </p:cNvPr>
          <p:cNvSpPr/>
          <p:nvPr/>
        </p:nvSpPr>
        <p:spPr>
          <a:xfrm>
            <a:off x="4595812" y="2560970"/>
            <a:ext cx="189547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0B3D4D-7235-E749-5656-69D154A9B63F}"/>
              </a:ext>
            </a:extLst>
          </p:cNvPr>
          <p:cNvSpPr/>
          <p:nvPr/>
        </p:nvSpPr>
        <p:spPr>
          <a:xfrm>
            <a:off x="5076824" y="1948657"/>
            <a:ext cx="4667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Non-tight upper bound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Compare the definition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-notation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3176" y="1888498"/>
                <a:ext cx="7028258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:∀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EB292E-62E4-2935-7408-C1BB99BE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6" y="1888498"/>
                <a:ext cx="7028258" cy="1339518"/>
              </a:xfrm>
              <a:prstGeom prst="rect">
                <a:avLst/>
              </a:prstGeom>
              <a:blipFill>
                <a:blip r:embed="rId4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93C792D-E2D1-9979-0126-C0A08D582080}"/>
              </a:ext>
            </a:extLst>
          </p:cNvPr>
          <p:cNvSpPr/>
          <p:nvPr/>
        </p:nvSpPr>
        <p:spPr>
          <a:xfrm>
            <a:off x="4595812" y="2560970"/>
            <a:ext cx="189547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0B3D4D-7235-E749-5656-69D154A9B63F}"/>
              </a:ext>
            </a:extLst>
          </p:cNvPr>
          <p:cNvSpPr/>
          <p:nvPr/>
        </p:nvSpPr>
        <p:spPr>
          <a:xfrm>
            <a:off x="5010148" y="1948657"/>
            <a:ext cx="4667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Non-tight upper bound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becomes </a:t>
                </a:r>
                <a:r>
                  <a:rPr lang="en-US" dirty="0">
                    <a:solidFill>
                      <a:srgbClr val="FF0000"/>
                    </a:solidFill>
                  </a:rPr>
                  <a:t>arbitrarily large </a:t>
                </a:r>
                <a:r>
                  <a:rPr lang="en-US" dirty="0"/>
                  <a:t>w.r.t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4D968CA-6BC0-A167-54F6-AF6BCAC8CB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3176" y="1888498"/>
                <a:ext cx="7028258" cy="133951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:∀</m:t>
                    </m:r>
                  </m:oMath>
                </a14:m>
                <a:r>
                  <a:rPr lang="en-US" sz="2400" dirty="0"/>
                  <a:t> positive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4D968CA-6BC0-A167-54F6-AF6BCAC8C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6" y="1888498"/>
                <a:ext cx="7028258" cy="1339518"/>
              </a:xfrm>
              <a:prstGeom prst="rect">
                <a:avLst/>
              </a:prstGeom>
              <a:blipFill>
                <a:blip r:embed="rId4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8D9EBF6-FA2C-6B4F-AE0D-270268218DF9}"/>
              </a:ext>
            </a:extLst>
          </p:cNvPr>
          <p:cNvSpPr/>
          <p:nvPr/>
        </p:nvSpPr>
        <p:spPr>
          <a:xfrm>
            <a:off x="4595812" y="2560970"/>
            <a:ext cx="189547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02579F-9BB7-FA83-1330-D8393EA7867C}"/>
              </a:ext>
            </a:extLst>
          </p:cNvPr>
          <p:cNvSpPr/>
          <p:nvPr/>
        </p:nvSpPr>
        <p:spPr>
          <a:xfrm>
            <a:off x="5010148" y="1948657"/>
            <a:ext cx="466725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Asymptotic Notations: Properties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u="sng" dirty="0"/>
                  <a:t>Transitivity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any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Reflexivity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Why not applicable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Asymptotic Notations: Properties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u="sng" dirty="0"/>
                  <a:t>Symmetry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Transpose symmetry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76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Asymptotic Notations: Properties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Prove that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=∅.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&gt;0, ∃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&gt;0:∀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&gt;0, ∃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&gt;0:∀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2200" b="0" dirty="0"/>
                  <a:t>This is impossible, a contradiction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97BED17-D226-B15B-EB1E-E55420A75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2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Asymptotic Notations: Properties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1D51A-7864-E5BE-73F0-1E1341686FAC}"/>
              </a:ext>
            </a:extLst>
          </p:cNvPr>
          <p:cNvGrpSpPr/>
          <p:nvPr/>
        </p:nvGrpSpPr>
        <p:grpSpPr>
          <a:xfrm>
            <a:off x="3386137" y="2128837"/>
            <a:ext cx="5419726" cy="2600325"/>
            <a:chOff x="2733674" y="2128837"/>
            <a:chExt cx="5419726" cy="260032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D7D8CC4-1F38-5B32-6F27-2AB3B85E8AE1}"/>
                </a:ext>
              </a:extLst>
            </p:cNvPr>
            <p:cNvSpPr/>
            <p:nvPr/>
          </p:nvSpPr>
          <p:spPr>
            <a:xfrm>
              <a:off x="2733674" y="2128837"/>
              <a:ext cx="3362325" cy="2600325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5CFAD23-6B3D-88BB-EBE7-1EA8F1E6D28A}"/>
                </a:ext>
              </a:extLst>
            </p:cNvPr>
            <p:cNvSpPr/>
            <p:nvPr/>
          </p:nvSpPr>
          <p:spPr>
            <a:xfrm>
              <a:off x="4791075" y="2128837"/>
              <a:ext cx="3362325" cy="2600325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C04E97-02C7-43F0-02A0-464828ED0934}"/>
                </a:ext>
              </a:extLst>
            </p:cNvPr>
            <p:cNvSpPr/>
            <p:nvPr/>
          </p:nvSpPr>
          <p:spPr>
            <a:xfrm>
              <a:off x="3086100" y="2590800"/>
              <a:ext cx="1419225" cy="1676399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A77814-9622-8A5F-B528-A06B8E5C9BD8}"/>
                </a:ext>
              </a:extLst>
            </p:cNvPr>
            <p:cNvSpPr/>
            <p:nvPr/>
          </p:nvSpPr>
          <p:spPr>
            <a:xfrm>
              <a:off x="6343955" y="2578100"/>
              <a:ext cx="1419225" cy="1676399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CFFBAA-3BB8-ABA6-2800-95EC18DF3201}"/>
                    </a:ext>
                  </a:extLst>
                </p:cNvPr>
                <p:cNvSpPr txBox="1"/>
                <p:nvPr/>
              </p:nvSpPr>
              <p:spPr>
                <a:xfrm flipH="1">
                  <a:off x="4857751" y="3192760"/>
                  <a:ext cx="1002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CFFBAA-3BB8-ABA6-2800-95EC18DF3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57751" y="3192760"/>
                  <a:ext cx="1002030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829" r="-31707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F923019-CD07-AD32-8D53-952107BF08BC}"/>
                    </a:ext>
                  </a:extLst>
                </p:cNvPr>
                <p:cNvSpPr txBox="1"/>
                <p:nvPr/>
              </p:nvSpPr>
              <p:spPr>
                <a:xfrm flipH="1">
                  <a:off x="3913821" y="2234654"/>
                  <a:ext cx="1002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F923019-CD07-AD32-8D53-952107BF0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13821" y="2234654"/>
                  <a:ext cx="100203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220" r="-33537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E811736-778C-D4B7-C21F-8E82B2CEDD80}"/>
                    </a:ext>
                  </a:extLst>
                </p:cNvPr>
                <p:cNvSpPr txBox="1"/>
                <p:nvPr/>
              </p:nvSpPr>
              <p:spPr>
                <a:xfrm flipH="1">
                  <a:off x="5747537" y="2199133"/>
                  <a:ext cx="1002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E811736-778C-D4B7-C21F-8E82B2CED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747537" y="2199133"/>
                  <a:ext cx="100203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29" r="-32317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988C84A-AF5C-493E-8AC2-5E196EE44FB9}"/>
                    </a:ext>
                  </a:extLst>
                </p:cNvPr>
                <p:cNvSpPr txBox="1"/>
                <p:nvPr/>
              </p:nvSpPr>
              <p:spPr>
                <a:xfrm flipH="1">
                  <a:off x="3230728" y="3185466"/>
                  <a:ext cx="1002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988C84A-AF5C-493E-8AC2-5E196EE44F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30728" y="3185466"/>
                  <a:ext cx="1002030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2926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3EE371-9E3B-8985-8428-807E06159E56}"/>
                    </a:ext>
                  </a:extLst>
                </p:cNvPr>
                <p:cNvSpPr txBox="1"/>
                <p:nvPr/>
              </p:nvSpPr>
              <p:spPr>
                <a:xfrm flipH="1">
                  <a:off x="6487475" y="3192759"/>
                  <a:ext cx="1002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3EE371-9E3B-8985-8428-807E06159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87475" y="3192759"/>
                  <a:ext cx="1002030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3939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952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Useful but Incorrect Analogies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405FA2EE-90C8-B5CC-37F2-2A18EBAEE81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44014067"/>
                  </p:ext>
                </p:extLst>
              </p:nvPr>
            </p:nvGraphicFramePr>
            <p:xfrm>
              <a:off x="1404937" y="1397000"/>
              <a:ext cx="9382126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1063">
                      <a:extLst>
                        <a:ext uri="{9D8B030D-6E8A-4147-A177-3AD203B41FA5}">
                          <a16:colId xmlns:a16="http://schemas.microsoft.com/office/drawing/2014/main" val="721075641"/>
                        </a:ext>
                      </a:extLst>
                    </a:gridCol>
                    <a:gridCol w="4691063">
                      <a:extLst>
                        <a:ext uri="{9D8B030D-6E8A-4147-A177-3AD203B41FA5}">
                          <a16:colId xmlns:a16="http://schemas.microsoft.com/office/drawing/2014/main" val="1133028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Asymptotic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Is</a:t>
                          </a:r>
                          <a:r>
                            <a:rPr lang="en-US" sz="2800" baseline="0" dirty="0"/>
                            <a:t> Like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862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7113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066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74632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291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295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405FA2EE-90C8-B5CC-37F2-2A18EBAEE81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44014067"/>
                  </p:ext>
                </p:extLst>
              </p:nvPr>
            </p:nvGraphicFramePr>
            <p:xfrm>
              <a:off x="1404937" y="1397000"/>
              <a:ext cx="9382126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1063">
                      <a:extLst>
                        <a:ext uri="{9D8B030D-6E8A-4147-A177-3AD203B41FA5}">
                          <a16:colId xmlns:a16="http://schemas.microsoft.com/office/drawing/2014/main" val="721075641"/>
                        </a:ext>
                      </a:extLst>
                    </a:gridCol>
                    <a:gridCol w="4691063">
                      <a:extLst>
                        <a:ext uri="{9D8B030D-6E8A-4147-A177-3AD203B41FA5}">
                          <a16:colId xmlns:a16="http://schemas.microsoft.com/office/drawing/2014/main" val="113302888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Asymptotic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Is</a:t>
                          </a:r>
                          <a:r>
                            <a:rPr lang="en-US" sz="2800" baseline="0" dirty="0"/>
                            <a:t> Like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8622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11765" r="-100519" b="-4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0" t="-111765" r="-519" b="-4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1138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209302" r="-100519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0" t="-209302" r="-519" b="-2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20665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312941" r="-100519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0" t="-312941" r="-519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746322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412941" r="-100519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0" t="-412941" r="-519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29152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512941" r="-10051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0" t="-512941" r="-51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58295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999D24-0B26-C71A-1A46-688145BE7520}"/>
              </a:ext>
            </a:extLst>
          </p:cNvPr>
          <p:cNvSpPr/>
          <p:nvPr/>
        </p:nvSpPr>
        <p:spPr>
          <a:xfrm>
            <a:off x="2190750" y="4953000"/>
            <a:ext cx="7658100" cy="928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143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Warning</a:t>
            </a:r>
            <a:r>
              <a:rPr lang="en-US" sz="2400" dirty="0">
                <a:solidFill>
                  <a:srgbClr val="FF0000"/>
                </a:solidFill>
              </a:rPr>
              <a:t>: DO NOT </a:t>
            </a:r>
            <a:r>
              <a:rPr lang="en-US" sz="2400" dirty="0">
                <a:solidFill>
                  <a:schemeClr val="tx1"/>
                </a:solidFill>
              </a:rPr>
              <a:t>formally use them in HWs/Exams/Interviews</a:t>
            </a:r>
          </a:p>
        </p:txBody>
      </p:sp>
    </p:spTree>
    <p:extLst>
      <p:ext uri="{BB962C8B-B14F-4D97-AF65-F5344CB8AC3E}">
        <p14:creationId xmlns:p14="http://schemas.microsoft.com/office/powerpoint/2010/main" val="28188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solidFill>
                      <a:schemeClr val="tx2">
                        <a:lumMod val="50000"/>
                      </a:schemeClr>
                    </a:solidFill>
                  </a:rPr>
                  <a:t>-Notation (Big-Oh)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27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952502"/>
                <a:ext cx="6918530" cy="5224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if it grows no faster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for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Example: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also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r>
                  <a:rPr lang="en-US" sz="2200" b="0" dirty="0"/>
                  <a:t>. </a:t>
                </a:r>
                <a:r>
                  <a:rPr lang="en-US" sz="2200" b="1" u="sng" dirty="0">
                    <a:solidFill>
                      <a:srgbClr val="C00000"/>
                    </a:solidFill>
                  </a:rPr>
                  <a:t>Why?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FCFFD6-A67D-1D78-FDD0-5F5EF8F58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952502"/>
                <a:ext cx="6918530" cy="5224462"/>
              </a:xfrm>
              <a:blipFill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BEE81625-3742-1296-D038-6B0B1053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797"/>
            <a:ext cx="4103431" cy="25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7F05C9A-C681-BA45-3646-570EA356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51" y="821832"/>
            <a:ext cx="4159045" cy="2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2498DA-367D-6DB2-64F2-1F5AA46C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51" y="3589091"/>
            <a:ext cx="4147174" cy="2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6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Exercise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A5F469F-E413-0E80-40D4-AE78699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62037"/>
            <a:ext cx="11388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Express functions in A in asymptotic notation using functions in B.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B008A45-C04E-8F6F-851B-FF81A69A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65288"/>
            <a:ext cx="7612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 A                                         B                                   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325C9F5-A144-2AEE-67C1-FF97C22B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49" y="2244725"/>
            <a:ext cx="5883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/>
              <a:t>5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+ 100</a:t>
            </a:r>
            <a:r>
              <a:rPr lang="en-US" altLang="en-US" sz="2800" b="1" i="1" dirty="0"/>
              <a:t>n              	</a:t>
            </a:r>
            <a:r>
              <a:rPr lang="en-US" altLang="en-US" sz="2800" b="1" dirty="0"/>
              <a:t>3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+ 2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AA454DC-0F93-9785-2977-D8DA7F47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782381"/>
            <a:ext cx="4881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 A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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i="1" baseline="30000" dirty="0"/>
              <a:t>2</a:t>
            </a:r>
            <a:r>
              <a:rPr lang="en-US" altLang="en-US" sz="2400" i="1" dirty="0"/>
              <a:t>), n</a:t>
            </a:r>
            <a:r>
              <a:rPr lang="en-US" altLang="en-US" sz="2400" i="1" baseline="30000" dirty="0"/>
              <a:t>2</a:t>
            </a:r>
            <a:r>
              <a:rPr lang="en-US" altLang="en-US" sz="2400" baseline="300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</a:t>
            </a:r>
            <a:r>
              <a:rPr lang="en-US" altLang="en-US" sz="2400" dirty="0"/>
              <a:t>(B) </a:t>
            </a:r>
            <a:r>
              <a:rPr lang="en-US" altLang="en-US" sz="2400" dirty="0">
                <a:sym typeface="Symbol" panose="05050102010706020507" pitchFamily="18" charset="2"/>
              </a:rPr>
              <a:t> </a:t>
            </a:r>
            <a:r>
              <a:rPr lang="en-US" altLang="en-US" sz="2400" dirty="0"/>
              <a:t>A </a:t>
            </a:r>
            <a:r>
              <a:rPr lang="en-US" altLang="en-US" sz="2400" dirty="0">
                <a:sym typeface="Symbol" panose="05050102010706020507" pitchFamily="18" charset="2"/>
              </a:rPr>
              <a:t>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</a:t>
            </a:r>
            <a:r>
              <a:rPr lang="en-US" altLang="en-US" sz="2400" dirty="0"/>
              <a:t>(B)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F96BC41-ADCA-790C-4F0F-A6DDE60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3332163"/>
            <a:ext cx="5097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800" b="1" dirty="0"/>
              <a:t>log</a:t>
            </a:r>
            <a:r>
              <a:rPr lang="en-US" altLang="en-US" sz="2800" b="1" baseline="-25000" dirty="0"/>
              <a:t>3</a:t>
            </a:r>
            <a:r>
              <a:rPr lang="en-US" altLang="en-US" sz="2800" b="1" dirty="0"/>
              <a:t>(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)          </a:t>
            </a:r>
            <a:r>
              <a:rPr lang="en-US" altLang="en-US" sz="2800" b="1" i="1" dirty="0"/>
              <a:t>		</a:t>
            </a:r>
            <a:r>
              <a:rPr lang="en-US" altLang="en-US" sz="2800" b="1" dirty="0"/>
              <a:t>log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(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3</a:t>
            </a:r>
            <a:r>
              <a:rPr lang="en-US" altLang="en-US" sz="2800" b="1" dirty="0"/>
              <a:t>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6156C8D-0EC7-68DE-61F6-96531440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913188"/>
            <a:ext cx="9100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err="1"/>
              <a:t>log</a:t>
            </a:r>
            <a:r>
              <a:rPr lang="en-US" altLang="en-US" sz="2400" i="1" baseline="-25000" dirty="0" err="1"/>
              <a:t>b</a:t>
            </a:r>
            <a:r>
              <a:rPr lang="en-US" altLang="en-US" sz="2400" i="1" dirty="0" err="1"/>
              <a:t>a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log</a:t>
            </a:r>
            <a:r>
              <a:rPr lang="en-US" altLang="en-US" sz="2400" i="1" baseline="-25000" dirty="0" err="1"/>
              <a:t>c</a:t>
            </a:r>
            <a:r>
              <a:rPr lang="en-US" altLang="en-US" sz="2400" i="1" dirty="0" err="1"/>
              <a:t>a</a:t>
            </a:r>
            <a:r>
              <a:rPr lang="en-US" altLang="en-US" sz="2400" i="1" dirty="0"/>
              <a:t> / </a:t>
            </a:r>
            <a:r>
              <a:rPr lang="en-US" altLang="en-US" sz="2400" dirty="0" err="1"/>
              <a:t>log</a:t>
            </a:r>
            <a:r>
              <a:rPr lang="en-US" altLang="en-US" sz="2400" i="1" baseline="-25000" dirty="0" err="1"/>
              <a:t>c</a:t>
            </a:r>
            <a:r>
              <a:rPr lang="en-US" altLang="en-US" sz="2400" i="1" dirty="0" err="1"/>
              <a:t>b</a:t>
            </a:r>
            <a:r>
              <a:rPr lang="en-US" altLang="en-US" sz="2400" dirty="0"/>
              <a:t>; A = 2lg</a:t>
            </a:r>
            <a:r>
              <a:rPr lang="en-US" altLang="en-US" sz="2400" i="1" dirty="0"/>
              <a:t>n</a:t>
            </a:r>
            <a:r>
              <a:rPr lang="en-US" altLang="en-US" sz="2400" dirty="0"/>
              <a:t> / lg3, B  = 3lg</a:t>
            </a:r>
            <a:r>
              <a:rPr lang="en-US" altLang="en-US" sz="2400" i="1" dirty="0"/>
              <a:t>n</a:t>
            </a:r>
            <a:r>
              <a:rPr lang="en-US" altLang="en-US" sz="2400" dirty="0"/>
              <a:t>, A/B =2/(3lg3)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EF5E5EDC-D8D0-778E-AC69-430AEBDC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48" y="4638318"/>
            <a:ext cx="515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800" b="1" dirty="0"/>
              <a:t>lg</a:t>
            </a:r>
            <a:r>
              <a:rPr lang="en-US" altLang="en-US" sz="2800" b="1" baseline="30000" dirty="0"/>
              <a:t>2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		                            </a:t>
            </a:r>
            <a:r>
              <a:rPr lang="en-US" altLang="en-US" sz="2800" b="1" i="1" dirty="0"/>
              <a:t>n</a:t>
            </a:r>
            <a:r>
              <a:rPr lang="en-US" altLang="en-US" sz="2800" b="1" baseline="30000" dirty="0"/>
              <a:t>1/2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8002C3B-D53E-FDD9-5ED4-B48A02F5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244725"/>
            <a:ext cx="1540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</a:rPr>
              <a:t>A </a:t>
            </a:r>
            <a:r>
              <a:rPr lang="en-US" altLang="en-US" sz="2400" b="1" dirty="0">
                <a:solidFill>
                  <a:srgbClr val="FF3300"/>
                </a:solidFill>
                <a:sym typeface="Symbol" panose="05050102010706020507" pitchFamily="18" charset="2"/>
              </a:rPr>
              <a:t>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sym typeface="Symbol" panose="05050102010706020507" pitchFamily="18" charset="2"/>
              </a:rPr>
              <a:t></a:t>
            </a:r>
            <a:r>
              <a:rPr lang="en-US" altLang="en-US" sz="2400" b="1" dirty="0">
                <a:solidFill>
                  <a:srgbClr val="FF3300"/>
                </a:solidFill>
              </a:rPr>
              <a:t>(B)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EB61265-FE45-FAE3-C8EB-3432A1E6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332163"/>
            <a:ext cx="1540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</a:rPr>
              <a:t>A </a:t>
            </a:r>
            <a:r>
              <a:rPr lang="en-US" altLang="en-US" sz="2400" b="1" dirty="0">
                <a:solidFill>
                  <a:srgbClr val="FF3300"/>
                </a:solidFill>
                <a:sym typeface="Symbol" panose="05050102010706020507" pitchFamily="18" charset="2"/>
              </a:rPr>
              <a:t>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sym typeface="Symbol" panose="05050102010706020507" pitchFamily="18" charset="2"/>
              </a:rPr>
              <a:t></a:t>
            </a:r>
            <a:r>
              <a:rPr lang="en-US" altLang="en-US" sz="2400" b="1" dirty="0">
                <a:solidFill>
                  <a:srgbClr val="FF3300"/>
                </a:solidFill>
              </a:rPr>
              <a:t>(B)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F77C75AC-84CB-61F4-E2DF-F4D30BE8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148" y="4638318"/>
            <a:ext cx="1558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</a:rPr>
              <a:t>A </a:t>
            </a:r>
            <a:r>
              <a:rPr lang="en-US" altLang="en-US" sz="2400" b="1" dirty="0">
                <a:solidFill>
                  <a:srgbClr val="FF3300"/>
                </a:solidFill>
                <a:sym typeface="Symbol" panose="05050102010706020507" pitchFamily="18" charset="2"/>
              </a:rPr>
              <a:t>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o </a:t>
            </a:r>
            <a:r>
              <a:rPr lang="en-US" altLang="en-US" sz="2400" b="1" dirty="0">
                <a:solidFill>
                  <a:srgbClr val="FF3300"/>
                </a:solidFill>
              </a:rPr>
              <a:t>(B)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7BFFD28D-C26D-CAE0-4673-A3E4173B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133618"/>
            <a:ext cx="74982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en-US" sz="2000" dirty="0" err="1"/>
              <a:t>lim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( </a:t>
            </a:r>
            <a:r>
              <a:rPr lang="en-US" altLang="en-US" sz="2000" dirty="0" err="1"/>
              <a:t>lg</a:t>
            </a:r>
            <a:r>
              <a:rPr lang="en-US" altLang="en-US" sz="2000" i="1" baseline="30000" dirty="0" err="1"/>
              <a:t>a</a:t>
            </a:r>
            <a:r>
              <a:rPr lang="en-US" altLang="en-US" sz="2000" baseline="30000" dirty="0"/>
              <a:t> </a:t>
            </a:r>
            <a:r>
              <a:rPr lang="en-US" altLang="en-US" sz="2000" i="1" dirty="0"/>
              <a:t>n</a:t>
            </a:r>
            <a:r>
              <a:rPr lang="en-US" altLang="en-US" sz="2000" dirty="0"/>
              <a:t> / </a:t>
            </a:r>
            <a:r>
              <a:rPr lang="en-US" altLang="en-US" sz="2000" i="1" dirty="0" err="1"/>
              <a:t>n</a:t>
            </a:r>
            <a:r>
              <a:rPr lang="en-US" altLang="en-US" sz="2000" i="1" baseline="30000" dirty="0" err="1"/>
              <a:t>b</a:t>
            </a:r>
            <a:r>
              <a:rPr lang="en-US" altLang="en-US" sz="2000" i="1" baseline="30000" dirty="0"/>
              <a:t> </a:t>
            </a:r>
            <a:r>
              <a:rPr lang="en-US" altLang="en-US" sz="2000" dirty="0"/>
              <a:t>) = 0 (here </a:t>
            </a:r>
            <a:r>
              <a:rPr lang="en-US" altLang="en-US" sz="2000" i="1" dirty="0"/>
              <a:t>a</a:t>
            </a:r>
            <a:r>
              <a:rPr lang="en-US" altLang="en-US" sz="2000" dirty="0"/>
              <a:t> = 2 and </a:t>
            </a:r>
            <a:r>
              <a:rPr lang="en-US" altLang="en-US" sz="2000" i="1" dirty="0"/>
              <a:t>b</a:t>
            </a:r>
            <a:r>
              <a:rPr lang="en-US" altLang="en-US" sz="2000" dirty="0"/>
              <a:t> = 1/2)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A </a:t>
            </a:r>
            <a:r>
              <a:rPr lang="en-US" altLang="en-US" sz="2000" dirty="0">
                <a:sym typeface="Symbol" panose="05050102010706020507" pitchFamily="18" charset="2"/>
              </a:rPr>
              <a:t></a:t>
            </a:r>
            <a:r>
              <a:rPr lang="en-US" altLang="en-US" sz="2000" dirty="0"/>
              <a:t> </a:t>
            </a:r>
            <a:r>
              <a:rPr lang="en-US" altLang="en-US" sz="2000" i="1" dirty="0">
                <a:latin typeface="Symbol" panose="05050102010706020507" pitchFamily="18" charset="2"/>
                <a:sym typeface="Symbol" panose="05050102010706020507" pitchFamily="18" charset="2"/>
              </a:rPr>
              <a:t>o </a:t>
            </a:r>
            <a:r>
              <a:rPr lang="en-US" altLang="en-US" sz="2000" dirty="0"/>
              <a:t>(B)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  <a:r>
              <a:rPr lang="en-US" altLang="en-US" sz="2400" i="1" baseline="60000" dirty="0"/>
              <a:t>n</a:t>
            </a:r>
            <a:r>
              <a:rPr lang="en-US" altLang="en-US" sz="2400" baseline="60000" dirty="0">
                <a:sym typeface="Symbol" panose="05050102010706020507" pitchFamily="18" charset="2"/>
              </a:rPr>
              <a:t>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5029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3" grpId="0" autoUpdateAnimBg="0"/>
      <p:bldP spid="18" grpId="0" autoUpdateAnimBg="0"/>
      <p:bldP spid="19" grpId="0" autoUpdateAnimBg="0"/>
      <p:bldP spid="21" grpId="0" autoUpdateAnimBg="0"/>
      <p:bldP spid="2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1028700" y="24242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Common Functions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</p:spTree>
    <p:extLst>
      <p:ext uri="{BB962C8B-B14F-4D97-AF65-F5344CB8AC3E}">
        <p14:creationId xmlns:p14="http://schemas.microsoft.com/office/powerpoint/2010/main" val="314681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>
                <a:solidFill>
                  <a:schemeClr val="tx2">
                    <a:lumMod val="50000"/>
                  </a:schemeClr>
                </a:solidFill>
              </a:rPr>
              <a:t>Motonocity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0" dirty="0"/>
                  <a:t>A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u="sng" dirty="0"/>
                  <a:t>Monotonically increasing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u="sng" dirty="0"/>
                  <a:t>Monotonically decreasing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u="sng" dirty="0"/>
                  <a:t>Strictly increasing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u="sng" dirty="0"/>
                  <a:t>Strictly decreasing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7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Question</a:t>
                </a:r>
                <a:r>
                  <a:rPr lang="en-US" sz="2400" dirty="0"/>
                  <a:t>: Which of the above is true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≥0?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70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Polynomials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is a </a:t>
                </a:r>
                <a:r>
                  <a:rPr lang="en-US" sz="2400" u="sng" dirty="0">
                    <a:solidFill>
                      <a:srgbClr val="C00000"/>
                    </a:solidFill>
                  </a:rPr>
                  <a:t>polynomial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if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is an integer constant)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sz="2200" dirty="0"/>
                  <a:t>are co-</a:t>
                </a:r>
                <a:r>
                  <a:rPr lang="en-US" sz="2200" dirty="0" err="1"/>
                  <a:t>efficients</a:t>
                </a:r>
                <a:endParaRPr lang="en-US" sz="22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called </a:t>
                </a:r>
                <a:r>
                  <a:rPr lang="en-US" sz="2400" u="sng" dirty="0" err="1">
                    <a:solidFill>
                      <a:srgbClr val="C00000"/>
                    </a:solidFill>
                  </a:rPr>
                  <a:t>polynomially</a:t>
                </a:r>
                <a:r>
                  <a:rPr lang="en-US" sz="2400" u="sng" dirty="0">
                    <a:solidFill>
                      <a:srgbClr val="C00000"/>
                    </a:solidFill>
                  </a:rPr>
                  <a:t> bounded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Common polynomials: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Linear running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Quadratic running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Cubic running time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5143500"/>
              </a:xfrm>
              <a:blipFill>
                <a:blip r:embed="rId2"/>
                <a:stretch>
                  <a:fillRect l="-792" r="-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4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Exponentials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49809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Functions that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terms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a constant)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</a:rPr>
                  <a:t>Polynomials</a:t>
                </a:r>
                <a:r>
                  <a:rPr lang="en-US" sz="2200" dirty="0"/>
                  <a:t>: variable base, constant exponent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</a:rPr>
                  <a:t>Exponentials</a:t>
                </a:r>
                <a:r>
                  <a:rPr lang="en-US" sz="2200" dirty="0"/>
                  <a:t>: constant base, variable exponent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any real constants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400" b="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See book for some (in)equalities regarding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4980960"/>
              </a:xfrm>
              <a:blipFill>
                <a:blip r:embed="rId2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BBCEABAF-CAB5-94F7-4B80-03B93963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822" y="2031952"/>
            <a:ext cx="2969920" cy="29699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B0F1EE-46C8-858B-907E-F2BF66F969B3}"/>
              </a:ext>
            </a:extLst>
          </p:cNvPr>
          <p:cNvSpPr/>
          <p:nvPr/>
        </p:nvSpPr>
        <p:spPr>
          <a:xfrm>
            <a:off x="9094839" y="1457343"/>
            <a:ext cx="2635045" cy="574609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Identities</a:t>
            </a:r>
          </a:p>
        </p:txBody>
      </p:sp>
    </p:spTree>
    <p:extLst>
      <p:ext uri="{BB962C8B-B14F-4D97-AF65-F5344CB8AC3E}">
        <p14:creationId xmlns:p14="http://schemas.microsoft.com/office/powerpoint/2010/main" val="3755182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Logarithms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5" y="1095375"/>
                <a:ext cx="10783529" cy="49809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en-US" sz="2400" i="0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i="1" baseline="-25000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sz="2400" i="1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5" y="1095375"/>
                <a:ext cx="10783529" cy="4980960"/>
              </a:xfrm>
              <a:blipFill>
                <a:blip r:embed="rId2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831F3E-35E0-FCC3-967D-74D0D0382EE8}"/>
              </a:ext>
            </a:extLst>
          </p:cNvPr>
          <p:cNvSpPr/>
          <p:nvPr/>
        </p:nvSpPr>
        <p:spPr>
          <a:xfrm>
            <a:off x="8153400" y="1845512"/>
            <a:ext cx="2635045" cy="574609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CLRS Notations</a:t>
            </a:r>
          </a:p>
        </p:txBody>
      </p:sp>
      <p:pic>
        <p:nvPicPr>
          <p:cNvPr id="8" name="Picture 7" descr="A group of black letters&#10;&#10;Description automatically generated">
            <a:extLst>
              <a:ext uri="{FF2B5EF4-FFF2-40B4-BE49-F238E27FC236}">
                <a16:creationId xmlns:a16="http://schemas.microsoft.com/office/drawing/2014/main" id="{C1F6206C-C448-1402-E1AE-5DE9E643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32" y="2420121"/>
            <a:ext cx="4510180" cy="1500486"/>
          </a:xfrm>
          <a:prstGeom prst="rect">
            <a:avLst/>
          </a:prstGeom>
        </p:spPr>
      </p:pic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FECF5BD-E5E9-8416-9C9A-DAD01FF0D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87" y="2308489"/>
            <a:ext cx="3655894" cy="322423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DBCC1-B50E-08D0-FC9F-467ACAACABB0}"/>
              </a:ext>
            </a:extLst>
          </p:cNvPr>
          <p:cNvSpPr/>
          <p:nvPr/>
        </p:nvSpPr>
        <p:spPr>
          <a:xfrm>
            <a:off x="2642511" y="1733880"/>
            <a:ext cx="2635045" cy="574609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Identities</a:t>
            </a:r>
          </a:p>
        </p:txBody>
      </p:sp>
    </p:spTree>
    <p:extLst>
      <p:ext uri="{BB962C8B-B14F-4D97-AF65-F5344CB8AC3E}">
        <p14:creationId xmlns:p14="http://schemas.microsoft.com/office/powerpoint/2010/main" val="3581023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Logarithms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236" y="1095375"/>
                <a:ext cx="7395940" cy="49809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Log bases do not matter in asymptotic notations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.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Why?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called </a:t>
                </a:r>
                <a:r>
                  <a:rPr lang="en-US" sz="2400" u="sng" dirty="0">
                    <a:solidFill>
                      <a:srgbClr val="C00000"/>
                    </a:solidFill>
                  </a:rPr>
                  <a:t>polylogarithmically</a:t>
                </a:r>
                <a:r>
                  <a:rPr lang="en-US" sz="2400" u="sng" dirty="0"/>
                  <a:t> </a:t>
                </a:r>
                <a:r>
                  <a:rPr lang="en-US" sz="2400" u="sng" dirty="0">
                    <a:solidFill>
                      <a:srgbClr val="C00000"/>
                    </a:solidFill>
                  </a:rPr>
                  <a:t>bounded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236" y="1095375"/>
                <a:ext cx="7395940" cy="4980960"/>
              </a:xfrm>
              <a:blipFill>
                <a:blip r:embed="rId2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FECF5BD-E5E9-8416-9C9A-DAD01FF0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295" y="1938622"/>
            <a:ext cx="3655894" cy="322423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DBCC1-B50E-08D0-FC9F-467ACAACABB0}"/>
              </a:ext>
            </a:extLst>
          </p:cNvPr>
          <p:cNvSpPr/>
          <p:nvPr/>
        </p:nvSpPr>
        <p:spPr>
          <a:xfrm>
            <a:off x="8852719" y="1364013"/>
            <a:ext cx="2635045" cy="574609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Identities</a:t>
            </a:r>
          </a:p>
        </p:txBody>
      </p:sp>
    </p:spTree>
    <p:extLst>
      <p:ext uri="{BB962C8B-B14F-4D97-AF65-F5344CB8AC3E}">
        <p14:creationId xmlns:p14="http://schemas.microsoft.com/office/powerpoint/2010/main" val="63187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Factorials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459" y="1095375"/>
                <a:ext cx="10716785" cy="49809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How many ways can you arrange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100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Stirling’s approximation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Using the above: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8CE431-A406-2E40-96FA-505BD17D6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459" y="1095375"/>
                <a:ext cx="10716785" cy="4980960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 with numbers&#10;&#10;Description automatically generated with medium confidence">
            <a:extLst>
              <a:ext uri="{FF2B5EF4-FFF2-40B4-BE49-F238E27FC236}">
                <a16:creationId xmlns:a16="http://schemas.microsoft.com/office/drawing/2014/main" id="{EF032335-2BB2-2546-5777-459BE16C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27" y="1846459"/>
            <a:ext cx="3949129" cy="1202360"/>
          </a:xfrm>
          <a:prstGeom prst="rect">
            <a:avLst/>
          </a:prstGeom>
        </p:spPr>
      </p:pic>
      <p:pic>
        <p:nvPicPr>
          <p:cNvPr id="7" name="Picture 6" descr="A number of mathematical equations&#10;&#10;Description automatically generated with medium confidence">
            <a:extLst>
              <a:ext uri="{FF2B5EF4-FFF2-40B4-BE49-F238E27FC236}">
                <a16:creationId xmlns:a16="http://schemas.microsoft.com/office/drawing/2014/main" id="{3459FD31-D37D-66FD-CDC4-B89242F1C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31" y="3191693"/>
            <a:ext cx="3689556" cy="858852"/>
          </a:xfrm>
          <a:prstGeom prst="rect">
            <a:avLst/>
          </a:prstGeom>
        </p:spPr>
      </p:pic>
      <p:pic>
        <p:nvPicPr>
          <p:cNvPr id="11" name="Picture 10" descr="A group of math symbols&#10;&#10;Description automatically generated">
            <a:extLst>
              <a:ext uri="{FF2B5EF4-FFF2-40B4-BE49-F238E27FC236}">
                <a16:creationId xmlns:a16="http://schemas.microsoft.com/office/drawing/2014/main" id="{F12BDC56-D26A-BB60-F501-B592B1A3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463678"/>
            <a:ext cx="3394587" cy="1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2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50000"/>
                  </a:schemeClr>
                </a:solidFill>
              </a:rPr>
              <a:t>Growth Rates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86E3FA6A-E0A9-DF28-1187-69C72D8649A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12683007"/>
                  </p:ext>
                </p:extLst>
              </p:nvPr>
            </p:nvGraphicFramePr>
            <p:xfrm>
              <a:off x="684576" y="1377742"/>
              <a:ext cx="10822848" cy="4978608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352856">
                      <a:extLst>
                        <a:ext uri="{9D8B030D-6E8A-4147-A177-3AD203B41FA5}">
                          <a16:colId xmlns:a16="http://schemas.microsoft.com/office/drawing/2014/main" val="3744060014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126255749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44430155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2358233332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51191480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3089657513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1039048742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2771028339"/>
                        </a:ext>
                      </a:extLst>
                    </a:gridCol>
                  </a:tblGrid>
                  <a:tr h="610184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400" b="1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</m:e>
                                      <m:sup>
                                        <m:r>
                                          <a:rPr lang="en-US" sz="2400" b="1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00639658"/>
                      </a:ext>
                    </a:extLst>
                  </a:tr>
                  <a:tr h="32856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2532360890"/>
                      </a:ext>
                    </a:extLst>
                  </a:tr>
                  <a:tr h="32856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161048379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2.62E+05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1.84E+19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866663262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2048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1.68E+07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1.16E+77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2316025246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32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10240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1.05E+06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1.07E+09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1.79E+308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94559435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4.92E+04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1.68E+07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6.87E+10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E+1233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69812021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128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2.29E+05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2.68E+08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4.40E+12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E+4932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206627355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1.05E+06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4.29E+09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2.81E+14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E+19728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03691477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262144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324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512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4.72E+06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6.87E+10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1.80E+16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E+78913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39044909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86E3FA6A-E0A9-DF28-1187-69C72D8649A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12683007"/>
                  </p:ext>
                </p:extLst>
              </p:nvPr>
            </p:nvGraphicFramePr>
            <p:xfrm>
              <a:off x="684576" y="1377742"/>
              <a:ext cx="10822848" cy="4978608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352856">
                      <a:extLst>
                        <a:ext uri="{9D8B030D-6E8A-4147-A177-3AD203B41FA5}">
                          <a16:colId xmlns:a16="http://schemas.microsoft.com/office/drawing/2014/main" val="3744060014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126255749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44430155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2358233332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511914808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3089657513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1039048742"/>
                        </a:ext>
                      </a:extLst>
                    </a:gridCol>
                    <a:gridCol w="1352856">
                      <a:extLst>
                        <a:ext uri="{9D8B030D-6E8A-4147-A177-3AD203B41FA5}">
                          <a16:colId xmlns:a16="http://schemas.microsoft.com/office/drawing/2014/main" val="2771028339"/>
                        </a:ext>
                      </a:extLst>
                    </a:gridCol>
                  </a:tblGrid>
                  <a:tr h="610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450" t="-2000" r="-7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100450" t="-2000" r="-6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200450" t="-2000" r="-5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300450" t="-2000" r="-4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400450" t="-2000" r="-3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500450" t="-2000" r="-2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600450" t="-2000" r="-100901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700450" t="-2000" r="-901" b="-7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39658"/>
                      </a:ext>
                    </a:extLst>
                  </a:tr>
                  <a:tr h="333762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2532360890"/>
                      </a:ext>
                    </a:extLst>
                  </a:tr>
                  <a:tr h="333762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161048379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2.62E+05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1.84E+19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866663262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2048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1.68E+07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1.16E+77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2316025246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32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10240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1.05E+06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1.07E+09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1.79E+308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94559435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4.92E+04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1.68E+07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6.87E+10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E+1233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69812021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128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2.29E+05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2.68E+08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4.40E+12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E+4932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206627355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1.05E+06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4.29E+09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2.81E+14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E+19728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03691477"/>
                      </a:ext>
                    </a:extLst>
                  </a:tr>
                  <a:tr h="52870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262144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18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324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512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4.72E+06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6.87E+10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1.80E+16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E+78913</a:t>
                          </a: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39044909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074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2">
                    <a:lumMod val="50000"/>
                  </a:schemeClr>
                </a:solidFill>
              </a:rPr>
              <a:t>Growth Rates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86E3FA6A-E0A9-DF28-1187-69C72D8649A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3162458"/>
                  </p:ext>
                </p:extLst>
              </p:nvPr>
            </p:nvGraphicFramePr>
            <p:xfrm>
              <a:off x="684574" y="1461068"/>
              <a:ext cx="10822853" cy="4895282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352857">
                      <a:extLst>
                        <a:ext uri="{9D8B030D-6E8A-4147-A177-3AD203B41FA5}">
                          <a16:colId xmlns:a16="http://schemas.microsoft.com/office/drawing/2014/main" val="3744060014"/>
                        </a:ext>
                      </a:extLst>
                    </a:gridCol>
                    <a:gridCol w="1181369">
                      <a:extLst>
                        <a:ext uri="{9D8B030D-6E8A-4147-A177-3AD203B41FA5}">
                          <a16:colId xmlns:a16="http://schemas.microsoft.com/office/drawing/2014/main" val="1262557498"/>
                        </a:ext>
                      </a:extLst>
                    </a:gridCol>
                    <a:gridCol w="1171840">
                      <a:extLst>
                        <a:ext uri="{9D8B030D-6E8A-4147-A177-3AD203B41FA5}">
                          <a16:colId xmlns:a16="http://schemas.microsoft.com/office/drawing/2014/main" val="444301558"/>
                        </a:ext>
                      </a:extLst>
                    </a:gridCol>
                    <a:gridCol w="1209950">
                      <a:extLst>
                        <a:ext uri="{9D8B030D-6E8A-4147-A177-3AD203B41FA5}">
                          <a16:colId xmlns:a16="http://schemas.microsoft.com/office/drawing/2014/main" val="2358233332"/>
                        </a:ext>
                      </a:extLst>
                    </a:gridCol>
                    <a:gridCol w="1371911">
                      <a:extLst>
                        <a:ext uri="{9D8B030D-6E8A-4147-A177-3AD203B41FA5}">
                          <a16:colId xmlns:a16="http://schemas.microsoft.com/office/drawing/2014/main" val="511914808"/>
                        </a:ext>
                      </a:extLst>
                    </a:gridCol>
                    <a:gridCol w="1419548">
                      <a:extLst>
                        <a:ext uri="{9D8B030D-6E8A-4147-A177-3AD203B41FA5}">
                          <a16:colId xmlns:a16="http://schemas.microsoft.com/office/drawing/2014/main" val="3089657513"/>
                        </a:ext>
                      </a:extLst>
                    </a:gridCol>
                    <a:gridCol w="1762521">
                      <a:extLst>
                        <a:ext uri="{9D8B030D-6E8A-4147-A177-3AD203B41FA5}">
                          <a16:colId xmlns:a16="http://schemas.microsoft.com/office/drawing/2014/main" val="1039048742"/>
                        </a:ext>
                      </a:extLst>
                    </a:gridCol>
                    <a:gridCol w="1352857">
                      <a:extLst>
                        <a:ext uri="{9D8B030D-6E8A-4147-A177-3AD203B41FA5}">
                          <a16:colId xmlns:a16="http://schemas.microsoft.com/office/drawing/2014/main" val="2771028339"/>
                        </a:ext>
                      </a:extLst>
                    </a:gridCol>
                  </a:tblGrid>
                  <a:tr h="588608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400" b="1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</m:e>
                                      <m:sup>
                                        <m:r>
                                          <a:rPr lang="en-US" sz="2400" b="1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400" b="1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effectLst/>
                          </a:endParaRPr>
                        </a:p>
                      </a:txBody>
                      <a:tcPr marL="21722" marR="21722" marT="14481" marB="14481" anchor="b"/>
                    </a:tc>
                    <a:extLst>
                      <a:ext uri="{0D108BD9-81ED-4DB2-BD59-A6C34878D82A}">
                        <a16:rowId xmlns:a16="http://schemas.microsoft.com/office/drawing/2014/main" val="1000639658"/>
                      </a:ext>
                    </a:extLst>
                  </a:tr>
                  <a:tr h="309329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2532360890"/>
                      </a:ext>
                    </a:extLst>
                  </a:tr>
                  <a:tr h="309329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161048379"/>
                      </a:ext>
                    </a:extLst>
                  </a:tr>
                  <a:tr h="53672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2*10^8 years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866663262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16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2316025246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18 min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094559435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16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19 hours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69812021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 min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51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206627355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hour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3257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003691477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262144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 dirty="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19 hours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2*10^5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 dirty="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39044909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86E3FA6A-E0A9-DF28-1187-69C72D8649A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3162458"/>
                  </p:ext>
                </p:extLst>
              </p:nvPr>
            </p:nvGraphicFramePr>
            <p:xfrm>
              <a:off x="684574" y="1461068"/>
              <a:ext cx="10822853" cy="4895282"/>
            </p:xfrm>
            <a:graphic>
              <a:graphicData uri="http://schemas.openxmlformats.org/drawingml/2006/table">
                <a:tbl>
                  <a:tblPr>
                    <a:tableStyleId>{B301B821-A1FF-4177-AEE7-76D212191A09}</a:tableStyleId>
                  </a:tblPr>
                  <a:tblGrid>
                    <a:gridCol w="1352857">
                      <a:extLst>
                        <a:ext uri="{9D8B030D-6E8A-4147-A177-3AD203B41FA5}">
                          <a16:colId xmlns:a16="http://schemas.microsoft.com/office/drawing/2014/main" val="3744060014"/>
                        </a:ext>
                      </a:extLst>
                    </a:gridCol>
                    <a:gridCol w="1181369">
                      <a:extLst>
                        <a:ext uri="{9D8B030D-6E8A-4147-A177-3AD203B41FA5}">
                          <a16:colId xmlns:a16="http://schemas.microsoft.com/office/drawing/2014/main" val="1262557498"/>
                        </a:ext>
                      </a:extLst>
                    </a:gridCol>
                    <a:gridCol w="1171840">
                      <a:extLst>
                        <a:ext uri="{9D8B030D-6E8A-4147-A177-3AD203B41FA5}">
                          <a16:colId xmlns:a16="http://schemas.microsoft.com/office/drawing/2014/main" val="444301558"/>
                        </a:ext>
                      </a:extLst>
                    </a:gridCol>
                    <a:gridCol w="1209950">
                      <a:extLst>
                        <a:ext uri="{9D8B030D-6E8A-4147-A177-3AD203B41FA5}">
                          <a16:colId xmlns:a16="http://schemas.microsoft.com/office/drawing/2014/main" val="2358233332"/>
                        </a:ext>
                      </a:extLst>
                    </a:gridCol>
                    <a:gridCol w="1371911">
                      <a:extLst>
                        <a:ext uri="{9D8B030D-6E8A-4147-A177-3AD203B41FA5}">
                          <a16:colId xmlns:a16="http://schemas.microsoft.com/office/drawing/2014/main" val="511914808"/>
                        </a:ext>
                      </a:extLst>
                    </a:gridCol>
                    <a:gridCol w="1419548">
                      <a:extLst>
                        <a:ext uri="{9D8B030D-6E8A-4147-A177-3AD203B41FA5}">
                          <a16:colId xmlns:a16="http://schemas.microsoft.com/office/drawing/2014/main" val="3089657513"/>
                        </a:ext>
                      </a:extLst>
                    </a:gridCol>
                    <a:gridCol w="1762521">
                      <a:extLst>
                        <a:ext uri="{9D8B030D-6E8A-4147-A177-3AD203B41FA5}">
                          <a16:colId xmlns:a16="http://schemas.microsoft.com/office/drawing/2014/main" val="1039048742"/>
                        </a:ext>
                      </a:extLst>
                    </a:gridCol>
                    <a:gridCol w="1352857">
                      <a:extLst>
                        <a:ext uri="{9D8B030D-6E8A-4147-A177-3AD203B41FA5}">
                          <a16:colId xmlns:a16="http://schemas.microsoft.com/office/drawing/2014/main" val="2771028339"/>
                        </a:ext>
                      </a:extLst>
                    </a:gridCol>
                  </a:tblGrid>
                  <a:tr h="588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450" t="-1031" r="-700901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114948" t="-1031" r="-702062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217188" t="-1031" r="-609375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306030" t="-1031" r="-487940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359111" t="-1031" r="-331556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443348" t="-1031" r="-220172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438062" t="-1031" r="-77509" b="-7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1722" marR="21722" marT="14481" marB="14481" anchor="b">
                        <a:blipFill>
                          <a:blip r:embed="rId2"/>
                          <a:stretch>
                            <a:fillRect l="-700450" t="-1031" r="-901" b="-752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39658"/>
                      </a:ext>
                    </a:extLst>
                  </a:tr>
                  <a:tr h="333762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2532360890"/>
                      </a:ext>
                    </a:extLst>
                  </a:tr>
                  <a:tr h="333762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1610483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2*10^8 years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866663262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256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16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2316025246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1024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18 min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094559435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4096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16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19 hours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69812021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16384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 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 min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51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206627355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65536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 hour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3257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1003691477"/>
                      </a:ext>
                    </a:extLst>
                  </a:tr>
                  <a:tr h="510005"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2000">
                              <a:effectLst/>
                            </a:rPr>
                            <a:t>262144</a:t>
                          </a:r>
                        </a:p>
                      </a:txBody>
                      <a:tcPr marL="21722" marR="21722" marT="14481" marB="14481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 dirty="0">
                              <a:effectLst/>
                            </a:rPr>
                            <a:t>&lt;1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5 sec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19 hours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>
                              <a:effectLst/>
                            </a:rPr>
                            <a:t>2*10^5 years</a:t>
                          </a:r>
                        </a:p>
                      </a:txBody>
                      <a:tcPr marL="22860" marR="22860" marT="15240" marB="15240" anchor="b"/>
                    </a:tc>
                    <a:tc>
                      <a:txBody>
                        <a:bodyPr/>
                        <a:lstStyle/>
                        <a:p>
                          <a:pPr algn="r" rtl="0" fontAlgn="b"/>
                          <a:r>
                            <a:rPr lang="en-US" sz="1800" dirty="0">
                              <a:effectLst/>
                            </a:rPr>
                            <a:t>very long</a:t>
                          </a:r>
                        </a:p>
                      </a:txBody>
                      <a:tcPr marL="22860" marR="22860" marT="15240" marB="15240" anchor="b"/>
                    </a:tc>
                    <a:extLst>
                      <a:ext uri="{0D108BD9-81ED-4DB2-BD59-A6C34878D82A}">
                        <a16:rowId xmlns:a16="http://schemas.microsoft.com/office/drawing/2014/main" val="39044909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A4A3DA-F191-AE00-E7FB-F30A1EDA0A8C}"/>
              </a:ext>
            </a:extLst>
          </p:cNvPr>
          <p:cNvSpPr/>
          <p:nvPr/>
        </p:nvSpPr>
        <p:spPr>
          <a:xfrm>
            <a:off x="2097958" y="886459"/>
            <a:ext cx="8570042" cy="574609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Running times on a million instruction/sec machine</a:t>
            </a:r>
          </a:p>
        </p:txBody>
      </p:sp>
    </p:spTree>
    <p:extLst>
      <p:ext uri="{BB962C8B-B14F-4D97-AF65-F5344CB8AC3E}">
        <p14:creationId xmlns:p14="http://schemas.microsoft.com/office/powerpoint/2010/main" val="1497495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5400" dirty="0">
                    <a:solidFill>
                      <a:schemeClr val="tx2">
                        <a:lumMod val="50000"/>
                      </a:schemeClr>
                    </a:solidFill>
                  </a:rPr>
                  <a:t>-Notation (Big-Omega)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/>
                  <a:t>-notation characterizes a </a:t>
                </a:r>
                <a:r>
                  <a:rPr lang="en-US" sz="2600" b="1" u="sng" dirty="0">
                    <a:solidFill>
                      <a:srgbClr val="C00000"/>
                    </a:solidFill>
                  </a:rPr>
                  <a:t>lower bound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/>
                  <a:t>on the asymptotic behavior of a function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grows </a:t>
                </a:r>
                <a:r>
                  <a:rPr lang="en-US" sz="2200" b="1" u="sng" dirty="0"/>
                  <a:t>no slower</a:t>
                </a:r>
                <a:r>
                  <a:rPr lang="en-US" sz="2200" dirty="0"/>
                  <a:t> than a certain rate (based on higher order terms)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if it grows no slower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for 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  <a:blipFill>
                <a:blip r:embed="rId3"/>
                <a:stretch>
                  <a:fillRect r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a function&#10;&#10;Description automatically generated">
            <a:extLst>
              <a:ext uri="{FF2B5EF4-FFF2-40B4-BE49-F238E27FC236}">
                <a16:creationId xmlns:a16="http://schemas.microsoft.com/office/drawing/2014/main" id="{139A5AE9-DA59-724E-60EB-7EEF9583F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69258"/>
            <a:ext cx="2743200" cy="27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6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7">
                <a:extLst>
                  <a:ext uri="{FF2B5EF4-FFF2-40B4-BE49-F238E27FC236}">
                    <a16:creationId xmlns:a16="http://schemas.microsoft.com/office/drawing/2014/main" id="{D0277D6D-6BEE-EDFE-949C-2C38EB80B6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1979543"/>
                  </p:ext>
                </p:extLst>
              </p:nvPr>
            </p:nvGraphicFramePr>
            <p:xfrm>
              <a:off x="1162052" y="358362"/>
              <a:ext cx="10191748" cy="627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8828">
                      <a:extLst>
                        <a:ext uri="{9D8B030D-6E8A-4147-A177-3AD203B41FA5}">
                          <a16:colId xmlns:a16="http://schemas.microsoft.com/office/drawing/2014/main" val="1041504990"/>
                        </a:ext>
                      </a:extLst>
                    </a:gridCol>
                    <a:gridCol w="1829288">
                      <a:extLst>
                        <a:ext uri="{9D8B030D-6E8A-4147-A177-3AD203B41FA5}">
                          <a16:colId xmlns:a16="http://schemas.microsoft.com/office/drawing/2014/main" val="3041163809"/>
                        </a:ext>
                      </a:extLst>
                    </a:gridCol>
                    <a:gridCol w="6623632">
                      <a:extLst>
                        <a:ext uri="{9D8B030D-6E8A-4147-A177-3AD203B41FA5}">
                          <a16:colId xmlns:a16="http://schemas.microsoft.com/office/drawing/2014/main" val="1234158879"/>
                        </a:ext>
                      </a:extLst>
                    </a:gridCol>
                  </a:tblGrid>
                  <a:tr h="35424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Growth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Examples and 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363673"/>
                      </a:ext>
                    </a:extLst>
                  </a:tr>
                  <a:tr h="6199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Add to linked list (unsorted)</a:t>
                          </a:r>
                        </a:p>
                        <a:p>
                          <a:r>
                            <a:rPr lang="en-US" dirty="0"/>
                            <a:t>Assign value to variable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049614"/>
                      </a:ext>
                    </a:extLst>
                  </a:tr>
                  <a:tr h="354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Search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01422"/>
                      </a:ext>
                    </a:extLst>
                  </a:tr>
                  <a:tr h="4332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Square Root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Primality</a:t>
                          </a:r>
                          <a:r>
                            <a:rPr lang="en-US" baseline="0" dirty="0"/>
                            <a:t> Testing;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502270"/>
                      </a:ext>
                    </a:extLst>
                  </a:tr>
                  <a:tr h="6199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item in unsorted lists,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String</a:t>
                          </a:r>
                          <a:r>
                            <a:rPr lang="en-US" baseline="0" dirty="0"/>
                            <a:t> comparison, Special-purpose sorts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583104"/>
                      </a:ext>
                    </a:extLst>
                  </a:tr>
                  <a:tr h="4457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Log-Linear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Good sorting algorithms (merge</a:t>
                          </a:r>
                          <a:r>
                            <a:rPr lang="en-US" baseline="0" dirty="0"/>
                            <a:t> sort, heapsort)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978613"/>
                      </a:ext>
                    </a:extLst>
                  </a:tr>
                  <a:tr h="5971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Naive sorting algorithms (Bubble, Insertion, Selection)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605832"/>
                      </a:ext>
                    </a:extLst>
                  </a:tr>
                  <a:tr h="6199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Naive</a:t>
                          </a:r>
                          <a:r>
                            <a:rPr lang="en-US" baseline="0" dirty="0"/>
                            <a:t> Matrix Multiplication</a:t>
                          </a:r>
                        </a:p>
                        <a:p>
                          <a:r>
                            <a:rPr lang="en-US" baseline="0" dirty="0"/>
                            <a:t>Floyd-</a:t>
                          </a:r>
                          <a:r>
                            <a:rPr lang="en-US" baseline="0" dirty="0" err="1"/>
                            <a:t>Warshall</a:t>
                          </a:r>
                          <a:r>
                            <a:rPr lang="en-US" baseline="0" dirty="0"/>
                            <a:t> (All-pairs shortest paths)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719385"/>
                      </a:ext>
                    </a:extLst>
                  </a:tr>
                  <a:tr h="6199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High-Order Polynomial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 recognition, O(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). </a:t>
                          </a:r>
                          <a:r>
                            <a:rPr lang="en-US" dirty="0">
                              <a:hlinkClick r:id="rId2"/>
                            </a:rPr>
                            <a:t>https://cstheory.stackexchange.com/questions/6660/polynomial-time-algorithms-with-huge-exponent-constant/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984667"/>
                      </a:ext>
                    </a:extLst>
                  </a:tr>
                  <a:tr h="4754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all subsets. Algorithm is inefficient, if can’t do better, then the</a:t>
                          </a:r>
                          <a:r>
                            <a:rPr lang="en-US" baseline="0" dirty="0"/>
                            <a:t> problem is hard. 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33551"/>
                      </a:ext>
                    </a:extLst>
                  </a:tr>
                  <a:tr h="5899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all permutations.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436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7">
                <a:extLst>
                  <a:ext uri="{FF2B5EF4-FFF2-40B4-BE49-F238E27FC236}">
                    <a16:creationId xmlns:a16="http://schemas.microsoft.com/office/drawing/2014/main" id="{D0277D6D-6BEE-EDFE-949C-2C38EB80B6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1979543"/>
                  </p:ext>
                </p:extLst>
              </p:nvPr>
            </p:nvGraphicFramePr>
            <p:xfrm>
              <a:off x="1162052" y="358362"/>
              <a:ext cx="10191748" cy="627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8828">
                      <a:extLst>
                        <a:ext uri="{9D8B030D-6E8A-4147-A177-3AD203B41FA5}">
                          <a16:colId xmlns:a16="http://schemas.microsoft.com/office/drawing/2014/main" val="1041504990"/>
                        </a:ext>
                      </a:extLst>
                    </a:gridCol>
                    <a:gridCol w="1829288">
                      <a:extLst>
                        <a:ext uri="{9D8B030D-6E8A-4147-A177-3AD203B41FA5}">
                          <a16:colId xmlns:a16="http://schemas.microsoft.com/office/drawing/2014/main" val="3041163809"/>
                        </a:ext>
                      </a:extLst>
                    </a:gridCol>
                    <a:gridCol w="6623632">
                      <a:extLst>
                        <a:ext uri="{9D8B030D-6E8A-4147-A177-3AD203B41FA5}">
                          <a16:colId xmlns:a16="http://schemas.microsoft.com/office/drawing/2014/main" val="123415887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Growth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Examples and 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36367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60952" r="-488421" b="-8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Add to linked list (unsorted)</a:t>
                          </a:r>
                        </a:p>
                        <a:p>
                          <a:r>
                            <a:rPr lang="en-US" dirty="0"/>
                            <a:t>Assign value to variable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0496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281667" r="-488421" b="-13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Search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01422"/>
                      </a:ext>
                    </a:extLst>
                  </a:tr>
                  <a:tr h="4332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322535" r="-488421" b="-1036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Square Root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Primality</a:t>
                          </a:r>
                          <a:r>
                            <a:rPr lang="en-US" baseline="0" dirty="0"/>
                            <a:t> Testing;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50227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285714" r="-488421" b="-6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item in unsorted lists,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String</a:t>
                          </a:r>
                          <a:r>
                            <a:rPr lang="en-US" baseline="0" dirty="0"/>
                            <a:t> comparison, Special-purpose sorts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583104"/>
                      </a:ext>
                    </a:extLst>
                  </a:tr>
                  <a:tr h="445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547297" r="-488421" b="-75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Log-Linear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Good sorting algorithms (merge</a:t>
                          </a:r>
                          <a:r>
                            <a:rPr lang="en-US" baseline="0" dirty="0"/>
                            <a:t> sort, heapsort)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978613"/>
                      </a:ext>
                    </a:extLst>
                  </a:tr>
                  <a:tr h="597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488776" r="-488421" b="-46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Naive sorting algorithms (Bubble, Insertion, Selection)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6058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549524" r="-488421" b="-3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Naive</a:t>
                          </a:r>
                          <a:r>
                            <a:rPr lang="en-US" baseline="0" dirty="0"/>
                            <a:t> Matrix Multiplication</a:t>
                          </a:r>
                        </a:p>
                        <a:p>
                          <a:r>
                            <a:rPr lang="en-US" baseline="0" dirty="0"/>
                            <a:t>Floyd-</a:t>
                          </a:r>
                          <a:r>
                            <a:rPr lang="en-US" baseline="0" dirty="0" err="1"/>
                            <a:t>Warshall</a:t>
                          </a:r>
                          <a:r>
                            <a:rPr lang="en-US" baseline="0" dirty="0"/>
                            <a:t> (All-pairs shortest paths)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71938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454667" r="-488421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High-Order Polynomial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002" t="-454667" r="-368" b="-1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46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792381" r="-488421" b="-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all subsets. Algorithm is inefficient, if can’t do better, then the</a:t>
                          </a:r>
                          <a:r>
                            <a:rPr lang="en-US" baseline="0" dirty="0"/>
                            <a:t> problem is hard. 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33551"/>
                      </a:ext>
                    </a:extLst>
                  </a:tr>
                  <a:tr h="589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1" t="-965979" r="-488421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all permutations.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436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182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5400" dirty="0">
                    <a:solidFill>
                      <a:schemeClr val="tx2">
                        <a:lumMod val="50000"/>
                      </a:schemeClr>
                    </a:solidFill>
                  </a:rPr>
                  <a:t>-Notation (Big-Omega)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845574"/>
                <a:ext cx="6879201" cy="53313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if it grows no slower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for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Example: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and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b="0" dirty="0"/>
                  <a:t>. </a:t>
                </a:r>
                <a:r>
                  <a:rPr lang="en-US" sz="2200" b="1" u="sng" dirty="0">
                    <a:solidFill>
                      <a:srgbClr val="C00000"/>
                    </a:solidFill>
                  </a:rPr>
                  <a:t>Why?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845574"/>
                <a:ext cx="6879201" cy="5331389"/>
              </a:xfrm>
              <a:blipFill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0D0D298D-C7C3-0619-D8AC-DF6210B1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9440"/>
            <a:ext cx="4445512" cy="27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3333298-1825-99F8-A5A3-477C7280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5" y="857906"/>
            <a:ext cx="4436901" cy="27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C80B727-C052-65D9-E4E2-3ED4D4AE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63" y="3693642"/>
            <a:ext cx="4445513" cy="27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7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5400" dirty="0">
                    <a:solidFill>
                      <a:schemeClr val="tx2">
                        <a:lumMod val="50000"/>
                      </a:schemeClr>
                    </a:solidFill>
                  </a:rPr>
                  <a:t>-Notation (Big-Theta)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66B771A8-9F27-FB9A-2414-87A9926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0"/>
                <a:ext cx="10515600" cy="928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600" dirty="0"/>
                  <a:t>-notation characterizes a </a:t>
                </a:r>
                <a:r>
                  <a:rPr lang="en-US" sz="2600" b="1" u="sng" dirty="0">
                    <a:solidFill>
                      <a:srgbClr val="C00000"/>
                    </a:solidFill>
                  </a:rPr>
                  <a:t>tight bound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/>
                  <a:t>on the asymptotic behavior of a function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grows </a:t>
                </a:r>
                <a:r>
                  <a:rPr lang="en-US" sz="2200" b="1" u="sng" dirty="0"/>
                  <a:t>precisely</a:t>
                </a:r>
                <a:r>
                  <a:rPr lang="en-US" sz="2200" dirty="0"/>
                  <a:t> a certain rate</a:t>
                </a:r>
                <a:r>
                  <a:rPr lang="en-US" sz="2200" b="1" dirty="0"/>
                  <a:t> </a:t>
                </a:r>
                <a:r>
                  <a:rPr lang="en-US" sz="2200" dirty="0"/>
                  <a:t>(based on higher order terms)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A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if it is both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Example: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NOT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and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b="0" dirty="0"/>
                  <a:t>. </a:t>
                </a:r>
                <a:r>
                  <a:rPr lang="en-US" sz="2200" b="1" u="sng" dirty="0">
                    <a:solidFill>
                      <a:srgbClr val="C00000"/>
                    </a:solidFill>
                  </a:rPr>
                  <a:t>Why?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B297E91-F8D0-B529-2B94-B98AF2E60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1257300"/>
                <a:ext cx="11277600" cy="4919663"/>
              </a:xfrm>
              <a:blipFill>
                <a:blip r:embed="rId3"/>
                <a:stretch>
                  <a:fillRect l="-75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a function&#10;&#10;Description automatically generated">
            <a:extLst>
              <a:ext uri="{FF2B5EF4-FFF2-40B4-BE49-F238E27FC236}">
                <a16:creationId xmlns:a16="http://schemas.microsoft.com/office/drawing/2014/main" id="{8783B13D-5CA7-DABF-7251-526F3213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530" y="3249613"/>
            <a:ext cx="2558798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Why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813026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Recall that our derived running times for </a:t>
                </a:r>
                <a:r>
                  <a:rPr lang="en-US" sz="2800" dirty="0" err="1"/>
                  <a:t>FindMax</a:t>
                </a:r>
                <a:r>
                  <a:rPr lang="en-US" sz="2800" dirty="0"/>
                  <a:t>, Linear Search, and Insertion Sort are functions of input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represent these running times in asymptotic notations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Simplicity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Enable comparison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813026" cy="5119688"/>
              </a:xfrm>
              <a:blipFill>
                <a:blip r:embed="rId2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9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 Asymptotic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Worst-case running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Longest running time for any input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Worst-case running time of Insertion Sort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b="1" u="sng" dirty="0">
                    <a:solidFill>
                      <a:srgbClr val="C00000"/>
                    </a:solidFill>
                  </a:rPr>
                  <a:t>How?</a:t>
                </a:r>
                <a:endParaRPr lang="en-US" sz="26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CDB1EF2C-485E-49AC-B3E7-5224B0D8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19" y="3142734"/>
            <a:ext cx="6306790" cy="321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30891</TotalTime>
  <Words>3997</Words>
  <Application>Microsoft Office PowerPoint</Application>
  <PresentationFormat>Widescreen</PresentationFormat>
  <Paragraphs>608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Meiryo</vt:lpstr>
      <vt:lpstr>Arial</vt:lpstr>
      <vt:lpstr>Calibri</vt:lpstr>
      <vt:lpstr>Cambria Math</vt:lpstr>
      <vt:lpstr>Candara</vt:lpstr>
      <vt:lpstr>Comic Sans MS</vt:lpstr>
      <vt:lpstr>Symbol</vt:lpstr>
      <vt:lpstr>Wingdings</vt:lpstr>
      <vt:lpstr>Office Theme</vt:lpstr>
      <vt:lpstr>COMP 550 Algorithm and Analysis  Asymptotic Complexity   Based on CLRS Sec 3</vt:lpstr>
      <vt:lpstr>Asymptotic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Functions?</vt:lpstr>
      <vt:lpstr>Insertion Sort Asymptotic Complexity</vt:lpstr>
      <vt:lpstr>Insertion Sort Asymptotic Complexity</vt:lpstr>
      <vt:lpstr>Insertion Sort Asymptotic Complexity</vt:lpstr>
      <vt:lpstr>Insertion Sort Asymptotic Complexity</vt:lpstr>
      <vt:lpstr>Insertion Sort Asymptotic Complexity</vt:lpstr>
      <vt:lpstr>Insertion Sort Asymptotic Complexity</vt:lpstr>
      <vt:lpstr>Insertion Sort Asymptotic Complexity</vt:lpstr>
      <vt:lpstr>O-Notation Definition</vt:lpstr>
      <vt:lpstr>O-Notation Definition</vt:lpstr>
      <vt:lpstr>O-Notation Definition</vt:lpstr>
      <vt:lpstr>O-Notation Definition</vt:lpstr>
      <vt:lpstr>O-Notation Definition</vt:lpstr>
      <vt:lpstr>Ω-Notation Definition</vt:lpstr>
      <vt:lpstr>Ω-Notation Definition</vt:lpstr>
      <vt:lpstr>Θ-Notation Definition</vt:lpstr>
      <vt:lpstr>Θ-Notation Definition</vt:lpstr>
      <vt:lpstr>Θ-Notation Definition</vt:lpstr>
      <vt:lpstr>Θ-Notation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03-asymp</dc:title>
  <dc:creator>TAMAL</dc:creator>
  <cp:lastModifiedBy>Shareef Ahmed</cp:lastModifiedBy>
  <cp:revision>241</cp:revision>
  <dcterms:created xsi:type="dcterms:W3CDTF">2017-05-10T10:10:19Z</dcterms:created>
  <dcterms:modified xsi:type="dcterms:W3CDTF">2023-09-21T04:18:23Z</dcterms:modified>
</cp:coreProperties>
</file>