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46"/>
  </p:notesMasterIdLst>
  <p:sldIdLst>
    <p:sldId id="256" r:id="rId2"/>
    <p:sldId id="259" r:id="rId3"/>
    <p:sldId id="346" r:id="rId4"/>
    <p:sldId id="426" r:id="rId5"/>
    <p:sldId id="438" r:id="rId6"/>
    <p:sldId id="396" r:id="rId7"/>
    <p:sldId id="439" r:id="rId8"/>
    <p:sldId id="355" r:id="rId9"/>
    <p:sldId id="440" r:id="rId10"/>
    <p:sldId id="456" r:id="rId11"/>
    <p:sldId id="441" r:id="rId12"/>
    <p:sldId id="442" r:id="rId13"/>
    <p:sldId id="457" r:id="rId14"/>
    <p:sldId id="458" r:id="rId15"/>
    <p:sldId id="443" r:id="rId16"/>
    <p:sldId id="333" r:id="rId17"/>
    <p:sldId id="428" r:id="rId18"/>
    <p:sldId id="444" r:id="rId19"/>
    <p:sldId id="445" r:id="rId20"/>
    <p:sldId id="334" r:id="rId21"/>
    <p:sldId id="397" r:id="rId22"/>
    <p:sldId id="398" r:id="rId23"/>
    <p:sldId id="446" r:id="rId24"/>
    <p:sldId id="436" r:id="rId25"/>
    <p:sldId id="437" r:id="rId26"/>
    <p:sldId id="447" r:id="rId27"/>
    <p:sldId id="393" r:id="rId28"/>
    <p:sldId id="399" r:id="rId29"/>
    <p:sldId id="448" r:id="rId30"/>
    <p:sldId id="449" r:id="rId31"/>
    <p:sldId id="400" r:id="rId32"/>
    <p:sldId id="450" r:id="rId33"/>
    <p:sldId id="451" r:id="rId34"/>
    <p:sldId id="401" r:id="rId35"/>
    <p:sldId id="417" r:id="rId36"/>
    <p:sldId id="452" r:id="rId37"/>
    <p:sldId id="402" r:id="rId38"/>
    <p:sldId id="403" r:id="rId39"/>
    <p:sldId id="405" r:id="rId40"/>
    <p:sldId id="453" r:id="rId41"/>
    <p:sldId id="404" r:id="rId42"/>
    <p:sldId id="454" r:id="rId43"/>
    <p:sldId id="455" r:id="rId44"/>
    <p:sldId id="32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AEADA"/>
    <a:srgbClr val="FFFFCC"/>
    <a:srgbClr val="D8D7BB"/>
    <a:srgbClr val="8989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D6244-0BE4-4F96-A56C-AACD307C7FB0}" v="4026" dt="2023-09-20T16:30:41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20T17:11:48.562" v="10349" actId="115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20T16:40:26.229" v="9891" actId="1076"/>
        <pc:sldMkLst>
          <pc:docMk/>
          <pc:sldMk cId="955753946" sldId="346"/>
        </pc:sldMkLst>
        <pc:spChg chg="add del mod">
          <ac:chgData name="Ahmed, Shareef" userId="ce7c6025-ca9f-4b65-b3ee-82447e2e582a" providerId="ADAL" clId="{04AD6244-0BE4-4F96-A56C-AACD307C7FB0}" dt="2023-09-20T16:30:32.704" v="9624" actId="478"/>
          <ac:spMkLst>
            <pc:docMk/>
            <pc:sldMk cId="955753946" sldId="346"/>
            <ac:spMk id="3" creationId="{377E33B0-986C-0992-0E09-394A6E727386}"/>
          </ac:spMkLst>
        </pc:spChg>
        <pc:spChg chg="add mod">
          <ac:chgData name="Ahmed, Shareef" userId="ce7c6025-ca9f-4b65-b3ee-82447e2e582a" providerId="ADAL" clId="{04AD6244-0BE4-4F96-A56C-AACD307C7FB0}" dt="2023-09-20T16:40:26.229" v="9891" actId="1076"/>
          <ac:spMkLst>
            <pc:docMk/>
            <pc:sldMk cId="955753946" sldId="346"/>
            <ac:spMk id="6" creationId="{07EEFF9C-43F5-A178-E7C1-8D94F60FB28B}"/>
          </ac:spMkLst>
        </pc:spChg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del mod">
          <ac:chgData name="Ahmed, Shareef" userId="ce7c6025-ca9f-4b65-b3ee-82447e2e582a" providerId="ADAL" clId="{04AD6244-0BE4-4F96-A56C-AACD307C7FB0}" dt="2023-09-20T16:40:14.783" v="9889" actId="1076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del mod ord modAnim modShow">
        <pc:chgData name="Ahmed, Shareef" userId="ce7c6025-ca9f-4b65-b3ee-82447e2e582a" providerId="ADAL" clId="{04AD6244-0BE4-4F96-A56C-AACD307C7FB0}" dt="2023-09-20T16:40:35.133" v="9892" actId="47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20T16:52:03.403" v="10033" actId="20577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20T16:52:03.403" v="10033" actId="20577"/>
          <ac:spMkLst>
            <pc:docMk/>
            <pc:sldMk cId="573451559" sldId="428"/>
            <ac:spMk id="3" creationId="{9A3B8972-B1CF-73C3-23FD-FB347A1D7CA3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20T16:49:12.721" v="9895" actId="20577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20T15:27:31.485" v="8936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20T15:27:31.485" v="8936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20T17:10:50.862" v="10272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20T17:10:50.862" v="10272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20T17:11:48.562" v="10349" actId="115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20T17:11:48.562" v="10349" actId="115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  <pc:sldChg chg="add">
        <pc:chgData name="Ahmed, Shareef" userId="ce7c6025-ca9f-4b65-b3ee-82447e2e582a" providerId="ADAL" clId="{04AD6244-0BE4-4F96-A56C-AACD307C7FB0}" dt="2023-09-20T15:23:11.902" v="8718"/>
        <pc:sldMkLst>
          <pc:docMk/>
          <pc:sldMk cId="2048016831" sldId="456"/>
        </pc:sldMkLst>
      </pc:sldChg>
      <pc:sldChg chg="addSp delSp modSp add mod">
        <pc:chgData name="Ahmed, Shareef" userId="ce7c6025-ca9f-4b65-b3ee-82447e2e582a" providerId="ADAL" clId="{04AD6244-0BE4-4F96-A56C-AACD307C7FB0}" dt="2023-09-20T15:59:14.993" v="9185" actId="27636"/>
        <pc:sldMkLst>
          <pc:docMk/>
          <pc:sldMk cId="2004242599" sldId="457"/>
        </pc:sldMkLst>
        <pc:spChg chg="mod">
          <ac:chgData name="Ahmed, Shareef" userId="ce7c6025-ca9f-4b65-b3ee-82447e2e582a" providerId="ADAL" clId="{04AD6244-0BE4-4F96-A56C-AACD307C7FB0}" dt="2023-09-20T15:28:01.351" v="8941" actId="20577"/>
          <ac:spMkLst>
            <pc:docMk/>
            <pc:sldMk cId="2004242599" sldId="45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20T15:28:20.615" v="8943" actId="478"/>
          <ac:spMkLst>
            <pc:docMk/>
            <pc:sldMk cId="2004242599" sldId="457"/>
            <ac:spMk id="6" creationId="{A93D76E9-790E-01EB-B0F5-08EC50B762EC}"/>
          </ac:spMkLst>
        </pc:spChg>
        <pc:spChg chg="del">
          <ac:chgData name="Ahmed, Shareef" userId="ce7c6025-ca9f-4b65-b3ee-82447e2e582a" providerId="ADAL" clId="{04AD6244-0BE4-4F96-A56C-AACD307C7FB0}" dt="2023-09-20T15:28:04.313" v="8942" actId="478"/>
          <ac:spMkLst>
            <pc:docMk/>
            <pc:sldMk cId="2004242599" sldId="457"/>
            <ac:spMk id="7" creationId="{85BE5342-4BAF-EB17-F526-C95FEAF11332}"/>
          </ac:spMkLst>
        </pc:spChg>
        <pc:spChg chg="add mod">
          <ac:chgData name="Ahmed, Shareef" userId="ce7c6025-ca9f-4b65-b3ee-82447e2e582a" providerId="ADAL" clId="{04AD6244-0BE4-4F96-A56C-AACD307C7FB0}" dt="2023-09-20T15:59:14.993" v="9185" actId="27636"/>
          <ac:spMkLst>
            <pc:docMk/>
            <pc:sldMk cId="2004242599" sldId="457"/>
            <ac:spMk id="8" creationId="{C4C45A6D-6BB4-DEC5-1BE4-23CAA586FA0A}"/>
          </ac:spMkLst>
        </pc:spChg>
        <pc:picChg chg="add del mod">
          <ac:chgData name="Ahmed, Shareef" userId="ce7c6025-ca9f-4b65-b3ee-82447e2e582a" providerId="ADAL" clId="{04AD6244-0BE4-4F96-A56C-AACD307C7FB0}" dt="2023-09-20T15:58:46.356" v="9178" actId="478"/>
          <ac:picMkLst>
            <pc:docMk/>
            <pc:sldMk cId="2004242599" sldId="457"/>
            <ac:picMk id="9" creationId="{15A75D11-C011-8CCE-8E7C-75A393CA571D}"/>
          </ac:picMkLst>
        </pc:picChg>
        <pc:picChg chg="add mod">
          <ac:chgData name="Ahmed, Shareef" userId="ce7c6025-ca9f-4b65-b3ee-82447e2e582a" providerId="ADAL" clId="{04AD6244-0BE4-4F96-A56C-AACD307C7FB0}" dt="2023-09-20T15:58:46.903" v="9179"/>
          <ac:picMkLst>
            <pc:docMk/>
            <pc:sldMk cId="2004242599" sldId="457"/>
            <ac:picMk id="10" creationId="{0E3CDAA4-21E8-1898-D0EB-0330EF6B406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20T16:13:58.489" v="9622" actId="20577"/>
        <pc:sldMkLst>
          <pc:docMk/>
          <pc:sldMk cId="4171195820" sldId="458"/>
        </pc:sldMkLst>
        <pc:spChg chg="mod">
          <ac:chgData name="Ahmed, Shareef" userId="ce7c6025-ca9f-4b65-b3ee-82447e2e582a" providerId="ADAL" clId="{04AD6244-0BE4-4F96-A56C-AACD307C7FB0}" dt="2023-09-20T15:58:41.667" v="9176" actId="1076"/>
          <ac:spMkLst>
            <pc:docMk/>
            <pc:sldMk cId="4171195820" sldId="458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04AD6244-0BE4-4F96-A56C-AACD307C7FB0}" dt="2023-09-20T16:05:35.085" v="9337" actId="478"/>
          <ac:spMkLst>
            <pc:docMk/>
            <pc:sldMk cId="4171195820" sldId="458"/>
            <ac:spMk id="6" creationId="{123FC663-16A0-AAC8-B35C-A4C9DC0E7ED8}"/>
          </ac:spMkLst>
        </pc:spChg>
        <pc:spChg chg="add mod">
          <ac:chgData name="Ahmed, Shareef" userId="ce7c6025-ca9f-4b65-b3ee-82447e2e582a" providerId="ADAL" clId="{04AD6244-0BE4-4F96-A56C-AACD307C7FB0}" dt="2023-09-20T16:13:58.489" v="9622" actId="20577"/>
          <ac:spMkLst>
            <pc:docMk/>
            <pc:sldMk cId="4171195820" sldId="458"/>
            <ac:spMk id="7" creationId="{E68A8FA3-DAB4-38C0-5BAD-268A6E5DBE26}"/>
          </ac:spMkLst>
        </pc:spChg>
        <pc:spChg chg="mod">
          <ac:chgData name="Ahmed, Shareef" userId="ce7c6025-ca9f-4b65-b3ee-82447e2e582a" providerId="ADAL" clId="{04AD6244-0BE4-4F96-A56C-AACD307C7FB0}" dt="2023-09-20T16:05:25.173" v="9336" actId="2085"/>
          <ac:spMkLst>
            <pc:docMk/>
            <pc:sldMk cId="4171195820" sldId="458"/>
            <ac:spMk id="8" creationId="{C4C45A6D-6BB4-DEC5-1BE4-23CAA586FA0A}"/>
          </ac:spMkLst>
        </pc:spChg>
        <pc:picChg chg="add mod">
          <ac:chgData name="Ahmed, Shareef" userId="ce7c6025-ca9f-4b65-b3ee-82447e2e582a" providerId="ADAL" clId="{04AD6244-0BE4-4F96-A56C-AACD307C7FB0}" dt="2023-09-20T15:58:42.307" v="9177" actId="1076"/>
          <ac:picMkLst>
            <pc:docMk/>
            <pc:sldMk cId="4171195820" sldId="458"/>
            <ac:picMk id="3" creationId="{FC01711E-297D-AF24-4C5D-8673B0E86668}"/>
          </ac:picMkLst>
        </pc:picChg>
        <pc:picChg chg="del mod">
          <ac:chgData name="Ahmed, Shareef" userId="ce7c6025-ca9f-4b65-b3ee-82447e2e582a" providerId="ADAL" clId="{04AD6244-0BE4-4F96-A56C-AACD307C7FB0}" dt="2023-09-20T15:31:12.113" v="9071" actId="478"/>
          <ac:picMkLst>
            <pc:docMk/>
            <pc:sldMk cId="4171195820" sldId="458"/>
            <ac:picMk id="9" creationId="{15A75D11-C011-8CCE-8E7C-75A393CA571D}"/>
          </ac:picMkLst>
        </pc:pic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7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microsoft.com/office/2007/relationships/hdphoto" Target="../media/hdphoto7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181475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Divide &amp; Conquer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 3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B92DC-E1D9-50D0-EEAB-B6DC966C7308}"/>
              </a:ext>
            </a:extLst>
          </p:cNvPr>
          <p:cNvSpPr txBox="1"/>
          <p:nvPr/>
        </p:nvSpPr>
        <p:spPr>
          <a:xfrm>
            <a:off x="2352675" y="6234687"/>
            <a:ext cx="97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prior instructors Prof. </a:t>
            </a:r>
            <a:r>
              <a:rPr lang="en-US" dirty="0" err="1"/>
              <a:t>Plaisted</a:t>
            </a:r>
            <a:r>
              <a:rPr lang="en-US" dirty="0"/>
              <a:t> and Prof. Osborne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</a:t>
                </a:r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Let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and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be new arrays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=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</m:t>
                    </m:r>
                  </m:oMath>
                </a14:m>
                <a:endParaRPr lang="en-US" altLang="en-US" sz="1900" b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j =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to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    if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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</a:t>
                </a: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else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blipFill>
                <a:blip r:embed="rId2"/>
                <a:stretch>
                  <a:fillRect l="-876" t="-534" b="-32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9">
            <a:extLst>
              <a:ext uri="{FF2B5EF4-FFF2-40B4-BE49-F238E27FC236}">
                <a16:creationId xmlns:a16="http://schemas.microsoft.com/office/drawing/2014/main" id="{85BE5342-4BAF-EB17-F526-C95FEAF1133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865813" y="846138"/>
            <a:ext cx="6051867" cy="494936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chemeClr val="hlink"/>
                </a:solidFill>
              </a:rPr>
              <a:t>Loop Invariant for the </a:t>
            </a:r>
            <a:r>
              <a:rPr lang="en-US" altLang="en-US" sz="2400" b="1" i="1" u="sng" dirty="0">
                <a:solidFill>
                  <a:schemeClr val="hlink"/>
                </a:solidFill>
              </a:rPr>
              <a:t>for</a:t>
            </a:r>
            <a:r>
              <a:rPr lang="en-US" altLang="en-US" sz="2400" b="1" u="sng" dirty="0">
                <a:solidFill>
                  <a:schemeClr val="hlink"/>
                </a:solidFill>
              </a:rPr>
              <a:t> loop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At the start of each iteration of the for loop of lines 10-16, </a:t>
            </a:r>
            <a:r>
              <a:rPr lang="en-US" altLang="en-US" sz="2400" dirty="0"/>
              <a:t>subarray </a:t>
            </a:r>
            <a:r>
              <a:rPr lang="en-US" altLang="en-US" sz="2400" i="1" dirty="0"/>
              <a:t>A</a:t>
            </a:r>
            <a:r>
              <a:rPr lang="en-US" altLang="en-US" sz="2400" dirty="0"/>
              <a:t>[</a:t>
            </a:r>
            <a:r>
              <a:rPr lang="en-US" altLang="en-US" sz="2400" i="1" dirty="0" err="1"/>
              <a:t>p</a:t>
            </a:r>
            <a:r>
              <a:rPr lang="en-US" altLang="en-US" sz="2400" dirty="0" err="1"/>
              <a:t>:</a:t>
            </a:r>
            <a:r>
              <a:rPr lang="en-US" altLang="en-US" sz="2400" i="1" dirty="0" err="1"/>
              <a:t>k</a:t>
            </a:r>
            <a:r>
              <a:rPr lang="en-US" altLang="en-US" sz="2400" i="1" dirty="0"/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US" altLang="en-US" sz="2400" dirty="0">
                <a:sym typeface="Symbol" panose="05050102010706020507" pitchFamily="18" charset="2"/>
              </a:rPr>
              <a:t> 1] consists of the </a:t>
            </a:r>
            <a:r>
              <a:rPr lang="en-US" altLang="en-US" sz="2400" i="1" dirty="0">
                <a:sym typeface="Symbol" panose="05050102010706020507" pitchFamily="18" charset="2"/>
              </a:rPr>
              <a:t>k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ym typeface="Symbol" panose="05050102010706020507" pitchFamily="18" charset="2"/>
              </a:rPr>
              <a:t> smallest elements of </a:t>
            </a:r>
            <a:r>
              <a:rPr lang="en-US" altLang="en-US" sz="2400" i="1" dirty="0">
                <a:sym typeface="Symbol" panose="05050102010706020507" pitchFamily="18" charset="2"/>
              </a:rPr>
              <a:t>L</a:t>
            </a:r>
            <a:r>
              <a:rPr lang="en-US" altLang="en-US" sz="2400" dirty="0">
                <a:sym typeface="Symbol" panose="05050102010706020507" pitchFamily="18" charset="2"/>
              </a:rPr>
              <a:t> and </a:t>
            </a:r>
            <a:r>
              <a:rPr lang="en-US" altLang="en-US" sz="2400" i="1" dirty="0">
                <a:sym typeface="Symbol" panose="05050102010706020507" pitchFamily="18" charset="2"/>
              </a:rPr>
              <a:t>R </a:t>
            </a:r>
            <a:r>
              <a:rPr lang="en-US" altLang="en-US" sz="2400" dirty="0">
                <a:sym typeface="Symbol" panose="05050102010706020507" pitchFamily="18" charset="2"/>
              </a:rPr>
              <a:t>in sorted order. </a:t>
            </a:r>
            <a:r>
              <a:rPr lang="en-US" altLang="en-US" sz="2400" i="1" dirty="0">
                <a:sym typeface="Symbol" panose="05050102010706020507" pitchFamily="18" charset="2"/>
              </a:rPr>
              <a:t>L</a:t>
            </a:r>
            <a:r>
              <a:rPr lang="en-US" altLang="en-US" sz="2400" dirty="0">
                <a:sym typeface="Symbol" panose="05050102010706020507" pitchFamily="18" charset="2"/>
              </a:rPr>
              <a:t>[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] and </a:t>
            </a:r>
            <a:r>
              <a:rPr lang="en-US" altLang="en-US" sz="2400" i="1" dirty="0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[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] are the smallest elements of </a:t>
            </a:r>
            <a:r>
              <a:rPr lang="en-US" altLang="en-US" sz="2400" i="1" dirty="0">
                <a:sym typeface="Symbol" panose="05050102010706020507" pitchFamily="18" charset="2"/>
              </a:rPr>
              <a:t>L</a:t>
            </a:r>
            <a:r>
              <a:rPr lang="en-US" altLang="en-US" sz="2400" dirty="0">
                <a:sym typeface="Symbol" panose="05050102010706020507" pitchFamily="18" charset="2"/>
              </a:rPr>
              <a:t> and </a:t>
            </a:r>
            <a:r>
              <a:rPr lang="en-US" altLang="en-US" sz="2400" i="1" dirty="0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that have not been copied back into </a:t>
            </a:r>
            <a:r>
              <a:rPr lang="en-US" altLang="en-US" sz="2400" i="1" dirty="0"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100" dirty="0">
              <a:sym typeface="Symbol" panose="05050102010706020507" pitchFamily="18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u="sng" dirty="0">
                <a:sym typeface="Symbol" panose="05050102010706020507" pitchFamily="18" charset="2"/>
              </a:rPr>
              <a:t>Initialization</a:t>
            </a:r>
            <a:r>
              <a:rPr lang="en-US" altLang="en-US" sz="2400" dirty="0">
                <a:sym typeface="Symbol" panose="05050102010706020507" pitchFamily="18" charset="2"/>
              </a:rPr>
              <a:t>: Trivial</a:t>
            </a:r>
          </a:p>
        </p:txBody>
      </p:sp>
    </p:spTree>
    <p:extLst>
      <p:ext uri="{BB962C8B-B14F-4D97-AF65-F5344CB8AC3E}">
        <p14:creationId xmlns:p14="http://schemas.microsoft.com/office/powerpoint/2010/main" val="2048016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</a:t>
                </a:r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Let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and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be new arrays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=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</m:t>
                    </m:r>
                  </m:oMath>
                </a14:m>
                <a:endParaRPr lang="en-US" altLang="en-US" sz="1900" b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j =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to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    if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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</a:t>
                </a: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else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blipFill>
                <a:blip r:embed="rId2"/>
                <a:stretch>
                  <a:fillRect l="-876" t="-534" b="-32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5865813" y="846138"/>
                <a:ext cx="6244907" cy="5317353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en-US" sz="2400" b="1" u="sng" dirty="0">
                    <a:solidFill>
                      <a:schemeClr val="hlink"/>
                    </a:solidFill>
                  </a:rPr>
                  <a:t>Maintenance: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CC3300"/>
                    </a:solidFill>
                  </a:rPr>
                  <a:t>Case 1</a:t>
                </a:r>
                <a:r>
                  <a:rPr lang="en-US" altLang="en-US" sz="2000" b="1" dirty="0">
                    <a:solidFill>
                      <a:srgbClr val="CC3300"/>
                    </a:solidFill>
                  </a:rPr>
                  <a:t>: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𝐿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 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LI holds at the start of k-</a:t>
                </a:r>
                <a:r>
                  <a:rPr lang="en-US" altLang="en-US" sz="2200" dirty="0" err="1">
                    <a:sym typeface="Symbol" panose="05050102010706020507" pitchFamily="18" charset="2"/>
                  </a:rPr>
                  <a:t>th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iteration</a:t>
                </a:r>
              </a:p>
              <a:p>
                <a:pPr>
                  <a:spcBef>
                    <a:spcPts val="1800"/>
                  </a:spcBef>
                  <a:buFontTx/>
                  <a:buChar char="•"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By LI, 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A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–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smallest elements of </a:t>
                </a:r>
                <a:r>
                  <a:rPr lang="en-US" altLang="en-US" sz="22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and </a:t>
                </a:r>
                <a:r>
                  <a:rPr lang="en-US" altLang="en-US" sz="22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in sorted order</a:t>
                </a:r>
                <a:r>
                  <a:rPr lang="en-US" altLang="en-US" sz="22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>
                  <a:spcBef>
                    <a:spcPts val="1800"/>
                  </a:spcBef>
                  <a:buFontTx/>
                  <a:buChar char="•"/>
                </a:pPr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By LI, 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L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[</a:t>
                </a:r>
                <a:r>
                  <a:rPr lang="en-US" altLang="en-US" sz="2200" i="1" dirty="0" err="1">
                    <a:sym typeface="Symbol" panose="05050102010706020507" pitchFamily="18" charset="2"/>
                  </a:rPr>
                  <a:t>i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] and 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R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[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j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] are the smallest elements of 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L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and 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R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not yet copied into 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A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>
                  <a:spcBef>
                    <a:spcPts val="1800"/>
                  </a:spcBef>
                  <a:buFontTx/>
                  <a:buChar char="•"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Line 12 results in </a:t>
                </a:r>
                <a:r>
                  <a:rPr lang="en-US" altLang="en-US" sz="2200" i="1" dirty="0">
                    <a:sym typeface="Symbol" panose="05050102010706020507" pitchFamily="18" charset="2"/>
                  </a:rPr>
                  <a:t>A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–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+ 1 </m:t>
                    </m:r>
                  </m:oMath>
                </a14:m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smallest elements (again in sorted order).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Incrementing </a:t>
                </a:r>
                <a:r>
                  <a:rPr lang="en-US" altLang="en-US" sz="2200" i="1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22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and </a:t>
                </a:r>
                <a:r>
                  <a:rPr lang="en-US" altLang="en-US" sz="22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2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establishes the LI for the next iteration.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sz="2200" b="1" dirty="0">
                    <a:solidFill>
                      <a:srgbClr val="CC33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Similarly, for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𝑳</m:t>
                    </m:r>
                    <m:r>
                      <a:rPr lang="en-US" altLang="en-US" sz="2200" b="1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200" b="1" i="1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200" b="1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 &gt; </m:t>
                    </m:r>
                    <m:r>
                      <a:rPr lang="en-US" altLang="en-US" sz="2200" b="1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  <m:r>
                      <a:rPr lang="en-US" altLang="en-US" sz="2200" b="1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200" b="1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200" b="1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].</m:t>
                    </m:r>
                  </m:oMath>
                </a14:m>
                <a:endParaRPr lang="en-US" altLang="en-US" sz="2200" b="1" dirty="0">
                  <a:solidFill>
                    <a:srgbClr val="CC330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865813" y="846138"/>
                <a:ext cx="6244907" cy="5317353"/>
              </a:xfrm>
              <a:prstGeom prst="rect">
                <a:avLst/>
              </a:prstGeom>
              <a:blipFill>
                <a:blip r:embed="rId3"/>
                <a:stretch>
                  <a:fillRect l="-1558" t="-1487" r="-487" b="-1144"/>
                </a:stretch>
              </a:blipFill>
              <a:ln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537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</a:t>
                </a:r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Let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and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be new arrays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=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</m:t>
                    </m:r>
                  </m:oMath>
                </a14:m>
                <a:endParaRPr lang="en-US" altLang="en-US" sz="1900" b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j =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to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    if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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</a:t>
                </a: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else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blipFill>
                <a:blip r:embed="rId2"/>
                <a:stretch>
                  <a:fillRect l="-876" t="-534" b="-32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5865813" y="846138"/>
                <a:ext cx="6244907" cy="339272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en-US" sz="2400" b="1" u="sng" dirty="0">
                    <a:solidFill>
                      <a:schemeClr val="hlink"/>
                    </a:solidFill>
                  </a:rPr>
                  <a:t>Termination:</a:t>
                </a:r>
                <a:endParaRPr lang="en-US" altLang="en-US" sz="2400" b="1" dirty="0">
                  <a:solidFill>
                    <a:schemeClr val="hlink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altLang="en-US" sz="2400" dirty="0"/>
                  <a:t>On termination,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buFontTx/>
                  <a:buChar char="•"/>
                </a:pPr>
                <a:r>
                  <a:rPr lang="en-US" altLang="en-US" sz="2400" dirty="0"/>
                  <a:t>By LI, </a:t>
                </a:r>
                <a:r>
                  <a:rPr lang="en-US" altLang="en-US" sz="2400" i="1" dirty="0"/>
                  <a:t>A</a:t>
                </a:r>
                <a:r>
                  <a:rPr lang="en-US" altLang="en-US" sz="2400" dirty="0"/>
                  <a:t> contains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altLang="en-US" sz="2400" dirty="0"/>
                  <a:t>smallest</a:t>
                </a:r>
              </a:p>
              <a:p>
                <a:r>
                  <a:rPr lang="en-US" altLang="en-US" sz="2400" dirty="0"/>
                  <a:t>  elements of </a:t>
                </a:r>
                <a:r>
                  <a:rPr lang="en-US" altLang="en-US" sz="2400" i="1" dirty="0"/>
                  <a:t>L</a:t>
                </a:r>
                <a:r>
                  <a:rPr lang="en-US" altLang="en-US" sz="2400" dirty="0"/>
                  <a:t> and </a:t>
                </a:r>
                <a:r>
                  <a:rPr lang="en-US" altLang="en-US" sz="2400" i="1" dirty="0"/>
                  <a:t>R</a:t>
                </a:r>
                <a:r>
                  <a:rPr lang="en-US" altLang="en-US" sz="2400" dirty="0"/>
                  <a:t> in sorted order.</a:t>
                </a:r>
              </a:p>
              <a:p>
                <a:pPr>
                  <a:buFontTx/>
                  <a:buChar char="•"/>
                </a:pPr>
                <a:r>
                  <a:rPr lang="en-US" altLang="en-US" sz="2400" i="1" dirty="0"/>
                  <a:t>L</a:t>
                </a:r>
                <a:r>
                  <a:rPr lang="en-US" altLang="en-US" sz="2400" dirty="0"/>
                  <a:t> and </a:t>
                </a:r>
                <a:r>
                  <a:rPr lang="en-US" altLang="en-US" sz="2400" i="1" dirty="0"/>
                  <a:t>R </a:t>
                </a:r>
                <a:r>
                  <a:rPr lang="en-US" altLang="en-US" sz="2400" dirty="0"/>
                  <a:t>together contain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r>
                  <a:rPr lang="en-US" altLang="en-US" sz="2400" dirty="0"/>
                  <a:t>elements.</a:t>
                </a:r>
              </a:p>
              <a:p>
                <a:r>
                  <a:rPr lang="en-US" altLang="en-US" sz="2400" dirty="0"/>
                  <a:t> All but the two sentinels have been copied back into </a:t>
                </a:r>
                <a:r>
                  <a:rPr lang="en-US" altLang="en-US" sz="2400" i="1" dirty="0"/>
                  <a:t>A.</a:t>
                </a:r>
              </a:p>
            </p:txBody>
          </p:sp>
        </mc:Choice>
        <mc:Fallback xmlns=""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865813" y="846138"/>
                <a:ext cx="6244907" cy="3392724"/>
              </a:xfrm>
              <a:prstGeom prst="rect">
                <a:avLst/>
              </a:prstGeom>
              <a:blipFill>
                <a:blip r:embed="rId3"/>
                <a:stretch>
                  <a:fillRect l="-1850" t="-2330" b="-3226"/>
                </a:stretch>
              </a:blipFill>
              <a:ln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28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4C45A6D-6BB4-DEC5-1BE4-23CAA586FA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277" y="1149147"/>
                <a:ext cx="5722375" cy="27774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Correctness of Merge Sort: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need to prove that-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(sub)array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merge sort correctly sort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4C45A6D-6BB4-DEC5-1BE4-23CAA586F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277" y="1149147"/>
                <a:ext cx="5722375" cy="2777407"/>
              </a:xfrm>
              <a:blipFill>
                <a:blip r:embed="rId2"/>
                <a:stretch>
                  <a:fillRect l="-2236" t="-5275" r="-426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0E3CDAA4-21E8-1898-D0EB-0330EF6B40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149146"/>
            <a:ext cx="5981036" cy="2233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4242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4C45A6D-6BB4-DEC5-1BE4-23CAA586FA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625" y="1131890"/>
                <a:ext cx="5667375" cy="225040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Use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Strong Induction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r>
                  <a:rPr lang="en-US" sz="2400" u="sng" dirty="0"/>
                  <a:t>Base case</a:t>
                </a:r>
                <a:r>
                  <a:rPr lang="en-US" sz="2400" dirty="0"/>
                  <a:t>: Array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(In other words,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b="0" dirty="0"/>
                  <a:t>Merge-Sort is correct due to lines 1-2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4C45A6D-6BB4-DEC5-1BE4-23CAA586F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5" y="1131890"/>
                <a:ext cx="5667375" cy="2250407"/>
              </a:xfrm>
              <a:blipFill>
                <a:blip r:embed="rId2"/>
                <a:stretch>
                  <a:fillRect l="-1613" t="-3794" r="-13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C01711E-297D-AF24-4C5D-8673B0E8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149146"/>
            <a:ext cx="5981036" cy="2233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8A8FA3-DAB4-38C0-5BAD-268A6E5DBE26}"/>
                  </a:ext>
                </a:extLst>
              </p:cNvPr>
              <p:cNvSpPr txBox="1"/>
              <p:nvPr/>
            </p:nvSpPr>
            <p:spPr>
              <a:xfrm>
                <a:off x="428625" y="3369392"/>
                <a:ext cx="1141095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u="sng" dirty="0"/>
                  <a:t>Inductive Hypothesis (IH)</a:t>
                </a:r>
                <a:r>
                  <a:rPr lang="en-US" sz="2400" b="0" dirty="0"/>
                  <a:t>: Merge sort correctly sorts any array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(In other words,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u="sng" dirty="0"/>
                  <a:t>Inductive Step</a:t>
                </a:r>
                <a:r>
                  <a:rPr lang="en-US" sz="2400" dirty="0"/>
                  <a:t>: By IH, after lines 4 and 5,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are sorted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By the Loop invariant we’ve proved, line 7 correctly constructs sorted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So, Merge Sort is correct.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8A8FA3-DAB4-38C0-5BAD-268A6E5DB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3369392"/>
                <a:ext cx="11410950" cy="3046988"/>
              </a:xfrm>
              <a:prstGeom prst="rect">
                <a:avLst/>
              </a:prstGeom>
              <a:blipFill>
                <a:blip r:embed="rId5"/>
                <a:stretch>
                  <a:fillRect l="-801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9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Procedure: 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</a:t>
                </a:r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Let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and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be new arrays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=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</m:t>
                    </m:r>
                  </m:oMath>
                </a14:m>
                <a:endParaRPr lang="en-US" altLang="en-US" sz="1900" b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j =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to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    if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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</a:t>
                </a: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else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blipFill>
                <a:blip r:embed="rId2"/>
                <a:stretch>
                  <a:fillRect l="-876" t="-534" b="-32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5865813" y="846138"/>
                <a:ext cx="6244907" cy="4570482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en-US" sz="2400" dirty="0"/>
                  <a:t>Lines 1-3: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time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Lines 4-7: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time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400" b="0" dirty="0"/>
              </a:p>
              <a:p>
                <a:pPr marL="0" indent="0">
                  <a:buNone/>
                </a:pPr>
                <a:endParaRPr lang="en-US" altLang="en-US" sz="2400" b="0" dirty="0"/>
              </a:p>
              <a:p>
                <a:pPr marL="0" indent="0">
                  <a:buNone/>
                </a:pPr>
                <a:r>
                  <a:rPr lang="en-US" altLang="en-US" sz="2400" dirty="0"/>
                  <a:t>Lines 8-9: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400" dirty="0"/>
                  <a:t> time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Lines 10-16: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time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Total 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865813" y="846138"/>
                <a:ext cx="6244907" cy="4570482"/>
              </a:xfrm>
              <a:prstGeom prst="rect">
                <a:avLst/>
              </a:prstGeom>
              <a:blipFill>
                <a:blip r:embed="rId3"/>
                <a:stretch>
                  <a:fillRect l="-1363" t="-1729" b="-1995"/>
                </a:stretch>
              </a:blipFill>
              <a:ln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5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Sort: 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90A52-C45C-0918-349C-3C97F2234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8"/>
          <a:stretch/>
        </p:blipFill>
        <p:spPr>
          <a:xfrm>
            <a:off x="2483753" y="2037442"/>
            <a:ext cx="5463189" cy="3433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54405-61D4-2FA4-6C9C-90AA4BC0B6DC}"/>
              </a:ext>
            </a:extLst>
          </p:cNvPr>
          <p:cNvSpPr txBox="1"/>
          <p:nvPr/>
        </p:nvSpPr>
        <p:spPr>
          <a:xfrm>
            <a:off x="8481554" y="1732847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87FE9A-141B-97DE-28CC-F0D7F33EA7E4}"/>
                  </a:ext>
                </a:extLst>
              </p:cNvPr>
              <p:cNvSpPr txBox="1"/>
              <p:nvPr/>
            </p:nvSpPr>
            <p:spPr>
              <a:xfrm>
                <a:off x="8481554" y="4939737"/>
                <a:ext cx="10115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87FE9A-141B-97DE-28CC-F0D7F33EA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554" y="4939737"/>
                <a:ext cx="101155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A1DDC7-DF41-CAD6-C614-72B3F8579ABD}"/>
                  </a:ext>
                </a:extLst>
              </p:cNvPr>
              <p:cNvSpPr txBox="1"/>
              <p:nvPr/>
            </p:nvSpPr>
            <p:spPr>
              <a:xfrm>
                <a:off x="8432417" y="3832213"/>
                <a:ext cx="1153714" cy="85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A1DDC7-DF41-CAD6-C614-72B3F8579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417" y="3832213"/>
                <a:ext cx="1153714" cy="854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F096B-A887-67F3-EA2A-76F40AF55861}"/>
                  </a:ext>
                </a:extLst>
              </p:cNvPr>
              <p:cNvSpPr txBox="1"/>
              <p:nvPr/>
            </p:nvSpPr>
            <p:spPr>
              <a:xfrm>
                <a:off x="8481554" y="2302054"/>
                <a:ext cx="10115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F096B-A887-67F3-EA2A-76F40AF55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554" y="2302054"/>
                <a:ext cx="10115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1F43C3-4E29-B675-9FD7-5D9A50EB697E}"/>
                  </a:ext>
                </a:extLst>
              </p:cNvPr>
              <p:cNvSpPr txBox="1"/>
              <p:nvPr/>
            </p:nvSpPr>
            <p:spPr>
              <a:xfrm>
                <a:off x="8481555" y="2790238"/>
                <a:ext cx="10115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1F43C3-4E29-B675-9FD7-5D9A50EB6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555" y="2790238"/>
                <a:ext cx="101155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40C67-AA93-CC8F-97D8-2321314521C9}"/>
                  </a:ext>
                </a:extLst>
              </p:cNvPr>
              <p:cNvSpPr txBox="1"/>
              <p:nvPr/>
            </p:nvSpPr>
            <p:spPr>
              <a:xfrm>
                <a:off x="8489569" y="3288276"/>
                <a:ext cx="9973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40C67-AA93-CC8F-97D8-232131452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569" y="3288276"/>
                <a:ext cx="9973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E672B-10D1-FC63-01D3-F95964BC72B2}"/>
              </a:ext>
            </a:extLst>
          </p:cNvPr>
          <p:cNvCxnSpPr/>
          <p:nvPr/>
        </p:nvCxnSpPr>
        <p:spPr>
          <a:xfrm>
            <a:off x="8410294" y="2815505"/>
            <a:ext cx="1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9789BC-6F1F-35F8-F694-7DB43740F620}"/>
              </a:ext>
            </a:extLst>
          </p:cNvPr>
          <p:cNvCxnSpPr/>
          <p:nvPr/>
        </p:nvCxnSpPr>
        <p:spPr>
          <a:xfrm>
            <a:off x="8410294" y="3313458"/>
            <a:ext cx="1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26954-130D-79B5-95B1-1BBCDF8B6120}"/>
              </a:ext>
            </a:extLst>
          </p:cNvPr>
          <p:cNvCxnSpPr/>
          <p:nvPr/>
        </p:nvCxnSpPr>
        <p:spPr>
          <a:xfrm>
            <a:off x="8463946" y="3816209"/>
            <a:ext cx="1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C6BC55-0B1A-A0D4-DD91-6836CE01E9B0}"/>
              </a:ext>
            </a:extLst>
          </p:cNvPr>
          <p:cNvCxnSpPr>
            <a:cxnSpLocks/>
          </p:cNvCxnSpPr>
          <p:nvPr/>
        </p:nvCxnSpPr>
        <p:spPr>
          <a:xfrm>
            <a:off x="8552535" y="5449436"/>
            <a:ext cx="1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162B2E-91B2-4146-F1B8-5F2FC079A631}"/>
              </a:ext>
            </a:extLst>
          </p:cNvPr>
          <p:cNvCxnSpPr>
            <a:cxnSpLocks/>
          </p:cNvCxnSpPr>
          <p:nvPr/>
        </p:nvCxnSpPr>
        <p:spPr>
          <a:xfrm>
            <a:off x="8552535" y="4939737"/>
            <a:ext cx="184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58A59C-0376-489E-711B-8FE246E2B129}"/>
                  </a:ext>
                </a:extLst>
              </p:cNvPr>
              <p:cNvSpPr txBox="1"/>
              <p:nvPr/>
            </p:nvSpPr>
            <p:spPr>
              <a:xfrm>
                <a:off x="4245057" y="5634806"/>
                <a:ext cx="3701885" cy="7454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58A59C-0376-489E-711B-8FE246E2B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057" y="5634806"/>
                <a:ext cx="3701885" cy="745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3C4991-C60F-298B-2453-63FF4076B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7803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Determine running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to sort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elements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3C4991-C60F-298B-2453-63FF4076B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780328"/>
              </a:xfrm>
              <a:blipFill>
                <a:blip r:embed="rId9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1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Sort: 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Line Callout 2 8">
            <a:extLst>
              <a:ext uri="{FF2B5EF4-FFF2-40B4-BE49-F238E27FC236}">
                <a16:creationId xmlns:a16="http://schemas.microsoft.com/office/drawing/2014/main" id="{BDDD8983-57E1-337C-AA04-C5669477895E}"/>
              </a:ext>
            </a:extLst>
          </p:cNvPr>
          <p:cNvSpPr/>
          <p:nvPr/>
        </p:nvSpPr>
        <p:spPr>
          <a:xfrm>
            <a:off x="1887795" y="3494986"/>
            <a:ext cx="4403669" cy="528507"/>
          </a:xfrm>
          <a:prstGeom prst="borderCallout2">
            <a:avLst>
              <a:gd name="adj1" fmla="val -5060"/>
              <a:gd name="adj2" fmla="val 74299"/>
              <a:gd name="adj3" fmla="val -9085"/>
              <a:gd name="adj4" fmla="val 75220"/>
              <a:gd name="adj5" fmla="val -231178"/>
              <a:gd name="adj6" fmla="val 94302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Number of recursive calls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A8BB2D-5C98-8B7E-D169-996F0532C3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4175" y="1700823"/>
                <a:ext cx="3633580" cy="8471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A8BB2D-5C98-8B7E-D169-996F0532C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75" y="1700823"/>
                <a:ext cx="3633580" cy="847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Line Callout 2 6">
                <a:extLst>
                  <a:ext uri="{FF2B5EF4-FFF2-40B4-BE49-F238E27FC236}">
                    <a16:creationId xmlns:a16="http://schemas.microsoft.com/office/drawing/2014/main" id="{609E99CC-967A-9C3A-8683-AB7583A706CE}"/>
                  </a:ext>
                </a:extLst>
              </p:cNvPr>
              <p:cNvSpPr/>
              <p:nvPr/>
            </p:nvSpPr>
            <p:spPr>
              <a:xfrm>
                <a:off x="366932" y="2488292"/>
                <a:ext cx="4301796" cy="528507"/>
              </a:xfrm>
              <a:prstGeom prst="borderCallout2">
                <a:avLst>
                  <a:gd name="adj1" fmla="val 47320"/>
                  <a:gd name="adj2" fmla="val 99825"/>
                  <a:gd name="adj3" fmla="val 46605"/>
                  <a:gd name="adj4" fmla="val 99981"/>
                  <a:gd name="adj5" fmla="val -29248"/>
                  <a:gd name="adj6" fmla="val 11223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Running time for input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Line Callout 2 6">
                <a:extLst>
                  <a:ext uri="{FF2B5EF4-FFF2-40B4-BE49-F238E27FC236}">
                    <a16:creationId xmlns:a16="http://schemas.microsoft.com/office/drawing/2014/main" id="{609E99CC-967A-9C3A-8683-AB7583A70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2" y="2488292"/>
                <a:ext cx="4301796" cy="528507"/>
              </a:xfrm>
              <a:prstGeom prst="borderCallout2">
                <a:avLst>
                  <a:gd name="adj1" fmla="val 47320"/>
                  <a:gd name="adj2" fmla="val 99825"/>
                  <a:gd name="adj3" fmla="val 46605"/>
                  <a:gd name="adj4" fmla="val 99981"/>
                  <a:gd name="adj5" fmla="val -29248"/>
                  <a:gd name="adj6" fmla="val 112231"/>
                </a:avLst>
              </a:prstGeom>
              <a:blipFill>
                <a:blip r:embed="rId3"/>
                <a:stretch>
                  <a:fillRect l="-1255" b="-1196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Callout 2 9">
            <a:extLst>
              <a:ext uri="{FF2B5EF4-FFF2-40B4-BE49-F238E27FC236}">
                <a16:creationId xmlns:a16="http://schemas.microsoft.com/office/drawing/2014/main" id="{E2189F8B-A895-E1A0-34F1-55B048D2E2C1}"/>
              </a:ext>
            </a:extLst>
          </p:cNvPr>
          <p:cNvSpPr/>
          <p:nvPr/>
        </p:nvSpPr>
        <p:spPr>
          <a:xfrm>
            <a:off x="6520965" y="3808602"/>
            <a:ext cx="4156413" cy="528507"/>
          </a:xfrm>
          <a:prstGeom prst="borderCallout2">
            <a:avLst>
              <a:gd name="adj1" fmla="val -3472"/>
              <a:gd name="adj2" fmla="val 16930"/>
              <a:gd name="adj3" fmla="val -127724"/>
              <a:gd name="adj4" fmla="val 12852"/>
              <a:gd name="adj5" fmla="val -240821"/>
              <a:gd name="adj6" fmla="val 9082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Input size of recursive call</a:t>
            </a:r>
          </a:p>
        </p:txBody>
      </p:sp>
      <p:sp>
        <p:nvSpPr>
          <p:cNvPr id="11" name="Line Callout 2 11">
            <a:extLst>
              <a:ext uri="{FF2B5EF4-FFF2-40B4-BE49-F238E27FC236}">
                <a16:creationId xmlns:a16="http://schemas.microsoft.com/office/drawing/2014/main" id="{0F49F651-C95F-F5CA-27EA-D5F297A48B67}"/>
              </a:ext>
            </a:extLst>
          </p:cNvPr>
          <p:cNvSpPr/>
          <p:nvPr/>
        </p:nvSpPr>
        <p:spPr>
          <a:xfrm>
            <a:off x="7728155" y="2861613"/>
            <a:ext cx="4156412" cy="767602"/>
          </a:xfrm>
          <a:prstGeom prst="borderCallout2">
            <a:avLst>
              <a:gd name="adj1" fmla="val -1048"/>
              <a:gd name="adj2" fmla="val 16905"/>
              <a:gd name="adj3" fmla="val -41223"/>
              <a:gd name="adj4" fmla="val 10425"/>
              <a:gd name="adj5" fmla="val -85094"/>
              <a:gd name="adj6" fmla="val 35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Non-recursive parts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B8972-B1CF-73C3-23FD-FB347A1D7C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450" y="4801324"/>
                <a:ext cx="10648950" cy="1370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Actual Merge Sort recurrence: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Safe to ignore floors and ceilings in asymptotic analysis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B8972-B1CF-73C3-23FD-FB347A1D7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4801324"/>
                <a:ext cx="10648950" cy="1370376"/>
              </a:xfrm>
              <a:prstGeom prst="rect">
                <a:avLst/>
              </a:prstGeom>
              <a:blipFill>
                <a:blip r:embed="rId4"/>
                <a:stretch>
                  <a:fillRect l="-1145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45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Sort: 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A8BB2D-5C98-8B7E-D169-996F0532C3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007" y="1111045"/>
                <a:ext cx="10785987" cy="5024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Considering the base case</a:t>
                </a:r>
              </a:p>
              <a:p>
                <a:pPr marL="0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300" dirty="0"/>
              </a:p>
              <a:p>
                <a:r>
                  <a:rPr lang="en-US" dirty="0"/>
                  <a:t>We can rewrite the above as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we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by a single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A8BB2D-5C98-8B7E-D169-996F0532C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7" y="1111045"/>
                <a:ext cx="10785987" cy="5024284"/>
              </a:xfrm>
              <a:prstGeom prst="rect">
                <a:avLst/>
              </a:prstGeom>
              <a:blipFill>
                <a:blip r:embed="rId2"/>
                <a:stretch>
                  <a:fillRect l="-1017" t="-2791" b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DCC6A-6AE2-21BE-AA50-6B482C7CBD7F}"/>
                  </a:ext>
                </a:extLst>
              </p:cNvPr>
              <p:cNvSpPr/>
              <p:nvPr/>
            </p:nvSpPr>
            <p:spPr>
              <a:xfrm>
                <a:off x="8153400" y="1789472"/>
                <a:ext cx="1582994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DCC6A-6AE2-21BE-AA50-6B482C7CB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789472"/>
                <a:ext cx="1582994" cy="432619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7E5A60-4F8B-8231-9A8B-48FE22A1850B}"/>
                  </a:ext>
                </a:extLst>
              </p:cNvPr>
              <p:cNvSpPr/>
              <p:nvPr/>
            </p:nvSpPr>
            <p:spPr>
              <a:xfrm>
                <a:off x="8153400" y="2380635"/>
                <a:ext cx="1582994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7E5A60-4F8B-8231-9A8B-48FE22A18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380635"/>
                <a:ext cx="1582994" cy="432619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34A2AE-B5C2-04C4-9922-70F16443C3D9}"/>
                  </a:ext>
                </a:extLst>
              </p:cNvPr>
              <p:cNvSpPr/>
              <p:nvPr/>
            </p:nvSpPr>
            <p:spPr>
              <a:xfrm>
                <a:off x="8153400" y="3962400"/>
                <a:ext cx="1582994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34A2AE-B5C2-04C4-9922-70F16443C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962400"/>
                <a:ext cx="1582994" cy="432619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49365C-723D-8294-6430-BF86E633B951}"/>
                  </a:ext>
                </a:extLst>
              </p:cNvPr>
              <p:cNvSpPr/>
              <p:nvPr/>
            </p:nvSpPr>
            <p:spPr>
              <a:xfrm>
                <a:off x="8153400" y="4553563"/>
                <a:ext cx="1582994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49365C-723D-8294-6430-BF86E633B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553563"/>
                <a:ext cx="1582994" cy="432619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89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600" dirty="0"/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01322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Divide &amp;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274"/>
            <a:ext cx="10515600" cy="51149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Recursive in structure  </a:t>
            </a:r>
          </a:p>
          <a:p>
            <a:pPr lvl="1">
              <a:lnSpc>
                <a:spcPct val="150000"/>
              </a:lnSpc>
            </a:pPr>
            <a:r>
              <a:rPr lang="en-US" altLang="en-US" b="1" i="1" dirty="0">
                <a:solidFill>
                  <a:srgbClr val="CC3300"/>
                </a:solidFill>
              </a:rPr>
              <a:t>Divide</a:t>
            </a:r>
            <a:r>
              <a:rPr lang="en-US" altLang="en-US" dirty="0"/>
              <a:t> the problem into sub-problems that are similar to the original but smaller in size</a:t>
            </a:r>
          </a:p>
          <a:p>
            <a:pPr lvl="1">
              <a:lnSpc>
                <a:spcPct val="150000"/>
              </a:lnSpc>
            </a:pPr>
            <a:r>
              <a:rPr lang="en-US" altLang="en-US" b="1" i="1" dirty="0">
                <a:solidFill>
                  <a:srgbClr val="CC3300"/>
                </a:solidFill>
              </a:rPr>
              <a:t>Conquer</a:t>
            </a:r>
            <a:r>
              <a:rPr lang="en-US" altLang="en-US" dirty="0"/>
              <a:t> the sub-problems by solving them </a:t>
            </a:r>
            <a:r>
              <a:rPr lang="en-US" altLang="en-US" dirty="0">
                <a:solidFill>
                  <a:schemeClr val="hlink"/>
                </a:solidFill>
              </a:rPr>
              <a:t>recursively</a:t>
            </a:r>
            <a:r>
              <a:rPr lang="en-US" altLang="en-US" dirty="0"/>
              <a:t>.  If they are small enough, just solve them in a straightforward manner.</a:t>
            </a:r>
          </a:p>
          <a:p>
            <a:pPr lvl="1">
              <a:lnSpc>
                <a:spcPct val="150000"/>
              </a:lnSpc>
            </a:pPr>
            <a:r>
              <a:rPr lang="en-US" altLang="en-US" b="1" i="1" dirty="0">
                <a:solidFill>
                  <a:srgbClr val="CC3300"/>
                </a:solidFill>
              </a:rPr>
              <a:t>Combine</a:t>
            </a:r>
            <a:r>
              <a:rPr lang="en-US" altLang="en-US" dirty="0"/>
              <a:t> the solutions to create a solution to the original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0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Solving Recurrence: Recursion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26A8C598-06E1-6E8B-3A84-E02148DF0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55312" b="80206"/>
          <a:stretch/>
        </p:blipFill>
        <p:spPr>
          <a:xfrm>
            <a:off x="8978838" y="1545269"/>
            <a:ext cx="2794226" cy="230628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A47909-6FDA-9F5C-9364-1CABBE12FBDE}"/>
                  </a:ext>
                </a:extLst>
              </p:cNvPr>
              <p:cNvSpPr txBox="1"/>
              <p:nvPr/>
            </p:nvSpPr>
            <p:spPr>
              <a:xfrm>
                <a:off x="650918" y="2352259"/>
                <a:ext cx="2976772" cy="7454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A47909-6FDA-9F5C-9364-1CABBE12F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8" y="2352259"/>
                <a:ext cx="2976772" cy="745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075DA26F-6ECE-0564-48CD-21DF92F320AE}"/>
              </a:ext>
            </a:extLst>
          </p:cNvPr>
          <p:cNvSpPr/>
          <p:nvPr/>
        </p:nvSpPr>
        <p:spPr>
          <a:xfrm>
            <a:off x="5014316" y="1900894"/>
            <a:ext cx="2605334" cy="17707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B52EB0-142A-1E6A-C04D-BB7222920990}"/>
                  </a:ext>
                </a:extLst>
              </p:cNvPr>
              <p:cNvSpPr/>
              <p:nvPr/>
            </p:nvSpPr>
            <p:spPr>
              <a:xfrm>
                <a:off x="5978654" y="1967013"/>
                <a:ext cx="7337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B52EB0-142A-1E6A-C04D-BB7222920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54" y="1967013"/>
                <a:ext cx="733791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0CCB4AB-F732-2EF8-C007-1355468EB489}"/>
                  </a:ext>
                </a:extLst>
              </p:cNvPr>
              <p:cNvSpPr/>
              <p:nvPr/>
            </p:nvSpPr>
            <p:spPr>
              <a:xfrm>
                <a:off x="6064350" y="2432151"/>
                <a:ext cx="505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0CCB4AB-F732-2EF8-C007-1355468EB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50" y="2432151"/>
                <a:ext cx="50526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95B5B-697C-2871-C7D3-0764EA237C93}"/>
                  </a:ext>
                </a:extLst>
              </p:cNvPr>
              <p:cNvSpPr/>
              <p:nvPr/>
            </p:nvSpPr>
            <p:spPr>
              <a:xfrm>
                <a:off x="5093509" y="2850208"/>
                <a:ext cx="1002582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95B5B-697C-2871-C7D3-0764EA23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509" y="2850208"/>
                <a:ext cx="1002582" cy="7454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59D4381-8EEB-0404-2883-56DBDE53E70B}"/>
                  </a:ext>
                </a:extLst>
              </p:cNvPr>
              <p:cNvSpPr/>
              <p:nvPr/>
            </p:nvSpPr>
            <p:spPr>
              <a:xfrm>
                <a:off x="6598307" y="2850208"/>
                <a:ext cx="1002582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59D4381-8EEB-0404-2883-56DBDE53E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07" y="2850208"/>
                <a:ext cx="1002582" cy="745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FFD9777-CB3C-1651-8FA6-0A3C943C50CC}"/>
                  </a:ext>
                </a:extLst>
              </p:cNvPr>
              <p:cNvSpPr/>
              <p:nvPr/>
            </p:nvSpPr>
            <p:spPr>
              <a:xfrm>
                <a:off x="6064350" y="2935490"/>
                <a:ext cx="505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FFD9777-CB3C-1651-8FA6-0A3C943C5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50" y="2935490"/>
                <a:ext cx="5052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15">
            <a:extLst>
              <a:ext uri="{FF2B5EF4-FFF2-40B4-BE49-F238E27FC236}">
                <a16:creationId xmlns:a16="http://schemas.microsoft.com/office/drawing/2014/main" id="{3E738683-21D0-5881-6F81-429D53BB7ABC}"/>
              </a:ext>
            </a:extLst>
          </p:cNvPr>
          <p:cNvSpPr/>
          <p:nvPr/>
        </p:nvSpPr>
        <p:spPr>
          <a:xfrm>
            <a:off x="3826677" y="2456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16">
            <a:extLst>
              <a:ext uri="{FF2B5EF4-FFF2-40B4-BE49-F238E27FC236}">
                <a16:creationId xmlns:a16="http://schemas.microsoft.com/office/drawing/2014/main" id="{637BB5CB-495E-42CE-D3D9-4CEAA8C86886}"/>
              </a:ext>
            </a:extLst>
          </p:cNvPr>
          <p:cNvSpPr/>
          <p:nvPr/>
        </p:nvSpPr>
        <p:spPr>
          <a:xfrm>
            <a:off x="7823170" y="24826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9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 Expansion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70684A-77AF-58C4-F9F6-3F5DA396D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55312" b="80206"/>
          <a:stretch/>
        </p:blipFill>
        <p:spPr>
          <a:xfrm>
            <a:off x="4513515" y="2149433"/>
            <a:ext cx="2794226" cy="230628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1E64693-AAE2-948C-71DB-51F8CB12F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15" b="69987"/>
          <a:stretch/>
        </p:blipFill>
        <p:spPr>
          <a:xfrm>
            <a:off x="7611969" y="2149433"/>
            <a:ext cx="3755297" cy="27982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16AFD9-7D71-9E22-64AA-63C19E598BA6}"/>
              </a:ext>
            </a:extLst>
          </p:cNvPr>
          <p:cNvCxnSpPr>
            <a:cxnSpLocks/>
          </p:cNvCxnSpPr>
          <p:nvPr/>
        </p:nvCxnSpPr>
        <p:spPr>
          <a:xfrm>
            <a:off x="5524500" y="3886200"/>
            <a:ext cx="2087469" cy="33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99A96B4-326C-2CC5-1DDA-ACC35AED98E3}"/>
              </a:ext>
            </a:extLst>
          </p:cNvPr>
          <p:cNvSpPr/>
          <p:nvPr/>
        </p:nvSpPr>
        <p:spPr>
          <a:xfrm>
            <a:off x="7692944" y="3170484"/>
            <a:ext cx="1929468" cy="20553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0D1D47-E14E-A12F-CE25-475057F62245}"/>
                  </a:ext>
                </a:extLst>
              </p:cNvPr>
              <p:cNvSpPr/>
              <p:nvPr/>
            </p:nvSpPr>
            <p:spPr>
              <a:xfrm>
                <a:off x="497557" y="2558269"/>
                <a:ext cx="3504229" cy="14886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0D1D47-E14E-A12F-CE25-475057F62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7" y="2558269"/>
                <a:ext cx="3504229" cy="1488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98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 Expansion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11" name="Content Placeholder 10" descr="A diagram of a structure with arrows&#10;&#10;Description automatically generated">
            <a:extLst>
              <a:ext uri="{FF2B5EF4-FFF2-40B4-BE49-F238E27FC236}">
                <a16:creationId xmlns:a16="http://schemas.microsoft.com/office/drawing/2014/main" id="{ECFA9C89-3E6F-6688-75B5-A0FF3FF40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101" y="1478756"/>
            <a:ext cx="4374299" cy="4351338"/>
          </a:xfrm>
        </p:spPr>
      </p:pic>
    </p:spTree>
    <p:extLst>
      <p:ext uri="{BB962C8B-B14F-4D97-AF65-F5344CB8AC3E}">
        <p14:creationId xmlns:p14="http://schemas.microsoft.com/office/powerpoint/2010/main" val="94116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 Expansion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11" name="Content Placeholder 10" descr="A diagram of a structure with arrows&#10;&#10;Description automatically generated">
            <a:extLst>
              <a:ext uri="{FF2B5EF4-FFF2-40B4-BE49-F238E27FC236}">
                <a16:creationId xmlns:a16="http://schemas.microsoft.com/office/drawing/2014/main" id="{ECFA9C89-3E6F-6688-75B5-A0FF3FF40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272" y="1478756"/>
            <a:ext cx="4374299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D3CAB-1A84-161B-C475-B9C7594FC4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7571" y="1057276"/>
                <a:ext cx="6784429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dirty="0"/>
                  <a:t>Each time we go down one level, the number of subproblems doubles, but the cost per subproblem halves</a:t>
                </a:r>
              </a:p>
              <a:p>
                <a:pPr lvl="1"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dirty="0"/>
                  <a:t>Cost per level remains the same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b="0" dirty="0"/>
                  <a:t> until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b="0" dirty="0"/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dirty="0"/>
                  <a:t>How many levels?</a:t>
                </a:r>
              </a:p>
              <a:p>
                <a:pPr lvl="1"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dirty="0"/>
                  <a:t>When will input size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to 1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rgbClr val="C00000"/>
                    </a:solidFill>
                  </a:rPr>
                  <a:t>repetitive division by 2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200" dirty="0"/>
                  <a:t>Alternative: When will input size go from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1 to n </a:t>
                </a:r>
                <a:r>
                  <a:rPr lang="en-US" altLang="en-US" sz="2200" dirty="0"/>
                  <a:t>by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repetitive multiplication by 2</a:t>
                </a:r>
                <a:r>
                  <a:rPr lang="en-US" altLang="en-US" sz="2200" dirty="0"/>
                  <a:t>?</a:t>
                </a:r>
              </a:p>
              <a:p>
                <a:pPr lvl="1">
                  <a:lnSpc>
                    <a:spcPct val="150000"/>
                  </a:lnSpc>
                  <a:spcBef>
                    <a:spcPct val="60000"/>
                  </a:spcBef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D3CAB-1A84-161B-C475-B9C7594F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71" y="1057276"/>
                <a:ext cx="6784429" cy="5087886"/>
              </a:xfrm>
              <a:prstGeom prst="rect">
                <a:avLst/>
              </a:prstGeom>
              <a:blipFill>
                <a:blip r:embed="rId4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0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 Expansion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Content Placeholder 10" descr="A diagram of a structure with arrows&#10;&#10;Description automatically generated">
            <a:extLst>
              <a:ext uri="{FF2B5EF4-FFF2-40B4-BE49-F238E27FC236}">
                <a16:creationId xmlns:a16="http://schemas.microsoft.com/office/drawing/2014/main" id="{D4C0B196-0555-470B-6469-9388C0F2C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04" y="1478756"/>
            <a:ext cx="4374299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A9E7A04-09D9-F461-DC19-87CCE200A2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404" y="1057276"/>
                <a:ext cx="6784428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dirty="0"/>
                  <a:t>Assume that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600" dirty="0"/>
                  <a:t> is an exact power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600" dirty="0"/>
              </a:p>
              <a:p>
                <a:pPr marL="457200" lvl="1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×2×2×…=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200" dirty="0"/>
              </a:p>
              <a:p>
                <a:pPr marL="457200" lvl="1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200" b="0" dirty="0"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lg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2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lg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 steps from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m:rPr>
                        <m:sty m:val="p"/>
                      </m:rP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lg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 steps from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A9E7A04-09D9-F461-DC19-87CCE200A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04" y="1057276"/>
                <a:ext cx="6784428" cy="5087886"/>
              </a:xfrm>
              <a:prstGeom prst="rect">
                <a:avLst/>
              </a:prstGeom>
              <a:blipFill>
                <a:blip r:embed="rId4"/>
                <a:stretch>
                  <a:fillRect l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16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Recursion Tree Expansion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Content Placeholder 10" descr="A diagram of a structure with arrows&#10;&#10;Description automatically generated">
            <a:extLst>
              <a:ext uri="{FF2B5EF4-FFF2-40B4-BE49-F238E27FC236}">
                <a16:creationId xmlns:a16="http://schemas.microsoft.com/office/drawing/2014/main" id="{390A51B8-C00A-013B-DDAB-5AD0031E7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04" y="1478756"/>
            <a:ext cx="4374299" cy="4351338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541D18-0EA7-0F4F-4CF6-EE280CD24F3D}"/>
              </a:ext>
            </a:extLst>
          </p:cNvPr>
          <p:cNvSpPr txBox="1">
            <a:spLocks/>
          </p:cNvSpPr>
          <p:nvPr/>
        </p:nvSpPr>
        <p:spPr>
          <a:xfrm>
            <a:off x="5417404" y="1057276"/>
            <a:ext cx="6784428" cy="508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b="0" dirty="0"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9804" y="1209676"/>
                <a:ext cx="6551076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b="0" dirty="0">
                    <a:ea typeface="Cambria Math" panose="02040503050406030204" pitchFamily="18" charset="0"/>
                  </a:rPr>
                  <a:t>Cost at each level except the base case (leaves)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Number of such levels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lg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b="0" dirty="0">
                    <a:ea typeface="Cambria Math" panose="02040503050406030204" pitchFamily="18" charset="0"/>
                  </a:rPr>
                  <a:t>Cost for base case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b="0" dirty="0">
                    <a:ea typeface="Cambria Math" panose="02040503050406030204" pitchFamily="18" charset="0"/>
                  </a:rPr>
                  <a:t>Total cost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lg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lg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04" y="1209676"/>
                <a:ext cx="6551076" cy="5087886"/>
              </a:xfrm>
              <a:prstGeom prst="rect">
                <a:avLst/>
              </a:prstGeom>
              <a:blipFill>
                <a:blip r:embed="rId4"/>
                <a:stretch>
                  <a:fillRect l="-1490" r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1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Ignoring Floors And Ceilings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541D18-0EA7-0F4F-4CF6-EE280CD24F3D}"/>
              </a:ext>
            </a:extLst>
          </p:cNvPr>
          <p:cNvSpPr txBox="1">
            <a:spLocks/>
          </p:cNvSpPr>
          <p:nvPr/>
        </p:nvSpPr>
        <p:spPr>
          <a:xfrm>
            <a:off x="5417404" y="1057276"/>
            <a:ext cx="6784428" cy="508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b="0" dirty="0"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ct val="60000"/>
              </a:spcBef>
            </a:pPr>
            <a:endParaRPr lang="en-US" alt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r>
                  <a:rPr lang="en-US" altLang="en-US" sz="2600" b="0" dirty="0">
                    <a:ea typeface="Cambria Math" panose="02040503050406030204" pitchFamily="18" charset="0"/>
                  </a:rPr>
                  <a:t>Actual merge sort recurrence,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Define a new recurrence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is a constant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Applying def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c</a:t>
                </a:r>
                <a:r>
                  <a:rPr lang="en-US" altLang="en-US" sz="2600" b="0" dirty="0">
                    <a:ea typeface="Cambria Math" panose="02040503050406030204" pitchFamily="18" charset="0"/>
                  </a:rPr>
                  <a:t>=2 implies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:r>
                  <a:rPr lang="en-US" altLang="en-US" sz="2600" dirty="0">
                    <a:ea typeface="Cambria Math" panose="02040503050406030204" pitchFamily="18" charset="0"/>
                  </a:rPr>
                  <a:t>Solution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, asymptotically remains same for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60000"/>
                  </a:spcBef>
                  <a:buNone/>
                </a:pPr>
                <a:endParaRPr lang="en-US" altLang="en-US" sz="26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60000"/>
                  </a:spcBef>
                </a:pPr>
                <a:endParaRPr lang="en-US" altLang="en-US" sz="26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495332-70B6-71CF-8D9F-C425AA15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" y="1209676"/>
                <a:ext cx="11051459" cy="5087886"/>
              </a:xfrm>
              <a:prstGeom prst="rect">
                <a:avLst/>
              </a:prstGeom>
              <a:blipFill>
                <a:blip r:embed="rId2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12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Closest Pair of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1636763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Input: A set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6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600" dirty="0"/>
                  <a:t> points on a plane.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Output: A pair of points that are closest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1636763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D69DCD-E1F6-2EEE-DA12-413109322C56}"/>
              </a:ext>
            </a:extLst>
          </p:cNvPr>
          <p:cNvCxnSpPr/>
          <p:nvPr/>
        </p:nvCxnSpPr>
        <p:spPr>
          <a:xfrm>
            <a:off x="3913239" y="5161935"/>
            <a:ext cx="5073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8469BA-F339-782A-CC71-5463E0BC9B94}"/>
              </a:ext>
            </a:extLst>
          </p:cNvPr>
          <p:cNvCxnSpPr>
            <a:cxnSpLocks/>
          </p:cNvCxnSpPr>
          <p:nvPr/>
        </p:nvCxnSpPr>
        <p:spPr>
          <a:xfrm flipV="1">
            <a:off x="4065639" y="2694038"/>
            <a:ext cx="0" cy="2620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C56C688-CF79-33D7-E1B0-C7C7CDC063BE}"/>
              </a:ext>
            </a:extLst>
          </p:cNvPr>
          <p:cNvSpPr/>
          <p:nvPr/>
        </p:nvSpPr>
        <p:spPr>
          <a:xfrm>
            <a:off x="4005417" y="508327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62C4D1-BD39-BB03-80EA-ED4726A5F358}"/>
              </a:ext>
            </a:extLst>
          </p:cNvPr>
          <p:cNvSpPr/>
          <p:nvPr/>
        </p:nvSpPr>
        <p:spPr>
          <a:xfrm>
            <a:off x="7718077" y="508327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B832B8-C5F2-4B60-1CF6-3D8159A7A315}"/>
              </a:ext>
            </a:extLst>
          </p:cNvPr>
          <p:cNvSpPr/>
          <p:nvPr/>
        </p:nvSpPr>
        <p:spPr>
          <a:xfrm>
            <a:off x="8433374" y="390822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48E16-2503-6231-E385-E6B6E46B4D15}"/>
              </a:ext>
            </a:extLst>
          </p:cNvPr>
          <p:cNvSpPr/>
          <p:nvPr/>
        </p:nvSpPr>
        <p:spPr>
          <a:xfrm>
            <a:off x="3997059" y="396752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8900B1-2606-9ADC-CB51-524083447F36}"/>
                  </a:ext>
                </a:extLst>
              </p:cNvPr>
              <p:cNvSpPr txBox="1"/>
              <p:nvPr/>
            </p:nvSpPr>
            <p:spPr>
              <a:xfrm flipH="1">
                <a:off x="4061799" y="5187917"/>
                <a:ext cx="688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8900B1-2606-9ADC-CB51-524083447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61799" y="5187917"/>
                <a:ext cx="688504" cy="461665"/>
              </a:xfrm>
              <a:prstGeom prst="rect">
                <a:avLst/>
              </a:prstGeom>
              <a:blipFill>
                <a:blip r:embed="rId3"/>
                <a:stretch>
                  <a:fillRect l="-7080" r="-3008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DBC99A-7B06-26CE-0321-7E0B87F2F2B8}"/>
                  </a:ext>
                </a:extLst>
              </p:cNvPr>
              <p:cNvSpPr txBox="1"/>
              <p:nvPr/>
            </p:nvSpPr>
            <p:spPr>
              <a:xfrm flipH="1">
                <a:off x="7480135" y="5211936"/>
                <a:ext cx="769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DBC99A-7B06-26CE-0321-7E0B87F2F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80135" y="5211936"/>
                <a:ext cx="769129" cy="461665"/>
              </a:xfrm>
              <a:prstGeom prst="rect">
                <a:avLst/>
              </a:prstGeom>
              <a:blipFill>
                <a:blip r:embed="rId4"/>
                <a:stretch>
                  <a:fillRect l="-6349" r="-3888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78C20B-11F3-A1C6-F561-055ECEE6043E}"/>
                  </a:ext>
                </a:extLst>
              </p:cNvPr>
              <p:cNvSpPr txBox="1"/>
              <p:nvPr/>
            </p:nvSpPr>
            <p:spPr>
              <a:xfrm flipH="1">
                <a:off x="8153400" y="3376787"/>
                <a:ext cx="769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78C20B-11F3-A1C6-F561-055ECEE60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53400" y="3376787"/>
                <a:ext cx="769129" cy="461665"/>
              </a:xfrm>
              <a:prstGeom prst="rect">
                <a:avLst/>
              </a:prstGeom>
              <a:blipFill>
                <a:blip r:embed="rId5"/>
                <a:stretch>
                  <a:fillRect l="-7143" r="-380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6FE0C-8B2D-D134-F47A-FC4A8FE5F48A}"/>
                  </a:ext>
                </a:extLst>
              </p:cNvPr>
              <p:cNvSpPr txBox="1"/>
              <p:nvPr/>
            </p:nvSpPr>
            <p:spPr>
              <a:xfrm flipH="1">
                <a:off x="3230512" y="3547396"/>
                <a:ext cx="769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6FE0C-8B2D-D134-F47A-FC4A8FE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30512" y="3547396"/>
                <a:ext cx="769129" cy="461665"/>
              </a:xfrm>
              <a:prstGeom prst="rect">
                <a:avLst/>
              </a:prstGeom>
              <a:blipFill>
                <a:blip r:embed="rId6"/>
                <a:stretch>
                  <a:fillRect l="-7143" r="-1587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CB1775-64C0-C587-38DE-965061F14267}"/>
                  </a:ext>
                </a:extLst>
              </p:cNvPr>
              <p:cNvSpPr txBox="1"/>
              <p:nvPr/>
            </p:nvSpPr>
            <p:spPr>
              <a:xfrm flipH="1">
                <a:off x="8930086" y="5103780"/>
                <a:ext cx="409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CB1775-64C0-C587-38DE-965061F14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30086" y="5103780"/>
                <a:ext cx="4098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8DDC80-EF16-7C44-EF57-51F04BADDAA9}"/>
                  </a:ext>
                </a:extLst>
              </p:cNvPr>
              <p:cNvSpPr txBox="1"/>
              <p:nvPr/>
            </p:nvSpPr>
            <p:spPr>
              <a:xfrm flipH="1">
                <a:off x="3708297" y="2394522"/>
                <a:ext cx="409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8DDC80-EF16-7C44-EF57-51F04BAD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08297" y="2394522"/>
                <a:ext cx="409884" cy="461665"/>
              </a:xfrm>
              <a:prstGeom prst="rect">
                <a:avLst/>
              </a:prstGeom>
              <a:blipFill>
                <a:blip r:embed="rId8"/>
                <a:stretch>
                  <a:fillRect l="-441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31CD9692-0708-DFBE-31E7-FD1D3EAACA96}"/>
              </a:ext>
            </a:extLst>
          </p:cNvPr>
          <p:cNvSpPr/>
          <p:nvPr/>
        </p:nvSpPr>
        <p:spPr>
          <a:xfrm>
            <a:off x="3827698" y="3908220"/>
            <a:ext cx="498495" cy="1432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Closest Pair of Points: Naïve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0005" y="2556812"/>
                <a:ext cx="4795685" cy="21141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What it this algorithm’s running time?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0005" y="2556812"/>
                <a:ext cx="4795685" cy="2114113"/>
              </a:xfrm>
              <a:blipFill>
                <a:blip r:embed="rId2"/>
                <a:stretch>
                  <a:fillRect l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435E4E5-65E7-6B3C-B69C-994C837FC72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02850" y="1212929"/>
                <a:ext cx="6071500" cy="4797578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 err="1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ClosestPointNaive</a:t>
                </a: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Minimum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19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Closest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= NIL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    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+ 1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   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if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Dist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(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i 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,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) &lt; Minimum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    Minimum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Dist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(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i 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,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</a:rPr>
                  <a:t>            Closest = (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i 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,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)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return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Closest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 err="1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dist</a:t>
                </a: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900" b="1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900" b="1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900" b="1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900" b="1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sz="1900" b="1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900" b="1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900" b="1" i="1" dirty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</a:rPr>
                  <a:t>// sqrt is not needed for this purpose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return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x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-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x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)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*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x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-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x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		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(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y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-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y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)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*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y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-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 err="1">
                    <a:latin typeface="Consolas" panose="020B0609020204030204" pitchFamily="49" charset="0"/>
                  </a:rPr>
                  <a:t>.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y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)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435E4E5-65E7-6B3C-B69C-994C837FC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50" y="1212929"/>
                <a:ext cx="6071500" cy="4797578"/>
              </a:xfrm>
              <a:prstGeom prst="rect">
                <a:avLst/>
              </a:prstGeom>
              <a:blipFill>
                <a:blip r:embed="rId3"/>
                <a:stretch>
                  <a:fillRect l="-902" t="-633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41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Divide and Conquer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5910"/>
                <a:ext cx="10655710" cy="535105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Any better solution must run faster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600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Typical runtime to consider: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Divide and conquer approach similar to merge sort: first attempt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5910"/>
                <a:ext cx="10655710" cy="5351053"/>
              </a:xfr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A47B288-0002-7A0D-41FC-B8B09FEAD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774" y="2759398"/>
            <a:ext cx="6256562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2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Divide &amp; Conquer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pic>
        <p:nvPicPr>
          <p:cNvPr id="5" name="Content Placeholder 4" descr="A diagram of a split list equally&#10;&#10;Description automatically generated">
            <a:extLst>
              <a:ext uri="{FF2B5EF4-FFF2-40B4-BE49-F238E27FC236}">
                <a16:creationId xmlns:a16="http://schemas.microsoft.com/office/drawing/2014/main" id="{C9409611-B70C-984D-2DF7-98BE6DE2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0701" y="1394797"/>
            <a:ext cx="4216974" cy="36077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EFF9C-43F5-A178-E7C1-8D94F60FB28B}"/>
              </a:ext>
            </a:extLst>
          </p:cNvPr>
          <p:cNvSpPr txBox="1"/>
          <p:nvPr/>
        </p:nvSpPr>
        <p:spPr>
          <a:xfrm>
            <a:off x="364551" y="1305845"/>
            <a:ext cx="7134225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Divide-and-Conquer(A)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if size of A is small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	calculate and return result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Partition A into A</a:t>
            </a:r>
            <a:r>
              <a:rPr lang="en-US" sz="2400" baseline="-25000" dirty="0"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, A</a:t>
            </a:r>
            <a:r>
              <a:rPr lang="en-US" sz="2400" baseline="-25000" dirty="0">
                <a:latin typeface="Consolas" panose="020B0609020204030204" pitchFamily="49" charset="0"/>
              </a:rPr>
              <a:t>2</a:t>
            </a:r>
            <a:r>
              <a:rPr lang="en-US" sz="2400" dirty="0">
                <a:latin typeface="Consolas" panose="020B0609020204030204" pitchFamily="49" charset="0"/>
              </a:rPr>
              <a:t>, …, A</a:t>
            </a:r>
            <a:r>
              <a:rPr lang="en-US" sz="2400" baseline="-25000" dirty="0">
                <a:latin typeface="Consolas" panose="020B0609020204030204" pitchFamily="49" charset="0"/>
              </a:rPr>
              <a:t>k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R</a:t>
            </a:r>
            <a:r>
              <a:rPr lang="en-US" sz="2400" baseline="-25000" dirty="0"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 = Divide-and-Conquer(A</a:t>
            </a:r>
            <a:r>
              <a:rPr lang="en-US" sz="2400" baseline="-25000" dirty="0"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R</a:t>
            </a:r>
            <a:r>
              <a:rPr lang="en-US" sz="2400" baseline="-25000" dirty="0">
                <a:latin typeface="Consolas" panose="020B0609020204030204" pitchFamily="49" charset="0"/>
              </a:rPr>
              <a:t>2</a:t>
            </a:r>
            <a:r>
              <a:rPr lang="en-US" sz="2400" dirty="0">
                <a:latin typeface="Consolas" panose="020B0609020204030204" pitchFamily="49" charset="0"/>
              </a:rPr>
              <a:t> = Divide-and-Conquer(A</a:t>
            </a:r>
            <a:r>
              <a:rPr lang="en-US" sz="2400" baseline="-25000" dirty="0">
                <a:latin typeface="Consolas" panose="020B0609020204030204" pitchFamily="49" charset="0"/>
              </a:rPr>
              <a:t>2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…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R</a:t>
            </a:r>
            <a:r>
              <a:rPr lang="en-US" sz="2400" baseline="-25000" dirty="0">
                <a:latin typeface="Consolas" panose="020B0609020204030204" pitchFamily="49" charset="0"/>
              </a:rPr>
              <a:t>3</a:t>
            </a:r>
            <a:r>
              <a:rPr lang="en-US" sz="2400" dirty="0">
                <a:latin typeface="Consolas" panose="020B0609020204030204" pitchFamily="49" charset="0"/>
              </a:rPr>
              <a:t> = Divide-and-Conquer(A</a:t>
            </a:r>
            <a:r>
              <a:rPr lang="en-US" sz="2400" baseline="-25000" dirty="0">
                <a:latin typeface="Consolas" panose="020B0609020204030204" pitchFamily="49" charset="0"/>
              </a:rPr>
              <a:t>3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R = Calculate result from R</a:t>
            </a:r>
            <a:r>
              <a:rPr lang="en-US" sz="2400" baseline="-25000" dirty="0"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, R</a:t>
            </a:r>
            <a:r>
              <a:rPr lang="en-US" sz="2400" baseline="-25000" dirty="0">
                <a:latin typeface="Consolas" panose="020B0609020204030204" pitchFamily="49" charset="0"/>
              </a:rPr>
              <a:t>2</a:t>
            </a:r>
            <a:r>
              <a:rPr lang="en-US" sz="2400" dirty="0">
                <a:latin typeface="Consolas" panose="020B0609020204030204" pitchFamily="49" charset="0"/>
              </a:rPr>
              <a:t>, …, </a:t>
            </a:r>
            <a:r>
              <a:rPr lang="en-US" sz="2400" dirty="0" err="1">
                <a:latin typeface="Consolas" panose="020B0609020204030204" pitchFamily="49" charset="0"/>
              </a:rPr>
              <a:t>R</a:t>
            </a:r>
            <a:r>
              <a:rPr lang="en-US" sz="2400" baseline="-25000" dirty="0" err="1">
                <a:latin typeface="Consolas" panose="020B0609020204030204" pitchFamily="49" charset="0"/>
              </a:rPr>
              <a:t>k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	return R</a:t>
            </a:r>
          </a:p>
        </p:txBody>
      </p:sp>
    </p:spTree>
    <p:extLst>
      <p:ext uri="{BB962C8B-B14F-4D97-AF65-F5344CB8AC3E}">
        <p14:creationId xmlns:p14="http://schemas.microsoft.com/office/powerpoint/2010/main" val="95575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Divide and Conquer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5910"/>
                <a:ext cx="10655710" cy="535105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00" dirty="0"/>
                  <a:t>Problem: Subdividing the entire region in 4 quadrants each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/>
                  <a:t> points is impossible.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5910"/>
                <a:ext cx="10655710" cy="5351053"/>
              </a:xfrm>
              <a:blipFill>
                <a:blip r:embed="rId2"/>
                <a:stretch>
                  <a:fillRect l="-916" t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0264BAE-8BB6-EEBE-B055-DF6D54404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908" y="2761488"/>
            <a:ext cx="6264183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8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Divide and Conquer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013" y="952502"/>
                <a:ext cx="11614825" cy="52244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600" u="sng" dirty="0"/>
                  <a:t>Divide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points into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points in left and right by a vertical line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600" b="0" dirty="0"/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200" dirty="0"/>
                  <a:t>Need to sort all points according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-coordinate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013" y="952502"/>
                <a:ext cx="11614825" cy="5224462"/>
              </a:xfrm>
              <a:blipFill>
                <a:blip r:embed="rId2"/>
                <a:stretch>
                  <a:fillRect l="-840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501C1AD-D061-C442-13BD-DFCB8087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719" y="2761488"/>
            <a:ext cx="6256562" cy="35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Divide and Conquer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013" y="952502"/>
                <a:ext cx="11614825" cy="52244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600" dirty="0"/>
                  <a:t>Divide: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points into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points in left and right by a vertical line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600" b="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600" u="sng" dirty="0"/>
                  <a:t>Conquer</a:t>
                </a:r>
                <a:r>
                  <a:rPr lang="en-US" sz="2600" dirty="0"/>
                  <a:t>: Find closest pair of points in each side recursively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013" y="952502"/>
                <a:ext cx="11614825" cy="5224462"/>
              </a:xfrm>
              <a:blipFill>
                <a:blip r:embed="rId2"/>
                <a:stretch>
                  <a:fillRect l="-840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01F5EF62-8640-7719-6AD3-D507389FF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719" y="2761488"/>
            <a:ext cx="6256562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Divide and Conquer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013" y="952502"/>
                <a:ext cx="11614825" cy="52244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600" dirty="0"/>
                  <a:t>Divide: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points into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points in left and right by a vertical line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600" b="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600" dirty="0"/>
                  <a:t>Conquer: Find closest pair of points in each side recursively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600" u="sng" dirty="0"/>
                  <a:t>Combine</a:t>
                </a:r>
                <a:r>
                  <a:rPr lang="en-US" sz="2600" dirty="0"/>
                  <a:t>: Find closest pair with one point in each side and return the closest among the three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013" y="952502"/>
                <a:ext cx="11614825" cy="5224462"/>
              </a:xfrm>
              <a:blipFill>
                <a:blip r:embed="rId2"/>
                <a:stretch>
                  <a:fillRect l="-840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FA4B6D8C-0A80-ED92-62FB-DCDC7A8F0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0098" y="2787115"/>
            <a:ext cx="6264183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Combine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31B83A2-9F68-50C9-3D4F-07C9EDEADD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be the distance between closest pair in each side.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Observation</a:t>
                </a:r>
                <a:r>
                  <a:rPr lang="en-US" sz="2400" dirty="0"/>
                  <a:t>: Only points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can be closer than the current closest pair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31B83A2-9F68-50C9-3D4F-07C9EDEAD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  <a:blipFill>
                <a:blip r:embed="rId2"/>
                <a:stretch>
                  <a:fillRect l="-73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42E2244D-3672-6AE6-B257-37DD973DB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719" y="2761488"/>
            <a:ext cx="6256562" cy="35893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328B21-A08B-33C0-5864-74D3E4B6242E}"/>
              </a:ext>
            </a:extLst>
          </p:cNvPr>
          <p:cNvSpPr/>
          <p:nvPr/>
        </p:nvSpPr>
        <p:spPr>
          <a:xfrm>
            <a:off x="4949687" y="2755957"/>
            <a:ext cx="1242391" cy="35893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E9B5A9-4079-F86D-2F6D-5D055EC179CE}"/>
              </a:ext>
            </a:extLst>
          </p:cNvPr>
          <p:cNvCxnSpPr/>
          <p:nvPr/>
        </p:nvCxnSpPr>
        <p:spPr>
          <a:xfrm>
            <a:off x="5588000" y="2611120"/>
            <a:ext cx="60407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7FB9-C118-9498-5E05-C92867E65383}"/>
                  </a:ext>
                </a:extLst>
              </p:cNvPr>
              <p:cNvSpPr txBox="1"/>
              <p:nvPr/>
            </p:nvSpPr>
            <p:spPr>
              <a:xfrm>
                <a:off x="5742719" y="2311442"/>
                <a:ext cx="294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7FB9-C118-9498-5E05-C92867E65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19" y="2311442"/>
                <a:ext cx="294640" cy="369332"/>
              </a:xfrm>
              <a:prstGeom prst="rect">
                <a:avLst/>
              </a:prstGeom>
              <a:blipFill>
                <a:blip r:embed="rId5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547D74-3715-0F6F-0B92-DF7526401947}"/>
                  </a:ext>
                </a:extLst>
              </p:cNvPr>
              <p:cNvSpPr txBox="1"/>
              <p:nvPr/>
            </p:nvSpPr>
            <p:spPr>
              <a:xfrm>
                <a:off x="8823460" y="4780322"/>
                <a:ext cx="2317479" cy="830997"/>
              </a:xfrm>
              <a:prstGeom prst="rect">
                <a:avLst/>
              </a:prstGeom>
              <a:solidFill>
                <a:srgbClr val="EAEADA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12,21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547D74-3715-0F6F-0B92-DF7526401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460" y="4780322"/>
                <a:ext cx="231747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0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Combine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Observation</a:t>
                </a:r>
                <a:r>
                  <a:rPr lang="en-US" sz="2400" dirty="0"/>
                  <a:t>: Only points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are needed to be checked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Does calculating all pair distance between two shaded region help?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  <a:blipFill>
                <a:blip r:embed="rId2"/>
                <a:stretch>
                  <a:fillRect l="-73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D4082FB6-B008-22CB-E866-D7213065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719" y="2761488"/>
            <a:ext cx="6256562" cy="35893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825D3-0FD7-4D08-2B8F-A8B149E2D296}"/>
              </a:ext>
            </a:extLst>
          </p:cNvPr>
          <p:cNvSpPr/>
          <p:nvPr/>
        </p:nvSpPr>
        <p:spPr>
          <a:xfrm>
            <a:off x="4949687" y="2755957"/>
            <a:ext cx="1242391" cy="35893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F81B4F-234F-8C12-6B5F-D4B318973F3C}"/>
              </a:ext>
            </a:extLst>
          </p:cNvPr>
          <p:cNvCxnSpPr/>
          <p:nvPr/>
        </p:nvCxnSpPr>
        <p:spPr>
          <a:xfrm>
            <a:off x="5588000" y="2611120"/>
            <a:ext cx="60407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DCF12D-E26D-C226-E731-13FFBC9AA0B4}"/>
                  </a:ext>
                </a:extLst>
              </p:cNvPr>
              <p:cNvSpPr txBox="1"/>
              <p:nvPr/>
            </p:nvSpPr>
            <p:spPr>
              <a:xfrm>
                <a:off x="8823460" y="4780322"/>
                <a:ext cx="2317479" cy="830997"/>
              </a:xfrm>
              <a:prstGeom prst="rect">
                <a:avLst/>
              </a:prstGeom>
              <a:solidFill>
                <a:srgbClr val="EAEADA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12,21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DCF12D-E26D-C226-E731-13FFBC9AA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460" y="4780322"/>
                <a:ext cx="231747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92233B-8384-CC74-8432-971BFDA912BE}"/>
                  </a:ext>
                </a:extLst>
              </p:cNvPr>
              <p:cNvSpPr txBox="1"/>
              <p:nvPr/>
            </p:nvSpPr>
            <p:spPr>
              <a:xfrm>
                <a:off x="5742719" y="2311442"/>
                <a:ext cx="294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92233B-8384-CC74-8432-971BFDA9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19" y="2311442"/>
                <a:ext cx="294640" cy="369332"/>
              </a:xfrm>
              <a:prstGeom prst="rect">
                <a:avLst/>
              </a:prstGeom>
              <a:blipFill>
                <a:blip r:embed="rId6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58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Combine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Observation</a:t>
                </a:r>
                <a:r>
                  <a:rPr lang="en-US" sz="2400" dirty="0"/>
                  <a:t>: Only points within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within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are needed to be checked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Does calculating all pair distance between two shaded region help?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AE1F76-DB5F-5C6C-4BB4-D8A100E3A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  <a:blipFill>
                <a:blip r:embed="rId2"/>
                <a:stretch>
                  <a:fillRect l="-73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D4082FB6-B008-22CB-E866-D7213065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719" y="2761488"/>
            <a:ext cx="6256562" cy="35893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7825D3-0FD7-4D08-2B8F-A8B149E2D296}"/>
              </a:ext>
            </a:extLst>
          </p:cNvPr>
          <p:cNvSpPr/>
          <p:nvPr/>
        </p:nvSpPr>
        <p:spPr>
          <a:xfrm>
            <a:off x="4949687" y="2755957"/>
            <a:ext cx="1242391" cy="35893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F81B4F-234F-8C12-6B5F-D4B318973F3C}"/>
              </a:ext>
            </a:extLst>
          </p:cNvPr>
          <p:cNvCxnSpPr/>
          <p:nvPr/>
        </p:nvCxnSpPr>
        <p:spPr>
          <a:xfrm>
            <a:off x="5588000" y="2611120"/>
            <a:ext cx="60407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DCF12D-E26D-C226-E731-13FFBC9AA0B4}"/>
                  </a:ext>
                </a:extLst>
              </p:cNvPr>
              <p:cNvSpPr txBox="1"/>
              <p:nvPr/>
            </p:nvSpPr>
            <p:spPr>
              <a:xfrm>
                <a:off x="8823460" y="4780322"/>
                <a:ext cx="2317479" cy="830997"/>
              </a:xfrm>
              <a:prstGeom prst="rect">
                <a:avLst/>
              </a:prstGeom>
              <a:solidFill>
                <a:srgbClr val="EAEADA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12,21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DCF12D-E26D-C226-E731-13FFBC9AA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460" y="4780322"/>
                <a:ext cx="231747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92233B-8384-CC74-8432-971BFDA912BE}"/>
                  </a:ext>
                </a:extLst>
              </p:cNvPr>
              <p:cNvSpPr txBox="1"/>
              <p:nvPr/>
            </p:nvSpPr>
            <p:spPr>
              <a:xfrm>
                <a:off x="5742719" y="2311442"/>
                <a:ext cx="294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92233B-8384-CC74-8432-971BFDA9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19" y="2311442"/>
                <a:ext cx="294640" cy="369332"/>
              </a:xfrm>
              <a:prstGeom prst="rect">
                <a:avLst/>
              </a:prstGeom>
              <a:blipFill>
                <a:blip r:embed="rId6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3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Combine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8FD482B-7064-0D73-F3A6-77D7269CB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Observation</a:t>
                </a:r>
                <a:r>
                  <a:rPr lang="en-US" sz="2400" dirty="0"/>
                  <a:t>: Only points within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within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are needed to be checked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Sort points in 2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-strip by their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-coordinates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/>
                  <a:t>For each point, only check distances of those within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11 positions </a:t>
                </a:r>
                <a:r>
                  <a:rPr lang="en-US" sz="2400" dirty="0"/>
                  <a:t>in sorted list!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8FD482B-7064-0D73-F3A6-77D7269CB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952502"/>
                <a:ext cx="11614825" cy="5224462"/>
              </a:xfrm>
              <a:prstGeom prst="rect">
                <a:avLst/>
              </a:prstGeom>
              <a:blipFill>
                <a:blip r:embed="rId2"/>
                <a:stretch>
                  <a:fillRect l="-73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E07A907-615A-4CFE-31D9-6880C707C8EC}"/>
              </a:ext>
            </a:extLst>
          </p:cNvPr>
          <p:cNvGrpSpPr/>
          <p:nvPr/>
        </p:nvGrpSpPr>
        <p:grpSpPr>
          <a:xfrm>
            <a:off x="2967719" y="2311442"/>
            <a:ext cx="8173220" cy="4039377"/>
            <a:chOff x="2967719" y="2311442"/>
            <a:chExt cx="8173220" cy="4039377"/>
          </a:xfrm>
        </p:grpSpPr>
        <p:pic>
          <p:nvPicPr>
            <p:cNvPr id="13" name="Picture 12" descr="A screenshot of a computer game&#10;&#10;Description automatically generated">
              <a:extLst>
                <a:ext uri="{FF2B5EF4-FFF2-40B4-BE49-F238E27FC236}">
                  <a16:creationId xmlns:a16="http://schemas.microsoft.com/office/drawing/2014/main" id="{4BCAE98D-7B17-23CE-3C1A-D7F52638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67719" y="2761488"/>
              <a:ext cx="6256562" cy="358933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78FF11-AB64-18D1-D636-6AACB8C403BD}"/>
                </a:ext>
              </a:extLst>
            </p:cNvPr>
            <p:cNvSpPr/>
            <p:nvPr/>
          </p:nvSpPr>
          <p:spPr>
            <a:xfrm>
              <a:off x="4949687" y="2755957"/>
              <a:ext cx="1242391" cy="35893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3B4974C-A393-7389-A4F6-80E93812CB2E}"/>
                </a:ext>
              </a:extLst>
            </p:cNvPr>
            <p:cNvCxnSpPr/>
            <p:nvPr/>
          </p:nvCxnSpPr>
          <p:spPr>
            <a:xfrm>
              <a:off x="5588000" y="2611120"/>
              <a:ext cx="60407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8F562E-5F5B-140C-8816-3A0BA6892591}"/>
                    </a:ext>
                  </a:extLst>
                </p:cNvPr>
                <p:cNvSpPr txBox="1"/>
                <p:nvPr/>
              </p:nvSpPr>
              <p:spPr>
                <a:xfrm>
                  <a:off x="8823460" y="4780322"/>
                  <a:ext cx="2317479" cy="830997"/>
                </a:xfrm>
                <a:prstGeom prst="rect">
                  <a:avLst/>
                </a:prstGeom>
                <a:solidFill>
                  <a:srgbClr val="EAEADA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12,21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  <a:p>
                  <a:r>
                    <a:rPr lang="en-US" sz="2400" dirty="0"/>
                    <a:t> 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=12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8F562E-5F5B-140C-8816-3A0BA6892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3460" y="4780322"/>
                  <a:ext cx="2317479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161F379-7085-C022-C665-B638370A1CF7}"/>
                    </a:ext>
                  </a:extLst>
                </p:cNvPr>
                <p:cNvSpPr txBox="1"/>
                <p:nvPr/>
              </p:nvSpPr>
              <p:spPr>
                <a:xfrm>
                  <a:off x="5742719" y="2311442"/>
                  <a:ext cx="2946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161F379-7085-C022-C665-B638370A1C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2719" y="2311442"/>
                  <a:ext cx="294640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56B383-DEE4-1D7D-D3D8-98F24962359D}"/>
                </a:ext>
              </a:extLst>
            </p:cNvPr>
            <p:cNvSpPr/>
            <p:nvPr/>
          </p:nvSpPr>
          <p:spPr>
            <a:xfrm>
              <a:off x="5059680" y="6035040"/>
              <a:ext cx="210312" cy="2133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1612AC3-CD73-1841-3DCA-7AFD8C828D07}"/>
                </a:ext>
              </a:extLst>
            </p:cNvPr>
            <p:cNvSpPr/>
            <p:nvPr/>
          </p:nvSpPr>
          <p:spPr>
            <a:xfrm>
              <a:off x="5637563" y="5781040"/>
              <a:ext cx="210312" cy="2133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6A07EF-2E48-C2EB-6DBF-94C428D0FA4B}"/>
                </a:ext>
              </a:extLst>
            </p:cNvPr>
            <p:cNvSpPr/>
            <p:nvPr/>
          </p:nvSpPr>
          <p:spPr>
            <a:xfrm>
              <a:off x="5164836" y="5023867"/>
              <a:ext cx="210312" cy="2133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3A9BEB-E44E-DD05-B299-FE033CB5DC4D}"/>
                </a:ext>
              </a:extLst>
            </p:cNvPr>
            <p:cNvSpPr/>
            <p:nvPr/>
          </p:nvSpPr>
          <p:spPr>
            <a:xfrm>
              <a:off x="5321300" y="4218432"/>
              <a:ext cx="210312" cy="2133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457E2C-280C-0B32-40F9-B5BAF47DDB9D}"/>
                </a:ext>
              </a:extLst>
            </p:cNvPr>
            <p:cNvSpPr/>
            <p:nvPr/>
          </p:nvSpPr>
          <p:spPr>
            <a:xfrm>
              <a:off x="5585614" y="4057904"/>
              <a:ext cx="210312" cy="2133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DA0D14-E555-3ED7-539D-1A8B1E5FD21F}"/>
                </a:ext>
              </a:extLst>
            </p:cNvPr>
            <p:cNvSpPr/>
            <p:nvPr/>
          </p:nvSpPr>
          <p:spPr>
            <a:xfrm>
              <a:off x="5321300" y="3709035"/>
              <a:ext cx="210312" cy="2133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F1962B-CCD2-2DFA-BDDC-9129A23656E1}"/>
                </a:ext>
              </a:extLst>
            </p:cNvPr>
            <p:cNvSpPr/>
            <p:nvPr/>
          </p:nvSpPr>
          <p:spPr>
            <a:xfrm>
              <a:off x="5164836" y="3386230"/>
              <a:ext cx="210312" cy="21336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48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Combine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080" y="952502"/>
                <a:ext cx="9042400" cy="538766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/>
                  <a:t> be the sorted points within the 2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-strip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u="sng" dirty="0"/>
                  <a:t>Proof</a:t>
                </a:r>
                <a:r>
                  <a:rPr lang="en-US" sz="2400" dirty="0"/>
                  <a:t>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are at least 12 points of each other.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Subdivide the 2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-strip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boxes.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Each box contains at most one point.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Why</a:t>
                </a:r>
                <a:r>
                  <a:rPr lang="en-US" sz="2400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So, there must be two rows of boxes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Why</a:t>
                </a:r>
                <a:r>
                  <a:rPr lang="en-US" sz="2400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contradiction.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080" y="952502"/>
                <a:ext cx="9042400" cy="5387660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511BF17-582B-4A52-E0C8-DAD126BB72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880" y="1670368"/>
                <a:ext cx="10934240" cy="95091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b="1" dirty="0"/>
                  <a:t>Lemma.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lie in different side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holds,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are within 11 points of each other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511BF17-582B-4A52-E0C8-DAD126BB7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0" y="1670368"/>
                <a:ext cx="10934240" cy="950912"/>
              </a:xfrm>
              <a:prstGeom prst="rect">
                <a:avLst/>
              </a:prstGeom>
              <a:blipFill>
                <a:blip r:embed="rId3"/>
                <a:stretch>
                  <a:fillRect l="-836"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box&#10;&#10;Description automatically generated">
            <a:extLst>
              <a:ext uri="{FF2B5EF4-FFF2-40B4-BE49-F238E27FC236}">
                <a16:creationId xmlns:a16="http://schemas.microsoft.com/office/drawing/2014/main" id="{ED92F254-3FC3-F378-E538-1D4D93CB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553" y="2621280"/>
            <a:ext cx="2850127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3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The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2960" y="1057274"/>
                <a:ext cx="4876800" cy="529907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Lines 1-2,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Line 3,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b="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Lines 4-5,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sz="2600" b="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Lines 6-7,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600" b="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Lines 8-9,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sz="26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 10,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6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 11,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6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 12,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6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Lines 13-16,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600" dirty="0"/>
                  <a:t> time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Line 17,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sz="2600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2960" y="1057274"/>
                <a:ext cx="4876800" cy="5299076"/>
              </a:xfrm>
              <a:blipFill>
                <a:blip r:embed="rId2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1B6F5E2-84C5-8FEB-6A55-3A4C30F2D8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0250" y="847168"/>
                <a:ext cx="6424110" cy="5874307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8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ClosestPoint (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sz="18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if 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sz="1800" dirty="0">
                    <a:latin typeface="Consolas" panose="020B0609020204030204" pitchFamily="49" charset="0"/>
                  </a:rPr>
                  <a:t> 3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    Calculate all distances and return min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Sort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 P 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by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 x-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coordinates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mid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18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i="1" dirty="0">
                    <a:latin typeface="Consolas" panose="020B0609020204030204" pitchFamily="49" charset="0"/>
                  </a:rPr>
                  <a:t> L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 = vertical line according to </a:t>
                </a:r>
                <a:r>
                  <a:rPr lang="en-US" altLang="en-US" sz="18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</a:rPr>
                  <a:t>mid</a:t>
                </a:r>
                <a:endParaRPr lang="en-US" altLang="en-US" sz="18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𝑠𝐿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𝑠𝑅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>
                    <a:latin typeface="Consolas" panose="020B0609020204030204" pitchFamily="49" charset="0"/>
                  </a:rPr>
                  <a:t> = </a:t>
                </a:r>
                <a:r>
                  <a:rPr lang="en-US" altLang="en-US" sz="1800" dirty="0" err="1">
                    <a:latin typeface="Consolas" panose="020B0609020204030204" pitchFamily="49" charset="0"/>
                  </a:rPr>
                  <a:t>ClosestPoint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({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p</a:t>
                </a:r>
                <a:r>
                  <a:rPr lang="en-US" altLang="en-US" sz="1800" baseline="-25000" dirty="0">
                    <a:latin typeface="Consolas" panose="020B0609020204030204" pitchFamily="49" charset="0"/>
                  </a:rPr>
                  <a:t>1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, 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p</a:t>
                </a:r>
                <a:r>
                  <a:rPr lang="en-US" altLang="en-US" sz="1800" baseline="-25000" dirty="0">
                    <a:latin typeface="Consolas" panose="020B0609020204030204" pitchFamily="49" charset="0"/>
                  </a:rPr>
                  <a:t>2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,…,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8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</a:rPr>
                  <a:t>mid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i="1" baseline="-2500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i="1" baseline="-25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>
                    <a:latin typeface="Consolas" panose="020B0609020204030204" pitchFamily="49" charset="0"/>
                  </a:rPr>
                  <a:t> = </a:t>
                </a:r>
                <a:r>
                  <a:rPr lang="en-US" altLang="en-US" sz="1800" dirty="0" err="1">
                    <a:latin typeface="Consolas" panose="020B0609020204030204" pitchFamily="49" charset="0"/>
                  </a:rPr>
                  <a:t>ClosestPoint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({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p</a:t>
                </a:r>
                <a:r>
                  <a:rPr lang="en-US" altLang="en-US" sz="1800" i="1" baseline="-25000" dirty="0">
                    <a:latin typeface="Consolas" panose="020B0609020204030204" pitchFamily="49" charset="0"/>
                  </a:rPr>
                  <a:t>mid</a:t>
                </a:r>
                <a:r>
                  <a:rPr lang="en-US" altLang="en-US" sz="1800" baseline="-25000" dirty="0">
                    <a:latin typeface="Consolas" panose="020B0609020204030204" pitchFamily="49" charset="0"/>
                  </a:rPr>
                  <a:t>+1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, 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p</a:t>
                </a:r>
                <a:r>
                  <a:rPr lang="en-US" altLang="en-US" sz="1800" i="1" baseline="-25000" dirty="0">
                    <a:latin typeface="Consolas" panose="020B0609020204030204" pitchFamily="49" charset="0"/>
                  </a:rPr>
                  <a:t>mid</a:t>
                </a:r>
                <a:r>
                  <a:rPr lang="en-US" altLang="en-US" sz="1800" baseline="-25000" dirty="0">
                    <a:latin typeface="Consolas" panose="020B0609020204030204" pitchFamily="49" charset="0"/>
                  </a:rPr>
                  <a:t>+2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,…,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800" i="1" dirty="0" err="1">
                    <a:latin typeface="Consolas" panose="020B0609020204030204" pitchFamily="49" charset="0"/>
                  </a:rPr>
                  <a:t>p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𝛿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𝛿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8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m</a:t>
                </a:r>
                <a:r>
                  <a:rPr lang="en-US" altLang="en-US" sz="1800" baseline="-25000" dirty="0">
                    <a:latin typeface="Consolas" panose="020B0609020204030204" pitchFamily="49" charset="0"/>
                  </a:rPr>
                  <a:t>1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, </a:t>
                </a:r>
                <a:r>
                  <a:rPr lang="en-US" altLang="en-US" sz="1800" i="1" dirty="0">
                    <a:latin typeface="Consolas" panose="020B0609020204030204" pitchFamily="49" charset="0"/>
                  </a:rPr>
                  <a:t>m</a:t>
                </a:r>
                <a:r>
                  <a:rPr lang="en-US" altLang="en-US" sz="1800" baseline="-25000" dirty="0">
                    <a:latin typeface="Consolas" panose="020B0609020204030204" pitchFamily="49" charset="0"/>
                  </a:rPr>
                  <a:t>2</a:t>
                </a:r>
                <a:r>
                  <a:rPr lang="en-US" altLang="en-US" sz="1800" dirty="0">
                    <a:latin typeface="Consolas" panose="020B0609020204030204" pitchFamily="49" charset="0"/>
                  </a:rPr>
                  <a:t> = Points corresponding to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en-US" sz="18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S</a:t>
                </a:r>
                <a:r>
                  <a:rPr lang="en-US" altLang="en-US" sz="1800" i="1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All points within 2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</m:oMath>
                </a14:m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-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strip from 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Sort 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S</a:t>
                </a:r>
                <a:r>
                  <a:rPr lang="en-US" altLang="en-US" sz="1800" i="1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by 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-coordinates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n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|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S</a:t>
                </a:r>
                <a:r>
                  <a:rPr lang="en-US" altLang="en-US" sz="1800" i="1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|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1 to 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n</a:t>
                </a:r>
                <a:r>
                  <a:rPr lang="en-US" altLang="en-US" sz="1800" i="1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-1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</a:t>
                </a:r>
                <a:r>
                  <a:rPr lang="en-US" altLang="en-US" sz="18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 to min(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+ 11, 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n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)</a:t>
                </a:r>
                <a:endParaRPr lang="en-US" altLang="en-US" sz="1800" i="1" baseline="-250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 </a:t>
                </a:r>
                <a:r>
                  <a:rPr lang="en-US" altLang="en-US" sz="18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if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dist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1800" i="1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) &lt;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</m:oMath>
                </a14:m>
                <a:endParaRPr lang="en-US" altLang="en-US" sz="1800" b="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     (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1800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,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1800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1800" b="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(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,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800" b="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,</a:t>
                </a:r>
                <a:r>
                  <a:rPr lang="en-US" altLang="en-US" sz="18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dist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1800" i="1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18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1800" i="1" baseline="-250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1800" b="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8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return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(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1800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,</a:t>
                </a:r>
                <a:r>
                  <a:rPr lang="en-US" altLang="en-US" sz="18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1800" baseline="-25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8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1B6F5E2-84C5-8FEB-6A55-3A4C30F2D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0" y="847168"/>
                <a:ext cx="6424110" cy="5874307"/>
              </a:xfrm>
              <a:prstGeom prst="rect">
                <a:avLst/>
              </a:prstGeom>
              <a:blipFill>
                <a:blip r:embed="rId3"/>
                <a:stretch>
                  <a:fillRect l="-1041" t="-517" b="-414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52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Merge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FCFFD6-A67D-1D78-FDD0-5F5EF8F5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53" y="952501"/>
            <a:ext cx="11338094" cy="32887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b="1" i="1" u="sng" dirty="0">
                <a:solidFill>
                  <a:srgbClr val="CC3300"/>
                </a:solidFill>
              </a:rPr>
              <a:t>Sorting Problem</a:t>
            </a:r>
            <a:r>
              <a:rPr lang="en-US" altLang="en-US" sz="2400" b="1" u="sng" dirty="0">
                <a:solidFill>
                  <a:srgbClr val="CC3300"/>
                </a:solidFill>
              </a:rPr>
              <a:t>:</a:t>
            </a:r>
            <a:r>
              <a:rPr lang="en-US" altLang="en-US" sz="2400" dirty="0">
                <a:solidFill>
                  <a:srgbClr val="CC99FF"/>
                </a:solidFill>
              </a:rPr>
              <a:t> </a:t>
            </a:r>
            <a:r>
              <a:rPr lang="en-US" altLang="en-US" sz="2400" dirty="0"/>
              <a:t>Sort a sequence of </a:t>
            </a:r>
            <a:r>
              <a:rPr lang="en-US" altLang="en-US" sz="2400" i="1" dirty="0"/>
              <a:t>n</a:t>
            </a:r>
            <a:r>
              <a:rPr lang="en-US" altLang="en-US" sz="2400" dirty="0"/>
              <a:t> elements into non-decreasing order.</a:t>
            </a:r>
            <a:endParaRPr lang="en-US" altLang="en-US" sz="2400" i="1" dirty="0"/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CC3300"/>
                </a:solidFill>
              </a:rPr>
              <a:t>Divide:</a:t>
            </a:r>
            <a:r>
              <a:rPr lang="en-US" altLang="en-US" sz="2400" dirty="0"/>
              <a:t> Divide the </a:t>
            </a:r>
            <a:r>
              <a:rPr lang="en-US" altLang="en-US" sz="2400" i="1" dirty="0"/>
              <a:t>n</a:t>
            </a:r>
            <a:r>
              <a:rPr lang="en-US" altLang="en-US" sz="2400" dirty="0"/>
              <a:t>-element sequence to be sorted into two subsequences of </a:t>
            </a:r>
            <a:r>
              <a:rPr lang="en-US" altLang="en-US" sz="2400" i="1" dirty="0"/>
              <a:t>n/2</a:t>
            </a:r>
            <a:r>
              <a:rPr lang="en-US" altLang="en-US" sz="2400" dirty="0"/>
              <a:t> elements each</a:t>
            </a:r>
            <a:endParaRPr lang="en-US" altLang="en-US" sz="900" dirty="0"/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CC3300"/>
                </a:solidFill>
              </a:rPr>
              <a:t>Conquer</a:t>
            </a:r>
            <a:r>
              <a:rPr lang="en-US" altLang="en-US" sz="2400" b="1" i="1" dirty="0">
                <a:solidFill>
                  <a:srgbClr val="CC3300"/>
                </a:solidFill>
              </a:rPr>
              <a:t>:</a:t>
            </a:r>
            <a:r>
              <a:rPr lang="en-US" altLang="en-US" sz="2400" dirty="0"/>
              <a:t> Sort the two subsequences recursively using merge sort.</a:t>
            </a:r>
            <a:endParaRPr lang="en-US" altLang="en-US" sz="900" dirty="0"/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CC3300"/>
                </a:solidFill>
              </a:rPr>
              <a:t>Combine:</a:t>
            </a:r>
            <a:r>
              <a:rPr lang="en-US" altLang="en-US" sz="2400" dirty="0"/>
              <a:t> Merge the two sorted subsequences to produce the sorted answer.</a:t>
            </a:r>
          </a:p>
        </p:txBody>
      </p:sp>
      <p:sp>
        <p:nvSpPr>
          <p:cNvPr id="16" name="Text Box 52">
            <a:extLst>
              <a:ext uri="{FF2B5EF4-FFF2-40B4-BE49-F238E27FC236}">
                <a16:creationId xmlns:a16="http://schemas.microsoft.com/office/drawing/2014/main" id="{C5A1DCE6-DDFC-FCD0-2D9D-4A9E0CAF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5495271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18</a:t>
            </a:r>
          </a:p>
        </p:txBody>
      </p:sp>
      <p:sp>
        <p:nvSpPr>
          <p:cNvPr id="17" name="Text Box 53">
            <a:extLst>
              <a:ext uri="{FF2B5EF4-FFF2-40B4-BE49-F238E27FC236}">
                <a16:creationId xmlns:a16="http://schemas.microsoft.com/office/drawing/2014/main" id="{C8348368-C3C6-37F9-F9F4-5B48E989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495271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26</a:t>
            </a:r>
          </a:p>
        </p:txBody>
      </p:sp>
      <p:sp>
        <p:nvSpPr>
          <p:cNvPr id="18" name="Text Box 54">
            <a:extLst>
              <a:ext uri="{FF2B5EF4-FFF2-40B4-BE49-F238E27FC236}">
                <a16:creationId xmlns:a16="http://schemas.microsoft.com/office/drawing/2014/main" id="{E9E207F2-4696-1B6C-7DA3-43938CEE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5495271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32</a:t>
            </a:r>
          </a:p>
        </p:txBody>
      </p:sp>
      <p:sp>
        <p:nvSpPr>
          <p:cNvPr id="19" name="Text Box 55">
            <a:extLst>
              <a:ext uri="{FF2B5EF4-FFF2-40B4-BE49-F238E27FC236}">
                <a16:creationId xmlns:a16="http://schemas.microsoft.com/office/drawing/2014/main" id="{A379C42F-5EF9-6736-9CC7-47B765753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495271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 6 </a:t>
            </a:r>
          </a:p>
        </p:txBody>
      </p:sp>
      <p:sp>
        <p:nvSpPr>
          <p:cNvPr id="20" name="Line 61">
            <a:extLst>
              <a:ext uri="{FF2B5EF4-FFF2-40B4-BE49-F238E27FC236}">
                <a16:creationId xmlns:a16="http://schemas.microsoft.com/office/drawing/2014/main" id="{9C7917B3-3FE3-7380-4225-C17A15EFAE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6225" y="4872971"/>
            <a:ext cx="1173162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6">
            <a:extLst>
              <a:ext uri="{FF2B5EF4-FFF2-40B4-BE49-F238E27FC236}">
                <a16:creationId xmlns:a16="http://schemas.microsoft.com/office/drawing/2014/main" id="{98E2B817-AF65-BDC0-453F-A4F67349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5484159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43</a:t>
            </a:r>
          </a:p>
        </p:txBody>
      </p:sp>
      <p:sp>
        <p:nvSpPr>
          <p:cNvPr id="23" name="Text Box 57">
            <a:extLst>
              <a:ext uri="{FF2B5EF4-FFF2-40B4-BE49-F238E27FC236}">
                <a16:creationId xmlns:a16="http://schemas.microsoft.com/office/drawing/2014/main" id="{3947E066-74D3-D9EE-F22A-EB539B20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5484159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15</a:t>
            </a:r>
          </a:p>
        </p:txBody>
      </p:sp>
      <p:sp>
        <p:nvSpPr>
          <p:cNvPr id="24" name="Text Box 58">
            <a:extLst>
              <a:ext uri="{FF2B5EF4-FFF2-40B4-BE49-F238E27FC236}">
                <a16:creationId xmlns:a16="http://schemas.microsoft.com/office/drawing/2014/main" id="{2792F5D8-02AD-D9F9-B939-3E2215189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5484159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 9 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57B4841D-4E00-5CA3-37C9-11DE78660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484159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 1 </a:t>
            </a:r>
          </a:p>
        </p:txBody>
      </p:sp>
      <p:sp>
        <p:nvSpPr>
          <p:cNvPr id="26" name="Line 60">
            <a:extLst>
              <a:ext uri="{FF2B5EF4-FFF2-40B4-BE49-F238E27FC236}">
                <a16:creationId xmlns:a16="http://schemas.microsoft.com/office/drawing/2014/main" id="{8785658E-89DB-7C15-1B5A-8E7B8116B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5504796"/>
            <a:ext cx="0" cy="520700"/>
          </a:xfrm>
          <a:prstGeom prst="line">
            <a:avLst/>
          </a:prstGeom>
          <a:noFill/>
          <a:ln w="57150">
            <a:solidFill>
              <a:srgbClr val="CC33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2">
            <a:extLst>
              <a:ext uri="{FF2B5EF4-FFF2-40B4-BE49-F238E27FC236}">
                <a16:creationId xmlns:a16="http://schemas.microsoft.com/office/drawing/2014/main" id="{59886656-6E66-D6BC-952B-E4003F101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8275" y="4898371"/>
            <a:ext cx="1038225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42">
            <a:extLst>
              <a:ext uri="{FF2B5EF4-FFF2-40B4-BE49-F238E27FC236}">
                <a16:creationId xmlns:a16="http://schemas.microsoft.com/office/drawing/2014/main" id="{D2EEF966-0790-8385-C7E1-F8045819FD52}"/>
              </a:ext>
            </a:extLst>
          </p:cNvPr>
          <p:cNvGrpSpPr>
            <a:grpSpLocks/>
          </p:cNvGrpSpPr>
          <p:nvPr/>
        </p:nvGrpSpPr>
        <p:grpSpPr bwMode="auto">
          <a:xfrm>
            <a:off x="4375150" y="4407040"/>
            <a:ext cx="4197350" cy="476250"/>
            <a:chOff x="182" y="833"/>
            <a:chExt cx="2644" cy="3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Text Box 31">
              <a:extLst>
                <a:ext uri="{FF2B5EF4-FFF2-40B4-BE49-F238E27FC236}">
                  <a16:creationId xmlns:a16="http://schemas.microsoft.com/office/drawing/2014/main" id="{9B699639-6D51-A397-B9B0-D160532DE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18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EF64183C-A875-0145-B263-ACDC892E3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26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66738CEA-230A-6BFA-2AA6-B7DAF3D7D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32</a:t>
              </a:r>
            </a:p>
          </p:txBody>
        </p:sp>
        <p:sp>
          <p:nvSpPr>
            <p:cNvPr id="32" name="Text Box 34">
              <a:extLst>
                <a:ext uri="{FF2B5EF4-FFF2-40B4-BE49-F238E27FC236}">
                  <a16:creationId xmlns:a16="http://schemas.microsoft.com/office/drawing/2014/main" id="{7D0855B1-7295-F1E1-1131-36D7ED168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6 </a:t>
              </a:r>
            </a:p>
          </p:txBody>
        </p:sp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0BCE227A-7D0C-BE6C-6FAD-103172107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0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43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5FDDE867-9842-9755-4812-C81850EF2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15</a:t>
              </a:r>
            </a:p>
          </p:txBody>
        </p:sp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C4B0F35B-1D0A-0594-E0A2-C21E12FE1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4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9 </a:t>
              </a:r>
            </a:p>
          </p:txBody>
        </p:sp>
        <p:sp>
          <p:nvSpPr>
            <p:cNvPr id="36" name="Text Box 38">
              <a:extLst>
                <a:ext uri="{FF2B5EF4-FFF2-40B4-BE49-F238E27FC236}">
                  <a16:creationId xmlns:a16="http://schemas.microsoft.com/office/drawing/2014/main" id="{23D327CC-B9AB-BDD6-8588-5ECD2F80E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6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1 </a:t>
              </a:r>
            </a:p>
          </p:txBody>
        </p:sp>
      </p:grpSp>
      <p:sp>
        <p:nvSpPr>
          <p:cNvPr id="45" name="Text Box 211">
            <a:extLst>
              <a:ext uri="{FF2B5EF4-FFF2-40B4-BE49-F238E27FC236}">
                <a16:creationId xmlns:a16="http://schemas.microsoft.com/office/drawing/2014/main" id="{2BCA112E-563F-897B-A188-6DCD7B78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549368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6 </a:t>
            </a:r>
          </a:p>
        </p:txBody>
      </p:sp>
      <p:sp>
        <p:nvSpPr>
          <p:cNvPr id="46" name="Text Box 212">
            <a:extLst>
              <a:ext uri="{FF2B5EF4-FFF2-40B4-BE49-F238E27FC236}">
                <a16:creationId xmlns:a16="http://schemas.microsoft.com/office/drawing/2014/main" id="{95CC91AD-A30A-DF4D-3BF9-DD0A3903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7" y="549368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18</a:t>
            </a:r>
          </a:p>
        </p:txBody>
      </p:sp>
      <p:sp>
        <p:nvSpPr>
          <p:cNvPr id="47" name="Text Box 213">
            <a:extLst>
              <a:ext uri="{FF2B5EF4-FFF2-40B4-BE49-F238E27FC236}">
                <a16:creationId xmlns:a16="http://schemas.microsoft.com/office/drawing/2014/main" id="{A897822E-BEE6-C059-90DF-067B6122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1" y="5492095"/>
            <a:ext cx="584201" cy="457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/>
              <a:t>26</a:t>
            </a:r>
          </a:p>
        </p:txBody>
      </p:sp>
      <p:sp>
        <p:nvSpPr>
          <p:cNvPr id="48" name="Text Box 214">
            <a:extLst>
              <a:ext uri="{FF2B5EF4-FFF2-40B4-BE49-F238E27FC236}">
                <a16:creationId xmlns:a16="http://schemas.microsoft.com/office/drawing/2014/main" id="{90F94039-B79C-8EB8-5F3A-AE831812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492096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32</a:t>
            </a:r>
          </a:p>
        </p:txBody>
      </p:sp>
      <p:sp>
        <p:nvSpPr>
          <p:cNvPr id="49" name="Text Box 217">
            <a:extLst>
              <a:ext uri="{FF2B5EF4-FFF2-40B4-BE49-F238E27FC236}">
                <a16:creationId xmlns:a16="http://schemas.microsoft.com/office/drawing/2014/main" id="{D64CF7D2-EEAF-F133-3301-9A288BF1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495" y="5484237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1 </a:t>
            </a:r>
          </a:p>
        </p:txBody>
      </p:sp>
      <p:sp>
        <p:nvSpPr>
          <p:cNvPr id="50" name="Text Box 218">
            <a:extLst>
              <a:ext uri="{FF2B5EF4-FFF2-40B4-BE49-F238E27FC236}">
                <a16:creationId xmlns:a16="http://schemas.microsoft.com/office/drawing/2014/main" id="{40C615D5-AE48-5699-5EC2-3C45E8A2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5495710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9 </a:t>
            </a:r>
          </a:p>
        </p:txBody>
      </p:sp>
      <p:sp>
        <p:nvSpPr>
          <p:cNvPr id="51" name="Text Box 219">
            <a:extLst>
              <a:ext uri="{FF2B5EF4-FFF2-40B4-BE49-F238E27FC236}">
                <a16:creationId xmlns:a16="http://schemas.microsoft.com/office/drawing/2014/main" id="{98E30293-ECC7-9327-629C-151FCE2B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5484159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15</a:t>
            </a:r>
          </a:p>
        </p:txBody>
      </p:sp>
      <p:sp>
        <p:nvSpPr>
          <p:cNvPr id="52" name="Text Box 220">
            <a:extLst>
              <a:ext uri="{FF2B5EF4-FFF2-40B4-BE49-F238E27FC236}">
                <a16:creationId xmlns:a16="http://schemas.microsoft.com/office/drawing/2014/main" id="{227110CF-097A-5462-28E7-A3BFC6F5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938" y="5484159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43</a:t>
            </a:r>
          </a:p>
        </p:txBody>
      </p:sp>
      <p:sp>
        <p:nvSpPr>
          <p:cNvPr id="53" name="Text Box 223">
            <a:extLst>
              <a:ext uri="{FF2B5EF4-FFF2-40B4-BE49-F238E27FC236}">
                <a16:creationId xmlns:a16="http://schemas.microsoft.com/office/drawing/2014/main" id="{97D293A1-D6B6-7D66-E063-2ADF99786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4413390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1 </a:t>
            </a:r>
          </a:p>
        </p:txBody>
      </p:sp>
      <p:sp>
        <p:nvSpPr>
          <p:cNvPr id="54" name="Text Box 224">
            <a:extLst>
              <a:ext uri="{FF2B5EF4-FFF2-40B4-BE49-F238E27FC236}">
                <a16:creationId xmlns:a16="http://schemas.microsoft.com/office/drawing/2014/main" id="{F2E6118A-0969-2AA3-DBE0-598AE6ED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4413390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6 </a:t>
            </a:r>
          </a:p>
        </p:txBody>
      </p:sp>
      <p:sp>
        <p:nvSpPr>
          <p:cNvPr id="55" name="Text Box 225">
            <a:extLst>
              <a:ext uri="{FF2B5EF4-FFF2-40B4-BE49-F238E27FC236}">
                <a16:creationId xmlns:a16="http://schemas.microsoft.com/office/drawing/2014/main" id="{916E9FF1-1DE5-F5C9-3BB1-C8F1F650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4413390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9 </a:t>
            </a:r>
          </a:p>
        </p:txBody>
      </p:sp>
      <p:sp>
        <p:nvSpPr>
          <p:cNvPr id="56" name="Text Box 226">
            <a:extLst>
              <a:ext uri="{FF2B5EF4-FFF2-40B4-BE49-F238E27FC236}">
                <a16:creationId xmlns:a16="http://schemas.microsoft.com/office/drawing/2014/main" id="{A9F346B8-B2A3-B8AF-AC83-44FB2643A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8" y="4413390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15</a:t>
            </a:r>
          </a:p>
        </p:txBody>
      </p:sp>
      <p:sp>
        <p:nvSpPr>
          <p:cNvPr id="57" name="Text Box 227">
            <a:extLst>
              <a:ext uri="{FF2B5EF4-FFF2-40B4-BE49-F238E27FC236}">
                <a16:creationId xmlns:a16="http://schemas.microsoft.com/office/drawing/2014/main" id="{767D7CA8-51E8-1F9E-8069-20FE3D06F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4413390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18</a:t>
            </a:r>
          </a:p>
        </p:txBody>
      </p:sp>
      <p:sp>
        <p:nvSpPr>
          <p:cNvPr id="58" name="Text Box 228">
            <a:extLst>
              <a:ext uri="{FF2B5EF4-FFF2-40B4-BE49-F238E27FC236}">
                <a16:creationId xmlns:a16="http://schemas.microsoft.com/office/drawing/2014/main" id="{D687DB09-D177-E29D-812B-57C4A445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4413390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26</a:t>
            </a:r>
          </a:p>
        </p:txBody>
      </p:sp>
      <p:sp>
        <p:nvSpPr>
          <p:cNvPr id="59" name="Text Box 229">
            <a:extLst>
              <a:ext uri="{FF2B5EF4-FFF2-40B4-BE49-F238E27FC236}">
                <a16:creationId xmlns:a16="http://schemas.microsoft.com/office/drawing/2014/main" id="{6B2753FB-F1E4-46C2-2753-00E14F9A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4413390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32</a:t>
            </a:r>
          </a:p>
        </p:txBody>
      </p:sp>
      <p:sp>
        <p:nvSpPr>
          <p:cNvPr id="60" name="Text Box 230">
            <a:extLst>
              <a:ext uri="{FF2B5EF4-FFF2-40B4-BE49-F238E27FC236}">
                <a16:creationId xmlns:a16="http://schemas.microsoft.com/office/drawing/2014/main" id="{941B24A1-7799-EFD5-AB80-394A6E92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4413390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507268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 animBg="1" autoUpdateAnimBg="0"/>
      <p:bldP spid="51" grpId="0" animBg="1" autoUpdateAnimBg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Recurrence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4"/>
                <a:ext cx="10703560" cy="52990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6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6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600" dirty="0"/>
                  <a:t>Solving the recurrence,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en-US" sz="2600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e>
                        <m:sup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600" dirty="0">
                    <a:solidFill>
                      <a:srgbClr val="C00000"/>
                    </a:solidFill>
                  </a:rPr>
                  <a:t>How</a:t>
                </a:r>
                <a:r>
                  <a:rPr lang="en-US" altLang="en-US" sz="26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4"/>
                <a:ext cx="10703560" cy="5299076"/>
              </a:xfr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65C04C-736C-A64D-0B5A-9AED9322ACE2}"/>
                  </a:ext>
                </a:extLst>
              </p:cNvPr>
              <p:cNvSpPr/>
              <p:nvPr/>
            </p:nvSpPr>
            <p:spPr>
              <a:xfrm>
                <a:off x="8346440" y="1758992"/>
                <a:ext cx="1582994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65C04C-736C-A64D-0B5A-9AED9322A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440" y="1758992"/>
                <a:ext cx="1582994" cy="432619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E1C065-68B6-FCC2-1B2F-F157B6FE20DD}"/>
                  </a:ext>
                </a:extLst>
              </p:cNvPr>
              <p:cNvSpPr/>
              <p:nvPr/>
            </p:nvSpPr>
            <p:spPr>
              <a:xfrm>
                <a:off x="8346440" y="2350155"/>
                <a:ext cx="1582994" cy="4326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E1C065-68B6-FCC2-1B2F-F157B6FE2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440" y="2350155"/>
                <a:ext cx="1582994" cy="432619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11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Running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476015D-128B-9524-209B-2C6B4BB98FCB}"/>
                  </a:ext>
                </a:extLst>
              </p:cNvPr>
              <p:cNvSpPr/>
              <p:nvPr/>
            </p:nvSpPr>
            <p:spPr>
              <a:xfrm>
                <a:off x="4978400" y="1158240"/>
                <a:ext cx="1270000" cy="5118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476015D-128B-9524-209B-2C6B4BB98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1158240"/>
                <a:ext cx="1270000" cy="511812"/>
              </a:xfrm>
              <a:prstGeom prst="roundRect">
                <a:avLst/>
              </a:prstGeom>
              <a:blipFill>
                <a:blip r:embed="rId2"/>
                <a:stretch>
                  <a:fillRect l="-142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483CD25-1C10-6B64-EB31-70317FC39BFF}"/>
                  </a:ext>
                </a:extLst>
              </p:cNvPr>
              <p:cNvSpPr/>
              <p:nvPr/>
            </p:nvSpPr>
            <p:spPr>
              <a:xfrm>
                <a:off x="3708400" y="2182496"/>
                <a:ext cx="1280160" cy="68262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483CD25-1C10-6B64-EB31-70317FC39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2182496"/>
                <a:ext cx="1280160" cy="6826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FD3DC7-04C1-C1BE-A914-7314AF9B2398}"/>
                  </a:ext>
                </a:extLst>
              </p:cNvPr>
              <p:cNvSpPr/>
              <p:nvPr/>
            </p:nvSpPr>
            <p:spPr>
              <a:xfrm>
                <a:off x="6388100" y="2182497"/>
                <a:ext cx="1270000" cy="68262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FD3DC7-04C1-C1BE-A914-7314AF9B2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00" y="2182497"/>
                <a:ext cx="1270000" cy="68262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A6E47B-D2E5-26F8-0FB2-8E9CE0BB72A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348480" y="1670052"/>
            <a:ext cx="1264920" cy="5124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25D654-3A82-9FC2-D945-DEB026B7707E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5613400" y="1670052"/>
            <a:ext cx="1409700" cy="512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8B141ED-B124-17E1-78F9-0B865E608BD8}"/>
                  </a:ext>
                </a:extLst>
              </p:cNvPr>
              <p:cNvSpPr/>
              <p:nvPr/>
            </p:nvSpPr>
            <p:spPr>
              <a:xfrm>
                <a:off x="2814320" y="3322957"/>
                <a:ext cx="1280160" cy="68262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8B141ED-B124-17E1-78F9-0B865E608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20" y="3322957"/>
                <a:ext cx="1280160" cy="6826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449775E-897E-74AF-5EA0-41B608E54F56}"/>
                  </a:ext>
                </a:extLst>
              </p:cNvPr>
              <p:cNvSpPr/>
              <p:nvPr/>
            </p:nvSpPr>
            <p:spPr>
              <a:xfrm>
                <a:off x="5849620" y="3322958"/>
                <a:ext cx="1270000" cy="68262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449775E-897E-74AF-5EA0-41B608E54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0" y="3322958"/>
                <a:ext cx="1270000" cy="68262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233543C-CC65-6DF0-16E8-E333943662D6}"/>
                  </a:ext>
                </a:extLst>
              </p:cNvPr>
              <p:cNvSpPr/>
              <p:nvPr/>
            </p:nvSpPr>
            <p:spPr>
              <a:xfrm>
                <a:off x="4403090" y="3313751"/>
                <a:ext cx="1280160" cy="68262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233543C-CC65-6DF0-16E8-E33394366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090" y="3313751"/>
                <a:ext cx="1280160" cy="68262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AF5F81C-D8A6-FE9A-6CFD-CA3BFA97E330}"/>
                  </a:ext>
                </a:extLst>
              </p:cNvPr>
              <p:cNvSpPr/>
              <p:nvPr/>
            </p:nvSpPr>
            <p:spPr>
              <a:xfrm>
                <a:off x="7325360" y="3284858"/>
                <a:ext cx="1270000" cy="68262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AF5F81C-D8A6-FE9A-6CFD-CA3BFA97E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360" y="3284858"/>
                <a:ext cx="1270000" cy="68262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C11264-C21D-19B8-934B-BC43DDA8F23B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3454400" y="2865119"/>
            <a:ext cx="894080" cy="4578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308C5-455A-F51D-2448-8BE371B856E1}"/>
              </a:ext>
            </a:extLst>
          </p:cNvPr>
          <p:cNvCxnSpPr>
            <a:stCxn id="13" idx="2"/>
            <a:endCxn id="24" idx="0"/>
          </p:cNvCxnSpPr>
          <p:nvPr/>
        </p:nvCxnSpPr>
        <p:spPr>
          <a:xfrm>
            <a:off x="4348480" y="2865119"/>
            <a:ext cx="694690" cy="4486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D4EA46-7849-028A-9CCF-565B834C2918}"/>
              </a:ext>
            </a:extLst>
          </p:cNvPr>
          <p:cNvCxnSpPr>
            <a:stCxn id="14" idx="2"/>
            <a:endCxn id="23" idx="0"/>
          </p:cNvCxnSpPr>
          <p:nvPr/>
        </p:nvCxnSpPr>
        <p:spPr>
          <a:xfrm flipH="1">
            <a:off x="6484620" y="2865119"/>
            <a:ext cx="538480" cy="4578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F908B1-8382-9DE3-AC54-7B610613B218}"/>
              </a:ext>
            </a:extLst>
          </p:cNvPr>
          <p:cNvCxnSpPr>
            <a:stCxn id="14" idx="2"/>
            <a:endCxn id="25" idx="0"/>
          </p:cNvCxnSpPr>
          <p:nvPr/>
        </p:nvCxnSpPr>
        <p:spPr>
          <a:xfrm>
            <a:off x="7023100" y="2865119"/>
            <a:ext cx="937260" cy="4197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C9ACA1-45EE-AAD2-7F6A-75C697109341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3044190" y="4005580"/>
            <a:ext cx="410210" cy="38354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176A36-B195-9E30-BAB0-A11C2EC82908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454400" y="4005580"/>
            <a:ext cx="355600" cy="38354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84327D-71E6-363B-C337-99C60C191DC8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4643120" y="3996374"/>
            <a:ext cx="400050" cy="39274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F82952-50AB-E65D-931D-42B43B1DB202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043170" y="3996374"/>
            <a:ext cx="308610" cy="32162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105A85-BDDF-9B0C-3A70-1A106D4D21C5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6129020" y="4005580"/>
            <a:ext cx="355600" cy="31242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DBB530C-039F-3883-A29A-CEFBE2D7F3E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484620" y="4005580"/>
            <a:ext cx="415290" cy="31242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90935B-185C-2388-9216-CF74CF58A61D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7617460" y="3967480"/>
            <a:ext cx="342900" cy="35052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4AE556E-DA6F-5BE5-A7DC-E15126FE9AC4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960360" y="3967480"/>
            <a:ext cx="382270" cy="29273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57C51D-96A4-6E4D-2E96-519E525A30CC}"/>
              </a:ext>
            </a:extLst>
          </p:cNvPr>
          <p:cNvCxnSpPr>
            <a:cxnSpLocks/>
          </p:cNvCxnSpPr>
          <p:nvPr/>
        </p:nvCxnSpPr>
        <p:spPr>
          <a:xfrm>
            <a:off x="3044190" y="4980303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3416CF8-9009-6670-3433-0FD9FB674F4F}"/>
                  </a:ext>
                </a:extLst>
              </p:cNvPr>
              <p:cNvSpPr/>
              <p:nvPr/>
            </p:nvSpPr>
            <p:spPr>
              <a:xfrm>
                <a:off x="2814320" y="5476241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3416CF8-9009-6670-3433-0FD9FB674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20" y="5476241"/>
                <a:ext cx="410210" cy="383540"/>
              </a:xfrm>
              <a:prstGeom prst="roundRect">
                <a:avLst/>
              </a:prstGeom>
              <a:blipFill>
                <a:blip r:embed="rId9"/>
                <a:stretch>
                  <a:fillRect l="-1014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D002748-08A6-FE76-EE70-7E8F79EF29BC}"/>
              </a:ext>
            </a:extLst>
          </p:cNvPr>
          <p:cNvCxnSpPr>
            <a:cxnSpLocks/>
          </p:cNvCxnSpPr>
          <p:nvPr/>
        </p:nvCxnSpPr>
        <p:spPr>
          <a:xfrm>
            <a:off x="3629660" y="4980303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6089C6AD-73AA-75CC-9AD4-13F2817E5DC9}"/>
                  </a:ext>
                </a:extLst>
              </p:cNvPr>
              <p:cNvSpPr/>
              <p:nvPr/>
            </p:nvSpPr>
            <p:spPr>
              <a:xfrm>
                <a:off x="3399790" y="5476241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6089C6AD-73AA-75CC-9AD4-13F2817E5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90" y="5476241"/>
                <a:ext cx="410210" cy="383540"/>
              </a:xfrm>
              <a:prstGeom prst="roundRect">
                <a:avLst/>
              </a:prstGeom>
              <a:blipFill>
                <a:blip r:embed="rId10"/>
                <a:stretch>
                  <a:fillRect l="-1014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6C01BDD-8473-5753-8D6B-EC80745FC7A0}"/>
              </a:ext>
            </a:extLst>
          </p:cNvPr>
          <p:cNvCxnSpPr>
            <a:cxnSpLocks/>
          </p:cNvCxnSpPr>
          <p:nvPr/>
        </p:nvCxnSpPr>
        <p:spPr>
          <a:xfrm>
            <a:off x="4293870" y="4980303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C0BB3B1E-5A6B-E4D9-DA4C-8525F67EDE57}"/>
                  </a:ext>
                </a:extLst>
              </p:cNvPr>
              <p:cNvSpPr/>
              <p:nvPr/>
            </p:nvSpPr>
            <p:spPr>
              <a:xfrm>
                <a:off x="4064000" y="5476241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C0BB3B1E-5A6B-E4D9-DA4C-8525F67ED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0" y="5476241"/>
                <a:ext cx="410210" cy="383540"/>
              </a:xfrm>
              <a:prstGeom prst="roundRect">
                <a:avLst/>
              </a:prstGeom>
              <a:blipFill>
                <a:blip r:embed="rId9"/>
                <a:stretch>
                  <a:fillRect l="-1014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8F6985-FAFC-84B8-E0D9-25BF740B09F2}"/>
              </a:ext>
            </a:extLst>
          </p:cNvPr>
          <p:cNvCxnSpPr>
            <a:cxnSpLocks/>
          </p:cNvCxnSpPr>
          <p:nvPr/>
        </p:nvCxnSpPr>
        <p:spPr>
          <a:xfrm>
            <a:off x="4913630" y="4965699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D6174371-2F17-1BA6-B607-82B9EF325BE2}"/>
                  </a:ext>
                </a:extLst>
              </p:cNvPr>
              <p:cNvSpPr/>
              <p:nvPr/>
            </p:nvSpPr>
            <p:spPr>
              <a:xfrm>
                <a:off x="4683760" y="5461637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D6174371-2F17-1BA6-B607-82B9EF325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60" y="5461637"/>
                <a:ext cx="410210" cy="383540"/>
              </a:xfrm>
              <a:prstGeom prst="roundRect">
                <a:avLst/>
              </a:prstGeom>
              <a:blipFill>
                <a:blip r:embed="rId11"/>
                <a:stretch>
                  <a:fillRect l="-1000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5FB8D6F-02EA-E556-94EF-C8D1D1B99F61}"/>
              </a:ext>
            </a:extLst>
          </p:cNvPr>
          <p:cNvCxnSpPr>
            <a:cxnSpLocks/>
          </p:cNvCxnSpPr>
          <p:nvPr/>
        </p:nvCxnSpPr>
        <p:spPr>
          <a:xfrm>
            <a:off x="5499100" y="4965699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7023C57-E3A3-0B95-12A9-2E349545622C}"/>
                  </a:ext>
                </a:extLst>
              </p:cNvPr>
              <p:cNvSpPr/>
              <p:nvPr/>
            </p:nvSpPr>
            <p:spPr>
              <a:xfrm>
                <a:off x="5269230" y="5461637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7023C57-E3A3-0B95-12A9-2E3495456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30" y="5461637"/>
                <a:ext cx="410210" cy="383540"/>
              </a:xfrm>
              <a:prstGeom prst="roundRect">
                <a:avLst/>
              </a:prstGeom>
              <a:blipFill>
                <a:blip r:embed="rId12"/>
                <a:stretch>
                  <a:fillRect l="-1000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E5D3E5-5D82-A370-0862-82D5F856B612}"/>
              </a:ext>
            </a:extLst>
          </p:cNvPr>
          <p:cNvCxnSpPr>
            <a:cxnSpLocks/>
          </p:cNvCxnSpPr>
          <p:nvPr/>
        </p:nvCxnSpPr>
        <p:spPr>
          <a:xfrm>
            <a:off x="6163310" y="4965699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AA7055A7-F22F-D246-BA05-917CE2783841}"/>
                  </a:ext>
                </a:extLst>
              </p:cNvPr>
              <p:cNvSpPr/>
              <p:nvPr/>
            </p:nvSpPr>
            <p:spPr>
              <a:xfrm>
                <a:off x="5933440" y="5461637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AA7055A7-F22F-D246-BA05-917CE2783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440" y="5461637"/>
                <a:ext cx="410210" cy="383540"/>
              </a:xfrm>
              <a:prstGeom prst="roundRect">
                <a:avLst/>
              </a:prstGeom>
              <a:blipFill>
                <a:blip r:embed="rId11"/>
                <a:stretch>
                  <a:fillRect l="-1000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5DEF5F-196C-A046-4E68-8552A9C98DE8}"/>
              </a:ext>
            </a:extLst>
          </p:cNvPr>
          <p:cNvCxnSpPr>
            <a:cxnSpLocks/>
          </p:cNvCxnSpPr>
          <p:nvPr/>
        </p:nvCxnSpPr>
        <p:spPr>
          <a:xfrm>
            <a:off x="6814820" y="4973320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1F047482-8B46-00E8-7A9A-0A19B129B0E9}"/>
                  </a:ext>
                </a:extLst>
              </p:cNvPr>
              <p:cNvSpPr/>
              <p:nvPr/>
            </p:nvSpPr>
            <p:spPr>
              <a:xfrm>
                <a:off x="6584950" y="5469258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1F047482-8B46-00E8-7A9A-0A19B129B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50" y="5469258"/>
                <a:ext cx="410210" cy="383540"/>
              </a:xfrm>
              <a:prstGeom prst="roundRect">
                <a:avLst/>
              </a:prstGeom>
              <a:blipFill>
                <a:blip r:embed="rId13"/>
                <a:stretch>
                  <a:fillRect l="-1000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FE52CE-7AF3-98F8-7F28-7F8C4540DFAB}"/>
              </a:ext>
            </a:extLst>
          </p:cNvPr>
          <p:cNvCxnSpPr>
            <a:cxnSpLocks/>
          </p:cNvCxnSpPr>
          <p:nvPr/>
        </p:nvCxnSpPr>
        <p:spPr>
          <a:xfrm>
            <a:off x="7400290" y="4973320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E30C7BD-3DA9-631D-45F9-8222B181F198}"/>
                  </a:ext>
                </a:extLst>
              </p:cNvPr>
              <p:cNvSpPr/>
              <p:nvPr/>
            </p:nvSpPr>
            <p:spPr>
              <a:xfrm>
                <a:off x="7170420" y="5469258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E30C7BD-3DA9-631D-45F9-8222B181F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20" y="5469258"/>
                <a:ext cx="410210" cy="383540"/>
              </a:xfrm>
              <a:prstGeom prst="roundRect">
                <a:avLst/>
              </a:prstGeom>
              <a:blipFill>
                <a:blip r:embed="rId14"/>
                <a:stretch>
                  <a:fillRect l="-1000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EE548DE-7707-CDBA-D331-797A846FE68E}"/>
              </a:ext>
            </a:extLst>
          </p:cNvPr>
          <p:cNvCxnSpPr>
            <a:cxnSpLocks/>
          </p:cNvCxnSpPr>
          <p:nvPr/>
        </p:nvCxnSpPr>
        <p:spPr>
          <a:xfrm>
            <a:off x="8064500" y="4973320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D1112F7-C18B-6EC7-3FEE-CC5048249B09}"/>
                  </a:ext>
                </a:extLst>
              </p:cNvPr>
              <p:cNvSpPr/>
              <p:nvPr/>
            </p:nvSpPr>
            <p:spPr>
              <a:xfrm>
                <a:off x="7834630" y="5469258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D1112F7-C18B-6EC7-3FEE-CC5048249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630" y="5469258"/>
                <a:ext cx="410210" cy="383540"/>
              </a:xfrm>
              <a:prstGeom prst="roundRect">
                <a:avLst/>
              </a:prstGeom>
              <a:blipFill>
                <a:blip r:embed="rId13"/>
                <a:stretch>
                  <a:fillRect l="-1000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6946C0D-D6F7-ABC7-4F4C-698DF9F8C3D5}"/>
              </a:ext>
            </a:extLst>
          </p:cNvPr>
          <p:cNvCxnSpPr>
            <a:cxnSpLocks/>
          </p:cNvCxnSpPr>
          <p:nvPr/>
        </p:nvCxnSpPr>
        <p:spPr>
          <a:xfrm>
            <a:off x="8684260" y="4980303"/>
            <a:ext cx="5080" cy="49593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BC9722-C58D-2573-B357-9B07EFBEBA31}"/>
              </a:ext>
            </a:extLst>
          </p:cNvPr>
          <p:cNvCxnSpPr>
            <a:cxnSpLocks/>
          </p:cNvCxnSpPr>
          <p:nvPr/>
        </p:nvCxnSpPr>
        <p:spPr>
          <a:xfrm>
            <a:off x="8684260" y="5679440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E98A43E6-3B77-95F8-A507-FF55AFCF797A}"/>
                  </a:ext>
                </a:extLst>
              </p:cNvPr>
              <p:cNvSpPr/>
              <p:nvPr/>
            </p:nvSpPr>
            <p:spPr>
              <a:xfrm>
                <a:off x="8454390" y="5476241"/>
                <a:ext cx="410210" cy="3835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E98A43E6-3B77-95F8-A507-FF55AFCF7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390" y="5476241"/>
                <a:ext cx="410210" cy="383540"/>
              </a:xfrm>
              <a:prstGeom prst="roundRect">
                <a:avLst/>
              </a:prstGeom>
              <a:blipFill>
                <a:blip r:embed="rId15"/>
                <a:stretch>
                  <a:fillRect l="-1014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2C48DB-3A54-62D9-31CD-531336D1EB1D}"/>
              </a:ext>
            </a:extLst>
          </p:cNvPr>
          <p:cNvCxnSpPr>
            <a:cxnSpLocks/>
          </p:cNvCxnSpPr>
          <p:nvPr/>
        </p:nvCxnSpPr>
        <p:spPr>
          <a:xfrm>
            <a:off x="6584950" y="1463040"/>
            <a:ext cx="26200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CDDE9-1D80-C65D-8BAD-47F359B3DCB1}"/>
              </a:ext>
            </a:extLst>
          </p:cNvPr>
          <p:cNvCxnSpPr>
            <a:cxnSpLocks/>
          </p:cNvCxnSpPr>
          <p:nvPr/>
        </p:nvCxnSpPr>
        <p:spPr>
          <a:xfrm>
            <a:off x="7724775" y="2550160"/>
            <a:ext cx="14801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2B58616-E35D-C01B-A92E-5CE4DAB895A6}"/>
              </a:ext>
            </a:extLst>
          </p:cNvPr>
          <p:cNvCxnSpPr>
            <a:cxnSpLocks/>
          </p:cNvCxnSpPr>
          <p:nvPr/>
        </p:nvCxnSpPr>
        <p:spPr>
          <a:xfrm>
            <a:off x="8684260" y="3647440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5B7AF1B-AB7B-FC3C-FD89-85D8A433F81C}"/>
                  </a:ext>
                </a:extLst>
              </p:cNvPr>
              <p:cNvSpPr/>
              <p:nvPr/>
            </p:nvSpPr>
            <p:spPr>
              <a:xfrm>
                <a:off x="9258300" y="1244600"/>
                <a:ext cx="1191260" cy="436879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lg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5B7AF1B-AB7B-FC3C-FD89-85D8A433F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0" y="1244600"/>
                <a:ext cx="1191260" cy="436879"/>
              </a:xfrm>
              <a:prstGeom prst="roundRect">
                <a:avLst/>
              </a:prstGeom>
              <a:blipFill>
                <a:blip r:embed="rId16"/>
                <a:stretch>
                  <a:fillRect l="-4569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60F7FC6D-CC4C-7D75-FC9C-AC266353F546}"/>
                  </a:ext>
                </a:extLst>
              </p:cNvPr>
              <p:cNvSpPr/>
              <p:nvPr/>
            </p:nvSpPr>
            <p:spPr>
              <a:xfrm>
                <a:off x="9194802" y="2209640"/>
                <a:ext cx="1156970" cy="628333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60F7FC6D-CC4C-7D75-FC9C-AC266353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02" y="2209640"/>
                <a:ext cx="1156970" cy="62833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DCB93315-EE5D-BE56-8016-8D0EAA7BDE81}"/>
                  </a:ext>
                </a:extLst>
              </p:cNvPr>
              <p:cNvSpPr/>
              <p:nvPr/>
            </p:nvSpPr>
            <p:spPr>
              <a:xfrm>
                <a:off x="9218930" y="3295568"/>
                <a:ext cx="1156970" cy="628333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lg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DCB93315-EE5D-BE56-8016-8D0EAA7BD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930" y="3295568"/>
                <a:ext cx="1156970" cy="628333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8E30B830-8D0F-A6B7-D840-2C52DA6E1016}"/>
                  </a:ext>
                </a:extLst>
              </p:cNvPr>
              <p:cNvSpPr/>
              <p:nvPr/>
            </p:nvSpPr>
            <p:spPr>
              <a:xfrm>
                <a:off x="9229725" y="5283118"/>
                <a:ext cx="1156970" cy="628333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8E30B830-8D0F-A6B7-D840-2C52DA6E1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725" y="5283118"/>
                <a:ext cx="1156970" cy="628333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F667314-F546-7F9C-1A8F-DBD8BF87BC55}"/>
              </a:ext>
            </a:extLst>
          </p:cNvPr>
          <p:cNvCxnSpPr>
            <a:cxnSpLocks/>
          </p:cNvCxnSpPr>
          <p:nvPr/>
        </p:nvCxnSpPr>
        <p:spPr>
          <a:xfrm>
            <a:off x="2021840" y="952501"/>
            <a:ext cx="62230" cy="4892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A0D84F1E-C0D9-FB98-3B25-67E66DC833FA}"/>
                  </a:ext>
                </a:extLst>
              </p:cNvPr>
              <p:cNvSpPr/>
              <p:nvPr/>
            </p:nvSpPr>
            <p:spPr>
              <a:xfrm>
                <a:off x="610870" y="2919252"/>
                <a:ext cx="1271271" cy="4578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+ 1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A0D84F1E-C0D9-FB98-3B25-67E66DC83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" y="2919252"/>
                <a:ext cx="1271271" cy="457838"/>
              </a:xfrm>
              <a:prstGeom prst="roundRect">
                <a:avLst/>
              </a:prstGeom>
              <a:blipFill>
                <a:blip r:embed="rId20"/>
                <a:stretch>
                  <a:fillRect l="-1896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859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Running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4"/>
                <a:ext cx="10703560" cy="52990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0" dirty="0"/>
                  <a:t> Assume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p>
                  </m:oMath>
                </a14:m>
                <a:endParaRPr lang="en-US" alt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i="1"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en-US" sz="2400" i="1">
                            <a:latin typeface="Cambria Math" panose="02040503050406030204" pitchFamily="18" charset="0"/>
                          </a:rPr>
                          <m:t>lg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m:rPr>
                            <m:sty m:val="p"/>
                          </m:r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4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⋅((</m:t>
                    </m:r>
                    <m:r>
                      <m:rPr>
                        <m:sty m:val="p"/>
                      </m:rPr>
                      <a:rPr lang="en-US" altLang="en-US" sz="24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) −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1+2+…+</m:t>
                                </m:r>
                                <m:sSup>
                                  <m:sSup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</m:e>
                    </m:func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4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−1)+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altLang="en-US" sz="24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4"/>
                <a:ext cx="10703560" cy="5299076"/>
              </a:xfrm>
              <a:blipFill>
                <a:blip r:embed="rId2"/>
                <a:stretch>
                  <a:fillRect l="-57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F744CA-946B-0E97-E8DE-12AA61CC9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746" y="2987039"/>
            <a:ext cx="6115121" cy="31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4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Running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4"/>
                <a:ext cx="10703560" cy="52990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600" u="sng" dirty="0"/>
                  <a:t>Conclusion</a:t>
                </a:r>
                <a:r>
                  <a:rPr lang="en-US" altLang="en-US" sz="2600" dirty="0"/>
                  <a:t>: Closest pair of points 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altLang="en-US" sz="2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altLang="en-US" sz="2600" dirty="0"/>
                  <a:t>time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600" dirty="0"/>
                  <a:t>It is possible to improve the running time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4"/>
                <a:ext cx="10703560" cy="5299076"/>
              </a:xfr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76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Merge Sort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grpSp>
        <p:nvGrpSpPr>
          <p:cNvPr id="3" name="Group 242">
            <a:extLst>
              <a:ext uri="{FF2B5EF4-FFF2-40B4-BE49-F238E27FC236}">
                <a16:creationId xmlns:a16="http://schemas.microsoft.com/office/drawing/2014/main" id="{898ED32B-05E6-C0F6-FEFB-04719DAB8064}"/>
              </a:ext>
            </a:extLst>
          </p:cNvPr>
          <p:cNvGrpSpPr>
            <a:grpSpLocks/>
          </p:cNvGrpSpPr>
          <p:nvPr/>
        </p:nvGrpSpPr>
        <p:grpSpPr bwMode="auto">
          <a:xfrm>
            <a:off x="1380331" y="1479549"/>
            <a:ext cx="4197350" cy="476250"/>
            <a:chOff x="182" y="833"/>
            <a:chExt cx="2644" cy="3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295CD054-D865-03A3-4629-A638B1A6A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18</a:t>
              </a:r>
            </a:p>
          </p:txBody>
        </p:sp>
        <p:sp>
          <p:nvSpPr>
            <p:cNvPr id="6" name="Text Box 32">
              <a:extLst>
                <a:ext uri="{FF2B5EF4-FFF2-40B4-BE49-F238E27FC236}">
                  <a16:creationId xmlns:a16="http://schemas.microsoft.com/office/drawing/2014/main" id="{3315F070-6690-0E55-2647-9D53C71BC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26</a:t>
              </a:r>
            </a:p>
          </p:txBody>
        </p:sp>
        <p:sp>
          <p:nvSpPr>
            <p:cNvPr id="8" name="Text Box 33">
              <a:extLst>
                <a:ext uri="{FF2B5EF4-FFF2-40B4-BE49-F238E27FC236}">
                  <a16:creationId xmlns:a16="http://schemas.microsoft.com/office/drawing/2014/main" id="{C7B88445-1382-F338-AFFF-F2FF054D3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32</a:t>
              </a:r>
            </a:p>
          </p:txBody>
        </p:sp>
        <p:sp>
          <p:nvSpPr>
            <p:cNvPr id="11" name="Text Box 34">
              <a:extLst>
                <a:ext uri="{FF2B5EF4-FFF2-40B4-BE49-F238E27FC236}">
                  <a16:creationId xmlns:a16="http://schemas.microsoft.com/office/drawing/2014/main" id="{DBD595A4-DC48-CA7A-9DBD-AB0626793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6 </a:t>
              </a:r>
            </a:p>
          </p:txBody>
        </p:sp>
        <p:sp>
          <p:nvSpPr>
            <p:cNvPr id="12" name="Text Box 35">
              <a:extLst>
                <a:ext uri="{FF2B5EF4-FFF2-40B4-BE49-F238E27FC236}">
                  <a16:creationId xmlns:a16="http://schemas.microsoft.com/office/drawing/2014/main" id="{AB623B27-A803-799D-A12E-ADFFAEDD6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0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43</a:t>
              </a:r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BCB901AC-E1CC-C999-C412-A28BA4EC9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15</a:t>
              </a:r>
            </a:p>
          </p:txBody>
        </p:sp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3128953E-C314-D2F3-4F28-32DCA96E2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4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9 </a:t>
              </a:r>
            </a:p>
          </p:txBody>
        </p:sp>
        <p:sp>
          <p:nvSpPr>
            <p:cNvPr id="15" name="Text Box 38">
              <a:extLst>
                <a:ext uri="{FF2B5EF4-FFF2-40B4-BE49-F238E27FC236}">
                  <a16:creationId xmlns:a16="http://schemas.microsoft.com/office/drawing/2014/main" id="{DB87C466-7625-5B7F-C4B4-51E7A5101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6" y="833"/>
              <a:ext cx="320" cy="3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1 </a:t>
              </a:r>
            </a:p>
          </p:txBody>
        </p:sp>
      </p:grpSp>
      <p:grpSp>
        <p:nvGrpSpPr>
          <p:cNvPr id="16" name="Group 243">
            <a:extLst>
              <a:ext uri="{FF2B5EF4-FFF2-40B4-BE49-F238E27FC236}">
                <a16:creationId xmlns:a16="http://schemas.microsoft.com/office/drawing/2014/main" id="{3E473AD1-A1F1-3546-6431-E6D2A62082EA}"/>
              </a:ext>
            </a:extLst>
          </p:cNvPr>
          <p:cNvGrpSpPr>
            <a:grpSpLocks/>
          </p:cNvGrpSpPr>
          <p:nvPr/>
        </p:nvGrpSpPr>
        <p:grpSpPr bwMode="auto">
          <a:xfrm>
            <a:off x="1245394" y="1958974"/>
            <a:ext cx="2205037" cy="1098550"/>
            <a:chOff x="97" y="1135"/>
            <a:chExt cx="1389" cy="692"/>
          </a:xfrm>
        </p:grpSpPr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id="{1F17563E-CA65-35F3-D59D-A0E982637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" y="152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18</a:t>
              </a:r>
            </a:p>
          </p:txBody>
        </p:sp>
        <p:sp>
          <p:nvSpPr>
            <p:cNvPr id="18" name="Text Box 53">
              <a:extLst>
                <a:ext uri="{FF2B5EF4-FFF2-40B4-BE49-F238E27FC236}">
                  <a16:creationId xmlns:a16="http://schemas.microsoft.com/office/drawing/2014/main" id="{BE7A3A11-F771-932B-E65A-3626CA7BF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" y="152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26</a:t>
              </a:r>
            </a:p>
          </p:txBody>
        </p:sp>
        <p:sp>
          <p:nvSpPr>
            <p:cNvPr id="19" name="Text Box 54">
              <a:extLst>
                <a:ext uri="{FF2B5EF4-FFF2-40B4-BE49-F238E27FC236}">
                  <a16:creationId xmlns:a16="http://schemas.microsoft.com/office/drawing/2014/main" id="{4643C5E8-6EF1-5D96-C735-27255E445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" y="152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32</a:t>
              </a:r>
            </a:p>
          </p:txBody>
        </p:sp>
        <p:sp>
          <p:nvSpPr>
            <p:cNvPr id="20" name="Text Box 55">
              <a:extLst>
                <a:ext uri="{FF2B5EF4-FFF2-40B4-BE49-F238E27FC236}">
                  <a16:creationId xmlns:a16="http://schemas.microsoft.com/office/drawing/2014/main" id="{CBCBAB0E-6B4E-9E5A-7CD3-A1A6A4E93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" y="152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6 </a:t>
              </a:r>
            </a:p>
          </p:txBody>
        </p:sp>
        <p:sp>
          <p:nvSpPr>
            <p:cNvPr id="21" name="Line 61">
              <a:extLst>
                <a:ext uri="{FF2B5EF4-FFF2-40B4-BE49-F238E27FC236}">
                  <a16:creationId xmlns:a16="http://schemas.microsoft.com/office/drawing/2014/main" id="{FB5E6772-5998-F23C-7589-52A46B39A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" y="1135"/>
              <a:ext cx="739" cy="3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44">
            <a:extLst>
              <a:ext uri="{FF2B5EF4-FFF2-40B4-BE49-F238E27FC236}">
                <a16:creationId xmlns:a16="http://schemas.microsoft.com/office/drawing/2014/main" id="{3AEC13CB-6212-DABA-5FA9-3331D2FEC519}"/>
              </a:ext>
            </a:extLst>
          </p:cNvPr>
          <p:cNvGrpSpPr>
            <a:grpSpLocks/>
          </p:cNvGrpSpPr>
          <p:nvPr/>
        </p:nvGrpSpPr>
        <p:grpSpPr bwMode="auto">
          <a:xfrm>
            <a:off x="3394869" y="1984374"/>
            <a:ext cx="2136775" cy="1127125"/>
            <a:chOff x="1451" y="1151"/>
            <a:chExt cx="1346" cy="710"/>
          </a:xfrm>
        </p:grpSpPr>
        <p:sp>
          <p:nvSpPr>
            <p:cNvPr id="23" name="Text Box 56">
              <a:extLst>
                <a:ext uri="{FF2B5EF4-FFF2-40B4-BE49-F238E27FC236}">
                  <a16:creationId xmlns:a16="http://schemas.microsoft.com/office/drawing/2014/main" id="{BA55231A-DB0E-CCC7-222A-4088509EB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1" y="1520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43</a:t>
              </a:r>
            </a:p>
          </p:txBody>
        </p:sp>
        <p:sp>
          <p:nvSpPr>
            <p:cNvPr id="24" name="Text Box 57">
              <a:extLst>
                <a:ext uri="{FF2B5EF4-FFF2-40B4-BE49-F238E27FC236}">
                  <a16:creationId xmlns:a16="http://schemas.microsoft.com/office/drawing/2014/main" id="{3FB11416-6E68-E22C-1224-A803B0F03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520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15</a:t>
              </a:r>
            </a:p>
          </p:txBody>
        </p:sp>
        <p:sp>
          <p:nvSpPr>
            <p:cNvPr id="25" name="Text Box 58">
              <a:extLst>
                <a:ext uri="{FF2B5EF4-FFF2-40B4-BE49-F238E27FC236}">
                  <a16:creationId xmlns:a16="http://schemas.microsoft.com/office/drawing/2014/main" id="{E7720785-716B-7A36-4D84-8B8D261FE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5" y="1520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9 </a:t>
              </a:r>
            </a:p>
          </p:txBody>
        </p:sp>
        <p:sp>
          <p:nvSpPr>
            <p:cNvPr id="26" name="Text Box 59">
              <a:extLst>
                <a:ext uri="{FF2B5EF4-FFF2-40B4-BE49-F238E27FC236}">
                  <a16:creationId xmlns:a16="http://schemas.microsoft.com/office/drawing/2014/main" id="{811C7111-9AB9-316D-FF2C-7AFE70B09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" y="1520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1 </a:t>
              </a:r>
            </a:p>
          </p:txBody>
        </p:sp>
        <p:sp>
          <p:nvSpPr>
            <p:cNvPr id="27" name="Line 60">
              <a:extLst>
                <a:ext uri="{FF2B5EF4-FFF2-40B4-BE49-F238E27FC236}">
                  <a16:creationId xmlns:a16="http://schemas.microsoft.com/office/drawing/2014/main" id="{C370285F-8C96-5F7E-BB71-7DCFEAAFC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1533"/>
              <a:ext cx="0" cy="32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2">
              <a:extLst>
                <a:ext uri="{FF2B5EF4-FFF2-40B4-BE49-F238E27FC236}">
                  <a16:creationId xmlns:a16="http://schemas.microsoft.com/office/drawing/2014/main" id="{0295085A-711A-8DBA-14C2-371CC1AFA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1151"/>
              <a:ext cx="654" cy="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45">
            <a:extLst>
              <a:ext uri="{FF2B5EF4-FFF2-40B4-BE49-F238E27FC236}">
                <a16:creationId xmlns:a16="http://schemas.microsoft.com/office/drawing/2014/main" id="{45DE1775-82A6-D262-269A-C315F6E9D004}"/>
              </a:ext>
            </a:extLst>
          </p:cNvPr>
          <p:cNvGrpSpPr>
            <a:grpSpLocks/>
          </p:cNvGrpSpPr>
          <p:nvPr/>
        </p:nvGrpSpPr>
        <p:grpSpPr bwMode="auto">
          <a:xfrm>
            <a:off x="1175544" y="3071811"/>
            <a:ext cx="1089025" cy="1098550"/>
            <a:chOff x="53" y="1836"/>
            <a:chExt cx="686" cy="692"/>
          </a:xfrm>
        </p:grpSpPr>
        <p:sp>
          <p:nvSpPr>
            <p:cNvPr id="30" name="Text Box 75">
              <a:extLst>
                <a:ext uri="{FF2B5EF4-FFF2-40B4-BE49-F238E27FC236}">
                  <a16:creationId xmlns:a16="http://schemas.microsoft.com/office/drawing/2014/main" id="{CF86D8C8-1E60-C435-1585-31EA6EDED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" y="220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18</a:t>
              </a:r>
            </a:p>
          </p:txBody>
        </p:sp>
        <p:sp>
          <p:nvSpPr>
            <p:cNvPr id="31" name="Text Box 76">
              <a:extLst>
                <a:ext uri="{FF2B5EF4-FFF2-40B4-BE49-F238E27FC236}">
                  <a16:creationId xmlns:a16="http://schemas.microsoft.com/office/drawing/2014/main" id="{798A5680-4EEB-7539-7522-FDFF87317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0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26</a:t>
              </a:r>
            </a:p>
          </p:txBody>
        </p:sp>
        <p:sp>
          <p:nvSpPr>
            <p:cNvPr id="32" name="Line 79">
              <a:extLst>
                <a:ext uri="{FF2B5EF4-FFF2-40B4-BE49-F238E27FC236}">
                  <a16:creationId xmlns:a16="http://schemas.microsoft.com/office/drawing/2014/main" id="{29F578C2-2FE4-B4AC-A58E-45BB4B993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" y="2200"/>
              <a:ext cx="0" cy="32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0">
              <a:extLst>
                <a:ext uri="{FF2B5EF4-FFF2-40B4-BE49-F238E27FC236}">
                  <a16:creationId xmlns:a16="http://schemas.microsoft.com/office/drawing/2014/main" id="{C8061F7E-32A0-6028-8D91-07BF3FB2E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" y="1836"/>
              <a:ext cx="373" cy="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246">
            <a:extLst>
              <a:ext uri="{FF2B5EF4-FFF2-40B4-BE49-F238E27FC236}">
                <a16:creationId xmlns:a16="http://schemas.microsoft.com/office/drawing/2014/main" id="{BAF9D747-CC04-404B-2DD5-4B45944CDED4}"/>
              </a:ext>
            </a:extLst>
          </p:cNvPr>
          <p:cNvGrpSpPr>
            <a:grpSpLocks/>
          </p:cNvGrpSpPr>
          <p:nvPr/>
        </p:nvGrpSpPr>
        <p:grpSpPr bwMode="auto">
          <a:xfrm>
            <a:off x="2251869" y="3071811"/>
            <a:ext cx="1076325" cy="1065213"/>
            <a:chOff x="731" y="1836"/>
            <a:chExt cx="678" cy="671"/>
          </a:xfrm>
        </p:grpSpPr>
        <p:sp>
          <p:nvSpPr>
            <p:cNvPr id="35" name="Text Box 77">
              <a:extLst>
                <a:ext uri="{FF2B5EF4-FFF2-40B4-BE49-F238E27FC236}">
                  <a16:creationId xmlns:a16="http://schemas.microsoft.com/office/drawing/2014/main" id="{F5039287-E4DC-0230-85A7-5AFCCA641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20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32</a:t>
              </a:r>
            </a:p>
          </p:txBody>
        </p:sp>
        <p:sp>
          <p:nvSpPr>
            <p:cNvPr id="36" name="Text Box 78">
              <a:extLst>
                <a:ext uri="{FF2B5EF4-FFF2-40B4-BE49-F238E27FC236}">
                  <a16:creationId xmlns:a16="http://schemas.microsoft.com/office/drawing/2014/main" id="{5DC737CA-6FAD-BFAE-4FB8-CAD7A0ED2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2207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6 </a:t>
              </a:r>
            </a:p>
          </p:txBody>
        </p:sp>
        <p:sp>
          <p:nvSpPr>
            <p:cNvPr id="37" name="Line 81">
              <a:extLst>
                <a:ext uri="{FF2B5EF4-FFF2-40B4-BE49-F238E27FC236}">
                  <a16:creationId xmlns:a16="http://schemas.microsoft.com/office/drawing/2014/main" id="{CF136A09-8509-FE07-45F8-59F09FFE7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1836"/>
              <a:ext cx="374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286">
            <a:extLst>
              <a:ext uri="{FF2B5EF4-FFF2-40B4-BE49-F238E27FC236}">
                <a16:creationId xmlns:a16="http://schemas.microsoft.com/office/drawing/2014/main" id="{6A20BC3E-08AF-7A2D-F992-7D327B820693}"/>
              </a:ext>
            </a:extLst>
          </p:cNvPr>
          <p:cNvGrpSpPr>
            <a:grpSpLocks/>
          </p:cNvGrpSpPr>
          <p:nvPr/>
        </p:nvGrpSpPr>
        <p:grpSpPr bwMode="auto">
          <a:xfrm>
            <a:off x="3409156" y="3046411"/>
            <a:ext cx="1079500" cy="1122363"/>
            <a:chOff x="1460" y="1820"/>
            <a:chExt cx="680" cy="707"/>
          </a:xfrm>
        </p:grpSpPr>
        <p:sp>
          <p:nvSpPr>
            <p:cNvPr id="39" name="Line 82">
              <a:extLst>
                <a:ext uri="{FF2B5EF4-FFF2-40B4-BE49-F238E27FC236}">
                  <a16:creationId xmlns:a16="http://schemas.microsoft.com/office/drawing/2014/main" id="{4850C024-7A4B-7D07-7575-82021AC4F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0" y="1820"/>
              <a:ext cx="350" cy="3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83">
              <a:extLst>
                <a:ext uri="{FF2B5EF4-FFF2-40B4-BE49-F238E27FC236}">
                  <a16:creationId xmlns:a16="http://schemas.microsoft.com/office/drawing/2014/main" id="{980A188E-1847-AF78-7168-1197D18AF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2208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43</a:t>
              </a:r>
            </a:p>
          </p:txBody>
        </p:sp>
        <p:sp>
          <p:nvSpPr>
            <p:cNvPr id="41" name="Text Box 84">
              <a:extLst>
                <a:ext uri="{FF2B5EF4-FFF2-40B4-BE49-F238E27FC236}">
                  <a16:creationId xmlns:a16="http://schemas.microsoft.com/office/drawing/2014/main" id="{EF494B04-C83E-178C-DF7B-3C6AA9BAD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208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15</a:t>
              </a:r>
            </a:p>
          </p:txBody>
        </p:sp>
        <p:sp>
          <p:nvSpPr>
            <p:cNvPr id="42" name="Line 87">
              <a:extLst>
                <a:ext uri="{FF2B5EF4-FFF2-40B4-BE49-F238E27FC236}">
                  <a16:creationId xmlns:a16="http://schemas.microsoft.com/office/drawing/2014/main" id="{B3F0ADFA-7061-5579-B95C-A16D840AD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3" y="2199"/>
              <a:ext cx="0" cy="32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287">
            <a:extLst>
              <a:ext uri="{FF2B5EF4-FFF2-40B4-BE49-F238E27FC236}">
                <a16:creationId xmlns:a16="http://schemas.microsoft.com/office/drawing/2014/main" id="{20570341-8DB9-171B-DB3D-5090FFC1661C}"/>
              </a:ext>
            </a:extLst>
          </p:cNvPr>
          <p:cNvGrpSpPr>
            <a:grpSpLocks/>
          </p:cNvGrpSpPr>
          <p:nvPr/>
        </p:nvGrpSpPr>
        <p:grpSpPr bwMode="auto">
          <a:xfrm>
            <a:off x="4501356" y="3071811"/>
            <a:ext cx="1046163" cy="1066800"/>
            <a:chOff x="2148" y="1836"/>
            <a:chExt cx="659" cy="672"/>
          </a:xfrm>
        </p:grpSpPr>
        <p:sp>
          <p:nvSpPr>
            <p:cNvPr id="44" name="Text Box 85">
              <a:extLst>
                <a:ext uri="{FF2B5EF4-FFF2-40B4-BE49-F238E27FC236}">
                  <a16:creationId xmlns:a16="http://schemas.microsoft.com/office/drawing/2014/main" id="{64846443-36EC-7932-06EF-F601A7FB5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5" y="2208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9 </a:t>
              </a:r>
            </a:p>
          </p:txBody>
        </p:sp>
        <p:sp>
          <p:nvSpPr>
            <p:cNvPr id="45" name="Text Box 86">
              <a:extLst>
                <a:ext uri="{FF2B5EF4-FFF2-40B4-BE49-F238E27FC236}">
                  <a16:creationId xmlns:a16="http://schemas.microsoft.com/office/drawing/2014/main" id="{53FC055F-2BBF-9986-F04F-31697BB37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7" y="2208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 1 </a:t>
              </a:r>
            </a:p>
          </p:txBody>
        </p:sp>
        <p:sp>
          <p:nvSpPr>
            <p:cNvPr id="46" name="Line 88">
              <a:extLst>
                <a:ext uri="{FF2B5EF4-FFF2-40B4-BE49-F238E27FC236}">
                  <a16:creationId xmlns:a16="http://schemas.microsoft.com/office/drawing/2014/main" id="{EC3F712F-4CDC-A4FE-F43F-F365A914C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8" y="1836"/>
              <a:ext cx="358" cy="3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250">
            <a:extLst>
              <a:ext uri="{FF2B5EF4-FFF2-40B4-BE49-F238E27FC236}">
                <a16:creationId xmlns:a16="http://schemas.microsoft.com/office/drawing/2014/main" id="{29AFF6F7-620F-7598-4091-0439854AEA6B}"/>
              </a:ext>
            </a:extLst>
          </p:cNvPr>
          <p:cNvGrpSpPr>
            <a:grpSpLocks/>
          </p:cNvGrpSpPr>
          <p:nvPr/>
        </p:nvGrpSpPr>
        <p:grpSpPr bwMode="auto">
          <a:xfrm>
            <a:off x="1696244" y="4108449"/>
            <a:ext cx="508000" cy="992187"/>
            <a:chOff x="381" y="2489"/>
            <a:chExt cx="320" cy="625"/>
          </a:xfrm>
        </p:grpSpPr>
        <p:sp>
          <p:nvSpPr>
            <p:cNvPr id="48" name="Text Box 119">
              <a:extLst>
                <a:ext uri="{FF2B5EF4-FFF2-40B4-BE49-F238E27FC236}">
                  <a16:creationId xmlns:a16="http://schemas.microsoft.com/office/drawing/2014/main" id="{6C27274B-C2A3-1F94-CFC1-5FFC2F2F7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" y="2814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26</a:t>
              </a:r>
            </a:p>
          </p:txBody>
        </p:sp>
        <p:sp>
          <p:nvSpPr>
            <p:cNvPr id="49" name="Line 121">
              <a:extLst>
                <a:ext uri="{FF2B5EF4-FFF2-40B4-BE49-F238E27FC236}">
                  <a16:creationId xmlns:a16="http://schemas.microsoft.com/office/drawing/2014/main" id="{D5DB84DF-A334-C4F4-7F68-63AB2CF09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" y="2489"/>
              <a:ext cx="125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49">
            <a:extLst>
              <a:ext uri="{FF2B5EF4-FFF2-40B4-BE49-F238E27FC236}">
                <a16:creationId xmlns:a16="http://schemas.microsoft.com/office/drawing/2014/main" id="{F28EB615-C52F-9799-1DAB-EB9BB8F2B9EB}"/>
              </a:ext>
            </a:extLst>
          </p:cNvPr>
          <p:cNvGrpSpPr>
            <a:grpSpLocks/>
          </p:cNvGrpSpPr>
          <p:nvPr/>
        </p:nvGrpSpPr>
        <p:grpSpPr bwMode="auto">
          <a:xfrm>
            <a:off x="1129506" y="4097336"/>
            <a:ext cx="566738" cy="1052513"/>
            <a:chOff x="24" y="2482"/>
            <a:chExt cx="357" cy="663"/>
          </a:xfrm>
        </p:grpSpPr>
        <p:sp>
          <p:nvSpPr>
            <p:cNvPr id="51" name="Text Box 118">
              <a:extLst>
                <a:ext uri="{FF2B5EF4-FFF2-40B4-BE49-F238E27FC236}">
                  <a16:creationId xmlns:a16="http://schemas.microsoft.com/office/drawing/2014/main" id="{98309CBC-4702-18AD-AA77-B92AA1B15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" y="2814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18</a:t>
              </a:r>
            </a:p>
          </p:txBody>
        </p:sp>
        <p:sp>
          <p:nvSpPr>
            <p:cNvPr id="52" name="Line 120">
              <a:extLst>
                <a:ext uri="{FF2B5EF4-FFF2-40B4-BE49-F238E27FC236}">
                  <a16:creationId xmlns:a16="http://schemas.microsoft.com/office/drawing/2014/main" id="{FCD70B40-9F2E-7262-A158-BC53A1FAD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" y="2482"/>
              <a:ext cx="226" cy="3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22">
              <a:extLst>
                <a:ext uri="{FF2B5EF4-FFF2-40B4-BE49-F238E27FC236}">
                  <a16:creationId xmlns:a16="http://schemas.microsoft.com/office/drawing/2014/main" id="{30CF3C94-7424-1B4E-D608-0C9DF56E2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" y="2817"/>
              <a:ext cx="0" cy="32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65">
            <a:extLst>
              <a:ext uri="{FF2B5EF4-FFF2-40B4-BE49-F238E27FC236}">
                <a16:creationId xmlns:a16="http://schemas.microsoft.com/office/drawing/2014/main" id="{5EAB40DD-0CE7-D37B-3EF6-6BB24EC29B85}"/>
              </a:ext>
            </a:extLst>
          </p:cNvPr>
          <p:cNvGrpSpPr>
            <a:grpSpLocks/>
          </p:cNvGrpSpPr>
          <p:nvPr/>
        </p:nvGrpSpPr>
        <p:grpSpPr bwMode="auto">
          <a:xfrm>
            <a:off x="2809081" y="4108449"/>
            <a:ext cx="530225" cy="992187"/>
            <a:chOff x="1082" y="2489"/>
            <a:chExt cx="334" cy="625"/>
          </a:xfrm>
        </p:grpSpPr>
        <p:sp>
          <p:nvSpPr>
            <p:cNvPr id="55" name="Text Box 125">
              <a:extLst>
                <a:ext uri="{FF2B5EF4-FFF2-40B4-BE49-F238E27FC236}">
                  <a16:creationId xmlns:a16="http://schemas.microsoft.com/office/drawing/2014/main" id="{132BB9DF-EA25-8953-F8E3-06496CED4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" y="2814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 6 </a:t>
              </a:r>
            </a:p>
          </p:txBody>
        </p:sp>
        <p:sp>
          <p:nvSpPr>
            <p:cNvPr id="56" name="Line 127">
              <a:extLst>
                <a:ext uri="{FF2B5EF4-FFF2-40B4-BE49-F238E27FC236}">
                  <a16:creationId xmlns:a16="http://schemas.microsoft.com/office/drawing/2014/main" id="{B29690DF-61C5-2AB0-3D66-BC60ED995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489"/>
              <a:ext cx="163" cy="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269">
            <a:extLst>
              <a:ext uri="{FF2B5EF4-FFF2-40B4-BE49-F238E27FC236}">
                <a16:creationId xmlns:a16="http://schemas.microsoft.com/office/drawing/2014/main" id="{57275420-50F7-B4F5-06C9-1DB3A73CAF93}"/>
              </a:ext>
            </a:extLst>
          </p:cNvPr>
          <p:cNvGrpSpPr>
            <a:grpSpLocks/>
          </p:cNvGrpSpPr>
          <p:nvPr/>
        </p:nvGrpSpPr>
        <p:grpSpPr bwMode="auto">
          <a:xfrm>
            <a:off x="2264569" y="4121149"/>
            <a:ext cx="531812" cy="1020762"/>
            <a:chOff x="739" y="2497"/>
            <a:chExt cx="335" cy="643"/>
          </a:xfrm>
        </p:grpSpPr>
        <p:sp>
          <p:nvSpPr>
            <p:cNvPr id="58" name="Text Box 124">
              <a:extLst>
                <a:ext uri="{FF2B5EF4-FFF2-40B4-BE49-F238E27FC236}">
                  <a16:creationId xmlns:a16="http://schemas.microsoft.com/office/drawing/2014/main" id="{FD4D9EE1-7BAF-2C26-FDF5-0EDC39315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2814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32</a:t>
              </a:r>
            </a:p>
          </p:txBody>
        </p:sp>
        <p:sp>
          <p:nvSpPr>
            <p:cNvPr id="59" name="Line 126">
              <a:extLst>
                <a:ext uri="{FF2B5EF4-FFF2-40B4-BE49-F238E27FC236}">
                  <a16:creationId xmlns:a16="http://schemas.microsoft.com/office/drawing/2014/main" id="{7BA51DEA-7388-463F-ED27-D7E38B541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" y="2497"/>
              <a:ext cx="226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28">
              <a:extLst>
                <a:ext uri="{FF2B5EF4-FFF2-40B4-BE49-F238E27FC236}">
                  <a16:creationId xmlns:a16="http://schemas.microsoft.com/office/drawing/2014/main" id="{3BDB2BD1-5CDD-CBC0-62AB-8EA1FD21F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" y="2812"/>
              <a:ext cx="0" cy="32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289">
            <a:extLst>
              <a:ext uri="{FF2B5EF4-FFF2-40B4-BE49-F238E27FC236}">
                <a16:creationId xmlns:a16="http://schemas.microsoft.com/office/drawing/2014/main" id="{467176C4-EDD9-54D7-3C9E-CCE8AF1BCB3C}"/>
              </a:ext>
            </a:extLst>
          </p:cNvPr>
          <p:cNvGrpSpPr>
            <a:grpSpLocks/>
          </p:cNvGrpSpPr>
          <p:nvPr/>
        </p:nvGrpSpPr>
        <p:grpSpPr bwMode="auto">
          <a:xfrm>
            <a:off x="3920331" y="4146549"/>
            <a:ext cx="554038" cy="954087"/>
            <a:chOff x="1782" y="2513"/>
            <a:chExt cx="349" cy="601"/>
          </a:xfrm>
        </p:grpSpPr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E0AD0488-FFDE-2CE6-F8B0-757DD93FA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" y="2814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15</a:t>
              </a:r>
            </a:p>
          </p:txBody>
        </p:sp>
        <p:sp>
          <p:nvSpPr>
            <p:cNvPr id="63" name="Line 106">
              <a:extLst>
                <a:ext uri="{FF2B5EF4-FFF2-40B4-BE49-F238E27FC236}">
                  <a16:creationId xmlns:a16="http://schemas.microsoft.com/office/drawing/2014/main" id="{4EDE48E7-7234-6EE2-5E21-D22F8291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" y="2513"/>
              <a:ext cx="187" cy="3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288">
            <a:extLst>
              <a:ext uri="{FF2B5EF4-FFF2-40B4-BE49-F238E27FC236}">
                <a16:creationId xmlns:a16="http://schemas.microsoft.com/office/drawing/2014/main" id="{FCBB7D93-26B3-01E9-B56E-506F9BDEC74A}"/>
              </a:ext>
            </a:extLst>
          </p:cNvPr>
          <p:cNvGrpSpPr>
            <a:grpSpLocks/>
          </p:cNvGrpSpPr>
          <p:nvPr/>
        </p:nvGrpSpPr>
        <p:grpSpPr bwMode="auto">
          <a:xfrm>
            <a:off x="3399631" y="4108449"/>
            <a:ext cx="534988" cy="1023937"/>
            <a:chOff x="1454" y="2489"/>
            <a:chExt cx="337" cy="645"/>
          </a:xfrm>
        </p:grpSpPr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F86FF202-E85D-E11C-B61D-8E329706E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2814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43</a:t>
              </a:r>
            </a:p>
          </p:txBody>
        </p:sp>
        <p:sp>
          <p:nvSpPr>
            <p:cNvPr id="66" name="Line 105">
              <a:extLst>
                <a:ext uri="{FF2B5EF4-FFF2-40B4-BE49-F238E27FC236}">
                  <a16:creationId xmlns:a16="http://schemas.microsoft.com/office/drawing/2014/main" id="{C12A251B-A5B6-B1FB-0D61-E8CB57712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3" y="2489"/>
              <a:ext cx="171" cy="3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30">
              <a:extLst>
                <a:ext uri="{FF2B5EF4-FFF2-40B4-BE49-F238E27FC236}">
                  <a16:creationId xmlns:a16="http://schemas.microsoft.com/office/drawing/2014/main" id="{9B5A284D-022A-68C1-CD8D-07665FBB2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06"/>
              <a:ext cx="0" cy="32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305">
            <a:extLst>
              <a:ext uri="{FF2B5EF4-FFF2-40B4-BE49-F238E27FC236}">
                <a16:creationId xmlns:a16="http://schemas.microsoft.com/office/drawing/2014/main" id="{0408DFEC-ADC5-0717-60BB-255A78324A97}"/>
              </a:ext>
            </a:extLst>
          </p:cNvPr>
          <p:cNvGrpSpPr>
            <a:grpSpLocks/>
          </p:cNvGrpSpPr>
          <p:nvPr/>
        </p:nvGrpSpPr>
        <p:grpSpPr bwMode="auto">
          <a:xfrm>
            <a:off x="5069681" y="4146549"/>
            <a:ext cx="539750" cy="954087"/>
            <a:chOff x="2506" y="2513"/>
            <a:chExt cx="340" cy="601"/>
          </a:xfrm>
        </p:grpSpPr>
        <p:sp>
          <p:nvSpPr>
            <p:cNvPr id="69" name="Text Box 6">
              <a:extLst>
                <a:ext uri="{FF2B5EF4-FFF2-40B4-BE49-F238E27FC236}">
                  <a16:creationId xmlns:a16="http://schemas.microsoft.com/office/drawing/2014/main" id="{7A2CB6C6-2B8D-AAE1-8738-1DE4C013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" y="2814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 1 </a:t>
              </a:r>
            </a:p>
          </p:txBody>
        </p:sp>
        <p:sp>
          <p:nvSpPr>
            <p:cNvPr id="70" name="Line 108">
              <a:extLst>
                <a:ext uri="{FF2B5EF4-FFF2-40B4-BE49-F238E27FC236}">
                  <a16:creationId xmlns:a16="http://schemas.microsoft.com/office/drawing/2014/main" id="{5A798741-F177-0C9D-D6C4-6F5A4DC2E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513"/>
              <a:ext cx="187" cy="3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" name="Group 339">
            <a:extLst>
              <a:ext uri="{FF2B5EF4-FFF2-40B4-BE49-F238E27FC236}">
                <a16:creationId xmlns:a16="http://schemas.microsoft.com/office/drawing/2014/main" id="{2723BCDF-6022-9207-7674-95FB1286449F}"/>
              </a:ext>
            </a:extLst>
          </p:cNvPr>
          <p:cNvGrpSpPr>
            <a:grpSpLocks/>
          </p:cNvGrpSpPr>
          <p:nvPr/>
        </p:nvGrpSpPr>
        <p:grpSpPr bwMode="auto">
          <a:xfrm>
            <a:off x="4534694" y="4146549"/>
            <a:ext cx="541337" cy="1014412"/>
            <a:chOff x="2169" y="2513"/>
            <a:chExt cx="341" cy="639"/>
          </a:xfrm>
        </p:grpSpPr>
        <p:grpSp>
          <p:nvGrpSpPr>
            <p:cNvPr id="72" name="Group 304">
              <a:extLst>
                <a:ext uri="{FF2B5EF4-FFF2-40B4-BE49-F238E27FC236}">
                  <a16:creationId xmlns:a16="http://schemas.microsoft.com/office/drawing/2014/main" id="{979B3F82-BF7D-19AA-8A12-FBCEE0ABA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9" y="2513"/>
              <a:ext cx="322" cy="601"/>
              <a:chOff x="2169" y="2513"/>
              <a:chExt cx="322" cy="601"/>
            </a:xfrm>
          </p:grpSpPr>
          <p:sp>
            <p:nvSpPr>
              <p:cNvPr id="74" name="Text Box 5">
                <a:extLst>
                  <a:ext uri="{FF2B5EF4-FFF2-40B4-BE49-F238E27FC236}">
                    <a16:creationId xmlns:a16="http://schemas.microsoft.com/office/drawing/2014/main" id="{8004BDFE-3712-FC22-182E-02F730666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9" y="2814"/>
                <a:ext cx="320" cy="300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/>
                  <a:t> 9 </a:t>
                </a:r>
              </a:p>
            </p:txBody>
          </p:sp>
          <p:sp>
            <p:nvSpPr>
              <p:cNvPr id="75" name="Line 107">
                <a:extLst>
                  <a:ext uri="{FF2B5EF4-FFF2-40B4-BE49-F238E27FC236}">
                    <a16:creationId xmlns:a16="http://schemas.microsoft.com/office/drawing/2014/main" id="{11F6ED29-7CE8-978C-8A38-FE68EC83D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2" y="2513"/>
                <a:ext cx="179" cy="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" name="Line 132">
              <a:extLst>
                <a:ext uri="{FF2B5EF4-FFF2-40B4-BE49-F238E27FC236}">
                  <a16:creationId xmlns:a16="http://schemas.microsoft.com/office/drawing/2014/main" id="{BBB194F7-2946-08EE-1B44-1B79DB796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0" y="2824"/>
              <a:ext cx="0" cy="32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183">
            <a:extLst>
              <a:ext uri="{FF2B5EF4-FFF2-40B4-BE49-F238E27FC236}">
                <a16:creationId xmlns:a16="http://schemas.microsoft.com/office/drawing/2014/main" id="{A6BC551D-7C37-3C84-C403-33B7CA45A310}"/>
              </a:ext>
            </a:extLst>
          </p:cNvPr>
          <p:cNvGrpSpPr>
            <a:grpSpLocks/>
          </p:cNvGrpSpPr>
          <p:nvPr/>
        </p:nvGrpSpPr>
        <p:grpSpPr bwMode="auto">
          <a:xfrm>
            <a:off x="1091406" y="5111749"/>
            <a:ext cx="508000" cy="763587"/>
            <a:chOff x="0" y="3121"/>
            <a:chExt cx="320" cy="481"/>
          </a:xfrm>
        </p:grpSpPr>
        <p:sp>
          <p:nvSpPr>
            <p:cNvPr id="77" name="Text Box 151">
              <a:extLst>
                <a:ext uri="{FF2B5EF4-FFF2-40B4-BE49-F238E27FC236}">
                  <a16:creationId xmlns:a16="http://schemas.microsoft.com/office/drawing/2014/main" id="{3C7D0F67-4062-E74D-FC63-B34E3C100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18</a:t>
              </a:r>
            </a:p>
          </p:txBody>
        </p:sp>
        <p:sp>
          <p:nvSpPr>
            <p:cNvPr id="78" name="Line 159">
              <a:extLst>
                <a:ext uri="{FF2B5EF4-FFF2-40B4-BE49-F238E27FC236}">
                  <a16:creationId xmlns:a16="http://schemas.microsoft.com/office/drawing/2014/main" id="{C1677EB2-3C30-D7C4-EB22-BAF8B3FB2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" y="3121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251">
            <a:extLst>
              <a:ext uri="{FF2B5EF4-FFF2-40B4-BE49-F238E27FC236}">
                <a16:creationId xmlns:a16="http://schemas.microsoft.com/office/drawing/2014/main" id="{048E2FB8-97DF-2BF5-A832-30E5883C78E0}"/>
              </a:ext>
            </a:extLst>
          </p:cNvPr>
          <p:cNvGrpSpPr>
            <a:grpSpLocks/>
          </p:cNvGrpSpPr>
          <p:nvPr/>
        </p:nvGrpSpPr>
        <p:grpSpPr bwMode="auto">
          <a:xfrm>
            <a:off x="1661319" y="5116511"/>
            <a:ext cx="508000" cy="758825"/>
            <a:chOff x="359" y="3124"/>
            <a:chExt cx="320" cy="478"/>
          </a:xfrm>
        </p:grpSpPr>
        <p:sp>
          <p:nvSpPr>
            <p:cNvPr id="80" name="Text Box 152">
              <a:extLst>
                <a:ext uri="{FF2B5EF4-FFF2-40B4-BE49-F238E27FC236}">
                  <a16:creationId xmlns:a16="http://schemas.microsoft.com/office/drawing/2014/main" id="{F965732F-AC34-ACB8-4655-D3CBECBBE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26</a:t>
              </a:r>
            </a:p>
          </p:txBody>
        </p:sp>
        <p:sp>
          <p:nvSpPr>
            <p:cNvPr id="81" name="Line 160">
              <a:extLst>
                <a:ext uri="{FF2B5EF4-FFF2-40B4-BE49-F238E27FC236}">
                  <a16:creationId xmlns:a16="http://schemas.microsoft.com/office/drawing/2014/main" id="{7EBDABC2-1FE7-2F7D-66C3-DE98A8B9C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" y="3124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266">
            <a:extLst>
              <a:ext uri="{FF2B5EF4-FFF2-40B4-BE49-F238E27FC236}">
                <a16:creationId xmlns:a16="http://schemas.microsoft.com/office/drawing/2014/main" id="{CA9A4618-0967-C4C5-48C4-2B62CB22D0AE}"/>
              </a:ext>
            </a:extLst>
          </p:cNvPr>
          <p:cNvGrpSpPr>
            <a:grpSpLocks/>
          </p:cNvGrpSpPr>
          <p:nvPr/>
        </p:nvGrpSpPr>
        <p:grpSpPr bwMode="auto">
          <a:xfrm>
            <a:off x="2232819" y="5119686"/>
            <a:ext cx="508000" cy="755650"/>
            <a:chOff x="719" y="3126"/>
            <a:chExt cx="320" cy="476"/>
          </a:xfrm>
        </p:grpSpPr>
        <p:sp>
          <p:nvSpPr>
            <p:cNvPr id="83" name="Text Box 153">
              <a:extLst>
                <a:ext uri="{FF2B5EF4-FFF2-40B4-BE49-F238E27FC236}">
                  <a16:creationId xmlns:a16="http://schemas.microsoft.com/office/drawing/2014/main" id="{9DC7B10B-BE48-B4F8-DC3C-539597CD7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32</a:t>
              </a:r>
            </a:p>
          </p:txBody>
        </p:sp>
        <p:sp>
          <p:nvSpPr>
            <p:cNvPr id="84" name="Line 161">
              <a:extLst>
                <a:ext uri="{FF2B5EF4-FFF2-40B4-BE49-F238E27FC236}">
                  <a16:creationId xmlns:a16="http://schemas.microsoft.com/office/drawing/2014/main" id="{ADB6CFB0-6E51-6D54-96E5-96DC64198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3126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Group 267">
            <a:extLst>
              <a:ext uri="{FF2B5EF4-FFF2-40B4-BE49-F238E27FC236}">
                <a16:creationId xmlns:a16="http://schemas.microsoft.com/office/drawing/2014/main" id="{A659401F-7838-5CD0-CFB5-E5441BCB8282}"/>
              </a:ext>
            </a:extLst>
          </p:cNvPr>
          <p:cNvGrpSpPr>
            <a:grpSpLocks/>
          </p:cNvGrpSpPr>
          <p:nvPr/>
        </p:nvGrpSpPr>
        <p:grpSpPr bwMode="auto">
          <a:xfrm>
            <a:off x="2804319" y="5099049"/>
            <a:ext cx="508000" cy="776287"/>
            <a:chOff x="1079" y="3113"/>
            <a:chExt cx="320" cy="489"/>
          </a:xfrm>
        </p:grpSpPr>
        <p:sp>
          <p:nvSpPr>
            <p:cNvPr id="86" name="Text Box 154">
              <a:extLst>
                <a:ext uri="{FF2B5EF4-FFF2-40B4-BE49-F238E27FC236}">
                  <a16:creationId xmlns:a16="http://schemas.microsoft.com/office/drawing/2014/main" id="{8005D1C9-5DFF-9B8B-94A5-E8162C095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 6 </a:t>
              </a:r>
            </a:p>
          </p:txBody>
        </p:sp>
        <p:sp>
          <p:nvSpPr>
            <p:cNvPr id="87" name="Line 162">
              <a:extLst>
                <a:ext uri="{FF2B5EF4-FFF2-40B4-BE49-F238E27FC236}">
                  <a16:creationId xmlns:a16="http://schemas.microsoft.com/office/drawing/2014/main" id="{FACBA2A4-41E8-5214-CA33-A2EF6CDCC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" y="3113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Group 290">
            <a:extLst>
              <a:ext uri="{FF2B5EF4-FFF2-40B4-BE49-F238E27FC236}">
                <a16:creationId xmlns:a16="http://schemas.microsoft.com/office/drawing/2014/main" id="{5B5AC86B-3AEA-9EA7-5145-F08AE1AAC788}"/>
              </a:ext>
            </a:extLst>
          </p:cNvPr>
          <p:cNvGrpSpPr>
            <a:grpSpLocks/>
          </p:cNvGrpSpPr>
          <p:nvPr/>
        </p:nvGrpSpPr>
        <p:grpSpPr bwMode="auto">
          <a:xfrm>
            <a:off x="3375819" y="5127624"/>
            <a:ext cx="508000" cy="747712"/>
            <a:chOff x="1439" y="3131"/>
            <a:chExt cx="320" cy="471"/>
          </a:xfrm>
        </p:grpSpPr>
        <p:sp>
          <p:nvSpPr>
            <p:cNvPr id="89" name="Text Box 155">
              <a:extLst>
                <a:ext uri="{FF2B5EF4-FFF2-40B4-BE49-F238E27FC236}">
                  <a16:creationId xmlns:a16="http://schemas.microsoft.com/office/drawing/2014/main" id="{9C64D1DA-0F68-5006-9A0E-0CE6CB7C0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43</a:t>
              </a:r>
            </a:p>
          </p:txBody>
        </p:sp>
        <p:sp>
          <p:nvSpPr>
            <p:cNvPr id="90" name="Line 163">
              <a:extLst>
                <a:ext uri="{FF2B5EF4-FFF2-40B4-BE49-F238E27FC236}">
                  <a16:creationId xmlns:a16="http://schemas.microsoft.com/office/drawing/2014/main" id="{2C2F9D97-647B-C1E2-3765-8111A92FB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3131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291">
            <a:extLst>
              <a:ext uri="{FF2B5EF4-FFF2-40B4-BE49-F238E27FC236}">
                <a16:creationId xmlns:a16="http://schemas.microsoft.com/office/drawing/2014/main" id="{F514E7C4-FF39-F125-0896-9345D6446EA0}"/>
              </a:ext>
            </a:extLst>
          </p:cNvPr>
          <p:cNvGrpSpPr>
            <a:grpSpLocks/>
          </p:cNvGrpSpPr>
          <p:nvPr/>
        </p:nvGrpSpPr>
        <p:grpSpPr bwMode="auto">
          <a:xfrm>
            <a:off x="3947319" y="5106986"/>
            <a:ext cx="508000" cy="768350"/>
            <a:chOff x="1799" y="3118"/>
            <a:chExt cx="320" cy="484"/>
          </a:xfrm>
        </p:grpSpPr>
        <p:sp>
          <p:nvSpPr>
            <p:cNvPr id="92" name="Text Box 156">
              <a:extLst>
                <a:ext uri="{FF2B5EF4-FFF2-40B4-BE49-F238E27FC236}">
                  <a16:creationId xmlns:a16="http://schemas.microsoft.com/office/drawing/2014/main" id="{8B6252C1-CEA6-6A64-36BB-097799643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15</a:t>
              </a:r>
            </a:p>
          </p:txBody>
        </p:sp>
        <p:sp>
          <p:nvSpPr>
            <p:cNvPr id="93" name="Line 164">
              <a:extLst>
                <a:ext uri="{FF2B5EF4-FFF2-40B4-BE49-F238E27FC236}">
                  <a16:creationId xmlns:a16="http://schemas.microsoft.com/office/drawing/2014/main" id="{9A530CE1-D933-3AA3-0A4D-B1D0579CB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118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292">
            <a:extLst>
              <a:ext uri="{FF2B5EF4-FFF2-40B4-BE49-F238E27FC236}">
                <a16:creationId xmlns:a16="http://schemas.microsoft.com/office/drawing/2014/main" id="{D5A17AC0-7811-33DE-51A4-E2C38A81176A}"/>
              </a:ext>
            </a:extLst>
          </p:cNvPr>
          <p:cNvGrpSpPr>
            <a:grpSpLocks/>
          </p:cNvGrpSpPr>
          <p:nvPr/>
        </p:nvGrpSpPr>
        <p:grpSpPr bwMode="auto">
          <a:xfrm>
            <a:off x="4518819" y="5099049"/>
            <a:ext cx="508000" cy="776287"/>
            <a:chOff x="2159" y="3113"/>
            <a:chExt cx="320" cy="489"/>
          </a:xfrm>
        </p:grpSpPr>
        <p:sp>
          <p:nvSpPr>
            <p:cNvPr id="95" name="Text Box 157">
              <a:extLst>
                <a:ext uri="{FF2B5EF4-FFF2-40B4-BE49-F238E27FC236}">
                  <a16:creationId xmlns:a16="http://schemas.microsoft.com/office/drawing/2014/main" id="{62444E7B-630F-A3B2-86B0-AEF953214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 9 </a:t>
              </a:r>
            </a:p>
          </p:txBody>
        </p:sp>
        <p:sp>
          <p:nvSpPr>
            <p:cNvPr id="96" name="Line 165">
              <a:extLst>
                <a:ext uri="{FF2B5EF4-FFF2-40B4-BE49-F238E27FC236}">
                  <a16:creationId xmlns:a16="http://schemas.microsoft.com/office/drawing/2014/main" id="{0150F781-EE1F-7E41-2431-1A48D12C4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113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268">
            <a:extLst>
              <a:ext uri="{FF2B5EF4-FFF2-40B4-BE49-F238E27FC236}">
                <a16:creationId xmlns:a16="http://schemas.microsoft.com/office/drawing/2014/main" id="{6774BCE7-9EF9-8073-D6FD-303C74EB9AA4}"/>
              </a:ext>
            </a:extLst>
          </p:cNvPr>
          <p:cNvGrpSpPr>
            <a:grpSpLocks/>
          </p:cNvGrpSpPr>
          <p:nvPr/>
        </p:nvGrpSpPr>
        <p:grpSpPr bwMode="auto">
          <a:xfrm>
            <a:off x="5090319" y="5114924"/>
            <a:ext cx="508000" cy="760412"/>
            <a:chOff x="2519" y="3123"/>
            <a:chExt cx="320" cy="479"/>
          </a:xfrm>
        </p:grpSpPr>
        <p:sp>
          <p:nvSpPr>
            <p:cNvPr id="98" name="Text Box 158">
              <a:extLst>
                <a:ext uri="{FF2B5EF4-FFF2-40B4-BE49-F238E27FC236}">
                  <a16:creationId xmlns:a16="http://schemas.microsoft.com/office/drawing/2014/main" id="{5065A516-EACB-54AF-B321-4794FBE78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9" y="3302"/>
              <a:ext cx="320" cy="30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 1 </a:t>
              </a:r>
            </a:p>
          </p:txBody>
        </p:sp>
        <p:sp>
          <p:nvSpPr>
            <p:cNvPr id="99" name="Line 166">
              <a:extLst>
                <a:ext uri="{FF2B5EF4-FFF2-40B4-BE49-F238E27FC236}">
                  <a16:creationId xmlns:a16="http://schemas.microsoft.com/office/drawing/2014/main" id="{F39BDC4E-657F-F3B2-2AE6-402584BF7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9" y="3123"/>
              <a:ext cx="0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" name="Text Box 175">
            <a:extLst>
              <a:ext uri="{FF2B5EF4-FFF2-40B4-BE49-F238E27FC236}">
                <a16:creationId xmlns:a16="http://schemas.microsoft.com/office/drawing/2014/main" id="{A1A05FB9-21D7-4111-27D5-266612FCC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183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18</a:t>
            </a:r>
          </a:p>
        </p:txBody>
      </p:sp>
      <p:sp>
        <p:nvSpPr>
          <p:cNvPr id="101" name="Text Box 176">
            <a:extLst>
              <a:ext uri="{FF2B5EF4-FFF2-40B4-BE49-F238E27FC236}">
                <a16:creationId xmlns:a16="http://schemas.microsoft.com/office/drawing/2014/main" id="{C2240810-6FAC-4D3C-E026-B87FC213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095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26</a:t>
            </a:r>
          </a:p>
        </p:txBody>
      </p:sp>
      <p:sp>
        <p:nvSpPr>
          <p:cNvPr id="102" name="Text Box 177">
            <a:extLst>
              <a:ext uri="{FF2B5EF4-FFF2-40B4-BE49-F238E27FC236}">
                <a16:creationId xmlns:a16="http://schemas.microsoft.com/office/drawing/2014/main" id="{97BB56D6-268B-F324-D93C-F840D2793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595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32</a:t>
            </a:r>
          </a:p>
        </p:txBody>
      </p:sp>
      <p:sp>
        <p:nvSpPr>
          <p:cNvPr id="103" name="Text Box 178">
            <a:extLst>
              <a:ext uri="{FF2B5EF4-FFF2-40B4-BE49-F238E27FC236}">
                <a16:creationId xmlns:a16="http://schemas.microsoft.com/office/drawing/2014/main" id="{A7C5485B-B1E8-5B65-8A5B-43BD8D44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095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6 </a:t>
            </a:r>
          </a:p>
        </p:txBody>
      </p:sp>
      <p:sp>
        <p:nvSpPr>
          <p:cNvPr id="104" name="Text Box 179">
            <a:extLst>
              <a:ext uri="{FF2B5EF4-FFF2-40B4-BE49-F238E27FC236}">
                <a16:creationId xmlns:a16="http://schemas.microsoft.com/office/drawing/2014/main" id="{B969BAD1-2130-1192-6C86-94BD6F7B5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595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43</a:t>
            </a:r>
          </a:p>
        </p:txBody>
      </p:sp>
      <p:sp>
        <p:nvSpPr>
          <p:cNvPr id="105" name="Text Box 180">
            <a:extLst>
              <a:ext uri="{FF2B5EF4-FFF2-40B4-BE49-F238E27FC236}">
                <a16:creationId xmlns:a16="http://schemas.microsoft.com/office/drawing/2014/main" id="{7FB857D5-85B6-F7FF-58CF-20195B21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095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15</a:t>
            </a:r>
          </a:p>
        </p:txBody>
      </p:sp>
      <p:sp>
        <p:nvSpPr>
          <p:cNvPr id="106" name="Text Box 181">
            <a:extLst>
              <a:ext uri="{FF2B5EF4-FFF2-40B4-BE49-F238E27FC236}">
                <a16:creationId xmlns:a16="http://schemas.microsoft.com/office/drawing/2014/main" id="{6BE6F897-EC39-4EBE-60D7-4AD4EA6B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7595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9 </a:t>
            </a:r>
          </a:p>
        </p:txBody>
      </p:sp>
      <p:sp>
        <p:nvSpPr>
          <p:cNvPr id="107" name="Text Box 182">
            <a:extLst>
              <a:ext uri="{FF2B5EF4-FFF2-40B4-BE49-F238E27FC236}">
                <a16:creationId xmlns:a16="http://schemas.microsoft.com/office/drawing/2014/main" id="{29720632-21B0-6916-AD4D-98B5AD12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9095" y="46220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1 </a:t>
            </a:r>
          </a:p>
        </p:txBody>
      </p:sp>
      <p:sp>
        <p:nvSpPr>
          <p:cNvPr id="108" name="Text Box 191">
            <a:extLst>
              <a:ext uri="{FF2B5EF4-FFF2-40B4-BE49-F238E27FC236}">
                <a16:creationId xmlns:a16="http://schemas.microsoft.com/office/drawing/2014/main" id="{B3F2075E-0510-1E5C-C235-B5B0E4A4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558" y="368537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18</a:t>
            </a:r>
          </a:p>
        </p:txBody>
      </p:sp>
      <p:sp>
        <p:nvSpPr>
          <p:cNvPr id="109" name="Text Box 192">
            <a:extLst>
              <a:ext uri="{FF2B5EF4-FFF2-40B4-BE49-F238E27FC236}">
                <a16:creationId xmlns:a16="http://schemas.microsoft.com/office/drawing/2014/main" id="{4D381B0E-6718-30BB-3418-D431B0BFD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145" y="368537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26</a:t>
            </a:r>
          </a:p>
        </p:txBody>
      </p:sp>
      <p:sp>
        <p:nvSpPr>
          <p:cNvPr id="110" name="Text Box 196">
            <a:extLst>
              <a:ext uri="{FF2B5EF4-FFF2-40B4-BE49-F238E27FC236}">
                <a16:creationId xmlns:a16="http://schemas.microsoft.com/office/drawing/2014/main" id="{A1B149AE-BD33-DAC9-1233-33AAC04B0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870" y="368537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32</a:t>
            </a:r>
          </a:p>
        </p:txBody>
      </p:sp>
      <p:sp>
        <p:nvSpPr>
          <p:cNvPr id="111" name="Text Box 197">
            <a:extLst>
              <a:ext uri="{FF2B5EF4-FFF2-40B4-BE49-F238E27FC236}">
                <a16:creationId xmlns:a16="http://schemas.microsoft.com/office/drawing/2014/main" id="{74F73D35-5BA5-C901-B61E-5F7DCCBD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633" y="368537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6 </a:t>
            </a:r>
          </a:p>
        </p:txBody>
      </p:sp>
      <p:sp>
        <p:nvSpPr>
          <p:cNvPr id="112" name="Text Box 200">
            <a:extLst>
              <a:ext uri="{FF2B5EF4-FFF2-40B4-BE49-F238E27FC236}">
                <a16:creationId xmlns:a16="http://schemas.microsoft.com/office/drawing/2014/main" id="{CD9C1D3E-A123-B60C-C500-6E041551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6345" y="3685378"/>
            <a:ext cx="582613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15</a:t>
            </a:r>
          </a:p>
        </p:txBody>
      </p:sp>
      <p:sp>
        <p:nvSpPr>
          <p:cNvPr id="113" name="Text Box 201">
            <a:extLst>
              <a:ext uri="{FF2B5EF4-FFF2-40B4-BE49-F238E27FC236}">
                <a16:creationId xmlns:a16="http://schemas.microsoft.com/office/drawing/2014/main" id="{1C3C2ACF-B3F6-E0DC-5B1C-3698F574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283" y="3685378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43</a:t>
            </a:r>
          </a:p>
        </p:txBody>
      </p:sp>
      <p:sp>
        <p:nvSpPr>
          <p:cNvPr id="114" name="Text Box 204">
            <a:extLst>
              <a:ext uri="{FF2B5EF4-FFF2-40B4-BE49-F238E27FC236}">
                <a16:creationId xmlns:a16="http://schemas.microsoft.com/office/drawing/2014/main" id="{816911D8-0433-B1CE-D87F-32936EE7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270" y="369807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1 </a:t>
            </a:r>
          </a:p>
        </p:txBody>
      </p:sp>
      <p:sp>
        <p:nvSpPr>
          <p:cNvPr id="115" name="Text Box 205">
            <a:extLst>
              <a:ext uri="{FF2B5EF4-FFF2-40B4-BE49-F238E27FC236}">
                <a16:creationId xmlns:a16="http://schemas.microsoft.com/office/drawing/2014/main" id="{E3CF4EA0-8772-ADD0-CAA5-EEFE94AD1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9095" y="369807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9 </a:t>
            </a:r>
          </a:p>
        </p:txBody>
      </p:sp>
      <p:sp>
        <p:nvSpPr>
          <p:cNvPr id="116" name="Text Box 211">
            <a:extLst>
              <a:ext uri="{FF2B5EF4-FFF2-40B4-BE49-F238E27FC236}">
                <a16:creationId xmlns:a16="http://schemas.microsoft.com/office/drawing/2014/main" id="{ED8F295D-7173-5D52-2DD9-7F1B060EC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58" y="26154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6 </a:t>
            </a:r>
          </a:p>
        </p:txBody>
      </p:sp>
      <p:sp>
        <p:nvSpPr>
          <p:cNvPr id="117" name="Text Box 212">
            <a:extLst>
              <a:ext uri="{FF2B5EF4-FFF2-40B4-BE49-F238E27FC236}">
                <a16:creationId xmlns:a16="http://schemas.microsoft.com/office/drawing/2014/main" id="{EE9365DD-20F1-D29B-6E87-6A00140C3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745" y="2615403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18</a:t>
            </a:r>
          </a:p>
        </p:txBody>
      </p:sp>
      <p:sp>
        <p:nvSpPr>
          <p:cNvPr id="118" name="Text Box 213">
            <a:extLst>
              <a:ext uri="{FF2B5EF4-FFF2-40B4-BE49-F238E27FC236}">
                <a16:creationId xmlns:a16="http://schemas.microsoft.com/office/drawing/2014/main" id="{F5948AD3-19E6-4E75-A23E-C0D756CF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220" y="2613816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26</a:t>
            </a:r>
          </a:p>
        </p:txBody>
      </p:sp>
      <p:sp>
        <p:nvSpPr>
          <p:cNvPr id="119" name="Text Box 214">
            <a:extLst>
              <a:ext uri="{FF2B5EF4-FFF2-40B4-BE49-F238E27FC236}">
                <a16:creationId xmlns:a16="http://schemas.microsoft.com/office/drawing/2014/main" id="{AF86B685-E848-A812-1CB2-D53D4396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520" y="2613816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32</a:t>
            </a:r>
          </a:p>
        </p:txBody>
      </p:sp>
      <p:grpSp>
        <p:nvGrpSpPr>
          <p:cNvPr id="120" name="Group 279">
            <a:extLst>
              <a:ext uri="{FF2B5EF4-FFF2-40B4-BE49-F238E27FC236}">
                <a16:creationId xmlns:a16="http://schemas.microsoft.com/office/drawing/2014/main" id="{20770500-D882-7910-7E7C-B36D0BF44FFD}"/>
              </a:ext>
            </a:extLst>
          </p:cNvPr>
          <p:cNvGrpSpPr>
            <a:grpSpLocks/>
          </p:cNvGrpSpPr>
          <p:nvPr/>
        </p:nvGrpSpPr>
        <p:grpSpPr bwMode="auto">
          <a:xfrm>
            <a:off x="7069934" y="3116655"/>
            <a:ext cx="1098550" cy="506413"/>
            <a:chOff x="3254" y="1830"/>
            <a:chExt cx="692" cy="319"/>
          </a:xfrm>
        </p:grpSpPr>
        <p:sp>
          <p:nvSpPr>
            <p:cNvPr id="121" name="Line 215">
              <a:extLst>
                <a:ext uri="{FF2B5EF4-FFF2-40B4-BE49-F238E27FC236}">
                  <a16:creationId xmlns:a16="http://schemas.microsoft.com/office/drawing/2014/main" id="{BD417323-B54F-8DF1-CDCC-99FB00A03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4" y="1830"/>
              <a:ext cx="334" cy="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16">
              <a:extLst>
                <a:ext uri="{FF2B5EF4-FFF2-40B4-BE49-F238E27FC236}">
                  <a16:creationId xmlns:a16="http://schemas.microsoft.com/office/drawing/2014/main" id="{088205B9-5A6D-4A50-8222-79FA82F3E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81" y="1837"/>
              <a:ext cx="365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" name="Text Box 217">
            <a:extLst>
              <a:ext uri="{FF2B5EF4-FFF2-40B4-BE49-F238E27FC236}">
                <a16:creationId xmlns:a16="http://schemas.microsoft.com/office/drawing/2014/main" id="{9F000199-4425-7880-D768-FC2C397E2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395" y="2626516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1 </a:t>
            </a:r>
          </a:p>
        </p:txBody>
      </p:sp>
      <p:sp>
        <p:nvSpPr>
          <p:cNvPr id="124" name="Text Box 218">
            <a:extLst>
              <a:ext uri="{FF2B5EF4-FFF2-40B4-BE49-F238E27FC236}">
                <a16:creationId xmlns:a16="http://schemas.microsoft.com/office/drawing/2014/main" id="{A7B5498C-EBEF-66EA-5B7F-08BD3393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633" y="2626516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9 </a:t>
            </a:r>
          </a:p>
        </p:txBody>
      </p:sp>
      <p:sp>
        <p:nvSpPr>
          <p:cNvPr id="125" name="Text Box 219">
            <a:extLst>
              <a:ext uri="{FF2B5EF4-FFF2-40B4-BE49-F238E27FC236}">
                <a16:creationId xmlns:a16="http://schemas.microsoft.com/office/drawing/2014/main" id="{E4A53C19-6F18-B355-55D8-21590A180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3458" y="2626516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15</a:t>
            </a:r>
          </a:p>
        </p:txBody>
      </p:sp>
      <p:sp>
        <p:nvSpPr>
          <p:cNvPr id="126" name="Text Box 220">
            <a:extLst>
              <a:ext uri="{FF2B5EF4-FFF2-40B4-BE49-F238E27FC236}">
                <a16:creationId xmlns:a16="http://schemas.microsoft.com/office/drawing/2014/main" id="{C7C06427-FB4F-208B-100A-13F0AD54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383" y="2626516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43</a:t>
            </a:r>
          </a:p>
        </p:txBody>
      </p:sp>
      <p:grpSp>
        <p:nvGrpSpPr>
          <p:cNvPr id="127" name="Group 314">
            <a:extLst>
              <a:ext uri="{FF2B5EF4-FFF2-40B4-BE49-F238E27FC236}">
                <a16:creationId xmlns:a16="http://schemas.microsoft.com/office/drawing/2014/main" id="{BF27CB1D-9D19-7C04-34FA-582B2B74D750}"/>
              </a:ext>
            </a:extLst>
          </p:cNvPr>
          <p:cNvGrpSpPr>
            <a:grpSpLocks/>
          </p:cNvGrpSpPr>
          <p:nvPr/>
        </p:nvGrpSpPr>
        <p:grpSpPr bwMode="auto">
          <a:xfrm>
            <a:off x="9343236" y="3124991"/>
            <a:ext cx="1128713" cy="501650"/>
            <a:chOff x="4693" y="1865"/>
            <a:chExt cx="711" cy="316"/>
          </a:xfrm>
        </p:grpSpPr>
        <p:sp>
          <p:nvSpPr>
            <p:cNvPr id="128" name="Line 221">
              <a:extLst>
                <a:ext uri="{FF2B5EF4-FFF2-40B4-BE49-F238E27FC236}">
                  <a16:creationId xmlns:a16="http://schemas.microsoft.com/office/drawing/2014/main" id="{A9F7F686-E54F-9DD5-2399-6066C2052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3" y="1865"/>
              <a:ext cx="319" cy="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222">
              <a:extLst>
                <a:ext uri="{FF2B5EF4-FFF2-40B4-BE49-F238E27FC236}">
                  <a16:creationId xmlns:a16="http://schemas.microsoft.com/office/drawing/2014/main" id="{69D0EB25-9FDE-3991-F22B-59052B84E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39" y="1869"/>
              <a:ext cx="365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0" name="Text Box 223">
            <a:extLst>
              <a:ext uri="{FF2B5EF4-FFF2-40B4-BE49-F238E27FC236}">
                <a16:creationId xmlns:a16="http://schemas.microsoft.com/office/drawing/2014/main" id="{82B77348-5FEA-8167-A6A3-546DBC913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470" y="150732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1 </a:t>
            </a:r>
          </a:p>
        </p:txBody>
      </p:sp>
      <p:sp>
        <p:nvSpPr>
          <p:cNvPr id="131" name="Text Box 224">
            <a:extLst>
              <a:ext uri="{FF2B5EF4-FFF2-40B4-BE49-F238E27FC236}">
                <a16:creationId xmlns:a16="http://schemas.microsoft.com/office/drawing/2014/main" id="{9A46B769-5836-B053-0F6E-3817DB98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470" y="150732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6 </a:t>
            </a:r>
          </a:p>
        </p:txBody>
      </p:sp>
      <p:sp>
        <p:nvSpPr>
          <p:cNvPr id="132" name="Text Box 225">
            <a:extLst>
              <a:ext uri="{FF2B5EF4-FFF2-40B4-BE49-F238E27FC236}">
                <a16:creationId xmlns:a16="http://schemas.microsoft.com/office/drawing/2014/main" id="{1477C3E2-4CC1-80C0-FC58-B20DEB51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233" y="150732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 9 </a:t>
            </a:r>
          </a:p>
        </p:txBody>
      </p:sp>
      <p:sp>
        <p:nvSpPr>
          <p:cNvPr id="133" name="Text Box 226">
            <a:extLst>
              <a:ext uri="{FF2B5EF4-FFF2-40B4-BE49-F238E27FC236}">
                <a16:creationId xmlns:a16="http://schemas.microsoft.com/office/drawing/2014/main" id="{AA866DF5-1F18-736A-4618-727DDE0D7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758" y="1507328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15</a:t>
            </a:r>
          </a:p>
        </p:txBody>
      </p:sp>
      <p:sp>
        <p:nvSpPr>
          <p:cNvPr id="134" name="Text Box 227">
            <a:extLst>
              <a:ext uri="{FF2B5EF4-FFF2-40B4-BE49-F238E27FC236}">
                <a16:creationId xmlns:a16="http://schemas.microsoft.com/office/drawing/2014/main" id="{EE65B18F-3BFC-FE8D-C18E-C816B4CF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783" y="150732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18</a:t>
            </a:r>
          </a:p>
        </p:txBody>
      </p:sp>
      <p:sp>
        <p:nvSpPr>
          <p:cNvPr id="135" name="Text Box 228">
            <a:extLst>
              <a:ext uri="{FF2B5EF4-FFF2-40B4-BE49-F238E27FC236}">
                <a16:creationId xmlns:a16="http://schemas.microsoft.com/office/drawing/2014/main" id="{548FBF2F-5959-B9E7-CFC1-AA8D6BAC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845" y="150732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26</a:t>
            </a:r>
          </a:p>
        </p:txBody>
      </p:sp>
      <p:sp>
        <p:nvSpPr>
          <p:cNvPr id="136" name="Text Box 229">
            <a:extLst>
              <a:ext uri="{FF2B5EF4-FFF2-40B4-BE49-F238E27FC236}">
                <a16:creationId xmlns:a16="http://schemas.microsoft.com/office/drawing/2014/main" id="{2BF9B358-CF25-EE85-0477-1BA3F9C9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845" y="1507328"/>
            <a:ext cx="5080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32</a:t>
            </a:r>
          </a:p>
        </p:txBody>
      </p:sp>
      <p:sp>
        <p:nvSpPr>
          <p:cNvPr id="137" name="Text Box 230">
            <a:extLst>
              <a:ext uri="{FF2B5EF4-FFF2-40B4-BE49-F238E27FC236}">
                <a16:creationId xmlns:a16="http://schemas.microsoft.com/office/drawing/2014/main" id="{9A1C2946-52A6-D644-163E-DFEB1246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033" y="1507328"/>
            <a:ext cx="582612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43</a:t>
            </a:r>
          </a:p>
        </p:txBody>
      </p:sp>
      <p:grpSp>
        <p:nvGrpSpPr>
          <p:cNvPr id="138" name="Group 322">
            <a:extLst>
              <a:ext uri="{FF2B5EF4-FFF2-40B4-BE49-F238E27FC236}">
                <a16:creationId xmlns:a16="http://schemas.microsoft.com/office/drawing/2014/main" id="{1ADBB13D-2317-B304-589D-74C7E34FBCFA}"/>
              </a:ext>
            </a:extLst>
          </p:cNvPr>
          <p:cNvGrpSpPr>
            <a:grpSpLocks/>
          </p:cNvGrpSpPr>
          <p:nvPr/>
        </p:nvGrpSpPr>
        <p:grpSpPr bwMode="auto">
          <a:xfrm>
            <a:off x="7589045" y="1981991"/>
            <a:ext cx="2286000" cy="641350"/>
            <a:chOff x="3588" y="1145"/>
            <a:chExt cx="1440" cy="404"/>
          </a:xfrm>
        </p:grpSpPr>
        <p:sp>
          <p:nvSpPr>
            <p:cNvPr id="139" name="Line 231">
              <a:extLst>
                <a:ext uri="{FF2B5EF4-FFF2-40B4-BE49-F238E27FC236}">
                  <a16:creationId xmlns:a16="http://schemas.microsoft.com/office/drawing/2014/main" id="{BDD66409-0450-9ECB-CBE2-B682C7B56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8" y="1145"/>
              <a:ext cx="755" cy="3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233">
              <a:extLst>
                <a:ext uri="{FF2B5EF4-FFF2-40B4-BE49-F238E27FC236}">
                  <a16:creationId xmlns:a16="http://schemas.microsoft.com/office/drawing/2014/main" id="{A1580A2E-CBFB-EFEA-8A61-FEE59F0D6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52" y="1145"/>
              <a:ext cx="676" cy="4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252">
            <a:extLst>
              <a:ext uri="{FF2B5EF4-FFF2-40B4-BE49-F238E27FC236}">
                <a16:creationId xmlns:a16="http://schemas.microsoft.com/office/drawing/2014/main" id="{3EF62B33-96BA-22C3-03AD-115756C7C53F}"/>
              </a:ext>
            </a:extLst>
          </p:cNvPr>
          <p:cNvGrpSpPr>
            <a:grpSpLocks/>
          </p:cNvGrpSpPr>
          <p:nvPr/>
        </p:nvGrpSpPr>
        <p:grpSpPr bwMode="auto">
          <a:xfrm>
            <a:off x="6749258" y="4167978"/>
            <a:ext cx="617537" cy="457200"/>
            <a:chOff x="3059" y="2522"/>
            <a:chExt cx="389" cy="288"/>
          </a:xfrm>
        </p:grpSpPr>
        <p:sp>
          <p:nvSpPr>
            <p:cNvPr id="142" name="Line 234">
              <a:extLst>
                <a:ext uri="{FF2B5EF4-FFF2-40B4-BE49-F238E27FC236}">
                  <a16:creationId xmlns:a16="http://schemas.microsoft.com/office/drawing/2014/main" id="{157C4F82-68D0-F1FC-2AD3-6381D22C9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9" y="2522"/>
              <a:ext cx="226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235">
              <a:extLst>
                <a:ext uri="{FF2B5EF4-FFF2-40B4-BE49-F238E27FC236}">
                  <a16:creationId xmlns:a16="http://schemas.microsoft.com/office/drawing/2014/main" id="{A29F2F7B-D32B-D68F-5C06-92DC414FF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7" y="2522"/>
              <a:ext cx="17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274">
            <a:extLst>
              <a:ext uri="{FF2B5EF4-FFF2-40B4-BE49-F238E27FC236}">
                <a16:creationId xmlns:a16="http://schemas.microsoft.com/office/drawing/2014/main" id="{69A2EFE4-C3BC-DEA3-D96A-2FEB5F6F347D}"/>
              </a:ext>
            </a:extLst>
          </p:cNvPr>
          <p:cNvGrpSpPr>
            <a:grpSpLocks/>
          </p:cNvGrpSpPr>
          <p:nvPr/>
        </p:nvGrpSpPr>
        <p:grpSpPr bwMode="auto">
          <a:xfrm>
            <a:off x="7865270" y="4121941"/>
            <a:ext cx="628650" cy="469900"/>
            <a:chOff x="3762" y="2493"/>
            <a:chExt cx="396" cy="296"/>
          </a:xfrm>
        </p:grpSpPr>
        <p:sp>
          <p:nvSpPr>
            <p:cNvPr id="145" name="Line 236">
              <a:extLst>
                <a:ext uri="{FF2B5EF4-FFF2-40B4-BE49-F238E27FC236}">
                  <a16:creationId xmlns:a16="http://schemas.microsoft.com/office/drawing/2014/main" id="{B807D227-C64D-8BF4-78B7-70974C295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2" y="2493"/>
              <a:ext cx="226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237">
              <a:extLst>
                <a:ext uri="{FF2B5EF4-FFF2-40B4-BE49-F238E27FC236}">
                  <a16:creationId xmlns:a16="http://schemas.microsoft.com/office/drawing/2014/main" id="{90FBC9BA-B744-7C43-15E0-7F51FDDEF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7" y="2501"/>
              <a:ext cx="17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" name="Group 297">
            <a:extLst>
              <a:ext uri="{FF2B5EF4-FFF2-40B4-BE49-F238E27FC236}">
                <a16:creationId xmlns:a16="http://schemas.microsoft.com/office/drawing/2014/main" id="{A64FD1DA-6A92-E465-BAA2-69079FBAD627}"/>
              </a:ext>
            </a:extLst>
          </p:cNvPr>
          <p:cNvGrpSpPr>
            <a:grpSpLocks/>
          </p:cNvGrpSpPr>
          <p:nvPr/>
        </p:nvGrpSpPr>
        <p:grpSpPr bwMode="auto">
          <a:xfrm>
            <a:off x="8966996" y="4167978"/>
            <a:ext cx="736600" cy="435772"/>
            <a:chOff x="4457" y="2503"/>
            <a:chExt cx="420" cy="305"/>
          </a:xfrm>
        </p:grpSpPr>
        <p:sp>
          <p:nvSpPr>
            <p:cNvPr id="148" name="Line 238">
              <a:extLst>
                <a:ext uri="{FF2B5EF4-FFF2-40B4-BE49-F238E27FC236}">
                  <a16:creationId xmlns:a16="http://schemas.microsoft.com/office/drawing/2014/main" id="{3842BB7D-7456-3230-665A-7C212AC13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7" y="2503"/>
              <a:ext cx="226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239">
              <a:extLst>
                <a:ext uri="{FF2B5EF4-FFF2-40B4-BE49-F238E27FC236}">
                  <a16:creationId xmlns:a16="http://schemas.microsoft.com/office/drawing/2014/main" id="{DE633B50-6902-6B29-37FF-A0BF6BCF7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6" y="2520"/>
              <a:ext cx="17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298">
            <a:extLst>
              <a:ext uri="{FF2B5EF4-FFF2-40B4-BE49-F238E27FC236}">
                <a16:creationId xmlns:a16="http://schemas.microsoft.com/office/drawing/2014/main" id="{33546AD9-3E2C-EFCF-88A3-39C50201F713}"/>
              </a:ext>
            </a:extLst>
          </p:cNvPr>
          <p:cNvGrpSpPr>
            <a:grpSpLocks/>
          </p:cNvGrpSpPr>
          <p:nvPr/>
        </p:nvGrpSpPr>
        <p:grpSpPr bwMode="auto">
          <a:xfrm>
            <a:off x="10159208" y="4140991"/>
            <a:ext cx="628650" cy="498475"/>
            <a:chOff x="5207" y="2505"/>
            <a:chExt cx="396" cy="314"/>
          </a:xfrm>
        </p:grpSpPr>
        <p:sp>
          <p:nvSpPr>
            <p:cNvPr id="151" name="Line 240">
              <a:extLst>
                <a:ext uri="{FF2B5EF4-FFF2-40B4-BE49-F238E27FC236}">
                  <a16:creationId xmlns:a16="http://schemas.microsoft.com/office/drawing/2014/main" id="{4B95A2BF-2BBA-75DF-2777-386061D37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7" y="2505"/>
              <a:ext cx="226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241">
              <a:extLst>
                <a:ext uri="{FF2B5EF4-FFF2-40B4-BE49-F238E27FC236}">
                  <a16:creationId xmlns:a16="http://schemas.microsoft.com/office/drawing/2014/main" id="{78C7D4DA-4480-7840-288A-A597FEE89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32" y="2531"/>
              <a:ext cx="17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" name="Text Box 365">
            <a:extLst>
              <a:ext uri="{FF2B5EF4-FFF2-40B4-BE49-F238E27FC236}">
                <a16:creationId xmlns:a16="http://schemas.microsoft.com/office/drawing/2014/main" id="{CC2FB331-64DF-2CD6-7831-E8342250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644" y="1014411"/>
            <a:ext cx="206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u="sng">
                <a:solidFill>
                  <a:srgbClr val="CC3300"/>
                </a:solidFill>
              </a:rPr>
              <a:t>Original Sequence</a:t>
            </a:r>
          </a:p>
        </p:txBody>
      </p:sp>
      <p:sp>
        <p:nvSpPr>
          <p:cNvPr id="234" name="Text Box 366">
            <a:extLst>
              <a:ext uri="{FF2B5EF4-FFF2-40B4-BE49-F238E27FC236}">
                <a16:creationId xmlns:a16="http://schemas.microsoft.com/office/drawing/2014/main" id="{9C64EE07-8CB3-242E-F7C4-3FBEABDD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658" y="1048541"/>
            <a:ext cx="188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u="sng">
                <a:solidFill>
                  <a:srgbClr val="CC3300"/>
                </a:solidFill>
              </a:rPr>
              <a:t>Sorted Sequence</a:t>
            </a:r>
          </a:p>
        </p:txBody>
      </p:sp>
    </p:spTree>
    <p:extLst>
      <p:ext uri="{BB962C8B-B14F-4D97-AF65-F5344CB8AC3E}">
        <p14:creationId xmlns:p14="http://schemas.microsoft.com/office/powerpoint/2010/main" val="155168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 autoUpdateAnimBg="0"/>
      <p:bldP spid="101" grpId="0" animBg="1" autoUpdateAnimBg="0"/>
      <p:bldP spid="102" grpId="0" animBg="1" autoUpdateAnimBg="0"/>
      <p:bldP spid="103" grpId="0" animBg="1" autoUpdateAnimBg="0"/>
      <p:bldP spid="104" grpId="0" animBg="1" autoUpdateAnimBg="0"/>
      <p:bldP spid="105" grpId="0" animBg="1" autoUpdateAnimBg="0"/>
      <p:bldP spid="106" grpId="0" animBg="1" autoUpdateAnimBg="0"/>
      <p:bldP spid="107" grpId="0" animBg="1" autoUpdateAnimBg="0"/>
      <p:bldP spid="108" grpId="0" animBg="1" autoUpdateAnimBg="0"/>
      <p:bldP spid="109" grpId="0" animBg="1" autoUpdateAnimBg="0"/>
      <p:bldP spid="110" grpId="0" animBg="1" autoUpdateAnimBg="0"/>
      <p:bldP spid="111" grpId="0" animBg="1" autoUpdateAnimBg="0"/>
      <p:bldP spid="112" grpId="0" animBg="1" autoUpdateAnimBg="0"/>
      <p:bldP spid="113" grpId="0" animBg="1" autoUpdateAnimBg="0"/>
      <p:bldP spid="114" grpId="0" animBg="1" autoUpdateAnimBg="0"/>
      <p:bldP spid="115" grpId="0" animBg="1" autoUpdateAnimBg="0"/>
      <p:bldP spid="116" grpId="0" animBg="1" autoUpdateAnimBg="0"/>
      <p:bldP spid="117" grpId="0" animBg="1" autoUpdateAnimBg="0"/>
      <p:bldP spid="118" grpId="0" animBg="1" autoUpdateAnimBg="0"/>
      <p:bldP spid="119" grpId="0" animBg="1" autoUpdateAnimBg="0"/>
      <p:bldP spid="123" grpId="0" animBg="1" autoUpdateAnimBg="0"/>
      <p:bldP spid="124" grpId="0" animBg="1" autoUpdateAnimBg="0"/>
      <p:bldP spid="125" grpId="0" animBg="1" autoUpdateAnimBg="0"/>
      <p:bldP spid="126" grpId="0" animBg="1" autoUpdateAnimBg="0"/>
      <p:bldP spid="130" grpId="0" animBg="1" autoUpdateAnimBg="0"/>
      <p:bldP spid="131" grpId="0" animBg="1" autoUpdateAnimBg="0"/>
      <p:bldP spid="132" grpId="0" animBg="1" autoUpdateAnimBg="0"/>
      <p:bldP spid="133" grpId="0" animBg="1" autoUpdateAnimBg="0"/>
      <p:bldP spid="134" grpId="0" animBg="1" autoUpdateAnimBg="0"/>
      <p:bldP spid="135" grpId="0" animBg="1" autoUpdateAnimBg="0"/>
      <p:bldP spid="136" grpId="0" animBg="1" autoUpdateAnimBg="0"/>
      <p:bldP spid="13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Merge Sort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pic>
        <p:nvPicPr>
          <p:cNvPr id="8" name="Content Placeholder 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B7FC56C-DF99-8F27-CC1C-38953BE7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449" y="1779610"/>
            <a:ext cx="8835103" cy="3298779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16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5778" y="846136"/>
                <a:ext cx="5785447" cy="55102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From CLSR 3</a:t>
                </a:r>
                <a:r>
                  <a:rPr lang="en-US" baseline="30000" dirty="0"/>
                  <a:t>rd</a:t>
                </a:r>
                <a:r>
                  <a:rPr lang="en-US" dirty="0"/>
                  <a:t> edition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Input: Array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with </a:t>
                </a:r>
                <a:r>
                  <a:rPr lang="en-US" sz="2600" dirty="0">
                    <a:solidFill>
                      <a:srgbClr val="C00000"/>
                    </a:solidFill>
                  </a:rPr>
                  <a:t>sorted subarrays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600" b="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Output: Array A with sorted subarray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5778" y="846136"/>
                <a:ext cx="5785447" cy="5510213"/>
              </a:xfrm>
              <a:blipFill>
                <a:blip r:embed="rId2"/>
                <a:stretch>
                  <a:fillRect l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</a:t>
                </a:r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Let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and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be new arrays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=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</m:t>
                    </m:r>
                  </m:oMath>
                </a14:m>
                <a:endParaRPr lang="en-US" altLang="en-US" sz="1900" b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j =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to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    if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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</a:t>
                </a: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else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blipFill>
                <a:blip r:embed="rId3"/>
                <a:stretch>
                  <a:fillRect l="-876" t="-534" b="-32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>
            <a:extLst>
              <a:ext uri="{FF2B5EF4-FFF2-40B4-BE49-F238E27FC236}">
                <a16:creationId xmlns:a16="http://schemas.microsoft.com/office/drawing/2014/main" id="{1535C5E0-DB95-5399-4999-383D4CABC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14874"/>
            <a:ext cx="5555225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C3300"/>
                </a:solidFill>
              </a:rPr>
              <a:t>Sentinels:</a:t>
            </a:r>
            <a:r>
              <a:rPr lang="en-US" altLang="en-US" sz="2400" dirty="0"/>
              <a:t> Simplification by avoiding having to check if either subarray is fully copied at </a:t>
            </a:r>
            <a:r>
              <a:rPr lang="en-US" altLang="en-US" sz="2400" dirty="0">
                <a:solidFill>
                  <a:srgbClr val="CC3300"/>
                </a:solidFill>
              </a:rPr>
              <a:t>each step</a:t>
            </a:r>
            <a:r>
              <a:rPr lang="en-US" altLang="en-US" sz="2400" dirty="0"/>
              <a:t>.</a:t>
            </a:r>
            <a:endParaRPr lang="en-US" altLang="en-US" sz="2400" b="1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061EE4-C4A7-1187-22C0-D3497DC4AC46}"/>
              </a:ext>
            </a:extLst>
          </p:cNvPr>
          <p:cNvSpPr>
            <a:spLocks/>
          </p:cNvSpPr>
          <p:nvPr/>
        </p:nvSpPr>
        <p:spPr bwMode="auto">
          <a:xfrm>
            <a:off x="3676903" y="3692524"/>
            <a:ext cx="2419097" cy="1667416"/>
          </a:xfrm>
          <a:custGeom>
            <a:avLst/>
            <a:gdLst>
              <a:gd name="T0" fmla="*/ 1762 w 1762"/>
              <a:gd name="T1" fmla="*/ 840 h 840"/>
              <a:gd name="T2" fmla="*/ 0 w 1762"/>
              <a:gd name="T3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62" h="840">
                <a:moveTo>
                  <a:pt x="1762" y="84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2" name="Text Box 80">
            <a:extLst>
              <a:ext uri="{FF2B5EF4-FFF2-40B4-BE49-F238E27FC236}">
                <a16:creationId xmlns:a16="http://schemas.microsoft.com/office/drawing/2014/main" id="{5222C6C3-689E-EB72-05EB-DC0BCB4C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070" y="4492597"/>
            <a:ext cx="2593181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j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</a:t>
                </a:r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Let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and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be new arrays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=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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j =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to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    if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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</a:t>
                </a: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else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blipFill>
                <a:blip r:embed="rId2"/>
                <a:stretch>
                  <a:fillRect l="-876" t="-534" b="-32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4">
            <a:extLst>
              <a:ext uri="{FF2B5EF4-FFF2-40B4-BE49-F238E27FC236}">
                <a16:creationId xmlns:a16="http://schemas.microsoft.com/office/drawing/2014/main" id="{33D3DC79-97AE-0095-6794-92A2265F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151" y="20074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6 </a:t>
            </a:r>
          </a:p>
        </p:txBody>
      </p:sp>
      <p:sp>
        <p:nvSpPr>
          <p:cNvPr id="74" name="Text Box 5">
            <a:extLst>
              <a:ext uri="{FF2B5EF4-FFF2-40B4-BE49-F238E27FC236}">
                <a16:creationId xmlns:a16="http://schemas.microsoft.com/office/drawing/2014/main" id="{FCBB40B2-56CC-5DD6-B237-AAECEB4B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151" y="20074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8 </a:t>
            </a:r>
          </a:p>
        </p:txBody>
      </p:sp>
      <p:sp>
        <p:nvSpPr>
          <p:cNvPr id="75" name="Text Box 6">
            <a:extLst>
              <a:ext uri="{FF2B5EF4-FFF2-40B4-BE49-F238E27FC236}">
                <a16:creationId xmlns:a16="http://schemas.microsoft.com/office/drawing/2014/main" id="{B5205973-C350-7028-16B0-3B0E16C0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914" y="20074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76" name="Text Box 7">
            <a:extLst>
              <a:ext uri="{FF2B5EF4-FFF2-40B4-BE49-F238E27FC236}">
                <a16:creationId xmlns:a16="http://schemas.microsoft.com/office/drawing/2014/main" id="{A2CE3ACD-A74B-B1A8-25B7-257F2C61E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439" y="2007422"/>
            <a:ext cx="582612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77" name="Text Box 8">
            <a:extLst>
              <a:ext uri="{FF2B5EF4-FFF2-40B4-BE49-F238E27FC236}">
                <a16:creationId xmlns:a16="http://schemas.microsoft.com/office/drawing/2014/main" id="{8B8BAFD7-3DE8-FD3F-C57C-B56FC6DF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0464" y="20074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1 </a:t>
            </a:r>
          </a:p>
        </p:txBody>
      </p:sp>
      <p:sp>
        <p:nvSpPr>
          <p:cNvPr id="78" name="Text Box 9">
            <a:extLst>
              <a:ext uri="{FF2B5EF4-FFF2-40B4-BE49-F238E27FC236}">
                <a16:creationId xmlns:a16="http://schemas.microsoft.com/office/drawing/2014/main" id="{72B9DAF9-EA1D-B333-1A1B-1936C39D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0526" y="20074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9 </a:t>
            </a:r>
          </a:p>
        </p:txBody>
      </p:sp>
      <p:sp>
        <p:nvSpPr>
          <p:cNvPr id="79" name="Text Box 10">
            <a:extLst>
              <a:ext uri="{FF2B5EF4-FFF2-40B4-BE49-F238E27FC236}">
                <a16:creationId xmlns:a16="http://schemas.microsoft.com/office/drawing/2014/main" id="{056EC4EB-2BC8-43C3-424C-7DF3EFC26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8526" y="20074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75107A60-CBEF-86F2-7236-D9E7E323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2714" y="2007422"/>
            <a:ext cx="582612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81" name="Text Box 12">
            <a:extLst>
              <a:ext uri="{FF2B5EF4-FFF2-40B4-BE49-F238E27FC236}">
                <a16:creationId xmlns:a16="http://schemas.microsoft.com/office/drawing/2014/main" id="{64A18F01-8D33-35F6-7741-9EB985A76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476" y="206298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Text Box 13">
            <a:extLst>
              <a:ext uri="{FF2B5EF4-FFF2-40B4-BE49-F238E27FC236}">
                <a16:creationId xmlns:a16="http://schemas.microsoft.com/office/drawing/2014/main" id="{3FCDBDFF-8BBA-468F-97F0-7BF59B19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733" y="2007421"/>
            <a:ext cx="677356" cy="4754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…</a:t>
            </a:r>
          </a:p>
        </p:txBody>
      </p:sp>
      <p:sp>
        <p:nvSpPr>
          <p:cNvPr id="83" name="Text Box 14">
            <a:extLst>
              <a:ext uri="{FF2B5EF4-FFF2-40B4-BE49-F238E27FC236}">
                <a16:creationId xmlns:a16="http://schemas.microsoft.com/office/drawing/2014/main" id="{C74B4570-6347-3D7F-9DB8-CF6199937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264" y="2009009"/>
            <a:ext cx="636587" cy="4754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…</a:t>
            </a: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B8850801-09B7-FDED-D01B-961B8D7F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71" y="1955828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5" name="Text Box 16">
            <a:extLst>
              <a:ext uri="{FF2B5EF4-FFF2-40B4-BE49-F238E27FC236}">
                <a16:creationId xmlns:a16="http://schemas.microsoft.com/office/drawing/2014/main" id="{0B55DFBB-AE4D-EBAC-4332-4DDE54C5E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314" y="2617022"/>
            <a:ext cx="42227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                                                   </a:t>
            </a:r>
          </a:p>
        </p:txBody>
      </p:sp>
      <p:sp>
        <p:nvSpPr>
          <p:cNvPr id="86" name="Text Box 17">
            <a:extLst>
              <a:ext uri="{FF2B5EF4-FFF2-40B4-BE49-F238E27FC236}">
                <a16:creationId xmlns:a16="http://schemas.microsoft.com/office/drawing/2014/main" id="{7877DCF9-1EFA-F0D6-137F-FB1CEEC8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282" y="39306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6 </a:t>
            </a:r>
          </a:p>
        </p:txBody>
      </p:sp>
      <p:sp>
        <p:nvSpPr>
          <p:cNvPr id="87" name="Text Box 18">
            <a:extLst>
              <a:ext uri="{FF2B5EF4-FFF2-40B4-BE49-F238E27FC236}">
                <a16:creationId xmlns:a16="http://schemas.microsoft.com/office/drawing/2014/main" id="{941BE6AD-A1C5-A9C9-FC7E-EB92119D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282" y="39306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8 </a:t>
            </a:r>
          </a:p>
        </p:txBody>
      </p:sp>
      <p:sp>
        <p:nvSpPr>
          <p:cNvPr id="88" name="Text Box 19">
            <a:extLst>
              <a:ext uri="{FF2B5EF4-FFF2-40B4-BE49-F238E27FC236}">
                <a16:creationId xmlns:a16="http://schemas.microsoft.com/office/drawing/2014/main" id="{7F78B1A4-7430-0B70-D4A5-968970ED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045" y="39306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89" name="Text Box 20">
            <a:extLst>
              <a:ext uri="{FF2B5EF4-FFF2-40B4-BE49-F238E27FC236}">
                <a16:creationId xmlns:a16="http://schemas.microsoft.com/office/drawing/2014/main" id="{58CB4ABA-614F-2167-3168-896BCF88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570" y="3930622"/>
            <a:ext cx="582612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90" name="Text Box 21">
            <a:extLst>
              <a:ext uri="{FF2B5EF4-FFF2-40B4-BE49-F238E27FC236}">
                <a16:creationId xmlns:a16="http://schemas.microsoft.com/office/drawing/2014/main" id="{4031524D-6C55-6D01-9840-E0E3A57A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070" y="39433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1 </a:t>
            </a:r>
          </a:p>
        </p:txBody>
      </p:sp>
      <p:sp>
        <p:nvSpPr>
          <p:cNvPr id="91" name="Text Box 22">
            <a:extLst>
              <a:ext uri="{FF2B5EF4-FFF2-40B4-BE49-F238E27FC236}">
                <a16:creationId xmlns:a16="http://schemas.microsoft.com/office/drawing/2014/main" id="{57F440A0-B0EE-F14A-4890-C1708FED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132" y="39433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9 </a:t>
            </a:r>
          </a:p>
        </p:txBody>
      </p:sp>
      <p:sp>
        <p:nvSpPr>
          <p:cNvPr id="92" name="Text Box 23">
            <a:extLst>
              <a:ext uri="{FF2B5EF4-FFF2-40B4-BE49-F238E27FC236}">
                <a16:creationId xmlns:a16="http://schemas.microsoft.com/office/drawing/2014/main" id="{76FDC8ED-D6B9-4F4D-02A2-34E5079A3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5132" y="39433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93" name="Text Box 24">
            <a:extLst>
              <a:ext uri="{FF2B5EF4-FFF2-40B4-BE49-F238E27FC236}">
                <a16:creationId xmlns:a16="http://schemas.microsoft.com/office/drawing/2014/main" id="{40BE636F-1DD1-ACB3-91C8-6DC7C6E7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320" y="3943322"/>
            <a:ext cx="582612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94" name="Text Box 28">
            <a:extLst>
              <a:ext uri="{FF2B5EF4-FFF2-40B4-BE49-F238E27FC236}">
                <a16:creationId xmlns:a16="http://schemas.microsoft.com/office/drawing/2014/main" id="{CA6A2704-46F1-99E7-405C-3A2B6264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101" y="2617022"/>
            <a:ext cx="42227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k                                            </a:t>
            </a:r>
          </a:p>
        </p:txBody>
      </p:sp>
      <p:sp>
        <p:nvSpPr>
          <p:cNvPr id="95" name="Text Box 29">
            <a:extLst>
              <a:ext uri="{FF2B5EF4-FFF2-40B4-BE49-F238E27FC236}">
                <a16:creationId xmlns:a16="http://schemas.microsoft.com/office/drawing/2014/main" id="{9C1152AE-41C3-D085-2FBB-D9883E4A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01" y="2617022"/>
            <a:ext cx="42989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k                                     </a:t>
            </a:r>
          </a:p>
        </p:txBody>
      </p:sp>
      <p:sp>
        <p:nvSpPr>
          <p:cNvPr id="96" name="Text Box 30">
            <a:extLst>
              <a:ext uri="{FF2B5EF4-FFF2-40B4-BE49-F238E27FC236}">
                <a16:creationId xmlns:a16="http://schemas.microsoft.com/office/drawing/2014/main" id="{BBF54C83-3238-3BBF-5DC4-FE98B67CA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701" y="2617022"/>
            <a:ext cx="40703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k                            </a:t>
            </a:r>
          </a:p>
        </p:txBody>
      </p:sp>
      <p:sp>
        <p:nvSpPr>
          <p:cNvPr id="97" name="Text Box 31">
            <a:extLst>
              <a:ext uri="{FF2B5EF4-FFF2-40B4-BE49-F238E27FC236}">
                <a16:creationId xmlns:a16="http://schemas.microsoft.com/office/drawing/2014/main" id="{06CDFBE3-2A05-36F6-C29A-DEC14482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01" y="2617022"/>
            <a:ext cx="4756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k                            </a:t>
            </a:r>
          </a:p>
        </p:txBody>
      </p:sp>
      <p:sp>
        <p:nvSpPr>
          <p:cNvPr id="98" name="Text Box 32">
            <a:extLst>
              <a:ext uri="{FF2B5EF4-FFF2-40B4-BE49-F238E27FC236}">
                <a16:creationId xmlns:a16="http://schemas.microsoft.com/office/drawing/2014/main" id="{33BD5772-65B5-3E22-7819-993D32A0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01" y="2617022"/>
            <a:ext cx="4756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k                      </a:t>
            </a:r>
          </a:p>
        </p:txBody>
      </p:sp>
      <p:sp>
        <p:nvSpPr>
          <p:cNvPr id="99" name="Text Box 33">
            <a:extLst>
              <a:ext uri="{FF2B5EF4-FFF2-40B4-BE49-F238E27FC236}">
                <a16:creationId xmlns:a16="http://schemas.microsoft.com/office/drawing/2014/main" id="{42040434-FF00-6DDC-19FC-24D15C90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01" y="2617022"/>
            <a:ext cx="49085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       k                 </a:t>
            </a:r>
          </a:p>
        </p:txBody>
      </p:sp>
      <p:sp>
        <p:nvSpPr>
          <p:cNvPr id="100" name="Text Box 34">
            <a:extLst>
              <a:ext uri="{FF2B5EF4-FFF2-40B4-BE49-F238E27FC236}">
                <a16:creationId xmlns:a16="http://schemas.microsoft.com/office/drawing/2014/main" id="{C722B73E-76D9-BAE0-4F20-9C41C72E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01" y="2617022"/>
            <a:ext cx="5137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              k             </a:t>
            </a:r>
          </a:p>
        </p:txBody>
      </p:sp>
      <p:sp>
        <p:nvSpPr>
          <p:cNvPr id="101" name="Text Box 35">
            <a:extLst>
              <a:ext uri="{FF2B5EF4-FFF2-40B4-BE49-F238E27FC236}">
                <a16:creationId xmlns:a16="http://schemas.microsoft.com/office/drawing/2014/main" id="{C7D24351-AABC-0CF2-2C38-3EAFB7622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95" y="4492597"/>
            <a:ext cx="22494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                          </a:t>
            </a:r>
          </a:p>
        </p:txBody>
      </p:sp>
      <p:sp>
        <p:nvSpPr>
          <p:cNvPr id="102" name="Text Box 36">
            <a:extLst>
              <a:ext uri="{FF2B5EF4-FFF2-40B4-BE49-F238E27FC236}">
                <a16:creationId xmlns:a16="http://schemas.microsoft.com/office/drawing/2014/main" id="{9CECF248-3929-F147-3B1B-E2867107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95" y="4492597"/>
            <a:ext cx="28590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i                          </a:t>
            </a:r>
          </a:p>
        </p:txBody>
      </p:sp>
      <p:sp>
        <p:nvSpPr>
          <p:cNvPr id="103" name="Text Box 37">
            <a:extLst>
              <a:ext uri="{FF2B5EF4-FFF2-40B4-BE49-F238E27FC236}">
                <a16:creationId xmlns:a16="http://schemas.microsoft.com/office/drawing/2014/main" id="{02D9F77C-5147-0B20-32C7-C86EDD807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95" y="4492597"/>
            <a:ext cx="22494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i           </a:t>
            </a:r>
          </a:p>
        </p:txBody>
      </p:sp>
      <p:sp>
        <p:nvSpPr>
          <p:cNvPr id="104" name="Text Box 38">
            <a:extLst>
              <a:ext uri="{FF2B5EF4-FFF2-40B4-BE49-F238E27FC236}">
                <a16:creationId xmlns:a16="http://schemas.microsoft.com/office/drawing/2014/main" id="{28AF86A1-FF0C-4EC2-B3D9-8FB817ED1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95" y="4492597"/>
            <a:ext cx="21732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i   </a:t>
            </a:r>
          </a:p>
        </p:txBody>
      </p:sp>
      <p:sp>
        <p:nvSpPr>
          <p:cNvPr id="105" name="Text Box 46">
            <a:extLst>
              <a:ext uri="{FF2B5EF4-FFF2-40B4-BE49-F238E27FC236}">
                <a16:creationId xmlns:a16="http://schemas.microsoft.com/office/drawing/2014/main" id="{6A8396F4-36B0-6B0A-F4AC-A187B339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420" y="39306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6" name="Text Box 47">
            <a:extLst>
              <a:ext uri="{FF2B5EF4-FFF2-40B4-BE49-F238E27FC236}">
                <a16:creationId xmlns:a16="http://schemas.microsoft.com/office/drawing/2014/main" id="{9F81D97D-0BBE-4D66-DEAF-00813A68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751" y="3943322"/>
            <a:ext cx="508000" cy="47625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7" name="Text Box 48">
            <a:extLst>
              <a:ext uri="{FF2B5EF4-FFF2-40B4-BE49-F238E27FC236}">
                <a16:creationId xmlns:a16="http://schemas.microsoft.com/office/drawing/2014/main" id="{8A388C33-1806-6EC9-7C68-7B08DD7B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095" y="4492597"/>
            <a:ext cx="25542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8" name="Text Box 43">
            <a:extLst>
              <a:ext uri="{FF2B5EF4-FFF2-40B4-BE49-F238E27FC236}">
                <a16:creationId xmlns:a16="http://schemas.microsoft.com/office/drawing/2014/main" id="{46923625-637B-17C4-9803-518DD7345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557" y="4492597"/>
            <a:ext cx="255428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j                      </a:t>
            </a:r>
          </a:p>
        </p:txBody>
      </p:sp>
      <p:sp>
        <p:nvSpPr>
          <p:cNvPr id="109" name="Text Box 44">
            <a:extLst>
              <a:ext uri="{FF2B5EF4-FFF2-40B4-BE49-F238E27FC236}">
                <a16:creationId xmlns:a16="http://schemas.microsoft.com/office/drawing/2014/main" id="{183E5079-19DE-A105-9F06-AF480412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557" y="4492597"/>
            <a:ext cx="224948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j           </a:t>
            </a:r>
          </a:p>
        </p:txBody>
      </p:sp>
      <p:sp>
        <p:nvSpPr>
          <p:cNvPr id="110" name="Text Box 45">
            <a:extLst>
              <a:ext uri="{FF2B5EF4-FFF2-40B4-BE49-F238E27FC236}">
                <a16:creationId xmlns:a16="http://schemas.microsoft.com/office/drawing/2014/main" id="{A1210475-9B45-76B9-A967-25C3C1C8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557" y="4492597"/>
            <a:ext cx="217328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j   </a:t>
            </a:r>
          </a:p>
        </p:txBody>
      </p:sp>
      <p:sp>
        <p:nvSpPr>
          <p:cNvPr id="111" name="Text Box 49">
            <a:extLst>
              <a:ext uri="{FF2B5EF4-FFF2-40B4-BE49-F238E27FC236}">
                <a16:creationId xmlns:a16="http://schemas.microsoft.com/office/drawing/2014/main" id="{1D3B711E-EFEB-7E7E-8641-1F4457F3B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9758" y="4492597"/>
            <a:ext cx="2663994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j </a:t>
            </a:r>
          </a:p>
        </p:txBody>
      </p:sp>
      <p:sp>
        <p:nvSpPr>
          <p:cNvPr id="112" name="Text Box 53">
            <a:extLst>
              <a:ext uri="{FF2B5EF4-FFF2-40B4-BE49-F238E27FC236}">
                <a16:creationId xmlns:a16="http://schemas.microsoft.com/office/drawing/2014/main" id="{8DB3FD41-9D50-9B20-094C-B24C48BF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870" y="3932209"/>
            <a:ext cx="508000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6 </a:t>
            </a:r>
          </a:p>
        </p:txBody>
      </p:sp>
      <p:sp>
        <p:nvSpPr>
          <p:cNvPr id="113" name="Text Box 54">
            <a:extLst>
              <a:ext uri="{FF2B5EF4-FFF2-40B4-BE49-F238E27FC236}">
                <a16:creationId xmlns:a16="http://schemas.microsoft.com/office/drawing/2014/main" id="{5C8ECD67-E156-0B2B-6EFC-F8C90033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870" y="3932209"/>
            <a:ext cx="508000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8 </a:t>
            </a:r>
          </a:p>
        </p:txBody>
      </p:sp>
      <p:sp>
        <p:nvSpPr>
          <p:cNvPr id="114" name="Text Box 55">
            <a:extLst>
              <a:ext uri="{FF2B5EF4-FFF2-40B4-BE49-F238E27FC236}">
                <a16:creationId xmlns:a16="http://schemas.microsoft.com/office/drawing/2014/main" id="{17C7634B-0619-57F4-40A4-7AE1F565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632" y="3932209"/>
            <a:ext cx="508000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15" name="Text Box 56">
            <a:extLst>
              <a:ext uri="{FF2B5EF4-FFF2-40B4-BE49-F238E27FC236}">
                <a16:creationId xmlns:a16="http://schemas.microsoft.com/office/drawing/2014/main" id="{E7C65852-E034-7D0B-6F68-2E89EACE8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157" y="3932209"/>
            <a:ext cx="582613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116" name="Text Box 60">
            <a:extLst>
              <a:ext uri="{FF2B5EF4-FFF2-40B4-BE49-F238E27FC236}">
                <a16:creationId xmlns:a16="http://schemas.microsoft.com/office/drawing/2014/main" id="{5289840D-1BE1-B215-2206-0EEEF4078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370" y="3946497"/>
            <a:ext cx="508000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1 </a:t>
            </a:r>
          </a:p>
        </p:txBody>
      </p:sp>
      <p:sp>
        <p:nvSpPr>
          <p:cNvPr id="117" name="Text Box 61">
            <a:extLst>
              <a:ext uri="{FF2B5EF4-FFF2-40B4-BE49-F238E27FC236}">
                <a16:creationId xmlns:a16="http://schemas.microsoft.com/office/drawing/2014/main" id="{63AEEC18-162F-CCEC-394D-75F06BFB5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432" y="3946497"/>
            <a:ext cx="508000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9 </a:t>
            </a:r>
          </a:p>
        </p:txBody>
      </p:sp>
      <p:sp>
        <p:nvSpPr>
          <p:cNvPr id="118" name="Text Box 62">
            <a:extLst>
              <a:ext uri="{FF2B5EF4-FFF2-40B4-BE49-F238E27FC236}">
                <a16:creationId xmlns:a16="http://schemas.microsoft.com/office/drawing/2014/main" id="{4AF12D98-9C4E-6B31-A5EB-69461B60D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432" y="3946497"/>
            <a:ext cx="508000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19" name="Text Box 63">
            <a:extLst>
              <a:ext uri="{FF2B5EF4-FFF2-40B4-BE49-F238E27FC236}">
                <a16:creationId xmlns:a16="http://schemas.microsoft.com/office/drawing/2014/main" id="{F76D1C64-9A45-E731-C2DF-40278B669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6620" y="3946497"/>
            <a:ext cx="582612" cy="476250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120" name="Text Box 66">
            <a:extLst>
              <a:ext uri="{FF2B5EF4-FFF2-40B4-BE49-F238E27FC236}">
                <a16:creationId xmlns:a16="http://schemas.microsoft.com/office/drawing/2014/main" id="{5E323ADE-4FD6-11F8-7E63-914AE4EF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326" y="2010597"/>
            <a:ext cx="508000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1 </a:t>
            </a:r>
          </a:p>
        </p:txBody>
      </p:sp>
      <p:sp>
        <p:nvSpPr>
          <p:cNvPr id="121" name="Text Box 67">
            <a:extLst>
              <a:ext uri="{FF2B5EF4-FFF2-40B4-BE49-F238E27FC236}">
                <a16:creationId xmlns:a16="http://schemas.microsoft.com/office/drawing/2014/main" id="{35D77CCE-504D-1FC5-6E34-32C42C122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326" y="2010597"/>
            <a:ext cx="508000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6 </a:t>
            </a:r>
          </a:p>
        </p:txBody>
      </p:sp>
      <p:sp>
        <p:nvSpPr>
          <p:cNvPr id="122" name="Text Box 68">
            <a:extLst>
              <a:ext uri="{FF2B5EF4-FFF2-40B4-BE49-F238E27FC236}">
                <a16:creationId xmlns:a16="http://schemas.microsoft.com/office/drawing/2014/main" id="{3AD78026-3FA1-41BD-F1F9-40F34395C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089" y="2010597"/>
            <a:ext cx="508000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8 </a:t>
            </a:r>
          </a:p>
        </p:txBody>
      </p:sp>
      <p:sp>
        <p:nvSpPr>
          <p:cNvPr id="123" name="Text Box 69">
            <a:extLst>
              <a:ext uri="{FF2B5EF4-FFF2-40B4-BE49-F238E27FC236}">
                <a16:creationId xmlns:a16="http://schemas.microsoft.com/office/drawing/2014/main" id="{870DCD1C-0CC8-0C51-835F-B2AEB742A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614" y="2010597"/>
            <a:ext cx="582612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9 </a:t>
            </a:r>
          </a:p>
        </p:txBody>
      </p:sp>
      <p:sp>
        <p:nvSpPr>
          <p:cNvPr id="124" name="Text Box 70">
            <a:extLst>
              <a:ext uri="{FF2B5EF4-FFF2-40B4-BE49-F238E27FC236}">
                <a16:creationId xmlns:a16="http://schemas.microsoft.com/office/drawing/2014/main" id="{6DD2E20D-C829-D0EF-29E5-FE3E041F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639" y="2010597"/>
            <a:ext cx="508000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125" name="Text Box 71">
            <a:extLst>
              <a:ext uri="{FF2B5EF4-FFF2-40B4-BE49-F238E27FC236}">
                <a16:creationId xmlns:a16="http://schemas.microsoft.com/office/drawing/2014/main" id="{B656EED7-B842-3124-0F62-A738A56CB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3701" y="2010597"/>
            <a:ext cx="508000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126" name="Text Box 72">
            <a:extLst>
              <a:ext uri="{FF2B5EF4-FFF2-40B4-BE49-F238E27FC236}">
                <a16:creationId xmlns:a16="http://schemas.microsoft.com/office/drawing/2014/main" id="{6848B7F2-1616-E142-D327-F9A9DD87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701" y="2010597"/>
            <a:ext cx="508000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27" name="Text Box 73">
            <a:extLst>
              <a:ext uri="{FF2B5EF4-FFF2-40B4-BE49-F238E27FC236}">
                <a16:creationId xmlns:a16="http://schemas.microsoft.com/office/drawing/2014/main" id="{C32DCFF0-A622-C81F-15ED-832448093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889" y="2010597"/>
            <a:ext cx="582612" cy="476250"/>
          </a:xfrm>
          <a:prstGeom prst="rect">
            <a:avLst/>
          </a:prstGeom>
          <a:solidFill>
            <a:srgbClr val="FFCC66"/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128" name="Text Box 76">
            <a:extLst>
              <a:ext uri="{FF2B5EF4-FFF2-40B4-BE49-F238E27FC236}">
                <a16:creationId xmlns:a16="http://schemas.microsoft.com/office/drawing/2014/main" id="{83CA10E2-CB06-CC32-4EF9-2BD4B08C6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864" y="2617022"/>
            <a:ext cx="5360987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                                                k             </a:t>
            </a:r>
          </a:p>
        </p:txBody>
      </p:sp>
      <p:sp>
        <p:nvSpPr>
          <p:cNvPr id="129" name="Text Box 78">
            <a:extLst>
              <a:ext uri="{FF2B5EF4-FFF2-40B4-BE49-F238E27FC236}">
                <a16:creationId xmlns:a16="http://schemas.microsoft.com/office/drawing/2014/main" id="{2C00DF9F-4483-47AC-DC2B-FA466CF4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3856009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30" name="Text Box 79">
            <a:extLst>
              <a:ext uri="{FF2B5EF4-FFF2-40B4-BE49-F238E27FC236}">
                <a16:creationId xmlns:a16="http://schemas.microsoft.com/office/drawing/2014/main" id="{FBBBF06D-81D5-24B3-97F0-D61A14AC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207" y="3903634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32479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7" grpId="0"/>
      <p:bldP spid="108" grpId="0"/>
      <p:bldP spid="109" grpId="0"/>
      <p:bldP spid="110" grpId="0"/>
      <p:bldP spid="111" grpId="0"/>
      <p:bldP spid="112" grpId="0" animBg="1" autoUpdateAnimBg="0"/>
      <p:bldP spid="113" grpId="0" animBg="1" autoUpdateAnimBg="0"/>
      <p:bldP spid="114" grpId="0" animBg="1" autoUpdateAnimBg="0"/>
      <p:bldP spid="115" grpId="0" animBg="1" autoUpdateAnimBg="0"/>
      <p:bldP spid="116" grpId="0" animBg="1" autoUpdateAnimBg="0"/>
      <p:bldP spid="117" grpId="0" animBg="1" autoUpdateAnimBg="0"/>
      <p:bldP spid="118" grpId="0" animBg="1" autoUpdateAnimBg="0"/>
      <p:bldP spid="119" grpId="0" animBg="1" autoUpdateAnimBg="0"/>
      <p:bldP spid="120" grpId="0" animBg="1" autoUpdateAnimBg="0"/>
      <p:bldP spid="121" grpId="0" animBg="1" autoUpdateAnimBg="0"/>
      <p:bldP spid="122" grpId="0" animBg="1" autoUpdateAnimBg="0"/>
      <p:bldP spid="123" grpId="0" animBg="1" autoUpdateAnimBg="0"/>
      <p:bldP spid="124" grpId="0" animBg="1" autoUpdateAnimBg="0"/>
      <p:bldP spid="125" grpId="0" animBg="1" autoUpdateAnimBg="0"/>
      <p:bldP spid="126" grpId="0" animBg="1" autoUpdateAnimBg="0"/>
      <p:bldP spid="127" grpId="0" animBg="1" autoUpdateAnimBg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Merge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900" b="1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en-US" sz="1900" b="1" dirty="0">
                    <a:solidFill>
                      <a:srgbClr val="FF33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+ 1</a:t>
                </a:r>
                <a:endParaRPr lang="en-US" altLang="en-US" sz="1900" dirty="0">
                  <a:latin typeface="Consolas" panose="020B06090202040302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Let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and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[1: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be new arrays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1]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</a:rPr>
                  <a:t>for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1 </a:t>
                </a:r>
                <a:r>
                  <a:rPr lang="en-US" altLang="en-US" sz="1900" b="1" dirty="0">
                    <a:latin typeface="Consolas" panose="020B0609020204030204" pitchFamily="49" charset="0"/>
                  </a:rPr>
                  <a:t>to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sz="1900" i="1" dirty="0" err="1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 err="1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</a:rPr>
                  <a:t>    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q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+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</a:rPr>
                  <a:t>n</a:t>
                </a:r>
                <a:r>
                  <a:rPr lang="en-US" altLang="en-US" sz="1900" i="1" baseline="-25000" dirty="0">
                    <a:latin typeface="Consolas" panose="020B0609020204030204" pitchFamily="49" charset="0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</a:rPr>
                  <a:t>+1] =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</m:t>
                    </m:r>
                  </m:oMath>
                </a14:m>
                <a:endParaRPr lang="en-US" altLang="en-US" sz="1900" b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= j =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for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p 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to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endParaRPr lang="en-US" altLang="en-US" sz="19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    if</a:t>
                </a:r>
                <a:r>
                  <a:rPr lang="en-US" altLang="en-US" sz="1900" b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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L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</a:t>
                </a:r>
                <a:r>
                  <a:rPr lang="en-US" altLang="en-US" sz="1900" b="1" dirty="0">
                    <a:solidFill>
                      <a:schemeClr val="hlink"/>
                    </a:solidFill>
                    <a:latin typeface="Consolas" panose="020B0609020204030204" pitchFamily="49" charset="0"/>
                    <a:sym typeface="Symbol" panose="05050102010706020507" pitchFamily="18" charset="2"/>
                  </a:rPr>
                  <a:t>else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A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 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[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]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       j 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1900" i="1" dirty="0">
                    <a:latin typeface="Consolas" panose="020B06090202040302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9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 + 1</a:t>
                </a:r>
                <a:endParaRPr lang="en-US" altLang="en-US" sz="1900" i="1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93D76E9-790E-01EB-B0F5-08EC50B7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8" y="846137"/>
                <a:ext cx="5547671" cy="5692775"/>
              </a:xfrm>
              <a:prstGeom prst="rect">
                <a:avLst/>
              </a:prstGeom>
              <a:blipFill>
                <a:blip r:embed="rId2"/>
                <a:stretch>
                  <a:fillRect l="-876" t="-534" b="-32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5865813" y="846138"/>
                <a:ext cx="6051867" cy="4182940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400" b="1" u="sng" dirty="0">
                    <a:solidFill>
                      <a:schemeClr val="hlink"/>
                    </a:solidFill>
                  </a:rPr>
                  <a:t>Correctness:</a:t>
                </a:r>
              </a:p>
              <a:p>
                <a:endParaRPr lang="en-US" altLang="en-US" sz="2400" b="1" u="sng" dirty="0">
                  <a:solidFill>
                    <a:schemeClr val="hlink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We need to show that-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Given sorted subarrays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+1: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the Merge procedure constructs a sorted subarray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that consists of all elements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+1:</m:t>
                        </m:r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" name="Text Box 9">
                <a:extLst>
                  <a:ext uri="{FF2B5EF4-FFF2-40B4-BE49-F238E27FC236}">
                    <a16:creationId xmlns:a16="http://schemas.microsoft.com/office/drawing/2014/main" id="{85BE5342-4BAF-EB17-F526-C95FEAF1133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865813" y="846138"/>
                <a:ext cx="6051867" cy="4182940"/>
              </a:xfrm>
              <a:prstGeom prst="rect">
                <a:avLst/>
              </a:prstGeom>
              <a:blipFill>
                <a:blip r:embed="rId3"/>
                <a:stretch>
                  <a:fillRect l="-1407" t="-1890" b="-2326"/>
                </a:stretch>
              </a:blipFill>
              <a:ln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001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38229</TotalTime>
  <Words>3718</Words>
  <Application>Microsoft Office PowerPoint</Application>
  <PresentationFormat>Widescreen</PresentationFormat>
  <Paragraphs>683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Meiryo</vt:lpstr>
      <vt:lpstr>Arial</vt:lpstr>
      <vt:lpstr>Calibri</vt:lpstr>
      <vt:lpstr>Cambria Math</vt:lpstr>
      <vt:lpstr>Candara</vt:lpstr>
      <vt:lpstr>Comic Sans MS</vt:lpstr>
      <vt:lpstr>Consolas</vt:lpstr>
      <vt:lpstr>Times New Roman</vt:lpstr>
      <vt:lpstr>Wingdings</vt:lpstr>
      <vt:lpstr>Office Theme</vt:lpstr>
      <vt:lpstr>COMP 550 Algorithm and Analysis  Divide &amp; Conquer   Based on CLRS Sec 3</vt:lpstr>
      <vt:lpstr>Divide &amp; Conquer</vt:lpstr>
      <vt:lpstr>PowerPoint Presentation</vt:lpstr>
      <vt:lpstr>PowerPoint Presentation</vt:lpstr>
      <vt:lpstr>PowerPoint Presentation</vt:lpstr>
      <vt:lpstr>PowerPoint Presentation</vt:lpstr>
      <vt:lpstr>Merge Procedure</vt:lpstr>
      <vt:lpstr>Merge Procedure</vt:lpstr>
      <vt:lpstr>Merge Procedure</vt:lpstr>
      <vt:lpstr>Merge Procedure</vt:lpstr>
      <vt:lpstr>Merge Procedure</vt:lpstr>
      <vt:lpstr>Merge Procedure</vt:lpstr>
      <vt:lpstr>Merge Sort</vt:lpstr>
      <vt:lpstr>Merge Sort</vt:lpstr>
      <vt:lpstr>Merge Procedure: Time Complexity</vt:lpstr>
      <vt:lpstr>Merge Sort: Time Complexity</vt:lpstr>
      <vt:lpstr>Merge Sort: Time Complexity</vt:lpstr>
      <vt:lpstr>Merge Sort: Time Complexity</vt:lpstr>
      <vt:lpstr>PowerPoint Presentation</vt:lpstr>
      <vt:lpstr>Solving Recurrence: Recursion Trees</vt:lpstr>
      <vt:lpstr>Recursion Tree Expansion</vt:lpstr>
      <vt:lpstr>Recursion Tree Expansion</vt:lpstr>
      <vt:lpstr>Recursion Tree Expansion</vt:lpstr>
      <vt:lpstr>Recursion Tree Expansion</vt:lpstr>
      <vt:lpstr>Recursion Tree Expansion</vt:lpstr>
      <vt:lpstr>Ignoring Floors And Ceilings</vt:lpstr>
      <vt:lpstr>Closest Pair of Points</vt:lpstr>
      <vt:lpstr>Closest Pair of Points: Naïve Solution</vt:lpstr>
      <vt:lpstr>Divide and Conquer Solution</vt:lpstr>
      <vt:lpstr>Divide and Conquer Solution</vt:lpstr>
      <vt:lpstr>Divide and Conquer Solution</vt:lpstr>
      <vt:lpstr>Divide and Conquer Solution</vt:lpstr>
      <vt:lpstr>Divide and Conquer Solution</vt:lpstr>
      <vt:lpstr>Combine</vt:lpstr>
      <vt:lpstr>Combine</vt:lpstr>
      <vt:lpstr>Combine</vt:lpstr>
      <vt:lpstr>Combine</vt:lpstr>
      <vt:lpstr>Combine</vt:lpstr>
      <vt:lpstr>The Algorithm</vt:lpstr>
      <vt:lpstr>Recurrence</vt:lpstr>
      <vt:lpstr>Running Time</vt:lpstr>
      <vt:lpstr>Running Time</vt:lpstr>
      <vt:lpstr>Running Time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04-divide&amp;conquer</dc:title>
  <dc:creator>TAMAL</dc:creator>
  <cp:lastModifiedBy>Shareef Ahmed</cp:lastModifiedBy>
  <cp:revision>241</cp:revision>
  <dcterms:created xsi:type="dcterms:W3CDTF">2017-05-10T10:10:19Z</dcterms:created>
  <dcterms:modified xsi:type="dcterms:W3CDTF">2023-09-20T17:11:57Z</dcterms:modified>
</cp:coreProperties>
</file>