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12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36431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</p:spPr>
      </p:sp>
      <p:sp>
        <p:nvSpPr>
          <p:cNvPr id="3" name="Shape 1"/>
          <p:cNvSpPr/>
          <p:nvPr/>
        </p:nvSpPr>
        <p:spPr>
          <a:xfrm>
            <a:off x="3474720" y="0"/>
            <a:ext cx="109728" cy="51435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3794760" y="640080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1C2951"/>
                </a:solidFill>
                <a:latin typeface="Franklin Gothic Medium" panose="020B0603020102020204" pitchFamily="34" charset="0"/>
                <a:ea typeface="Georgia" pitchFamily="34" charset="-122"/>
                <a:cs typeface="Georgia" pitchFamily="34" charset="-120"/>
              </a:rPr>
              <a:t>Professional Ethics</a:t>
            </a:r>
            <a:endParaRPr lang="en-US" sz="3600" dirty="0">
              <a:latin typeface="Franklin Gothic Medium" panose="020B06030201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3794760" y="1417320"/>
            <a:ext cx="5120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990011"/>
                </a:solidFill>
                <a:latin typeface="Franklin Gothic Medium" panose="020B0603020102020204" pitchFamily="34" charset="0"/>
                <a:ea typeface="Georgia" pitchFamily="34" charset="-122"/>
                <a:cs typeface="Georgia" pitchFamily="34" charset="-120"/>
              </a:rPr>
              <a:t>in Software Engineering</a:t>
            </a:r>
            <a:endParaRPr lang="en-US" sz="2800" b="1" dirty="0">
              <a:latin typeface="Franklin Gothic Medium" panose="020B0603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794760" y="2194560"/>
            <a:ext cx="493776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7" name="Text 5"/>
          <p:cNvSpPr/>
          <p:nvPr/>
        </p:nvSpPr>
        <p:spPr>
          <a:xfrm>
            <a:off x="3794760" y="22860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7180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 523 Software Engineering 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228600" y="54864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28600" y="100584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7000"/>
            </a:schemeClr>
          </a:solidFill>
          <a:ln/>
        </p:spPr>
      </p:sp>
      <p:sp>
        <p:nvSpPr>
          <p:cNvPr id="10" name="Text 8"/>
          <p:cNvSpPr/>
          <p:nvPr/>
        </p:nvSpPr>
        <p:spPr>
          <a:xfrm>
            <a:off x="320040" y="100584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Codes of Conduct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228600" y="150876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8000"/>
            </a:schemeClr>
          </a:solidFill>
          <a:ln/>
        </p:spPr>
      </p:sp>
      <p:sp>
        <p:nvSpPr>
          <p:cNvPr id="12" name="Text 10"/>
          <p:cNvSpPr/>
          <p:nvPr/>
        </p:nvSpPr>
        <p:spPr>
          <a:xfrm>
            <a:off x="320040" y="150876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&amp; Data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28600" y="201168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4000"/>
            </a:schemeClr>
          </a:solidFill>
          <a:ln/>
        </p:spPr>
      </p:sp>
      <p:sp>
        <p:nvSpPr>
          <p:cNvPr id="14" name="Text 12"/>
          <p:cNvSpPr/>
          <p:nvPr/>
        </p:nvSpPr>
        <p:spPr>
          <a:xfrm>
            <a:off x="320040" y="201168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 &amp; Reliability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228600" y="251460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7000"/>
            </a:schemeClr>
          </a:solidFill>
          <a:ln/>
        </p:spPr>
      </p:sp>
      <p:sp>
        <p:nvSpPr>
          <p:cNvPr id="16" name="Text 14"/>
          <p:cNvSpPr/>
          <p:nvPr/>
        </p:nvSpPr>
        <p:spPr>
          <a:xfrm>
            <a:off x="320040" y="25146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 Ethics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28600" y="301752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2000"/>
            </a:schemeClr>
          </a:solidFill>
          <a:ln/>
        </p:spPr>
      </p:sp>
      <p:sp>
        <p:nvSpPr>
          <p:cNvPr id="18" name="Text 16"/>
          <p:cNvSpPr/>
          <p:nvPr/>
        </p:nvSpPr>
        <p:spPr>
          <a:xfrm>
            <a:off x="320040" y="301752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Algorithmic Fairness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228600" y="352044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6000"/>
            </a:schemeClr>
          </a:solidFill>
          <a:ln/>
        </p:spPr>
      </p:sp>
      <p:sp>
        <p:nvSpPr>
          <p:cNvPr id="20" name="Text 18"/>
          <p:cNvSpPr/>
          <p:nvPr/>
        </p:nvSpPr>
        <p:spPr>
          <a:xfrm>
            <a:off x="320040" y="352044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Workplace Dilemmas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228600" y="4023360"/>
            <a:ext cx="3017520" cy="384048"/>
          </a:xfrm>
          <a:prstGeom prst="rect">
            <a:avLst/>
          </a:prstGeom>
          <a:solidFill>
            <a:schemeClr val="tx2">
              <a:lumMod val="75000"/>
              <a:alpha val="76000"/>
            </a:schemeClr>
          </a:solidFill>
          <a:ln/>
        </p:spPr>
      </p:sp>
      <p:sp>
        <p:nvSpPr>
          <p:cNvPr id="22" name="Text 20"/>
          <p:cNvSpPr/>
          <p:nvPr/>
        </p:nvSpPr>
        <p:spPr>
          <a:xfrm>
            <a:off x="320040" y="402336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Emerging Issues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94760" y="39319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002060"/>
                </a:solidFill>
                <a:latin typeface="Lucida Sans" panose="020B0602030504020204" pitchFamily="34" charset="0"/>
                <a:ea typeface="Georgia" pitchFamily="34" charset="-122"/>
                <a:cs typeface="Georgia" pitchFamily="34" charset="-120"/>
              </a:rPr>
              <a:t>"With great power comes great responsibility."</a:t>
            </a:r>
            <a:endParaRPr lang="en-US" sz="1300" dirty="0">
              <a:solidFill>
                <a:srgbClr val="002060"/>
              </a:solidFill>
              <a:latin typeface="Lucida Sans" panose="020B0602030504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441370" y="4370832"/>
            <a:ext cx="438258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 principle that applies as much to code as to superheroes.</a:t>
            </a:r>
            <a:endParaRPr lang="en-US" sz="11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9144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C295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Software touches nearly every aspect of modern life.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365760" y="1463040"/>
            <a:ext cx="1920240" cy="1371600"/>
          </a:xfrm>
          <a:prstGeom prst="rect">
            <a:avLst/>
          </a:prstGeom>
          <a:solidFill>
            <a:schemeClr val="accent5">
              <a:lumMod val="75000"/>
              <a:alpha val="20000"/>
            </a:scheme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365760" y="15544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~4.9B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57200" y="22128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use the internet daily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2487168" y="1463040"/>
            <a:ext cx="1920240" cy="1371600"/>
          </a:xfrm>
          <a:prstGeom prst="rect">
            <a:avLst/>
          </a:prstGeom>
          <a:solidFill>
            <a:schemeClr val="accent5">
              <a:lumMod val="75000"/>
              <a:alpha val="21000"/>
            </a:scheme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487168" y="15544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$10T+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2578608" y="22128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sector market cap (global)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Shape 9"/>
          <p:cNvSpPr/>
          <p:nvPr/>
        </p:nvSpPr>
        <p:spPr>
          <a:xfrm>
            <a:off x="4608576" y="1463040"/>
            <a:ext cx="1920240" cy="1371600"/>
          </a:xfrm>
          <a:prstGeom prst="rect">
            <a:avLst/>
          </a:prstGeom>
          <a:solidFill>
            <a:schemeClr val="accent5">
              <a:lumMod val="75000"/>
              <a:alpha val="20000"/>
            </a:scheme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608576" y="15544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150M+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4700016" y="22128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Developers worldwide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729984" y="1463040"/>
            <a:ext cx="1920240" cy="1371600"/>
          </a:xfrm>
          <a:prstGeom prst="rect">
            <a:avLst/>
          </a:prstGeom>
          <a:solidFill>
            <a:schemeClr val="accent5">
              <a:lumMod val="75000"/>
              <a:alpha val="20000"/>
            </a:scheme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729984" y="1554480"/>
            <a:ext cx="1920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9900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∞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821424" y="2212848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code making decisions about you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353677" y="2981597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C295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The gap between technical competence and ethical responsibility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7200" y="3383279"/>
            <a:ext cx="8229600" cy="11070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Bef>
                <a:spcPts val="600"/>
              </a:spcBef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can build systems that are technically correct yet ethically harmful.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 A sorting algorithm can be mathematically optimal and still perpetuate discrimination.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-- A chat app can function perfectly and still destroy democracy.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DAB23D-5C88-41A6-8F6B-B1D1CBC04152}"/>
              </a:ext>
            </a:extLst>
          </p:cNvPr>
          <p:cNvSpPr/>
          <p:nvPr/>
        </p:nvSpPr>
        <p:spPr>
          <a:xfrm>
            <a:off x="320039" y="78867"/>
            <a:ext cx="561703" cy="345186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54864"/>
            <a:ext cx="8321040" cy="3451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I     </a:t>
            </a: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Why Ethics Matters in Software Engineering</a:t>
            </a:r>
            <a:endParaRPr lang="en-US" sz="2000" dirty="0"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4" name="Shape 2"/>
          <p:cNvSpPr/>
          <p:nvPr/>
        </p:nvSpPr>
        <p:spPr>
          <a:xfrm>
            <a:off x="228600" y="868680"/>
            <a:ext cx="2743200" cy="4023360"/>
          </a:xfrm>
          <a:prstGeom prst="rect">
            <a:avLst/>
          </a:prstGeom>
          <a:solidFill>
            <a:srgbClr val="F7F8FA"/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777240"/>
            <a:ext cx="2743200" cy="4572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777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Therac-25 (1985–87)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20040" y="1417320"/>
            <a:ext cx="2560320" cy="2917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Radiation therapy machine with race condition software bug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Delivered up to 100× intended radiation dose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least 6 patients died or suffered severe injuries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Root cause: removed hardware safety interlocks, relied solely on software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200400" y="868680"/>
            <a:ext cx="2743200" cy="4023360"/>
          </a:xfrm>
          <a:prstGeom prst="rect">
            <a:avLst/>
          </a:prstGeom>
          <a:solidFill>
            <a:srgbClr val="F7F8FA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00400" y="765809"/>
            <a:ext cx="2743200" cy="45720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10" name="Text 8"/>
          <p:cNvSpPr/>
          <p:nvPr/>
        </p:nvSpPr>
        <p:spPr>
          <a:xfrm>
            <a:off x="3291840" y="765809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Boeing 737 MAX (2018–19)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291840" y="1417320"/>
            <a:ext cx="2560320" cy="24003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MCAS flight control software overrode pilots repeatedly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crashes killed 346 people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reportedly raised concerns that were deprioritized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design hidden from pilots to avoid retraining costs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172200" y="868680"/>
            <a:ext cx="2743200" cy="4023360"/>
          </a:xfrm>
          <a:prstGeom prst="rect">
            <a:avLst/>
          </a:prstGeom>
          <a:solidFill>
            <a:srgbClr val="F7F8FA"/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172200" y="777240"/>
            <a:ext cx="2743200" cy="457200"/>
          </a:xfrm>
          <a:prstGeom prst="rect">
            <a:avLst/>
          </a:prstGeom>
          <a:solidFill>
            <a:srgbClr val="5A189A"/>
          </a:solidFill>
          <a:ln/>
        </p:spPr>
      </p:sp>
      <p:sp>
        <p:nvSpPr>
          <p:cNvPr id="14" name="Text 12"/>
          <p:cNvSpPr/>
          <p:nvPr/>
        </p:nvSpPr>
        <p:spPr>
          <a:xfrm>
            <a:off x="6263640" y="785404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Analytica (2018)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263640" y="1417320"/>
            <a:ext cx="2560320" cy="2917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87M+ Facebook user profiles harvested without informed consent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used to micro-target political advertising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built systems that enabled mass surveillance</a:t>
            </a:r>
            <a:endParaRPr lang="en-US" sz="1500" dirty="0"/>
          </a:p>
          <a:p>
            <a:pPr marL="137160" indent="-13716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questions: 'Just following orders' vs. professional duty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171450" y="54864"/>
            <a:ext cx="856107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When Engineering Ethics Failed — Landmark Cases</a:t>
            </a:r>
            <a:endParaRPr lang="en-US" sz="2000" dirty="0">
              <a:latin typeface="Bahnschrift SemiBold" panose="020B0502040204020203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5170" y="853984"/>
            <a:ext cx="767443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87826" y="853984"/>
            <a:ext cx="70212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2743200"/>
            <a:ext cx="8229600" cy="481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Frameworks that guide decision-making under uncertainty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Foundations of Professional Ethics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0436" y="54864"/>
            <a:ext cx="85120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What Makes Software Engineering a Profession?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A profession  </a:t>
            </a:r>
            <a:r>
              <a:rPr lang="en-US" dirty="0">
                <a:solidFill>
                  <a:srgbClr val="1C2951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carries obligations that go beyond a standard job.</a:t>
            </a:r>
            <a:endParaRPr lang="en-US" dirty="0">
              <a:latin typeface="Bahnschrift SemiBold" panose="020B0502040204020203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188720"/>
            <a:ext cx="4023360" cy="141732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1188720"/>
            <a:ext cx="73152" cy="1417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Specialized Knowledge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48640" y="1645920"/>
            <a:ext cx="3749040" cy="746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expertise that the public cannot independently evaluate or verify.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709160" y="1188720"/>
            <a:ext cx="4023360" cy="141732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09160" y="1188720"/>
            <a:ext cx="73152" cy="1417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892040" y="128016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 Trust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92040" y="164592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Society relies on practitioners to act in the public interest, not just for employers.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65760" y="2743200"/>
            <a:ext cx="4023360" cy="141732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365760" y="2743200"/>
            <a:ext cx="73152" cy="1417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28346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Self-Regulation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48640" y="3200400"/>
            <a:ext cx="374904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codes and peer accountability replace direct external oversight.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709160" y="2743200"/>
            <a:ext cx="4023360" cy="141732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09160" y="2743200"/>
            <a:ext cx="73152" cy="14173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9" name="Text 17"/>
          <p:cNvSpPr/>
          <p:nvPr/>
        </p:nvSpPr>
        <p:spPr>
          <a:xfrm>
            <a:off x="4892040" y="28346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Duty of Care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4892040" y="3200400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Obligation to consider and protect the interests of those affected by your work.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C80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 Is software engineering truly a profession by these standards? Should it be licensed?</a:t>
            </a:r>
            <a:endParaRPr lang="en-US" sz="1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8600" y="54864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Core Ethical Frameworks — Applied to Engineering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228600" y="868680"/>
            <a:ext cx="2743200" cy="3977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228600" y="868680"/>
            <a:ext cx="2743200" cy="54864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8869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Consequentialism</a:t>
            </a:r>
            <a:endParaRPr lang="en-US" sz="1600" dirty="0">
              <a:latin typeface="Bahnschrift SemiBold" panose="020B0502040204020203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20040" y="11887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matter most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8" name="Text 6"/>
          <p:cNvSpPr/>
          <p:nvPr/>
        </p:nvSpPr>
        <p:spPr>
          <a:xfrm>
            <a:off x="320040" y="1463040"/>
            <a:ext cx="2560320" cy="3580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Question: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0040" y="1908075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likely consequences of this system for everyone affected?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0040" y="2497946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767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Focuses on real-world impact; quantifiable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20040" y="2901750"/>
            <a:ext cx="2560320" cy="466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✖ Justifies harm to few for benefit of many; hard to predict outcomes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320040" y="3557016"/>
            <a:ext cx="25603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3" name="Text 11"/>
          <p:cNvSpPr/>
          <p:nvPr/>
        </p:nvSpPr>
        <p:spPr>
          <a:xfrm>
            <a:off x="320040" y="3557015"/>
            <a:ext cx="2560320" cy="8190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A/B testing without consent: acceptable if it improves UX for millions?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0" y="868680"/>
            <a:ext cx="2743200" cy="3977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200400" y="868680"/>
            <a:ext cx="2743200" cy="54864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16" name="Text 14"/>
          <p:cNvSpPr/>
          <p:nvPr/>
        </p:nvSpPr>
        <p:spPr>
          <a:xfrm>
            <a:off x="3291840" y="8869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Deontology</a:t>
            </a:r>
            <a:endParaRPr lang="en-US" sz="1600" dirty="0">
              <a:latin typeface="Bahnschrift SemiBold" panose="020B0502040204020203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291840" y="11887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Duties and rules matter most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3291840" y="157734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Question: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3291840" y="1883012"/>
            <a:ext cx="2560320" cy="5548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this violate a fundamental duty or right, regardless of outcome?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291840" y="2481943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767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Clear rules; protects individual rights absolutely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3291840" y="2891790"/>
            <a:ext cx="2560320" cy="508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✖ Inflexible; ignores consequences in edge cases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291840" y="3540034"/>
            <a:ext cx="25603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3" name="Text 21"/>
          <p:cNvSpPr/>
          <p:nvPr/>
        </p:nvSpPr>
        <p:spPr>
          <a:xfrm>
            <a:off x="3291840" y="3557016"/>
            <a:ext cx="2560320" cy="81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Never collect data without consent — even if it would help users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72200" y="868680"/>
            <a:ext cx="2743200" cy="3977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172200" y="868680"/>
            <a:ext cx="2743200" cy="54864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26" name="Text 24"/>
          <p:cNvSpPr/>
          <p:nvPr/>
        </p:nvSpPr>
        <p:spPr>
          <a:xfrm>
            <a:off x="6263640" y="88696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Virtue Ethics</a:t>
            </a:r>
            <a:endParaRPr lang="en-US" sz="1600" dirty="0">
              <a:latin typeface="Bahnschrift SemiBold" panose="020B0502040204020203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6263640" y="118872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Character matters most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8" name="Text 26"/>
          <p:cNvSpPr/>
          <p:nvPr/>
        </p:nvSpPr>
        <p:spPr>
          <a:xfrm>
            <a:off x="6263640" y="1463039"/>
            <a:ext cx="2560320" cy="445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Question: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6263640" y="1883011"/>
            <a:ext cx="2560320" cy="554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an engineer of good character and integrity do here?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263640" y="2497946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767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✔ Handles novel cases; develops professional identity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263640" y="2857500"/>
            <a:ext cx="2560320" cy="613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✖ Vague; 'good character' is culturally relative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263640" y="3520439"/>
            <a:ext cx="2560320" cy="36576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3" name="Text 31"/>
          <p:cNvSpPr/>
          <p:nvPr/>
        </p:nvSpPr>
        <p:spPr>
          <a:xfrm>
            <a:off x="6263640" y="3557016"/>
            <a:ext cx="2560320" cy="81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Would I be proud to explain this design decision to my mentor?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2514" y="920931"/>
            <a:ext cx="816429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22514" y="958487"/>
            <a:ext cx="816429" cy="336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Codes of Conduct  &amp; Professional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Standards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 of the road for software engineers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8600" y="54864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Professional Codes of Ethics — ACM &amp; IEEE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023360" cy="402336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868680"/>
            <a:ext cx="4023360" cy="54864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9372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ACM/IEEE Software Engineering Code 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 Principles)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" y="1485900"/>
            <a:ext cx="3840480" cy="2939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PUBLIC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in the public interest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 in the interest of clients and employers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professional standards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JUDGMENT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integrity and independence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ethical management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PROFESSION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 the integrity of the profession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COLLEAGUES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fair and support colleagues</a:t>
            </a:r>
            <a:endParaRPr lang="en-US" sz="1400" i="1" dirty="0"/>
          </a:p>
          <a:p>
            <a:pPr marL="182880" indent="-182880">
              <a:spcAft>
                <a:spcPts val="400"/>
              </a:spcAft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 </a:t>
            </a:r>
            <a:r>
              <a:rPr lang="en-US" sz="1400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</a:t>
            </a:r>
            <a:r>
              <a:rPr lang="en-US" sz="1400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to lifelong learning</a:t>
            </a:r>
            <a:endParaRPr lang="en-US" sz="1400" i="1" dirty="0"/>
          </a:p>
        </p:txBody>
      </p:sp>
      <p:sp>
        <p:nvSpPr>
          <p:cNvPr id="8" name="Shape 6"/>
          <p:cNvSpPr/>
          <p:nvPr/>
        </p:nvSpPr>
        <p:spPr>
          <a:xfrm>
            <a:off x="4754880" y="868680"/>
            <a:ext cx="4023360" cy="4023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868680"/>
            <a:ext cx="4023360" cy="54864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0" name="Text 8"/>
          <p:cNvSpPr/>
          <p:nvPr/>
        </p:nvSpPr>
        <p:spPr>
          <a:xfrm>
            <a:off x="4892040" y="8686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Codes Can and Cannot Do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92040" y="160020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767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Do: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92040" y="1863090"/>
            <a:ext cx="3749040" cy="1067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Establish shared vocabulary of ethics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professionals when unclear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expectations to employers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for accountability/review</a:t>
            </a:r>
            <a:endParaRPr lang="en-US" sz="1200" i="1" dirty="0"/>
          </a:p>
        </p:txBody>
      </p:sp>
      <p:sp>
        <p:nvSpPr>
          <p:cNvPr id="13" name="Text 11"/>
          <p:cNvSpPr/>
          <p:nvPr/>
        </p:nvSpPr>
        <p:spPr>
          <a:xfrm>
            <a:off x="4892040" y="3094264"/>
            <a:ext cx="3749040" cy="3184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Do: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892040" y="3476354"/>
            <a:ext cx="3749040" cy="948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judgment in ambiguous cases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Enforce compliance automatically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 every future dilemma</a:t>
            </a:r>
            <a:endParaRPr lang="en-US" sz="1200" i="1" dirty="0"/>
          </a:p>
          <a:p>
            <a:pPr marL="182880" indent="-182880">
              <a:spcAft>
                <a:spcPts val="400"/>
              </a:spcAft>
              <a:buSzPct val="100000"/>
              <a:buChar char="•"/>
            </a:pPr>
            <a:r>
              <a:rPr lang="en-US" sz="12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Substitute for a genuine ethical culture</a:t>
            </a:r>
            <a:endParaRPr lang="en-US" sz="115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2514" y="818877"/>
            <a:ext cx="791935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22514" y="852351"/>
            <a:ext cx="726621" cy="344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Ethical Domains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AABB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Privacy · Safety · Security · Fairness · Honesty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12271" y="36576"/>
            <a:ext cx="852024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Domain A — Privacy &amp; Data Ethics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429768"/>
            <a:ext cx="83210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 consent, surveillance, and the right to be forgotten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65760" y="640080"/>
            <a:ext cx="832104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principle: Users have a right to know what is collected, how it's used, and the ability to say no.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C47F7D4-770C-4DA8-8291-1A2AA5C93489}"/>
              </a:ext>
            </a:extLst>
          </p:cNvPr>
          <p:cNvGrpSpPr/>
          <p:nvPr/>
        </p:nvGrpSpPr>
        <p:grpSpPr>
          <a:xfrm>
            <a:off x="388620" y="1184148"/>
            <a:ext cx="4023360" cy="1691640"/>
            <a:chOff x="365760" y="1051560"/>
            <a:chExt cx="4023360" cy="1691640"/>
          </a:xfrm>
        </p:grpSpPr>
        <p:sp>
          <p:nvSpPr>
            <p:cNvPr id="6" name="Shape 4"/>
            <p:cNvSpPr/>
            <p:nvPr/>
          </p:nvSpPr>
          <p:spPr>
            <a:xfrm>
              <a:off x="365760" y="1051560"/>
              <a:ext cx="4023360" cy="169164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pic>
          <p:nvPicPr>
            <p:cNvPr id="7" name="Image 0" descr="preencoded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5488" y="1161288"/>
              <a:ext cx="347472" cy="347472"/>
            </a:xfrm>
            <a:prstGeom prst="rect">
              <a:avLst/>
            </a:prstGeom>
          </p:spPr>
        </p:pic>
        <p:sp>
          <p:nvSpPr>
            <p:cNvPr id="8" name="Text 5"/>
            <p:cNvSpPr/>
            <p:nvPr/>
          </p:nvSpPr>
          <p:spPr>
            <a:xfrm>
              <a:off x="896112" y="1143000"/>
              <a:ext cx="338328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Informed Consent</a:t>
              </a:r>
              <a:endParaRPr lang="en-US" sz="1600" dirty="0"/>
            </a:p>
          </p:txBody>
        </p:sp>
        <p:sp>
          <p:nvSpPr>
            <p:cNvPr id="9" name="Text 6"/>
            <p:cNvSpPr/>
            <p:nvPr/>
          </p:nvSpPr>
          <p:spPr>
            <a:xfrm>
              <a:off x="502920" y="1554480"/>
              <a:ext cx="3794760" cy="89480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Consent must be meaningful — not buried in 48-page TOS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 minimization: collect only what you need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Purpose limitation: don't repurpose data</a:t>
              </a:r>
              <a:endParaRPr lang="en-US" sz="1200" i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0256382-746D-45CB-8B7C-9742286A18A3}"/>
              </a:ext>
            </a:extLst>
          </p:cNvPr>
          <p:cNvGrpSpPr/>
          <p:nvPr/>
        </p:nvGrpSpPr>
        <p:grpSpPr>
          <a:xfrm>
            <a:off x="4709160" y="1184148"/>
            <a:ext cx="4023360" cy="1691640"/>
            <a:chOff x="4709160" y="1051560"/>
            <a:chExt cx="4023360" cy="1691640"/>
          </a:xfrm>
        </p:grpSpPr>
        <p:sp>
          <p:nvSpPr>
            <p:cNvPr id="10" name="Shape 7"/>
            <p:cNvSpPr/>
            <p:nvPr/>
          </p:nvSpPr>
          <p:spPr>
            <a:xfrm>
              <a:off x="4709160" y="1051560"/>
              <a:ext cx="4023360" cy="169164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pic>
          <p:nvPicPr>
            <p:cNvPr id="11" name="Image 1" descr="preencoded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18888" y="1161288"/>
              <a:ext cx="347472" cy="347472"/>
            </a:xfrm>
            <a:prstGeom prst="rect">
              <a:avLst/>
            </a:prstGeom>
          </p:spPr>
        </p:pic>
        <p:sp>
          <p:nvSpPr>
            <p:cNvPr id="12" name="Text 8"/>
            <p:cNvSpPr/>
            <p:nvPr/>
          </p:nvSpPr>
          <p:spPr>
            <a:xfrm>
              <a:off x="5239512" y="1143000"/>
              <a:ext cx="338328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Surveillance &amp; Tracking</a:t>
              </a:r>
              <a:endParaRPr lang="en-US" sz="1600" dirty="0"/>
            </a:p>
          </p:txBody>
        </p:sp>
        <p:sp>
          <p:nvSpPr>
            <p:cNvPr id="13" name="Text 9"/>
            <p:cNvSpPr/>
            <p:nvPr/>
          </p:nvSpPr>
          <p:spPr>
            <a:xfrm>
              <a:off x="4846320" y="1554480"/>
              <a:ext cx="3794760" cy="89480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Behavioral profiling without user awareness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Third-party cookies, fingerprinting, sensor abuse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Continuous location tracking — who has your data?</a:t>
              </a:r>
              <a:endParaRPr lang="en-US" sz="1200" i="1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3403211-724B-4312-BE53-7BE47F7307DB}"/>
              </a:ext>
            </a:extLst>
          </p:cNvPr>
          <p:cNvGrpSpPr/>
          <p:nvPr/>
        </p:nvGrpSpPr>
        <p:grpSpPr>
          <a:xfrm>
            <a:off x="388620" y="3035808"/>
            <a:ext cx="4023360" cy="1691640"/>
            <a:chOff x="365760" y="2926080"/>
            <a:chExt cx="4023360" cy="1691640"/>
          </a:xfrm>
        </p:grpSpPr>
        <p:sp>
          <p:nvSpPr>
            <p:cNvPr id="14" name="Shape 10"/>
            <p:cNvSpPr/>
            <p:nvPr/>
          </p:nvSpPr>
          <p:spPr>
            <a:xfrm>
              <a:off x="365760" y="2926080"/>
              <a:ext cx="4023360" cy="169164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pic>
          <p:nvPicPr>
            <p:cNvPr id="15" name="Image 2" descr="preencoded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488" y="3035808"/>
              <a:ext cx="347472" cy="347472"/>
            </a:xfrm>
            <a:prstGeom prst="rect">
              <a:avLst/>
            </a:prstGeom>
          </p:spPr>
        </p:pic>
        <p:sp>
          <p:nvSpPr>
            <p:cNvPr id="16" name="Text 11"/>
            <p:cNvSpPr/>
            <p:nvPr/>
          </p:nvSpPr>
          <p:spPr>
            <a:xfrm>
              <a:off x="896112" y="3017520"/>
              <a:ext cx="338328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GDPR &amp; Legal Frameworks</a:t>
              </a:r>
              <a:endParaRPr lang="en-US" sz="1600" dirty="0"/>
            </a:p>
          </p:txBody>
        </p:sp>
        <p:sp>
          <p:nvSpPr>
            <p:cNvPr id="17" name="Text 12"/>
            <p:cNvSpPr/>
            <p:nvPr/>
          </p:nvSpPr>
          <p:spPr>
            <a:xfrm>
              <a:off x="502920" y="3429000"/>
              <a:ext cx="3794760" cy="10744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b="1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EU – General Data Protection Regulation</a:t>
              </a:r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Right to access, correct, and delete personal data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Privacy by design: build in, not bolt on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Data breach notification requirements</a:t>
              </a:r>
              <a:endParaRPr lang="en-US" sz="1200" i="1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47E0769-F13B-4237-B814-3AD63A97D911}"/>
              </a:ext>
            </a:extLst>
          </p:cNvPr>
          <p:cNvGrpSpPr/>
          <p:nvPr/>
        </p:nvGrpSpPr>
        <p:grpSpPr>
          <a:xfrm>
            <a:off x="4709160" y="3035808"/>
            <a:ext cx="4023360" cy="1691640"/>
            <a:chOff x="4709160" y="2926080"/>
            <a:chExt cx="4023360" cy="1691640"/>
          </a:xfrm>
        </p:grpSpPr>
        <p:sp>
          <p:nvSpPr>
            <p:cNvPr id="18" name="Shape 13"/>
            <p:cNvSpPr/>
            <p:nvPr/>
          </p:nvSpPr>
          <p:spPr>
            <a:xfrm>
              <a:off x="4709160" y="2926080"/>
              <a:ext cx="4023360" cy="169164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pic>
          <p:nvPicPr>
            <p:cNvPr id="19" name="Image 3" descr="preencoded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18888" y="3035808"/>
              <a:ext cx="347472" cy="347472"/>
            </a:xfrm>
            <a:prstGeom prst="rect">
              <a:avLst/>
            </a:prstGeom>
          </p:spPr>
        </p:pic>
        <p:sp>
          <p:nvSpPr>
            <p:cNvPr id="20" name="Text 14"/>
            <p:cNvSpPr/>
            <p:nvPr/>
          </p:nvSpPr>
          <p:spPr>
            <a:xfrm>
              <a:off x="5239512" y="3017520"/>
              <a:ext cx="338328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Ethics Beyond the Law</a:t>
              </a:r>
              <a:endParaRPr lang="en-US" sz="1600" dirty="0"/>
            </a:p>
          </p:txBody>
        </p:sp>
        <p:sp>
          <p:nvSpPr>
            <p:cNvPr id="21" name="Text 15"/>
            <p:cNvSpPr/>
            <p:nvPr/>
          </p:nvSpPr>
          <p:spPr>
            <a:xfrm>
              <a:off x="4846320" y="3429000"/>
              <a:ext cx="3794760" cy="95522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Legal ≠ ethical. GDPR sets a floor, not a ceiling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Dark patterns exploit user behavior legally</a:t>
              </a:r>
              <a:endParaRPr lang="en-US" sz="1200" i="1" dirty="0"/>
            </a:p>
            <a:p>
              <a:pPr marL="182880" indent="-182880">
                <a:spcAft>
                  <a:spcPts val="600"/>
                </a:spcAft>
                <a:buSzPct val="100000"/>
                <a:buChar char="•"/>
              </a:pPr>
              <a:r>
                <a:rPr lang="en-US" sz="1200" i="1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Engineers shape data architecture — you have agency</a:t>
              </a:r>
              <a:endParaRPr lang="en-US" sz="1200" i="1" dirty="0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04107" y="36576"/>
            <a:ext cx="8528413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Domain B — Safety &amp; Reliability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40233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bugs kill: the engineer's duty in safety-critical systems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365760" y="765809"/>
            <a:ext cx="8321040" cy="320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Safety-critical domains where software failures can cause death or serious harm: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B62392A-A6EE-4016-AAF7-589AF088B884}"/>
              </a:ext>
            </a:extLst>
          </p:cNvPr>
          <p:cNvGrpSpPr/>
          <p:nvPr/>
        </p:nvGrpSpPr>
        <p:grpSpPr>
          <a:xfrm>
            <a:off x="457200" y="1142346"/>
            <a:ext cx="2651760" cy="384048"/>
            <a:chOff x="365760" y="1051560"/>
            <a:chExt cx="2651760" cy="384048"/>
          </a:xfrm>
        </p:grpSpPr>
        <p:sp>
          <p:nvSpPr>
            <p:cNvPr id="6" name="Shape 4"/>
            <p:cNvSpPr/>
            <p:nvPr/>
          </p:nvSpPr>
          <p:spPr>
            <a:xfrm>
              <a:off x="365760" y="1051560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7" name="Text 5"/>
            <p:cNvSpPr/>
            <p:nvPr/>
          </p:nvSpPr>
          <p:spPr>
            <a:xfrm>
              <a:off x="457200" y="1051560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Medical Devices</a:t>
              </a:r>
              <a:endParaRPr lang="en-US" sz="1400" i="1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EC52C29-678A-45AE-963A-21F1469D82D1}"/>
              </a:ext>
            </a:extLst>
          </p:cNvPr>
          <p:cNvGrpSpPr/>
          <p:nvPr/>
        </p:nvGrpSpPr>
        <p:grpSpPr>
          <a:xfrm>
            <a:off x="3177540" y="1126997"/>
            <a:ext cx="2651760" cy="384048"/>
            <a:chOff x="3200400" y="1051560"/>
            <a:chExt cx="2651760" cy="384048"/>
          </a:xfrm>
        </p:grpSpPr>
        <p:sp>
          <p:nvSpPr>
            <p:cNvPr id="8" name="Shape 6"/>
            <p:cNvSpPr/>
            <p:nvPr/>
          </p:nvSpPr>
          <p:spPr>
            <a:xfrm>
              <a:off x="3200400" y="1051560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9" name="Text 7"/>
            <p:cNvSpPr/>
            <p:nvPr/>
          </p:nvSpPr>
          <p:spPr>
            <a:xfrm>
              <a:off x="3291840" y="1051560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Autonomous Vehicles</a:t>
              </a:r>
              <a:endParaRPr lang="en-US" sz="1400" i="1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34BED6C-A1F3-4D8E-B9BA-B312BC328B52}"/>
              </a:ext>
            </a:extLst>
          </p:cNvPr>
          <p:cNvGrpSpPr/>
          <p:nvPr/>
        </p:nvGrpSpPr>
        <p:grpSpPr>
          <a:xfrm>
            <a:off x="5897880" y="1133856"/>
            <a:ext cx="2651760" cy="384048"/>
            <a:chOff x="6035040" y="1051560"/>
            <a:chExt cx="2651760" cy="384048"/>
          </a:xfrm>
        </p:grpSpPr>
        <p:sp>
          <p:nvSpPr>
            <p:cNvPr id="10" name="Shape 8"/>
            <p:cNvSpPr/>
            <p:nvPr/>
          </p:nvSpPr>
          <p:spPr>
            <a:xfrm>
              <a:off x="6035040" y="1051560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11" name="Text 9"/>
            <p:cNvSpPr/>
            <p:nvPr/>
          </p:nvSpPr>
          <p:spPr>
            <a:xfrm>
              <a:off x="6126480" y="1051560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Aviation Systems</a:t>
              </a:r>
              <a:endParaRPr lang="en-US" sz="1400" i="1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BB64326-1942-4262-93CC-872B99425146}"/>
              </a:ext>
            </a:extLst>
          </p:cNvPr>
          <p:cNvGrpSpPr/>
          <p:nvPr/>
        </p:nvGrpSpPr>
        <p:grpSpPr>
          <a:xfrm>
            <a:off x="457200" y="1558725"/>
            <a:ext cx="2651760" cy="384048"/>
            <a:chOff x="365760" y="1527048"/>
            <a:chExt cx="2651760" cy="384048"/>
          </a:xfrm>
        </p:grpSpPr>
        <p:sp>
          <p:nvSpPr>
            <p:cNvPr id="12" name="Shape 10"/>
            <p:cNvSpPr/>
            <p:nvPr/>
          </p:nvSpPr>
          <p:spPr>
            <a:xfrm>
              <a:off x="365760" y="1527048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457200" y="1527048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Power Grid Control</a:t>
              </a:r>
              <a:endParaRPr lang="en-US" sz="1400" i="1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5BE549E-D82F-45FA-AC75-E8D9DA6DA129}"/>
              </a:ext>
            </a:extLst>
          </p:cNvPr>
          <p:cNvGrpSpPr/>
          <p:nvPr/>
        </p:nvGrpSpPr>
        <p:grpSpPr>
          <a:xfrm>
            <a:off x="3177540" y="1559052"/>
            <a:ext cx="2651760" cy="384048"/>
            <a:chOff x="3200400" y="1527048"/>
            <a:chExt cx="2651760" cy="384048"/>
          </a:xfrm>
        </p:grpSpPr>
        <p:sp>
          <p:nvSpPr>
            <p:cNvPr id="14" name="Shape 12"/>
            <p:cNvSpPr/>
            <p:nvPr/>
          </p:nvSpPr>
          <p:spPr>
            <a:xfrm>
              <a:off x="3200400" y="1527048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15" name="Text 13"/>
            <p:cNvSpPr/>
            <p:nvPr/>
          </p:nvSpPr>
          <p:spPr>
            <a:xfrm>
              <a:off x="3291840" y="1527048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Financial Infrastructure</a:t>
              </a:r>
              <a:endParaRPr lang="en-US" sz="1400" i="1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A45E86A-595D-4207-AD92-441F831A5BCF}"/>
              </a:ext>
            </a:extLst>
          </p:cNvPr>
          <p:cNvGrpSpPr/>
          <p:nvPr/>
        </p:nvGrpSpPr>
        <p:grpSpPr>
          <a:xfrm>
            <a:off x="5897880" y="1559052"/>
            <a:ext cx="2651760" cy="384048"/>
            <a:chOff x="6035040" y="1527048"/>
            <a:chExt cx="2651760" cy="384048"/>
          </a:xfrm>
        </p:grpSpPr>
        <p:sp>
          <p:nvSpPr>
            <p:cNvPr id="16" name="Shape 14"/>
            <p:cNvSpPr/>
            <p:nvPr/>
          </p:nvSpPr>
          <p:spPr>
            <a:xfrm>
              <a:off x="6035040" y="1527048"/>
              <a:ext cx="2651760" cy="384048"/>
            </a:xfrm>
            <a:prstGeom prst="rect">
              <a:avLst/>
            </a:prstGeom>
            <a:solidFill>
              <a:srgbClr val="1C2951"/>
            </a:solidFill>
            <a:ln/>
          </p:spPr>
        </p:sp>
        <p:sp>
          <p:nvSpPr>
            <p:cNvPr id="17" name="Text 15"/>
            <p:cNvSpPr/>
            <p:nvPr/>
          </p:nvSpPr>
          <p:spPr>
            <a:xfrm>
              <a:off x="6126480" y="1527048"/>
              <a:ext cx="2468880" cy="384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i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Nuclear Facilities</a:t>
              </a:r>
              <a:endParaRPr lang="en-US" sz="1400" i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89AA75-2992-47A8-BEF3-DC0FF0357D81}"/>
              </a:ext>
            </a:extLst>
          </p:cNvPr>
          <p:cNvGrpSpPr/>
          <p:nvPr/>
        </p:nvGrpSpPr>
        <p:grpSpPr>
          <a:xfrm>
            <a:off x="274320" y="2167128"/>
            <a:ext cx="2743200" cy="2697480"/>
            <a:chOff x="228600" y="2148840"/>
            <a:chExt cx="2743200" cy="2697480"/>
          </a:xfrm>
        </p:grpSpPr>
        <p:sp>
          <p:nvSpPr>
            <p:cNvPr id="18" name="Shape 16"/>
            <p:cNvSpPr/>
            <p:nvPr/>
          </p:nvSpPr>
          <p:spPr>
            <a:xfrm>
              <a:off x="228600" y="2148840"/>
              <a:ext cx="2743200" cy="2697480"/>
            </a:xfrm>
            <a:prstGeom prst="rect">
              <a:avLst/>
            </a:prstGeom>
            <a:solidFill>
              <a:srgbClr val="EBF4FF">
                <a:alpha val="84000"/>
              </a:srgbClr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19" name="Shape 17"/>
            <p:cNvSpPr/>
            <p:nvPr/>
          </p:nvSpPr>
          <p:spPr>
            <a:xfrm>
              <a:off x="228600" y="2148840"/>
              <a:ext cx="2743200" cy="3657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320040" y="2167128"/>
              <a:ext cx="256032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Duty to Test</a:t>
              </a:r>
              <a:endParaRPr lang="en-US" sz="1600" dirty="0"/>
            </a:p>
          </p:txBody>
        </p:sp>
        <p:sp>
          <p:nvSpPr>
            <p:cNvPr id="21" name="Text 19"/>
            <p:cNvSpPr/>
            <p:nvPr/>
          </p:nvSpPr>
          <p:spPr>
            <a:xfrm>
              <a:off x="320040" y="2578608"/>
              <a:ext cx="2560320" cy="190652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spcAft>
                  <a:spcPts val="1200"/>
                </a:spcAft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Thorough testing isn't optional. </a:t>
              </a:r>
            </a:p>
            <a:p>
              <a:pPr marL="0" indent="0">
                <a:spcAft>
                  <a:spcPts val="1200"/>
                </a:spcAft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Therac-25 engineers removed hardware interlocks relying on untested software. </a:t>
              </a:r>
            </a:p>
            <a:p>
              <a:pPr marL="0" indent="0">
                <a:spcAft>
                  <a:spcPts val="600"/>
                </a:spcAft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 professional obligation exists to verify safety before deployment.</a:t>
              </a:r>
              <a:endParaRPr lang="en-US" sz="14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D4AEC93-2F80-4F4F-98D8-D546E8F2AD48}"/>
              </a:ext>
            </a:extLst>
          </p:cNvPr>
          <p:cNvGrpSpPr/>
          <p:nvPr/>
        </p:nvGrpSpPr>
        <p:grpSpPr>
          <a:xfrm>
            <a:off x="3177540" y="2167128"/>
            <a:ext cx="2743200" cy="2697480"/>
            <a:chOff x="3200400" y="2148840"/>
            <a:chExt cx="2743200" cy="2697480"/>
          </a:xfrm>
        </p:grpSpPr>
        <p:sp>
          <p:nvSpPr>
            <p:cNvPr id="22" name="Shape 20"/>
            <p:cNvSpPr/>
            <p:nvPr/>
          </p:nvSpPr>
          <p:spPr>
            <a:xfrm>
              <a:off x="3200400" y="2148840"/>
              <a:ext cx="2743200" cy="2697480"/>
            </a:xfrm>
            <a:prstGeom prst="rect">
              <a:avLst/>
            </a:prstGeom>
            <a:solidFill>
              <a:srgbClr val="EBF4FF">
                <a:alpha val="84000"/>
              </a:srgbClr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3" name="Shape 21"/>
            <p:cNvSpPr/>
            <p:nvPr/>
          </p:nvSpPr>
          <p:spPr>
            <a:xfrm>
              <a:off x="3200400" y="2148840"/>
              <a:ext cx="2743200" cy="3657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24" name="Text 22"/>
            <p:cNvSpPr/>
            <p:nvPr/>
          </p:nvSpPr>
          <p:spPr>
            <a:xfrm>
              <a:off x="3291840" y="2167128"/>
              <a:ext cx="256032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Duty to Speak Up</a:t>
              </a:r>
              <a:endParaRPr lang="en-US" sz="1600" dirty="0"/>
            </a:p>
          </p:txBody>
        </p:sp>
        <p:sp>
          <p:nvSpPr>
            <p:cNvPr id="25" name="Text 23"/>
            <p:cNvSpPr/>
            <p:nvPr/>
          </p:nvSpPr>
          <p:spPr>
            <a:xfrm>
              <a:off x="3291840" y="2578608"/>
              <a:ext cx="2560320" cy="201788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Professional courage: raise the concerns even when pressured to ship. </a:t>
              </a:r>
            </a:p>
            <a:p>
              <a:pPr marL="0" indent="0">
                <a:buNone/>
              </a:pPr>
              <a:endPara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Engineers on Boeing 737 MAX reportedly raised red flags. </a:t>
              </a:r>
            </a:p>
            <a:p>
              <a:pPr marL="0" indent="0">
                <a:buNone/>
              </a:pPr>
              <a:endPara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question is: what happened when they did?</a:t>
              </a:r>
              <a:endParaRPr lang="en-US" sz="1400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A0EEBB9-ED10-4086-AD7E-9589707D6B74}"/>
              </a:ext>
            </a:extLst>
          </p:cNvPr>
          <p:cNvGrpSpPr/>
          <p:nvPr/>
        </p:nvGrpSpPr>
        <p:grpSpPr>
          <a:xfrm>
            <a:off x="6080760" y="2167128"/>
            <a:ext cx="2743200" cy="2697480"/>
            <a:chOff x="6172200" y="2148840"/>
            <a:chExt cx="2743200" cy="2697480"/>
          </a:xfrm>
        </p:grpSpPr>
        <p:sp>
          <p:nvSpPr>
            <p:cNvPr id="26" name="Shape 24"/>
            <p:cNvSpPr/>
            <p:nvPr/>
          </p:nvSpPr>
          <p:spPr>
            <a:xfrm>
              <a:off x="6172200" y="2148840"/>
              <a:ext cx="2743200" cy="2697480"/>
            </a:xfrm>
            <a:prstGeom prst="rect">
              <a:avLst/>
            </a:prstGeom>
            <a:solidFill>
              <a:srgbClr val="EBF4FF">
                <a:alpha val="86000"/>
              </a:srgbClr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7" name="Shape 25"/>
            <p:cNvSpPr/>
            <p:nvPr/>
          </p:nvSpPr>
          <p:spPr>
            <a:xfrm>
              <a:off x="6172200" y="2148840"/>
              <a:ext cx="2743200" cy="3657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28" name="Text 26"/>
            <p:cNvSpPr/>
            <p:nvPr/>
          </p:nvSpPr>
          <p:spPr>
            <a:xfrm>
              <a:off x="6263640" y="2167128"/>
              <a:ext cx="2560320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Whistleblowing</a:t>
              </a:r>
              <a:endParaRPr lang="en-US" sz="16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6263640" y="2578608"/>
              <a:ext cx="2560320" cy="20995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When internal channels fail, public disclosure may be justified. </a:t>
              </a:r>
            </a:p>
            <a:p>
              <a:pPr marL="0" indent="0">
                <a:buNone/>
              </a:pPr>
              <a:endParaRPr lang="en-US" sz="9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ACM code supports whistleblowing when life or safety is threatened. </a:t>
              </a:r>
            </a:p>
            <a:p>
              <a:pPr marL="0" indent="0">
                <a:buNone/>
              </a:pPr>
              <a:endParaRPr lang="en-US" sz="9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Know the legal protections in your jurisdiction.</a:t>
              </a:r>
              <a:endParaRPr lang="en-US" sz="1400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187779" y="36576"/>
            <a:ext cx="8544741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Domain C — Security Ethics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315467"/>
            <a:ext cx="8321040" cy="362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 disclosure, dual-use research, and your duty to patch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398580" y="787828"/>
            <a:ext cx="8090807" cy="360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The Disclosure Spectrum</a:t>
            </a:r>
            <a:endParaRPr lang="en-US" sz="1600" dirty="0">
              <a:solidFill>
                <a:schemeClr val="accent5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8892756-C494-4110-841C-3157A6B45CEE}"/>
              </a:ext>
            </a:extLst>
          </p:cNvPr>
          <p:cNvGrpSpPr/>
          <p:nvPr/>
        </p:nvGrpSpPr>
        <p:grpSpPr>
          <a:xfrm>
            <a:off x="420624" y="1253945"/>
            <a:ext cx="1965960" cy="1187057"/>
            <a:chOff x="274320" y="1051560"/>
            <a:chExt cx="1965960" cy="1188720"/>
          </a:xfrm>
        </p:grpSpPr>
        <p:sp>
          <p:nvSpPr>
            <p:cNvPr id="6" name="Shape 4"/>
            <p:cNvSpPr/>
            <p:nvPr/>
          </p:nvSpPr>
          <p:spPr>
            <a:xfrm>
              <a:off x="274320" y="1051560"/>
              <a:ext cx="1965960" cy="1188720"/>
            </a:xfrm>
            <a:prstGeom prst="rect">
              <a:avLst/>
            </a:prstGeom>
            <a:solidFill>
              <a:srgbClr val="990011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7" name="Text 5"/>
            <p:cNvSpPr/>
            <p:nvPr/>
          </p:nvSpPr>
          <p:spPr>
            <a:xfrm>
              <a:off x="365760" y="1078992"/>
              <a:ext cx="1783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Full Disclosure</a:t>
              </a:r>
              <a:endParaRPr lang="en-US" sz="14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365760" y="1463040"/>
              <a:ext cx="1783080" cy="65973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Publish immediately, public pressure to patch</a:t>
              </a:r>
              <a:endParaRPr lang="en-US" sz="1200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D1AA605-80E3-4BF0-91F3-DC3494DF47D3}"/>
              </a:ext>
            </a:extLst>
          </p:cNvPr>
          <p:cNvGrpSpPr/>
          <p:nvPr/>
        </p:nvGrpSpPr>
        <p:grpSpPr>
          <a:xfrm>
            <a:off x="2478024" y="1248839"/>
            <a:ext cx="4114800" cy="1187057"/>
            <a:chOff x="2423160" y="1051560"/>
            <a:chExt cx="4114800" cy="1074420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7F07BFBE-7904-4CEE-9DF1-D27BA3F4B35B}"/>
                </a:ext>
              </a:extLst>
            </p:cNvPr>
            <p:cNvGrpSpPr/>
            <p:nvPr/>
          </p:nvGrpSpPr>
          <p:grpSpPr>
            <a:xfrm>
              <a:off x="2423160" y="1051560"/>
              <a:ext cx="1965960" cy="1074420"/>
              <a:chOff x="2423160" y="1051560"/>
              <a:chExt cx="1965960" cy="1074420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2423160" y="1051560"/>
                <a:ext cx="1965960" cy="1074420"/>
              </a:xfrm>
              <a:prstGeom prst="rect">
                <a:avLst/>
              </a:prstGeom>
              <a:solidFill>
                <a:srgbClr val="276749"/>
              </a:solidFill>
              <a:ln/>
              <a:effectLst>
                <a:outerShdw blurRad="63500" dist="25400" dir="8100000" algn="bl" rotWithShape="0">
                  <a:srgbClr val="000000">
                    <a:alpha val="10000"/>
                  </a:srgbClr>
                </a:outerShdw>
              </a:effectLst>
            </p:spPr>
          </p:sp>
          <p:sp>
            <p:nvSpPr>
              <p:cNvPr id="10" name="Text 8"/>
              <p:cNvSpPr/>
              <p:nvPr/>
            </p:nvSpPr>
            <p:spPr>
              <a:xfrm>
                <a:off x="2514600" y="1078992"/>
                <a:ext cx="178308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400" b="1" dirty="0">
                    <a:solidFill>
                      <a:srgbClr val="FFFFF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Coordinated Disclosure</a:t>
                </a:r>
                <a:endParaRPr lang="en-US" sz="1400" dirty="0"/>
              </a:p>
            </p:txBody>
          </p:sp>
          <p:sp>
            <p:nvSpPr>
              <p:cNvPr id="11" name="Text 9"/>
              <p:cNvSpPr/>
              <p:nvPr/>
            </p:nvSpPr>
            <p:spPr>
              <a:xfrm>
                <a:off x="2514600" y="1463040"/>
                <a:ext cx="1783080" cy="53035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1200" dirty="0">
                    <a:solidFill>
                      <a:srgbClr val="FFFFFF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Notify vendor first, set deadline, then publish</a:t>
                </a:r>
                <a:endParaRPr lang="en-US" sz="1200" dirty="0"/>
              </a:p>
            </p:txBody>
          </p:sp>
        </p:grpSp>
        <p:sp>
          <p:nvSpPr>
            <p:cNvPr id="12" name="Shape 10"/>
            <p:cNvSpPr/>
            <p:nvPr/>
          </p:nvSpPr>
          <p:spPr>
            <a:xfrm>
              <a:off x="4572000" y="1051560"/>
              <a:ext cx="1965960" cy="1074420"/>
            </a:xfrm>
            <a:prstGeom prst="rect">
              <a:avLst/>
            </a:prstGeom>
            <a:solidFill>
              <a:srgbClr val="1C2951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13" name="Text 11"/>
            <p:cNvSpPr/>
            <p:nvPr/>
          </p:nvSpPr>
          <p:spPr>
            <a:xfrm>
              <a:off x="4663440" y="1078992"/>
              <a:ext cx="17830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Responsible Disclosure</a:t>
              </a:r>
              <a:endParaRPr lang="en-US" sz="14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663440" y="1417320"/>
              <a:ext cx="1783080" cy="5760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Work with vendor, publish only when patched</a:t>
              </a:r>
              <a:endParaRPr lang="en-US" sz="1200" dirty="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0CEE616-E21E-4168-9EA6-B3708B6F8504}"/>
              </a:ext>
            </a:extLst>
          </p:cNvPr>
          <p:cNvGrpSpPr/>
          <p:nvPr/>
        </p:nvGrpSpPr>
        <p:grpSpPr>
          <a:xfrm>
            <a:off x="6684264" y="1233737"/>
            <a:ext cx="1965960" cy="1202159"/>
            <a:chOff x="6720840" y="1051560"/>
            <a:chExt cx="1965960" cy="1188720"/>
          </a:xfrm>
        </p:grpSpPr>
        <p:sp>
          <p:nvSpPr>
            <p:cNvPr id="15" name="Shape 13"/>
            <p:cNvSpPr/>
            <p:nvPr/>
          </p:nvSpPr>
          <p:spPr>
            <a:xfrm>
              <a:off x="6720840" y="1051560"/>
              <a:ext cx="1965960" cy="1188720"/>
            </a:xfrm>
            <a:prstGeom prst="rect">
              <a:avLst/>
            </a:prstGeom>
            <a:solidFill>
              <a:srgbClr val="6B2D8B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16" name="Text 14"/>
            <p:cNvSpPr/>
            <p:nvPr/>
          </p:nvSpPr>
          <p:spPr>
            <a:xfrm>
              <a:off x="6720840" y="1078992"/>
              <a:ext cx="187452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No Disclosure (Hoarding)</a:t>
              </a:r>
              <a:endParaRPr lang="en-US" sz="14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812280" y="1463040"/>
              <a:ext cx="1783080" cy="61464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FFFFFF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Keep as 0-day; use for offense</a:t>
              </a:r>
              <a:endParaRPr lang="en-US" sz="1200" dirty="0"/>
            </a:p>
          </p:txBody>
        </p:sp>
      </p:grpSp>
      <p:sp>
        <p:nvSpPr>
          <p:cNvPr id="18" name="Shape 16"/>
          <p:cNvSpPr/>
          <p:nvPr/>
        </p:nvSpPr>
        <p:spPr>
          <a:xfrm>
            <a:off x="274320" y="2541643"/>
            <a:ext cx="8595360" cy="36576"/>
          </a:xfrm>
          <a:prstGeom prst="rect">
            <a:avLst/>
          </a:prstGeom>
          <a:solidFill>
            <a:srgbClr val="718096">
              <a:alpha val="19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2926080" y="943950"/>
            <a:ext cx="5530488" cy="231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i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More Aggressive                                       More Conservative →</a:t>
            </a:r>
            <a:endParaRPr lang="en-US" sz="1050" b="1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A7E2EE-B2F8-4056-83E5-5FEC1FBD4A4D}"/>
              </a:ext>
            </a:extLst>
          </p:cNvPr>
          <p:cNvGrpSpPr/>
          <p:nvPr/>
        </p:nvGrpSpPr>
        <p:grpSpPr>
          <a:xfrm>
            <a:off x="274320" y="2584486"/>
            <a:ext cx="2743200" cy="2194560"/>
            <a:chOff x="228600" y="2697480"/>
            <a:chExt cx="2743200" cy="2194560"/>
          </a:xfrm>
        </p:grpSpPr>
        <p:sp>
          <p:nvSpPr>
            <p:cNvPr id="20" name="Shape 18"/>
            <p:cNvSpPr/>
            <p:nvPr/>
          </p:nvSpPr>
          <p:spPr>
            <a:xfrm>
              <a:off x="228600" y="2697480"/>
              <a:ext cx="2743200" cy="219456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1" name="Shape 19"/>
            <p:cNvSpPr/>
            <p:nvPr/>
          </p:nvSpPr>
          <p:spPr>
            <a:xfrm>
              <a:off x="228600" y="2697480"/>
              <a:ext cx="73152" cy="21945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22" name="Text 20"/>
            <p:cNvSpPr/>
            <p:nvPr/>
          </p:nvSpPr>
          <p:spPr>
            <a:xfrm>
              <a:off x="411480" y="2743200"/>
              <a:ext cx="24688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Bug Bounty Programs</a:t>
              </a:r>
              <a:endParaRPr lang="en-US" sz="14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411480" y="3090672"/>
              <a:ext cx="2468880" cy="15956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Ethical frameworks for security research. </a:t>
              </a:r>
            </a:p>
            <a:p>
              <a:pPr marL="0" indent="0">
                <a:buNone/>
              </a:pPr>
              <a:endParaRPr lang="en-US" sz="8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Defines legal scope. Pays researchers. </a:t>
              </a:r>
            </a:p>
            <a:p>
              <a:pPr marL="0" indent="0">
                <a:buNone/>
              </a:pPr>
              <a:endParaRPr lang="en-US" sz="8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Creates incentive for responsible disclosure. </a:t>
              </a:r>
            </a:p>
            <a:p>
              <a:pPr marL="0" indent="0">
                <a:buNone/>
              </a:pPr>
              <a:endPara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Know your scope before testing.</a:t>
              </a:r>
              <a:endParaRPr lang="en-US" sz="1200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00540F7-FE6C-4601-B75D-C3FB8A263E63}"/>
              </a:ext>
            </a:extLst>
          </p:cNvPr>
          <p:cNvGrpSpPr/>
          <p:nvPr/>
        </p:nvGrpSpPr>
        <p:grpSpPr>
          <a:xfrm>
            <a:off x="3200400" y="2602121"/>
            <a:ext cx="2743200" cy="2194560"/>
            <a:chOff x="3200400" y="2697480"/>
            <a:chExt cx="2743200" cy="2194560"/>
          </a:xfrm>
        </p:grpSpPr>
        <p:sp>
          <p:nvSpPr>
            <p:cNvPr id="24" name="Shape 22"/>
            <p:cNvSpPr/>
            <p:nvPr/>
          </p:nvSpPr>
          <p:spPr>
            <a:xfrm>
              <a:off x="3200400" y="2697480"/>
              <a:ext cx="2743200" cy="219456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5" name="Shape 23"/>
            <p:cNvSpPr/>
            <p:nvPr/>
          </p:nvSpPr>
          <p:spPr>
            <a:xfrm>
              <a:off x="3200400" y="2697480"/>
              <a:ext cx="73152" cy="21945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3383280" y="2743200"/>
              <a:ext cx="24688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Duty to Patch &amp; Notify</a:t>
              </a:r>
              <a:endParaRPr lang="en-US" sz="140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3383280" y="3090672"/>
              <a:ext cx="2468880" cy="15270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Once aware of a vulnerability you created, you have an obligation to patch and notify users. </a:t>
              </a:r>
            </a:p>
            <a:p>
              <a:pPr marL="0" indent="0">
                <a:buNone/>
              </a:pPr>
              <a:endPara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CVEs exist for this. </a:t>
              </a:r>
            </a:p>
            <a:p>
              <a:pPr marL="0" indent="0">
                <a:buNone/>
              </a:pPr>
              <a:endParaRPr lang="en-US" sz="10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Delaying notification to protect reputation is unethical.</a:t>
              </a:r>
              <a:endParaRPr lang="en-US" sz="1200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ED20E32-E479-412C-93F9-B5AC9887B8D3}"/>
              </a:ext>
            </a:extLst>
          </p:cNvPr>
          <p:cNvGrpSpPr/>
          <p:nvPr/>
        </p:nvGrpSpPr>
        <p:grpSpPr>
          <a:xfrm>
            <a:off x="6126480" y="2571750"/>
            <a:ext cx="2743200" cy="2194560"/>
            <a:chOff x="6172200" y="2697480"/>
            <a:chExt cx="2743200" cy="2194560"/>
          </a:xfrm>
        </p:grpSpPr>
        <p:sp>
          <p:nvSpPr>
            <p:cNvPr id="28" name="Shape 26"/>
            <p:cNvSpPr/>
            <p:nvPr/>
          </p:nvSpPr>
          <p:spPr>
            <a:xfrm>
              <a:off x="6172200" y="2697480"/>
              <a:ext cx="2743200" cy="2194560"/>
            </a:xfrm>
            <a:prstGeom prst="rect">
              <a:avLst/>
            </a:prstGeom>
            <a:solidFill>
              <a:srgbClr val="F7F8FA"/>
            </a:solidFill>
            <a:ln/>
            <a:effectLst>
              <a:outerShdw blurRad="63500" dist="25400" dir="8100000" algn="bl" rotWithShape="0">
                <a:srgbClr val="000000">
                  <a:alpha val="10000"/>
                </a:srgbClr>
              </a:outerShdw>
            </a:effectLst>
          </p:spPr>
        </p:sp>
        <p:sp>
          <p:nvSpPr>
            <p:cNvPr id="29" name="Shape 27"/>
            <p:cNvSpPr/>
            <p:nvPr/>
          </p:nvSpPr>
          <p:spPr>
            <a:xfrm>
              <a:off x="6172200" y="2697480"/>
              <a:ext cx="73152" cy="2194560"/>
            </a:xfrm>
            <a:prstGeom prst="rect">
              <a:avLst/>
            </a:prstGeom>
            <a:solidFill>
              <a:srgbClr val="990011"/>
            </a:solidFill>
            <a:ln/>
          </p:spPr>
        </p:sp>
        <p:sp>
          <p:nvSpPr>
            <p:cNvPr id="30" name="Text 28"/>
            <p:cNvSpPr/>
            <p:nvPr/>
          </p:nvSpPr>
          <p:spPr>
            <a:xfrm>
              <a:off x="6355080" y="2743200"/>
              <a:ext cx="246888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Dual-Use Research</a:t>
              </a:r>
              <a:endParaRPr lang="en-US" sz="140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6355080" y="3090672"/>
              <a:ext cx="2468880" cy="14486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Security tools can defend or attack.</a:t>
              </a:r>
            </a:p>
            <a:p>
              <a:pPr marL="0" indent="0">
                <a:buNone/>
              </a:pPr>
              <a:endPara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Metasploit, Nmap, Wireshark — powerful and dual-use. </a:t>
              </a:r>
            </a:p>
            <a:p>
              <a:pPr marL="0" indent="0">
                <a:buNone/>
              </a:pPr>
              <a:endPara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ethical question: what is the likely use case of what you're building or sharing?</a:t>
              </a:r>
              <a:endParaRPr lang="en-US" sz="12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0436" y="54864"/>
            <a:ext cx="85120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Domain D — Fairness, Bias &amp; Algorithmic Accountability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40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"The algorithm is objective" — one of the most dangerous myths in tech</a:t>
            </a:r>
            <a:r>
              <a:rPr lang="en-US" sz="1400" b="1" dirty="0">
                <a:solidFill>
                  <a:schemeClr val="accent6">
                    <a:lumMod val="75000"/>
                  </a:schemeClr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400" dirty="0">
              <a:solidFill>
                <a:schemeClr val="accent6">
                  <a:lumMod val="75000"/>
                </a:schemeClr>
              </a:solidFill>
              <a:latin typeface="Bahnschrift SemiBold" panose="020B0502040204020203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D593F0-E96F-45D3-9D46-AC789C65F95C}"/>
              </a:ext>
            </a:extLst>
          </p:cNvPr>
          <p:cNvGrpSpPr/>
          <p:nvPr/>
        </p:nvGrpSpPr>
        <p:grpSpPr>
          <a:xfrm>
            <a:off x="365760" y="1097280"/>
            <a:ext cx="4023360" cy="1564277"/>
            <a:chOff x="365760" y="1097280"/>
            <a:chExt cx="4023360" cy="1564277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98C49B2-FC4A-438F-8F9F-5C9D71FE1C15}"/>
                </a:ext>
              </a:extLst>
            </p:cNvPr>
            <p:cNvGrpSpPr/>
            <p:nvPr/>
          </p:nvGrpSpPr>
          <p:grpSpPr>
            <a:xfrm>
              <a:off x="365760" y="1097280"/>
              <a:ext cx="4023360" cy="1564277"/>
              <a:chOff x="365760" y="1097280"/>
              <a:chExt cx="4023360" cy="1691640"/>
            </a:xfrm>
          </p:grpSpPr>
          <p:sp>
            <p:nvSpPr>
              <p:cNvPr id="5" name="Shape 3"/>
              <p:cNvSpPr/>
              <p:nvPr/>
            </p:nvSpPr>
            <p:spPr>
              <a:xfrm>
                <a:off x="365760" y="1097280"/>
                <a:ext cx="4023360" cy="1691640"/>
              </a:xfrm>
              <a:prstGeom prst="rect">
                <a:avLst/>
              </a:prstGeom>
              <a:solidFill>
                <a:srgbClr val="EBF4FF">
                  <a:alpha val="74000"/>
                </a:srgbClr>
              </a:solidFill>
              <a:ln/>
              <a:effectLst>
                <a:outerShdw blurRad="63500" dist="25400" dir="8100000" algn="bl" rotWithShape="0">
                  <a:srgbClr val="000000">
                    <a:alpha val="10000"/>
                  </a:srgbClr>
                </a:outerShdw>
              </a:effectLst>
            </p:spPr>
          </p:sp>
          <p:sp>
            <p:nvSpPr>
              <p:cNvPr id="6" name="Shape 4"/>
              <p:cNvSpPr/>
              <p:nvPr/>
            </p:nvSpPr>
            <p:spPr>
              <a:xfrm>
                <a:off x="365760" y="1097280"/>
                <a:ext cx="73152" cy="1691640"/>
              </a:xfrm>
              <a:prstGeom prst="rect">
                <a:avLst/>
              </a:prstGeom>
              <a:solidFill>
                <a:srgbClr val="1C2951"/>
              </a:solidFill>
              <a:ln/>
            </p:spPr>
          </p:sp>
        </p:grpSp>
        <p:sp>
          <p:nvSpPr>
            <p:cNvPr id="7" name="Text 5"/>
            <p:cNvSpPr/>
            <p:nvPr/>
          </p:nvSpPr>
          <p:spPr>
            <a:xfrm>
              <a:off x="548640" y="1170432"/>
              <a:ext cx="37490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Historical Bias</a:t>
              </a:r>
              <a:endParaRPr lang="en-US" sz="16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548640" y="1554480"/>
              <a:ext cx="3749040" cy="101727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Training data reflects past discrimination. </a:t>
              </a:r>
            </a:p>
            <a:p>
              <a:pPr marL="0" indent="0">
                <a:buNone/>
              </a:pPr>
              <a:endParaRPr lang="en-US" sz="8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COMPAS recidivism tool predicted higher reoffense rates for Black defendants — learned from historically biased court data.</a:t>
              </a:r>
              <a:endParaRPr lang="en-US" sz="1400" dirty="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412B46F-2801-41DB-9174-A89B0D00EC31}"/>
              </a:ext>
            </a:extLst>
          </p:cNvPr>
          <p:cNvGrpSpPr/>
          <p:nvPr/>
        </p:nvGrpSpPr>
        <p:grpSpPr>
          <a:xfrm>
            <a:off x="4617720" y="1097280"/>
            <a:ext cx="4023360" cy="1564277"/>
            <a:chOff x="4709160" y="1097280"/>
            <a:chExt cx="4023360" cy="1564277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AE6651A9-A81D-420E-8374-14A31AC88825}"/>
                </a:ext>
              </a:extLst>
            </p:cNvPr>
            <p:cNvGrpSpPr/>
            <p:nvPr/>
          </p:nvGrpSpPr>
          <p:grpSpPr>
            <a:xfrm>
              <a:off x="4709160" y="1097280"/>
              <a:ext cx="4023360" cy="1564277"/>
              <a:chOff x="4709160" y="1097280"/>
              <a:chExt cx="4023360" cy="1691640"/>
            </a:xfrm>
          </p:grpSpPr>
          <p:sp>
            <p:nvSpPr>
              <p:cNvPr id="9" name="Shape 7"/>
              <p:cNvSpPr/>
              <p:nvPr/>
            </p:nvSpPr>
            <p:spPr>
              <a:xfrm>
                <a:off x="4709160" y="1097280"/>
                <a:ext cx="4023360" cy="1691640"/>
              </a:xfrm>
              <a:prstGeom prst="rect">
                <a:avLst/>
              </a:prstGeom>
              <a:solidFill>
                <a:srgbClr val="F7F8FA"/>
              </a:solidFill>
              <a:ln/>
              <a:effectLst>
                <a:outerShdw blurRad="63500" dist="25400" dir="8100000" algn="bl" rotWithShape="0">
                  <a:srgbClr val="000000">
                    <a:alpha val="10000"/>
                  </a:srgbClr>
                </a:outerShdw>
              </a:effectLst>
            </p:spPr>
          </p:sp>
          <p:sp>
            <p:nvSpPr>
              <p:cNvPr id="10" name="Shape 8"/>
              <p:cNvSpPr/>
              <p:nvPr/>
            </p:nvSpPr>
            <p:spPr>
              <a:xfrm>
                <a:off x="4709160" y="1097280"/>
                <a:ext cx="73152" cy="1691640"/>
              </a:xfrm>
              <a:prstGeom prst="rect">
                <a:avLst/>
              </a:prstGeom>
              <a:solidFill>
                <a:srgbClr val="1C2951"/>
              </a:solidFill>
              <a:ln/>
            </p:spPr>
          </p:sp>
        </p:grpSp>
        <p:sp>
          <p:nvSpPr>
            <p:cNvPr id="11" name="Text 9"/>
            <p:cNvSpPr/>
            <p:nvPr/>
          </p:nvSpPr>
          <p:spPr>
            <a:xfrm>
              <a:off x="4892040" y="1170432"/>
              <a:ext cx="37490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Representation Bias</a:t>
              </a:r>
              <a:endParaRPr lang="en-US" sz="160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4892040" y="1554480"/>
              <a:ext cx="3749040" cy="914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Teams and datasets lack diversity. </a:t>
              </a:r>
            </a:p>
            <a:p>
              <a:pPr marL="0" indent="0">
                <a:buNone/>
              </a:pPr>
              <a:endParaRPr lang="en-US" sz="9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Facial recognition systems fail more on darker skin tones because training sets skew lighter-skinned.</a:t>
              </a:r>
              <a:endParaRPr lang="en-US" sz="1400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B422A40-30D0-4D94-AA02-29CA1869F51A}"/>
              </a:ext>
            </a:extLst>
          </p:cNvPr>
          <p:cNvGrpSpPr/>
          <p:nvPr/>
        </p:nvGrpSpPr>
        <p:grpSpPr>
          <a:xfrm>
            <a:off x="365760" y="2767040"/>
            <a:ext cx="4023360" cy="1531620"/>
            <a:chOff x="365760" y="2971800"/>
            <a:chExt cx="4023360" cy="153162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8C634D3-F845-4CF1-AF07-A0F83A65E762}"/>
                </a:ext>
              </a:extLst>
            </p:cNvPr>
            <p:cNvGrpSpPr/>
            <p:nvPr/>
          </p:nvGrpSpPr>
          <p:grpSpPr>
            <a:xfrm>
              <a:off x="365760" y="2971800"/>
              <a:ext cx="4023360" cy="1531620"/>
              <a:chOff x="365760" y="2971800"/>
              <a:chExt cx="4023360" cy="1531620"/>
            </a:xfrm>
          </p:grpSpPr>
          <p:sp>
            <p:nvSpPr>
              <p:cNvPr id="13" name="Shape 11"/>
              <p:cNvSpPr/>
              <p:nvPr/>
            </p:nvSpPr>
            <p:spPr>
              <a:xfrm>
                <a:off x="365760" y="2971800"/>
                <a:ext cx="4023360" cy="1531620"/>
              </a:xfrm>
              <a:prstGeom prst="rect">
                <a:avLst/>
              </a:prstGeom>
              <a:solidFill>
                <a:srgbClr val="EBF4FF">
                  <a:alpha val="76000"/>
                </a:srgbClr>
              </a:solidFill>
              <a:ln/>
              <a:effectLst>
                <a:outerShdw blurRad="63500" dist="25400" dir="8100000" algn="bl" rotWithShape="0">
                  <a:srgbClr val="000000">
                    <a:alpha val="10000"/>
                  </a:srgbClr>
                </a:outerShdw>
              </a:effectLst>
            </p:spPr>
          </p:sp>
          <p:sp>
            <p:nvSpPr>
              <p:cNvPr id="14" name="Shape 12"/>
              <p:cNvSpPr/>
              <p:nvPr/>
            </p:nvSpPr>
            <p:spPr>
              <a:xfrm>
                <a:off x="365760" y="2971800"/>
                <a:ext cx="73152" cy="1531620"/>
              </a:xfrm>
              <a:prstGeom prst="rect">
                <a:avLst/>
              </a:prstGeom>
              <a:solidFill>
                <a:srgbClr val="1C2951"/>
              </a:solidFill>
              <a:ln/>
            </p:spPr>
          </p:sp>
        </p:grpSp>
        <p:sp>
          <p:nvSpPr>
            <p:cNvPr id="15" name="Text 13"/>
            <p:cNvSpPr/>
            <p:nvPr/>
          </p:nvSpPr>
          <p:spPr>
            <a:xfrm>
              <a:off x="548640" y="3044952"/>
              <a:ext cx="37490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Measurement Bias</a:t>
              </a:r>
              <a:endParaRPr lang="en-US" sz="160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48640" y="3429000"/>
              <a:ext cx="3749040" cy="93138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The feature being measured is a flawed proxy.</a:t>
              </a:r>
            </a:p>
            <a:p>
              <a:pPr marL="0" indent="0">
                <a:buNone/>
              </a:pPr>
              <a:endParaRPr lang="en-US" sz="7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Using zip code for loan decisions = legal discrimination by another name.</a:t>
              </a:r>
              <a:endParaRPr lang="en-US" sz="1400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CEFBD32-3338-4479-BA48-C81539E1C7C4}"/>
              </a:ext>
            </a:extLst>
          </p:cNvPr>
          <p:cNvGrpSpPr/>
          <p:nvPr/>
        </p:nvGrpSpPr>
        <p:grpSpPr>
          <a:xfrm>
            <a:off x="4617720" y="2767692"/>
            <a:ext cx="4023360" cy="1531620"/>
            <a:chOff x="4709160" y="2971800"/>
            <a:chExt cx="4023360" cy="153162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7E1CE6A-1570-4935-BB9D-61D1FEF035F3}"/>
                </a:ext>
              </a:extLst>
            </p:cNvPr>
            <p:cNvGrpSpPr/>
            <p:nvPr/>
          </p:nvGrpSpPr>
          <p:grpSpPr>
            <a:xfrm>
              <a:off x="4709160" y="2971800"/>
              <a:ext cx="4023360" cy="1531620"/>
              <a:chOff x="4709160" y="2971800"/>
              <a:chExt cx="4023360" cy="1691640"/>
            </a:xfrm>
          </p:grpSpPr>
          <p:sp>
            <p:nvSpPr>
              <p:cNvPr id="17" name="Shape 15"/>
              <p:cNvSpPr/>
              <p:nvPr/>
            </p:nvSpPr>
            <p:spPr>
              <a:xfrm>
                <a:off x="4709160" y="2971800"/>
                <a:ext cx="4023360" cy="1691640"/>
              </a:xfrm>
              <a:prstGeom prst="rect">
                <a:avLst/>
              </a:prstGeom>
              <a:solidFill>
                <a:srgbClr val="F7F8FA"/>
              </a:solidFill>
              <a:ln/>
              <a:effectLst>
                <a:outerShdw blurRad="63500" dist="25400" dir="8100000" algn="bl" rotWithShape="0">
                  <a:srgbClr val="000000">
                    <a:alpha val="10000"/>
                  </a:srgbClr>
                </a:outerShdw>
              </a:effectLst>
            </p:spPr>
          </p:sp>
          <p:sp>
            <p:nvSpPr>
              <p:cNvPr id="18" name="Shape 16"/>
              <p:cNvSpPr/>
              <p:nvPr/>
            </p:nvSpPr>
            <p:spPr>
              <a:xfrm>
                <a:off x="4709160" y="2971800"/>
                <a:ext cx="73152" cy="1691640"/>
              </a:xfrm>
              <a:prstGeom prst="rect">
                <a:avLst/>
              </a:prstGeom>
              <a:solidFill>
                <a:srgbClr val="1C2951"/>
              </a:solidFill>
              <a:ln/>
            </p:spPr>
          </p:sp>
        </p:grpSp>
        <p:sp>
          <p:nvSpPr>
            <p:cNvPr id="19" name="Text 17"/>
            <p:cNvSpPr/>
            <p:nvPr/>
          </p:nvSpPr>
          <p:spPr>
            <a:xfrm>
              <a:off x="4892040" y="3044952"/>
              <a:ext cx="3749040" cy="34747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Feedback Loop Bias</a:t>
              </a:r>
              <a:endParaRPr lang="en-US" sz="16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4892040" y="3429000"/>
              <a:ext cx="37490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Biased outputs create biased training data.</a:t>
              </a:r>
            </a:p>
            <a:p>
              <a:pPr marL="0" indent="0">
                <a:buNone/>
              </a:pPr>
              <a:endParaRPr lang="en-US" sz="9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>
                <a:buNone/>
              </a:pPr>
              <a:r>
                <a:rPr lang="en-US" sz="14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Predictive policing sends more officers to flagged areas → more arrests → model reinforces itself.</a:t>
              </a:r>
              <a:endParaRPr lang="en-US" sz="1400" dirty="0"/>
            </a:p>
          </p:txBody>
        </p:sp>
      </p:grpSp>
      <p:sp>
        <p:nvSpPr>
          <p:cNvPr id="21" name="Text 19"/>
          <p:cNvSpPr/>
          <p:nvPr/>
        </p:nvSpPr>
        <p:spPr>
          <a:xfrm>
            <a:off x="669470" y="4404143"/>
            <a:ext cx="7731579" cy="4709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C800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obligation: understand bias sources, document data provenance, test across demographic groups, and build accountability mechanisms into AI systems you deploy.</a:t>
            </a:r>
            <a:endParaRPr lang="en-US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36764" y="54864"/>
            <a:ext cx="849575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Domain E — Intellectual Property, Honesty &amp; Estimates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023360" cy="4023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868680"/>
            <a:ext cx="4023360" cy="41148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8869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Intellectual Property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Source Obligations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2920" y="164592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Copyleft licenses (GPL) require sharing modifications. Attribution-only licenses (MIT, Apache) require credit. Using open source without reading the license is a legal and ethical risk.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02920" y="2468880"/>
            <a:ext cx="374904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Attribution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Plagiarism applies to code. Copying Stack Overflow answers verbatim without understanding or attribution is problematic. LLM-generated code: who owns it?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02920" y="3566160"/>
            <a:ext cx="3749040" cy="369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Trade Secrets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02920" y="3840480"/>
            <a:ext cx="3749040" cy="6580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Using confidential code or algorithms from a previous employer at a new job is theft, not cleverness. Courts take this seriously.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0" y="868680"/>
            <a:ext cx="4206240" cy="402336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72000" y="868680"/>
            <a:ext cx="4206240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5" name="Text 13"/>
          <p:cNvSpPr/>
          <p:nvPr/>
        </p:nvSpPr>
        <p:spPr>
          <a:xfrm>
            <a:off x="4669971" y="886968"/>
            <a:ext cx="401682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Honesty in Estimates &amp; Communication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751614" y="1371600"/>
            <a:ext cx="38894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Estimation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751614" y="1645920"/>
            <a:ext cx="388946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Padding or sandbagging estimates to avoid pressure is a form of deception. Give honest ranges with explicit uncertainty. 'I don't know' is a professional answer.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4751614" y="2468880"/>
            <a:ext cx="38894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Creep &amp; Commitments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751614" y="2743200"/>
            <a:ext cx="3889466" cy="7037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Agreeing to impossible deadlines under pressure creates unsustainable conditions and leads to quality shortcuts. Push back professionally.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751614" y="3566160"/>
            <a:ext cx="388946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Honesty with Non-Technical Stakeholders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751614" y="3840480"/>
            <a:ext cx="3889466" cy="6580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Translating complexity accurately matters. Oversimplification that misleads decision-makers is ethically problematic.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960121"/>
            <a:ext cx="734786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02103" y="993594"/>
            <a:ext cx="644979" cy="344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Ethics in the Workplace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834640"/>
            <a:ext cx="746215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pressure, speaking up, and building ethical teams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8600" y="54864"/>
            <a:ext cx="85039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Navigating Ethical Pressure on the Job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57200" y="617220"/>
            <a:ext cx="8229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The hardest ethical decisions aren't in theory — they're in your Tuesday standup</a:t>
            </a:r>
            <a:r>
              <a:rPr lang="en-US" sz="1300" b="1" dirty="0">
                <a:solidFill>
                  <a:srgbClr val="1C2951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.</a:t>
            </a:r>
            <a:endParaRPr lang="en-US" sz="1300" dirty="0">
              <a:latin typeface="Bahnschrift SemiBold" panose="020B0502040204020203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1051560"/>
            <a:ext cx="4023360" cy="1691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1143000"/>
            <a:ext cx="292608" cy="29260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6384" y="1124712"/>
            <a:ext cx="349300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"Just ship it — we'll fix it later."</a:t>
            </a:r>
            <a:endParaRPr lang="en-US" sz="1600" i="1" dirty="0"/>
          </a:p>
        </p:txBody>
      </p:sp>
      <p:sp>
        <p:nvSpPr>
          <p:cNvPr id="8" name="Text 5"/>
          <p:cNvSpPr/>
          <p:nvPr/>
        </p:nvSpPr>
        <p:spPr>
          <a:xfrm>
            <a:off x="502920" y="1554480"/>
            <a:ext cx="3794760" cy="11315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 debt as ethical debt.</a:t>
            </a:r>
          </a:p>
          <a:p>
            <a:pPr marL="0" indent="0">
              <a:buNone/>
            </a:pPr>
            <a:r>
              <a:rPr lang="en-US" sz="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does 'later' become 'never’? </a:t>
            </a:r>
          </a:p>
          <a:p>
            <a:pPr marL="0" indent="0">
              <a:buNone/>
            </a:pPr>
            <a:endParaRPr lang="en-US" sz="700" dirty="0">
              <a:solidFill>
                <a:srgbClr val="4A556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does a known bug become a liability — legal and moral?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09160" y="1051560"/>
            <a:ext cx="4023360" cy="1691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8888" y="1143000"/>
            <a:ext cx="310896" cy="31089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39512" y="1124712"/>
            <a:ext cx="33832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"Everyone does it this way."</a:t>
            </a:r>
            <a:endParaRPr lang="en-US" sz="1600" i="1" dirty="0"/>
          </a:p>
        </p:txBody>
      </p:sp>
      <p:sp>
        <p:nvSpPr>
          <p:cNvPr id="12" name="Text 8"/>
          <p:cNvSpPr/>
          <p:nvPr/>
        </p:nvSpPr>
        <p:spPr>
          <a:xfrm>
            <a:off x="4846320" y="1554480"/>
            <a:ext cx="3794760" cy="10172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normalization of unethical practices. </a:t>
            </a:r>
          </a:p>
          <a:p>
            <a:pPr marL="0" indent="0">
              <a:buNone/>
            </a:pPr>
            <a:endParaRPr lang="en-US" sz="700" dirty="0">
              <a:solidFill>
                <a:srgbClr val="4A556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patterns, surveillance capitalism, over-collection. </a:t>
            </a:r>
          </a:p>
          <a:p>
            <a:pPr marL="0" indent="0">
              <a:buNone/>
            </a:pPr>
            <a:endParaRPr lang="en-US" sz="700" dirty="0">
              <a:solidFill>
                <a:srgbClr val="4A556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Popularity does not confer legitimacy.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" y="2926080"/>
            <a:ext cx="4023360" cy="1691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" y="3017520"/>
            <a:ext cx="256032" cy="25603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86384" y="2999232"/>
            <a:ext cx="34930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"I'm just following requirements."</a:t>
            </a:r>
            <a:endParaRPr lang="en-US" sz="1600" i="1" dirty="0"/>
          </a:p>
        </p:txBody>
      </p:sp>
      <p:sp>
        <p:nvSpPr>
          <p:cNvPr id="16" name="Text 11"/>
          <p:cNvSpPr/>
          <p:nvPr/>
        </p:nvSpPr>
        <p:spPr>
          <a:xfrm>
            <a:off x="502920" y="3429000"/>
            <a:ext cx="3794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Engineers are moral agents, not just code-executing machines. </a:t>
            </a:r>
          </a:p>
          <a:p>
            <a:pPr marL="0" indent="0">
              <a:buNone/>
            </a:pPr>
            <a:endParaRPr lang="en-US" sz="700" dirty="0">
              <a:solidFill>
                <a:srgbClr val="4A556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bear responsibility for what you build, even when directed</a:t>
            </a: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4709160" y="2926080"/>
            <a:ext cx="4023360" cy="169164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8888" y="3017520"/>
            <a:ext cx="274320" cy="2743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239512" y="2999232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600" b="1" i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manager said to."</a:t>
            </a:r>
            <a:endParaRPr lang="en-US" sz="1400" i="1" dirty="0"/>
          </a:p>
        </p:txBody>
      </p:sp>
      <p:sp>
        <p:nvSpPr>
          <p:cNvPr id="20" name="Text 14"/>
          <p:cNvSpPr/>
          <p:nvPr/>
        </p:nvSpPr>
        <p:spPr>
          <a:xfrm>
            <a:off x="4846320" y="3429000"/>
            <a:ext cx="3794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Authority does not override professional ethics.</a:t>
            </a:r>
          </a:p>
          <a:p>
            <a:pPr marL="0" indent="0">
              <a:buNone/>
            </a:pPr>
            <a:endParaRPr lang="en-US" sz="500" dirty="0">
              <a:solidFill>
                <a:srgbClr val="4A5568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 escalation paths: team lead → engineering director → legal/HR →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hotline → whistleblowing.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28600" y="36576"/>
            <a:ext cx="8503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Building an Ethical Engineering Culture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40233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bystander problem &amp; systemic solutions</a:t>
            </a:r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68680"/>
            <a:ext cx="4023360" cy="4023360"/>
          </a:xfrm>
          <a:prstGeom prst="rect">
            <a:avLst/>
          </a:prstGeom>
          <a:solidFill>
            <a:srgbClr val="EBF4FF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868680"/>
            <a:ext cx="4023360" cy="411480"/>
          </a:xfrm>
          <a:prstGeom prst="rect">
            <a:avLst/>
          </a:prstGeom>
          <a:solidFill>
            <a:srgbClr val="1C2951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8869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Bystander Problem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1371600"/>
            <a:ext cx="3794760" cy="3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large organizations, diffusion of responsibility makes individuals feel absolved:</a:t>
            </a:r>
            <a:endParaRPr lang="en-US" sz="16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“ The team decided this." </a:t>
            </a:r>
          </a:p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“ Legal approved it." </a:t>
            </a:r>
          </a:p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“ It's not my feature."</a:t>
            </a:r>
            <a:endParaRPr lang="en-US" sz="1400" i="1" dirty="0"/>
          </a:p>
          <a:p>
            <a:pPr marL="0" indent="0">
              <a:buNone/>
            </a:pPr>
            <a:endParaRPr lang="en-US" sz="1400" i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bystander effect in tech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everyone assumes someone else raised the concern.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each engineer who stays silent is a small vote for the status quo.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b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Study:</a:t>
            </a: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whistleblower protections are underused because engineers don't know they exist.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754880" y="868680"/>
            <a:ext cx="4023360" cy="4023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868680"/>
            <a:ext cx="4023360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8869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Systemic Solutions That Work</a:t>
            </a:r>
            <a:endParaRPr lang="en-US" sz="16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284F797-5E6C-4DC8-B937-5EAC2C01E37F}"/>
              </a:ext>
            </a:extLst>
          </p:cNvPr>
          <p:cNvGrpSpPr/>
          <p:nvPr/>
        </p:nvGrpSpPr>
        <p:grpSpPr>
          <a:xfrm>
            <a:off x="4800600" y="1371600"/>
            <a:ext cx="3886200" cy="640080"/>
            <a:chOff x="4800600" y="1371600"/>
            <a:chExt cx="3886200" cy="658368"/>
          </a:xfrm>
        </p:grpSpPr>
        <p:sp>
          <p:nvSpPr>
            <p:cNvPr id="12" name="Shape 10"/>
            <p:cNvSpPr/>
            <p:nvPr/>
          </p:nvSpPr>
          <p:spPr>
            <a:xfrm>
              <a:off x="4800600" y="1371600"/>
              <a:ext cx="3886200" cy="658368"/>
            </a:xfrm>
            <a:prstGeom prst="rect">
              <a:avLst/>
            </a:prstGeom>
            <a:solidFill>
              <a:srgbClr val="FFFFFF"/>
            </a:solidFill>
            <a:ln/>
          </p:spPr>
        </p:sp>
        <p:sp>
          <p:nvSpPr>
            <p:cNvPr id="13" name="Text 11"/>
            <p:cNvSpPr/>
            <p:nvPr/>
          </p:nvSpPr>
          <p:spPr>
            <a:xfrm>
              <a:off x="4892040" y="1408176"/>
              <a:ext cx="3703320" cy="16459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400" b="1" dirty="0">
                  <a:solidFill>
                    <a:srgbClr val="1C2951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Ethics Review Boards</a:t>
              </a:r>
              <a:endParaRPr lang="en-US" sz="14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4892040" y="1572768"/>
              <a:ext cx="3703320" cy="40233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00" dirty="0">
                  <a:solidFill>
                    <a:srgbClr val="4A5568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Independent review of high-stakes features before launch (Google AI ethics team model)</a:t>
              </a:r>
              <a:endParaRPr lang="en-US" sz="1200" dirty="0"/>
            </a:p>
          </p:txBody>
        </p:sp>
      </p:grpSp>
      <p:sp>
        <p:nvSpPr>
          <p:cNvPr id="15" name="Shape 13"/>
          <p:cNvSpPr/>
          <p:nvPr/>
        </p:nvSpPr>
        <p:spPr>
          <a:xfrm>
            <a:off x="4800600" y="2011680"/>
            <a:ext cx="3886200" cy="7680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4892040" y="2118360"/>
            <a:ext cx="3703320" cy="185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Pre-mortems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892040" y="2304288"/>
            <a:ext cx="3703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shipping, ask: 'If this causes harm, what form would it take?'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800600" y="2779776"/>
            <a:ext cx="3886200" cy="65836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892040" y="2807208"/>
            <a:ext cx="3703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Anonymous Concern Channels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92040" y="3035808"/>
            <a:ext cx="3703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Documented, non-punitive process for engineers to raise flags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800600" y="3419856"/>
            <a:ext cx="3886200" cy="65836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4892040" y="350215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Ethical KPIs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892040" y="3730752"/>
            <a:ext cx="3703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fairness, privacy, and safety alongside performance metrics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800600" y="4077570"/>
            <a:ext cx="3886200" cy="81446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4892040" y="4124924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Diverse Teams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892040" y="4397612"/>
            <a:ext cx="3703320" cy="3941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Representation in development teams surfaces risks that homogeneous teams miss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143000"/>
            <a:ext cx="849086" cy="411480"/>
          </a:xfrm>
          <a:prstGeom prst="rect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91886" y="1151164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Emerging Ethical Challenges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AI, dark patterns, environmental impact, and dual-use tech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12271" y="54864"/>
            <a:ext cx="8520249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Emerging Challenges — The Frontier of Engineering Ethics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914400"/>
            <a:ext cx="4023360" cy="182880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65760" y="914400"/>
            <a:ext cx="4023360" cy="411480"/>
          </a:xfrm>
          <a:prstGeom prst="rect">
            <a:avLst/>
          </a:prstGeom>
          <a:solidFill>
            <a:schemeClr val="accent4">
              <a:lumMod val="50000"/>
              <a:alpha val="25000"/>
            </a:schemeClr>
          </a:solidFill>
          <a:ln/>
        </p:spPr>
      </p:sp>
      <p:sp>
        <p:nvSpPr>
          <p:cNvPr id="7" name="Text 4"/>
          <p:cNvSpPr/>
          <p:nvPr/>
        </p:nvSpPr>
        <p:spPr>
          <a:xfrm>
            <a:off x="868680" y="960120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Autonomous Systems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Text 5"/>
          <p:cNvSpPr/>
          <p:nvPr/>
        </p:nvSpPr>
        <p:spPr>
          <a:xfrm>
            <a:off x="502920" y="1389888"/>
            <a:ext cx="379476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accountable when an AI makes a harmful decision? The engineer? The company? The user who deployed it? Trolley-problem thinking applied to real self-driving decisions.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09160" y="914400"/>
            <a:ext cx="4023360" cy="182880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914400"/>
            <a:ext cx="4023360" cy="411480"/>
          </a:xfrm>
          <a:prstGeom prst="rect">
            <a:avLst/>
          </a:prstGeom>
          <a:solidFill>
            <a:srgbClr val="1C2951">
              <a:alpha val="29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5212080" y="960120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Patterns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4846320" y="1389888"/>
            <a:ext cx="379476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Deliberately deceptive UI design: hidden unsubscribe, confirmshaming, trick questions. Legal in many jurisdictions. Engineered to exploit cognitive biases. You will be asked to build them.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365760" y="2926080"/>
            <a:ext cx="4023360" cy="182880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365760" y="2926080"/>
            <a:ext cx="4023360" cy="411480"/>
          </a:xfrm>
          <a:prstGeom prst="rect">
            <a:avLst/>
          </a:prstGeom>
          <a:solidFill>
            <a:srgbClr val="276749">
              <a:alpha val="21000"/>
            </a:srgbClr>
          </a:solidFill>
          <a:ln/>
        </p:spPr>
      </p:sp>
      <p:sp>
        <p:nvSpPr>
          <p:cNvPr id="17" name="Text 12"/>
          <p:cNvSpPr/>
          <p:nvPr/>
        </p:nvSpPr>
        <p:spPr>
          <a:xfrm>
            <a:off x="868680" y="2971800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Ethics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Text 13"/>
          <p:cNvSpPr/>
          <p:nvPr/>
        </p:nvSpPr>
        <p:spPr>
          <a:xfrm>
            <a:off x="502920" y="3401568"/>
            <a:ext cx="379476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GPT-4 estimated equivalent to 500 tons of CO2. Proof-of-work crypto. Always-on services. Engineers bear responsibility for the energy footprint of what they build.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4709160" y="2926080"/>
            <a:ext cx="4023360" cy="182880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709160" y="2926080"/>
            <a:ext cx="4023360" cy="411480"/>
          </a:xfrm>
          <a:prstGeom prst="rect">
            <a:avLst/>
          </a:prstGeom>
          <a:solidFill>
            <a:schemeClr val="accent2">
              <a:lumMod val="50000"/>
              <a:alpha val="43000"/>
            </a:schemeClr>
          </a:solidFill>
          <a:ln/>
        </p:spPr>
      </p:sp>
      <p:sp>
        <p:nvSpPr>
          <p:cNvPr id="22" name="Text 16"/>
          <p:cNvSpPr/>
          <p:nvPr/>
        </p:nvSpPr>
        <p:spPr>
          <a:xfrm>
            <a:off x="5212080" y="2971800"/>
            <a:ext cx="3401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Dual-Use &amp; Weapons</a:t>
            </a:r>
            <a:endParaRPr lang="en-US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3" name="Text 17"/>
          <p:cNvSpPr/>
          <p:nvPr/>
        </p:nvSpPr>
        <p:spPr>
          <a:xfrm>
            <a:off x="4846320" y="3401568"/>
            <a:ext cx="3794760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 recognition can save lives or enable autonomous weapons. Facial recognition can find missing children or enable authoritarian surveillance. The tech is neutral; the deployment is not.</a:t>
            </a:r>
            <a:endParaRPr lang="en-US" sz="14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60120"/>
            <a:ext cx="320040" cy="320040"/>
          </a:xfrm>
          <a:prstGeom prst="rect">
            <a:avLst/>
          </a:prstGeom>
        </p:spPr>
      </p:pic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971800"/>
            <a:ext cx="320040" cy="320040"/>
          </a:xfrm>
          <a:prstGeom prst="rect">
            <a:avLst/>
          </a:prstGeom>
        </p:spPr>
      </p:pic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971800"/>
            <a:ext cx="320040" cy="320040"/>
          </a:xfrm>
          <a:prstGeom prst="rect">
            <a:avLst/>
          </a:prstGeom>
        </p:spPr>
      </p:pic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960120"/>
            <a:ext cx="320040" cy="3200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4156" y="1074420"/>
            <a:ext cx="776423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539659" y="1103811"/>
            <a:ext cx="840921" cy="352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799"/>
            <a:ext cx="8229600" cy="11185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Ethical Decision-Making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Practice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3020786"/>
            <a:ext cx="8229600" cy="4996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working framework + case study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12271" y="36576"/>
            <a:ext cx="8520249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A Framework for Ethical Decision-Making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292608"/>
            <a:ext cx="8321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when facing a real dilemma at work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68680"/>
            <a:ext cx="4572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8686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914400" y="868680"/>
            <a:ext cx="7863840" cy="685800"/>
          </a:xfrm>
          <a:prstGeom prst="rect">
            <a:avLst/>
          </a:prstGeom>
          <a:solidFill>
            <a:srgbClr val="EBF4FF">
              <a:alpha val="69000"/>
            </a:srgb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914400" y="930238"/>
            <a:ext cx="2067197" cy="5561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Stakeholders &amp; Harms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073037" y="905256"/>
            <a:ext cx="561376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is affected? Users, third parties, society, future people? What specific harms could occur? Rank by severity and likelihood.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5760" y="1691640"/>
            <a:ext cx="4572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65760" y="1691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4400" y="1691640"/>
            <a:ext cx="7863840" cy="685800"/>
          </a:xfrm>
          <a:prstGeom prst="rect">
            <a:avLst/>
          </a:prstGeom>
          <a:solidFill>
            <a:srgbClr val="F7F8FA">
              <a:alpha val="72000"/>
            </a:srgb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914400" y="182880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Clarify the Technical Facts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073037" y="1728216"/>
            <a:ext cx="561376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argue ethics before you understand the system. What exactly does it do? What data flows? What failure modes exist?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365760" y="2514600"/>
            <a:ext cx="4572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365760" y="25146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4400" y="2514600"/>
            <a:ext cx="7863840" cy="685800"/>
          </a:xfrm>
          <a:prstGeom prst="rect">
            <a:avLst/>
          </a:prstGeom>
          <a:solidFill>
            <a:srgbClr val="EBF4FF">
              <a:alpha val="68000"/>
            </a:srgb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914400" y="268833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Relevant Principles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073037" y="2551176"/>
            <a:ext cx="561376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 ACM/IEEE codes. Apply consequentialist, deontological, and virtue lenses. Do all three point the same direction? If not — why?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65760" y="3337560"/>
            <a:ext cx="4572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365760" y="33375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Shape 20"/>
          <p:cNvSpPr/>
          <p:nvPr/>
        </p:nvSpPr>
        <p:spPr>
          <a:xfrm>
            <a:off x="914400" y="3337560"/>
            <a:ext cx="7863840" cy="685800"/>
          </a:xfrm>
          <a:prstGeom prst="rect">
            <a:avLst/>
          </a:prstGeom>
          <a:solidFill>
            <a:srgbClr val="F7F8FA">
              <a:alpha val="68000"/>
            </a:srgb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3" name="Text 21"/>
          <p:cNvSpPr/>
          <p:nvPr/>
        </p:nvSpPr>
        <p:spPr>
          <a:xfrm>
            <a:off x="914400" y="3337233"/>
            <a:ext cx="2286000" cy="5610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Generate &amp; Evaluate Alternatives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3073037" y="3374136"/>
            <a:ext cx="561376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design that achieves the business goal with less harm? Can you achieve the same outcome with less data, less risk, more transparency?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365760" y="4160520"/>
            <a:ext cx="457200" cy="68580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365760" y="416052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7" name="Shape 25"/>
          <p:cNvSpPr/>
          <p:nvPr/>
        </p:nvSpPr>
        <p:spPr>
          <a:xfrm>
            <a:off x="914400" y="4160520"/>
            <a:ext cx="7863840" cy="685800"/>
          </a:xfrm>
          <a:prstGeom prst="rect">
            <a:avLst/>
          </a:prstGeom>
          <a:solidFill>
            <a:srgbClr val="EBF4FF">
              <a:alpha val="72000"/>
            </a:srgbClr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914400" y="427482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&amp; Communicate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3073037" y="4197096"/>
            <a:ext cx="561376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down your reasoning. Raise concerns in writing. Documentation protects you and creates accountability trails. Silence is a decision.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44929" y="36576"/>
            <a:ext cx="8487591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Case Study — Health App Data Sale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338328"/>
            <a:ext cx="8321040" cy="284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framework</a:t>
            </a:r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685799"/>
            <a:ext cx="8412480" cy="1338943"/>
          </a:xfrm>
          <a:prstGeom prst="rect">
            <a:avLst/>
          </a:prstGeom>
          <a:solidFill>
            <a:srgbClr val="1C2951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502920" y="731519"/>
            <a:ext cx="8229600" cy="378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Scenario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502920" y="1051560"/>
            <a:ext cx="8138160" cy="834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You're a software engineer at a health &amp; fitness startup. The app collects heart rate, sleep, menstrual cycle, and location data from 2M users. Your CTO inks a deal: an insurance company wants to license aggregated + 'anonymized' user data for $3.2M. Legal says it's permitted under the TOS. You know from your data science work that the anonymization can be reversed for ~12% of users.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" y="2052173"/>
            <a:ext cx="8412480" cy="541459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9" name="Text 7"/>
          <p:cNvSpPr/>
          <p:nvPr/>
        </p:nvSpPr>
        <p:spPr>
          <a:xfrm>
            <a:off x="502920" y="2121408"/>
            <a:ext cx="26811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</a:t>
            </a: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are the stakeholders?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321231" y="2117162"/>
            <a:ext cx="53198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Users, company, insurance firm, underrepresented subgroups (e.g., users with pre-existing conditions)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70659" y="2653065"/>
            <a:ext cx="8412480" cy="541459"/>
          </a:xfrm>
          <a:prstGeom prst="rect">
            <a:avLst/>
          </a:prstGeom>
          <a:solidFill>
            <a:srgbClr val="EBF4FF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737484"/>
            <a:ext cx="26811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</a:t>
            </a: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specific harms?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321231" y="2677560"/>
            <a:ext cx="53198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Insurance discrimination, re-identification, breach of trust, chilling effect on health tracking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65760" y="3221955"/>
            <a:ext cx="8412480" cy="536229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3287268"/>
            <a:ext cx="26811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</a:t>
            </a: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this legal = ethical?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321231" y="3247103"/>
            <a:ext cx="5319849" cy="4516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TOS consent buried in 18 pages. GDPR: purpose limitation violated. Deontology: duty of care breached.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365760" y="3794760"/>
            <a:ext cx="8412480" cy="512064"/>
          </a:xfrm>
          <a:prstGeom prst="rect">
            <a:avLst/>
          </a:prstGeom>
          <a:solidFill>
            <a:srgbClr val="EBF4FF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3845052"/>
            <a:ext cx="26811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</a:t>
            </a: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What are your alternatives?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321231" y="3832641"/>
            <a:ext cx="53198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Refuse. Escalate. Require informed opt-in. Improve anonymization. Resign?  </a:t>
            </a:r>
            <a:r>
              <a:rPr lang="en-US" sz="1400" i="1" dirty="0" err="1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Whistleblow</a:t>
            </a: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365760" y="4343400"/>
            <a:ext cx="8412480" cy="512064"/>
          </a:xfrm>
          <a:prstGeom prst="rect">
            <a:avLst/>
          </a:prstGeom>
          <a:solidFill>
            <a:srgbClr val="F7F8FA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4393692"/>
            <a:ext cx="2681151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Q5: </a:t>
            </a:r>
            <a:r>
              <a:rPr lang="en-US" sz="1400" b="1" dirty="0">
                <a:solidFill>
                  <a:srgbClr val="1C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do?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3321231" y="4411980"/>
            <a:ext cx="5319849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Document your concerns in writing. Identify escalation path. Know your legal protections.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C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51906" y="1107078"/>
            <a:ext cx="816428" cy="41148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113609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VIII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82880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Conclusion &amp; Resources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457200" y="2834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Ethics as an ongoing practice — not a checklist</a:t>
            </a:r>
            <a:endParaRPr lang="en-US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7772400" y="0"/>
            <a:ext cx="1371600" cy="5143500"/>
          </a:xfrm>
          <a:prstGeom prst="rect">
            <a:avLst/>
          </a:prstGeom>
          <a:solidFill>
            <a:srgbClr val="990011">
              <a:alpha val="30000"/>
            </a:srgbClr>
          </a:solidFill>
          <a:ln/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61257" y="36576"/>
            <a:ext cx="8471263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Key Takeaways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411480" y="40233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 carry out of this lecture</a:t>
            </a:r>
            <a:endParaRPr 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Shape 3"/>
          <p:cNvSpPr/>
          <p:nvPr/>
        </p:nvSpPr>
        <p:spPr>
          <a:xfrm>
            <a:off x="365760" y="8686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365760" y="868680"/>
            <a:ext cx="73152" cy="1188720"/>
          </a:xfrm>
          <a:prstGeom prst="rect">
            <a:avLst/>
          </a:prstGeom>
          <a:solidFill>
            <a:srgbClr val="990011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978408"/>
            <a:ext cx="238071" cy="23807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60120" y="941832"/>
            <a:ext cx="3337560" cy="895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Technical skill is necessary but not sufficient. Ethical reasoning is a professional core competency, not a soft add-on.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09160" y="8686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709160" y="868680"/>
            <a:ext cx="73152" cy="1188720"/>
          </a:xfrm>
          <a:prstGeom prst="rect">
            <a:avLst/>
          </a:prstGeom>
          <a:solidFill>
            <a:srgbClr val="1C295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752" y="978408"/>
            <a:ext cx="238071" cy="23807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03520" y="941832"/>
            <a:ext cx="3337560" cy="8951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Know your frameworks. Consequentialism, deontology, and virtue ethics all reveal different aspects of a dilemma.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365760" y="22402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365760" y="2240280"/>
            <a:ext cx="73152" cy="1188720"/>
          </a:xfrm>
          <a:prstGeom prst="rect">
            <a:avLst/>
          </a:prstGeom>
          <a:solidFill>
            <a:srgbClr val="2B6CB0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52" y="2350008"/>
            <a:ext cx="228600" cy="2286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60120" y="2313432"/>
            <a:ext cx="33375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Codes of ethics (ACM, IEEE) provide anchoring principles — but they require judgment to apply in context.</a:t>
            </a:r>
            <a:endParaRPr lang="en-US" sz="1400" dirty="0"/>
          </a:p>
        </p:txBody>
      </p:sp>
      <p:sp>
        <p:nvSpPr>
          <p:cNvPr id="17" name="Shape 12"/>
          <p:cNvSpPr/>
          <p:nvPr/>
        </p:nvSpPr>
        <p:spPr>
          <a:xfrm>
            <a:off x="4709160" y="22402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709160" y="2240280"/>
            <a:ext cx="73152" cy="1188720"/>
          </a:xfrm>
          <a:prstGeom prst="rect">
            <a:avLst/>
          </a:prstGeom>
          <a:solidFill>
            <a:srgbClr val="276749"/>
          </a:solidFill>
          <a:ln/>
        </p:spPr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3752" y="2350008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03520" y="2313432"/>
            <a:ext cx="333756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You are a moral agent on your team. Silence in the face of unethical practices is itself a choice.</a:t>
            </a:r>
            <a:endParaRPr lang="en-US" sz="1400" dirty="0"/>
          </a:p>
        </p:txBody>
      </p:sp>
      <p:sp>
        <p:nvSpPr>
          <p:cNvPr id="21" name="Shape 15"/>
          <p:cNvSpPr/>
          <p:nvPr/>
        </p:nvSpPr>
        <p:spPr>
          <a:xfrm>
            <a:off x="365760" y="36118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365760" y="3611880"/>
            <a:ext cx="73152" cy="1188720"/>
          </a:xfrm>
          <a:prstGeom prst="rect">
            <a:avLst/>
          </a:prstGeom>
          <a:solidFill>
            <a:srgbClr val="B7791F"/>
          </a:solidFill>
          <a:ln/>
        </p:spPr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52" y="3721608"/>
            <a:ext cx="238071" cy="238071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960120" y="3685032"/>
            <a:ext cx="3337560" cy="846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Emerging tech creates ethical terrain that no code fully maps. Develop the habits of mind to navigate novel cases.</a:t>
            </a:r>
            <a:endParaRPr lang="en-US" sz="1400" dirty="0"/>
          </a:p>
        </p:txBody>
      </p:sp>
      <p:sp>
        <p:nvSpPr>
          <p:cNvPr id="25" name="Shape 18"/>
          <p:cNvSpPr/>
          <p:nvPr/>
        </p:nvSpPr>
        <p:spPr>
          <a:xfrm>
            <a:off x="4709160" y="3611880"/>
            <a:ext cx="4023360" cy="118872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4709160" y="3611880"/>
            <a:ext cx="73152" cy="1188720"/>
          </a:xfrm>
          <a:prstGeom prst="rect">
            <a:avLst/>
          </a:prstGeom>
          <a:solidFill>
            <a:srgbClr val="6B2D8B"/>
          </a:solidFill>
          <a:ln/>
        </p:spPr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752" y="3721608"/>
            <a:ext cx="238071" cy="238071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5303520" y="3685032"/>
            <a:ext cx="3337560" cy="935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Build ethical cultures — don't just follow rules. Systemic solutions outlast individual integrity.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02920"/>
          </a:xfrm>
          <a:prstGeom prst="rect">
            <a:avLst/>
          </a:prstGeom>
          <a:solidFill>
            <a:srgbClr val="990011"/>
          </a:solidFill>
          <a:ln/>
        </p:spPr>
      </p:sp>
      <p:sp>
        <p:nvSpPr>
          <p:cNvPr id="3" name="Text 1"/>
          <p:cNvSpPr/>
          <p:nvPr/>
        </p:nvSpPr>
        <p:spPr>
          <a:xfrm>
            <a:off x="261257" y="54864"/>
            <a:ext cx="8471263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Resources &amp; Further Reading</a:t>
            </a:r>
            <a:endParaRPr lang="en-US" sz="2400" dirty="0">
              <a:latin typeface="Bahnschrift SemiBold" panose="020B0502040204020203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365760" y="868680"/>
            <a:ext cx="4023360" cy="1737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475488" y="905256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Professional Codes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02920" y="1325880"/>
            <a:ext cx="3794760" cy="10172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 Code of Ethics — acm.org/code-of-ethics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Code of Ethics — ieee.org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ACM/IEEE Software Engineering Code of Ethics — cs.ilstu.edu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709160" y="868680"/>
            <a:ext cx="4023360" cy="1737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32020" y="868680"/>
            <a:ext cx="4023360" cy="384048"/>
          </a:xfrm>
          <a:prstGeom prst="rect">
            <a:avLst/>
          </a:prstGeom>
          <a:solidFill>
            <a:srgbClr val="990011">
              <a:alpha val="28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4846320" y="1197864"/>
            <a:ext cx="3794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Alignment Problem" — Brian Christian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"Weapons of Math Destruction" — Cathy O'Neil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"The Ethical Algorithm" — Roth &amp; Kearns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"Atlas of AI" — Kate Crawford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365760" y="2788920"/>
            <a:ext cx="4023360" cy="1737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54004" y="865414"/>
            <a:ext cx="4023360" cy="384048"/>
          </a:xfrm>
          <a:prstGeom prst="rect">
            <a:avLst/>
          </a:prstGeom>
          <a:solidFill>
            <a:schemeClr val="accent6">
              <a:lumMod val="50000"/>
              <a:alpha val="30000"/>
            </a:schemeClr>
          </a:solidFill>
          <a:ln/>
        </p:spPr>
      </p:sp>
      <p:sp>
        <p:nvSpPr>
          <p:cNvPr id="14" name="Text 12"/>
          <p:cNvSpPr/>
          <p:nvPr/>
        </p:nvSpPr>
        <p:spPr>
          <a:xfrm>
            <a:off x="475488" y="2825496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Organizations &amp; Watchdogs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02920" y="3246120"/>
            <a:ext cx="3794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Electronic Frontier Foundation — eff.org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on AI — partnershiponai.org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Now Institute — ainowinstitute.org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Algorithmic Justice League — ajl.org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4709160" y="2788920"/>
            <a:ext cx="4023360" cy="1737360"/>
          </a:xfrm>
          <a:prstGeom prst="rect">
            <a:avLst/>
          </a:prstGeom>
          <a:solidFill>
            <a:srgbClr val="F7F8FA"/>
          </a:solidFill>
          <a:ln/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361188" y="2802636"/>
            <a:ext cx="4023360" cy="384048"/>
          </a:xfrm>
          <a:prstGeom prst="rect">
            <a:avLst/>
          </a:prstGeom>
          <a:solidFill>
            <a:schemeClr val="accent2">
              <a:lumMod val="75000"/>
              <a:alpha val="25000"/>
            </a:schemeClr>
          </a:solidFill>
          <a:ln/>
        </p:spPr>
      </p:sp>
      <p:sp>
        <p:nvSpPr>
          <p:cNvPr id="19" name="Text 17"/>
          <p:cNvSpPr/>
          <p:nvPr/>
        </p:nvSpPr>
        <p:spPr>
          <a:xfrm>
            <a:off x="4846320" y="3246120"/>
            <a:ext cx="379476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FAccT Conference — ACM Fairness, Accountability, Transparency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Ethically Aligned Design</a:t>
            </a:r>
            <a:endParaRPr lang="en-US" sz="115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150" dirty="0">
                <a:solidFill>
                  <a:srgbClr val="4A55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NIST AI Risk Management Framework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65760" y="4562856"/>
            <a:ext cx="8412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990011"/>
                </a:solidFill>
                <a:latin typeface="Bahnschrift SemiBold" panose="020B0502040204020203" pitchFamily="34" charset="0"/>
                <a:ea typeface="Georgia" pitchFamily="34" charset="-122"/>
                <a:cs typeface="Georgia" pitchFamily="34" charset="-120"/>
              </a:rPr>
              <a:t>Questions &amp; Discussion</a:t>
            </a:r>
            <a:endParaRPr lang="en-US" sz="1500" dirty="0">
              <a:latin typeface="Bahnschrift SemiBold" panose="020B0502040204020203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18888" y="905256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Books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703935" y="2798064"/>
            <a:ext cx="4023360" cy="384048"/>
          </a:xfrm>
          <a:prstGeom prst="rect">
            <a:avLst/>
          </a:prstGeom>
          <a:solidFill>
            <a:srgbClr val="1C2951">
              <a:alpha val="25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4818888" y="2825496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Academic &amp; Research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2640</Words>
  <Application>Microsoft Office PowerPoint</Application>
  <PresentationFormat>On-screen Show (16:9)</PresentationFormat>
  <Paragraphs>373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Bahnschrift SemiBold</vt:lpstr>
      <vt:lpstr>Calibri</vt:lpstr>
      <vt:lpstr>Franklin Gothic Medium</vt:lpstr>
      <vt:lpstr>Georgia</vt:lpstr>
      <vt:lpstr>Lucida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Professional Ethics in Software Engineering</dc:title>
  <dc:subject>PptxGenJS Presentation</dc:subject>
  <dc:creator>CS Ethics Lecture</dc:creator>
  <cp:lastModifiedBy>David Stotts</cp:lastModifiedBy>
  <cp:revision>44</cp:revision>
  <dcterms:created xsi:type="dcterms:W3CDTF">2026-04-21T18:14:05Z</dcterms:created>
  <dcterms:modified xsi:type="dcterms:W3CDTF">2026-04-21T20:35:27Z</dcterms:modified>
</cp:coreProperties>
</file>