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1A2035"/>
          </a:solidFill>
          <a:ln w="12700">
            <a:solidFill>
              <a:srgbClr val="1A2035"/>
            </a:solidFill>
            <a:prstDash val="solid"/>
          </a:ln>
        </p:spPr>
      </p:sp>
      <p:sp>
        <p:nvSpPr>
          <p:cNvPr id="3" name="Shape 1"/>
          <p:cNvSpPr/>
          <p:nvPr/>
        </p:nvSpPr>
        <p:spPr>
          <a:xfrm>
            <a:off x="0" y="0"/>
            <a:ext cx="109728" cy="5143500"/>
          </a:xfrm>
          <a:prstGeom prst="rect">
            <a:avLst/>
          </a:prstGeom>
          <a:solidFill>
            <a:srgbClr val="C0392B"/>
          </a:solidFill>
          <a:ln w="12700">
            <a:solidFill>
              <a:srgbClr val="C0392B"/>
            </a:solidFill>
            <a:prstDash val="solid"/>
          </a:ln>
        </p:spPr>
      </p:sp>
      <p:sp>
        <p:nvSpPr>
          <p:cNvPr id="4" name="Shape 2"/>
          <p:cNvSpPr/>
          <p:nvPr/>
        </p:nvSpPr>
        <p:spPr>
          <a:xfrm>
            <a:off x="0" y="4873752"/>
            <a:ext cx="9144000" cy="269748"/>
          </a:xfrm>
          <a:prstGeom prst="rect">
            <a:avLst/>
          </a:prstGeom>
          <a:solidFill>
            <a:srgbClr val="C0392B"/>
          </a:solidFill>
          <a:ln w="12700">
            <a:solidFill>
              <a:srgbClr val="C0392B"/>
            </a:solidFill>
            <a:prstDash val="solid"/>
          </a:ln>
        </p:spPr>
      </p:sp>
      <p:pic>
        <p:nvPicPr>
          <p:cNvPr id="5" name="Image 0" descr="preencoded.png">    </p:cNvPr>
          <p:cNvPicPr>
            <a:picLocks noChangeAspect="1"/>
          </p:cNvPicPr>
          <p:nvPr/>
        </p:nvPicPr>
        <p:blipFill>
          <a:blip r:embed="rId1"/>
          <a:stretch>
            <a:fillRect/>
          </a:stretch>
        </p:blipFill>
        <p:spPr>
          <a:xfrm>
            <a:off x="457200" y="365760"/>
            <a:ext cx="1005840" cy="1005840"/>
          </a:xfrm>
          <a:prstGeom prst="rect">
            <a:avLst/>
          </a:prstGeom>
        </p:spPr>
      </p:pic>
      <p:sp>
        <p:nvSpPr>
          <p:cNvPr id="6" name="Text 3"/>
          <p:cNvSpPr/>
          <p:nvPr/>
        </p:nvSpPr>
        <p:spPr>
          <a:xfrm>
            <a:off x="457200" y="1463040"/>
            <a:ext cx="8321040" cy="1005840"/>
          </a:xfrm>
          <a:prstGeom prst="rect">
            <a:avLst/>
          </a:prstGeom>
          <a:noFill/>
          <a:ln/>
        </p:spPr>
        <p:txBody>
          <a:bodyPr wrap="square" lIns="0" tIns="0" rIns="0" bIns="0" rtlCol="0" anchor="ctr"/>
          <a:lstStyle/>
          <a:p>
            <a:pPr indent="0" marL="0">
              <a:buNone/>
            </a:pPr>
            <a:r>
              <a:rPr lang="en-US" sz="4600" b="1" dirty="0">
                <a:solidFill>
                  <a:srgbClr val="FFFFFF"/>
                </a:solidFill>
                <a:latin typeface="Calibri" pitchFamily="34" charset="0"/>
                <a:ea typeface="Calibri" pitchFamily="34" charset="-122"/>
                <a:cs typeface="Calibri" pitchFamily="34" charset="-120"/>
              </a:rPr>
              <a:t>Ethics in Computing</a:t>
            </a:r>
            <a:endParaRPr lang="en-US" sz="4600" dirty="0"/>
          </a:p>
        </p:txBody>
      </p:sp>
      <p:sp>
        <p:nvSpPr>
          <p:cNvPr id="7" name="Shape 4"/>
          <p:cNvSpPr/>
          <p:nvPr/>
        </p:nvSpPr>
        <p:spPr>
          <a:xfrm>
            <a:off x="457200" y="2542032"/>
            <a:ext cx="6400800" cy="54864"/>
          </a:xfrm>
          <a:prstGeom prst="rect">
            <a:avLst/>
          </a:prstGeom>
          <a:solidFill>
            <a:srgbClr val="0A7C8C"/>
          </a:solidFill>
          <a:ln w="12700">
            <a:solidFill>
              <a:srgbClr val="0A7C8C"/>
            </a:solidFill>
            <a:prstDash val="solid"/>
          </a:ln>
        </p:spPr>
      </p:sp>
      <p:sp>
        <p:nvSpPr>
          <p:cNvPr id="8" name="Text 5"/>
          <p:cNvSpPr/>
          <p:nvPr/>
        </p:nvSpPr>
        <p:spPr>
          <a:xfrm>
            <a:off x="457200" y="2688336"/>
            <a:ext cx="8229600" cy="475488"/>
          </a:xfrm>
          <a:prstGeom prst="rect">
            <a:avLst/>
          </a:prstGeom>
          <a:noFill/>
          <a:ln/>
        </p:spPr>
        <p:txBody>
          <a:bodyPr wrap="square" lIns="0" tIns="0" rIns="0" bIns="0" rtlCol="0" anchor="ctr"/>
          <a:lstStyle/>
          <a:p>
            <a:pPr indent="0" marL="0">
              <a:buNone/>
            </a:pPr>
            <a:r>
              <a:rPr lang="en-US" sz="1600" i="1" dirty="0">
                <a:solidFill>
                  <a:srgbClr val="B3D4E8"/>
                </a:solidFill>
                <a:latin typeface="Calibri" pitchFamily="34" charset="0"/>
                <a:ea typeface="Calibri" pitchFamily="34" charset="-122"/>
                <a:cs typeface="Calibri" pitchFamily="34" charset="-120"/>
              </a:rPr>
              <a:t>From AI-generated research papers to the deepest dilemmas in software engineering</a:t>
            </a:r>
            <a:endParaRPr lang="en-US" sz="1600" dirty="0"/>
          </a:p>
        </p:txBody>
      </p:sp>
      <p:sp>
        <p:nvSpPr>
          <p:cNvPr id="9" name="Text 6"/>
          <p:cNvSpPr/>
          <p:nvPr/>
        </p:nvSpPr>
        <p:spPr>
          <a:xfrm>
            <a:off x="457200" y="4892040"/>
            <a:ext cx="8229600" cy="237744"/>
          </a:xfrm>
          <a:prstGeom prst="rect">
            <a:avLst/>
          </a:prstGeom>
          <a:noFill/>
          <a:ln/>
        </p:spPr>
        <p:txBody>
          <a:bodyPr wrap="square" lIns="0" tIns="0" rIns="0" bIns="0" rtlCol="0" anchor="ctr"/>
          <a:lstStyle/>
          <a:p>
            <a:pPr indent="0" marL="0">
              <a:buNone/>
            </a:pPr>
            <a:r>
              <a:rPr lang="en-US" sz="1200" dirty="0">
                <a:solidFill>
                  <a:srgbClr val="FFFFFF"/>
                </a:solidFill>
                <a:latin typeface="Calibri" pitchFamily="34" charset="0"/>
                <a:ea typeface="Calibri" pitchFamily="34" charset="-122"/>
                <a:cs typeface="Calibri" pitchFamily="34" charset="-120"/>
              </a:rPr>
              <a:t>CS Senior Seminar — Seminar Discussion</a:t>
            </a:r>
            <a:endParaRPr lang="en-US" sz="1200" dirty="0"/>
          </a:p>
        </p:txBody>
      </p:sp>
      <p:sp>
        <p:nvSpPr>
          <p:cNvPr id="10" name="Shape 7"/>
          <p:cNvSpPr/>
          <p:nvPr/>
        </p:nvSpPr>
        <p:spPr>
          <a:xfrm>
            <a:off x="5029200" y="347472"/>
            <a:ext cx="1920240" cy="347472"/>
          </a:xfrm>
          <a:prstGeom prst="rect">
            <a:avLst/>
          </a:prstGeom>
          <a:solidFill>
            <a:srgbClr val="243555"/>
          </a:solidFill>
          <a:ln w="6350">
            <a:solidFill>
              <a:srgbClr val="2D4060"/>
            </a:solidFill>
            <a:prstDash val="solid"/>
          </a:ln>
        </p:spPr>
      </p:sp>
      <p:sp>
        <p:nvSpPr>
          <p:cNvPr id="11" name="Text 8"/>
          <p:cNvSpPr/>
          <p:nvPr/>
        </p:nvSpPr>
        <p:spPr>
          <a:xfrm>
            <a:off x="5120640" y="384048"/>
            <a:ext cx="1737360" cy="256032"/>
          </a:xfrm>
          <a:prstGeom prst="rect">
            <a:avLst/>
          </a:prstGeom>
          <a:noFill/>
          <a:ln/>
        </p:spPr>
        <p:txBody>
          <a:bodyPr wrap="square" lIns="0" tIns="0" rIns="0" bIns="0" rtlCol="0" anchor="ctr"/>
          <a:lstStyle/>
          <a:p>
            <a:pPr indent="0" marL="0">
              <a:buNone/>
            </a:pPr>
            <a:r>
              <a:rPr lang="en-US" sz="1000" dirty="0">
                <a:solidFill>
                  <a:srgbClr val="D6E4F0"/>
                </a:solidFill>
                <a:latin typeface="Calibri" pitchFamily="34" charset="0"/>
                <a:ea typeface="Calibri" pitchFamily="34" charset="-122"/>
                <a:cs typeface="Calibri" pitchFamily="34" charset="-120"/>
              </a:rPr>
              <a:t>AI &amp; peer review fraud</a:t>
            </a:r>
            <a:endParaRPr lang="en-US" sz="1000" dirty="0"/>
          </a:p>
        </p:txBody>
      </p:sp>
      <p:sp>
        <p:nvSpPr>
          <p:cNvPr id="12" name="Shape 9"/>
          <p:cNvSpPr/>
          <p:nvPr/>
        </p:nvSpPr>
        <p:spPr>
          <a:xfrm>
            <a:off x="5029200" y="1261872"/>
            <a:ext cx="1920240" cy="347472"/>
          </a:xfrm>
          <a:prstGeom prst="rect">
            <a:avLst/>
          </a:prstGeom>
          <a:solidFill>
            <a:srgbClr val="243555"/>
          </a:solidFill>
          <a:ln w="6350">
            <a:solidFill>
              <a:srgbClr val="2D4060"/>
            </a:solidFill>
            <a:prstDash val="solid"/>
          </a:ln>
        </p:spPr>
      </p:sp>
      <p:sp>
        <p:nvSpPr>
          <p:cNvPr id="13" name="Text 10"/>
          <p:cNvSpPr/>
          <p:nvPr/>
        </p:nvSpPr>
        <p:spPr>
          <a:xfrm>
            <a:off x="5120640" y="1298448"/>
            <a:ext cx="1737360" cy="256032"/>
          </a:xfrm>
          <a:prstGeom prst="rect">
            <a:avLst/>
          </a:prstGeom>
          <a:noFill/>
          <a:ln/>
        </p:spPr>
        <p:txBody>
          <a:bodyPr wrap="square" lIns="0" tIns="0" rIns="0" bIns="0" rtlCol="0" anchor="ctr"/>
          <a:lstStyle/>
          <a:p>
            <a:pPr indent="0" marL="0">
              <a:buNone/>
            </a:pPr>
            <a:r>
              <a:rPr lang="en-US" sz="1000" dirty="0">
                <a:solidFill>
                  <a:srgbClr val="D6E4F0"/>
                </a:solidFill>
                <a:latin typeface="Calibri" pitchFamily="34" charset="0"/>
                <a:ea typeface="Calibri" pitchFamily="34" charset="-122"/>
                <a:cs typeface="Calibri" pitchFamily="34" charset="-120"/>
              </a:rPr>
              <a:t>The atomic weapons parallel</a:t>
            </a:r>
            <a:endParaRPr lang="en-US" sz="1000" dirty="0"/>
          </a:p>
        </p:txBody>
      </p:sp>
      <p:sp>
        <p:nvSpPr>
          <p:cNvPr id="14" name="Shape 11"/>
          <p:cNvSpPr/>
          <p:nvPr/>
        </p:nvSpPr>
        <p:spPr>
          <a:xfrm>
            <a:off x="5029200" y="2176272"/>
            <a:ext cx="1920240" cy="347472"/>
          </a:xfrm>
          <a:prstGeom prst="rect">
            <a:avLst/>
          </a:prstGeom>
          <a:solidFill>
            <a:srgbClr val="243555"/>
          </a:solidFill>
          <a:ln w="6350">
            <a:solidFill>
              <a:srgbClr val="2D4060"/>
            </a:solidFill>
            <a:prstDash val="solid"/>
          </a:ln>
        </p:spPr>
      </p:sp>
      <p:sp>
        <p:nvSpPr>
          <p:cNvPr id="15" name="Text 12"/>
          <p:cNvSpPr/>
          <p:nvPr/>
        </p:nvSpPr>
        <p:spPr>
          <a:xfrm>
            <a:off x="5120640" y="2212848"/>
            <a:ext cx="1737360" cy="256032"/>
          </a:xfrm>
          <a:prstGeom prst="rect">
            <a:avLst/>
          </a:prstGeom>
          <a:noFill/>
          <a:ln/>
        </p:spPr>
        <p:txBody>
          <a:bodyPr wrap="square" lIns="0" tIns="0" rIns="0" bIns="0" rtlCol="0" anchor="ctr"/>
          <a:lstStyle/>
          <a:p>
            <a:pPr indent="0" marL="0">
              <a:buNone/>
            </a:pPr>
            <a:r>
              <a:rPr lang="en-US" sz="1000" dirty="0">
                <a:solidFill>
                  <a:srgbClr val="D6E4F0"/>
                </a:solidFill>
                <a:latin typeface="Calibri" pitchFamily="34" charset="0"/>
                <a:ea typeface="Calibri" pitchFamily="34" charset="-122"/>
                <a:cs typeface="Calibri" pitchFamily="34" charset="-120"/>
              </a:rPr>
              <a:t>Deepfakes &amp; identity</a:t>
            </a:r>
            <a:endParaRPr lang="en-US" sz="1000" dirty="0"/>
          </a:p>
        </p:txBody>
      </p:sp>
      <p:sp>
        <p:nvSpPr>
          <p:cNvPr id="16" name="Shape 13"/>
          <p:cNvSpPr/>
          <p:nvPr/>
        </p:nvSpPr>
        <p:spPr>
          <a:xfrm>
            <a:off x="5029200" y="3090672"/>
            <a:ext cx="1920240" cy="347472"/>
          </a:xfrm>
          <a:prstGeom prst="rect">
            <a:avLst/>
          </a:prstGeom>
          <a:solidFill>
            <a:srgbClr val="243555"/>
          </a:solidFill>
          <a:ln w="6350">
            <a:solidFill>
              <a:srgbClr val="2D4060"/>
            </a:solidFill>
            <a:prstDash val="solid"/>
          </a:ln>
        </p:spPr>
      </p:sp>
      <p:sp>
        <p:nvSpPr>
          <p:cNvPr id="17" name="Text 14"/>
          <p:cNvSpPr/>
          <p:nvPr/>
        </p:nvSpPr>
        <p:spPr>
          <a:xfrm>
            <a:off x="5120640" y="3127248"/>
            <a:ext cx="1737360" cy="256032"/>
          </a:xfrm>
          <a:prstGeom prst="rect">
            <a:avLst/>
          </a:prstGeom>
          <a:noFill/>
          <a:ln/>
        </p:spPr>
        <p:txBody>
          <a:bodyPr wrap="square" lIns="0" tIns="0" rIns="0" bIns="0" rtlCol="0" anchor="ctr"/>
          <a:lstStyle/>
          <a:p>
            <a:pPr indent="0" marL="0">
              <a:buNone/>
            </a:pPr>
            <a:r>
              <a:rPr lang="en-US" sz="1000" dirty="0">
                <a:solidFill>
                  <a:srgbClr val="D6E4F0"/>
                </a:solidFill>
                <a:latin typeface="Calibri" pitchFamily="34" charset="0"/>
                <a:ea typeface="Calibri" pitchFamily="34" charset="-122"/>
                <a:cs typeface="Calibri" pitchFamily="34" charset="-120"/>
              </a:rPr>
              <a:t>Reforming authentication</a:t>
            </a:r>
            <a:endParaRPr lang="en-US" sz="1000" dirty="0"/>
          </a:p>
        </p:txBody>
      </p:sp>
      <p:sp>
        <p:nvSpPr>
          <p:cNvPr id="18" name="Shape 15"/>
          <p:cNvSpPr/>
          <p:nvPr/>
        </p:nvSpPr>
        <p:spPr>
          <a:xfrm>
            <a:off x="5029200" y="4005072"/>
            <a:ext cx="1920240" cy="347472"/>
          </a:xfrm>
          <a:prstGeom prst="rect">
            <a:avLst/>
          </a:prstGeom>
          <a:solidFill>
            <a:srgbClr val="243555"/>
          </a:solidFill>
          <a:ln w="6350">
            <a:solidFill>
              <a:srgbClr val="2D4060"/>
            </a:solidFill>
            <a:prstDash val="solid"/>
          </a:ln>
        </p:spPr>
      </p:sp>
      <p:sp>
        <p:nvSpPr>
          <p:cNvPr id="19" name="Text 16"/>
          <p:cNvSpPr/>
          <p:nvPr/>
        </p:nvSpPr>
        <p:spPr>
          <a:xfrm>
            <a:off x="5120640" y="4041648"/>
            <a:ext cx="1737360" cy="256032"/>
          </a:xfrm>
          <a:prstGeom prst="rect">
            <a:avLst/>
          </a:prstGeom>
          <a:noFill/>
          <a:ln/>
        </p:spPr>
        <p:txBody>
          <a:bodyPr wrap="square" lIns="0" tIns="0" rIns="0" bIns="0" rtlCol="0" anchor="ctr"/>
          <a:lstStyle/>
          <a:p>
            <a:pPr indent="0" marL="0">
              <a:buNone/>
            </a:pPr>
            <a:r>
              <a:rPr lang="en-US" sz="1000" dirty="0">
                <a:solidFill>
                  <a:srgbClr val="D6E4F0"/>
                </a:solidFill>
                <a:latin typeface="Calibri" pitchFamily="34" charset="0"/>
                <a:ea typeface="Calibri" pitchFamily="34" charset="-122"/>
                <a:cs typeface="Calibri" pitchFamily="34" charset="-120"/>
              </a:rPr>
              <a:t>Watermarking — why it's hard</a:t>
            </a:r>
            <a:endParaRPr lang="en-US" sz="1000" dirty="0"/>
          </a:p>
        </p:txBody>
      </p:sp>
      <p:sp>
        <p:nvSpPr>
          <p:cNvPr id="20" name="Shape 17"/>
          <p:cNvSpPr/>
          <p:nvPr/>
        </p:nvSpPr>
        <p:spPr>
          <a:xfrm>
            <a:off x="7086600" y="347472"/>
            <a:ext cx="1920240" cy="347472"/>
          </a:xfrm>
          <a:prstGeom prst="rect">
            <a:avLst/>
          </a:prstGeom>
          <a:solidFill>
            <a:srgbClr val="243555"/>
          </a:solidFill>
          <a:ln w="6350">
            <a:solidFill>
              <a:srgbClr val="2D4060"/>
            </a:solidFill>
            <a:prstDash val="solid"/>
          </a:ln>
        </p:spPr>
      </p:sp>
      <p:sp>
        <p:nvSpPr>
          <p:cNvPr id="21" name="Text 18"/>
          <p:cNvSpPr/>
          <p:nvPr/>
        </p:nvSpPr>
        <p:spPr>
          <a:xfrm>
            <a:off x="7178040" y="384048"/>
            <a:ext cx="1737360" cy="256032"/>
          </a:xfrm>
          <a:prstGeom prst="rect">
            <a:avLst/>
          </a:prstGeom>
          <a:noFill/>
          <a:ln/>
        </p:spPr>
        <p:txBody>
          <a:bodyPr wrap="square" lIns="0" tIns="0" rIns="0" bIns="0" rtlCol="0" anchor="ctr"/>
          <a:lstStyle/>
          <a:p>
            <a:pPr indent="0" marL="0">
              <a:buNone/>
            </a:pPr>
            <a:r>
              <a:rPr lang="en-US" sz="1000" dirty="0">
                <a:solidFill>
                  <a:srgbClr val="D6E4F0"/>
                </a:solidFill>
                <a:latin typeface="Calibri" pitchFamily="34" charset="0"/>
                <a:ea typeface="Calibri" pitchFamily="34" charset="-122"/>
                <a:cs typeface="Calibri" pitchFamily="34" charset="-120"/>
              </a:rPr>
              <a:t>Foundational CS dilemmas</a:t>
            </a:r>
            <a:endParaRPr lang="en-US" sz="1000" dirty="0"/>
          </a:p>
        </p:txBody>
      </p:sp>
      <p:sp>
        <p:nvSpPr>
          <p:cNvPr id="22" name="Shape 19"/>
          <p:cNvSpPr/>
          <p:nvPr/>
        </p:nvSpPr>
        <p:spPr>
          <a:xfrm>
            <a:off x="7086600" y="1261872"/>
            <a:ext cx="1920240" cy="347472"/>
          </a:xfrm>
          <a:prstGeom prst="rect">
            <a:avLst/>
          </a:prstGeom>
          <a:solidFill>
            <a:srgbClr val="243555"/>
          </a:solidFill>
          <a:ln w="6350">
            <a:solidFill>
              <a:srgbClr val="2D4060"/>
            </a:solidFill>
            <a:prstDash val="solid"/>
          </a:ln>
        </p:spPr>
      </p:sp>
      <p:sp>
        <p:nvSpPr>
          <p:cNvPr id="23" name="Text 20"/>
          <p:cNvSpPr/>
          <p:nvPr/>
        </p:nvSpPr>
        <p:spPr>
          <a:xfrm>
            <a:off x="7178040" y="1298448"/>
            <a:ext cx="1737360" cy="256032"/>
          </a:xfrm>
          <a:prstGeom prst="rect">
            <a:avLst/>
          </a:prstGeom>
          <a:noFill/>
          <a:ln/>
        </p:spPr>
        <p:txBody>
          <a:bodyPr wrap="square" lIns="0" tIns="0" rIns="0" bIns="0" rtlCol="0" anchor="ctr"/>
          <a:lstStyle/>
          <a:p>
            <a:pPr indent="0" marL="0">
              <a:buNone/>
            </a:pPr>
            <a:r>
              <a:rPr lang="en-US" sz="1000" dirty="0">
                <a:solidFill>
                  <a:srgbClr val="D6E4F0"/>
                </a:solidFill>
                <a:latin typeface="Calibri" pitchFamily="34" charset="0"/>
                <a:ea typeface="Calibri" pitchFamily="34" charset="-122"/>
                <a:cs typeface="Calibri" pitchFamily="34" charset="-120"/>
              </a:rPr>
              <a:t>Security ethics</a:t>
            </a:r>
            <a:endParaRPr lang="en-US" sz="1000" dirty="0"/>
          </a:p>
        </p:txBody>
      </p:sp>
      <p:sp>
        <p:nvSpPr>
          <p:cNvPr id="24" name="Shape 21"/>
          <p:cNvSpPr/>
          <p:nvPr/>
        </p:nvSpPr>
        <p:spPr>
          <a:xfrm>
            <a:off x="7086600" y="2176272"/>
            <a:ext cx="1920240" cy="347472"/>
          </a:xfrm>
          <a:prstGeom prst="rect">
            <a:avLst/>
          </a:prstGeom>
          <a:solidFill>
            <a:srgbClr val="243555"/>
          </a:solidFill>
          <a:ln w="6350">
            <a:solidFill>
              <a:srgbClr val="2D4060"/>
            </a:solidFill>
            <a:prstDash val="solid"/>
          </a:ln>
        </p:spPr>
      </p:sp>
      <p:sp>
        <p:nvSpPr>
          <p:cNvPr id="25" name="Text 22"/>
          <p:cNvSpPr/>
          <p:nvPr/>
        </p:nvSpPr>
        <p:spPr>
          <a:xfrm>
            <a:off x="7178040" y="2212848"/>
            <a:ext cx="1737360" cy="256032"/>
          </a:xfrm>
          <a:prstGeom prst="rect">
            <a:avLst/>
          </a:prstGeom>
          <a:noFill/>
          <a:ln/>
        </p:spPr>
        <p:txBody>
          <a:bodyPr wrap="square" lIns="0" tIns="0" rIns="0" bIns="0" rtlCol="0" anchor="ctr"/>
          <a:lstStyle/>
          <a:p>
            <a:pPr indent="0" marL="0">
              <a:buNone/>
            </a:pPr>
            <a:r>
              <a:rPr lang="en-US" sz="1000" dirty="0">
                <a:solidFill>
                  <a:srgbClr val="D6E4F0"/>
                </a:solidFill>
                <a:latin typeface="Calibri" pitchFamily="34" charset="0"/>
                <a:ea typeface="Calibri" pitchFamily="34" charset="-122"/>
                <a:cs typeface="Calibri" pitchFamily="34" charset="-120"/>
              </a:rPr>
              <a:t>Privacy &amp; surveillance</a:t>
            </a:r>
            <a:endParaRPr lang="en-US" sz="1000" dirty="0"/>
          </a:p>
        </p:txBody>
      </p:sp>
      <p:sp>
        <p:nvSpPr>
          <p:cNvPr id="26" name="Shape 23"/>
          <p:cNvSpPr/>
          <p:nvPr/>
        </p:nvSpPr>
        <p:spPr>
          <a:xfrm>
            <a:off x="7086600" y="3090672"/>
            <a:ext cx="1920240" cy="347472"/>
          </a:xfrm>
          <a:prstGeom prst="rect">
            <a:avLst/>
          </a:prstGeom>
          <a:solidFill>
            <a:srgbClr val="243555"/>
          </a:solidFill>
          <a:ln w="6350">
            <a:solidFill>
              <a:srgbClr val="2D4060"/>
            </a:solidFill>
            <a:prstDash val="solid"/>
          </a:ln>
        </p:spPr>
      </p:sp>
      <p:sp>
        <p:nvSpPr>
          <p:cNvPr id="27" name="Text 24"/>
          <p:cNvSpPr/>
          <p:nvPr/>
        </p:nvSpPr>
        <p:spPr>
          <a:xfrm>
            <a:off x="7178040" y="3127248"/>
            <a:ext cx="1737360" cy="256032"/>
          </a:xfrm>
          <a:prstGeom prst="rect">
            <a:avLst/>
          </a:prstGeom>
          <a:noFill/>
          <a:ln/>
        </p:spPr>
        <p:txBody>
          <a:bodyPr wrap="square" lIns="0" tIns="0" rIns="0" bIns="0" rtlCol="0" anchor="ctr"/>
          <a:lstStyle/>
          <a:p>
            <a:pPr indent="0" marL="0">
              <a:buNone/>
            </a:pPr>
            <a:r>
              <a:rPr lang="en-US" sz="1000" dirty="0">
                <a:solidFill>
                  <a:srgbClr val="D6E4F0"/>
                </a:solidFill>
                <a:latin typeface="Calibri" pitchFamily="34" charset="0"/>
                <a:ea typeface="Calibri" pitchFamily="34" charset="-122"/>
                <a:cs typeface="Calibri" pitchFamily="34" charset="-120"/>
              </a:rPr>
              <a:t>Algorithms &amp; automation</a:t>
            </a:r>
            <a:endParaRPr lang="en-US" sz="1000" dirty="0"/>
          </a:p>
        </p:txBody>
      </p:sp>
      <p:sp>
        <p:nvSpPr>
          <p:cNvPr id="28" name="Shape 25"/>
          <p:cNvSpPr/>
          <p:nvPr/>
        </p:nvSpPr>
        <p:spPr>
          <a:xfrm>
            <a:off x="7086600" y="4005072"/>
            <a:ext cx="1920240" cy="347472"/>
          </a:xfrm>
          <a:prstGeom prst="rect">
            <a:avLst/>
          </a:prstGeom>
          <a:solidFill>
            <a:srgbClr val="243555"/>
          </a:solidFill>
          <a:ln w="6350">
            <a:solidFill>
              <a:srgbClr val="2D4060"/>
            </a:solidFill>
            <a:prstDash val="solid"/>
          </a:ln>
        </p:spPr>
      </p:sp>
      <p:sp>
        <p:nvSpPr>
          <p:cNvPr id="29" name="Text 26"/>
          <p:cNvSpPr/>
          <p:nvPr/>
        </p:nvSpPr>
        <p:spPr>
          <a:xfrm>
            <a:off x="7178040" y="4041648"/>
            <a:ext cx="1737360" cy="256032"/>
          </a:xfrm>
          <a:prstGeom prst="rect">
            <a:avLst/>
          </a:prstGeom>
          <a:noFill/>
          <a:ln/>
        </p:spPr>
        <p:txBody>
          <a:bodyPr wrap="square" lIns="0" tIns="0" rIns="0" bIns="0" rtlCol="0" anchor="ctr"/>
          <a:lstStyle/>
          <a:p>
            <a:pPr indent="0" marL="0">
              <a:buNone/>
            </a:pPr>
            <a:r>
              <a:rPr lang="en-US" sz="1000" dirty="0">
                <a:solidFill>
                  <a:srgbClr val="D6E4F0"/>
                </a:solidFill>
                <a:latin typeface="Calibri" pitchFamily="34" charset="0"/>
                <a:ea typeface="Calibri" pitchFamily="34" charset="-122"/>
                <a:cs typeface="Calibri" pitchFamily="34" charset="-120"/>
              </a:rPr>
              <a:t>IP, open source &amp; labor</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1115568"/>
          </a:xfrm>
          <a:prstGeom prst="rect">
            <a:avLst/>
          </a:prstGeom>
          <a:solidFill>
            <a:srgbClr val="C0392B"/>
          </a:solidFill>
          <a:ln w="12700">
            <a:solidFill>
              <a:srgbClr val="C0392B"/>
            </a:solidFill>
            <a:prstDash val="solid"/>
          </a:ln>
        </p:spPr>
      </p:sp>
      <p:sp>
        <p:nvSpPr>
          <p:cNvPr id="3" name="Text 1"/>
          <p:cNvSpPr/>
          <p:nvPr/>
        </p:nvSpPr>
        <p:spPr>
          <a:xfrm>
            <a:off x="411480" y="91440"/>
            <a:ext cx="8321040" cy="621792"/>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AI-Generated Research: The Core Ethical Problem</a:t>
            </a:r>
            <a:endParaRPr lang="en-US" sz="2600" dirty="0"/>
          </a:p>
        </p:txBody>
      </p:sp>
      <p:sp>
        <p:nvSpPr>
          <p:cNvPr id="4" name="Text 2"/>
          <p:cNvSpPr/>
          <p:nvPr/>
        </p:nvSpPr>
        <p:spPr>
          <a:xfrm>
            <a:off x="411480" y="694944"/>
            <a:ext cx="8321040" cy="329184"/>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Training LLMs to write papers and rebuttals</a:t>
            </a:r>
            <a:endParaRPr lang="en-US" sz="1200" dirty="0"/>
          </a:p>
        </p:txBody>
      </p:sp>
      <p:sp>
        <p:nvSpPr>
          <p:cNvPr id="5" name="Shape 3"/>
          <p:cNvSpPr/>
          <p:nvPr/>
        </p:nvSpPr>
        <p:spPr>
          <a:xfrm>
            <a:off x="365760" y="1188720"/>
            <a:ext cx="8412480" cy="804672"/>
          </a:xfrm>
          <a:prstGeom prst="rect">
            <a:avLst/>
          </a:prstGeom>
          <a:solidFill>
            <a:srgbClr val="FFF8F0"/>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6" name="Shape 4"/>
          <p:cNvSpPr/>
          <p:nvPr/>
        </p:nvSpPr>
        <p:spPr>
          <a:xfrm>
            <a:off x="365760" y="1188720"/>
            <a:ext cx="8412480" cy="54864"/>
          </a:xfrm>
          <a:prstGeom prst="rect">
            <a:avLst/>
          </a:prstGeom>
          <a:solidFill>
            <a:srgbClr val="C0392B"/>
          </a:solidFill>
          <a:ln w="12700">
            <a:solidFill>
              <a:srgbClr val="C0392B"/>
            </a:solidFill>
            <a:prstDash val="solid"/>
          </a:ln>
        </p:spPr>
      </p:sp>
      <p:sp>
        <p:nvSpPr>
          <p:cNvPr id="7" name="Text 5"/>
          <p:cNvSpPr/>
          <p:nvPr/>
        </p:nvSpPr>
        <p:spPr>
          <a:xfrm>
            <a:off x="530352" y="1298448"/>
            <a:ext cx="8092440" cy="621792"/>
          </a:xfrm>
          <a:prstGeom prst="rect">
            <a:avLst/>
          </a:prstGeom>
          <a:noFill/>
          <a:ln/>
        </p:spPr>
        <p:txBody>
          <a:bodyPr wrap="square" lIns="0" tIns="0" rIns="0" bIns="0" rtlCol="0" anchor="ctr"/>
          <a:lstStyle/>
          <a:p>
            <a:pPr indent="0" marL="0">
              <a:buNone/>
            </a:pPr>
            <a:r>
              <a:rPr lang="en-US" sz="1300" dirty="0">
                <a:solidFill>
                  <a:srgbClr val="1A1A2E"/>
                </a:solidFill>
                <a:latin typeface="Calibri" pitchFamily="34" charset="0"/>
                <a:ea typeface="Calibri" pitchFamily="34" charset="-122"/>
                <a:cs typeface="Calibri" pitchFamily="34" charset="-120"/>
              </a:rPr>
              <a:t>The research: LLMs trained not just to write scientific papers, but to write rebuttals when peer reviewers raise concerns — optimized to get papers accepted, not to engage honestly with criticism.</a:t>
            </a:r>
            <a:endParaRPr lang="en-US" sz="1300" dirty="0"/>
          </a:p>
        </p:txBody>
      </p:sp>
      <p:sp>
        <p:nvSpPr>
          <p:cNvPr id="8" name="Shape 6"/>
          <p:cNvSpPr/>
          <p:nvPr/>
        </p:nvSpPr>
        <p:spPr>
          <a:xfrm>
            <a:off x="365760" y="2148840"/>
            <a:ext cx="2724912" cy="2633472"/>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9" name="Shape 7"/>
          <p:cNvSpPr/>
          <p:nvPr/>
        </p:nvSpPr>
        <p:spPr>
          <a:xfrm>
            <a:off x="365760" y="2148840"/>
            <a:ext cx="2724912" cy="54864"/>
          </a:xfrm>
          <a:prstGeom prst="rect">
            <a:avLst/>
          </a:prstGeom>
          <a:solidFill>
            <a:srgbClr val="2D7D46"/>
          </a:solidFill>
          <a:ln w="12700">
            <a:solidFill>
              <a:srgbClr val="2D7D46"/>
            </a:solidFill>
            <a:prstDash val="solid"/>
          </a:ln>
        </p:spPr>
      </p:sp>
      <p:pic>
        <p:nvPicPr>
          <p:cNvPr id="10" name="Image 0" descr="preencoded.png">    </p:cNvPr>
          <p:cNvPicPr>
            <a:picLocks noChangeAspect="1"/>
          </p:cNvPicPr>
          <p:nvPr/>
        </p:nvPicPr>
        <p:blipFill>
          <a:blip r:embed="rId1"/>
          <a:stretch>
            <a:fillRect/>
          </a:stretch>
        </p:blipFill>
        <p:spPr>
          <a:xfrm>
            <a:off x="475488" y="2304288"/>
            <a:ext cx="384048" cy="384048"/>
          </a:xfrm>
          <a:prstGeom prst="rect">
            <a:avLst/>
          </a:prstGeom>
        </p:spPr>
      </p:pic>
      <p:sp>
        <p:nvSpPr>
          <p:cNvPr id="11" name="Text 8"/>
          <p:cNvSpPr/>
          <p:nvPr/>
        </p:nvSpPr>
        <p:spPr>
          <a:xfrm>
            <a:off x="960120" y="2304288"/>
            <a:ext cx="2029968" cy="347472"/>
          </a:xfrm>
          <a:prstGeom prst="rect">
            <a:avLst/>
          </a:prstGeom>
          <a:noFill/>
          <a:ln/>
        </p:spPr>
        <p:txBody>
          <a:bodyPr wrap="square" lIns="0" tIns="0" rIns="0" bIns="0" rtlCol="0" anchor="ctr"/>
          <a:lstStyle/>
          <a:p>
            <a:pPr indent="0" marL="0">
              <a:buNone/>
            </a:pPr>
            <a:r>
              <a:rPr lang="en-US" sz="1350" b="1" dirty="0">
                <a:solidFill>
                  <a:srgbClr val="2D7D46"/>
                </a:solidFill>
                <a:latin typeface="Calibri" pitchFamily="34" charset="0"/>
                <a:ea typeface="Calibri" pitchFamily="34" charset="-122"/>
                <a:cs typeface="Calibri" pitchFamily="34" charset="-120"/>
              </a:rPr>
              <a:t>Defensible uses</a:t>
            </a:r>
            <a:endParaRPr lang="en-US" sz="1350" dirty="0"/>
          </a:p>
        </p:txBody>
      </p:sp>
      <p:sp>
        <p:nvSpPr>
          <p:cNvPr id="12" name="Shape 9"/>
          <p:cNvSpPr/>
          <p:nvPr/>
        </p:nvSpPr>
        <p:spPr>
          <a:xfrm>
            <a:off x="530352" y="2889504"/>
            <a:ext cx="109728" cy="109728"/>
          </a:xfrm>
          <a:prstGeom prst="ellipse">
            <a:avLst/>
          </a:prstGeom>
          <a:solidFill>
            <a:srgbClr val="2D7D46"/>
          </a:solidFill>
          <a:ln w="12700">
            <a:solidFill>
              <a:srgbClr val="2D7D46"/>
            </a:solidFill>
            <a:prstDash val="solid"/>
          </a:ln>
        </p:spPr>
      </p:sp>
      <p:sp>
        <p:nvSpPr>
          <p:cNvPr id="13" name="Text 10"/>
          <p:cNvSpPr/>
          <p:nvPr/>
        </p:nvSpPr>
        <p:spPr>
          <a:xfrm>
            <a:off x="731520" y="2834640"/>
            <a:ext cx="2240280" cy="475488"/>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Using LLMs to improve clarity of writing (with disclosure)</a:t>
            </a:r>
            <a:endParaRPr lang="en-US" sz="1200" dirty="0"/>
          </a:p>
        </p:txBody>
      </p:sp>
      <p:sp>
        <p:nvSpPr>
          <p:cNvPr id="14" name="Shape 11"/>
          <p:cNvSpPr/>
          <p:nvPr/>
        </p:nvSpPr>
        <p:spPr>
          <a:xfrm>
            <a:off x="530352" y="3419856"/>
            <a:ext cx="109728" cy="109728"/>
          </a:xfrm>
          <a:prstGeom prst="ellipse">
            <a:avLst/>
          </a:prstGeom>
          <a:solidFill>
            <a:srgbClr val="2D7D46"/>
          </a:solidFill>
          <a:ln w="12700">
            <a:solidFill>
              <a:srgbClr val="2D7D46"/>
            </a:solidFill>
            <a:prstDash val="solid"/>
          </a:ln>
        </p:spPr>
      </p:sp>
      <p:sp>
        <p:nvSpPr>
          <p:cNvPr id="15" name="Text 12"/>
          <p:cNvSpPr/>
          <p:nvPr/>
        </p:nvSpPr>
        <p:spPr>
          <a:xfrm>
            <a:off x="731520" y="3364992"/>
            <a:ext cx="2240280" cy="475488"/>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Using LLMs to summarize literature</a:t>
            </a:r>
            <a:endParaRPr lang="en-US" sz="1200" dirty="0"/>
          </a:p>
        </p:txBody>
      </p:sp>
      <p:sp>
        <p:nvSpPr>
          <p:cNvPr id="16" name="Shape 13"/>
          <p:cNvSpPr/>
          <p:nvPr/>
        </p:nvSpPr>
        <p:spPr>
          <a:xfrm>
            <a:off x="530352" y="3950208"/>
            <a:ext cx="109728" cy="109728"/>
          </a:xfrm>
          <a:prstGeom prst="ellipse">
            <a:avLst/>
          </a:prstGeom>
          <a:solidFill>
            <a:srgbClr val="2D7D46"/>
          </a:solidFill>
          <a:ln w="12700">
            <a:solidFill>
              <a:srgbClr val="2D7D46"/>
            </a:solidFill>
            <a:prstDash val="solid"/>
          </a:ln>
        </p:spPr>
      </p:sp>
      <p:sp>
        <p:nvSpPr>
          <p:cNvPr id="17" name="Text 14"/>
          <p:cNvSpPr/>
          <p:nvPr/>
        </p:nvSpPr>
        <p:spPr>
          <a:xfrm>
            <a:off x="731520" y="3895344"/>
            <a:ext cx="2240280" cy="475488"/>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AI to identify flaws in reasoning</a:t>
            </a:r>
            <a:endParaRPr lang="en-US" sz="1200" dirty="0"/>
          </a:p>
        </p:txBody>
      </p:sp>
      <p:sp>
        <p:nvSpPr>
          <p:cNvPr id="18" name="Shape 15"/>
          <p:cNvSpPr/>
          <p:nvPr/>
        </p:nvSpPr>
        <p:spPr>
          <a:xfrm>
            <a:off x="3218688" y="2148840"/>
            <a:ext cx="2724912" cy="2633472"/>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9" name="Shape 16"/>
          <p:cNvSpPr/>
          <p:nvPr/>
        </p:nvSpPr>
        <p:spPr>
          <a:xfrm>
            <a:off x="3218688" y="2148840"/>
            <a:ext cx="2724912" cy="54864"/>
          </a:xfrm>
          <a:prstGeom prst="rect">
            <a:avLst/>
          </a:prstGeom>
          <a:solidFill>
            <a:srgbClr val="C07D1A"/>
          </a:solidFill>
          <a:ln w="12700">
            <a:solidFill>
              <a:srgbClr val="C07D1A"/>
            </a:solidFill>
            <a:prstDash val="solid"/>
          </a:ln>
        </p:spPr>
      </p:sp>
      <p:pic>
        <p:nvPicPr>
          <p:cNvPr id="20" name="Image 1" descr="preencoded.png">    </p:cNvPr>
          <p:cNvPicPr>
            <a:picLocks noChangeAspect="1"/>
          </p:cNvPicPr>
          <p:nvPr/>
        </p:nvPicPr>
        <p:blipFill>
          <a:blip r:embed="rId2"/>
          <a:stretch>
            <a:fillRect/>
          </a:stretch>
        </p:blipFill>
        <p:spPr>
          <a:xfrm>
            <a:off x="3328416" y="2304288"/>
            <a:ext cx="384048" cy="384048"/>
          </a:xfrm>
          <a:prstGeom prst="rect">
            <a:avLst/>
          </a:prstGeom>
        </p:spPr>
      </p:pic>
      <p:sp>
        <p:nvSpPr>
          <p:cNvPr id="21" name="Text 17"/>
          <p:cNvSpPr/>
          <p:nvPr/>
        </p:nvSpPr>
        <p:spPr>
          <a:xfrm>
            <a:off x="3813048" y="2304288"/>
            <a:ext cx="2029968" cy="347472"/>
          </a:xfrm>
          <a:prstGeom prst="rect">
            <a:avLst/>
          </a:prstGeom>
          <a:noFill/>
          <a:ln/>
        </p:spPr>
        <p:txBody>
          <a:bodyPr wrap="square" lIns="0" tIns="0" rIns="0" bIns="0" rtlCol="0" anchor="ctr"/>
          <a:lstStyle/>
          <a:p>
            <a:pPr indent="0" marL="0">
              <a:buNone/>
            </a:pPr>
            <a:r>
              <a:rPr lang="en-US" sz="1350" b="1" dirty="0">
                <a:solidFill>
                  <a:srgbClr val="C07D1A"/>
                </a:solidFill>
                <a:latin typeface="Calibri" pitchFamily="34" charset="0"/>
                <a:ea typeface="Calibri" pitchFamily="34" charset="-122"/>
                <a:cs typeface="Calibri" pitchFamily="34" charset="-120"/>
              </a:rPr>
              <a:t>Contested uses</a:t>
            </a:r>
            <a:endParaRPr lang="en-US" sz="1350" dirty="0"/>
          </a:p>
        </p:txBody>
      </p:sp>
      <p:sp>
        <p:nvSpPr>
          <p:cNvPr id="22" name="Shape 18"/>
          <p:cNvSpPr/>
          <p:nvPr/>
        </p:nvSpPr>
        <p:spPr>
          <a:xfrm>
            <a:off x="3383280" y="2889504"/>
            <a:ext cx="109728" cy="109728"/>
          </a:xfrm>
          <a:prstGeom prst="ellipse">
            <a:avLst/>
          </a:prstGeom>
          <a:solidFill>
            <a:srgbClr val="C07D1A"/>
          </a:solidFill>
          <a:ln w="12700">
            <a:solidFill>
              <a:srgbClr val="C07D1A"/>
            </a:solidFill>
            <a:prstDash val="solid"/>
          </a:ln>
        </p:spPr>
      </p:sp>
      <p:sp>
        <p:nvSpPr>
          <p:cNvPr id="23" name="Text 19"/>
          <p:cNvSpPr/>
          <p:nvPr/>
        </p:nvSpPr>
        <p:spPr>
          <a:xfrm>
            <a:off x="3584448" y="2834640"/>
            <a:ext cx="2240280" cy="475488"/>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Generating scientific arguments from prompts</a:t>
            </a:r>
            <a:endParaRPr lang="en-US" sz="1200" dirty="0"/>
          </a:p>
        </p:txBody>
      </p:sp>
      <p:sp>
        <p:nvSpPr>
          <p:cNvPr id="24" name="Shape 20"/>
          <p:cNvSpPr/>
          <p:nvPr/>
        </p:nvSpPr>
        <p:spPr>
          <a:xfrm>
            <a:off x="3383280" y="3419856"/>
            <a:ext cx="109728" cy="109728"/>
          </a:xfrm>
          <a:prstGeom prst="ellipse">
            <a:avLst/>
          </a:prstGeom>
          <a:solidFill>
            <a:srgbClr val="C07D1A"/>
          </a:solidFill>
          <a:ln w="12700">
            <a:solidFill>
              <a:srgbClr val="C07D1A"/>
            </a:solidFill>
            <a:prstDash val="solid"/>
          </a:ln>
        </p:spPr>
      </p:sp>
      <p:sp>
        <p:nvSpPr>
          <p:cNvPr id="25" name="Text 21"/>
          <p:cNvSpPr/>
          <p:nvPr/>
        </p:nvSpPr>
        <p:spPr>
          <a:xfrm>
            <a:off x="3584448" y="3364992"/>
            <a:ext cx="2240280" cy="475488"/>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AI-drafted methods or results sections</a:t>
            </a:r>
            <a:endParaRPr lang="en-US" sz="1200" dirty="0"/>
          </a:p>
        </p:txBody>
      </p:sp>
      <p:sp>
        <p:nvSpPr>
          <p:cNvPr id="26" name="Shape 22"/>
          <p:cNvSpPr/>
          <p:nvPr/>
        </p:nvSpPr>
        <p:spPr>
          <a:xfrm>
            <a:off x="3383280" y="3950208"/>
            <a:ext cx="109728" cy="109728"/>
          </a:xfrm>
          <a:prstGeom prst="ellipse">
            <a:avLst/>
          </a:prstGeom>
          <a:solidFill>
            <a:srgbClr val="C07D1A"/>
          </a:solidFill>
          <a:ln w="12700">
            <a:solidFill>
              <a:srgbClr val="C07D1A"/>
            </a:solidFill>
            <a:prstDash val="solid"/>
          </a:ln>
        </p:spPr>
      </p:sp>
      <p:sp>
        <p:nvSpPr>
          <p:cNvPr id="27" name="Text 23"/>
          <p:cNvSpPr/>
          <p:nvPr/>
        </p:nvSpPr>
        <p:spPr>
          <a:xfrm>
            <a:off x="3584448" y="3895344"/>
            <a:ext cx="2240280" cy="475488"/>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Using AI to restructure a paper's logic</a:t>
            </a:r>
            <a:endParaRPr lang="en-US" sz="1200" dirty="0"/>
          </a:p>
        </p:txBody>
      </p:sp>
      <p:sp>
        <p:nvSpPr>
          <p:cNvPr id="28" name="Shape 24"/>
          <p:cNvSpPr/>
          <p:nvPr/>
        </p:nvSpPr>
        <p:spPr>
          <a:xfrm>
            <a:off x="6071616" y="2148840"/>
            <a:ext cx="2724912" cy="2633472"/>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29" name="Shape 25"/>
          <p:cNvSpPr/>
          <p:nvPr/>
        </p:nvSpPr>
        <p:spPr>
          <a:xfrm>
            <a:off x="6071616" y="2148840"/>
            <a:ext cx="2724912" cy="54864"/>
          </a:xfrm>
          <a:prstGeom prst="rect">
            <a:avLst/>
          </a:prstGeom>
          <a:solidFill>
            <a:srgbClr val="C0392B"/>
          </a:solidFill>
          <a:ln w="12700">
            <a:solidFill>
              <a:srgbClr val="C0392B"/>
            </a:solidFill>
            <a:prstDash val="solid"/>
          </a:ln>
        </p:spPr>
      </p:sp>
      <p:pic>
        <p:nvPicPr>
          <p:cNvPr id="30" name="Image 2" descr="preencoded.png">    </p:cNvPr>
          <p:cNvPicPr>
            <a:picLocks noChangeAspect="1"/>
          </p:cNvPicPr>
          <p:nvPr/>
        </p:nvPicPr>
        <p:blipFill>
          <a:blip r:embed="rId3"/>
          <a:stretch>
            <a:fillRect/>
          </a:stretch>
        </p:blipFill>
        <p:spPr>
          <a:xfrm>
            <a:off x="6181344" y="2304288"/>
            <a:ext cx="384048" cy="384048"/>
          </a:xfrm>
          <a:prstGeom prst="rect">
            <a:avLst/>
          </a:prstGeom>
        </p:spPr>
      </p:pic>
      <p:sp>
        <p:nvSpPr>
          <p:cNvPr id="31" name="Text 26"/>
          <p:cNvSpPr/>
          <p:nvPr/>
        </p:nvSpPr>
        <p:spPr>
          <a:xfrm>
            <a:off x="6665976" y="2304288"/>
            <a:ext cx="2029968" cy="347472"/>
          </a:xfrm>
          <a:prstGeom prst="rect">
            <a:avLst/>
          </a:prstGeom>
          <a:noFill/>
          <a:ln/>
        </p:spPr>
        <p:txBody>
          <a:bodyPr wrap="square" lIns="0" tIns="0" rIns="0" bIns="0" rtlCol="0" anchor="ctr"/>
          <a:lstStyle/>
          <a:p>
            <a:pPr indent="0" marL="0">
              <a:buNone/>
            </a:pPr>
            <a:r>
              <a:rPr lang="en-US" sz="1350" b="1" dirty="0">
                <a:solidFill>
                  <a:srgbClr val="C0392B"/>
                </a:solidFill>
                <a:latin typeface="Calibri" pitchFamily="34" charset="0"/>
                <a:ea typeface="Calibri" pitchFamily="34" charset="-122"/>
                <a:cs typeface="Calibri" pitchFamily="34" charset="-120"/>
              </a:rPr>
              <a:t>Clearly problematic</a:t>
            </a:r>
            <a:endParaRPr lang="en-US" sz="1350" dirty="0"/>
          </a:p>
        </p:txBody>
      </p:sp>
      <p:sp>
        <p:nvSpPr>
          <p:cNvPr id="32" name="Shape 27"/>
          <p:cNvSpPr/>
          <p:nvPr/>
        </p:nvSpPr>
        <p:spPr>
          <a:xfrm>
            <a:off x="6236208" y="2889504"/>
            <a:ext cx="109728" cy="109728"/>
          </a:xfrm>
          <a:prstGeom prst="ellipse">
            <a:avLst/>
          </a:prstGeom>
          <a:solidFill>
            <a:srgbClr val="C0392B"/>
          </a:solidFill>
          <a:ln w="12700">
            <a:solidFill>
              <a:srgbClr val="C0392B"/>
            </a:solidFill>
            <a:prstDash val="solid"/>
          </a:ln>
        </p:spPr>
      </p:sp>
      <p:sp>
        <p:nvSpPr>
          <p:cNvPr id="33" name="Text 28"/>
          <p:cNvSpPr/>
          <p:nvPr/>
        </p:nvSpPr>
        <p:spPr>
          <a:xfrm>
            <a:off x="6437376" y="2834640"/>
            <a:ext cx="2240280" cy="475488"/>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Training specifically to defeat peer review</a:t>
            </a:r>
            <a:endParaRPr lang="en-US" sz="1200" dirty="0"/>
          </a:p>
        </p:txBody>
      </p:sp>
      <p:sp>
        <p:nvSpPr>
          <p:cNvPr id="34" name="Shape 29"/>
          <p:cNvSpPr/>
          <p:nvPr/>
        </p:nvSpPr>
        <p:spPr>
          <a:xfrm>
            <a:off x="6236208" y="3419856"/>
            <a:ext cx="109728" cy="109728"/>
          </a:xfrm>
          <a:prstGeom prst="ellipse">
            <a:avLst/>
          </a:prstGeom>
          <a:solidFill>
            <a:srgbClr val="C0392B"/>
          </a:solidFill>
          <a:ln w="12700">
            <a:solidFill>
              <a:srgbClr val="C0392B"/>
            </a:solidFill>
            <a:prstDash val="solid"/>
          </a:ln>
        </p:spPr>
      </p:sp>
      <p:sp>
        <p:nvSpPr>
          <p:cNvPr id="35" name="Text 30"/>
          <p:cNvSpPr/>
          <p:nvPr/>
        </p:nvSpPr>
        <p:spPr>
          <a:xfrm>
            <a:off x="6437376" y="3364992"/>
            <a:ext cx="2240280" cy="475488"/>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AI rebuttals with no human scientific engagement</a:t>
            </a:r>
            <a:endParaRPr lang="en-US" sz="1200" dirty="0"/>
          </a:p>
        </p:txBody>
      </p:sp>
      <p:sp>
        <p:nvSpPr>
          <p:cNvPr id="36" name="Shape 31"/>
          <p:cNvSpPr/>
          <p:nvPr/>
        </p:nvSpPr>
        <p:spPr>
          <a:xfrm>
            <a:off x="6236208" y="3950208"/>
            <a:ext cx="109728" cy="109728"/>
          </a:xfrm>
          <a:prstGeom prst="ellipse">
            <a:avLst/>
          </a:prstGeom>
          <a:solidFill>
            <a:srgbClr val="C0392B"/>
          </a:solidFill>
          <a:ln w="12700">
            <a:solidFill>
              <a:srgbClr val="C0392B"/>
            </a:solidFill>
            <a:prstDash val="solid"/>
          </a:ln>
        </p:spPr>
      </p:sp>
      <p:sp>
        <p:nvSpPr>
          <p:cNvPr id="37" name="Text 32"/>
          <p:cNvSpPr/>
          <p:nvPr/>
        </p:nvSpPr>
        <p:spPr>
          <a:xfrm>
            <a:off x="6437376" y="3895344"/>
            <a:ext cx="2240280" cy="475488"/>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Automating the performance of scientific credibility</a:t>
            </a:r>
            <a:endParaRPr lang="en-US" sz="1200" dirty="0"/>
          </a:p>
        </p:txBody>
      </p:sp>
      <p:sp>
        <p:nvSpPr>
          <p:cNvPr id="38" name="Shape 33"/>
          <p:cNvSpPr/>
          <p:nvPr/>
        </p:nvSpPr>
        <p:spPr>
          <a:xfrm>
            <a:off x="365760" y="4864608"/>
            <a:ext cx="8412480" cy="256032"/>
          </a:xfrm>
          <a:prstGeom prst="rect">
            <a:avLst/>
          </a:prstGeom>
          <a:solidFill>
            <a:srgbClr val="FFF0EC"/>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39" name="Text 34"/>
          <p:cNvSpPr/>
          <p:nvPr/>
        </p:nvSpPr>
        <p:spPr>
          <a:xfrm>
            <a:off x="530352" y="4892040"/>
            <a:ext cx="8092440" cy="182880"/>
          </a:xfrm>
          <a:prstGeom prst="rect">
            <a:avLst/>
          </a:prstGeom>
          <a:noFill/>
          <a:ln/>
        </p:spPr>
        <p:txBody>
          <a:bodyPr wrap="square" lIns="0" tIns="0" rIns="0" bIns="0" rtlCol="0" anchor="ctr"/>
          <a:lstStyle/>
          <a:p>
            <a:pPr indent="0" marL="0">
              <a:buNone/>
            </a:pPr>
            <a:r>
              <a:rPr lang="en-US" sz="1100" b="1" i="1" dirty="0">
                <a:solidFill>
                  <a:srgbClr val="C0392B"/>
                </a:solidFill>
                <a:latin typeface="Calibri" pitchFamily="34" charset="0"/>
                <a:ea typeface="Calibri" pitchFamily="34" charset="-122"/>
                <a:cs typeface="Calibri" pitchFamily="34" charset="-120"/>
              </a:rPr>
              <a:t>Key distinction: using AI as a tool to assist human scientists vs. using AI to automate the performance of scientific credibility without underlying scientific work.</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1115568"/>
          </a:xfrm>
          <a:prstGeom prst="rect">
            <a:avLst/>
          </a:prstGeom>
          <a:solidFill>
            <a:srgbClr val="1D2E5C"/>
          </a:solidFill>
          <a:ln w="12700">
            <a:solidFill>
              <a:srgbClr val="1D2E5C"/>
            </a:solidFill>
            <a:prstDash val="solid"/>
          </a:ln>
        </p:spPr>
      </p:sp>
      <p:sp>
        <p:nvSpPr>
          <p:cNvPr id="3" name="Text 1"/>
          <p:cNvSpPr/>
          <p:nvPr/>
        </p:nvSpPr>
        <p:spPr>
          <a:xfrm>
            <a:off x="411480" y="91440"/>
            <a:ext cx="8321040" cy="621792"/>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The Atomic Weapons Parallel</a:t>
            </a:r>
            <a:endParaRPr lang="en-US" sz="2600" dirty="0"/>
          </a:p>
        </p:txBody>
      </p:sp>
      <p:sp>
        <p:nvSpPr>
          <p:cNvPr id="4" name="Text 2"/>
          <p:cNvSpPr/>
          <p:nvPr/>
        </p:nvSpPr>
        <p:spPr>
          <a:xfrm>
            <a:off x="411480" y="694944"/>
            <a:ext cx="8321040" cy="329184"/>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Is discovering physics unethical — or only using the weapons?</a:t>
            </a:r>
            <a:endParaRPr lang="en-US" sz="1200" dirty="0"/>
          </a:p>
        </p:txBody>
      </p:sp>
      <p:sp>
        <p:nvSpPr>
          <p:cNvPr id="5" name="Text 3"/>
          <p:cNvSpPr/>
          <p:nvPr/>
        </p:nvSpPr>
        <p:spPr>
          <a:xfrm>
            <a:off x="365760" y="1188720"/>
            <a:ext cx="8412480" cy="320040"/>
          </a:xfrm>
          <a:prstGeom prst="rect">
            <a:avLst/>
          </a:prstGeom>
          <a:noFill/>
          <a:ln/>
        </p:spPr>
        <p:txBody>
          <a:bodyPr wrap="square" lIns="0" tIns="0" rIns="0" bIns="0" rtlCol="0" anchor="ctr"/>
          <a:lstStyle/>
          <a:p>
            <a:pPr indent="0" marL="0">
              <a:buNone/>
            </a:pPr>
            <a:r>
              <a:rPr lang="en-US" sz="1400" b="1" dirty="0">
                <a:solidFill>
                  <a:srgbClr val="1D2E5C"/>
                </a:solidFill>
                <a:latin typeface="Calibri" pitchFamily="34" charset="0"/>
                <a:ea typeface="Calibri" pitchFamily="34" charset="-122"/>
                <a:cs typeface="Calibri" pitchFamily="34" charset="-120"/>
              </a:rPr>
              <a:t>The knowledge → tool → use spectrum:</a:t>
            </a:r>
            <a:endParaRPr lang="en-US" sz="1400" dirty="0"/>
          </a:p>
        </p:txBody>
      </p:sp>
      <p:sp>
        <p:nvSpPr>
          <p:cNvPr id="6" name="Shape 4"/>
          <p:cNvSpPr/>
          <p:nvPr/>
        </p:nvSpPr>
        <p:spPr>
          <a:xfrm>
            <a:off x="365760" y="1600200"/>
            <a:ext cx="8412480" cy="896112"/>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7" name="Shape 5"/>
          <p:cNvSpPr/>
          <p:nvPr/>
        </p:nvSpPr>
        <p:spPr>
          <a:xfrm>
            <a:off x="365760" y="1600200"/>
            <a:ext cx="64008" cy="896112"/>
          </a:xfrm>
          <a:prstGeom prst="rect">
            <a:avLst/>
          </a:prstGeom>
          <a:solidFill>
            <a:srgbClr val="2D7D46"/>
          </a:solidFill>
          <a:ln w="12700">
            <a:solidFill>
              <a:srgbClr val="2D7D46"/>
            </a:solidFill>
            <a:prstDash val="solid"/>
          </a:ln>
        </p:spPr>
      </p:sp>
      <p:sp>
        <p:nvSpPr>
          <p:cNvPr id="8" name="Text 6"/>
          <p:cNvSpPr/>
          <p:nvPr/>
        </p:nvSpPr>
        <p:spPr>
          <a:xfrm>
            <a:off x="548640" y="1673352"/>
            <a:ext cx="1691640" cy="320040"/>
          </a:xfrm>
          <a:prstGeom prst="rect">
            <a:avLst/>
          </a:prstGeom>
          <a:noFill/>
          <a:ln/>
        </p:spPr>
        <p:txBody>
          <a:bodyPr wrap="square" lIns="0" tIns="0" rIns="0" bIns="0" rtlCol="0" anchor="ctr"/>
          <a:lstStyle/>
          <a:p>
            <a:pPr indent="0" marL="0">
              <a:buNone/>
            </a:pPr>
            <a:r>
              <a:rPr lang="en-US" sz="1300" b="1" dirty="0">
                <a:solidFill>
                  <a:srgbClr val="2D7D46"/>
                </a:solidFill>
                <a:latin typeface="Calibri" pitchFamily="34" charset="0"/>
                <a:ea typeface="Calibri" pitchFamily="34" charset="-122"/>
                <a:cs typeface="Calibri" pitchFamily="34" charset="-120"/>
              </a:rPr>
              <a:t>Pure physics</a:t>
            </a:r>
            <a:endParaRPr lang="en-US" sz="1300" dirty="0"/>
          </a:p>
        </p:txBody>
      </p:sp>
      <p:sp>
        <p:nvSpPr>
          <p:cNvPr id="9" name="Text 7"/>
          <p:cNvSpPr/>
          <p:nvPr/>
        </p:nvSpPr>
        <p:spPr>
          <a:xfrm>
            <a:off x="548640" y="2057400"/>
            <a:ext cx="1691640" cy="347472"/>
          </a:xfrm>
          <a:prstGeom prst="rect">
            <a:avLst/>
          </a:prstGeom>
          <a:noFill/>
          <a:ln/>
        </p:spPr>
        <p:txBody>
          <a:bodyPr wrap="square" lIns="0" tIns="0" rIns="0" bIns="0" rtlCol="0" anchor="ctr"/>
          <a:lstStyle/>
          <a:p>
            <a:pPr indent="0" marL="0">
              <a:buNone/>
            </a:pPr>
            <a:r>
              <a:rPr lang="en-US" sz="1100" i="1" dirty="0">
                <a:solidFill>
                  <a:srgbClr val="4A5068"/>
                </a:solidFill>
                <a:latin typeface="Calibri" pitchFamily="34" charset="0"/>
                <a:ea typeface="Calibri" pitchFamily="34" charset="-122"/>
                <a:cs typeface="Calibri" pitchFamily="34" charset="-120"/>
              </a:rPr>
              <a:t>Atomic: Understanding nuclear fission</a:t>
            </a:r>
            <a:endParaRPr lang="en-US" sz="1100" dirty="0"/>
          </a:p>
        </p:txBody>
      </p:sp>
      <p:sp>
        <p:nvSpPr>
          <p:cNvPr id="10" name="Shape 8"/>
          <p:cNvSpPr/>
          <p:nvPr/>
        </p:nvSpPr>
        <p:spPr>
          <a:xfrm>
            <a:off x="2331720" y="1783080"/>
            <a:ext cx="36576" cy="530352"/>
          </a:xfrm>
          <a:prstGeom prst="rect">
            <a:avLst/>
          </a:prstGeom>
          <a:solidFill>
            <a:srgbClr val="DDE3EF"/>
          </a:solidFill>
          <a:ln w="12700">
            <a:solidFill>
              <a:srgbClr val="DDE3EF"/>
            </a:solidFill>
            <a:prstDash val="solid"/>
          </a:ln>
        </p:spPr>
      </p:sp>
      <p:sp>
        <p:nvSpPr>
          <p:cNvPr id="11" name="Text 9"/>
          <p:cNvSpPr/>
          <p:nvPr/>
        </p:nvSpPr>
        <p:spPr>
          <a:xfrm>
            <a:off x="2487168" y="1837944"/>
            <a:ext cx="6126480" cy="411480"/>
          </a:xfrm>
          <a:prstGeom prst="rect">
            <a:avLst/>
          </a:prstGeom>
          <a:noFill/>
          <a:ln/>
        </p:spPr>
        <p:txBody>
          <a:bodyPr wrap="square" lIns="0" tIns="0" rIns="0" bIns="0" rtlCol="0" anchor="ctr"/>
          <a:lstStyle/>
          <a:p>
            <a:pPr indent="0" marL="0">
              <a:buNone/>
            </a:pPr>
            <a:r>
              <a:rPr lang="en-US" sz="1250" dirty="0">
                <a:solidFill>
                  <a:srgbClr val="1A1A2E"/>
                </a:solidFill>
                <a:latin typeface="Calibri" pitchFamily="34" charset="0"/>
                <a:ea typeface="Calibri" pitchFamily="34" charset="-122"/>
                <a:cs typeface="Calibri" pitchFamily="34" charset="-120"/>
              </a:rPr>
              <a:t>AI parallel: Studying LLM text generation capabilities</a:t>
            </a:r>
            <a:endParaRPr lang="en-US" sz="1250" dirty="0"/>
          </a:p>
        </p:txBody>
      </p:sp>
      <p:sp>
        <p:nvSpPr>
          <p:cNvPr id="12" name="Shape 10"/>
          <p:cNvSpPr/>
          <p:nvPr/>
        </p:nvSpPr>
        <p:spPr>
          <a:xfrm>
            <a:off x="365760" y="2651760"/>
            <a:ext cx="8412480" cy="896112"/>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3" name="Shape 11"/>
          <p:cNvSpPr/>
          <p:nvPr/>
        </p:nvSpPr>
        <p:spPr>
          <a:xfrm>
            <a:off x="365760" y="2651760"/>
            <a:ext cx="64008" cy="896112"/>
          </a:xfrm>
          <a:prstGeom prst="rect">
            <a:avLst/>
          </a:prstGeom>
          <a:solidFill>
            <a:srgbClr val="C07D1A"/>
          </a:solidFill>
          <a:ln w="12700">
            <a:solidFill>
              <a:srgbClr val="C07D1A"/>
            </a:solidFill>
            <a:prstDash val="solid"/>
          </a:ln>
        </p:spPr>
      </p:sp>
      <p:sp>
        <p:nvSpPr>
          <p:cNvPr id="14" name="Text 12"/>
          <p:cNvSpPr/>
          <p:nvPr/>
        </p:nvSpPr>
        <p:spPr>
          <a:xfrm>
            <a:off x="548640" y="2724912"/>
            <a:ext cx="1691640" cy="320040"/>
          </a:xfrm>
          <a:prstGeom prst="rect">
            <a:avLst/>
          </a:prstGeom>
          <a:noFill/>
          <a:ln/>
        </p:spPr>
        <p:txBody>
          <a:bodyPr wrap="square" lIns="0" tIns="0" rIns="0" bIns="0" rtlCol="0" anchor="ctr"/>
          <a:lstStyle/>
          <a:p>
            <a:pPr indent="0" marL="0">
              <a:buNone/>
            </a:pPr>
            <a:r>
              <a:rPr lang="en-US" sz="1300" b="1" dirty="0">
                <a:solidFill>
                  <a:srgbClr val="C07D1A"/>
                </a:solidFill>
                <a:latin typeface="Calibri" pitchFamily="34" charset="0"/>
                <a:ea typeface="Calibri" pitchFamily="34" charset="-122"/>
                <a:cs typeface="Calibri" pitchFamily="34" charset="-120"/>
              </a:rPr>
              <a:t>Building the bomb</a:t>
            </a:r>
            <a:endParaRPr lang="en-US" sz="1300" dirty="0"/>
          </a:p>
        </p:txBody>
      </p:sp>
      <p:sp>
        <p:nvSpPr>
          <p:cNvPr id="15" name="Text 13"/>
          <p:cNvSpPr/>
          <p:nvPr/>
        </p:nvSpPr>
        <p:spPr>
          <a:xfrm>
            <a:off x="548640" y="3108960"/>
            <a:ext cx="1691640" cy="347472"/>
          </a:xfrm>
          <a:prstGeom prst="rect">
            <a:avLst/>
          </a:prstGeom>
          <a:noFill/>
          <a:ln/>
        </p:spPr>
        <p:txBody>
          <a:bodyPr wrap="square" lIns="0" tIns="0" rIns="0" bIns="0" rtlCol="0" anchor="ctr"/>
          <a:lstStyle/>
          <a:p>
            <a:pPr indent="0" marL="0">
              <a:buNone/>
            </a:pPr>
            <a:r>
              <a:rPr lang="en-US" sz="1100" i="1" dirty="0">
                <a:solidFill>
                  <a:srgbClr val="4A5068"/>
                </a:solidFill>
                <a:latin typeface="Calibri" pitchFamily="34" charset="0"/>
                <a:ea typeface="Calibri" pitchFamily="34" charset="-122"/>
                <a:cs typeface="Calibri" pitchFamily="34" charset="-120"/>
              </a:rPr>
              <a:t>Atomic: Assembling a deliverable weapon</a:t>
            </a:r>
            <a:endParaRPr lang="en-US" sz="1100" dirty="0"/>
          </a:p>
        </p:txBody>
      </p:sp>
      <p:sp>
        <p:nvSpPr>
          <p:cNvPr id="16" name="Shape 14"/>
          <p:cNvSpPr/>
          <p:nvPr/>
        </p:nvSpPr>
        <p:spPr>
          <a:xfrm>
            <a:off x="2331720" y="2834640"/>
            <a:ext cx="36576" cy="530352"/>
          </a:xfrm>
          <a:prstGeom prst="rect">
            <a:avLst/>
          </a:prstGeom>
          <a:solidFill>
            <a:srgbClr val="DDE3EF"/>
          </a:solidFill>
          <a:ln w="12700">
            <a:solidFill>
              <a:srgbClr val="DDE3EF"/>
            </a:solidFill>
            <a:prstDash val="solid"/>
          </a:ln>
        </p:spPr>
      </p:sp>
      <p:sp>
        <p:nvSpPr>
          <p:cNvPr id="17" name="Text 15"/>
          <p:cNvSpPr/>
          <p:nvPr/>
        </p:nvSpPr>
        <p:spPr>
          <a:xfrm>
            <a:off x="2487168" y="2889504"/>
            <a:ext cx="6126480" cy="411480"/>
          </a:xfrm>
          <a:prstGeom prst="rect">
            <a:avLst/>
          </a:prstGeom>
          <a:noFill/>
          <a:ln/>
        </p:spPr>
        <p:txBody>
          <a:bodyPr wrap="square" lIns="0" tIns="0" rIns="0" bIns="0" rtlCol="0" anchor="ctr"/>
          <a:lstStyle/>
          <a:p>
            <a:pPr indent="0" marL="0">
              <a:buNone/>
            </a:pPr>
            <a:r>
              <a:rPr lang="en-US" sz="1250" dirty="0">
                <a:solidFill>
                  <a:srgbClr val="1A1A2E"/>
                </a:solidFill>
                <a:latin typeface="Calibri" pitchFamily="34" charset="0"/>
                <a:ea typeface="Calibri" pitchFamily="34" charset="-122"/>
                <a:cs typeface="Calibri" pitchFamily="34" charset="-120"/>
              </a:rPr>
              <a:t>AI parallel: Training a model specifically to defeat peer review</a:t>
            </a:r>
            <a:endParaRPr lang="en-US" sz="1250" dirty="0"/>
          </a:p>
        </p:txBody>
      </p:sp>
      <p:sp>
        <p:nvSpPr>
          <p:cNvPr id="18" name="Shape 16"/>
          <p:cNvSpPr/>
          <p:nvPr/>
        </p:nvSpPr>
        <p:spPr>
          <a:xfrm>
            <a:off x="365760" y="3703320"/>
            <a:ext cx="8412480" cy="896112"/>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9" name="Shape 17"/>
          <p:cNvSpPr/>
          <p:nvPr/>
        </p:nvSpPr>
        <p:spPr>
          <a:xfrm>
            <a:off x="365760" y="3703320"/>
            <a:ext cx="64008" cy="896112"/>
          </a:xfrm>
          <a:prstGeom prst="rect">
            <a:avLst/>
          </a:prstGeom>
          <a:solidFill>
            <a:srgbClr val="C0392B"/>
          </a:solidFill>
          <a:ln w="12700">
            <a:solidFill>
              <a:srgbClr val="C0392B"/>
            </a:solidFill>
            <a:prstDash val="solid"/>
          </a:ln>
        </p:spPr>
      </p:sp>
      <p:sp>
        <p:nvSpPr>
          <p:cNvPr id="20" name="Text 18"/>
          <p:cNvSpPr/>
          <p:nvPr/>
        </p:nvSpPr>
        <p:spPr>
          <a:xfrm>
            <a:off x="548640" y="3776472"/>
            <a:ext cx="1691640" cy="320040"/>
          </a:xfrm>
          <a:prstGeom prst="rect">
            <a:avLst/>
          </a:prstGeom>
          <a:noFill/>
          <a:ln/>
        </p:spPr>
        <p:txBody>
          <a:bodyPr wrap="square" lIns="0" tIns="0" rIns="0" bIns="0" rtlCol="0" anchor="ctr"/>
          <a:lstStyle/>
          <a:p>
            <a:pPr indent="0" marL="0">
              <a:buNone/>
            </a:pPr>
            <a:r>
              <a:rPr lang="en-US" sz="1300" b="1" dirty="0">
                <a:solidFill>
                  <a:srgbClr val="C0392B"/>
                </a:solidFill>
                <a:latin typeface="Calibri" pitchFamily="34" charset="0"/>
                <a:ea typeface="Calibri" pitchFamily="34" charset="-122"/>
                <a:cs typeface="Calibri" pitchFamily="34" charset="-120"/>
              </a:rPr>
              <a:t>Dropping the bomb</a:t>
            </a:r>
            <a:endParaRPr lang="en-US" sz="1300" dirty="0"/>
          </a:p>
        </p:txBody>
      </p:sp>
      <p:sp>
        <p:nvSpPr>
          <p:cNvPr id="21" name="Text 19"/>
          <p:cNvSpPr/>
          <p:nvPr/>
        </p:nvSpPr>
        <p:spPr>
          <a:xfrm>
            <a:off x="548640" y="4160520"/>
            <a:ext cx="1691640" cy="347472"/>
          </a:xfrm>
          <a:prstGeom prst="rect">
            <a:avLst/>
          </a:prstGeom>
          <a:noFill/>
          <a:ln/>
        </p:spPr>
        <p:txBody>
          <a:bodyPr wrap="square" lIns="0" tIns="0" rIns="0" bIns="0" rtlCol="0" anchor="ctr"/>
          <a:lstStyle/>
          <a:p>
            <a:pPr indent="0" marL="0">
              <a:buNone/>
            </a:pPr>
            <a:r>
              <a:rPr lang="en-US" sz="1100" i="1" dirty="0">
                <a:solidFill>
                  <a:srgbClr val="4A5068"/>
                </a:solidFill>
                <a:latin typeface="Calibri" pitchFamily="34" charset="0"/>
                <a:ea typeface="Calibri" pitchFamily="34" charset="-122"/>
                <a:cs typeface="Calibri" pitchFamily="34" charset="-120"/>
              </a:rPr>
              <a:t>Atomic: Using it on a city</a:t>
            </a:r>
            <a:endParaRPr lang="en-US" sz="1100" dirty="0"/>
          </a:p>
        </p:txBody>
      </p:sp>
      <p:sp>
        <p:nvSpPr>
          <p:cNvPr id="22" name="Shape 20"/>
          <p:cNvSpPr/>
          <p:nvPr/>
        </p:nvSpPr>
        <p:spPr>
          <a:xfrm>
            <a:off x="2331720" y="3886200"/>
            <a:ext cx="36576" cy="530352"/>
          </a:xfrm>
          <a:prstGeom prst="rect">
            <a:avLst/>
          </a:prstGeom>
          <a:solidFill>
            <a:srgbClr val="DDE3EF"/>
          </a:solidFill>
          <a:ln w="12700">
            <a:solidFill>
              <a:srgbClr val="DDE3EF"/>
            </a:solidFill>
            <a:prstDash val="solid"/>
          </a:ln>
        </p:spPr>
      </p:sp>
      <p:sp>
        <p:nvSpPr>
          <p:cNvPr id="23" name="Text 21"/>
          <p:cNvSpPr/>
          <p:nvPr/>
        </p:nvSpPr>
        <p:spPr>
          <a:xfrm>
            <a:off x="2487168" y="3941064"/>
            <a:ext cx="6126480" cy="411480"/>
          </a:xfrm>
          <a:prstGeom prst="rect">
            <a:avLst/>
          </a:prstGeom>
          <a:noFill/>
          <a:ln/>
        </p:spPr>
        <p:txBody>
          <a:bodyPr wrap="square" lIns="0" tIns="0" rIns="0" bIns="0" rtlCol="0" anchor="ctr"/>
          <a:lstStyle/>
          <a:p>
            <a:pPr indent="0" marL="0">
              <a:buNone/>
            </a:pPr>
            <a:r>
              <a:rPr lang="en-US" sz="1250" dirty="0">
                <a:solidFill>
                  <a:srgbClr val="1A1A2E"/>
                </a:solidFill>
                <a:latin typeface="Calibri" pitchFamily="34" charset="0"/>
                <a:ea typeface="Calibri" pitchFamily="34" charset="-122"/>
                <a:cs typeface="Calibri" pitchFamily="34" charset="-120"/>
              </a:rPr>
              <a:t>AI parallel: Deploying at scale to flood journals</a:t>
            </a:r>
            <a:endParaRPr lang="en-US" sz="1250" dirty="0"/>
          </a:p>
        </p:txBody>
      </p:sp>
      <p:sp>
        <p:nvSpPr>
          <p:cNvPr id="24" name="Text 22"/>
          <p:cNvSpPr/>
          <p:nvPr/>
        </p:nvSpPr>
        <p:spPr>
          <a:xfrm>
            <a:off x="365760" y="4736592"/>
            <a:ext cx="8412480" cy="256032"/>
          </a:xfrm>
          <a:prstGeom prst="rect">
            <a:avLst/>
          </a:prstGeom>
          <a:noFill/>
          <a:ln/>
        </p:spPr>
        <p:txBody>
          <a:bodyPr wrap="square" lIns="0" tIns="0" rIns="0" bIns="0" rtlCol="0" anchor="ctr"/>
          <a:lstStyle/>
          <a:p>
            <a:pPr indent="0" marL="0">
              <a:buNone/>
            </a:pPr>
            <a:r>
              <a:rPr lang="en-US" sz="1250" b="1" dirty="0">
                <a:solidFill>
                  <a:srgbClr val="1D2E5C"/>
                </a:solidFill>
                <a:latin typeface="Calibri" pitchFamily="34" charset="0"/>
                <a:ea typeface="Calibri" pitchFamily="34" charset="-122"/>
                <a:cs typeface="Calibri" pitchFamily="34" charset="-120"/>
              </a:rPr>
              <a:t>The three classic positions:</a:t>
            </a:r>
            <a:endParaRPr lang="en-US" sz="1250" dirty="0"/>
          </a:p>
        </p:txBody>
      </p:sp>
      <p:sp>
        <p:nvSpPr>
          <p:cNvPr id="25" name="Text 23"/>
          <p:cNvSpPr/>
          <p:nvPr/>
        </p:nvSpPr>
        <p:spPr>
          <a:xfrm>
            <a:off x="365760" y="5010912"/>
            <a:ext cx="8412480" cy="274320"/>
          </a:xfrm>
          <a:prstGeom prst="rect">
            <a:avLst/>
          </a:prstGeom>
          <a:noFill/>
          <a:ln/>
        </p:spPr>
        <p:txBody>
          <a:bodyPr wrap="square" lIns="0" tIns="0" rIns="0" bIns="0" rtlCol="0" anchor="ctr"/>
          <a:lstStyle/>
          <a:p>
            <a:pPr indent="0" marL="0">
              <a:buNone/>
            </a:pPr>
            <a:r>
              <a:rPr lang="en-US" sz="1050" i="1" dirty="0">
                <a:solidFill>
                  <a:srgbClr val="4A5068"/>
                </a:solidFill>
                <a:latin typeface="Calibri" pitchFamily="34" charset="0"/>
                <a:ea typeface="Calibri" pitchFamily="34" charset="-122"/>
                <a:cs typeface="Calibri" pitchFamily="34" charset="-120"/>
              </a:rPr>
              <a:t>1. Knowledge is neutral, use is not   |   2. Intent &amp; foreseeability matter — you cannot separate the bomb from the physics team that built it   |   3. Hans Jonas: when irreversible systemic harm is possible, the burden is on proving safety, not waiting for harm</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1115568"/>
          </a:xfrm>
          <a:prstGeom prst="rect">
            <a:avLst/>
          </a:prstGeom>
          <a:solidFill>
            <a:srgbClr val="1D2E5C"/>
          </a:solidFill>
          <a:ln w="12700">
            <a:solidFill>
              <a:srgbClr val="1D2E5C"/>
            </a:solidFill>
            <a:prstDash val="solid"/>
          </a:ln>
        </p:spPr>
      </p:sp>
      <p:sp>
        <p:nvSpPr>
          <p:cNvPr id="3" name="Text 1"/>
          <p:cNvSpPr/>
          <p:nvPr/>
        </p:nvSpPr>
        <p:spPr>
          <a:xfrm>
            <a:off x="411480" y="91440"/>
            <a:ext cx="8321040" cy="621792"/>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Deepfakes: Related but Meaningfully Different</a:t>
            </a:r>
            <a:endParaRPr lang="en-US" sz="2600" dirty="0"/>
          </a:p>
        </p:txBody>
      </p:sp>
      <p:sp>
        <p:nvSpPr>
          <p:cNvPr id="4" name="Text 2"/>
          <p:cNvSpPr/>
          <p:nvPr/>
        </p:nvSpPr>
        <p:spPr>
          <a:xfrm>
            <a:off x="411480" y="694944"/>
            <a:ext cx="8321040" cy="329184"/>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Same root wrong — very different harm profiles</a:t>
            </a:r>
            <a:endParaRPr lang="en-US" sz="1200" dirty="0"/>
          </a:p>
        </p:txBody>
      </p:sp>
      <p:sp>
        <p:nvSpPr>
          <p:cNvPr id="5" name="Shape 3"/>
          <p:cNvSpPr/>
          <p:nvPr/>
        </p:nvSpPr>
        <p:spPr>
          <a:xfrm>
            <a:off x="365760" y="1188720"/>
            <a:ext cx="8412480" cy="777240"/>
          </a:xfrm>
          <a:prstGeom prst="rect">
            <a:avLst/>
          </a:prstGeom>
          <a:solidFill>
            <a:srgbClr val="EEF4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6" name="Shape 4"/>
          <p:cNvSpPr/>
          <p:nvPr/>
        </p:nvSpPr>
        <p:spPr>
          <a:xfrm>
            <a:off x="365760" y="1188720"/>
            <a:ext cx="8412480" cy="54864"/>
          </a:xfrm>
          <a:prstGeom prst="rect">
            <a:avLst/>
          </a:prstGeom>
          <a:solidFill>
            <a:srgbClr val="1D2E5C"/>
          </a:solidFill>
          <a:ln w="12700">
            <a:solidFill>
              <a:srgbClr val="1D2E5C"/>
            </a:solidFill>
            <a:prstDash val="solid"/>
          </a:ln>
        </p:spPr>
      </p:sp>
      <p:sp>
        <p:nvSpPr>
          <p:cNvPr id="7" name="Text 5"/>
          <p:cNvSpPr/>
          <p:nvPr/>
        </p:nvSpPr>
        <p:spPr>
          <a:xfrm>
            <a:off x="530352" y="1261872"/>
            <a:ext cx="8092440" cy="640080"/>
          </a:xfrm>
          <a:prstGeom prst="rect">
            <a:avLst/>
          </a:prstGeom>
          <a:noFill/>
          <a:ln/>
        </p:spPr>
        <p:txBody>
          <a:bodyPr wrap="square" lIns="0" tIns="0" rIns="0" bIns="0" rtlCol="0" anchor="ctr"/>
          <a:lstStyle/>
          <a:p>
            <a:pPr indent="0" marL="0">
              <a:buNone/>
            </a:pPr>
            <a:r>
              <a:rPr lang="en-US" sz="1250" dirty="0">
                <a:solidFill>
                  <a:srgbClr val="1A1A2E"/>
                </a:solidFill>
                <a:latin typeface="Calibri" pitchFamily="34" charset="0"/>
                <a:ea typeface="Calibri" pitchFamily="34" charset="-122"/>
                <a:cs typeface="Calibri" pitchFamily="34" charset="-120"/>
              </a:rPr>
              <a:t>What both share: using AI to manufacture the appearance of authenticity — defeating a trust signal that humans rely on to make judgments. Both cause epistemic harm that is hard to detect and hard to reverse.</a:t>
            </a:r>
            <a:endParaRPr lang="en-US" sz="1250" dirty="0"/>
          </a:p>
        </p:txBody>
      </p:sp>
      <p:sp>
        <p:nvSpPr>
          <p:cNvPr id="8" name="Shape 6"/>
          <p:cNvSpPr/>
          <p:nvPr/>
        </p:nvSpPr>
        <p:spPr>
          <a:xfrm>
            <a:off x="365760" y="2084832"/>
            <a:ext cx="8412480" cy="347472"/>
          </a:xfrm>
          <a:prstGeom prst="rect">
            <a:avLst/>
          </a:prstGeom>
          <a:solidFill>
            <a:srgbClr val="1D2E5C"/>
          </a:solidFill>
          <a:ln w="12700">
            <a:solidFill>
              <a:srgbClr val="1D2E5C"/>
            </a:solidFill>
            <a:prstDash val="solid"/>
          </a:ln>
        </p:spPr>
      </p:sp>
      <p:sp>
        <p:nvSpPr>
          <p:cNvPr id="9" name="Text 7"/>
          <p:cNvSpPr/>
          <p:nvPr/>
        </p:nvSpPr>
        <p:spPr>
          <a:xfrm>
            <a:off x="502920" y="2139696"/>
            <a:ext cx="1920240" cy="237744"/>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Dimension</a:t>
            </a:r>
            <a:endParaRPr lang="en-US" sz="1200" dirty="0"/>
          </a:p>
        </p:txBody>
      </p:sp>
      <p:sp>
        <p:nvSpPr>
          <p:cNvPr id="10" name="Text 8"/>
          <p:cNvSpPr/>
          <p:nvPr/>
        </p:nvSpPr>
        <p:spPr>
          <a:xfrm>
            <a:off x="2514600" y="2139696"/>
            <a:ext cx="3017520" cy="237744"/>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Deepfakes of real people</a:t>
            </a:r>
            <a:endParaRPr lang="en-US" sz="1200" dirty="0"/>
          </a:p>
        </p:txBody>
      </p:sp>
      <p:sp>
        <p:nvSpPr>
          <p:cNvPr id="11" name="Text 9"/>
          <p:cNvSpPr/>
          <p:nvPr/>
        </p:nvSpPr>
        <p:spPr>
          <a:xfrm>
            <a:off x="5623560" y="2139696"/>
            <a:ext cx="3017520" cy="237744"/>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AI peer review fraud</a:t>
            </a:r>
            <a:endParaRPr lang="en-US" sz="1200" dirty="0"/>
          </a:p>
        </p:txBody>
      </p:sp>
      <p:sp>
        <p:nvSpPr>
          <p:cNvPr id="12" name="Shape 10"/>
          <p:cNvSpPr/>
          <p:nvPr/>
        </p:nvSpPr>
        <p:spPr>
          <a:xfrm>
            <a:off x="365760" y="2468880"/>
            <a:ext cx="8412480" cy="384048"/>
          </a:xfrm>
          <a:prstGeom prst="rect">
            <a:avLst/>
          </a:prstGeom>
          <a:solidFill>
            <a:srgbClr val="FFFFFF"/>
          </a:solidFill>
          <a:ln w="6350">
            <a:solidFill>
              <a:srgbClr val="DDE3EF"/>
            </a:solidFill>
            <a:prstDash val="solid"/>
          </a:ln>
        </p:spPr>
      </p:sp>
      <p:sp>
        <p:nvSpPr>
          <p:cNvPr id="13" name="Text 11"/>
          <p:cNvSpPr/>
          <p:nvPr/>
        </p:nvSpPr>
        <p:spPr>
          <a:xfrm>
            <a:off x="475488" y="2542032"/>
            <a:ext cx="1965960" cy="256032"/>
          </a:xfrm>
          <a:prstGeom prst="rect">
            <a:avLst/>
          </a:prstGeom>
          <a:noFill/>
          <a:ln/>
        </p:spPr>
        <p:txBody>
          <a:bodyPr wrap="square" lIns="0" tIns="0" rIns="0" bIns="0" rtlCol="0" anchor="ctr"/>
          <a:lstStyle/>
          <a:p>
            <a:pPr indent="0" marL="0">
              <a:buNone/>
            </a:pPr>
            <a:r>
              <a:rPr lang="en-US" sz="1150" b="1" i="1" dirty="0">
                <a:solidFill>
                  <a:srgbClr val="1D2E5C"/>
                </a:solidFill>
                <a:latin typeface="Calibri" pitchFamily="34" charset="0"/>
                <a:ea typeface="Calibri" pitchFamily="34" charset="-122"/>
                <a:cs typeface="Calibri" pitchFamily="34" charset="-120"/>
              </a:rPr>
              <a:t>Primary victim</a:t>
            </a:r>
            <a:endParaRPr lang="en-US" sz="1150" dirty="0"/>
          </a:p>
        </p:txBody>
      </p:sp>
      <p:sp>
        <p:nvSpPr>
          <p:cNvPr id="14" name="Shape 12"/>
          <p:cNvSpPr/>
          <p:nvPr/>
        </p:nvSpPr>
        <p:spPr>
          <a:xfrm>
            <a:off x="2450592" y="2523744"/>
            <a:ext cx="36576" cy="274320"/>
          </a:xfrm>
          <a:prstGeom prst="rect">
            <a:avLst/>
          </a:prstGeom>
          <a:solidFill>
            <a:srgbClr val="DDE3EF"/>
          </a:solidFill>
          <a:ln w="12700">
            <a:solidFill>
              <a:srgbClr val="DDE3EF"/>
            </a:solidFill>
            <a:prstDash val="solid"/>
          </a:ln>
        </p:spPr>
      </p:sp>
      <p:sp>
        <p:nvSpPr>
          <p:cNvPr id="15" name="Text 13"/>
          <p:cNvSpPr/>
          <p:nvPr/>
        </p:nvSpPr>
        <p:spPr>
          <a:xfrm>
            <a:off x="2542032" y="2542032"/>
            <a:ext cx="2999232" cy="25603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Specific identifiable individual</a:t>
            </a:r>
            <a:endParaRPr lang="en-US" sz="1150" dirty="0"/>
          </a:p>
        </p:txBody>
      </p:sp>
      <p:sp>
        <p:nvSpPr>
          <p:cNvPr id="16" name="Shape 14"/>
          <p:cNvSpPr/>
          <p:nvPr/>
        </p:nvSpPr>
        <p:spPr>
          <a:xfrm>
            <a:off x="5559552" y="2523744"/>
            <a:ext cx="36576" cy="274320"/>
          </a:xfrm>
          <a:prstGeom prst="rect">
            <a:avLst/>
          </a:prstGeom>
          <a:solidFill>
            <a:srgbClr val="DDE3EF"/>
          </a:solidFill>
          <a:ln w="12700">
            <a:solidFill>
              <a:srgbClr val="DDE3EF"/>
            </a:solidFill>
            <a:prstDash val="solid"/>
          </a:ln>
        </p:spPr>
      </p:sp>
      <p:sp>
        <p:nvSpPr>
          <p:cNvPr id="17" name="Text 15"/>
          <p:cNvSpPr/>
          <p:nvPr/>
        </p:nvSpPr>
        <p:spPr>
          <a:xfrm>
            <a:off x="5650992" y="2542032"/>
            <a:ext cx="2999232" cy="25603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Scientific community + general public</a:t>
            </a:r>
            <a:endParaRPr lang="en-US" sz="1150" dirty="0"/>
          </a:p>
        </p:txBody>
      </p:sp>
      <p:sp>
        <p:nvSpPr>
          <p:cNvPr id="18" name="Shape 16"/>
          <p:cNvSpPr/>
          <p:nvPr/>
        </p:nvSpPr>
        <p:spPr>
          <a:xfrm>
            <a:off x="365760" y="2889504"/>
            <a:ext cx="8412480" cy="384048"/>
          </a:xfrm>
          <a:prstGeom prst="rect">
            <a:avLst/>
          </a:prstGeom>
          <a:solidFill>
            <a:srgbClr val="F7F8FC"/>
          </a:solidFill>
          <a:ln w="6350">
            <a:solidFill>
              <a:srgbClr val="DDE3EF"/>
            </a:solidFill>
            <a:prstDash val="solid"/>
          </a:ln>
        </p:spPr>
      </p:sp>
      <p:sp>
        <p:nvSpPr>
          <p:cNvPr id="19" name="Text 17"/>
          <p:cNvSpPr/>
          <p:nvPr/>
        </p:nvSpPr>
        <p:spPr>
          <a:xfrm>
            <a:off x="475488" y="2962656"/>
            <a:ext cx="1965960" cy="256032"/>
          </a:xfrm>
          <a:prstGeom prst="rect">
            <a:avLst/>
          </a:prstGeom>
          <a:noFill/>
          <a:ln/>
        </p:spPr>
        <p:txBody>
          <a:bodyPr wrap="square" lIns="0" tIns="0" rIns="0" bIns="0" rtlCol="0" anchor="ctr"/>
          <a:lstStyle/>
          <a:p>
            <a:pPr indent="0" marL="0">
              <a:buNone/>
            </a:pPr>
            <a:r>
              <a:rPr lang="en-US" sz="1150" b="1" i="1" dirty="0">
                <a:solidFill>
                  <a:srgbClr val="1D2E5C"/>
                </a:solidFill>
                <a:latin typeface="Calibri" pitchFamily="34" charset="0"/>
                <a:ea typeface="Calibri" pitchFamily="34" charset="-122"/>
                <a:cs typeface="Calibri" pitchFamily="34" charset="-120"/>
              </a:rPr>
              <a:t>Harm type</a:t>
            </a:r>
            <a:endParaRPr lang="en-US" sz="1150" dirty="0"/>
          </a:p>
        </p:txBody>
      </p:sp>
      <p:sp>
        <p:nvSpPr>
          <p:cNvPr id="20" name="Shape 18"/>
          <p:cNvSpPr/>
          <p:nvPr/>
        </p:nvSpPr>
        <p:spPr>
          <a:xfrm>
            <a:off x="2450592" y="2944368"/>
            <a:ext cx="36576" cy="274320"/>
          </a:xfrm>
          <a:prstGeom prst="rect">
            <a:avLst/>
          </a:prstGeom>
          <a:solidFill>
            <a:srgbClr val="DDE3EF"/>
          </a:solidFill>
          <a:ln w="12700">
            <a:solidFill>
              <a:srgbClr val="DDE3EF"/>
            </a:solidFill>
            <a:prstDash val="solid"/>
          </a:ln>
        </p:spPr>
      </p:sp>
      <p:sp>
        <p:nvSpPr>
          <p:cNvPr id="21" name="Text 19"/>
          <p:cNvSpPr/>
          <p:nvPr/>
        </p:nvSpPr>
        <p:spPr>
          <a:xfrm>
            <a:off x="2542032" y="2962656"/>
            <a:ext cx="2999232" cy="25603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Personal, reputational, psychological</a:t>
            </a:r>
            <a:endParaRPr lang="en-US" sz="1150" dirty="0"/>
          </a:p>
        </p:txBody>
      </p:sp>
      <p:sp>
        <p:nvSpPr>
          <p:cNvPr id="22" name="Shape 20"/>
          <p:cNvSpPr/>
          <p:nvPr/>
        </p:nvSpPr>
        <p:spPr>
          <a:xfrm>
            <a:off x="5559552" y="2944368"/>
            <a:ext cx="36576" cy="274320"/>
          </a:xfrm>
          <a:prstGeom prst="rect">
            <a:avLst/>
          </a:prstGeom>
          <a:solidFill>
            <a:srgbClr val="DDE3EF"/>
          </a:solidFill>
          <a:ln w="12700">
            <a:solidFill>
              <a:srgbClr val="DDE3EF"/>
            </a:solidFill>
            <a:prstDash val="solid"/>
          </a:ln>
        </p:spPr>
      </p:sp>
      <p:sp>
        <p:nvSpPr>
          <p:cNvPr id="23" name="Text 21"/>
          <p:cNvSpPr/>
          <p:nvPr/>
        </p:nvSpPr>
        <p:spPr>
          <a:xfrm>
            <a:off x="5650992" y="2962656"/>
            <a:ext cx="2999232" cy="25603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Epistemic, institutional, civilizational</a:t>
            </a:r>
            <a:endParaRPr lang="en-US" sz="1150" dirty="0"/>
          </a:p>
        </p:txBody>
      </p:sp>
      <p:sp>
        <p:nvSpPr>
          <p:cNvPr id="24" name="Shape 22"/>
          <p:cNvSpPr/>
          <p:nvPr/>
        </p:nvSpPr>
        <p:spPr>
          <a:xfrm>
            <a:off x="365760" y="3310128"/>
            <a:ext cx="8412480" cy="384048"/>
          </a:xfrm>
          <a:prstGeom prst="rect">
            <a:avLst/>
          </a:prstGeom>
          <a:solidFill>
            <a:srgbClr val="FFFFFF"/>
          </a:solidFill>
          <a:ln w="6350">
            <a:solidFill>
              <a:srgbClr val="DDE3EF"/>
            </a:solidFill>
            <a:prstDash val="solid"/>
          </a:ln>
        </p:spPr>
      </p:sp>
      <p:sp>
        <p:nvSpPr>
          <p:cNvPr id="25" name="Text 23"/>
          <p:cNvSpPr/>
          <p:nvPr/>
        </p:nvSpPr>
        <p:spPr>
          <a:xfrm>
            <a:off x="475488" y="3383280"/>
            <a:ext cx="1965960" cy="256032"/>
          </a:xfrm>
          <a:prstGeom prst="rect">
            <a:avLst/>
          </a:prstGeom>
          <a:noFill/>
          <a:ln/>
        </p:spPr>
        <p:txBody>
          <a:bodyPr wrap="square" lIns="0" tIns="0" rIns="0" bIns="0" rtlCol="0" anchor="ctr"/>
          <a:lstStyle/>
          <a:p>
            <a:pPr indent="0" marL="0">
              <a:buNone/>
            </a:pPr>
            <a:r>
              <a:rPr lang="en-US" sz="1150" b="1" i="1" dirty="0">
                <a:solidFill>
                  <a:srgbClr val="1D2E5C"/>
                </a:solidFill>
                <a:latin typeface="Calibri" pitchFamily="34" charset="0"/>
                <a:ea typeface="Calibri" pitchFamily="34" charset="-122"/>
                <a:cs typeface="Calibri" pitchFamily="34" charset="-120"/>
              </a:rPr>
              <a:t>Existing frameworks</a:t>
            </a:r>
            <a:endParaRPr lang="en-US" sz="1150" dirty="0"/>
          </a:p>
        </p:txBody>
      </p:sp>
      <p:sp>
        <p:nvSpPr>
          <p:cNvPr id="26" name="Shape 24"/>
          <p:cNvSpPr/>
          <p:nvPr/>
        </p:nvSpPr>
        <p:spPr>
          <a:xfrm>
            <a:off x="2450592" y="3364992"/>
            <a:ext cx="36576" cy="274320"/>
          </a:xfrm>
          <a:prstGeom prst="rect">
            <a:avLst/>
          </a:prstGeom>
          <a:solidFill>
            <a:srgbClr val="DDE3EF"/>
          </a:solidFill>
          <a:ln w="12700">
            <a:solidFill>
              <a:srgbClr val="DDE3EF"/>
            </a:solidFill>
            <a:prstDash val="solid"/>
          </a:ln>
        </p:spPr>
      </p:sp>
      <p:sp>
        <p:nvSpPr>
          <p:cNvPr id="27" name="Text 25"/>
          <p:cNvSpPr/>
          <p:nvPr/>
        </p:nvSpPr>
        <p:spPr>
          <a:xfrm>
            <a:off x="2542032" y="3383280"/>
            <a:ext cx="2999232" cy="25603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Defamation, impersonation law (partial)</a:t>
            </a:r>
            <a:endParaRPr lang="en-US" sz="1150" dirty="0"/>
          </a:p>
        </p:txBody>
      </p:sp>
      <p:sp>
        <p:nvSpPr>
          <p:cNvPr id="28" name="Shape 26"/>
          <p:cNvSpPr/>
          <p:nvPr/>
        </p:nvSpPr>
        <p:spPr>
          <a:xfrm>
            <a:off x="5559552" y="3364992"/>
            <a:ext cx="36576" cy="274320"/>
          </a:xfrm>
          <a:prstGeom prst="rect">
            <a:avLst/>
          </a:prstGeom>
          <a:solidFill>
            <a:srgbClr val="DDE3EF"/>
          </a:solidFill>
          <a:ln w="12700">
            <a:solidFill>
              <a:srgbClr val="DDE3EF"/>
            </a:solidFill>
            <a:prstDash val="solid"/>
          </a:ln>
        </p:spPr>
      </p:sp>
      <p:sp>
        <p:nvSpPr>
          <p:cNvPr id="29" name="Text 27"/>
          <p:cNvSpPr/>
          <p:nvPr/>
        </p:nvSpPr>
        <p:spPr>
          <a:xfrm>
            <a:off x="5650992" y="3383280"/>
            <a:ext cx="2999232" cy="25603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No clear framework yet</a:t>
            </a:r>
            <a:endParaRPr lang="en-US" sz="1150" dirty="0"/>
          </a:p>
        </p:txBody>
      </p:sp>
      <p:sp>
        <p:nvSpPr>
          <p:cNvPr id="30" name="Shape 28"/>
          <p:cNvSpPr/>
          <p:nvPr/>
        </p:nvSpPr>
        <p:spPr>
          <a:xfrm>
            <a:off x="365760" y="3730752"/>
            <a:ext cx="8412480" cy="384048"/>
          </a:xfrm>
          <a:prstGeom prst="rect">
            <a:avLst/>
          </a:prstGeom>
          <a:solidFill>
            <a:srgbClr val="F7F8FC"/>
          </a:solidFill>
          <a:ln w="6350">
            <a:solidFill>
              <a:srgbClr val="DDE3EF"/>
            </a:solidFill>
            <a:prstDash val="solid"/>
          </a:ln>
        </p:spPr>
      </p:sp>
      <p:sp>
        <p:nvSpPr>
          <p:cNvPr id="31" name="Text 29"/>
          <p:cNvSpPr/>
          <p:nvPr/>
        </p:nvSpPr>
        <p:spPr>
          <a:xfrm>
            <a:off x="475488" y="3803904"/>
            <a:ext cx="1965960" cy="256032"/>
          </a:xfrm>
          <a:prstGeom prst="rect">
            <a:avLst/>
          </a:prstGeom>
          <a:noFill/>
          <a:ln/>
        </p:spPr>
        <p:txBody>
          <a:bodyPr wrap="square" lIns="0" tIns="0" rIns="0" bIns="0" rtlCol="0" anchor="ctr"/>
          <a:lstStyle/>
          <a:p>
            <a:pPr indent="0" marL="0">
              <a:buNone/>
            </a:pPr>
            <a:r>
              <a:rPr lang="en-US" sz="1150" b="1" i="1" dirty="0">
                <a:solidFill>
                  <a:srgbClr val="1D2E5C"/>
                </a:solidFill>
                <a:latin typeface="Calibri" pitchFamily="34" charset="0"/>
                <a:ea typeface="Calibri" pitchFamily="34" charset="-122"/>
                <a:cs typeface="Calibri" pitchFamily="34" charset="-120"/>
              </a:rPr>
              <a:t>Immediate harm potential</a:t>
            </a:r>
            <a:endParaRPr lang="en-US" sz="1150" dirty="0"/>
          </a:p>
        </p:txBody>
      </p:sp>
      <p:sp>
        <p:nvSpPr>
          <p:cNvPr id="32" name="Shape 30"/>
          <p:cNvSpPr/>
          <p:nvPr/>
        </p:nvSpPr>
        <p:spPr>
          <a:xfrm>
            <a:off x="2450592" y="3785616"/>
            <a:ext cx="36576" cy="274320"/>
          </a:xfrm>
          <a:prstGeom prst="rect">
            <a:avLst/>
          </a:prstGeom>
          <a:solidFill>
            <a:srgbClr val="DDE3EF"/>
          </a:solidFill>
          <a:ln w="12700">
            <a:solidFill>
              <a:srgbClr val="DDE3EF"/>
            </a:solidFill>
            <a:prstDash val="solid"/>
          </a:ln>
        </p:spPr>
      </p:sp>
      <p:sp>
        <p:nvSpPr>
          <p:cNvPr id="33" name="Text 31"/>
          <p:cNvSpPr/>
          <p:nvPr/>
        </p:nvSpPr>
        <p:spPr>
          <a:xfrm>
            <a:off x="2542032" y="3803904"/>
            <a:ext cx="2999232" cy="25603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High — one video can destroy a career</a:t>
            </a:r>
            <a:endParaRPr lang="en-US" sz="1150" dirty="0"/>
          </a:p>
        </p:txBody>
      </p:sp>
      <p:sp>
        <p:nvSpPr>
          <p:cNvPr id="34" name="Shape 32"/>
          <p:cNvSpPr/>
          <p:nvPr/>
        </p:nvSpPr>
        <p:spPr>
          <a:xfrm>
            <a:off x="5559552" y="3785616"/>
            <a:ext cx="36576" cy="274320"/>
          </a:xfrm>
          <a:prstGeom prst="rect">
            <a:avLst/>
          </a:prstGeom>
          <a:solidFill>
            <a:srgbClr val="DDE3EF"/>
          </a:solidFill>
          <a:ln w="12700">
            <a:solidFill>
              <a:srgbClr val="DDE3EF"/>
            </a:solidFill>
            <a:prstDash val="solid"/>
          </a:ln>
        </p:spPr>
      </p:sp>
      <p:sp>
        <p:nvSpPr>
          <p:cNvPr id="35" name="Text 33"/>
          <p:cNvSpPr/>
          <p:nvPr/>
        </p:nvSpPr>
        <p:spPr>
          <a:xfrm>
            <a:off x="5650992" y="3803904"/>
            <a:ext cx="2999232" cy="25603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Lower per item, higher at scale</a:t>
            </a:r>
            <a:endParaRPr lang="en-US" sz="1150" dirty="0"/>
          </a:p>
        </p:txBody>
      </p:sp>
      <p:sp>
        <p:nvSpPr>
          <p:cNvPr id="36" name="Shape 34"/>
          <p:cNvSpPr/>
          <p:nvPr/>
        </p:nvSpPr>
        <p:spPr>
          <a:xfrm>
            <a:off x="365760" y="4151376"/>
            <a:ext cx="8412480" cy="384048"/>
          </a:xfrm>
          <a:prstGeom prst="rect">
            <a:avLst/>
          </a:prstGeom>
          <a:solidFill>
            <a:srgbClr val="FFFFFF"/>
          </a:solidFill>
          <a:ln w="6350">
            <a:solidFill>
              <a:srgbClr val="DDE3EF"/>
            </a:solidFill>
            <a:prstDash val="solid"/>
          </a:ln>
        </p:spPr>
      </p:sp>
      <p:sp>
        <p:nvSpPr>
          <p:cNvPr id="37" name="Text 35"/>
          <p:cNvSpPr/>
          <p:nvPr/>
        </p:nvSpPr>
        <p:spPr>
          <a:xfrm>
            <a:off x="475488" y="4224528"/>
            <a:ext cx="1965960" cy="256032"/>
          </a:xfrm>
          <a:prstGeom prst="rect">
            <a:avLst/>
          </a:prstGeom>
          <a:noFill/>
          <a:ln/>
        </p:spPr>
        <p:txBody>
          <a:bodyPr wrap="square" lIns="0" tIns="0" rIns="0" bIns="0" rtlCol="0" anchor="ctr"/>
          <a:lstStyle/>
          <a:p>
            <a:pPr indent="0" marL="0">
              <a:buNone/>
            </a:pPr>
            <a:r>
              <a:rPr lang="en-US" sz="1150" b="1" i="1" dirty="0">
                <a:solidFill>
                  <a:srgbClr val="1D2E5C"/>
                </a:solidFill>
                <a:latin typeface="Calibri" pitchFamily="34" charset="0"/>
                <a:ea typeface="Calibri" pitchFamily="34" charset="-122"/>
                <a:cs typeface="Calibri" pitchFamily="34" charset="-120"/>
              </a:rPr>
              <a:t>Reversibility</a:t>
            </a:r>
            <a:endParaRPr lang="en-US" sz="1150" dirty="0"/>
          </a:p>
        </p:txBody>
      </p:sp>
      <p:sp>
        <p:nvSpPr>
          <p:cNvPr id="38" name="Shape 36"/>
          <p:cNvSpPr/>
          <p:nvPr/>
        </p:nvSpPr>
        <p:spPr>
          <a:xfrm>
            <a:off x="2450592" y="4206240"/>
            <a:ext cx="36576" cy="274320"/>
          </a:xfrm>
          <a:prstGeom prst="rect">
            <a:avLst/>
          </a:prstGeom>
          <a:solidFill>
            <a:srgbClr val="DDE3EF"/>
          </a:solidFill>
          <a:ln w="12700">
            <a:solidFill>
              <a:srgbClr val="DDE3EF"/>
            </a:solidFill>
            <a:prstDash val="solid"/>
          </a:ln>
        </p:spPr>
      </p:sp>
      <p:sp>
        <p:nvSpPr>
          <p:cNvPr id="39" name="Text 37"/>
          <p:cNvSpPr/>
          <p:nvPr/>
        </p:nvSpPr>
        <p:spPr>
          <a:xfrm>
            <a:off x="2542032" y="4224528"/>
            <a:ext cx="2999232" cy="25603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Low — content spreads before takedown</a:t>
            </a:r>
            <a:endParaRPr lang="en-US" sz="1150" dirty="0"/>
          </a:p>
        </p:txBody>
      </p:sp>
      <p:sp>
        <p:nvSpPr>
          <p:cNvPr id="40" name="Shape 38"/>
          <p:cNvSpPr/>
          <p:nvPr/>
        </p:nvSpPr>
        <p:spPr>
          <a:xfrm>
            <a:off x="5559552" y="4206240"/>
            <a:ext cx="36576" cy="274320"/>
          </a:xfrm>
          <a:prstGeom prst="rect">
            <a:avLst/>
          </a:prstGeom>
          <a:solidFill>
            <a:srgbClr val="DDE3EF"/>
          </a:solidFill>
          <a:ln w="12700">
            <a:solidFill>
              <a:srgbClr val="DDE3EF"/>
            </a:solidFill>
            <a:prstDash val="solid"/>
          </a:ln>
        </p:spPr>
      </p:sp>
      <p:sp>
        <p:nvSpPr>
          <p:cNvPr id="41" name="Text 39"/>
          <p:cNvSpPr/>
          <p:nvPr/>
        </p:nvSpPr>
        <p:spPr>
          <a:xfrm>
            <a:off x="5650992" y="4224528"/>
            <a:ext cx="2999232" cy="25603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Very low — citations persist for decades</a:t>
            </a:r>
            <a:endParaRPr lang="en-US" sz="1150" dirty="0"/>
          </a:p>
        </p:txBody>
      </p:sp>
      <p:sp>
        <p:nvSpPr>
          <p:cNvPr id="42" name="Shape 40"/>
          <p:cNvSpPr/>
          <p:nvPr/>
        </p:nvSpPr>
        <p:spPr>
          <a:xfrm>
            <a:off x="365760" y="4572000"/>
            <a:ext cx="8412480" cy="384048"/>
          </a:xfrm>
          <a:prstGeom prst="rect">
            <a:avLst/>
          </a:prstGeom>
          <a:solidFill>
            <a:srgbClr val="F7F8FC"/>
          </a:solidFill>
          <a:ln w="6350">
            <a:solidFill>
              <a:srgbClr val="DDE3EF"/>
            </a:solidFill>
            <a:prstDash val="solid"/>
          </a:ln>
        </p:spPr>
      </p:sp>
      <p:sp>
        <p:nvSpPr>
          <p:cNvPr id="43" name="Text 41"/>
          <p:cNvSpPr/>
          <p:nvPr/>
        </p:nvSpPr>
        <p:spPr>
          <a:xfrm>
            <a:off x="475488" y="4645152"/>
            <a:ext cx="1965960" cy="256032"/>
          </a:xfrm>
          <a:prstGeom prst="rect">
            <a:avLst/>
          </a:prstGeom>
          <a:noFill/>
          <a:ln/>
        </p:spPr>
        <p:txBody>
          <a:bodyPr wrap="square" lIns="0" tIns="0" rIns="0" bIns="0" rtlCol="0" anchor="ctr"/>
          <a:lstStyle/>
          <a:p>
            <a:pPr indent="0" marL="0">
              <a:buNone/>
            </a:pPr>
            <a:r>
              <a:rPr lang="en-US" sz="1150" b="1" i="1" dirty="0">
                <a:solidFill>
                  <a:srgbClr val="1D2E5C"/>
                </a:solidFill>
                <a:latin typeface="Calibri" pitchFamily="34" charset="0"/>
                <a:ea typeface="Calibri" pitchFamily="34" charset="-122"/>
                <a:cs typeface="Calibri" pitchFamily="34" charset="-120"/>
              </a:rPr>
              <a:t>What's violated</a:t>
            </a:r>
            <a:endParaRPr lang="en-US" sz="1150" dirty="0"/>
          </a:p>
        </p:txBody>
      </p:sp>
      <p:sp>
        <p:nvSpPr>
          <p:cNvPr id="44" name="Shape 42"/>
          <p:cNvSpPr/>
          <p:nvPr/>
        </p:nvSpPr>
        <p:spPr>
          <a:xfrm>
            <a:off x="2450592" y="4626864"/>
            <a:ext cx="36576" cy="274320"/>
          </a:xfrm>
          <a:prstGeom prst="rect">
            <a:avLst/>
          </a:prstGeom>
          <a:solidFill>
            <a:srgbClr val="DDE3EF"/>
          </a:solidFill>
          <a:ln w="12700">
            <a:solidFill>
              <a:srgbClr val="DDE3EF"/>
            </a:solidFill>
            <a:prstDash val="solid"/>
          </a:ln>
        </p:spPr>
      </p:sp>
      <p:sp>
        <p:nvSpPr>
          <p:cNvPr id="45" name="Text 43"/>
          <p:cNvSpPr/>
          <p:nvPr/>
        </p:nvSpPr>
        <p:spPr>
          <a:xfrm>
            <a:off x="2542032" y="4645152"/>
            <a:ext cx="2999232" cy="25603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Personal autonomy, dignity, identity</a:t>
            </a:r>
            <a:endParaRPr lang="en-US" sz="1150" dirty="0"/>
          </a:p>
        </p:txBody>
      </p:sp>
      <p:sp>
        <p:nvSpPr>
          <p:cNvPr id="46" name="Shape 44"/>
          <p:cNvSpPr/>
          <p:nvPr/>
        </p:nvSpPr>
        <p:spPr>
          <a:xfrm>
            <a:off x="5559552" y="4626864"/>
            <a:ext cx="36576" cy="274320"/>
          </a:xfrm>
          <a:prstGeom prst="rect">
            <a:avLst/>
          </a:prstGeom>
          <a:solidFill>
            <a:srgbClr val="DDE3EF"/>
          </a:solidFill>
          <a:ln w="12700">
            <a:solidFill>
              <a:srgbClr val="DDE3EF"/>
            </a:solidFill>
            <a:prstDash val="solid"/>
          </a:ln>
        </p:spPr>
      </p:sp>
      <p:sp>
        <p:nvSpPr>
          <p:cNvPr id="47" name="Text 45"/>
          <p:cNvSpPr/>
          <p:nvPr/>
        </p:nvSpPr>
        <p:spPr>
          <a:xfrm>
            <a:off x="5650992" y="4645152"/>
            <a:ext cx="2999232" cy="25603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Institutional trust, scientific integrity</a:t>
            </a:r>
            <a:endParaRPr lang="en-US" sz="1150" dirty="0"/>
          </a:p>
        </p:txBody>
      </p:sp>
      <p:sp>
        <p:nvSpPr>
          <p:cNvPr id="48" name="Shape 46"/>
          <p:cNvSpPr/>
          <p:nvPr/>
        </p:nvSpPr>
        <p:spPr>
          <a:xfrm>
            <a:off x="365760" y="5010912"/>
            <a:ext cx="8412480" cy="256032"/>
          </a:xfrm>
          <a:prstGeom prst="rect">
            <a:avLst/>
          </a:prstGeom>
          <a:solidFill>
            <a:srgbClr val="FFF0EC"/>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49" name="Text 47"/>
          <p:cNvSpPr/>
          <p:nvPr/>
        </p:nvSpPr>
        <p:spPr>
          <a:xfrm>
            <a:off x="530352" y="5029200"/>
            <a:ext cx="8092440" cy="182880"/>
          </a:xfrm>
          <a:prstGeom prst="rect">
            <a:avLst/>
          </a:prstGeom>
          <a:noFill/>
          <a:ln/>
        </p:spPr>
        <p:txBody>
          <a:bodyPr wrap="square" lIns="0" tIns="0" rIns="0" bIns="0" rtlCol="0" anchor="ctr"/>
          <a:lstStyle/>
          <a:p>
            <a:pPr indent="0" marL="0">
              <a:buNone/>
            </a:pPr>
            <a:r>
              <a:rPr lang="en-US" sz="1150" b="1" i="1" dirty="0">
                <a:solidFill>
                  <a:srgbClr val="C0392B"/>
                </a:solidFill>
                <a:latin typeface="Calibri" pitchFamily="34" charset="0"/>
                <a:ea typeface="Calibri" pitchFamily="34" charset="-122"/>
                <a:cs typeface="Calibri" pitchFamily="34" charset="-120"/>
              </a:rPr>
              <a:t>Common thread: both use AI to defeat a mechanism humans built to protect themselves — trust in video, trust in science.</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1115568"/>
          </a:xfrm>
          <a:prstGeom prst="rect">
            <a:avLst/>
          </a:prstGeom>
          <a:solidFill>
            <a:srgbClr val="0A7C8C"/>
          </a:solidFill>
          <a:ln w="12700">
            <a:solidFill>
              <a:srgbClr val="0A7C8C"/>
            </a:solidFill>
            <a:prstDash val="solid"/>
          </a:ln>
        </p:spPr>
      </p:sp>
      <p:sp>
        <p:nvSpPr>
          <p:cNvPr id="3" name="Text 1"/>
          <p:cNvSpPr/>
          <p:nvPr/>
        </p:nvSpPr>
        <p:spPr>
          <a:xfrm>
            <a:off x="411480" y="91440"/>
            <a:ext cx="8321040" cy="621792"/>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The Reform Argument: Fix the Process</a:t>
            </a:r>
            <a:endParaRPr lang="en-US" sz="2600" dirty="0"/>
          </a:p>
        </p:txBody>
      </p:sp>
      <p:sp>
        <p:nvSpPr>
          <p:cNvPr id="4" name="Text 2"/>
          <p:cNvSpPr/>
          <p:nvPr/>
        </p:nvSpPr>
        <p:spPr>
          <a:xfrm>
            <a:off x="411480" y="694944"/>
            <a:ext cx="8321040" cy="329184"/>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The proper response is not suppression — it's adaptation</a:t>
            </a:r>
            <a:endParaRPr lang="en-US" sz="1200" dirty="0"/>
          </a:p>
        </p:txBody>
      </p:sp>
      <p:sp>
        <p:nvSpPr>
          <p:cNvPr id="5" name="Shape 3"/>
          <p:cNvSpPr/>
          <p:nvPr/>
        </p:nvSpPr>
        <p:spPr>
          <a:xfrm>
            <a:off x="365760" y="1188720"/>
            <a:ext cx="8412480" cy="713232"/>
          </a:xfrm>
          <a:prstGeom prst="rect">
            <a:avLst/>
          </a:prstGeom>
          <a:solidFill>
            <a:srgbClr val="EEF4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6" name="Text 4"/>
          <p:cNvSpPr/>
          <p:nvPr/>
        </p:nvSpPr>
        <p:spPr>
          <a:xfrm>
            <a:off x="530352" y="1243584"/>
            <a:ext cx="8092440" cy="594360"/>
          </a:xfrm>
          <a:prstGeom prst="rect">
            <a:avLst/>
          </a:prstGeom>
          <a:noFill/>
          <a:ln/>
        </p:spPr>
        <p:txBody>
          <a:bodyPr wrap="square" lIns="0" tIns="0" rIns="0" bIns="0" rtlCol="0" anchor="ctr"/>
          <a:lstStyle/>
          <a:p>
            <a:pPr indent="0" marL="0">
              <a:buNone/>
            </a:pPr>
            <a:r>
              <a:rPr lang="en-US" sz="1300" dirty="0">
                <a:solidFill>
                  <a:srgbClr val="1A1A2E"/>
                </a:solidFill>
                <a:latin typeface="Calibri" pitchFamily="34" charset="0"/>
                <a:ea typeface="Calibri" pitchFamily="34" charset="-122"/>
                <a:cs typeface="Calibri" pitchFamily="34" charset="-120"/>
              </a:rPr>
              <a:t>Peer review was already broken before AI — reproducibility crisis, publication bias, reviewer overload, prestige bias, opacity. AI doesn't create a broken system; it exploits fractures that already existed and makes them impossible to ignore.</a:t>
            </a:r>
            <a:endParaRPr lang="en-US" sz="1300" dirty="0"/>
          </a:p>
        </p:txBody>
      </p:sp>
      <p:sp>
        <p:nvSpPr>
          <p:cNvPr id="7" name="Shape 5"/>
          <p:cNvSpPr/>
          <p:nvPr/>
        </p:nvSpPr>
        <p:spPr>
          <a:xfrm>
            <a:off x="365760" y="2029968"/>
            <a:ext cx="4114800" cy="822960"/>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8" name="Shape 6"/>
          <p:cNvSpPr/>
          <p:nvPr/>
        </p:nvSpPr>
        <p:spPr>
          <a:xfrm>
            <a:off x="365760" y="2029968"/>
            <a:ext cx="64008" cy="822960"/>
          </a:xfrm>
          <a:prstGeom prst="rect">
            <a:avLst/>
          </a:prstGeom>
          <a:solidFill>
            <a:srgbClr val="0A7C8C"/>
          </a:solidFill>
          <a:ln w="12700">
            <a:solidFill>
              <a:srgbClr val="0A7C8C"/>
            </a:solidFill>
            <a:prstDash val="solid"/>
          </a:ln>
        </p:spPr>
      </p:sp>
      <p:pic>
        <p:nvPicPr>
          <p:cNvPr id="9" name="Image 0" descr="preencoded.png">    </p:cNvPr>
          <p:cNvPicPr>
            <a:picLocks noChangeAspect="1"/>
          </p:cNvPicPr>
          <p:nvPr/>
        </p:nvPicPr>
        <p:blipFill>
          <a:blip r:embed="rId1"/>
          <a:stretch>
            <a:fillRect/>
          </a:stretch>
        </p:blipFill>
        <p:spPr>
          <a:xfrm>
            <a:off x="512064" y="2249424"/>
            <a:ext cx="347472" cy="347472"/>
          </a:xfrm>
          <a:prstGeom prst="rect">
            <a:avLst/>
          </a:prstGeom>
        </p:spPr>
      </p:pic>
      <p:sp>
        <p:nvSpPr>
          <p:cNvPr id="10" name="Text 7"/>
          <p:cNvSpPr/>
          <p:nvPr/>
        </p:nvSpPr>
        <p:spPr>
          <a:xfrm>
            <a:off x="987552" y="2121408"/>
            <a:ext cx="3364992" cy="292608"/>
          </a:xfrm>
          <a:prstGeom prst="rect">
            <a:avLst/>
          </a:prstGeom>
          <a:noFill/>
          <a:ln/>
        </p:spPr>
        <p:txBody>
          <a:bodyPr wrap="square" lIns="0" tIns="0" rIns="0" bIns="0" rtlCol="0" anchor="ctr"/>
          <a:lstStyle/>
          <a:p>
            <a:pPr indent="0" marL="0">
              <a:buNone/>
            </a:pPr>
            <a:r>
              <a:rPr lang="en-US" sz="1300" b="1" dirty="0">
                <a:solidFill>
                  <a:srgbClr val="1D2E5C"/>
                </a:solidFill>
                <a:latin typeface="Calibri" pitchFamily="34" charset="0"/>
                <a:ea typeface="Calibri" pitchFamily="34" charset="-122"/>
                <a:cs typeface="Calibri" pitchFamily="34" charset="-120"/>
              </a:rPr>
              <a:t>Open peer review</a:t>
            </a:r>
            <a:endParaRPr lang="en-US" sz="1300" dirty="0"/>
          </a:p>
        </p:txBody>
      </p:sp>
      <p:sp>
        <p:nvSpPr>
          <p:cNvPr id="11" name="Text 8"/>
          <p:cNvSpPr/>
          <p:nvPr/>
        </p:nvSpPr>
        <p:spPr>
          <a:xfrm>
            <a:off x="987552" y="2450592"/>
            <a:ext cx="3364992" cy="347472"/>
          </a:xfrm>
          <a:prstGeom prst="rect">
            <a:avLst/>
          </a:prstGeom>
          <a:noFill/>
          <a:ln/>
        </p:spPr>
        <p:txBody>
          <a:bodyPr wrap="square" lIns="0" tIns="0" rIns="0" bIns="0" rtlCol="0" anchor="ctr"/>
          <a:lstStyle/>
          <a:p>
            <a:pPr indent="0" marL="0">
              <a:buNone/>
            </a:pPr>
            <a:r>
              <a:rPr lang="en-US" sz="1100" dirty="0">
                <a:solidFill>
                  <a:srgbClr val="1A1A2E"/>
                </a:solidFill>
                <a:latin typeface="Calibri" pitchFamily="34" charset="0"/>
                <a:ea typeface="Calibri" pitchFamily="34" charset="-122"/>
                <a:cs typeface="Calibri" pitchFamily="34" charset="-120"/>
              </a:rPr>
              <a:t>Make reviewer identities and written reviews public. AI rebuttals that sound good but don't engage substantively become visible when the review dialogue is open.</a:t>
            </a:r>
            <a:endParaRPr lang="en-US" sz="1100" dirty="0"/>
          </a:p>
        </p:txBody>
      </p:sp>
      <p:sp>
        <p:nvSpPr>
          <p:cNvPr id="12" name="Shape 9"/>
          <p:cNvSpPr/>
          <p:nvPr/>
        </p:nvSpPr>
        <p:spPr>
          <a:xfrm>
            <a:off x="4663440" y="2029968"/>
            <a:ext cx="4114800" cy="822960"/>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3" name="Shape 10"/>
          <p:cNvSpPr/>
          <p:nvPr/>
        </p:nvSpPr>
        <p:spPr>
          <a:xfrm>
            <a:off x="4663440" y="2029968"/>
            <a:ext cx="64008" cy="822960"/>
          </a:xfrm>
          <a:prstGeom prst="rect">
            <a:avLst/>
          </a:prstGeom>
          <a:solidFill>
            <a:srgbClr val="1D2E5C"/>
          </a:solidFill>
          <a:ln w="12700">
            <a:solidFill>
              <a:srgbClr val="1D2E5C"/>
            </a:solidFill>
            <a:prstDash val="solid"/>
          </a:ln>
        </p:spPr>
      </p:sp>
      <p:pic>
        <p:nvPicPr>
          <p:cNvPr id="14" name="Image 1" descr="preencoded.png">    </p:cNvPr>
          <p:cNvPicPr>
            <a:picLocks noChangeAspect="1"/>
          </p:cNvPicPr>
          <p:nvPr/>
        </p:nvPicPr>
        <p:blipFill>
          <a:blip r:embed="rId2"/>
          <a:stretch>
            <a:fillRect/>
          </a:stretch>
        </p:blipFill>
        <p:spPr>
          <a:xfrm>
            <a:off x="4809744" y="2249424"/>
            <a:ext cx="347472" cy="347472"/>
          </a:xfrm>
          <a:prstGeom prst="rect">
            <a:avLst/>
          </a:prstGeom>
        </p:spPr>
      </p:pic>
      <p:sp>
        <p:nvSpPr>
          <p:cNvPr id="15" name="Text 11"/>
          <p:cNvSpPr/>
          <p:nvPr/>
        </p:nvSpPr>
        <p:spPr>
          <a:xfrm>
            <a:off x="5285232" y="2121408"/>
            <a:ext cx="3364992" cy="292608"/>
          </a:xfrm>
          <a:prstGeom prst="rect">
            <a:avLst/>
          </a:prstGeom>
          <a:noFill/>
          <a:ln/>
        </p:spPr>
        <p:txBody>
          <a:bodyPr wrap="square" lIns="0" tIns="0" rIns="0" bIns="0" rtlCol="0" anchor="ctr"/>
          <a:lstStyle/>
          <a:p>
            <a:pPr indent="0" marL="0">
              <a:buNone/>
            </a:pPr>
            <a:r>
              <a:rPr lang="en-US" sz="1300" b="1" dirty="0">
                <a:solidFill>
                  <a:srgbClr val="1D2E5C"/>
                </a:solidFill>
                <a:latin typeface="Calibri" pitchFamily="34" charset="0"/>
                <a:ea typeface="Calibri" pitchFamily="34" charset="-122"/>
                <a:cs typeface="Calibri" pitchFamily="34" charset="-120"/>
              </a:rPr>
              <a:t>Registered reports</a:t>
            </a:r>
            <a:endParaRPr lang="en-US" sz="1300" dirty="0"/>
          </a:p>
        </p:txBody>
      </p:sp>
      <p:sp>
        <p:nvSpPr>
          <p:cNvPr id="16" name="Text 12"/>
          <p:cNvSpPr/>
          <p:nvPr/>
        </p:nvSpPr>
        <p:spPr>
          <a:xfrm>
            <a:off x="5285232" y="2450592"/>
            <a:ext cx="3364992" cy="347472"/>
          </a:xfrm>
          <a:prstGeom prst="rect">
            <a:avLst/>
          </a:prstGeom>
          <a:noFill/>
          <a:ln/>
        </p:spPr>
        <p:txBody>
          <a:bodyPr wrap="square" lIns="0" tIns="0" rIns="0" bIns="0" rtlCol="0" anchor="ctr"/>
          <a:lstStyle/>
          <a:p>
            <a:pPr indent="0" marL="0">
              <a:buNone/>
            </a:pPr>
            <a:r>
              <a:rPr lang="en-US" sz="1100" dirty="0">
                <a:solidFill>
                  <a:srgbClr val="1A1A2E"/>
                </a:solidFill>
                <a:latin typeface="Calibri" pitchFamily="34" charset="0"/>
                <a:ea typeface="Calibri" pitchFamily="34" charset="-122"/>
                <a:cs typeface="Calibri" pitchFamily="34" charset="-120"/>
              </a:rPr>
              <a:t>Journals commit to publishing based on methodology quality before results are known. Eliminates the rebuttal game entirely — the paper is accepted on design, not defense.</a:t>
            </a:r>
            <a:endParaRPr lang="en-US" sz="1100" dirty="0"/>
          </a:p>
        </p:txBody>
      </p:sp>
      <p:sp>
        <p:nvSpPr>
          <p:cNvPr id="17" name="Shape 13"/>
          <p:cNvSpPr/>
          <p:nvPr/>
        </p:nvSpPr>
        <p:spPr>
          <a:xfrm>
            <a:off x="365760" y="2980944"/>
            <a:ext cx="4114800" cy="822960"/>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8" name="Shape 14"/>
          <p:cNvSpPr/>
          <p:nvPr/>
        </p:nvSpPr>
        <p:spPr>
          <a:xfrm>
            <a:off x="365760" y="2980944"/>
            <a:ext cx="64008" cy="822960"/>
          </a:xfrm>
          <a:prstGeom prst="rect">
            <a:avLst/>
          </a:prstGeom>
          <a:solidFill>
            <a:srgbClr val="2D7D46"/>
          </a:solidFill>
          <a:ln w="12700">
            <a:solidFill>
              <a:srgbClr val="2D7D46"/>
            </a:solidFill>
            <a:prstDash val="solid"/>
          </a:ln>
        </p:spPr>
      </p:sp>
      <p:pic>
        <p:nvPicPr>
          <p:cNvPr id="19" name="Image 2" descr="preencoded.png">    </p:cNvPr>
          <p:cNvPicPr>
            <a:picLocks noChangeAspect="1"/>
          </p:cNvPicPr>
          <p:nvPr/>
        </p:nvPicPr>
        <p:blipFill>
          <a:blip r:embed="rId3"/>
          <a:stretch>
            <a:fillRect/>
          </a:stretch>
        </p:blipFill>
        <p:spPr>
          <a:xfrm>
            <a:off x="512064" y="3200400"/>
            <a:ext cx="347472" cy="347472"/>
          </a:xfrm>
          <a:prstGeom prst="rect">
            <a:avLst/>
          </a:prstGeom>
        </p:spPr>
      </p:pic>
      <p:sp>
        <p:nvSpPr>
          <p:cNvPr id="20" name="Text 15"/>
          <p:cNvSpPr/>
          <p:nvPr/>
        </p:nvSpPr>
        <p:spPr>
          <a:xfrm>
            <a:off x="987552" y="3072384"/>
            <a:ext cx="3364992" cy="292608"/>
          </a:xfrm>
          <a:prstGeom prst="rect">
            <a:avLst/>
          </a:prstGeom>
          <a:noFill/>
          <a:ln/>
        </p:spPr>
        <p:txBody>
          <a:bodyPr wrap="square" lIns="0" tIns="0" rIns="0" bIns="0" rtlCol="0" anchor="ctr"/>
          <a:lstStyle/>
          <a:p>
            <a:pPr indent="0" marL="0">
              <a:buNone/>
            </a:pPr>
            <a:r>
              <a:rPr lang="en-US" sz="1300" b="1" dirty="0">
                <a:solidFill>
                  <a:srgbClr val="1D2E5C"/>
                </a:solidFill>
                <a:latin typeface="Calibri" pitchFamily="34" charset="0"/>
                <a:ea typeface="Calibri" pitchFamily="34" charset="-122"/>
                <a:cs typeface="Calibri" pitchFamily="34" charset="-120"/>
              </a:rPr>
              <a:t>Computational reproducibility</a:t>
            </a:r>
            <a:endParaRPr lang="en-US" sz="1300" dirty="0"/>
          </a:p>
        </p:txBody>
      </p:sp>
      <p:sp>
        <p:nvSpPr>
          <p:cNvPr id="21" name="Text 16"/>
          <p:cNvSpPr/>
          <p:nvPr/>
        </p:nvSpPr>
        <p:spPr>
          <a:xfrm>
            <a:off x="987552" y="3401568"/>
            <a:ext cx="3364992" cy="347472"/>
          </a:xfrm>
          <a:prstGeom prst="rect">
            <a:avLst/>
          </a:prstGeom>
          <a:noFill/>
          <a:ln/>
        </p:spPr>
        <p:txBody>
          <a:bodyPr wrap="square" lIns="0" tIns="0" rIns="0" bIns="0" rtlCol="0" anchor="ctr"/>
          <a:lstStyle/>
          <a:p>
            <a:pPr indent="0" marL="0">
              <a:buNone/>
            </a:pPr>
            <a:r>
              <a:rPr lang="en-US" sz="1100" dirty="0">
                <a:solidFill>
                  <a:srgbClr val="1A1A2E"/>
                </a:solidFill>
                <a:latin typeface="Calibri" pitchFamily="34" charset="0"/>
                <a:ea typeface="Calibri" pitchFamily="34" charset="-122"/>
                <a:cs typeface="Calibri" pitchFamily="34" charset="-120"/>
              </a:rPr>
              <a:t>Require all data and code to be submitted. An AI-generated paper inventing results cannot produce the underlying experimental record.</a:t>
            </a:r>
            <a:endParaRPr lang="en-US" sz="1100" dirty="0"/>
          </a:p>
        </p:txBody>
      </p:sp>
      <p:sp>
        <p:nvSpPr>
          <p:cNvPr id="22" name="Shape 17"/>
          <p:cNvSpPr/>
          <p:nvPr/>
        </p:nvSpPr>
        <p:spPr>
          <a:xfrm>
            <a:off x="4663440" y="2980944"/>
            <a:ext cx="4114800" cy="822960"/>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23" name="Shape 18"/>
          <p:cNvSpPr/>
          <p:nvPr/>
        </p:nvSpPr>
        <p:spPr>
          <a:xfrm>
            <a:off x="4663440" y="2980944"/>
            <a:ext cx="64008" cy="822960"/>
          </a:xfrm>
          <a:prstGeom prst="rect">
            <a:avLst/>
          </a:prstGeom>
          <a:solidFill>
            <a:srgbClr val="C07D1A"/>
          </a:solidFill>
          <a:ln w="12700">
            <a:solidFill>
              <a:srgbClr val="C07D1A"/>
            </a:solidFill>
            <a:prstDash val="solid"/>
          </a:ln>
        </p:spPr>
      </p:sp>
      <p:pic>
        <p:nvPicPr>
          <p:cNvPr id="24" name="Image 3" descr="preencoded.png">    </p:cNvPr>
          <p:cNvPicPr>
            <a:picLocks noChangeAspect="1"/>
          </p:cNvPicPr>
          <p:nvPr/>
        </p:nvPicPr>
        <p:blipFill>
          <a:blip r:embed="rId4"/>
          <a:stretch>
            <a:fillRect/>
          </a:stretch>
        </p:blipFill>
        <p:spPr>
          <a:xfrm>
            <a:off x="4809744" y="3200400"/>
            <a:ext cx="347472" cy="347472"/>
          </a:xfrm>
          <a:prstGeom prst="rect">
            <a:avLst/>
          </a:prstGeom>
        </p:spPr>
      </p:pic>
      <p:sp>
        <p:nvSpPr>
          <p:cNvPr id="25" name="Text 19"/>
          <p:cNvSpPr/>
          <p:nvPr/>
        </p:nvSpPr>
        <p:spPr>
          <a:xfrm>
            <a:off x="5285232" y="3072384"/>
            <a:ext cx="3364992" cy="292608"/>
          </a:xfrm>
          <a:prstGeom prst="rect">
            <a:avLst/>
          </a:prstGeom>
          <a:noFill/>
          <a:ln/>
        </p:spPr>
        <p:txBody>
          <a:bodyPr wrap="square" lIns="0" tIns="0" rIns="0" bIns="0" rtlCol="0" anchor="ctr"/>
          <a:lstStyle/>
          <a:p>
            <a:pPr indent="0" marL="0">
              <a:buNone/>
            </a:pPr>
            <a:r>
              <a:rPr lang="en-US" sz="1300" b="1" dirty="0">
                <a:solidFill>
                  <a:srgbClr val="1D2E5C"/>
                </a:solidFill>
                <a:latin typeface="Calibri" pitchFamily="34" charset="0"/>
                <a:ea typeface="Calibri" pitchFamily="34" charset="-122"/>
                <a:cs typeface="Calibri" pitchFamily="34" charset="-120"/>
              </a:rPr>
              <a:t>Post-publication review</a:t>
            </a:r>
            <a:endParaRPr lang="en-US" sz="1300" dirty="0"/>
          </a:p>
        </p:txBody>
      </p:sp>
      <p:sp>
        <p:nvSpPr>
          <p:cNvPr id="26" name="Text 20"/>
          <p:cNvSpPr/>
          <p:nvPr/>
        </p:nvSpPr>
        <p:spPr>
          <a:xfrm>
            <a:off x="5285232" y="3401568"/>
            <a:ext cx="3364992" cy="347472"/>
          </a:xfrm>
          <a:prstGeom prst="rect">
            <a:avLst/>
          </a:prstGeom>
          <a:noFill/>
          <a:ln/>
        </p:spPr>
        <p:txBody>
          <a:bodyPr wrap="square" lIns="0" tIns="0" rIns="0" bIns="0" rtlCol="0" anchor="ctr"/>
          <a:lstStyle/>
          <a:p>
            <a:pPr indent="0" marL="0">
              <a:buNone/>
            </a:pPr>
            <a:r>
              <a:rPr lang="en-US" sz="1100" dirty="0">
                <a:solidFill>
                  <a:srgbClr val="1A1A2E"/>
                </a:solidFill>
                <a:latin typeface="Calibri" pitchFamily="34" charset="0"/>
                <a:ea typeface="Calibri" pitchFamily="34" charset="-122"/>
                <a:cs typeface="Calibri" pitchFamily="34" charset="-120"/>
              </a:rPr>
              <a:t>Treat initial publication as a beginning, not an endpoint. Formalize mechanisms to flag, update, and retract — making the literature continuously self-correcting.</a:t>
            </a:r>
            <a:endParaRPr lang="en-US" sz="1100" dirty="0"/>
          </a:p>
        </p:txBody>
      </p:sp>
      <p:sp>
        <p:nvSpPr>
          <p:cNvPr id="27" name="Shape 21"/>
          <p:cNvSpPr/>
          <p:nvPr/>
        </p:nvSpPr>
        <p:spPr>
          <a:xfrm>
            <a:off x="365760" y="3931920"/>
            <a:ext cx="4114800" cy="822960"/>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28" name="Shape 22"/>
          <p:cNvSpPr/>
          <p:nvPr/>
        </p:nvSpPr>
        <p:spPr>
          <a:xfrm>
            <a:off x="365760" y="3931920"/>
            <a:ext cx="64008" cy="822960"/>
          </a:xfrm>
          <a:prstGeom prst="rect">
            <a:avLst/>
          </a:prstGeom>
          <a:solidFill>
            <a:srgbClr val="6B3FA0"/>
          </a:solidFill>
          <a:ln w="12700">
            <a:solidFill>
              <a:srgbClr val="6B3FA0"/>
            </a:solidFill>
            <a:prstDash val="solid"/>
          </a:ln>
        </p:spPr>
      </p:sp>
      <p:pic>
        <p:nvPicPr>
          <p:cNvPr id="29" name="Image 4" descr="preencoded.png">    </p:cNvPr>
          <p:cNvPicPr>
            <a:picLocks noChangeAspect="1"/>
          </p:cNvPicPr>
          <p:nvPr/>
        </p:nvPicPr>
        <p:blipFill>
          <a:blip r:embed="rId5"/>
          <a:stretch>
            <a:fillRect/>
          </a:stretch>
        </p:blipFill>
        <p:spPr>
          <a:xfrm>
            <a:off x="512064" y="4151376"/>
            <a:ext cx="347472" cy="347472"/>
          </a:xfrm>
          <a:prstGeom prst="rect">
            <a:avLst/>
          </a:prstGeom>
        </p:spPr>
      </p:pic>
      <p:sp>
        <p:nvSpPr>
          <p:cNvPr id="30" name="Text 23"/>
          <p:cNvSpPr/>
          <p:nvPr/>
        </p:nvSpPr>
        <p:spPr>
          <a:xfrm>
            <a:off x="987552" y="4023360"/>
            <a:ext cx="3364992" cy="292608"/>
          </a:xfrm>
          <a:prstGeom prst="rect">
            <a:avLst/>
          </a:prstGeom>
          <a:noFill/>
          <a:ln/>
        </p:spPr>
        <p:txBody>
          <a:bodyPr wrap="square" lIns="0" tIns="0" rIns="0" bIns="0" rtlCol="0" anchor="ctr"/>
          <a:lstStyle/>
          <a:p>
            <a:pPr indent="0" marL="0">
              <a:buNone/>
            </a:pPr>
            <a:r>
              <a:rPr lang="en-US" sz="1300" b="1" dirty="0">
                <a:solidFill>
                  <a:srgbClr val="1D2E5C"/>
                </a:solidFill>
                <a:latin typeface="Calibri" pitchFamily="34" charset="0"/>
                <a:ea typeface="Calibri" pitchFamily="34" charset="-122"/>
                <a:cs typeface="Calibri" pitchFamily="34" charset="-120"/>
              </a:rPr>
              <a:t>AI-assisted detection</a:t>
            </a:r>
            <a:endParaRPr lang="en-US" sz="1300" dirty="0"/>
          </a:p>
        </p:txBody>
      </p:sp>
      <p:sp>
        <p:nvSpPr>
          <p:cNvPr id="31" name="Text 24"/>
          <p:cNvSpPr/>
          <p:nvPr/>
        </p:nvSpPr>
        <p:spPr>
          <a:xfrm>
            <a:off x="987552" y="4352544"/>
            <a:ext cx="3364992" cy="347472"/>
          </a:xfrm>
          <a:prstGeom prst="rect">
            <a:avLst/>
          </a:prstGeom>
          <a:noFill/>
          <a:ln/>
        </p:spPr>
        <p:txBody>
          <a:bodyPr wrap="square" lIns="0" tIns="0" rIns="0" bIns="0" rtlCol="0" anchor="ctr"/>
          <a:lstStyle/>
          <a:p>
            <a:pPr indent="0" marL="0">
              <a:buNone/>
            </a:pPr>
            <a:r>
              <a:rPr lang="en-US" sz="1100" dirty="0">
                <a:solidFill>
                  <a:srgbClr val="1A1A2E"/>
                </a:solidFill>
                <a:latin typeface="Calibri" pitchFamily="34" charset="0"/>
                <a:ea typeface="Calibri" pitchFamily="34" charset="-122"/>
                <a:cs typeface="Calibri" pitchFamily="34" charset="-120"/>
              </a:rPr>
              <a:t>Use the same technology offensively — train models to identify statistical anomalies, implausible results, or arguments that sound responsive without engaging specific critiques.</a:t>
            </a:r>
            <a:endParaRPr lang="en-US" sz="1100" dirty="0"/>
          </a:p>
        </p:txBody>
      </p:sp>
      <p:sp>
        <p:nvSpPr>
          <p:cNvPr id="32" name="Shape 25"/>
          <p:cNvSpPr/>
          <p:nvPr/>
        </p:nvSpPr>
        <p:spPr>
          <a:xfrm>
            <a:off x="4663440" y="3931920"/>
            <a:ext cx="4114800" cy="822960"/>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33" name="Shape 26"/>
          <p:cNvSpPr/>
          <p:nvPr/>
        </p:nvSpPr>
        <p:spPr>
          <a:xfrm>
            <a:off x="4663440" y="3931920"/>
            <a:ext cx="64008" cy="822960"/>
          </a:xfrm>
          <a:prstGeom prst="rect">
            <a:avLst/>
          </a:prstGeom>
          <a:solidFill>
            <a:srgbClr val="C0392B"/>
          </a:solidFill>
          <a:ln w="12700">
            <a:solidFill>
              <a:srgbClr val="C0392B"/>
            </a:solidFill>
            <a:prstDash val="solid"/>
          </a:ln>
        </p:spPr>
      </p:sp>
      <p:pic>
        <p:nvPicPr>
          <p:cNvPr id="34" name="Image 5" descr="preencoded.png">    </p:cNvPr>
          <p:cNvPicPr>
            <a:picLocks noChangeAspect="1"/>
          </p:cNvPicPr>
          <p:nvPr/>
        </p:nvPicPr>
        <p:blipFill>
          <a:blip r:embed="rId6"/>
          <a:stretch>
            <a:fillRect/>
          </a:stretch>
        </p:blipFill>
        <p:spPr>
          <a:xfrm>
            <a:off x="4809744" y="4151376"/>
            <a:ext cx="347472" cy="347472"/>
          </a:xfrm>
          <a:prstGeom prst="rect">
            <a:avLst/>
          </a:prstGeom>
        </p:spPr>
      </p:pic>
      <p:sp>
        <p:nvSpPr>
          <p:cNvPr id="35" name="Text 27"/>
          <p:cNvSpPr/>
          <p:nvPr/>
        </p:nvSpPr>
        <p:spPr>
          <a:xfrm>
            <a:off x="5285232" y="4023360"/>
            <a:ext cx="3364992" cy="292608"/>
          </a:xfrm>
          <a:prstGeom prst="rect">
            <a:avLst/>
          </a:prstGeom>
          <a:noFill/>
          <a:ln/>
        </p:spPr>
        <p:txBody>
          <a:bodyPr wrap="square" lIns="0" tIns="0" rIns="0" bIns="0" rtlCol="0" anchor="ctr"/>
          <a:lstStyle/>
          <a:p>
            <a:pPr indent="0" marL="0">
              <a:buNone/>
            </a:pPr>
            <a:r>
              <a:rPr lang="en-US" sz="1300" b="1" dirty="0">
                <a:solidFill>
                  <a:srgbClr val="1D2E5C"/>
                </a:solidFill>
                <a:latin typeface="Calibri" pitchFamily="34" charset="0"/>
                <a:ea typeface="Calibri" pitchFamily="34" charset="-122"/>
                <a:cs typeface="Calibri" pitchFamily="34" charset="-120"/>
              </a:rPr>
              <a:t>Adversarial review</a:t>
            </a:r>
            <a:endParaRPr lang="en-US" sz="1300" dirty="0"/>
          </a:p>
        </p:txBody>
      </p:sp>
      <p:sp>
        <p:nvSpPr>
          <p:cNvPr id="36" name="Text 28"/>
          <p:cNvSpPr/>
          <p:nvPr/>
        </p:nvSpPr>
        <p:spPr>
          <a:xfrm>
            <a:off x="5285232" y="4352544"/>
            <a:ext cx="3364992" cy="347472"/>
          </a:xfrm>
          <a:prstGeom prst="rect">
            <a:avLst/>
          </a:prstGeom>
          <a:noFill/>
          <a:ln/>
        </p:spPr>
        <p:txBody>
          <a:bodyPr wrap="square" lIns="0" tIns="0" rIns="0" bIns="0" rtlCol="0" anchor="ctr"/>
          <a:lstStyle/>
          <a:p>
            <a:pPr indent="0" marL="0">
              <a:buNone/>
            </a:pPr>
            <a:r>
              <a:rPr lang="en-US" sz="1100" dirty="0">
                <a:solidFill>
                  <a:srgbClr val="1A1A2E"/>
                </a:solidFill>
                <a:latin typeface="Calibri" pitchFamily="34" charset="0"/>
                <a:ea typeface="Calibri" pitchFamily="34" charset="-122"/>
                <a:cs typeface="Calibri" pitchFamily="34" charset="-120"/>
              </a:rPr>
              <a:t>Assign at least one reviewer specifically tasked with trying to break the paper. Different from assessing whether a paper is good — specifically tries to show it isn't.</a:t>
            </a:r>
            <a:endParaRPr lang="en-US" sz="1100" dirty="0"/>
          </a:p>
        </p:txBody>
      </p:sp>
      <p:sp>
        <p:nvSpPr>
          <p:cNvPr id="37" name="Shape 29"/>
          <p:cNvSpPr/>
          <p:nvPr/>
        </p:nvSpPr>
        <p:spPr>
          <a:xfrm>
            <a:off x="365760" y="4983480"/>
            <a:ext cx="8412480" cy="128016"/>
          </a:xfrm>
          <a:prstGeom prst="rect">
            <a:avLst/>
          </a:prstGeom>
          <a:solidFill>
            <a:srgbClr val="EEF4FF"/>
          </a:solidFill>
          <a:ln w="9525">
            <a:solidFill>
              <a:srgbClr val="DDE3EF"/>
            </a:solidFill>
            <a:prstDash val="solid"/>
          </a:ln>
          <a:effectLst>
            <a:outerShdw sx="100000" sy="100000" kx="0" ky="0" algn="bl" rotWithShape="0" blurRad="88900" dist="25400" dir="8100000">
              <a:srgbClr val="000000">
                <a:alpha val="7000"/>
              </a:srgbClr>
            </a:outerShdw>
          </a:effectLst>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1115568"/>
          </a:xfrm>
          <a:prstGeom prst="rect">
            <a:avLst/>
          </a:prstGeom>
          <a:solidFill>
            <a:srgbClr val="1D2E5C"/>
          </a:solidFill>
          <a:ln w="12700">
            <a:solidFill>
              <a:srgbClr val="1D2E5C"/>
            </a:solidFill>
            <a:prstDash val="solid"/>
          </a:ln>
        </p:spPr>
      </p:sp>
      <p:sp>
        <p:nvSpPr>
          <p:cNvPr id="3" name="Text 1"/>
          <p:cNvSpPr/>
          <p:nvPr/>
        </p:nvSpPr>
        <p:spPr>
          <a:xfrm>
            <a:off x="411480" y="91440"/>
            <a:ext cx="8321040" cy="621792"/>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Watermarking AI Text: Why It's Probably Impossible</a:t>
            </a:r>
            <a:endParaRPr lang="en-US" sz="2600" dirty="0"/>
          </a:p>
        </p:txBody>
      </p:sp>
      <p:sp>
        <p:nvSpPr>
          <p:cNvPr id="4" name="Text 2"/>
          <p:cNvSpPr/>
          <p:nvPr/>
        </p:nvSpPr>
        <p:spPr>
          <a:xfrm>
            <a:off x="411480" y="694944"/>
            <a:ext cx="8321040" cy="329184"/>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And why 'written by a human' is harder to define than it seems</a:t>
            </a:r>
            <a:endParaRPr lang="en-US" sz="1200" dirty="0"/>
          </a:p>
        </p:txBody>
      </p:sp>
      <p:sp>
        <p:nvSpPr>
          <p:cNvPr id="5" name="Shape 3"/>
          <p:cNvSpPr/>
          <p:nvPr/>
        </p:nvSpPr>
        <p:spPr>
          <a:xfrm>
            <a:off x="365760" y="1188720"/>
            <a:ext cx="8412480" cy="1078992"/>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6" name="Shape 4"/>
          <p:cNvSpPr/>
          <p:nvPr/>
        </p:nvSpPr>
        <p:spPr>
          <a:xfrm>
            <a:off x="365760" y="1188720"/>
            <a:ext cx="8412480" cy="54864"/>
          </a:xfrm>
          <a:prstGeom prst="rect">
            <a:avLst/>
          </a:prstGeom>
          <a:solidFill>
            <a:srgbClr val="0A7C8C"/>
          </a:solidFill>
          <a:ln w="12700">
            <a:solidFill>
              <a:srgbClr val="0A7C8C"/>
            </a:solidFill>
            <a:prstDash val="solid"/>
          </a:ln>
        </p:spPr>
      </p:sp>
      <p:pic>
        <p:nvPicPr>
          <p:cNvPr id="7" name="Image 0" descr="preencoded.png">    </p:cNvPr>
          <p:cNvPicPr>
            <a:picLocks noChangeAspect="1"/>
          </p:cNvPicPr>
          <p:nvPr/>
        </p:nvPicPr>
        <p:blipFill>
          <a:blip r:embed="rId1"/>
          <a:stretch>
            <a:fillRect/>
          </a:stretch>
        </p:blipFill>
        <p:spPr>
          <a:xfrm>
            <a:off x="502920" y="1508760"/>
            <a:ext cx="365760" cy="365760"/>
          </a:xfrm>
          <a:prstGeom prst="rect">
            <a:avLst/>
          </a:prstGeom>
        </p:spPr>
      </p:pic>
      <p:sp>
        <p:nvSpPr>
          <p:cNvPr id="8" name="Text 5"/>
          <p:cNvSpPr/>
          <p:nvPr/>
        </p:nvSpPr>
        <p:spPr>
          <a:xfrm>
            <a:off x="987552" y="1280160"/>
            <a:ext cx="2743200" cy="329184"/>
          </a:xfrm>
          <a:prstGeom prst="rect">
            <a:avLst/>
          </a:prstGeom>
          <a:noFill/>
          <a:ln/>
        </p:spPr>
        <p:txBody>
          <a:bodyPr wrap="square" lIns="0" tIns="0" rIns="0" bIns="0" rtlCol="0" anchor="ctr"/>
          <a:lstStyle/>
          <a:p>
            <a:pPr indent="0" marL="0">
              <a:buNone/>
            </a:pPr>
            <a:r>
              <a:rPr lang="en-US" sz="1350" b="1" dirty="0">
                <a:solidFill>
                  <a:srgbClr val="0A7C8C"/>
                </a:solidFill>
                <a:latin typeface="Calibri" pitchFamily="34" charset="0"/>
                <a:ea typeface="Calibri" pitchFamily="34" charset="-122"/>
                <a:cs typeface="Calibri" pitchFamily="34" charset="-120"/>
              </a:rPr>
              <a:t>Statistical watermarking</a:t>
            </a:r>
            <a:endParaRPr lang="en-US" sz="1350" dirty="0"/>
          </a:p>
        </p:txBody>
      </p:sp>
      <p:sp>
        <p:nvSpPr>
          <p:cNvPr id="9" name="Text 6"/>
          <p:cNvSpPr/>
          <p:nvPr/>
        </p:nvSpPr>
        <p:spPr>
          <a:xfrm>
            <a:off x="987552" y="1645920"/>
            <a:ext cx="3520440" cy="530352"/>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How: Bias token choices during generation using a secret cryptographic key (Aaronson/OpenAI).</a:t>
            </a:r>
            <a:endParaRPr lang="en-US" sz="1200" dirty="0"/>
          </a:p>
        </p:txBody>
      </p:sp>
      <p:sp>
        <p:nvSpPr>
          <p:cNvPr id="10" name="Shape 7"/>
          <p:cNvSpPr/>
          <p:nvPr/>
        </p:nvSpPr>
        <p:spPr>
          <a:xfrm>
            <a:off x="4645152" y="1298448"/>
            <a:ext cx="36576" cy="859536"/>
          </a:xfrm>
          <a:prstGeom prst="rect">
            <a:avLst/>
          </a:prstGeom>
          <a:solidFill>
            <a:srgbClr val="DDE3EF"/>
          </a:solidFill>
          <a:ln w="12700">
            <a:solidFill>
              <a:srgbClr val="DDE3EF"/>
            </a:solidFill>
            <a:prstDash val="solid"/>
          </a:ln>
        </p:spPr>
      </p:sp>
      <p:pic>
        <p:nvPicPr>
          <p:cNvPr id="11" name="Image 1" descr="preencoded.png">    </p:cNvPr>
          <p:cNvPicPr>
            <a:picLocks noChangeAspect="1"/>
          </p:cNvPicPr>
          <p:nvPr/>
        </p:nvPicPr>
        <p:blipFill>
          <a:blip r:embed="rId2"/>
          <a:stretch>
            <a:fillRect/>
          </a:stretch>
        </p:blipFill>
        <p:spPr>
          <a:xfrm>
            <a:off x="4754880" y="1508760"/>
            <a:ext cx="320040" cy="320040"/>
          </a:xfrm>
          <a:prstGeom prst="rect">
            <a:avLst/>
          </a:prstGeom>
        </p:spPr>
      </p:pic>
      <p:sp>
        <p:nvSpPr>
          <p:cNvPr id="12" name="Text 8"/>
          <p:cNvSpPr/>
          <p:nvPr/>
        </p:nvSpPr>
        <p:spPr>
          <a:xfrm>
            <a:off x="5166360" y="1298448"/>
            <a:ext cx="3474720" cy="868680"/>
          </a:xfrm>
          <a:prstGeom prst="rect">
            <a:avLst/>
          </a:prstGeom>
          <a:noFill/>
          <a:ln/>
        </p:spPr>
        <p:txBody>
          <a:bodyPr wrap="square" lIns="0" tIns="0" rIns="0" bIns="0" rtlCol="0" anchor="ctr"/>
          <a:lstStyle/>
          <a:p>
            <a:pPr indent="0" marL="0">
              <a:buNone/>
            </a:pPr>
            <a:r>
              <a:rPr lang="en-US" sz="1200" dirty="0">
                <a:solidFill>
                  <a:srgbClr val="C0392B"/>
                </a:solidFill>
                <a:latin typeface="Calibri" pitchFamily="34" charset="0"/>
                <a:ea typeface="Calibri" pitchFamily="34" charset="-122"/>
                <a:cs typeface="Calibri" pitchFamily="34" charset="-120"/>
              </a:rPr>
              <a:t>Failure mode: Paraphrasing attack: ask another LLM to rewrite it. The statistical signature is in specific word choices, not in ideas. One rewrite destroys it.</a:t>
            </a:r>
            <a:endParaRPr lang="en-US" sz="1200" dirty="0"/>
          </a:p>
        </p:txBody>
      </p:sp>
      <p:sp>
        <p:nvSpPr>
          <p:cNvPr id="13" name="Shape 9"/>
          <p:cNvSpPr/>
          <p:nvPr/>
        </p:nvSpPr>
        <p:spPr>
          <a:xfrm>
            <a:off x="365760" y="2423160"/>
            <a:ext cx="8412480" cy="1078992"/>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4" name="Shape 10"/>
          <p:cNvSpPr/>
          <p:nvPr/>
        </p:nvSpPr>
        <p:spPr>
          <a:xfrm>
            <a:off x="365760" y="2423160"/>
            <a:ext cx="8412480" cy="54864"/>
          </a:xfrm>
          <a:prstGeom prst="rect">
            <a:avLst/>
          </a:prstGeom>
          <a:solidFill>
            <a:srgbClr val="6B3FA0"/>
          </a:solidFill>
          <a:ln w="12700">
            <a:solidFill>
              <a:srgbClr val="6B3FA0"/>
            </a:solidFill>
            <a:prstDash val="solid"/>
          </a:ln>
        </p:spPr>
      </p:sp>
      <p:pic>
        <p:nvPicPr>
          <p:cNvPr id="15" name="Image 2" descr="preencoded.png">    </p:cNvPr>
          <p:cNvPicPr>
            <a:picLocks noChangeAspect="1"/>
          </p:cNvPicPr>
          <p:nvPr/>
        </p:nvPicPr>
        <p:blipFill>
          <a:blip r:embed="rId3"/>
          <a:stretch>
            <a:fillRect/>
          </a:stretch>
        </p:blipFill>
        <p:spPr>
          <a:xfrm>
            <a:off x="502920" y="2743200"/>
            <a:ext cx="365760" cy="365760"/>
          </a:xfrm>
          <a:prstGeom prst="rect">
            <a:avLst/>
          </a:prstGeom>
        </p:spPr>
      </p:pic>
      <p:sp>
        <p:nvSpPr>
          <p:cNvPr id="16" name="Text 11"/>
          <p:cNvSpPr/>
          <p:nvPr/>
        </p:nvSpPr>
        <p:spPr>
          <a:xfrm>
            <a:off x="987552" y="2514600"/>
            <a:ext cx="2743200" cy="329184"/>
          </a:xfrm>
          <a:prstGeom prst="rect">
            <a:avLst/>
          </a:prstGeom>
          <a:noFill/>
          <a:ln/>
        </p:spPr>
        <p:txBody>
          <a:bodyPr wrap="square" lIns="0" tIns="0" rIns="0" bIns="0" rtlCol="0" anchor="ctr"/>
          <a:lstStyle/>
          <a:p>
            <a:pPr indent="0" marL="0">
              <a:buNone/>
            </a:pPr>
            <a:r>
              <a:rPr lang="en-US" sz="1350" b="1" dirty="0">
                <a:solidFill>
                  <a:srgbClr val="6B3FA0"/>
                </a:solidFill>
                <a:latin typeface="Calibri" pitchFamily="34" charset="0"/>
                <a:ea typeface="Calibri" pitchFamily="34" charset="-122"/>
                <a:cs typeface="Calibri" pitchFamily="34" charset="-120"/>
              </a:rPr>
              <a:t>Stylometric detection</a:t>
            </a:r>
            <a:endParaRPr lang="en-US" sz="1350" dirty="0"/>
          </a:p>
        </p:txBody>
      </p:sp>
      <p:sp>
        <p:nvSpPr>
          <p:cNvPr id="17" name="Text 12"/>
          <p:cNvSpPr/>
          <p:nvPr/>
        </p:nvSpPr>
        <p:spPr>
          <a:xfrm>
            <a:off x="987552" y="2880360"/>
            <a:ext cx="3520440" cy="530352"/>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How: Analyze sentence patterns, vocabulary, transition patterns to distinguish AI from human writing.</a:t>
            </a:r>
            <a:endParaRPr lang="en-US" sz="1200" dirty="0"/>
          </a:p>
        </p:txBody>
      </p:sp>
      <p:sp>
        <p:nvSpPr>
          <p:cNvPr id="18" name="Shape 13"/>
          <p:cNvSpPr/>
          <p:nvPr/>
        </p:nvSpPr>
        <p:spPr>
          <a:xfrm>
            <a:off x="4645152" y="2532888"/>
            <a:ext cx="36576" cy="859536"/>
          </a:xfrm>
          <a:prstGeom prst="rect">
            <a:avLst/>
          </a:prstGeom>
          <a:solidFill>
            <a:srgbClr val="DDE3EF"/>
          </a:solidFill>
          <a:ln w="12700">
            <a:solidFill>
              <a:srgbClr val="DDE3EF"/>
            </a:solidFill>
            <a:prstDash val="solid"/>
          </a:ln>
        </p:spPr>
      </p:sp>
      <p:pic>
        <p:nvPicPr>
          <p:cNvPr id="19" name="Image 3" descr="preencoded.png">    </p:cNvPr>
          <p:cNvPicPr>
            <a:picLocks noChangeAspect="1"/>
          </p:cNvPicPr>
          <p:nvPr/>
        </p:nvPicPr>
        <p:blipFill>
          <a:blip r:embed="rId4"/>
          <a:stretch>
            <a:fillRect/>
          </a:stretch>
        </p:blipFill>
        <p:spPr>
          <a:xfrm>
            <a:off x="4754880" y="2743200"/>
            <a:ext cx="320040" cy="320040"/>
          </a:xfrm>
          <a:prstGeom prst="rect">
            <a:avLst/>
          </a:prstGeom>
        </p:spPr>
      </p:pic>
      <p:sp>
        <p:nvSpPr>
          <p:cNvPr id="20" name="Text 14"/>
          <p:cNvSpPr/>
          <p:nvPr/>
        </p:nvSpPr>
        <p:spPr>
          <a:xfrm>
            <a:off x="5166360" y="2532888"/>
            <a:ext cx="3474720" cy="868680"/>
          </a:xfrm>
          <a:prstGeom prst="rect">
            <a:avLst/>
          </a:prstGeom>
          <a:noFill/>
          <a:ln/>
        </p:spPr>
        <p:txBody>
          <a:bodyPr wrap="square" lIns="0" tIns="0" rIns="0" bIns="0" rtlCol="0" anchor="ctr"/>
          <a:lstStyle/>
          <a:p>
            <a:pPr indent="0" marL="0">
              <a:buNone/>
            </a:pPr>
            <a:r>
              <a:rPr lang="en-US" sz="1200" dirty="0">
                <a:solidFill>
                  <a:srgbClr val="C0392B"/>
                </a:solidFill>
                <a:latin typeface="Calibri" pitchFamily="34" charset="0"/>
                <a:ea typeface="Calibri" pitchFamily="34" charset="-122"/>
                <a:cs typeface="Calibri" pitchFamily="34" charset="-120"/>
              </a:rPr>
              <a:t>Failure mode: False positive rate is significant — flags non-native English speakers. Easily defeated by prompting the model to mimic a specific style.</a:t>
            </a:r>
            <a:endParaRPr lang="en-US" sz="1200" dirty="0"/>
          </a:p>
        </p:txBody>
      </p:sp>
      <p:sp>
        <p:nvSpPr>
          <p:cNvPr id="21" name="Shape 15"/>
          <p:cNvSpPr/>
          <p:nvPr/>
        </p:nvSpPr>
        <p:spPr>
          <a:xfrm>
            <a:off x="365760" y="3657600"/>
            <a:ext cx="8412480" cy="1078992"/>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22" name="Shape 16"/>
          <p:cNvSpPr/>
          <p:nvPr/>
        </p:nvSpPr>
        <p:spPr>
          <a:xfrm>
            <a:off x="365760" y="3657600"/>
            <a:ext cx="8412480" cy="54864"/>
          </a:xfrm>
          <a:prstGeom prst="rect">
            <a:avLst/>
          </a:prstGeom>
          <a:solidFill>
            <a:srgbClr val="1D2E5C"/>
          </a:solidFill>
          <a:ln w="12700">
            <a:solidFill>
              <a:srgbClr val="1D2E5C"/>
            </a:solidFill>
            <a:prstDash val="solid"/>
          </a:ln>
        </p:spPr>
      </p:sp>
      <p:pic>
        <p:nvPicPr>
          <p:cNvPr id="23" name="Image 4" descr="preencoded.png">    </p:cNvPr>
          <p:cNvPicPr>
            <a:picLocks noChangeAspect="1"/>
          </p:cNvPicPr>
          <p:nvPr/>
        </p:nvPicPr>
        <p:blipFill>
          <a:blip r:embed="rId5"/>
          <a:stretch>
            <a:fillRect/>
          </a:stretch>
        </p:blipFill>
        <p:spPr>
          <a:xfrm>
            <a:off x="502920" y="3977640"/>
            <a:ext cx="365760" cy="365760"/>
          </a:xfrm>
          <a:prstGeom prst="rect">
            <a:avLst/>
          </a:prstGeom>
        </p:spPr>
      </p:pic>
      <p:sp>
        <p:nvSpPr>
          <p:cNvPr id="24" name="Text 17"/>
          <p:cNvSpPr/>
          <p:nvPr/>
        </p:nvSpPr>
        <p:spPr>
          <a:xfrm>
            <a:off x="987552" y="3749040"/>
            <a:ext cx="2743200" cy="329184"/>
          </a:xfrm>
          <a:prstGeom prst="rect">
            <a:avLst/>
          </a:prstGeom>
          <a:noFill/>
          <a:ln/>
        </p:spPr>
        <p:txBody>
          <a:bodyPr wrap="square" lIns="0" tIns="0" rIns="0" bIns="0" rtlCol="0" anchor="ctr"/>
          <a:lstStyle/>
          <a:p>
            <a:pPr indent="0" marL="0">
              <a:buNone/>
            </a:pPr>
            <a:r>
              <a:rPr lang="en-US" sz="1350" b="1" dirty="0">
                <a:solidFill>
                  <a:srgbClr val="1D2E5C"/>
                </a:solidFill>
                <a:latin typeface="Calibri" pitchFamily="34" charset="0"/>
                <a:ea typeface="Calibri" pitchFamily="34" charset="-122"/>
                <a:cs typeface="Calibri" pitchFamily="34" charset="-120"/>
              </a:rPr>
              <a:t>Cryptographic signing</a:t>
            </a:r>
            <a:endParaRPr lang="en-US" sz="1350" dirty="0"/>
          </a:p>
        </p:txBody>
      </p:sp>
      <p:sp>
        <p:nvSpPr>
          <p:cNvPr id="25" name="Text 18"/>
          <p:cNvSpPr/>
          <p:nvPr/>
        </p:nvSpPr>
        <p:spPr>
          <a:xfrm>
            <a:off x="987552" y="4114800"/>
            <a:ext cx="3520440" cy="530352"/>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How: Model provider signs each output with a digital certificate of origin — robust and verifiable.</a:t>
            </a:r>
            <a:endParaRPr lang="en-US" sz="1200" dirty="0"/>
          </a:p>
        </p:txBody>
      </p:sp>
      <p:sp>
        <p:nvSpPr>
          <p:cNvPr id="26" name="Shape 19"/>
          <p:cNvSpPr/>
          <p:nvPr/>
        </p:nvSpPr>
        <p:spPr>
          <a:xfrm>
            <a:off x="4645152" y="3767328"/>
            <a:ext cx="36576" cy="859536"/>
          </a:xfrm>
          <a:prstGeom prst="rect">
            <a:avLst/>
          </a:prstGeom>
          <a:solidFill>
            <a:srgbClr val="DDE3EF"/>
          </a:solidFill>
          <a:ln w="12700">
            <a:solidFill>
              <a:srgbClr val="DDE3EF"/>
            </a:solidFill>
            <a:prstDash val="solid"/>
          </a:ln>
        </p:spPr>
      </p:sp>
      <p:pic>
        <p:nvPicPr>
          <p:cNvPr id="27" name="Image 5" descr="preencoded.png">    </p:cNvPr>
          <p:cNvPicPr>
            <a:picLocks noChangeAspect="1"/>
          </p:cNvPicPr>
          <p:nvPr/>
        </p:nvPicPr>
        <p:blipFill>
          <a:blip r:embed="rId6"/>
          <a:stretch>
            <a:fillRect/>
          </a:stretch>
        </p:blipFill>
        <p:spPr>
          <a:xfrm>
            <a:off x="4754880" y="3977640"/>
            <a:ext cx="320040" cy="320040"/>
          </a:xfrm>
          <a:prstGeom prst="rect">
            <a:avLst/>
          </a:prstGeom>
        </p:spPr>
      </p:pic>
      <p:sp>
        <p:nvSpPr>
          <p:cNvPr id="28" name="Text 20"/>
          <p:cNvSpPr/>
          <p:nvPr/>
        </p:nvSpPr>
        <p:spPr>
          <a:xfrm>
            <a:off x="5166360" y="3767328"/>
            <a:ext cx="3474720" cy="868680"/>
          </a:xfrm>
          <a:prstGeom prst="rect">
            <a:avLst/>
          </a:prstGeom>
          <a:noFill/>
          <a:ln/>
        </p:spPr>
        <p:txBody>
          <a:bodyPr wrap="square" lIns="0" tIns="0" rIns="0" bIns="0" rtlCol="0" anchor="ctr"/>
          <a:lstStyle/>
          <a:p>
            <a:pPr indent="0" marL="0">
              <a:buNone/>
            </a:pPr>
            <a:r>
              <a:rPr lang="en-US" sz="1200" dirty="0">
                <a:solidFill>
                  <a:srgbClr val="C0392B"/>
                </a:solidFill>
                <a:latin typeface="Calibri" pitchFamily="34" charset="0"/>
                <a:ea typeface="Calibri" pitchFamily="34" charset="-122"/>
                <a:cs typeface="Calibri" pitchFamily="34" charset="-120"/>
              </a:rPr>
              <a:t>Failure mode: Requires every provider to cooperate. Cannot handle editing — if a human rewrites 40% of signed output, what is it?</a:t>
            </a:r>
            <a:endParaRPr lang="en-US" sz="1200" dirty="0"/>
          </a:p>
        </p:txBody>
      </p:sp>
      <p:sp>
        <p:nvSpPr>
          <p:cNvPr id="29" name="Shape 21"/>
          <p:cNvSpPr/>
          <p:nvPr/>
        </p:nvSpPr>
        <p:spPr>
          <a:xfrm>
            <a:off x="365760" y="4892040"/>
            <a:ext cx="8412480" cy="219456"/>
          </a:xfrm>
          <a:prstGeom prst="rect">
            <a:avLst/>
          </a:prstGeom>
          <a:solidFill>
            <a:srgbClr val="FFF8F0"/>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30" name="Text 22"/>
          <p:cNvSpPr/>
          <p:nvPr/>
        </p:nvSpPr>
        <p:spPr>
          <a:xfrm>
            <a:off x="530352" y="4910328"/>
            <a:ext cx="8092440" cy="164592"/>
          </a:xfrm>
          <a:prstGeom prst="rect">
            <a:avLst/>
          </a:prstGeom>
          <a:noFill/>
          <a:ln/>
        </p:spPr>
        <p:txBody>
          <a:bodyPr wrap="square" lIns="0" tIns="0" rIns="0" bIns="0" rtlCol="0" anchor="ctr"/>
          <a:lstStyle/>
          <a:p>
            <a:pPr indent="0" marL="0">
              <a:buNone/>
            </a:pPr>
            <a:r>
              <a:rPr lang="en-US" sz="1100" b="1" dirty="0">
                <a:solidFill>
                  <a:srgbClr val="C07D1A"/>
                </a:solidFill>
                <a:latin typeface="Calibri" pitchFamily="34" charset="0"/>
                <a:ea typeface="Calibri" pitchFamily="34" charset="-122"/>
                <a:cs typeface="Calibri" pitchFamily="34" charset="-120"/>
              </a:rPr>
              <a:t>The definition problem: 'written by a human' is not a clean binary even without AI — grammar checkers, editors, collaborators, statistical software, and AI assistants form a continuum.</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1D2E5C"/>
          </a:solidFill>
          <a:ln w="12700">
            <a:solidFill>
              <a:srgbClr val="1D2E5C"/>
            </a:solidFill>
            <a:prstDash val="solid"/>
          </a:ln>
        </p:spPr>
      </p:sp>
      <p:pic>
        <p:nvPicPr>
          <p:cNvPr id="3" name="Image 0" descr="preencoded.png">    </p:cNvPr>
          <p:cNvPicPr>
            <a:picLocks noChangeAspect="1"/>
          </p:cNvPicPr>
          <p:nvPr/>
        </p:nvPicPr>
        <p:blipFill>
          <a:blip r:embed="rId1"/>
          <a:stretch>
            <a:fillRect/>
          </a:stretch>
        </p:blipFill>
        <p:spPr>
          <a:xfrm>
            <a:off x="640080" y="457200"/>
            <a:ext cx="1097280" cy="1097280"/>
          </a:xfrm>
          <a:prstGeom prst="rect">
            <a:avLst/>
          </a:prstGeom>
        </p:spPr>
      </p:pic>
      <p:sp>
        <p:nvSpPr>
          <p:cNvPr id="4" name="Text 1"/>
          <p:cNvSpPr/>
          <p:nvPr/>
        </p:nvSpPr>
        <p:spPr>
          <a:xfrm>
            <a:off x="640080" y="1691640"/>
            <a:ext cx="7680960" cy="347472"/>
          </a:xfrm>
          <a:prstGeom prst="rect">
            <a:avLst/>
          </a:prstGeom>
          <a:noFill/>
          <a:ln/>
        </p:spPr>
        <p:txBody>
          <a:bodyPr wrap="square" lIns="0" tIns="0" rIns="0" bIns="0" rtlCol="0" anchor="ctr"/>
          <a:lstStyle/>
          <a:p>
            <a:pPr indent="0" marL="0">
              <a:buNone/>
            </a:pPr>
            <a:r>
              <a:rPr lang="en-US" sz="1500" dirty="0">
                <a:solidFill>
                  <a:srgbClr val="9DB4E8"/>
                </a:solidFill>
                <a:latin typeface="Calibri" pitchFamily="34" charset="0"/>
                <a:ea typeface="Calibri" pitchFamily="34" charset="-122"/>
                <a:cs typeface="Calibri" pitchFamily="34" charset="-120"/>
              </a:rPr>
              <a:t>Part 2</a:t>
            </a:r>
            <a:endParaRPr lang="en-US" sz="1500" dirty="0"/>
          </a:p>
        </p:txBody>
      </p:sp>
      <p:sp>
        <p:nvSpPr>
          <p:cNvPr id="5" name="Text 2"/>
          <p:cNvSpPr/>
          <p:nvPr/>
        </p:nvSpPr>
        <p:spPr>
          <a:xfrm>
            <a:off x="640080" y="1691640"/>
            <a:ext cx="7680960" cy="1737360"/>
          </a:xfrm>
          <a:prstGeom prst="rect">
            <a:avLst/>
          </a:prstGeom>
          <a:noFill/>
          <a:ln/>
        </p:spPr>
        <p:txBody>
          <a:bodyPr wrap="square" lIns="0" tIns="0" rIns="0" bIns="0" rtlCol="0" anchor="ctr"/>
          <a:lstStyle/>
          <a:p>
            <a:pPr indent="0" marL="0">
              <a:buNone/>
            </a:pPr>
            <a:r>
              <a:rPr lang="en-US" sz="4200" b="1" dirty="0">
                <a:solidFill>
                  <a:srgbClr val="FFFFFF"/>
                </a:solidFill>
                <a:latin typeface="Calibri" pitchFamily="34" charset="0"/>
                <a:ea typeface="Calibri" pitchFamily="34" charset="-122"/>
                <a:cs typeface="Calibri" pitchFamily="34" charset="-120"/>
              </a:rPr>
              <a:t>Sticky Problems in</a:t>
            </a:r>
            <a:endParaRPr lang="en-US" sz="4200" dirty="0"/>
          </a:p>
          <a:p>
            <a:pPr indent="0" marL="0">
              <a:buNone/>
            </a:pPr>
            <a:r>
              <a:rPr lang="en-US" sz="4200" b="1" dirty="0">
                <a:solidFill>
                  <a:srgbClr val="FFFFFF"/>
                </a:solidFill>
                <a:latin typeface="Calibri" pitchFamily="34" charset="0"/>
                <a:ea typeface="Calibri" pitchFamily="34" charset="-122"/>
                <a:cs typeface="Calibri" pitchFamily="34" charset="-120"/>
              </a:rPr>
              <a:t>Computer Science</a:t>
            </a:r>
            <a:endParaRPr lang="en-US" sz="4200" dirty="0"/>
          </a:p>
          <a:p>
            <a:pPr indent="0" marL="0">
              <a:buNone/>
            </a:pPr>
            <a:r>
              <a:rPr lang="en-US" sz="4200" b="1" dirty="0">
                <a:solidFill>
                  <a:srgbClr val="FFFFFF"/>
                </a:solidFill>
                <a:latin typeface="Calibri" pitchFamily="34" charset="0"/>
                <a:ea typeface="Calibri" pitchFamily="34" charset="-122"/>
                <a:cs typeface="Calibri" pitchFamily="34" charset="-120"/>
              </a:rPr>
              <a:t>&amp; Software Engineering</a:t>
            </a:r>
            <a:endParaRPr lang="en-US" sz="4200" dirty="0"/>
          </a:p>
        </p:txBody>
      </p:sp>
      <p:sp>
        <p:nvSpPr>
          <p:cNvPr id="6" name="Shape 3"/>
          <p:cNvSpPr/>
          <p:nvPr/>
        </p:nvSpPr>
        <p:spPr>
          <a:xfrm>
            <a:off x="640080" y="3520440"/>
            <a:ext cx="4572000" cy="45720"/>
          </a:xfrm>
          <a:prstGeom prst="rect">
            <a:avLst/>
          </a:prstGeom>
          <a:solidFill>
            <a:srgbClr val="0A7C8C"/>
          </a:solidFill>
          <a:ln w="12700">
            <a:solidFill>
              <a:srgbClr val="0A7C8C"/>
            </a:solidFill>
            <a:prstDash val="solid"/>
          </a:ln>
        </p:spPr>
      </p:sp>
      <p:sp>
        <p:nvSpPr>
          <p:cNvPr id="7" name="Text 4"/>
          <p:cNvSpPr/>
          <p:nvPr/>
        </p:nvSpPr>
        <p:spPr>
          <a:xfrm>
            <a:off x="640080" y="3657600"/>
            <a:ext cx="7680960" cy="475488"/>
          </a:xfrm>
          <a:prstGeom prst="rect">
            <a:avLst/>
          </a:prstGeom>
          <a:noFill/>
          <a:ln/>
        </p:spPr>
        <p:txBody>
          <a:bodyPr wrap="square" lIns="0" tIns="0" rIns="0" bIns="0" rtlCol="0" anchor="ctr"/>
          <a:lstStyle/>
          <a:p>
            <a:pPr indent="0" marL="0">
              <a:buNone/>
            </a:pPr>
            <a:r>
              <a:rPr lang="en-US" sz="1400" i="1" dirty="0">
                <a:solidFill>
                  <a:srgbClr val="B3D4E8"/>
                </a:solidFill>
                <a:latin typeface="Calibri" pitchFamily="34" charset="0"/>
                <a:ea typeface="Calibri" pitchFamily="34" charset="-122"/>
                <a:cs typeface="Calibri" pitchFamily="34" charset="-120"/>
              </a:rPr>
              <a:t>Dilemmas unique to software — and why they're harder than they look</a:t>
            </a:r>
            <a:endParaRPr lang="en-US" sz="1400" dirty="0"/>
          </a:p>
        </p:txBody>
      </p:sp>
      <p:sp>
        <p:nvSpPr>
          <p:cNvPr id="8" name="Shape 5"/>
          <p:cNvSpPr/>
          <p:nvPr/>
        </p:nvSpPr>
        <p:spPr>
          <a:xfrm>
            <a:off x="0" y="4873752"/>
            <a:ext cx="9144000" cy="269748"/>
          </a:xfrm>
          <a:prstGeom prst="rect">
            <a:avLst/>
          </a:prstGeom>
          <a:solidFill>
            <a:srgbClr val="C0392B"/>
          </a:solidFill>
          <a:ln w="12700">
            <a:solidFill>
              <a:srgbClr val="C0392B"/>
            </a:solidFill>
            <a:prstDash val="solid"/>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1115568"/>
          </a:xfrm>
          <a:prstGeom prst="rect">
            <a:avLst/>
          </a:prstGeom>
          <a:solidFill>
            <a:srgbClr val="1D2E5C"/>
          </a:solidFill>
          <a:ln w="12700">
            <a:solidFill>
              <a:srgbClr val="1D2E5C"/>
            </a:solidFill>
            <a:prstDash val="solid"/>
          </a:ln>
        </p:spPr>
      </p:sp>
      <p:sp>
        <p:nvSpPr>
          <p:cNvPr id="3" name="Text 1"/>
          <p:cNvSpPr/>
          <p:nvPr/>
        </p:nvSpPr>
        <p:spPr>
          <a:xfrm>
            <a:off x="411480" y="91440"/>
            <a:ext cx="8321040" cy="621792"/>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Foundational Dilemmas</a:t>
            </a:r>
            <a:endParaRPr lang="en-US" sz="2600" dirty="0"/>
          </a:p>
        </p:txBody>
      </p:sp>
      <p:sp>
        <p:nvSpPr>
          <p:cNvPr id="4" name="Text 2"/>
          <p:cNvSpPr/>
          <p:nvPr/>
        </p:nvSpPr>
        <p:spPr>
          <a:xfrm>
            <a:off x="411480" y="694944"/>
            <a:ext cx="8321040" cy="329184"/>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Problems baked into the nature of computing itself</a:t>
            </a:r>
            <a:endParaRPr lang="en-US" sz="1200" dirty="0"/>
          </a:p>
        </p:txBody>
      </p:sp>
      <p:sp>
        <p:nvSpPr>
          <p:cNvPr id="5" name="Shape 3"/>
          <p:cNvSpPr/>
          <p:nvPr/>
        </p:nvSpPr>
        <p:spPr>
          <a:xfrm>
            <a:off x="365760" y="1207008"/>
            <a:ext cx="8412480" cy="111556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6" name="Shape 4"/>
          <p:cNvSpPr/>
          <p:nvPr/>
        </p:nvSpPr>
        <p:spPr>
          <a:xfrm>
            <a:off x="365760" y="1207008"/>
            <a:ext cx="64008" cy="1115568"/>
          </a:xfrm>
          <a:prstGeom prst="rect">
            <a:avLst/>
          </a:prstGeom>
          <a:solidFill>
            <a:srgbClr val="1D2E5C"/>
          </a:solidFill>
          <a:ln w="12700">
            <a:solidFill>
              <a:srgbClr val="1D2E5C"/>
            </a:solidFill>
            <a:prstDash val="solid"/>
          </a:ln>
        </p:spPr>
      </p:sp>
      <p:pic>
        <p:nvPicPr>
          <p:cNvPr id="7" name="Image 0" descr="preencoded.png">    </p:cNvPr>
          <p:cNvPicPr>
            <a:picLocks noChangeAspect="1"/>
          </p:cNvPicPr>
          <p:nvPr/>
        </p:nvPicPr>
        <p:blipFill>
          <a:blip r:embed="rId1"/>
          <a:stretch>
            <a:fillRect/>
          </a:stretch>
        </p:blipFill>
        <p:spPr>
          <a:xfrm>
            <a:off x="502920" y="1554480"/>
            <a:ext cx="411480" cy="411480"/>
          </a:xfrm>
          <a:prstGeom prst="rect">
            <a:avLst/>
          </a:prstGeom>
        </p:spPr>
      </p:pic>
      <p:sp>
        <p:nvSpPr>
          <p:cNvPr id="8" name="Text 5"/>
          <p:cNvSpPr/>
          <p:nvPr/>
        </p:nvSpPr>
        <p:spPr>
          <a:xfrm>
            <a:off x="1024128" y="1298448"/>
            <a:ext cx="7132320" cy="347472"/>
          </a:xfrm>
          <a:prstGeom prst="rect">
            <a:avLst/>
          </a:prstGeom>
          <a:noFill/>
          <a:ln/>
        </p:spPr>
        <p:txBody>
          <a:bodyPr wrap="square" lIns="0" tIns="0" rIns="0" bIns="0" rtlCol="0" anchor="ctr"/>
          <a:lstStyle/>
          <a:p>
            <a:pPr indent="0" marL="0">
              <a:buNone/>
            </a:pPr>
            <a:r>
              <a:rPr lang="en-US" sz="1400" b="1" dirty="0">
                <a:solidFill>
                  <a:srgbClr val="1D2E5C"/>
                </a:solidFill>
                <a:latin typeface="Calibri" pitchFamily="34" charset="0"/>
                <a:ea typeface="Calibri" pitchFamily="34" charset="-122"/>
                <a:cs typeface="Calibri" pitchFamily="34" charset="-120"/>
              </a:rPr>
              <a:t>The Halting Problem's ethical shadow</a:t>
            </a:r>
            <a:endParaRPr lang="en-US" sz="1400" dirty="0"/>
          </a:p>
        </p:txBody>
      </p:sp>
      <p:sp>
        <p:nvSpPr>
          <p:cNvPr id="9" name="Text 6"/>
          <p:cNvSpPr/>
          <p:nvPr/>
        </p:nvSpPr>
        <p:spPr>
          <a:xfrm>
            <a:off x="1024128" y="1682496"/>
            <a:ext cx="7589520" cy="594360"/>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Turing proved no algorithm can determine whether an arbitrary program will halt. This means perfect verification of software safety is mathematically impossible. We deploy systems affecting millions of lives knowing we cannot fully verify them. How much verification is enough?</a:t>
            </a:r>
            <a:endParaRPr lang="en-US" sz="1200" dirty="0"/>
          </a:p>
        </p:txBody>
      </p:sp>
      <p:sp>
        <p:nvSpPr>
          <p:cNvPr id="10" name="Shape 7"/>
          <p:cNvSpPr/>
          <p:nvPr/>
        </p:nvSpPr>
        <p:spPr>
          <a:xfrm>
            <a:off x="365760" y="2468880"/>
            <a:ext cx="8412480" cy="111556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1" name="Shape 8"/>
          <p:cNvSpPr/>
          <p:nvPr/>
        </p:nvSpPr>
        <p:spPr>
          <a:xfrm>
            <a:off x="365760" y="2468880"/>
            <a:ext cx="64008" cy="1115568"/>
          </a:xfrm>
          <a:prstGeom prst="rect">
            <a:avLst/>
          </a:prstGeom>
          <a:solidFill>
            <a:srgbClr val="0A7C8C"/>
          </a:solidFill>
          <a:ln w="12700">
            <a:solidFill>
              <a:srgbClr val="0A7C8C"/>
            </a:solidFill>
            <a:prstDash val="solid"/>
          </a:ln>
        </p:spPr>
      </p:sp>
      <p:pic>
        <p:nvPicPr>
          <p:cNvPr id="12" name="Image 1" descr="preencoded.png">    </p:cNvPr>
          <p:cNvPicPr>
            <a:picLocks noChangeAspect="1"/>
          </p:cNvPicPr>
          <p:nvPr/>
        </p:nvPicPr>
        <p:blipFill>
          <a:blip r:embed="rId2"/>
          <a:stretch>
            <a:fillRect/>
          </a:stretch>
        </p:blipFill>
        <p:spPr>
          <a:xfrm>
            <a:off x="502920" y="2816352"/>
            <a:ext cx="411480" cy="411480"/>
          </a:xfrm>
          <a:prstGeom prst="rect">
            <a:avLst/>
          </a:prstGeom>
        </p:spPr>
      </p:pic>
      <p:sp>
        <p:nvSpPr>
          <p:cNvPr id="13" name="Text 9"/>
          <p:cNvSpPr/>
          <p:nvPr/>
        </p:nvSpPr>
        <p:spPr>
          <a:xfrm>
            <a:off x="1024128" y="2560320"/>
            <a:ext cx="7132320" cy="347472"/>
          </a:xfrm>
          <a:prstGeom prst="rect">
            <a:avLst/>
          </a:prstGeom>
          <a:noFill/>
          <a:ln/>
        </p:spPr>
        <p:txBody>
          <a:bodyPr wrap="square" lIns="0" tIns="0" rIns="0" bIns="0" rtlCol="0" anchor="ctr"/>
          <a:lstStyle/>
          <a:p>
            <a:pPr indent="0" marL="0">
              <a:buNone/>
            </a:pPr>
            <a:r>
              <a:rPr lang="en-US" sz="1400" b="1" dirty="0">
                <a:solidFill>
                  <a:srgbClr val="0A7C8C"/>
                </a:solidFill>
                <a:latin typeface="Calibri" pitchFamily="34" charset="0"/>
                <a:ea typeface="Calibri" pitchFamily="34" charset="-122"/>
                <a:cs typeface="Calibri" pitchFamily="34" charset="-120"/>
              </a:rPr>
              <a:t>The specification problem</a:t>
            </a:r>
            <a:endParaRPr lang="en-US" sz="1400" dirty="0"/>
          </a:p>
        </p:txBody>
      </p:sp>
      <p:sp>
        <p:nvSpPr>
          <p:cNvPr id="14" name="Text 10"/>
          <p:cNvSpPr/>
          <p:nvPr/>
        </p:nvSpPr>
        <p:spPr>
          <a:xfrm>
            <a:off x="1024128" y="2944368"/>
            <a:ext cx="7589520" cy="594360"/>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Writing a complete, unambiguous specification of complex human-facing behavior is as hard as writing the software itself. Software is routinely built to the wrong specification, verified as correct against that wrong spec, and deployed as 'working.' Who is responsible for the gap?</a:t>
            </a:r>
            <a:endParaRPr lang="en-US" sz="1200" dirty="0"/>
          </a:p>
        </p:txBody>
      </p:sp>
      <p:sp>
        <p:nvSpPr>
          <p:cNvPr id="15" name="Shape 11"/>
          <p:cNvSpPr/>
          <p:nvPr/>
        </p:nvSpPr>
        <p:spPr>
          <a:xfrm>
            <a:off x="365760" y="3730752"/>
            <a:ext cx="8412480" cy="111556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6" name="Shape 12"/>
          <p:cNvSpPr/>
          <p:nvPr/>
        </p:nvSpPr>
        <p:spPr>
          <a:xfrm>
            <a:off x="365760" y="3730752"/>
            <a:ext cx="64008" cy="1115568"/>
          </a:xfrm>
          <a:prstGeom prst="rect">
            <a:avLst/>
          </a:prstGeom>
          <a:solidFill>
            <a:srgbClr val="C07D1A"/>
          </a:solidFill>
          <a:ln w="12700">
            <a:solidFill>
              <a:srgbClr val="C07D1A"/>
            </a:solidFill>
            <a:prstDash val="solid"/>
          </a:ln>
        </p:spPr>
      </p:sp>
      <p:pic>
        <p:nvPicPr>
          <p:cNvPr id="17" name="Image 2" descr="preencoded.png">    </p:cNvPr>
          <p:cNvPicPr>
            <a:picLocks noChangeAspect="1"/>
          </p:cNvPicPr>
          <p:nvPr/>
        </p:nvPicPr>
        <p:blipFill>
          <a:blip r:embed="rId3"/>
          <a:stretch>
            <a:fillRect/>
          </a:stretch>
        </p:blipFill>
        <p:spPr>
          <a:xfrm>
            <a:off x="502920" y="4078224"/>
            <a:ext cx="411480" cy="411480"/>
          </a:xfrm>
          <a:prstGeom prst="rect">
            <a:avLst/>
          </a:prstGeom>
        </p:spPr>
      </p:pic>
      <p:sp>
        <p:nvSpPr>
          <p:cNvPr id="18" name="Text 13"/>
          <p:cNvSpPr/>
          <p:nvPr/>
        </p:nvSpPr>
        <p:spPr>
          <a:xfrm>
            <a:off x="1024128" y="3822192"/>
            <a:ext cx="7132320" cy="347472"/>
          </a:xfrm>
          <a:prstGeom prst="rect">
            <a:avLst/>
          </a:prstGeom>
          <a:noFill/>
          <a:ln/>
        </p:spPr>
        <p:txBody>
          <a:bodyPr wrap="square" lIns="0" tIns="0" rIns="0" bIns="0" rtlCol="0" anchor="ctr"/>
          <a:lstStyle/>
          <a:p>
            <a:pPr indent="0" marL="0">
              <a:buNone/>
            </a:pPr>
            <a:r>
              <a:rPr lang="en-US" sz="1400" b="1" dirty="0">
                <a:solidFill>
                  <a:srgbClr val="C07D1A"/>
                </a:solidFill>
                <a:latin typeface="Calibri" pitchFamily="34" charset="0"/>
                <a:ea typeface="Calibri" pitchFamily="34" charset="-122"/>
                <a:cs typeface="Calibri" pitchFamily="34" charset="-120"/>
              </a:rPr>
              <a:t>Underdetermination of design</a:t>
            </a:r>
            <a:endParaRPr lang="en-US" sz="1400" dirty="0"/>
          </a:p>
        </p:txBody>
      </p:sp>
      <p:sp>
        <p:nvSpPr>
          <p:cNvPr id="19" name="Text 14"/>
          <p:cNvSpPr/>
          <p:nvPr/>
        </p:nvSpPr>
        <p:spPr>
          <a:xfrm>
            <a:off x="1024128" y="4206240"/>
            <a:ext cx="7589520" cy="594360"/>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For virtually any software problem, multiple technically correct solutions exist with radically different implications for privacy, power, and control. These are values choices wearing the clothing of engineering decisions — and they're almost always made on technical grounds with values implications unexamined.</a:t>
            </a:r>
            <a:endParaRPr lang="en-US" sz="1200" dirty="0"/>
          </a:p>
        </p:txBody>
      </p:sp>
      <p:sp>
        <p:nvSpPr>
          <p:cNvPr id="20" name="Shape 15"/>
          <p:cNvSpPr/>
          <p:nvPr/>
        </p:nvSpPr>
        <p:spPr>
          <a:xfrm>
            <a:off x="365760" y="5010912"/>
            <a:ext cx="8412480" cy="128016"/>
          </a:xfrm>
          <a:prstGeom prst="rect">
            <a:avLst/>
          </a:prstGeom>
          <a:solidFill>
            <a:srgbClr val="EEF4FF"/>
          </a:solidFill>
          <a:ln w="9525">
            <a:solidFill>
              <a:srgbClr val="DDE3EF"/>
            </a:solidFill>
            <a:prstDash val="solid"/>
          </a:ln>
          <a:effectLst>
            <a:outerShdw sx="100000" sy="100000" kx="0" ky="0" algn="bl" rotWithShape="0" blurRad="88900" dist="25400" dir="8100000">
              <a:srgbClr val="000000">
                <a:alpha val="7000"/>
              </a:srgbClr>
            </a:outerShdw>
          </a:effectLst>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1115568"/>
          </a:xfrm>
          <a:prstGeom prst="rect">
            <a:avLst/>
          </a:prstGeom>
          <a:solidFill>
            <a:srgbClr val="1D2E5C"/>
          </a:solidFill>
          <a:ln w="12700">
            <a:solidFill>
              <a:srgbClr val="1D2E5C"/>
            </a:solidFill>
            <a:prstDash val="solid"/>
          </a:ln>
        </p:spPr>
      </p:sp>
      <p:sp>
        <p:nvSpPr>
          <p:cNvPr id="3" name="Text 1"/>
          <p:cNvSpPr/>
          <p:nvPr/>
        </p:nvSpPr>
        <p:spPr>
          <a:xfrm>
            <a:off x="411480" y="91440"/>
            <a:ext cx="8321040" cy="621792"/>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Security Ethics</a:t>
            </a:r>
            <a:endParaRPr lang="en-US" sz="2600" dirty="0"/>
          </a:p>
        </p:txBody>
      </p:sp>
      <p:sp>
        <p:nvSpPr>
          <p:cNvPr id="4" name="Text 2"/>
          <p:cNvSpPr/>
          <p:nvPr/>
        </p:nvSpPr>
        <p:spPr>
          <a:xfrm>
            <a:off x="411480" y="694944"/>
            <a:ext cx="8321040" cy="329184"/>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Every defense is also an attack — and vice versa</a:t>
            </a:r>
            <a:endParaRPr lang="en-US" sz="1200" dirty="0"/>
          </a:p>
        </p:txBody>
      </p:sp>
      <p:sp>
        <p:nvSpPr>
          <p:cNvPr id="5" name="Shape 3"/>
          <p:cNvSpPr/>
          <p:nvPr/>
        </p:nvSpPr>
        <p:spPr>
          <a:xfrm>
            <a:off x="365760" y="12070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6" name="Shape 4"/>
          <p:cNvSpPr/>
          <p:nvPr/>
        </p:nvSpPr>
        <p:spPr>
          <a:xfrm>
            <a:off x="365760" y="1207008"/>
            <a:ext cx="4114800" cy="54864"/>
          </a:xfrm>
          <a:prstGeom prst="rect">
            <a:avLst/>
          </a:prstGeom>
          <a:solidFill>
            <a:srgbClr val="1D2E5C"/>
          </a:solidFill>
          <a:ln w="12700">
            <a:solidFill>
              <a:srgbClr val="1D2E5C"/>
            </a:solidFill>
            <a:prstDash val="solid"/>
          </a:ln>
        </p:spPr>
      </p:sp>
      <p:pic>
        <p:nvPicPr>
          <p:cNvPr id="7" name="Image 0" descr="preencoded.png">    </p:cNvPr>
          <p:cNvPicPr>
            <a:picLocks noChangeAspect="1"/>
          </p:cNvPicPr>
          <p:nvPr/>
        </p:nvPicPr>
        <p:blipFill>
          <a:blip r:embed="rId1"/>
          <a:stretch>
            <a:fillRect/>
          </a:stretch>
        </p:blipFill>
        <p:spPr>
          <a:xfrm>
            <a:off x="475488" y="1645920"/>
            <a:ext cx="365760" cy="365760"/>
          </a:xfrm>
          <a:prstGeom prst="rect">
            <a:avLst/>
          </a:prstGeom>
        </p:spPr>
      </p:pic>
      <p:sp>
        <p:nvSpPr>
          <p:cNvPr id="8" name="Text 5"/>
          <p:cNvSpPr/>
          <p:nvPr/>
        </p:nvSpPr>
        <p:spPr>
          <a:xfrm>
            <a:off x="960120" y="1316736"/>
            <a:ext cx="3401568" cy="329184"/>
          </a:xfrm>
          <a:prstGeom prst="rect">
            <a:avLst/>
          </a:prstGeom>
          <a:noFill/>
          <a:ln/>
        </p:spPr>
        <p:txBody>
          <a:bodyPr wrap="square" lIns="0" tIns="0" rIns="0" bIns="0" rtlCol="0" anchor="ctr"/>
          <a:lstStyle/>
          <a:p>
            <a:pPr indent="0" marL="0">
              <a:buNone/>
            </a:pPr>
            <a:r>
              <a:rPr lang="en-US" sz="1300" b="1" dirty="0">
                <a:solidFill>
                  <a:srgbClr val="1D2E5C"/>
                </a:solidFill>
                <a:latin typeface="Calibri" pitchFamily="34" charset="0"/>
                <a:ea typeface="Calibri" pitchFamily="34" charset="-122"/>
                <a:cs typeface="Calibri" pitchFamily="34" charset="-120"/>
              </a:rPr>
              <a:t>Vulnerability disclosure</a:t>
            </a:r>
            <a:endParaRPr lang="en-US" sz="1300" dirty="0"/>
          </a:p>
        </p:txBody>
      </p:sp>
      <p:sp>
        <p:nvSpPr>
          <p:cNvPr id="9" name="Text 6"/>
          <p:cNvSpPr/>
          <p:nvPr/>
        </p:nvSpPr>
        <p:spPr>
          <a:xfrm>
            <a:off x="475488" y="1719072"/>
            <a:ext cx="388620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Full immediate disclosure: public knows, defenders AND attackers respond. Coordinated: give vendor time to patch — but vendors delay. Never disclose: sell to government or broker — users never protected. Each option has a coherent ethical defense and produces a different distribution of who gets hurt.</a:t>
            </a:r>
            <a:endParaRPr lang="en-US" sz="1150" dirty="0"/>
          </a:p>
        </p:txBody>
      </p:sp>
      <p:sp>
        <p:nvSpPr>
          <p:cNvPr id="10" name="Shape 7"/>
          <p:cNvSpPr/>
          <p:nvPr/>
        </p:nvSpPr>
        <p:spPr>
          <a:xfrm>
            <a:off x="4663440" y="12070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1" name="Shape 8"/>
          <p:cNvSpPr/>
          <p:nvPr/>
        </p:nvSpPr>
        <p:spPr>
          <a:xfrm>
            <a:off x="4663440" y="1207008"/>
            <a:ext cx="4114800" cy="54864"/>
          </a:xfrm>
          <a:prstGeom prst="rect">
            <a:avLst/>
          </a:prstGeom>
          <a:solidFill>
            <a:srgbClr val="C07D1A"/>
          </a:solidFill>
          <a:ln w="12700">
            <a:solidFill>
              <a:srgbClr val="C07D1A"/>
            </a:solidFill>
            <a:prstDash val="solid"/>
          </a:ln>
        </p:spPr>
      </p:sp>
      <p:pic>
        <p:nvPicPr>
          <p:cNvPr id="12" name="Image 1" descr="preencoded.png">    </p:cNvPr>
          <p:cNvPicPr>
            <a:picLocks noChangeAspect="1"/>
          </p:cNvPicPr>
          <p:nvPr/>
        </p:nvPicPr>
        <p:blipFill>
          <a:blip r:embed="rId2"/>
          <a:stretch>
            <a:fillRect/>
          </a:stretch>
        </p:blipFill>
        <p:spPr>
          <a:xfrm>
            <a:off x="4773168" y="1645920"/>
            <a:ext cx="365760" cy="365760"/>
          </a:xfrm>
          <a:prstGeom prst="rect">
            <a:avLst/>
          </a:prstGeom>
        </p:spPr>
      </p:pic>
      <p:sp>
        <p:nvSpPr>
          <p:cNvPr id="13" name="Text 9"/>
          <p:cNvSpPr/>
          <p:nvPr/>
        </p:nvSpPr>
        <p:spPr>
          <a:xfrm>
            <a:off x="5257800" y="1316736"/>
            <a:ext cx="3401568" cy="329184"/>
          </a:xfrm>
          <a:prstGeom prst="rect">
            <a:avLst/>
          </a:prstGeom>
          <a:noFill/>
          <a:ln/>
        </p:spPr>
        <p:txBody>
          <a:bodyPr wrap="square" lIns="0" tIns="0" rIns="0" bIns="0" rtlCol="0" anchor="ctr"/>
          <a:lstStyle/>
          <a:p>
            <a:pPr indent="0" marL="0">
              <a:buNone/>
            </a:pPr>
            <a:r>
              <a:rPr lang="en-US" sz="1300" b="1" dirty="0">
                <a:solidFill>
                  <a:srgbClr val="C07D1A"/>
                </a:solidFill>
                <a:latin typeface="Calibri" pitchFamily="34" charset="0"/>
                <a:ea typeface="Calibri" pitchFamily="34" charset="-122"/>
                <a:cs typeface="Calibri" pitchFamily="34" charset="-120"/>
              </a:rPr>
              <a:t>The zero-day market</a:t>
            </a:r>
            <a:endParaRPr lang="en-US" sz="1300" dirty="0"/>
          </a:p>
        </p:txBody>
      </p:sp>
      <p:sp>
        <p:nvSpPr>
          <p:cNvPr id="14" name="Text 10"/>
          <p:cNvSpPr/>
          <p:nvPr/>
        </p:nvSpPr>
        <p:spPr>
          <a:xfrm>
            <a:off x="4773168" y="1719072"/>
            <a:ext cx="388620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Governments pay millions for undisclosed vulnerabilities. The researcher who sells rather than discloses leaves millions of users exposed — but it's legal and financially enormous. Is participating ethical? Depends on whether intelligence capabilities justify collateral exposure of civilian systems.</a:t>
            </a:r>
            <a:endParaRPr lang="en-US" sz="1150" dirty="0"/>
          </a:p>
        </p:txBody>
      </p:sp>
      <p:sp>
        <p:nvSpPr>
          <p:cNvPr id="15" name="Shape 11"/>
          <p:cNvSpPr/>
          <p:nvPr/>
        </p:nvSpPr>
        <p:spPr>
          <a:xfrm>
            <a:off x="365760" y="30358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6" name="Shape 12"/>
          <p:cNvSpPr/>
          <p:nvPr/>
        </p:nvSpPr>
        <p:spPr>
          <a:xfrm>
            <a:off x="365760" y="3035808"/>
            <a:ext cx="4114800" cy="54864"/>
          </a:xfrm>
          <a:prstGeom prst="rect">
            <a:avLst/>
          </a:prstGeom>
          <a:solidFill>
            <a:srgbClr val="C0392B"/>
          </a:solidFill>
          <a:ln w="12700">
            <a:solidFill>
              <a:srgbClr val="C0392B"/>
            </a:solidFill>
            <a:prstDash val="solid"/>
          </a:ln>
        </p:spPr>
      </p:sp>
      <p:pic>
        <p:nvPicPr>
          <p:cNvPr id="17" name="Image 2" descr="preencoded.png">    </p:cNvPr>
          <p:cNvPicPr>
            <a:picLocks noChangeAspect="1"/>
          </p:cNvPicPr>
          <p:nvPr/>
        </p:nvPicPr>
        <p:blipFill>
          <a:blip r:embed="rId3"/>
          <a:stretch>
            <a:fillRect/>
          </a:stretch>
        </p:blipFill>
        <p:spPr>
          <a:xfrm>
            <a:off x="475488" y="3474720"/>
            <a:ext cx="365760" cy="365760"/>
          </a:xfrm>
          <a:prstGeom prst="rect">
            <a:avLst/>
          </a:prstGeom>
        </p:spPr>
      </p:pic>
      <p:sp>
        <p:nvSpPr>
          <p:cNvPr id="18" name="Text 13"/>
          <p:cNvSpPr/>
          <p:nvPr/>
        </p:nvSpPr>
        <p:spPr>
          <a:xfrm>
            <a:off x="960120" y="3145536"/>
            <a:ext cx="3401568" cy="329184"/>
          </a:xfrm>
          <a:prstGeom prst="rect">
            <a:avLst/>
          </a:prstGeom>
          <a:noFill/>
          <a:ln/>
        </p:spPr>
        <p:txBody>
          <a:bodyPr wrap="square" lIns="0" tIns="0" rIns="0" bIns="0" rtlCol="0" anchor="ctr"/>
          <a:lstStyle/>
          <a:p>
            <a:pPr indent="0" marL="0">
              <a:buNone/>
            </a:pPr>
            <a:r>
              <a:rPr lang="en-US" sz="1300" b="1" dirty="0">
                <a:solidFill>
                  <a:srgbClr val="C0392B"/>
                </a:solidFill>
                <a:latin typeface="Calibri" pitchFamily="34" charset="0"/>
                <a:ea typeface="Calibri" pitchFamily="34" charset="-122"/>
                <a:cs typeface="Calibri" pitchFamily="34" charset="-120"/>
              </a:rPr>
              <a:t>Offensive security research</a:t>
            </a:r>
            <a:endParaRPr lang="en-US" sz="1300" dirty="0"/>
          </a:p>
        </p:txBody>
      </p:sp>
      <p:sp>
        <p:nvSpPr>
          <p:cNvPr id="19" name="Text 14"/>
          <p:cNvSpPr/>
          <p:nvPr/>
        </p:nvSpPr>
        <p:spPr>
          <a:xfrm>
            <a:off x="475488" y="3547872"/>
            <a:ext cx="388620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To build defenses you must understand attacks deeply — which means building attack tools. Every security conference talk is simultaneously a defense contribution and an attack tutorial. The field cannot function without dual-use knowledge, and there is no version that produces only defensive knowledge.</a:t>
            </a:r>
            <a:endParaRPr lang="en-US" sz="1150" dirty="0"/>
          </a:p>
        </p:txBody>
      </p:sp>
      <p:sp>
        <p:nvSpPr>
          <p:cNvPr id="20" name="Shape 15"/>
          <p:cNvSpPr/>
          <p:nvPr/>
        </p:nvSpPr>
        <p:spPr>
          <a:xfrm>
            <a:off x="4663440" y="30358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21" name="Shape 16"/>
          <p:cNvSpPr/>
          <p:nvPr/>
        </p:nvSpPr>
        <p:spPr>
          <a:xfrm>
            <a:off x="4663440" y="3035808"/>
            <a:ext cx="4114800" cy="54864"/>
          </a:xfrm>
          <a:prstGeom prst="rect">
            <a:avLst/>
          </a:prstGeom>
          <a:solidFill>
            <a:srgbClr val="0A7C8C"/>
          </a:solidFill>
          <a:ln w="12700">
            <a:solidFill>
              <a:srgbClr val="0A7C8C"/>
            </a:solidFill>
            <a:prstDash val="solid"/>
          </a:ln>
        </p:spPr>
      </p:sp>
      <p:pic>
        <p:nvPicPr>
          <p:cNvPr id="22" name="Image 3" descr="preencoded.png">    </p:cNvPr>
          <p:cNvPicPr>
            <a:picLocks noChangeAspect="1"/>
          </p:cNvPicPr>
          <p:nvPr/>
        </p:nvPicPr>
        <p:blipFill>
          <a:blip r:embed="rId4"/>
          <a:stretch>
            <a:fillRect/>
          </a:stretch>
        </p:blipFill>
        <p:spPr>
          <a:xfrm>
            <a:off x="4773168" y="3474720"/>
            <a:ext cx="365760" cy="365760"/>
          </a:xfrm>
          <a:prstGeom prst="rect">
            <a:avLst/>
          </a:prstGeom>
        </p:spPr>
      </p:pic>
      <p:sp>
        <p:nvSpPr>
          <p:cNvPr id="23" name="Text 17"/>
          <p:cNvSpPr/>
          <p:nvPr/>
        </p:nvSpPr>
        <p:spPr>
          <a:xfrm>
            <a:off x="5257800" y="3145536"/>
            <a:ext cx="3401568" cy="329184"/>
          </a:xfrm>
          <a:prstGeom prst="rect">
            <a:avLst/>
          </a:prstGeom>
          <a:noFill/>
          <a:ln/>
        </p:spPr>
        <p:txBody>
          <a:bodyPr wrap="square" lIns="0" tIns="0" rIns="0" bIns="0" rtlCol="0" anchor="ctr"/>
          <a:lstStyle/>
          <a:p>
            <a:pPr indent="0" marL="0">
              <a:buNone/>
            </a:pPr>
            <a:r>
              <a:rPr lang="en-US" sz="1300" b="1" dirty="0">
                <a:solidFill>
                  <a:srgbClr val="0A7C8C"/>
                </a:solidFill>
                <a:latin typeface="Calibri" pitchFamily="34" charset="0"/>
                <a:ea typeface="Calibri" pitchFamily="34" charset="-122"/>
                <a:cs typeface="Calibri" pitchFamily="34" charset="-120"/>
              </a:rPr>
              <a:t>Patch timing and incumbent vulnerability</a:t>
            </a:r>
            <a:endParaRPr lang="en-US" sz="1300" dirty="0"/>
          </a:p>
        </p:txBody>
      </p:sp>
      <p:sp>
        <p:nvSpPr>
          <p:cNvPr id="24" name="Text 18"/>
          <p:cNvSpPr/>
          <p:nvPr/>
        </p:nvSpPr>
        <p:spPr>
          <a:xfrm>
            <a:off x="4773168" y="3547872"/>
            <a:ext cx="388620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Releasing a patch reveals the vulnerability to attackers who reverse-engineer it. The window between patch release and deployment is when most attacks occur. Patch fast: vulnerability known, most systems still exposed. Patch slowly: more deployment time, longer known exposure. No timing protects everyone.</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1115568"/>
          </a:xfrm>
          <a:prstGeom prst="rect">
            <a:avLst/>
          </a:prstGeom>
          <a:solidFill>
            <a:srgbClr val="1D2E5C"/>
          </a:solidFill>
          <a:ln w="12700">
            <a:solidFill>
              <a:srgbClr val="1D2E5C"/>
            </a:solidFill>
            <a:prstDash val="solid"/>
          </a:ln>
        </p:spPr>
      </p:sp>
      <p:sp>
        <p:nvSpPr>
          <p:cNvPr id="3" name="Text 1"/>
          <p:cNvSpPr/>
          <p:nvPr/>
        </p:nvSpPr>
        <p:spPr>
          <a:xfrm>
            <a:off x="411480" y="91440"/>
            <a:ext cx="8321040" cy="621792"/>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Privacy &amp; Surveillance Dilemmas</a:t>
            </a:r>
            <a:endParaRPr lang="en-US" sz="2600" dirty="0"/>
          </a:p>
        </p:txBody>
      </p:sp>
      <p:sp>
        <p:nvSpPr>
          <p:cNvPr id="4" name="Text 2"/>
          <p:cNvSpPr/>
          <p:nvPr/>
        </p:nvSpPr>
        <p:spPr>
          <a:xfrm>
            <a:off x="411480" y="694944"/>
            <a:ext cx="8321040" cy="329184"/>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When individual decisions produce collectively dangerous outcomes</a:t>
            </a:r>
            <a:endParaRPr lang="en-US" sz="1200" dirty="0"/>
          </a:p>
        </p:txBody>
      </p:sp>
      <p:sp>
        <p:nvSpPr>
          <p:cNvPr id="5" name="Shape 3"/>
          <p:cNvSpPr/>
          <p:nvPr/>
        </p:nvSpPr>
        <p:spPr>
          <a:xfrm>
            <a:off x="365760" y="12070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6" name="Shape 4"/>
          <p:cNvSpPr/>
          <p:nvPr/>
        </p:nvSpPr>
        <p:spPr>
          <a:xfrm>
            <a:off x="365760" y="1207008"/>
            <a:ext cx="64008" cy="1664208"/>
          </a:xfrm>
          <a:prstGeom prst="rect">
            <a:avLst/>
          </a:prstGeom>
          <a:solidFill>
            <a:srgbClr val="1D2E5C"/>
          </a:solidFill>
          <a:ln w="12700">
            <a:solidFill>
              <a:srgbClr val="1D2E5C"/>
            </a:solidFill>
            <a:prstDash val="solid"/>
          </a:ln>
        </p:spPr>
      </p:sp>
      <p:pic>
        <p:nvPicPr>
          <p:cNvPr id="7" name="Image 0" descr="preencoded.png">    </p:cNvPr>
          <p:cNvPicPr>
            <a:picLocks noChangeAspect="1"/>
          </p:cNvPicPr>
          <p:nvPr/>
        </p:nvPicPr>
        <p:blipFill>
          <a:blip r:embed="rId1"/>
          <a:stretch>
            <a:fillRect/>
          </a:stretch>
        </p:blipFill>
        <p:spPr>
          <a:xfrm>
            <a:off x="512064" y="1645920"/>
            <a:ext cx="365760" cy="365760"/>
          </a:xfrm>
          <a:prstGeom prst="rect">
            <a:avLst/>
          </a:prstGeom>
        </p:spPr>
      </p:pic>
      <p:sp>
        <p:nvSpPr>
          <p:cNvPr id="8" name="Text 5"/>
          <p:cNvSpPr/>
          <p:nvPr/>
        </p:nvSpPr>
        <p:spPr>
          <a:xfrm>
            <a:off x="1005840" y="1298448"/>
            <a:ext cx="3337560" cy="329184"/>
          </a:xfrm>
          <a:prstGeom prst="rect">
            <a:avLst/>
          </a:prstGeom>
          <a:noFill/>
          <a:ln/>
        </p:spPr>
        <p:txBody>
          <a:bodyPr wrap="square" lIns="0" tIns="0" rIns="0" bIns="0" rtlCol="0" anchor="ctr"/>
          <a:lstStyle/>
          <a:p>
            <a:pPr indent="0" marL="0">
              <a:buNone/>
            </a:pPr>
            <a:r>
              <a:rPr lang="en-US" sz="1300" b="1" dirty="0">
                <a:solidFill>
                  <a:srgbClr val="1D2E5C"/>
                </a:solidFill>
                <a:latin typeface="Calibri" pitchFamily="34" charset="0"/>
                <a:ea typeface="Calibri" pitchFamily="34" charset="-122"/>
                <a:cs typeface="Calibri" pitchFamily="34" charset="-120"/>
              </a:rPr>
              <a:t>End-to-end encryption</a:t>
            </a:r>
            <a:endParaRPr lang="en-US" sz="1300" dirty="0"/>
          </a:p>
        </p:txBody>
      </p:sp>
      <p:sp>
        <p:nvSpPr>
          <p:cNvPr id="9" name="Text 6"/>
          <p:cNvSpPr/>
          <p:nvPr/>
        </p:nvSpPr>
        <p:spPr>
          <a:xfrm>
            <a:off x="512064" y="1719072"/>
            <a:ext cx="384048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Strong encryption protects dissidents, journalists, and abuse survivors. The same encryption protects child abusers and terrorists. There is no version that works for good actors but not bad ones — the mathematics doesn't care about intent. Every policy choice trades one set of victims for another.</a:t>
            </a:r>
            <a:endParaRPr lang="en-US" sz="1150" dirty="0"/>
          </a:p>
        </p:txBody>
      </p:sp>
      <p:sp>
        <p:nvSpPr>
          <p:cNvPr id="10" name="Shape 7"/>
          <p:cNvSpPr/>
          <p:nvPr/>
        </p:nvSpPr>
        <p:spPr>
          <a:xfrm>
            <a:off x="4663440" y="12070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1" name="Shape 8"/>
          <p:cNvSpPr/>
          <p:nvPr/>
        </p:nvSpPr>
        <p:spPr>
          <a:xfrm>
            <a:off x="4663440" y="1207008"/>
            <a:ext cx="64008" cy="1664208"/>
          </a:xfrm>
          <a:prstGeom prst="rect">
            <a:avLst/>
          </a:prstGeom>
          <a:solidFill>
            <a:srgbClr val="6B3FA0"/>
          </a:solidFill>
          <a:ln w="12700">
            <a:solidFill>
              <a:srgbClr val="6B3FA0"/>
            </a:solidFill>
            <a:prstDash val="solid"/>
          </a:ln>
        </p:spPr>
      </p:sp>
      <p:pic>
        <p:nvPicPr>
          <p:cNvPr id="12" name="Image 1" descr="preencoded.png">    </p:cNvPr>
          <p:cNvPicPr>
            <a:picLocks noChangeAspect="1"/>
          </p:cNvPicPr>
          <p:nvPr/>
        </p:nvPicPr>
        <p:blipFill>
          <a:blip r:embed="rId2"/>
          <a:stretch>
            <a:fillRect/>
          </a:stretch>
        </p:blipFill>
        <p:spPr>
          <a:xfrm>
            <a:off x="4809744" y="1645920"/>
            <a:ext cx="365760" cy="365760"/>
          </a:xfrm>
          <a:prstGeom prst="rect">
            <a:avLst/>
          </a:prstGeom>
        </p:spPr>
      </p:pic>
      <p:sp>
        <p:nvSpPr>
          <p:cNvPr id="13" name="Text 9"/>
          <p:cNvSpPr/>
          <p:nvPr/>
        </p:nvSpPr>
        <p:spPr>
          <a:xfrm>
            <a:off x="5303520" y="1298448"/>
            <a:ext cx="3337560" cy="329184"/>
          </a:xfrm>
          <a:prstGeom prst="rect">
            <a:avLst/>
          </a:prstGeom>
          <a:noFill/>
          <a:ln/>
        </p:spPr>
        <p:txBody>
          <a:bodyPr wrap="square" lIns="0" tIns="0" rIns="0" bIns="0" rtlCol="0" anchor="ctr"/>
          <a:lstStyle/>
          <a:p>
            <a:pPr indent="0" marL="0">
              <a:buNone/>
            </a:pPr>
            <a:r>
              <a:rPr lang="en-US" sz="1300" b="1" dirty="0">
                <a:solidFill>
                  <a:srgbClr val="6B3FA0"/>
                </a:solidFill>
                <a:latin typeface="Calibri" pitchFamily="34" charset="0"/>
                <a:ea typeface="Calibri" pitchFamily="34" charset="-122"/>
                <a:cs typeface="Calibri" pitchFamily="34" charset="-120"/>
              </a:rPr>
              <a:t>The metadata problem</a:t>
            </a:r>
            <a:endParaRPr lang="en-US" sz="1300" dirty="0"/>
          </a:p>
        </p:txBody>
      </p:sp>
      <p:sp>
        <p:nvSpPr>
          <p:cNvPr id="14" name="Text 10"/>
          <p:cNvSpPr/>
          <p:nvPr/>
        </p:nvSpPr>
        <p:spPr>
          <a:xfrm>
            <a:off x="4809744" y="1719072"/>
            <a:ext cx="384048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Legal frameworks treated metadata (who you called, when, from where) as less private than content. Computer science revealed metadata is often more revealing — it exposes medical conditions, political affiliations, and sexual orientation. Engineers built mass metadata collection on a technical misunderstanding they could have corrected.</a:t>
            </a:r>
            <a:endParaRPr lang="en-US" sz="1150" dirty="0"/>
          </a:p>
        </p:txBody>
      </p:sp>
      <p:sp>
        <p:nvSpPr>
          <p:cNvPr id="15" name="Shape 11"/>
          <p:cNvSpPr/>
          <p:nvPr/>
        </p:nvSpPr>
        <p:spPr>
          <a:xfrm>
            <a:off x="365760" y="30358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6" name="Shape 12"/>
          <p:cNvSpPr/>
          <p:nvPr/>
        </p:nvSpPr>
        <p:spPr>
          <a:xfrm>
            <a:off x="365760" y="3035808"/>
            <a:ext cx="64008" cy="1664208"/>
          </a:xfrm>
          <a:prstGeom prst="rect">
            <a:avLst/>
          </a:prstGeom>
          <a:solidFill>
            <a:srgbClr val="0A7C8C"/>
          </a:solidFill>
          <a:ln w="12700">
            <a:solidFill>
              <a:srgbClr val="0A7C8C"/>
            </a:solidFill>
            <a:prstDash val="solid"/>
          </a:ln>
        </p:spPr>
      </p:sp>
      <p:pic>
        <p:nvPicPr>
          <p:cNvPr id="17" name="Image 2" descr="preencoded.png">    </p:cNvPr>
          <p:cNvPicPr>
            <a:picLocks noChangeAspect="1"/>
          </p:cNvPicPr>
          <p:nvPr/>
        </p:nvPicPr>
        <p:blipFill>
          <a:blip r:embed="rId3"/>
          <a:stretch>
            <a:fillRect/>
          </a:stretch>
        </p:blipFill>
        <p:spPr>
          <a:xfrm>
            <a:off x="512064" y="3474720"/>
            <a:ext cx="365760" cy="365760"/>
          </a:xfrm>
          <a:prstGeom prst="rect">
            <a:avLst/>
          </a:prstGeom>
        </p:spPr>
      </p:pic>
      <p:sp>
        <p:nvSpPr>
          <p:cNvPr id="18" name="Text 13"/>
          <p:cNvSpPr/>
          <p:nvPr/>
        </p:nvSpPr>
        <p:spPr>
          <a:xfrm>
            <a:off x="1005840" y="3127248"/>
            <a:ext cx="3337560" cy="329184"/>
          </a:xfrm>
          <a:prstGeom prst="rect">
            <a:avLst/>
          </a:prstGeom>
          <a:noFill/>
          <a:ln/>
        </p:spPr>
        <p:txBody>
          <a:bodyPr wrap="square" lIns="0" tIns="0" rIns="0" bIns="0" rtlCol="0" anchor="ctr"/>
          <a:lstStyle/>
          <a:p>
            <a:pPr indent="0" marL="0">
              <a:buNone/>
            </a:pPr>
            <a:r>
              <a:rPr lang="en-US" sz="1300" b="1" dirty="0">
                <a:solidFill>
                  <a:srgbClr val="0A7C8C"/>
                </a:solidFill>
                <a:latin typeface="Calibri" pitchFamily="34" charset="0"/>
                <a:ea typeface="Calibri" pitchFamily="34" charset="-122"/>
                <a:cs typeface="Calibri" pitchFamily="34" charset="-120"/>
              </a:rPr>
              <a:t>Re-identification</a:t>
            </a:r>
            <a:endParaRPr lang="en-US" sz="1300" dirty="0"/>
          </a:p>
        </p:txBody>
      </p:sp>
      <p:sp>
        <p:nvSpPr>
          <p:cNvPr id="19" name="Text 14"/>
          <p:cNvSpPr/>
          <p:nvPr/>
        </p:nvSpPr>
        <p:spPr>
          <a:xfrm>
            <a:off x="512064" y="3547872"/>
            <a:ext cx="384048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'Anonymized' data can be re-identified using public auxiliary information. Netflix's anonymized ratings were re-identified. Medical records can be identified from ZIP code + birth date + sex alone. Organizations publishing data believed they were protecting privacy. The technical reality made that belief false. Who is responsible?</a:t>
            </a:r>
            <a:endParaRPr lang="en-US" sz="1150" dirty="0"/>
          </a:p>
        </p:txBody>
      </p:sp>
      <p:sp>
        <p:nvSpPr>
          <p:cNvPr id="20" name="Shape 15"/>
          <p:cNvSpPr/>
          <p:nvPr/>
        </p:nvSpPr>
        <p:spPr>
          <a:xfrm>
            <a:off x="4663440" y="30358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21" name="Shape 16"/>
          <p:cNvSpPr/>
          <p:nvPr/>
        </p:nvSpPr>
        <p:spPr>
          <a:xfrm>
            <a:off x="4663440" y="3035808"/>
            <a:ext cx="64008" cy="1664208"/>
          </a:xfrm>
          <a:prstGeom prst="rect">
            <a:avLst/>
          </a:prstGeom>
          <a:solidFill>
            <a:srgbClr val="C0392B"/>
          </a:solidFill>
          <a:ln w="12700">
            <a:solidFill>
              <a:srgbClr val="C0392B"/>
            </a:solidFill>
            <a:prstDash val="solid"/>
          </a:ln>
        </p:spPr>
      </p:sp>
      <p:pic>
        <p:nvPicPr>
          <p:cNvPr id="22" name="Image 3" descr="preencoded.png">    </p:cNvPr>
          <p:cNvPicPr>
            <a:picLocks noChangeAspect="1"/>
          </p:cNvPicPr>
          <p:nvPr/>
        </p:nvPicPr>
        <p:blipFill>
          <a:blip r:embed="rId4"/>
          <a:stretch>
            <a:fillRect/>
          </a:stretch>
        </p:blipFill>
        <p:spPr>
          <a:xfrm>
            <a:off x="4809744" y="3474720"/>
            <a:ext cx="365760" cy="365760"/>
          </a:xfrm>
          <a:prstGeom prst="rect">
            <a:avLst/>
          </a:prstGeom>
        </p:spPr>
      </p:pic>
      <p:sp>
        <p:nvSpPr>
          <p:cNvPr id="23" name="Text 17"/>
          <p:cNvSpPr/>
          <p:nvPr/>
        </p:nvSpPr>
        <p:spPr>
          <a:xfrm>
            <a:off x="5303520" y="3127248"/>
            <a:ext cx="3337560" cy="329184"/>
          </a:xfrm>
          <a:prstGeom prst="rect">
            <a:avLst/>
          </a:prstGeom>
          <a:noFill/>
          <a:ln/>
        </p:spPr>
        <p:txBody>
          <a:bodyPr wrap="square" lIns="0" tIns="0" rIns="0" bIns="0" rtlCol="0" anchor="ctr"/>
          <a:lstStyle/>
          <a:p>
            <a:pPr indent="0" marL="0">
              <a:buNone/>
            </a:pPr>
            <a:r>
              <a:rPr lang="en-US" sz="1300" b="1" dirty="0">
                <a:solidFill>
                  <a:srgbClr val="C0392B"/>
                </a:solidFill>
                <a:latin typeface="Calibri" pitchFamily="34" charset="0"/>
                <a:ea typeface="Calibri" pitchFamily="34" charset="-122"/>
                <a:cs typeface="Calibri" pitchFamily="34" charset="-120"/>
              </a:rPr>
              <a:t>The aggregation problem</a:t>
            </a:r>
            <a:endParaRPr lang="en-US" sz="1300" dirty="0"/>
          </a:p>
        </p:txBody>
      </p:sp>
      <p:sp>
        <p:nvSpPr>
          <p:cNvPr id="24" name="Text 18"/>
          <p:cNvSpPr/>
          <p:nvPr/>
        </p:nvSpPr>
        <p:spPr>
          <a:xfrm>
            <a:off x="4809744" y="3547872"/>
            <a:ext cx="384048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Any single data point is harmless. Name: harmless. Employer: harmless. Neighborhood: harmless. Daily routine: harmless. Aggregated: a stalker's toolkit. Every data collection decision made in isolation seems reasonable. The aggregate of reasonable decisions produces an infrastructure of surveillance that no individual decision-maker chose or intended.</a:t>
            </a:r>
            <a:endParaRPr lang="en-US" sz="11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1115568"/>
          </a:xfrm>
          <a:prstGeom prst="rect">
            <a:avLst/>
          </a:prstGeom>
          <a:solidFill>
            <a:srgbClr val="1D2E5C"/>
          </a:solidFill>
          <a:ln w="12700">
            <a:solidFill>
              <a:srgbClr val="1D2E5C"/>
            </a:solidFill>
            <a:prstDash val="solid"/>
          </a:ln>
        </p:spPr>
      </p:sp>
      <p:sp>
        <p:nvSpPr>
          <p:cNvPr id="3" name="Text 1"/>
          <p:cNvSpPr/>
          <p:nvPr/>
        </p:nvSpPr>
        <p:spPr>
          <a:xfrm>
            <a:off x="411480" y="91440"/>
            <a:ext cx="8321040" cy="621792"/>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Algorithms &amp; Automation Dilemmas</a:t>
            </a:r>
            <a:endParaRPr lang="en-US" sz="2600" dirty="0"/>
          </a:p>
        </p:txBody>
      </p:sp>
      <p:sp>
        <p:nvSpPr>
          <p:cNvPr id="4" name="Text 2"/>
          <p:cNvSpPr/>
          <p:nvPr/>
        </p:nvSpPr>
        <p:spPr>
          <a:xfrm>
            <a:off x="411480" y="694944"/>
            <a:ext cx="8321040" cy="329184"/>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Rational individual decisions producing irrational collective outcomes</a:t>
            </a:r>
            <a:endParaRPr lang="en-US" sz="1200" dirty="0"/>
          </a:p>
        </p:txBody>
      </p:sp>
      <p:sp>
        <p:nvSpPr>
          <p:cNvPr id="5" name="Shape 3"/>
          <p:cNvSpPr/>
          <p:nvPr/>
        </p:nvSpPr>
        <p:spPr>
          <a:xfrm>
            <a:off x="365760" y="12070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6" name="Shape 4"/>
          <p:cNvSpPr/>
          <p:nvPr/>
        </p:nvSpPr>
        <p:spPr>
          <a:xfrm>
            <a:off x="365760" y="1207008"/>
            <a:ext cx="4114800" cy="54864"/>
          </a:xfrm>
          <a:prstGeom prst="rect">
            <a:avLst/>
          </a:prstGeom>
          <a:solidFill>
            <a:srgbClr val="C07D1A"/>
          </a:solidFill>
          <a:ln w="12700">
            <a:solidFill>
              <a:srgbClr val="C07D1A"/>
            </a:solidFill>
            <a:prstDash val="solid"/>
          </a:ln>
        </p:spPr>
      </p:sp>
      <p:pic>
        <p:nvPicPr>
          <p:cNvPr id="7" name="Image 0" descr="preencoded.png">    </p:cNvPr>
          <p:cNvPicPr>
            <a:picLocks noChangeAspect="1"/>
          </p:cNvPicPr>
          <p:nvPr/>
        </p:nvPicPr>
        <p:blipFill>
          <a:blip r:embed="rId1"/>
          <a:stretch>
            <a:fillRect/>
          </a:stretch>
        </p:blipFill>
        <p:spPr>
          <a:xfrm>
            <a:off x="475488" y="1645920"/>
            <a:ext cx="365760" cy="365760"/>
          </a:xfrm>
          <a:prstGeom prst="rect">
            <a:avLst/>
          </a:prstGeom>
        </p:spPr>
      </p:pic>
      <p:sp>
        <p:nvSpPr>
          <p:cNvPr id="8" name="Text 5"/>
          <p:cNvSpPr/>
          <p:nvPr/>
        </p:nvSpPr>
        <p:spPr>
          <a:xfrm>
            <a:off x="960120" y="1298448"/>
            <a:ext cx="3401568" cy="329184"/>
          </a:xfrm>
          <a:prstGeom prst="rect">
            <a:avLst/>
          </a:prstGeom>
          <a:noFill/>
          <a:ln/>
        </p:spPr>
        <p:txBody>
          <a:bodyPr wrap="square" lIns="0" tIns="0" rIns="0" bIns="0" rtlCol="0" anchor="ctr"/>
          <a:lstStyle/>
          <a:p>
            <a:pPr indent="0" marL="0">
              <a:buNone/>
            </a:pPr>
            <a:r>
              <a:rPr lang="en-US" sz="1300" b="1" dirty="0">
                <a:solidFill>
                  <a:srgbClr val="C07D1A"/>
                </a:solidFill>
                <a:latin typeface="Calibri" pitchFamily="34" charset="0"/>
                <a:ea typeface="Calibri" pitchFamily="34" charset="-122"/>
                <a:cs typeface="Calibri" pitchFamily="34" charset="-120"/>
              </a:rPr>
              <a:t>The accuracy-fairness tradeoff</a:t>
            </a:r>
            <a:endParaRPr lang="en-US" sz="1300" dirty="0"/>
          </a:p>
        </p:txBody>
      </p:sp>
      <p:sp>
        <p:nvSpPr>
          <p:cNvPr id="9" name="Text 6"/>
          <p:cNvSpPr/>
          <p:nvPr/>
        </p:nvSpPr>
        <p:spPr>
          <a:xfrm>
            <a:off x="475488" y="1719072"/>
            <a:ext cx="388620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A model trained to maximize accuracy on historical data will perform differently across demographic groups. Correcting for this requires accepting lower overall accuracy. These are mathematically provable constraints — there is no model that simultaneously optimizes accuracy and satisfies all reasonable definitions of fairness.</a:t>
            </a:r>
            <a:endParaRPr lang="en-US" sz="1150" dirty="0"/>
          </a:p>
        </p:txBody>
      </p:sp>
      <p:sp>
        <p:nvSpPr>
          <p:cNvPr id="10" name="Shape 7"/>
          <p:cNvSpPr/>
          <p:nvPr/>
        </p:nvSpPr>
        <p:spPr>
          <a:xfrm>
            <a:off x="4663440" y="12070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1" name="Shape 8"/>
          <p:cNvSpPr/>
          <p:nvPr/>
        </p:nvSpPr>
        <p:spPr>
          <a:xfrm>
            <a:off x="4663440" y="1207008"/>
            <a:ext cx="4114800" cy="54864"/>
          </a:xfrm>
          <a:prstGeom prst="rect">
            <a:avLst/>
          </a:prstGeom>
          <a:solidFill>
            <a:srgbClr val="6B3FA0"/>
          </a:solidFill>
          <a:ln w="12700">
            <a:solidFill>
              <a:srgbClr val="6B3FA0"/>
            </a:solidFill>
            <a:prstDash val="solid"/>
          </a:ln>
        </p:spPr>
      </p:sp>
      <p:pic>
        <p:nvPicPr>
          <p:cNvPr id="12" name="Image 1" descr="preencoded.png">    </p:cNvPr>
          <p:cNvPicPr>
            <a:picLocks noChangeAspect="1"/>
          </p:cNvPicPr>
          <p:nvPr/>
        </p:nvPicPr>
        <p:blipFill>
          <a:blip r:embed="rId2"/>
          <a:stretch>
            <a:fillRect/>
          </a:stretch>
        </p:blipFill>
        <p:spPr>
          <a:xfrm>
            <a:off x="4773168" y="1645920"/>
            <a:ext cx="365760" cy="365760"/>
          </a:xfrm>
          <a:prstGeom prst="rect">
            <a:avLst/>
          </a:prstGeom>
        </p:spPr>
      </p:pic>
      <p:sp>
        <p:nvSpPr>
          <p:cNvPr id="13" name="Text 9"/>
          <p:cNvSpPr/>
          <p:nvPr/>
        </p:nvSpPr>
        <p:spPr>
          <a:xfrm>
            <a:off x="5257800" y="1298448"/>
            <a:ext cx="3401568" cy="329184"/>
          </a:xfrm>
          <a:prstGeom prst="rect">
            <a:avLst/>
          </a:prstGeom>
          <a:noFill/>
          <a:ln/>
        </p:spPr>
        <p:txBody>
          <a:bodyPr wrap="square" lIns="0" tIns="0" rIns="0" bIns="0" rtlCol="0" anchor="ctr"/>
          <a:lstStyle/>
          <a:p>
            <a:pPr indent="0" marL="0">
              <a:buNone/>
            </a:pPr>
            <a:r>
              <a:rPr lang="en-US" sz="1300" b="1" dirty="0">
                <a:solidFill>
                  <a:srgbClr val="6B3FA0"/>
                </a:solidFill>
                <a:latin typeface="Calibri" pitchFamily="34" charset="0"/>
                <a:ea typeface="Calibri" pitchFamily="34" charset="-122"/>
                <a:cs typeface="Calibri" pitchFamily="34" charset="-120"/>
              </a:rPr>
              <a:t>Recommendation feedback loops</a:t>
            </a:r>
            <a:endParaRPr lang="en-US" sz="1300" dirty="0"/>
          </a:p>
        </p:txBody>
      </p:sp>
      <p:sp>
        <p:nvSpPr>
          <p:cNvPr id="14" name="Text 10"/>
          <p:cNvSpPr/>
          <p:nvPr/>
        </p:nvSpPr>
        <p:spPr>
          <a:xfrm>
            <a:off x="4773168" y="1719072"/>
            <a:ext cx="388620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Algorithm learns from engagement. Engagement is highest for emotionally activating content. Algorithm recommends more emotionally activating content. Users consume more. Algorithm is more confident this is what users want. No single decision in this loop is obviously wrong — the aggregate systematically pushes users toward extreme content.</a:t>
            </a:r>
            <a:endParaRPr lang="en-US" sz="1150" dirty="0"/>
          </a:p>
        </p:txBody>
      </p:sp>
      <p:sp>
        <p:nvSpPr>
          <p:cNvPr id="15" name="Shape 11"/>
          <p:cNvSpPr/>
          <p:nvPr/>
        </p:nvSpPr>
        <p:spPr>
          <a:xfrm>
            <a:off x="365760" y="30358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6" name="Shape 12"/>
          <p:cNvSpPr/>
          <p:nvPr/>
        </p:nvSpPr>
        <p:spPr>
          <a:xfrm>
            <a:off x="365760" y="3035808"/>
            <a:ext cx="4114800" cy="54864"/>
          </a:xfrm>
          <a:prstGeom prst="rect">
            <a:avLst/>
          </a:prstGeom>
          <a:solidFill>
            <a:srgbClr val="1D2E5C"/>
          </a:solidFill>
          <a:ln w="12700">
            <a:solidFill>
              <a:srgbClr val="1D2E5C"/>
            </a:solidFill>
            <a:prstDash val="solid"/>
          </a:ln>
        </p:spPr>
      </p:sp>
      <p:pic>
        <p:nvPicPr>
          <p:cNvPr id="17" name="Image 2" descr="preencoded.png">    </p:cNvPr>
          <p:cNvPicPr>
            <a:picLocks noChangeAspect="1"/>
          </p:cNvPicPr>
          <p:nvPr/>
        </p:nvPicPr>
        <p:blipFill>
          <a:blip r:embed="rId3"/>
          <a:stretch>
            <a:fillRect/>
          </a:stretch>
        </p:blipFill>
        <p:spPr>
          <a:xfrm>
            <a:off x="475488" y="3474720"/>
            <a:ext cx="365760" cy="365760"/>
          </a:xfrm>
          <a:prstGeom prst="rect">
            <a:avLst/>
          </a:prstGeom>
        </p:spPr>
      </p:pic>
      <p:sp>
        <p:nvSpPr>
          <p:cNvPr id="18" name="Text 13"/>
          <p:cNvSpPr/>
          <p:nvPr/>
        </p:nvSpPr>
        <p:spPr>
          <a:xfrm>
            <a:off x="960120" y="3127248"/>
            <a:ext cx="3401568" cy="329184"/>
          </a:xfrm>
          <a:prstGeom prst="rect">
            <a:avLst/>
          </a:prstGeom>
          <a:noFill/>
          <a:ln/>
        </p:spPr>
        <p:txBody>
          <a:bodyPr wrap="square" lIns="0" tIns="0" rIns="0" bIns="0" rtlCol="0" anchor="ctr"/>
          <a:lstStyle/>
          <a:p>
            <a:pPr indent="0" marL="0">
              <a:buNone/>
            </a:pPr>
            <a:r>
              <a:rPr lang="en-US" sz="1300" b="1" dirty="0">
                <a:solidFill>
                  <a:srgbClr val="1D2E5C"/>
                </a:solidFill>
                <a:latin typeface="Calibri" pitchFamily="34" charset="0"/>
                <a:ea typeface="Calibri" pitchFamily="34" charset="-122"/>
                <a:cs typeface="Calibri" pitchFamily="34" charset="-120"/>
              </a:rPr>
              <a:t>Automation and the deskilling trap</a:t>
            </a:r>
            <a:endParaRPr lang="en-US" sz="1300" dirty="0"/>
          </a:p>
        </p:txBody>
      </p:sp>
      <p:sp>
        <p:nvSpPr>
          <p:cNvPr id="19" name="Text 14"/>
          <p:cNvSpPr/>
          <p:nvPr/>
        </p:nvSpPr>
        <p:spPr>
          <a:xfrm>
            <a:off x="475488" y="3547872"/>
            <a:ext cx="388620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Automating a task makes people less skilled at doing it manually. Aviation autopilots made flight safer — and produced pilots less capable of handling emergencies when automation fails. Automation that improves average performance reduces resilience to failure. Optimizing for the normal case pessimizes for the abnormal case.</a:t>
            </a:r>
            <a:endParaRPr lang="en-US" sz="1150" dirty="0"/>
          </a:p>
        </p:txBody>
      </p:sp>
      <p:sp>
        <p:nvSpPr>
          <p:cNvPr id="20" name="Shape 15"/>
          <p:cNvSpPr/>
          <p:nvPr/>
        </p:nvSpPr>
        <p:spPr>
          <a:xfrm>
            <a:off x="4663440" y="30358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21" name="Shape 16"/>
          <p:cNvSpPr/>
          <p:nvPr/>
        </p:nvSpPr>
        <p:spPr>
          <a:xfrm>
            <a:off x="4663440" y="3035808"/>
            <a:ext cx="4114800" cy="54864"/>
          </a:xfrm>
          <a:prstGeom prst="rect">
            <a:avLst/>
          </a:prstGeom>
          <a:solidFill>
            <a:srgbClr val="C0392B"/>
          </a:solidFill>
          <a:ln w="12700">
            <a:solidFill>
              <a:srgbClr val="C0392B"/>
            </a:solidFill>
            <a:prstDash val="solid"/>
          </a:ln>
        </p:spPr>
      </p:sp>
      <p:pic>
        <p:nvPicPr>
          <p:cNvPr id="22" name="Image 3" descr="preencoded.png">    </p:cNvPr>
          <p:cNvPicPr>
            <a:picLocks noChangeAspect="1"/>
          </p:cNvPicPr>
          <p:nvPr/>
        </p:nvPicPr>
        <p:blipFill>
          <a:blip r:embed="rId4"/>
          <a:stretch>
            <a:fillRect/>
          </a:stretch>
        </p:blipFill>
        <p:spPr>
          <a:xfrm>
            <a:off x="4773168" y="3474720"/>
            <a:ext cx="365760" cy="365760"/>
          </a:xfrm>
          <a:prstGeom prst="rect">
            <a:avLst/>
          </a:prstGeom>
        </p:spPr>
      </p:pic>
      <p:sp>
        <p:nvSpPr>
          <p:cNvPr id="23" name="Text 17"/>
          <p:cNvSpPr/>
          <p:nvPr/>
        </p:nvSpPr>
        <p:spPr>
          <a:xfrm>
            <a:off x="5257800" y="3127248"/>
            <a:ext cx="3401568" cy="329184"/>
          </a:xfrm>
          <a:prstGeom prst="rect">
            <a:avLst/>
          </a:prstGeom>
          <a:noFill/>
          <a:ln/>
        </p:spPr>
        <p:txBody>
          <a:bodyPr wrap="square" lIns="0" tIns="0" rIns="0" bIns="0" rtlCol="0" anchor="ctr"/>
          <a:lstStyle/>
          <a:p>
            <a:pPr indent="0" marL="0">
              <a:buNone/>
            </a:pPr>
            <a:r>
              <a:rPr lang="en-US" sz="1300" b="1" dirty="0">
                <a:solidFill>
                  <a:srgbClr val="C0392B"/>
                </a:solidFill>
                <a:latin typeface="Calibri" pitchFamily="34" charset="0"/>
                <a:ea typeface="Calibri" pitchFamily="34" charset="-122"/>
                <a:cs typeface="Calibri" pitchFamily="34" charset="-120"/>
              </a:rPr>
              <a:t>The last-mile problem</a:t>
            </a:r>
            <a:endParaRPr lang="en-US" sz="1300" dirty="0"/>
          </a:p>
        </p:txBody>
      </p:sp>
      <p:sp>
        <p:nvSpPr>
          <p:cNvPr id="24" name="Text 18"/>
          <p:cNvSpPr/>
          <p:nvPr/>
        </p:nvSpPr>
        <p:spPr>
          <a:xfrm>
            <a:off x="4773168" y="3547872"/>
            <a:ext cx="388620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Automating 95% of a task and leaving 5% to humans removes operators from routine operation, destroying situational awareness — then asks them to handle the hardest edge cases, which require the deepest situational awareness. Air France 447: autopilot disengaged in a novel situation, handed control to pilots with seconds to diagnose an unprecedented failure.</a:t>
            </a:r>
            <a:endParaRPr lang="en-US" sz="11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1115568"/>
          </a:xfrm>
          <a:prstGeom prst="rect">
            <a:avLst/>
          </a:prstGeom>
          <a:solidFill>
            <a:srgbClr val="1D2E5C"/>
          </a:solidFill>
          <a:ln w="12700">
            <a:solidFill>
              <a:srgbClr val="1D2E5C"/>
            </a:solidFill>
            <a:prstDash val="solid"/>
          </a:ln>
        </p:spPr>
      </p:sp>
      <p:sp>
        <p:nvSpPr>
          <p:cNvPr id="3" name="Text 1"/>
          <p:cNvSpPr/>
          <p:nvPr/>
        </p:nvSpPr>
        <p:spPr>
          <a:xfrm>
            <a:off x="411480" y="91440"/>
            <a:ext cx="8321040" cy="621792"/>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IP, Open Source &amp; Labor Dilemmas</a:t>
            </a:r>
            <a:endParaRPr lang="en-US" sz="2600" dirty="0"/>
          </a:p>
        </p:txBody>
      </p:sp>
      <p:sp>
        <p:nvSpPr>
          <p:cNvPr id="4" name="Text 2"/>
          <p:cNvSpPr/>
          <p:nvPr/>
        </p:nvSpPr>
        <p:spPr>
          <a:xfrm>
            <a:off x="411480" y="694944"/>
            <a:ext cx="8321040" cy="329184"/>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Who owns the code, who does the work, and who bears the cost</a:t>
            </a:r>
            <a:endParaRPr lang="en-US" sz="1200" dirty="0"/>
          </a:p>
        </p:txBody>
      </p:sp>
      <p:sp>
        <p:nvSpPr>
          <p:cNvPr id="5" name="Shape 3"/>
          <p:cNvSpPr/>
          <p:nvPr/>
        </p:nvSpPr>
        <p:spPr>
          <a:xfrm>
            <a:off x="365760" y="12070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6" name="Shape 4"/>
          <p:cNvSpPr/>
          <p:nvPr/>
        </p:nvSpPr>
        <p:spPr>
          <a:xfrm>
            <a:off x="365760" y="1207008"/>
            <a:ext cx="64008" cy="1664208"/>
          </a:xfrm>
          <a:prstGeom prst="rect">
            <a:avLst/>
          </a:prstGeom>
          <a:solidFill>
            <a:srgbClr val="0A7C8C"/>
          </a:solidFill>
          <a:ln w="12700">
            <a:solidFill>
              <a:srgbClr val="0A7C8C"/>
            </a:solidFill>
            <a:prstDash val="solid"/>
          </a:ln>
        </p:spPr>
      </p:sp>
      <p:pic>
        <p:nvPicPr>
          <p:cNvPr id="7" name="Image 0" descr="preencoded.png">    </p:cNvPr>
          <p:cNvPicPr>
            <a:picLocks noChangeAspect="1"/>
          </p:cNvPicPr>
          <p:nvPr/>
        </p:nvPicPr>
        <p:blipFill>
          <a:blip r:embed="rId1"/>
          <a:stretch>
            <a:fillRect/>
          </a:stretch>
        </p:blipFill>
        <p:spPr>
          <a:xfrm>
            <a:off x="512064" y="1645920"/>
            <a:ext cx="365760" cy="365760"/>
          </a:xfrm>
          <a:prstGeom prst="rect">
            <a:avLst/>
          </a:prstGeom>
        </p:spPr>
      </p:pic>
      <p:sp>
        <p:nvSpPr>
          <p:cNvPr id="8" name="Text 5"/>
          <p:cNvSpPr/>
          <p:nvPr/>
        </p:nvSpPr>
        <p:spPr>
          <a:xfrm>
            <a:off x="1005840" y="1298448"/>
            <a:ext cx="3337560" cy="329184"/>
          </a:xfrm>
          <a:prstGeom prst="rect">
            <a:avLst/>
          </a:prstGeom>
          <a:noFill/>
          <a:ln/>
        </p:spPr>
        <p:txBody>
          <a:bodyPr wrap="square" lIns="0" tIns="0" rIns="0" bIns="0" rtlCol="0" anchor="ctr"/>
          <a:lstStyle/>
          <a:p>
            <a:pPr indent="0" marL="0">
              <a:buNone/>
            </a:pPr>
            <a:r>
              <a:rPr lang="en-US" sz="1300" b="1" dirty="0">
                <a:solidFill>
                  <a:srgbClr val="0A7C8C"/>
                </a:solidFill>
                <a:latin typeface="Calibri" pitchFamily="34" charset="0"/>
                <a:ea typeface="Calibri" pitchFamily="34" charset="-122"/>
                <a:cs typeface="Calibri" pitchFamily="34" charset="-120"/>
              </a:rPr>
              <a:t>The open source free rider problem</a:t>
            </a:r>
            <a:endParaRPr lang="en-US" sz="1300" dirty="0"/>
          </a:p>
        </p:txBody>
      </p:sp>
      <p:sp>
        <p:nvSpPr>
          <p:cNvPr id="9" name="Text 6"/>
          <p:cNvSpPr/>
          <p:nvPr/>
        </p:nvSpPr>
        <p:spPr>
          <a:xfrm>
            <a:off x="512064" y="1719072"/>
            <a:ext cx="384048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A small number of maintainers do enormous unpaid work generating billions of value for corporations that contribute nothing. The maintainers cannot exclude free riders without destroying the openness that makes the software valuable. Result: maintainer burnout, abandoned critical infrastructure, and the Log4Shell situation.</a:t>
            </a:r>
            <a:endParaRPr lang="en-US" sz="1150" dirty="0"/>
          </a:p>
        </p:txBody>
      </p:sp>
      <p:sp>
        <p:nvSpPr>
          <p:cNvPr id="10" name="Shape 7"/>
          <p:cNvSpPr/>
          <p:nvPr/>
        </p:nvSpPr>
        <p:spPr>
          <a:xfrm>
            <a:off x="4663440" y="12070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1" name="Shape 8"/>
          <p:cNvSpPr/>
          <p:nvPr/>
        </p:nvSpPr>
        <p:spPr>
          <a:xfrm>
            <a:off x="4663440" y="1207008"/>
            <a:ext cx="64008" cy="1664208"/>
          </a:xfrm>
          <a:prstGeom prst="rect">
            <a:avLst/>
          </a:prstGeom>
          <a:solidFill>
            <a:srgbClr val="1D2E5C"/>
          </a:solidFill>
          <a:ln w="12700">
            <a:solidFill>
              <a:srgbClr val="1D2E5C"/>
            </a:solidFill>
            <a:prstDash val="solid"/>
          </a:ln>
        </p:spPr>
      </p:sp>
      <p:pic>
        <p:nvPicPr>
          <p:cNvPr id="12" name="Image 1" descr="preencoded.png">    </p:cNvPr>
          <p:cNvPicPr>
            <a:picLocks noChangeAspect="1"/>
          </p:cNvPicPr>
          <p:nvPr/>
        </p:nvPicPr>
        <p:blipFill>
          <a:blip r:embed="rId2"/>
          <a:stretch>
            <a:fillRect/>
          </a:stretch>
        </p:blipFill>
        <p:spPr>
          <a:xfrm>
            <a:off x="4809744" y="1645920"/>
            <a:ext cx="365760" cy="365760"/>
          </a:xfrm>
          <a:prstGeom prst="rect">
            <a:avLst/>
          </a:prstGeom>
        </p:spPr>
      </p:pic>
      <p:sp>
        <p:nvSpPr>
          <p:cNvPr id="13" name="Text 9"/>
          <p:cNvSpPr/>
          <p:nvPr/>
        </p:nvSpPr>
        <p:spPr>
          <a:xfrm>
            <a:off x="5303520" y="1298448"/>
            <a:ext cx="3337560" cy="329184"/>
          </a:xfrm>
          <a:prstGeom prst="rect">
            <a:avLst/>
          </a:prstGeom>
          <a:noFill/>
          <a:ln/>
        </p:spPr>
        <p:txBody>
          <a:bodyPr wrap="square" lIns="0" tIns="0" rIns="0" bIns="0" rtlCol="0" anchor="ctr"/>
          <a:lstStyle/>
          <a:p>
            <a:pPr indent="0" marL="0">
              <a:buNone/>
            </a:pPr>
            <a:r>
              <a:rPr lang="en-US" sz="1300" b="1" dirty="0">
                <a:solidFill>
                  <a:srgbClr val="1D2E5C"/>
                </a:solidFill>
                <a:latin typeface="Calibri" pitchFamily="34" charset="0"/>
                <a:ea typeface="Calibri" pitchFamily="34" charset="-122"/>
                <a:cs typeface="Calibri" pitchFamily="34" charset="-120"/>
              </a:rPr>
              <a:t>Software patents</a:t>
            </a:r>
            <a:endParaRPr lang="en-US" sz="1300" dirty="0"/>
          </a:p>
        </p:txBody>
      </p:sp>
      <p:sp>
        <p:nvSpPr>
          <p:cNvPr id="14" name="Text 10"/>
          <p:cNvSpPr/>
          <p:nvPr/>
        </p:nvSpPr>
        <p:spPr>
          <a:xfrm>
            <a:off x="4809744" y="1719072"/>
            <a:ext cx="384048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Without patents: large companies immediately copy innovations from small ones, removing incentives. With patents: abstract ideas get locked up, patent thickets develop, a litigation industry emerges that produces nothing. The framework designed to promote innovation may systematically impede it in software.</a:t>
            </a:r>
            <a:endParaRPr lang="en-US" sz="1150" dirty="0"/>
          </a:p>
        </p:txBody>
      </p:sp>
      <p:sp>
        <p:nvSpPr>
          <p:cNvPr id="15" name="Shape 11"/>
          <p:cNvSpPr/>
          <p:nvPr/>
        </p:nvSpPr>
        <p:spPr>
          <a:xfrm>
            <a:off x="365760" y="30358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6" name="Shape 12"/>
          <p:cNvSpPr/>
          <p:nvPr/>
        </p:nvSpPr>
        <p:spPr>
          <a:xfrm>
            <a:off x="365760" y="3035808"/>
            <a:ext cx="64008" cy="1664208"/>
          </a:xfrm>
          <a:prstGeom prst="rect">
            <a:avLst/>
          </a:prstGeom>
          <a:solidFill>
            <a:srgbClr val="C07D1A"/>
          </a:solidFill>
          <a:ln w="12700">
            <a:solidFill>
              <a:srgbClr val="C07D1A"/>
            </a:solidFill>
            <a:prstDash val="solid"/>
          </a:ln>
        </p:spPr>
      </p:sp>
      <p:pic>
        <p:nvPicPr>
          <p:cNvPr id="17" name="Image 2" descr="preencoded.png">    </p:cNvPr>
          <p:cNvPicPr>
            <a:picLocks noChangeAspect="1"/>
          </p:cNvPicPr>
          <p:nvPr/>
        </p:nvPicPr>
        <p:blipFill>
          <a:blip r:embed="rId3"/>
          <a:stretch>
            <a:fillRect/>
          </a:stretch>
        </p:blipFill>
        <p:spPr>
          <a:xfrm>
            <a:off x="512064" y="3474720"/>
            <a:ext cx="365760" cy="365760"/>
          </a:xfrm>
          <a:prstGeom prst="rect">
            <a:avLst/>
          </a:prstGeom>
        </p:spPr>
      </p:pic>
      <p:sp>
        <p:nvSpPr>
          <p:cNvPr id="18" name="Text 13"/>
          <p:cNvSpPr/>
          <p:nvPr/>
        </p:nvSpPr>
        <p:spPr>
          <a:xfrm>
            <a:off x="1005840" y="3127248"/>
            <a:ext cx="3337560" cy="329184"/>
          </a:xfrm>
          <a:prstGeom prst="rect">
            <a:avLst/>
          </a:prstGeom>
          <a:noFill/>
          <a:ln/>
        </p:spPr>
        <p:txBody>
          <a:bodyPr wrap="square" lIns="0" tIns="0" rIns="0" bIns="0" rtlCol="0" anchor="ctr"/>
          <a:lstStyle/>
          <a:p>
            <a:pPr indent="0" marL="0">
              <a:buNone/>
            </a:pPr>
            <a:r>
              <a:rPr lang="en-US" sz="1300" b="1" dirty="0">
                <a:solidFill>
                  <a:srgbClr val="C07D1A"/>
                </a:solidFill>
                <a:latin typeface="Calibri" pitchFamily="34" charset="0"/>
                <a:ea typeface="Calibri" pitchFamily="34" charset="-122"/>
                <a:cs typeface="Calibri" pitchFamily="34" charset="-120"/>
              </a:rPr>
              <a:t>Right to repair and software locks</a:t>
            </a:r>
            <a:endParaRPr lang="en-US" sz="1300" dirty="0"/>
          </a:p>
        </p:txBody>
      </p:sp>
      <p:sp>
        <p:nvSpPr>
          <p:cNvPr id="19" name="Text 14"/>
          <p:cNvSpPr/>
          <p:nvPr/>
        </p:nvSpPr>
        <p:spPr>
          <a:xfrm>
            <a:off x="512064" y="3547872"/>
            <a:ext cx="384048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Manufacturers use cryptographic locks and DRM to prevent owners from repairing products they legally own. A farmer cannot fix their tractor without manufacturer authorization in software. Engineers building these systems are the mechanism by which manufacturers exercise this new kind of power over physical property.</a:t>
            </a:r>
            <a:endParaRPr lang="en-US" sz="1150" dirty="0"/>
          </a:p>
        </p:txBody>
      </p:sp>
      <p:sp>
        <p:nvSpPr>
          <p:cNvPr id="20" name="Shape 15"/>
          <p:cNvSpPr/>
          <p:nvPr/>
        </p:nvSpPr>
        <p:spPr>
          <a:xfrm>
            <a:off x="4663440" y="3035808"/>
            <a:ext cx="4114800" cy="166420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21" name="Shape 16"/>
          <p:cNvSpPr/>
          <p:nvPr/>
        </p:nvSpPr>
        <p:spPr>
          <a:xfrm>
            <a:off x="4663440" y="3035808"/>
            <a:ext cx="64008" cy="1664208"/>
          </a:xfrm>
          <a:prstGeom prst="rect">
            <a:avLst/>
          </a:prstGeom>
          <a:solidFill>
            <a:srgbClr val="6B3FA0"/>
          </a:solidFill>
          <a:ln w="12700">
            <a:solidFill>
              <a:srgbClr val="6B3FA0"/>
            </a:solidFill>
            <a:prstDash val="solid"/>
          </a:ln>
        </p:spPr>
      </p:sp>
      <p:pic>
        <p:nvPicPr>
          <p:cNvPr id="22" name="Image 3" descr="preencoded.png">    </p:cNvPr>
          <p:cNvPicPr>
            <a:picLocks noChangeAspect="1"/>
          </p:cNvPicPr>
          <p:nvPr/>
        </p:nvPicPr>
        <p:blipFill>
          <a:blip r:embed="rId4"/>
          <a:stretch>
            <a:fillRect/>
          </a:stretch>
        </p:blipFill>
        <p:spPr>
          <a:xfrm>
            <a:off x="4809744" y="3474720"/>
            <a:ext cx="365760" cy="365760"/>
          </a:xfrm>
          <a:prstGeom prst="rect">
            <a:avLst/>
          </a:prstGeom>
        </p:spPr>
      </p:pic>
      <p:sp>
        <p:nvSpPr>
          <p:cNvPr id="23" name="Text 17"/>
          <p:cNvSpPr/>
          <p:nvPr/>
        </p:nvSpPr>
        <p:spPr>
          <a:xfrm>
            <a:off x="5303520" y="3127248"/>
            <a:ext cx="3337560" cy="329184"/>
          </a:xfrm>
          <a:prstGeom prst="rect">
            <a:avLst/>
          </a:prstGeom>
          <a:noFill/>
          <a:ln/>
        </p:spPr>
        <p:txBody>
          <a:bodyPr wrap="square" lIns="0" tIns="0" rIns="0" bIns="0" rtlCol="0" anchor="ctr"/>
          <a:lstStyle/>
          <a:p>
            <a:pPr indent="0" marL="0">
              <a:buNone/>
            </a:pPr>
            <a:r>
              <a:rPr lang="en-US" sz="1300" b="1" dirty="0">
                <a:solidFill>
                  <a:srgbClr val="6B3FA0"/>
                </a:solidFill>
                <a:latin typeface="Calibri" pitchFamily="34" charset="0"/>
                <a:ea typeface="Calibri" pitchFamily="34" charset="-122"/>
                <a:cs typeface="Calibri" pitchFamily="34" charset="-120"/>
              </a:rPr>
              <a:t>Algorithmic management</a:t>
            </a:r>
            <a:endParaRPr lang="en-US" sz="1300" dirty="0"/>
          </a:p>
        </p:txBody>
      </p:sp>
      <p:sp>
        <p:nvSpPr>
          <p:cNvPr id="24" name="Text 18"/>
          <p:cNvSpPr/>
          <p:nvPr/>
        </p:nvSpPr>
        <p:spPr>
          <a:xfrm>
            <a:off x="4809744" y="3547872"/>
            <a:ext cx="3840480" cy="1078992"/>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Workers managed by algorithms — assigned, evaluated, and terminated by software with no meaningful human review. The algorithm optimizes for measurable outputs and cannot account for context or experience. Workers have no recourse because there is no human decision to appeal. Engineers make labor relations decisions framed as optimization.</a:t>
            </a:r>
            <a:endParaRPr lang="en-US" sz="11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1115568"/>
          </a:xfrm>
          <a:prstGeom prst="rect">
            <a:avLst/>
          </a:prstGeom>
          <a:solidFill>
            <a:srgbClr val="1D2E5C"/>
          </a:solidFill>
          <a:ln w="12700">
            <a:solidFill>
              <a:srgbClr val="1D2E5C"/>
            </a:solidFill>
            <a:prstDash val="solid"/>
          </a:ln>
        </p:spPr>
      </p:sp>
      <p:sp>
        <p:nvSpPr>
          <p:cNvPr id="3" name="Text 1"/>
          <p:cNvSpPr/>
          <p:nvPr/>
        </p:nvSpPr>
        <p:spPr>
          <a:xfrm>
            <a:off x="411480" y="91440"/>
            <a:ext cx="8321040" cy="621792"/>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Professional &amp; Organizational Dilemmas</a:t>
            </a:r>
            <a:endParaRPr lang="en-US" sz="2600" dirty="0"/>
          </a:p>
        </p:txBody>
      </p:sp>
      <p:sp>
        <p:nvSpPr>
          <p:cNvPr id="4" name="Text 2"/>
          <p:cNvSpPr/>
          <p:nvPr/>
        </p:nvSpPr>
        <p:spPr>
          <a:xfrm>
            <a:off x="411480" y="694944"/>
            <a:ext cx="8321040" cy="329184"/>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The structural conditions that make individual ethics difficult</a:t>
            </a:r>
            <a:endParaRPr lang="en-US" sz="1200" dirty="0"/>
          </a:p>
        </p:txBody>
      </p:sp>
      <p:sp>
        <p:nvSpPr>
          <p:cNvPr id="5" name="Shape 3"/>
          <p:cNvSpPr/>
          <p:nvPr/>
        </p:nvSpPr>
        <p:spPr>
          <a:xfrm>
            <a:off x="365760" y="1207008"/>
            <a:ext cx="8412480" cy="111556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6" name="Shape 4"/>
          <p:cNvSpPr/>
          <p:nvPr/>
        </p:nvSpPr>
        <p:spPr>
          <a:xfrm>
            <a:off x="365760" y="1207008"/>
            <a:ext cx="64008" cy="1115568"/>
          </a:xfrm>
          <a:prstGeom prst="rect">
            <a:avLst/>
          </a:prstGeom>
          <a:solidFill>
            <a:srgbClr val="C0392B"/>
          </a:solidFill>
          <a:ln w="12700">
            <a:solidFill>
              <a:srgbClr val="C0392B"/>
            </a:solidFill>
            <a:prstDash val="solid"/>
          </a:ln>
        </p:spPr>
      </p:sp>
      <p:pic>
        <p:nvPicPr>
          <p:cNvPr id="7" name="Image 0" descr="preencoded.png">    </p:cNvPr>
          <p:cNvPicPr>
            <a:picLocks noChangeAspect="1"/>
          </p:cNvPicPr>
          <p:nvPr/>
        </p:nvPicPr>
        <p:blipFill>
          <a:blip r:embed="rId1"/>
          <a:stretch>
            <a:fillRect/>
          </a:stretch>
        </p:blipFill>
        <p:spPr>
          <a:xfrm>
            <a:off x="502920" y="1554480"/>
            <a:ext cx="411480" cy="411480"/>
          </a:xfrm>
          <a:prstGeom prst="rect">
            <a:avLst/>
          </a:prstGeom>
        </p:spPr>
      </p:pic>
      <p:sp>
        <p:nvSpPr>
          <p:cNvPr id="8" name="Text 5"/>
          <p:cNvSpPr/>
          <p:nvPr/>
        </p:nvSpPr>
        <p:spPr>
          <a:xfrm>
            <a:off x="1024128" y="1298448"/>
            <a:ext cx="7132320" cy="347472"/>
          </a:xfrm>
          <a:prstGeom prst="rect">
            <a:avLst/>
          </a:prstGeom>
          <a:noFill/>
          <a:ln/>
        </p:spPr>
        <p:txBody>
          <a:bodyPr wrap="square" lIns="0" tIns="0" rIns="0" bIns="0" rtlCol="0" anchor="ctr"/>
          <a:lstStyle/>
          <a:p>
            <a:pPr indent="0" marL="0">
              <a:buNone/>
            </a:pPr>
            <a:r>
              <a:rPr lang="en-US" sz="1400" b="1" dirty="0">
                <a:solidFill>
                  <a:srgbClr val="C0392B"/>
                </a:solidFill>
                <a:latin typeface="Calibri" pitchFamily="34" charset="0"/>
                <a:ea typeface="Calibri" pitchFamily="34" charset="-122"/>
                <a:cs typeface="Calibri" pitchFamily="34" charset="-120"/>
              </a:rPr>
              <a:t>The whistleblower's dilemma</a:t>
            </a:r>
            <a:endParaRPr lang="en-US" sz="1400" dirty="0"/>
          </a:p>
        </p:txBody>
      </p:sp>
      <p:sp>
        <p:nvSpPr>
          <p:cNvPr id="9" name="Text 6"/>
          <p:cNvSpPr/>
          <p:nvPr/>
        </p:nvSpPr>
        <p:spPr>
          <a:xfrm>
            <a:off x="1024128" y="1682496"/>
            <a:ext cx="7589520" cy="594360"/>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A software engineer discovers their employer is doing something harmful. Reporting internally may result in retaliation and change nothing. Reporting externally may violate NDAs and destroy their career. Professional ethics say prioritize public safety. Employment law says the opposite. The engineer who follows professional ethics may be legally punished for doing so.</a:t>
            </a:r>
            <a:endParaRPr lang="en-US" sz="1200" dirty="0"/>
          </a:p>
        </p:txBody>
      </p:sp>
      <p:sp>
        <p:nvSpPr>
          <p:cNvPr id="10" name="Shape 7"/>
          <p:cNvSpPr/>
          <p:nvPr/>
        </p:nvSpPr>
        <p:spPr>
          <a:xfrm>
            <a:off x="365760" y="2468880"/>
            <a:ext cx="8412480" cy="111556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1" name="Shape 8"/>
          <p:cNvSpPr/>
          <p:nvPr/>
        </p:nvSpPr>
        <p:spPr>
          <a:xfrm>
            <a:off x="365760" y="2468880"/>
            <a:ext cx="64008" cy="1115568"/>
          </a:xfrm>
          <a:prstGeom prst="rect">
            <a:avLst/>
          </a:prstGeom>
          <a:solidFill>
            <a:srgbClr val="C07D1A"/>
          </a:solidFill>
          <a:ln w="12700">
            <a:solidFill>
              <a:srgbClr val="C07D1A"/>
            </a:solidFill>
            <a:prstDash val="solid"/>
          </a:ln>
        </p:spPr>
      </p:sp>
      <p:pic>
        <p:nvPicPr>
          <p:cNvPr id="12" name="Image 1" descr="preencoded.png">    </p:cNvPr>
          <p:cNvPicPr>
            <a:picLocks noChangeAspect="1"/>
          </p:cNvPicPr>
          <p:nvPr/>
        </p:nvPicPr>
        <p:blipFill>
          <a:blip r:embed="rId2"/>
          <a:stretch>
            <a:fillRect/>
          </a:stretch>
        </p:blipFill>
        <p:spPr>
          <a:xfrm>
            <a:off x="502920" y="2816352"/>
            <a:ext cx="411480" cy="411480"/>
          </a:xfrm>
          <a:prstGeom prst="rect">
            <a:avLst/>
          </a:prstGeom>
        </p:spPr>
      </p:pic>
      <p:sp>
        <p:nvSpPr>
          <p:cNvPr id="13" name="Text 9"/>
          <p:cNvSpPr/>
          <p:nvPr/>
        </p:nvSpPr>
        <p:spPr>
          <a:xfrm>
            <a:off x="1024128" y="2560320"/>
            <a:ext cx="7132320" cy="347472"/>
          </a:xfrm>
          <a:prstGeom prst="rect">
            <a:avLst/>
          </a:prstGeom>
          <a:noFill/>
          <a:ln/>
        </p:spPr>
        <p:txBody>
          <a:bodyPr wrap="square" lIns="0" tIns="0" rIns="0" bIns="0" rtlCol="0" anchor="ctr"/>
          <a:lstStyle/>
          <a:p>
            <a:pPr indent="0" marL="0">
              <a:buNone/>
            </a:pPr>
            <a:r>
              <a:rPr lang="en-US" sz="1400" b="1" dirty="0">
                <a:solidFill>
                  <a:srgbClr val="C07D1A"/>
                </a:solidFill>
                <a:latin typeface="Calibri" pitchFamily="34" charset="0"/>
                <a:ea typeface="Calibri" pitchFamily="34" charset="-122"/>
                <a:cs typeface="Calibri" pitchFamily="34" charset="-120"/>
              </a:rPr>
              <a:t>The heroic coder fallacy</a:t>
            </a:r>
            <a:endParaRPr lang="en-US" sz="1400" dirty="0"/>
          </a:p>
        </p:txBody>
      </p:sp>
      <p:sp>
        <p:nvSpPr>
          <p:cNvPr id="14" name="Text 10"/>
          <p:cNvSpPr/>
          <p:nvPr/>
        </p:nvSpPr>
        <p:spPr>
          <a:xfrm>
            <a:off x="1024128" y="2944368"/>
            <a:ext cx="7589520" cy="594360"/>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Culture romanticizes brutal hours to ship. This serves employers. It harms engineers through burnout and broken relationships. It harms products — fatigued engineers make mistakes and cut corners. Individuals perpetuating this culture often genuinely believe they're doing the right thing, having internalized values that serve institutional interests at their own expense.</a:t>
            </a:r>
            <a:endParaRPr lang="en-US" sz="1200" dirty="0"/>
          </a:p>
        </p:txBody>
      </p:sp>
      <p:sp>
        <p:nvSpPr>
          <p:cNvPr id="15" name="Shape 11"/>
          <p:cNvSpPr/>
          <p:nvPr/>
        </p:nvSpPr>
        <p:spPr>
          <a:xfrm>
            <a:off x="365760" y="3730752"/>
            <a:ext cx="8412480" cy="111556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6" name="Shape 12"/>
          <p:cNvSpPr/>
          <p:nvPr/>
        </p:nvSpPr>
        <p:spPr>
          <a:xfrm>
            <a:off x="365760" y="3730752"/>
            <a:ext cx="64008" cy="1115568"/>
          </a:xfrm>
          <a:prstGeom prst="rect">
            <a:avLst/>
          </a:prstGeom>
          <a:solidFill>
            <a:srgbClr val="1D2E5C"/>
          </a:solidFill>
          <a:ln w="12700">
            <a:solidFill>
              <a:srgbClr val="1D2E5C"/>
            </a:solidFill>
            <a:prstDash val="solid"/>
          </a:ln>
        </p:spPr>
      </p:sp>
      <p:pic>
        <p:nvPicPr>
          <p:cNvPr id="17" name="Image 2" descr="preencoded.png">    </p:cNvPr>
          <p:cNvPicPr>
            <a:picLocks noChangeAspect="1"/>
          </p:cNvPicPr>
          <p:nvPr/>
        </p:nvPicPr>
        <p:blipFill>
          <a:blip r:embed="rId3"/>
          <a:stretch>
            <a:fillRect/>
          </a:stretch>
        </p:blipFill>
        <p:spPr>
          <a:xfrm>
            <a:off x="502920" y="4078224"/>
            <a:ext cx="411480" cy="411480"/>
          </a:xfrm>
          <a:prstGeom prst="rect">
            <a:avLst/>
          </a:prstGeom>
        </p:spPr>
      </p:pic>
      <p:sp>
        <p:nvSpPr>
          <p:cNvPr id="18" name="Text 13"/>
          <p:cNvSpPr/>
          <p:nvPr/>
        </p:nvSpPr>
        <p:spPr>
          <a:xfrm>
            <a:off x="1024128" y="3822192"/>
            <a:ext cx="7132320" cy="347472"/>
          </a:xfrm>
          <a:prstGeom prst="rect">
            <a:avLst/>
          </a:prstGeom>
          <a:noFill/>
          <a:ln/>
        </p:spPr>
        <p:txBody>
          <a:bodyPr wrap="square" lIns="0" tIns="0" rIns="0" bIns="0" rtlCol="0" anchor="ctr"/>
          <a:lstStyle/>
          <a:p>
            <a:pPr indent="0" marL="0">
              <a:buNone/>
            </a:pPr>
            <a:r>
              <a:rPr lang="en-US" sz="1400" b="1" dirty="0">
                <a:solidFill>
                  <a:srgbClr val="1D2E5C"/>
                </a:solidFill>
                <a:latin typeface="Calibri" pitchFamily="34" charset="0"/>
                <a:ea typeface="Calibri" pitchFamily="34" charset="-122"/>
                <a:cs typeface="Calibri" pitchFamily="34" charset="-120"/>
              </a:rPr>
              <a:t>Predictive policing</a:t>
            </a:r>
            <a:endParaRPr lang="en-US" sz="1400" dirty="0"/>
          </a:p>
        </p:txBody>
      </p:sp>
      <p:sp>
        <p:nvSpPr>
          <p:cNvPr id="19" name="Text 14"/>
          <p:cNvSpPr/>
          <p:nvPr/>
        </p:nvSpPr>
        <p:spPr>
          <a:xfrm>
            <a:off x="1024128" y="4206240"/>
            <a:ext cx="7589520" cy="594360"/>
          </a:xfrm>
          <a:prstGeom prst="rect">
            <a:avLst/>
          </a:prstGeom>
          <a:noFill/>
          <a:ln/>
        </p:spPr>
        <p:txBody>
          <a:bodyPr wrap="square" lIns="0" tIns="0" rIns="0" bIns="0" rtlCol="0" anchor="ctr"/>
          <a:lstStyle/>
          <a:p>
            <a:pPr indent="0" marL="0">
              <a:buNone/>
            </a:pPr>
            <a:r>
              <a:rPr lang="en-US" sz="1200" dirty="0">
                <a:solidFill>
                  <a:srgbClr val="1A1A2E"/>
                </a:solidFill>
                <a:latin typeface="Calibri" pitchFamily="34" charset="0"/>
                <a:ea typeface="Calibri" pitchFamily="34" charset="-122"/>
                <a:cs typeface="Calibri" pitchFamily="34" charset="-120"/>
              </a:rPr>
              <a:t>Historical crime data used to predict where crimes are likely — sounds like rational resource allocation. But historical data reflects historical policing bias. The algorithm learns the bias, encodes it as objective prediction, and produces a self-fulfilling prophecy. More policing in certain areas produces more arrests, reinforcing the prediction. Human bias laundered through mathematical authority.</a:t>
            </a:r>
            <a:endParaRPr lang="en-US" sz="1200" dirty="0"/>
          </a:p>
        </p:txBody>
      </p:sp>
      <p:sp>
        <p:nvSpPr>
          <p:cNvPr id="20" name="Shape 15"/>
          <p:cNvSpPr/>
          <p:nvPr/>
        </p:nvSpPr>
        <p:spPr>
          <a:xfrm>
            <a:off x="365760" y="4992624"/>
            <a:ext cx="8412480" cy="128016"/>
          </a:xfrm>
          <a:prstGeom prst="rect">
            <a:avLst/>
          </a:prstGeom>
          <a:solidFill>
            <a:srgbClr val="FFF8F0"/>
          </a:solidFill>
          <a:ln w="9525">
            <a:solidFill>
              <a:srgbClr val="DDE3EF"/>
            </a:solidFill>
            <a:prstDash val="solid"/>
          </a:ln>
          <a:effectLst>
            <a:outerShdw sx="100000" sy="100000" kx="0" ky="0" algn="bl" rotWithShape="0" blurRad="88900" dist="25400" dir="8100000">
              <a:srgbClr val="000000">
                <a:alpha val="7000"/>
              </a:srgbClr>
            </a:outerShdw>
          </a:effectLst>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1115568"/>
          </a:xfrm>
          <a:prstGeom prst="rect">
            <a:avLst/>
          </a:prstGeom>
          <a:solidFill>
            <a:srgbClr val="C0392B"/>
          </a:solidFill>
          <a:ln w="12700">
            <a:solidFill>
              <a:srgbClr val="C0392B"/>
            </a:solidFill>
            <a:prstDash val="solid"/>
          </a:ln>
        </p:spPr>
      </p:sp>
      <p:sp>
        <p:nvSpPr>
          <p:cNvPr id="3" name="Text 1"/>
          <p:cNvSpPr/>
          <p:nvPr/>
        </p:nvSpPr>
        <p:spPr>
          <a:xfrm>
            <a:off x="411480" y="91440"/>
            <a:ext cx="8321040" cy="621792"/>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The Meta-Problem: Why SE Ethics Is Structurally Hard</a:t>
            </a:r>
            <a:endParaRPr lang="en-US" sz="2600" dirty="0"/>
          </a:p>
        </p:txBody>
      </p:sp>
      <p:sp>
        <p:nvSpPr>
          <p:cNvPr id="4" name="Text 2"/>
          <p:cNvSpPr/>
          <p:nvPr/>
        </p:nvSpPr>
        <p:spPr>
          <a:xfrm>
            <a:off x="411480" y="694944"/>
            <a:ext cx="8321040" cy="329184"/>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The water all these problems swim in</a:t>
            </a:r>
            <a:endParaRPr lang="en-US" sz="1200" dirty="0"/>
          </a:p>
        </p:txBody>
      </p:sp>
      <p:sp>
        <p:nvSpPr>
          <p:cNvPr id="5" name="Shape 3"/>
          <p:cNvSpPr/>
          <p:nvPr/>
        </p:nvSpPr>
        <p:spPr>
          <a:xfrm>
            <a:off x="365760" y="1188720"/>
            <a:ext cx="8412480" cy="960120"/>
          </a:xfrm>
          <a:prstGeom prst="rect">
            <a:avLst/>
          </a:prstGeom>
          <a:solidFill>
            <a:srgbClr val="FFF8F0"/>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6" name="Shape 4"/>
          <p:cNvSpPr/>
          <p:nvPr/>
        </p:nvSpPr>
        <p:spPr>
          <a:xfrm>
            <a:off x="365760" y="1188720"/>
            <a:ext cx="8412480" cy="54864"/>
          </a:xfrm>
          <a:prstGeom prst="rect">
            <a:avLst/>
          </a:prstGeom>
          <a:solidFill>
            <a:srgbClr val="C0392B"/>
          </a:solidFill>
          <a:ln w="12700">
            <a:solidFill>
              <a:srgbClr val="C0392B"/>
            </a:solidFill>
            <a:prstDash val="solid"/>
          </a:ln>
        </p:spPr>
      </p:sp>
      <p:sp>
        <p:nvSpPr>
          <p:cNvPr id="7" name="Text 5"/>
          <p:cNvSpPr/>
          <p:nvPr/>
        </p:nvSpPr>
        <p:spPr>
          <a:xfrm>
            <a:off x="530352" y="1280160"/>
            <a:ext cx="8092440" cy="804672"/>
          </a:xfrm>
          <a:prstGeom prst="rect">
            <a:avLst/>
          </a:prstGeom>
          <a:noFill/>
          <a:ln/>
        </p:spPr>
        <p:txBody>
          <a:bodyPr wrap="square" lIns="0" tIns="0" rIns="0" bIns="0" rtlCol="0" anchor="ctr"/>
          <a:lstStyle/>
          <a:p>
            <a:pPr indent="0" marL="0">
              <a:buNone/>
            </a:pPr>
            <a:r>
              <a:rPr lang="en-US" sz="1300" dirty="0">
                <a:solidFill>
                  <a:srgbClr val="1A1A2E"/>
                </a:solidFill>
                <a:latin typeface="Calibri" pitchFamily="34" charset="0"/>
                <a:ea typeface="Calibri" pitchFamily="34" charset="-122"/>
                <a:cs typeface="Calibri" pitchFamily="34" charset="-120"/>
              </a:rPr>
              <a:t>Software engineering is the only profession where practitioners routinely make decisions with massive social consequences while being trained almost exclusively in technical skills, operating under institutional pressures that systematically prioritize shipping over safety, and bearing essentially no personal legal liability for outcomes.</a:t>
            </a:r>
            <a:endParaRPr lang="en-US" sz="1300" dirty="0"/>
          </a:p>
        </p:txBody>
      </p:sp>
      <p:sp>
        <p:nvSpPr>
          <p:cNvPr id="8" name="Shape 6"/>
          <p:cNvSpPr/>
          <p:nvPr/>
        </p:nvSpPr>
        <p:spPr>
          <a:xfrm>
            <a:off x="365760" y="2286000"/>
            <a:ext cx="4114800" cy="1234440"/>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9" name="Shape 7"/>
          <p:cNvSpPr/>
          <p:nvPr/>
        </p:nvSpPr>
        <p:spPr>
          <a:xfrm>
            <a:off x="365760" y="2286000"/>
            <a:ext cx="4114800" cy="54864"/>
          </a:xfrm>
          <a:prstGeom prst="rect">
            <a:avLst/>
          </a:prstGeom>
          <a:solidFill>
            <a:srgbClr val="C0392B"/>
          </a:solidFill>
          <a:ln w="12700">
            <a:solidFill>
              <a:srgbClr val="C0392B"/>
            </a:solidFill>
            <a:prstDash val="solid"/>
          </a:ln>
        </p:spPr>
      </p:sp>
      <p:pic>
        <p:nvPicPr>
          <p:cNvPr id="10" name="Image 0" descr="preencoded.png">    </p:cNvPr>
          <p:cNvPicPr>
            <a:picLocks noChangeAspect="1"/>
          </p:cNvPicPr>
          <p:nvPr/>
        </p:nvPicPr>
        <p:blipFill>
          <a:blip r:embed="rId1"/>
          <a:stretch>
            <a:fillRect/>
          </a:stretch>
        </p:blipFill>
        <p:spPr>
          <a:xfrm>
            <a:off x="475488" y="2697480"/>
            <a:ext cx="347472" cy="347472"/>
          </a:xfrm>
          <a:prstGeom prst="rect">
            <a:avLst/>
          </a:prstGeom>
        </p:spPr>
      </p:pic>
      <p:sp>
        <p:nvSpPr>
          <p:cNvPr id="11" name="Text 8"/>
          <p:cNvSpPr/>
          <p:nvPr/>
        </p:nvSpPr>
        <p:spPr>
          <a:xfrm>
            <a:off x="932688" y="2395728"/>
            <a:ext cx="3401568" cy="292608"/>
          </a:xfrm>
          <a:prstGeom prst="rect">
            <a:avLst/>
          </a:prstGeom>
          <a:noFill/>
          <a:ln/>
        </p:spPr>
        <p:txBody>
          <a:bodyPr wrap="square" lIns="0" tIns="0" rIns="0" bIns="0" rtlCol="0" anchor="ctr"/>
          <a:lstStyle/>
          <a:p>
            <a:pPr indent="0" marL="0">
              <a:buNone/>
            </a:pPr>
            <a:r>
              <a:rPr lang="en-US" sz="1300" b="1" dirty="0">
                <a:solidFill>
                  <a:srgbClr val="C0392B"/>
                </a:solidFill>
                <a:latin typeface="Calibri" pitchFamily="34" charset="0"/>
                <a:ea typeface="Calibri" pitchFamily="34" charset="-122"/>
                <a:cs typeface="Calibri" pitchFamily="34" charset="-120"/>
              </a:rPr>
              <a:t>No personal liability</a:t>
            </a:r>
            <a:endParaRPr lang="en-US" sz="1300" dirty="0"/>
          </a:p>
        </p:txBody>
      </p:sp>
      <p:sp>
        <p:nvSpPr>
          <p:cNvPr id="12" name="Text 9"/>
          <p:cNvSpPr/>
          <p:nvPr/>
        </p:nvSpPr>
        <p:spPr>
          <a:xfrm>
            <a:off x="475488" y="2788920"/>
            <a:ext cx="3886200" cy="658368"/>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Software engineers whose systems cause massive harm almost never face personal professional consequences. Liability attaches to corporations, not individuals. This creates systematic moral hazard.</a:t>
            </a:r>
            <a:endParaRPr lang="en-US" sz="1150" dirty="0"/>
          </a:p>
        </p:txBody>
      </p:sp>
      <p:sp>
        <p:nvSpPr>
          <p:cNvPr id="13" name="Shape 10"/>
          <p:cNvSpPr/>
          <p:nvPr/>
        </p:nvSpPr>
        <p:spPr>
          <a:xfrm>
            <a:off x="4663440" y="2286000"/>
            <a:ext cx="4114800" cy="1234440"/>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4" name="Shape 11"/>
          <p:cNvSpPr/>
          <p:nvPr/>
        </p:nvSpPr>
        <p:spPr>
          <a:xfrm>
            <a:off x="4663440" y="2286000"/>
            <a:ext cx="4114800" cy="54864"/>
          </a:xfrm>
          <a:prstGeom prst="rect">
            <a:avLst/>
          </a:prstGeom>
          <a:solidFill>
            <a:srgbClr val="1D2E5C"/>
          </a:solidFill>
          <a:ln w="12700">
            <a:solidFill>
              <a:srgbClr val="1D2E5C"/>
            </a:solidFill>
            <a:prstDash val="solid"/>
          </a:ln>
        </p:spPr>
      </p:sp>
      <p:pic>
        <p:nvPicPr>
          <p:cNvPr id="15" name="Image 1" descr="preencoded.png">    </p:cNvPr>
          <p:cNvPicPr>
            <a:picLocks noChangeAspect="1"/>
          </p:cNvPicPr>
          <p:nvPr/>
        </p:nvPicPr>
        <p:blipFill>
          <a:blip r:embed="rId2"/>
          <a:stretch>
            <a:fillRect/>
          </a:stretch>
        </p:blipFill>
        <p:spPr>
          <a:xfrm>
            <a:off x="4773168" y="2697480"/>
            <a:ext cx="347472" cy="347472"/>
          </a:xfrm>
          <a:prstGeom prst="rect">
            <a:avLst/>
          </a:prstGeom>
        </p:spPr>
      </p:pic>
      <p:sp>
        <p:nvSpPr>
          <p:cNvPr id="16" name="Text 12"/>
          <p:cNvSpPr/>
          <p:nvPr/>
        </p:nvSpPr>
        <p:spPr>
          <a:xfrm>
            <a:off x="5230368" y="2395728"/>
            <a:ext cx="3401568" cy="292608"/>
          </a:xfrm>
          <a:prstGeom prst="rect">
            <a:avLst/>
          </a:prstGeom>
          <a:noFill/>
          <a:ln/>
        </p:spPr>
        <p:txBody>
          <a:bodyPr wrap="square" lIns="0" tIns="0" rIns="0" bIns="0" rtlCol="0" anchor="ctr"/>
          <a:lstStyle/>
          <a:p>
            <a:pPr indent="0" marL="0">
              <a:buNone/>
            </a:pPr>
            <a:r>
              <a:rPr lang="en-US" sz="1300" b="1" dirty="0">
                <a:solidFill>
                  <a:srgbClr val="1D2E5C"/>
                </a:solidFill>
                <a:latin typeface="Calibri" pitchFamily="34" charset="0"/>
                <a:ea typeface="Calibri" pitchFamily="34" charset="-122"/>
                <a:cs typeface="Calibri" pitchFamily="34" charset="-120"/>
              </a:rPr>
              <a:t>Technical framing hides values</a:t>
            </a:r>
            <a:endParaRPr lang="en-US" sz="1300" dirty="0"/>
          </a:p>
        </p:txBody>
      </p:sp>
      <p:sp>
        <p:nvSpPr>
          <p:cNvPr id="17" name="Text 13"/>
          <p:cNvSpPr/>
          <p:nvPr/>
        </p:nvSpPr>
        <p:spPr>
          <a:xfrm>
            <a:off x="4773168" y="2788920"/>
            <a:ext cx="3886200" cy="658368"/>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Choosing a loss function is an ethics decision. Picking a database schema is a power decision. Selecting an architecture is a surveillance decision. These are made as engineering choices with ethics implications invisible.</a:t>
            </a:r>
            <a:endParaRPr lang="en-US" sz="1150" dirty="0"/>
          </a:p>
        </p:txBody>
      </p:sp>
      <p:sp>
        <p:nvSpPr>
          <p:cNvPr id="18" name="Shape 14"/>
          <p:cNvSpPr/>
          <p:nvPr/>
        </p:nvSpPr>
        <p:spPr>
          <a:xfrm>
            <a:off x="365760" y="3675888"/>
            <a:ext cx="4114800" cy="1234440"/>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9" name="Shape 15"/>
          <p:cNvSpPr/>
          <p:nvPr/>
        </p:nvSpPr>
        <p:spPr>
          <a:xfrm>
            <a:off x="365760" y="3675888"/>
            <a:ext cx="4114800" cy="54864"/>
          </a:xfrm>
          <a:prstGeom prst="rect">
            <a:avLst/>
          </a:prstGeom>
          <a:solidFill>
            <a:srgbClr val="0A7C8C"/>
          </a:solidFill>
          <a:ln w="12700">
            <a:solidFill>
              <a:srgbClr val="0A7C8C"/>
            </a:solidFill>
            <a:prstDash val="solid"/>
          </a:ln>
        </p:spPr>
      </p:sp>
      <p:pic>
        <p:nvPicPr>
          <p:cNvPr id="20" name="Image 2" descr="preencoded.png">    </p:cNvPr>
          <p:cNvPicPr>
            <a:picLocks noChangeAspect="1"/>
          </p:cNvPicPr>
          <p:nvPr/>
        </p:nvPicPr>
        <p:blipFill>
          <a:blip r:embed="rId3"/>
          <a:stretch>
            <a:fillRect/>
          </a:stretch>
        </p:blipFill>
        <p:spPr>
          <a:xfrm>
            <a:off x="475488" y="4087368"/>
            <a:ext cx="347472" cy="347472"/>
          </a:xfrm>
          <a:prstGeom prst="rect">
            <a:avLst/>
          </a:prstGeom>
        </p:spPr>
      </p:pic>
      <p:sp>
        <p:nvSpPr>
          <p:cNvPr id="21" name="Text 16"/>
          <p:cNvSpPr/>
          <p:nvPr/>
        </p:nvSpPr>
        <p:spPr>
          <a:xfrm>
            <a:off x="932688" y="3785616"/>
            <a:ext cx="3401568" cy="292608"/>
          </a:xfrm>
          <a:prstGeom prst="rect">
            <a:avLst/>
          </a:prstGeom>
          <a:noFill/>
          <a:ln/>
        </p:spPr>
        <p:txBody>
          <a:bodyPr wrap="square" lIns="0" tIns="0" rIns="0" bIns="0" rtlCol="0" anchor="ctr"/>
          <a:lstStyle/>
          <a:p>
            <a:pPr indent="0" marL="0">
              <a:buNone/>
            </a:pPr>
            <a:r>
              <a:rPr lang="en-US" sz="1300" b="1" dirty="0">
                <a:solidFill>
                  <a:srgbClr val="0A7C8C"/>
                </a:solidFill>
                <a:latin typeface="Calibri" pitchFamily="34" charset="0"/>
                <a:ea typeface="Calibri" pitchFamily="34" charset="-122"/>
                <a:cs typeface="Calibri" pitchFamily="34" charset="-120"/>
              </a:rPr>
              <a:t>Scale without precedent</a:t>
            </a:r>
            <a:endParaRPr lang="en-US" sz="1300" dirty="0"/>
          </a:p>
        </p:txBody>
      </p:sp>
      <p:sp>
        <p:nvSpPr>
          <p:cNvPr id="22" name="Text 17"/>
          <p:cNvSpPr/>
          <p:nvPr/>
        </p:nvSpPr>
        <p:spPr>
          <a:xfrm>
            <a:off x="475488" y="4178808"/>
            <a:ext cx="3886200" cy="658368"/>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A single engineer's decision can affect billions of people simultaneously. No other profession operates at this scale. The ethical frameworks developed for medicine, law, and engineering assume much smaller blast radii.</a:t>
            </a:r>
            <a:endParaRPr lang="en-US" sz="1150" dirty="0"/>
          </a:p>
        </p:txBody>
      </p:sp>
      <p:sp>
        <p:nvSpPr>
          <p:cNvPr id="23" name="Shape 18"/>
          <p:cNvSpPr/>
          <p:nvPr/>
        </p:nvSpPr>
        <p:spPr>
          <a:xfrm>
            <a:off x="4663440" y="3675888"/>
            <a:ext cx="4114800" cy="1234440"/>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24" name="Shape 19"/>
          <p:cNvSpPr/>
          <p:nvPr/>
        </p:nvSpPr>
        <p:spPr>
          <a:xfrm>
            <a:off x="4663440" y="3675888"/>
            <a:ext cx="4114800" cy="54864"/>
          </a:xfrm>
          <a:prstGeom prst="rect">
            <a:avLst/>
          </a:prstGeom>
          <a:solidFill>
            <a:srgbClr val="C07D1A"/>
          </a:solidFill>
          <a:ln w="12700">
            <a:solidFill>
              <a:srgbClr val="C07D1A"/>
            </a:solidFill>
            <a:prstDash val="solid"/>
          </a:ln>
        </p:spPr>
      </p:sp>
      <p:pic>
        <p:nvPicPr>
          <p:cNvPr id="25" name="Image 3" descr="preencoded.png">    </p:cNvPr>
          <p:cNvPicPr>
            <a:picLocks noChangeAspect="1"/>
          </p:cNvPicPr>
          <p:nvPr/>
        </p:nvPicPr>
        <p:blipFill>
          <a:blip r:embed="rId4"/>
          <a:stretch>
            <a:fillRect/>
          </a:stretch>
        </p:blipFill>
        <p:spPr>
          <a:xfrm>
            <a:off x="4773168" y="4087368"/>
            <a:ext cx="347472" cy="347472"/>
          </a:xfrm>
          <a:prstGeom prst="rect">
            <a:avLst/>
          </a:prstGeom>
        </p:spPr>
      </p:pic>
      <p:sp>
        <p:nvSpPr>
          <p:cNvPr id="26" name="Text 20"/>
          <p:cNvSpPr/>
          <p:nvPr/>
        </p:nvSpPr>
        <p:spPr>
          <a:xfrm>
            <a:off x="5230368" y="3785616"/>
            <a:ext cx="3401568" cy="292608"/>
          </a:xfrm>
          <a:prstGeom prst="rect">
            <a:avLst/>
          </a:prstGeom>
          <a:noFill/>
          <a:ln/>
        </p:spPr>
        <p:txBody>
          <a:bodyPr wrap="square" lIns="0" tIns="0" rIns="0" bIns="0" rtlCol="0" anchor="ctr"/>
          <a:lstStyle/>
          <a:p>
            <a:pPr indent="0" marL="0">
              <a:buNone/>
            </a:pPr>
            <a:r>
              <a:rPr lang="en-US" sz="1300" b="1" dirty="0">
                <a:solidFill>
                  <a:srgbClr val="C07D1A"/>
                </a:solidFill>
                <a:latin typeface="Calibri" pitchFamily="34" charset="0"/>
                <a:ea typeface="Calibri" pitchFamily="34" charset="-122"/>
                <a:cs typeface="Calibri" pitchFamily="34" charset="-120"/>
              </a:rPr>
              <a:t>Speed vs. reflection</a:t>
            </a:r>
            <a:endParaRPr lang="en-US" sz="1300" dirty="0"/>
          </a:p>
        </p:txBody>
      </p:sp>
      <p:sp>
        <p:nvSpPr>
          <p:cNvPr id="27" name="Text 21"/>
          <p:cNvSpPr/>
          <p:nvPr/>
        </p:nvSpPr>
        <p:spPr>
          <a:xfrm>
            <a:off x="4773168" y="4178808"/>
            <a:ext cx="3886200" cy="658368"/>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'Move fast and break things' is antithetical to careful ethical reasoning. Competitive pressure, investor timelines, and culture systematically undervalue the time needed to think through consequences before deploying.</a:t>
            </a:r>
            <a:endParaRPr lang="en-US" sz="11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1115568"/>
          </a:xfrm>
          <a:prstGeom prst="rect">
            <a:avLst/>
          </a:prstGeom>
          <a:solidFill>
            <a:srgbClr val="1D2E5C"/>
          </a:solidFill>
          <a:ln w="12700">
            <a:solidFill>
              <a:srgbClr val="1D2E5C"/>
            </a:solidFill>
            <a:prstDash val="solid"/>
          </a:ln>
        </p:spPr>
      </p:sp>
      <p:sp>
        <p:nvSpPr>
          <p:cNvPr id="3" name="Text 1"/>
          <p:cNvSpPr/>
          <p:nvPr/>
        </p:nvSpPr>
        <p:spPr>
          <a:xfrm>
            <a:off x="411480" y="91440"/>
            <a:ext cx="8321040" cy="621792"/>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What Makes These Problems 'Sticky'</a:t>
            </a:r>
            <a:endParaRPr lang="en-US" sz="2600" dirty="0"/>
          </a:p>
        </p:txBody>
      </p:sp>
      <p:sp>
        <p:nvSpPr>
          <p:cNvPr id="4" name="Text 2"/>
          <p:cNvSpPr/>
          <p:nvPr/>
        </p:nvSpPr>
        <p:spPr>
          <a:xfrm>
            <a:off x="411480" y="694944"/>
            <a:ext cx="8321040" cy="329184"/>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They share a structure that resists clean resolution</a:t>
            </a:r>
            <a:endParaRPr lang="en-US" sz="1200" dirty="0"/>
          </a:p>
        </p:txBody>
      </p:sp>
      <p:sp>
        <p:nvSpPr>
          <p:cNvPr id="5" name="Shape 3"/>
          <p:cNvSpPr/>
          <p:nvPr/>
        </p:nvSpPr>
        <p:spPr>
          <a:xfrm>
            <a:off x="365760" y="1188720"/>
            <a:ext cx="4114800" cy="111556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6" name="Shape 4"/>
          <p:cNvSpPr/>
          <p:nvPr/>
        </p:nvSpPr>
        <p:spPr>
          <a:xfrm>
            <a:off x="365760" y="1188720"/>
            <a:ext cx="64008" cy="1115568"/>
          </a:xfrm>
          <a:prstGeom prst="rect">
            <a:avLst/>
          </a:prstGeom>
          <a:solidFill>
            <a:srgbClr val="C0392B"/>
          </a:solidFill>
          <a:ln w="12700">
            <a:solidFill>
              <a:srgbClr val="C0392B"/>
            </a:solidFill>
            <a:prstDash val="solid"/>
          </a:ln>
        </p:spPr>
      </p:sp>
      <p:pic>
        <p:nvPicPr>
          <p:cNvPr id="7" name="Image 0" descr="preencoded.png">    </p:cNvPr>
          <p:cNvPicPr>
            <a:picLocks noChangeAspect="1"/>
          </p:cNvPicPr>
          <p:nvPr/>
        </p:nvPicPr>
        <p:blipFill>
          <a:blip r:embed="rId1"/>
          <a:stretch>
            <a:fillRect/>
          </a:stretch>
        </p:blipFill>
        <p:spPr>
          <a:xfrm>
            <a:off x="512064" y="1536192"/>
            <a:ext cx="347472" cy="347472"/>
          </a:xfrm>
          <a:prstGeom prst="rect">
            <a:avLst/>
          </a:prstGeom>
        </p:spPr>
      </p:pic>
      <p:sp>
        <p:nvSpPr>
          <p:cNvPr id="8" name="Text 5"/>
          <p:cNvSpPr/>
          <p:nvPr/>
        </p:nvSpPr>
        <p:spPr>
          <a:xfrm>
            <a:off x="1005840" y="1280160"/>
            <a:ext cx="3337560" cy="292608"/>
          </a:xfrm>
          <a:prstGeom prst="rect">
            <a:avLst/>
          </a:prstGeom>
          <a:noFill/>
          <a:ln/>
        </p:spPr>
        <p:txBody>
          <a:bodyPr wrap="square" lIns="0" tIns="0" rIns="0" bIns="0" rtlCol="0" anchor="ctr"/>
          <a:lstStyle/>
          <a:p>
            <a:pPr indent="0" marL="0">
              <a:buNone/>
            </a:pPr>
            <a:r>
              <a:rPr lang="en-US" sz="1300" b="1" dirty="0">
                <a:solidFill>
                  <a:srgbClr val="C0392B"/>
                </a:solidFill>
                <a:latin typeface="Calibri" pitchFamily="34" charset="0"/>
                <a:ea typeface="Calibri" pitchFamily="34" charset="-122"/>
                <a:cs typeface="Calibri" pitchFamily="34" charset="-120"/>
              </a:rPr>
              <a:t>Real value conflicts</a:t>
            </a:r>
            <a:endParaRPr lang="en-US" sz="1300" dirty="0"/>
          </a:p>
        </p:txBody>
      </p:sp>
      <p:sp>
        <p:nvSpPr>
          <p:cNvPr id="9" name="Text 6"/>
          <p:cNvSpPr/>
          <p:nvPr/>
        </p:nvSpPr>
        <p:spPr>
          <a:xfrm>
            <a:off x="512064" y="1664208"/>
            <a:ext cx="3840480" cy="594360"/>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Not just insufficient information — genuine tensions between things that matter: liberty vs. security, present vs. future, individual vs. collective, consistency vs. mercy.</a:t>
            </a:r>
            <a:endParaRPr lang="en-US" sz="1150" dirty="0"/>
          </a:p>
        </p:txBody>
      </p:sp>
      <p:sp>
        <p:nvSpPr>
          <p:cNvPr id="10" name="Shape 7"/>
          <p:cNvSpPr/>
          <p:nvPr/>
        </p:nvSpPr>
        <p:spPr>
          <a:xfrm>
            <a:off x="4663440" y="1188720"/>
            <a:ext cx="4114800" cy="111556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1" name="Shape 8"/>
          <p:cNvSpPr/>
          <p:nvPr/>
        </p:nvSpPr>
        <p:spPr>
          <a:xfrm>
            <a:off x="4663440" y="1188720"/>
            <a:ext cx="64008" cy="1115568"/>
          </a:xfrm>
          <a:prstGeom prst="rect">
            <a:avLst/>
          </a:prstGeom>
          <a:solidFill>
            <a:srgbClr val="1D2E5C"/>
          </a:solidFill>
          <a:ln w="12700">
            <a:solidFill>
              <a:srgbClr val="1D2E5C"/>
            </a:solidFill>
            <a:prstDash val="solid"/>
          </a:ln>
        </p:spPr>
      </p:sp>
      <p:pic>
        <p:nvPicPr>
          <p:cNvPr id="12" name="Image 1" descr="preencoded.png">    </p:cNvPr>
          <p:cNvPicPr>
            <a:picLocks noChangeAspect="1"/>
          </p:cNvPicPr>
          <p:nvPr/>
        </p:nvPicPr>
        <p:blipFill>
          <a:blip r:embed="rId2"/>
          <a:stretch>
            <a:fillRect/>
          </a:stretch>
        </p:blipFill>
        <p:spPr>
          <a:xfrm>
            <a:off x="4809744" y="1536192"/>
            <a:ext cx="347472" cy="347472"/>
          </a:xfrm>
          <a:prstGeom prst="rect">
            <a:avLst/>
          </a:prstGeom>
        </p:spPr>
      </p:pic>
      <p:sp>
        <p:nvSpPr>
          <p:cNvPr id="13" name="Text 9"/>
          <p:cNvSpPr/>
          <p:nvPr/>
        </p:nvSpPr>
        <p:spPr>
          <a:xfrm>
            <a:off x="5303520" y="1280160"/>
            <a:ext cx="3337560" cy="292608"/>
          </a:xfrm>
          <a:prstGeom prst="rect">
            <a:avLst/>
          </a:prstGeom>
          <a:noFill/>
          <a:ln/>
        </p:spPr>
        <p:txBody>
          <a:bodyPr wrap="square" lIns="0" tIns="0" rIns="0" bIns="0" rtlCol="0" anchor="ctr"/>
          <a:lstStyle/>
          <a:p>
            <a:pPr indent="0" marL="0">
              <a:buNone/>
            </a:pPr>
            <a:r>
              <a:rPr lang="en-US" sz="1300" b="1" dirty="0">
                <a:solidFill>
                  <a:srgbClr val="1D2E5C"/>
                </a:solidFill>
                <a:latin typeface="Calibri" pitchFamily="34" charset="0"/>
                <a:ea typeface="Calibri" pitchFamily="34" charset="-122"/>
                <a:cs typeface="Calibri" pitchFamily="34" charset="-120"/>
              </a:rPr>
              <a:t>No clean solution</a:t>
            </a:r>
            <a:endParaRPr lang="en-US" sz="1300" dirty="0"/>
          </a:p>
        </p:txBody>
      </p:sp>
      <p:sp>
        <p:nvSpPr>
          <p:cNvPr id="14" name="Text 10"/>
          <p:cNvSpPr/>
          <p:nvPr/>
        </p:nvSpPr>
        <p:spPr>
          <a:xfrm>
            <a:off x="4809744" y="1664208"/>
            <a:ext cx="3840480" cy="594360"/>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Every option involves accepting some bad outcome. The choice is between different distributions of harm, not between harm and no harm.</a:t>
            </a:r>
            <a:endParaRPr lang="en-US" sz="1150" dirty="0"/>
          </a:p>
        </p:txBody>
      </p:sp>
      <p:sp>
        <p:nvSpPr>
          <p:cNvPr id="15" name="Shape 11"/>
          <p:cNvSpPr/>
          <p:nvPr/>
        </p:nvSpPr>
        <p:spPr>
          <a:xfrm>
            <a:off x="365760" y="2450592"/>
            <a:ext cx="4114800" cy="111556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16" name="Shape 12"/>
          <p:cNvSpPr/>
          <p:nvPr/>
        </p:nvSpPr>
        <p:spPr>
          <a:xfrm>
            <a:off x="365760" y="2450592"/>
            <a:ext cx="64008" cy="1115568"/>
          </a:xfrm>
          <a:prstGeom prst="rect">
            <a:avLst/>
          </a:prstGeom>
          <a:solidFill>
            <a:srgbClr val="0A7C8C"/>
          </a:solidFill>
          <a:ln w="12700">
            <a:solidFill>
              <a:srgbClr val="0A7C8C"/>
            </a:solidFill>
            <a:prstDash val="solid"/>
          </a:ln>
        </p:spPr>
      </p:sp>
      <p:pic>
        <p:nvPicPr>
          <p:cNvPr id="17" name="Image 2" descr="preencoded.png">    </p:cNvPr>
          <p:cNvPicPr>
            <a:picLocks noChangeAspect="1"/>
          </p:cNvPicPr>
          <p:nvPr/>
        </p:nvPicPr>
        <p:blipFill>
          <a:blip r:embed="rId3"/>
          <a:stretch>
            <a:fillRect/>
          </a:stretch>
        </p:blipFill>
        <p:spPr>
          <a:xfrm>
            <a:off x="512064" y="2798064"/>
            <a:ext cx="347472" cy="347472"/>
          </a:xfrm>
          <a:prstGeom prst="rect">
            <a:avLst/>
          </a:prstGeom>
        </p:spPr>
      </p:pic>
      <p:sp>
        <p:nvSpPr>
          <p:cNvPr id="18" name="Text 13"/>
          <p:cNvSpPr/>
          <p:nvPr/>
        </p:nvSpPr>
        <p:spPr>
          <a:xfrm>
            <a:off x="1005840" y="2542032"/>
            <a:ext cx="3337560" cy="292608"/>
          </a:xfrm>
          <a:prstGeom prst="rect">
            <a:avLst/>
          </a:prstGeom>
          <a:noFill/>
          <a:ln/>
        </p:spPr>
        <p:txBody>
          <a:bodyPr wrap="square" lIns="0" tIns="0" rIns="0" bIns="0" rtlCol="0" anchor="ctr"/>
          <a:lstStyle/>
          <a:p>
            <a:pPr indent="0" marL="0">
              <a:buNone/>
            </a:pPr>
            <a:r>
              <a:rPr lang="en-US" sz="1300" b="1" dirty="0">
                <a:solidFill>
                  <a:srgbClr val="0A7C8C"/>
                </a:solidFill>
                <a:latin typeface="Calibri" pitchFamily="34" charset="0"/>
                <a:ea typeface="Calibri" pitchFamily="34" charset="-122"/>
                <a:cs typeface="Calibri" pitchFamily="34" charset="-120"/>
              </a:rPr>
              <a:t>Scale asymmetry</a:t>
            </a:r>
            <a:endParaRPr lang="en-US" sz="1300" dirty="0"/>
          </a:p>
        </p:txBody>
      </p:sp>
      <p:sp>
        <p:nvSpPr>
          <p:cNvPr id="19" name="Text 14"/>
          <p:cNvSpPr/>
          <p:nvPr/>
        </p:nvSpPr>
        <p:spPr>
          <a:xfrm>
            <a:off x="512064" y="2926080"/>
            <a:ext cx="3840480" cy="594360"/>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Those making decisions are rarely those bearing the consequences, creating systematic incentive distortions that individual good intentions cannot overcome.</a:t>
            </a:r>
            <a:endParaRPr lang="en-US" sz="1150" dirty="0"/>
          </a:p>
        </p:txBody>
      </p:sp>
      <p:sp>
        <p:nvSpPr>
          <p:cNvPr id="20" name="Shape 15"/>
          <p:cNvSpPr/>
          <p:nvPr/>
        </p:nvSpPr>
        <p:spPr>
          <a:xfrm>
            <a:off x="4663440" y="2450592"/>
            <a:ext cx="4114800" cy="111556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21" name="Shape 16"/>
          <p:cNvSpPr/>
          <p:nvPr/>
        </p:nvSpPr>
        <p:spPr>
          <a:xfrm>
            <a:off x="4663440" y="2450592"/>
            <a:ext cx="64008" cy="1115568"/>
          </a:xfrm>
          <a:prstGeom prst="rect">
            <a:avLst/>
          </a:prstGeom>
          <a:solidFill>
            <a:srgbClr val="C07D1A"/>
          </a:solidFill>
          <a:ln w="12700">
            <a:solidFill>
              <a:srgbClr val="C07D1A"/>
            </a:solidFill>
            <a:prstDash val="solid"/>
          </a:ln>
        </p:spPr>
      </p:sp>
      <p:pic>
        <p:nvPicPr>
          <p:cNvPr id="22" name="Image 3" descr="preencoded.png">    </p:cNvPr>
          <p:cNvPicPr>
            <a:picLocks noChangeAspect="1"/>
          </p:cNvPicPr>
          <p:nvPr/>
        </p:nvPicPr>
        <p:blipFill>
          <a:blip r:embed="rId4"/>
          <a:stretch>
            <a:fillRect/>
          </a:stretch>
        </p:blipFill>
        <p:spPr>
          <a:xfrm>
            <a:off x="4809744" y="2798064"/>
            <a:ext cx="347472" cy="347472"/>
          </a:xfrm>
          <a:prstGeom prst="rect">
            <a:avLst/>
          </a:prstGeom>
        </p:spPr>
      </p:pic>
      <p:sp>
        <p:nvSpPr>
          <p:cNvPr id="23" name="Text 17"/>
          <p:cNvSpPr/>
          <p:nvPr/>
        </p:nvSpPr>
        <p:spPr>
          <a:xfrm>
            <a:off x="5303520" y="2542032"/>
            <a:ext cx="3337560" cy="292608"/>
          </a:xfrm>
          <a:prstGeom prst="rect">
            <a:avLst/>
          </a:prstGeom>
          <a:noFill/>
          <a:ln/>
        </p:spPr>
        <p:txBody>
          <a:bodyPr wrap="square" lIns="0" tIns="0" rIns="0" bIns="0" rtlCol="0" anchor="ctr"/>
          <a:lstStyle/>
          <a:p>
            <a:pPr indent="0" marL="0">
              <a:buNone/>
            </a:pPr>
            <a:r>
              <a:rPr lang="en-US" sz="1300" b="1" dirty="0">
                <a:solidFill>
                  <a:srgbClr val="C07D1A"/>
                </a:solidFill>
                <a:latin typeface="Calibri" pitchFamily="34" charset="0"/>
                <a:ea typeface="Calibri" pitchFamily="34" charset="-122"/>
                <a:cs typeface="Calibri" pitchFamily="34" charset="-120"/>
              </a:rPr>
              <a:t>Irreversibility</a:t>
            </a:r>
            <a:endParaRPr lang="en-US" sz="1300" dirty="0"/>
          </a:p>
        </p:txBody>
      </p:sp>
      <p:sp>
        <p:nvSpPr>
          <p:cNvPr id="24" name="Text 18"/>
          <p:cNvSpPr/>
          <p:nvPr/>
        </p:nvSpPr>
        <p:spPr>
          <a:xfrm>
            <a:off x="4809744" y="2926080"/>
            <a:ext cx="3840480" cy="594360"/>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Many involve choices that cannot be undone — published papers, deployed algorithms, sold zero-days, built weapons. The stakes of being wrong are permanently elevated.</a:t>
            </a:r>
            <a:endParaRPr lang="en-US" sz="1150" dirty="0"/>
          </a:p>
        </p:txBody>
      </p:sp>
      <p:sp>
        <p:nvSpPr>
          <p:cNvPr id="25" name="Shape 19"/>
          <p:cNvSpPr/>
          <p:nvPr/>
        </p:nvSpPr>
        <p:spPr>
          <a:xfrm>
            <a:off x="365760" y="3712464"/>
            <a:ext cx="4114800" cy="111556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26" name="Shape 20"/>
          <p:cNvSpPr/>
          <p:nvPr/>
        </p:nvSpPr>
        <p:spPr>
          <a:xfrm>
            <a:off x="365760" y="3712464"/>
            <a:ext cx="64008" cy="1115568"/>
          </a:xfrm>
          <a:prstGeom prst="rect">
            <a:avLst/>
          </a:prstGeom>
          <a:solidFill>
            <a:srgbClr val="6B3FA0"/>
          </a:solidFill>
          <a:ln w="12700">
            <a:solidFill>
              <a:srgbClr val="6B3FA0"/>
            </a:solidFill>
            <a:prstDash val="solid"/>
          </a:ln>
        </p:spPr>
      </p:sp>
      <p:pic>
        <p:nvPicPr>
          <p:cNvPr id="27" name="Image 4" descr="preencoded.png">    </p:cNvPr>
          <p:cNvPicPr>
            <a:picLocks noChangeAspect="1"/>
          </p:cNvPicPr>
          <p:nvPr/>
        </p:nvPicPr>
        <p:blipFill>
          <a:blip r:embed="rId5"/>
          <a:stretch>
            <a:fillRect/>
          </a:stretch>
        </p:blipFill>
        <p:spPr>
          <a:xfrm>
            <a:off x="512064" y="4059936"/>
            <a:ext cx="347472" cy="347472"/>
          </a:xfrm>
          <a:prstGeom prst="rect">
            <a:avLst/>
          </a:prstGeom>
        </p:spPr>
      </p:pic>
      <p:sp>
        <p:nvSpPr>
          <p:cNvPr id="28" name="Text 21"/>
          <p:cNvSpPr/>
          <p:nvPr/>
        </p:nvSpPr>
        <p:spPr>
          <a:xfrm>
            <a:off x="1005840" y="3803904"/>
            <a:ext cx="3337560" cy="292608"/>
          </a:xfrm>
          <a:prstGeom prst="rect">
            <a:avLst/>
          </a:prstGeom>
          <a:noFill/>
          <a:ln/>
        </p:spPr>
        <p:txBody>
          <a:bodyPr wrap="square" lIns="0" tIns="0" rIns="0" bIns="0" rtlCol="0" anchor="ctr"/>
          <a:lstStyle/>
          <a:p>
            <a:pPr indent="0" marL="0">
              <a:buNone/>
            </a:pPr>
            <a:r>
              <a:rPr lang="en-US" sz="1300" b="1" dirty="0">
                <a:solidFill>
                  <a:srgbClr val="6B3FA0"/>
                </a:solidFill>
                <a:latin typeface="Calibri" pitchFamily="34" charset="0"/>
                <a:ea typeface="Calibri" pitchFamily="34" charset="-122"/>
                <a:cs typeface="Calibri" pitchFamily="34" charset="-120"/>
              </a:rPr>
              <a:t>The paradox of rules</a:t>
            </a:r>
            <a:endParaRPr lang="en-US" sz="1300" dirty="0"/>
          </a:p>
        </p:txBody>
      </p:sp>
      <p:sp>
        <p:nvSpPr>
          <p:cNvPr id="29" name="Text 22"/>
          <p:cNvSpPr/>
          <p:nvPr/>
        </p:nvSpPr>
        <p:spPr>
          <a:xfrm>
            <a:off x="512064" y="4187952"/>
            <a:ext cx="3840480" cy="594360"/>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Rules that produce the best systemic outcomes often require doing things that seem wrong in individual cases. Rules that seem right in individual cases often produce bad systemic outcomes.</a:t>
            </a:r>
            <a:endParaRPr lang="en-US" sz="1150" dirty="0"/>
          </a:p>
        </p:txBody>
      </p:sp>
      <p:sp>
        <p:nvSpPr>
          <p:cNvPr id="30" name="Shape 23"/>
          <p:cNvSpPr/>
          <p:nvPr/>
        </p:nvSpPr>
        <p:spPr>
          <a:xfrm>
            <a:off x="4663440" y="3712464"/>
            <a:ext cx="4114800" cy="1115568"/>
          </a:xfrm>
          <a:prstGeom prst="rect">
            <a:avLst/>
          </a:prstGeom>
          <a:solidFill>
            <a:srgbClr val="FFFFFF"/>
          </a:solidFill>
          <a:ln w="9525">
            <a:solidFill>
              <a:srgbClr val="DDE3EF"/>
            </a:solidFill>
            <a:prstDash val="solid"/>
          </a:ln>
          <a:effectLst>
            <a:outerShdw sx="100000" sy="100000" kx="0" ky="0" algn="bl" rotWithShape="0" blurRad="88900" dist="25400" dir="8100000">
              <a:srgbClr val="000000">
                <a:alpha val="7000"/>
              </a:srgbClr>
            </a:outerShdw>
          </a:effectLst>
        </p:spPr>
      </p:sp>
      <p:sp>
        <p:nvSpPr>
          <p:cNvPr id="31" name="Shape 24"/>
          <p:cNvSpPr/>
          <p:nvPr/>
        </p:nvSpPr>
        <p:spPr>
          <a:xfrm>
            <a:off x="4663440" y="3712464"/>
            <a:ext cx="64008" cy="1115568"/>
          </a:xfrm>
          <a:prstGeom prst="rect">
            <a:avLst/>
          </a:prstGeom>
          <a:solidFill>
            <a:srgbClr val="C0392B"/>
          </a:solidFill>
          <a:ln w="12700">
            <a:solidFill>
              <a:srgbClr val="C0392B"/>
            </a:solidFill>
            <a:prstDash val="solid"/>
          </a:ln>
        </p:spPr>
      </p:sp>
      <p:pic>
        <p:nvPicPr>
          <p:cNvPr id="32" name="Image 5" descr="preencoded.png">    </p:cNvPr>
          <p:cNvPicPr>
            <a:picLocks noChangeAspect="1"/>
          </p:cNvPicPr>
          <p:nvPr/>
        </p:nvPicPr>
        <p:blipFill>
          <a:blip r:embed="rId6"/>
          <a:stretch>
            <a:fillRect/>
          </a:stretch>
        </p:blipFill>
        <p:spPr>
          <a:xfrm>
            <a:off x="4809744" y="4059936"/>
            <a:ext cx="347472" cy="347472"/>
          </a:xfrm>
          <a:prstGeom prst="rect">
            <a:avLst/>
          </a:prstGeom>
        </p:spPr>
      </p:pic>
      <p:sp>
        <p:nvSpPr>
          <p:cNvPr id="33" name="Text 25"/>
          <p:cNvSpPr/>
          <p:nvPr/>
        </p:nvSpPr>
        <p:spPr>
          <a:xfrm>
            <a:off x="5303520" y="3803904"/>
            <a:ext cx="3337560" cy="292608"/>
          </a:xfrm>
          <a:prstGeom prst="rect">
            <a:avLst/>
          </a:prstGeom>
          <a:noFill/>
          <a:ln/>
        </p:spPr>
        <p:txBody>
          <a:bodyPr wrap="square" lIns="0" tIns="0" rIns="0" bIns="0" rtlCol="0" anchor="ctr"/>
          <a:lstStyle/>
          <a:p>
            <a:pPr indent="0" marL="0">
              <a:buNone/>
            </a:pPr>
            <a:r>
              <a:rPr lang="en-US" sz="1300" b="1" dirty="0">
                <a:solidFill>
                  <a:srgbClr val="C0392B"/>
                </a:solidFill>
                <a:latin typeface="Calibri" pitchFamily="34" charset="0"/>
                <a:ea typeface="Calibri" pitchFamily="34" charset="-122"/>
                <a:cs typeface="Calibri" pitchFamily="34" charset="-120"/>
              </a:rPr>
              <a:t>Defeating protective mechanisms</a:t>
            </a:r>
            <a:endParaRPr lang="en-US" sz="1300" dirty="0"/>
          </a:p>
        </p:txBody>
      </p:sp>
      <p:sp>
        <p:nvSpPr>
          <p:cNvPr id="34" name="Text 26"/>
          <p:cNvSpPr/>
          <p:nvPr/>
        </p:nvSpPr>
        <p:spPr>
          <a:xfrm>
            <a:off x="4809744" y="4187952"/>
            <a:ext cx="3840480" cy="594360"/>
          </a:xfrm>
          <a:prstGeom prst="rect">
            <a:avLst/>
          </a:prstGeom>
          <a:noFill/>
          <a:ln/>
        </p:spPr>
        <p:txBody>
          <a:bodyPr wrap="square" lIns="0" tIns="0" rIns="0" bIns="0" rtlCol="0" anchor="ctr"/>
          <a:lstStyle/>
          <a:p>
            <a:pPr indent="0" marL="0">
              <a:buNone/>
            </a:pPr>
            <a:r>
              <a:rPr lang="en-US" sz="1150" dirty="0">
                <a:solidFill>
                  <a:srgbClr val="1A1A2E"/>
                </a:solidFill>
                <a:latin typeface="Calibri" pitchFamily="34" charset="0"/>
                <a:ea typeface="Calibri" pitchFamily="34" charset="-122"/>
                <a:cs typeface="Calibri" pitchFamily="34" charset="-120"/>
              </a:rPr>
              <a:t>All of these use powerful capabilities to defeat mechanisms humans built to protect themselves — peer review, trust in video, security verification, democratic discourse.</a:t>
            </a:r>
            <a:endParaRPr lang="en-US" sz="1150" dirty="0"/>
          </a:p>
        </p:txBody>
      </p:sp>
      <p:sp>
        <p:nvSpPr>
          <p:cNvPr id="35" name="Shape 27"/>
          <p:cNvSpPr/>
          <p:nvPr/>
        </p:nvSpPr>
        <p:spPr>
          <a:xfrm>
            <a:off x="365760" y="4992624"/>
            <a:ext cx="8412480" cy="128016"/>
          </a:xfrm>
          <a:prstGeom prst="rect">
            <a:avLst/>
          </a:prstGeom>
          <a:solidFill>
            <a:srgbClr val="EEF4FF"/>
          </a:solidFill>
          <a:ln w="9525">
            <a:solidFill>
              <a:srgbClr val="DDE3EF"/>
            </a:solidFill>
            <a:prstDash val="solid"/>
          </a:ln>
          <a:effectLst>
            <a:outerShdw sx="100000" sy="100000" kx="0" ky="0" algn="bl" rotWithShape="0" blurRad="88900" dist="25400" dir="8100000">
              <a:srgbClr val="000000">
                <a:alpha val="7000"/>
              </a:srgbClr>
            </a:outerShdw>
          </a:effectLst>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8FC"/>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1A2035"/>
          </a:solidFill>
          <a:ln w="12700">
            <a:solidFill>
              <a:srgbClr val="1A2035"/>
            </a:solidFill>
            <a:prstDash val="solid"/>
          </a:ln>
        </p:spPr>
      </p:sp>
      <p:sp>
        <p:nvSpPr>
          <p:cNvPr id="3" name="Shape 1"/>
          <p:cNvSpPr/>
          <p:nvPr/>
        </p:nvSpPr>
        <p:spPr>
          <a:xfrm>
            <a:off x="0" y="0"/>
            <a:ext cx="91440" cy="5143500"/>
          </a:xfrm>
          <a:prstGeom prst="rect">
            <a:avLst/>
          </a:prstGeom>
          <a:solidFill>
            <a:srgbClr val="C0392B"/>
          </a:solidFill>
          <a:ln w="12700">
            <a:solidFill>
              <a:srgbClr val="C0392B"/>
            </a:solidFill>
            <a:prstDash val="solid"/>
          </a:ln>
        </p:spPr>
      </p:sp>
      <p:sp>
        <p:nvSpPr>
          <p:cNvPr id="4" name="Text 2"/>
          <p:cNvSpPr/>
          <p:nvPr/>
        </p:nvSpPr>
        <p:spPr>
          <a:xfrm>
            <a:off x="411480" y="182880"/>
            <a:ext cx="8321040" cy="594360"/>
          </a:xfrm>
          <a:prstGeom prst="rect">
            <a:avLst/>
          </a:prstGeom>
          <a:noFill/>
          <a:ln/>
        </p:spPr>
        <p:txBody>
          <a:bodyPr wrap="square" lIns="0" tIns="0" rIns="0" bIns="0" rtlCol="0" anchor="ctr"/>
          <a:lstStyle/>
          <a:p>
            <a:pPr indent="0" marL="0">
              <a:buNone/>
            </a:pPr>
            <a:r>
              <a:rPr lang="en-US" sz="3400" b="1" dirty="0">
                <a:solidFill>
                  <a:srgbClr val="FFFFFF"/>
                </a:solidFill>
                <a:latin typeface="Calibri" pitchFamily="34" charset="0"/>
                <a:ea typeface="Calibri" pitchFamily="34" charset="-122"/>
                <a:cs typeface="Calibri" pitchFamily="34" charset="-120"/>
              </a:rPr>
              <a:t>Key Takeaways</a:t>
            </a:r>
            <a:endParaRPr lang="en-US" sz="3400" dirty="0"/>
          </a:p>
        </p:txBody>
      </p:sp>
      <p:sp>
        <p:nvSpPr>
          <p:cNvPr id="5" name="Shape 3"/>
          <p:cNvSpPr/>
          <p:nvPr/>
        </p:nvSpPr>
        <p:spPr>
          <a:xfrm>
            <a:off x="411480" y="804672"/>
            <a:ext cx="8321040" cy="45720"/>
          </a:xfrm>
          <a:prstGeom prst="rect">
            <a:avLst/>
          </a:prstGeom>
          <a:solidFill>
            <a:srgbClr val="0A7C8C"/>
          </a:solidFill>
          <a:ln w="12700">
            <a:solidFill>
              <a:srgbClr val="0A7C8C"/>
            </a:solidFill>
            <a:prstDash val="solid"/>
          </a:ln>
        </p:spPr>
      </p:sp>
      <p:sp>
        <p:nvSpPr>
          <p:cNvPr id="6" name="Shape 4"/>
          <p:cNvSpPr/>
          <p:nvPr/>
        </p:nvSpPr>
        <p:spPr>
          <a:xfrm>
            <a:off x="365760" y="960120"/>
            <a:ext cx="4160520" cy="1234440"/>
          </a:xfrm>
          <a:prstGeom prst="rect">
            <a:avLst/>
          </a:prstGeom>
          <a:solidFill>
            <a:srgbClr val="243555"/>
          </a:solidFill>
          <a:ln w="9525">
            <a:solidFill>
              <a:srgbClr val="2D4060"/>
            </a:solidFill>
            <a:prstDash val="solid"/>
          </a:ln>
        </p:spPr>
      </p:sp>
      <p:sp>
        <p:nvSpPr>
          <p:cNvPr id="7" name="Shape 5"/>
          <p:cNvSpPr/>
          <p:nvPr/>
        </p:nvSpPr>
        <p:spPr>
          <a:xfrm>
            <a:off x="365760" y="960120"/>
            <a:ext cx="64008" cy="1234440"/>
          </a:xfrm>
          <a:prstGeom prst="rect">
            <a:avLst/>
          </a:prstGeom>
          <a:solidFill>
            <a:srgbClr val="0A7C8C"/>
          </a:solidFill>
          <a:ln w="12700">
            <a:solidFill>
              <a:srgbClr val="0A7C8C"/>
            </a:solidFill>
            <a:prstDash val="solid"/>
          </a:ln>
        </p:spPr>
      </p:sp>
      <p:pic>
        <p:nvPicPr>
          <p:cNvPr id="8" name="Image 0" descr="preencoded.png">    </p:cNvPr>
          <p:cNvPicPr>
            <a:picLocks noChangeAspect="1"/>
          </p:cNvPicPr>
          <p:nvPr/>
        </p:nvPicPr>
        <p:blipFill>
          <a:blip r:embed="rId1"/>
          <a:stretch>
            <a:fillRect/>
          </a:stretch>
        </p:blipFill>
        <p:spPr>
          <a:xfrm>
            <a:off x="502920" y="1371600"/>
            <a:ext cx="347472" cy="347472"/>
          </a:xfrm>
          <a:prstGeom prst="rect">
            <a:avLst/>
          </a:prstGeom>
        </p:spPr>
      </p:pic>
      <p:sp>
        <p:nvSpPr>
          <p:cNvPr id="9" name="Text 6"/>
          <p:cNvSpPr/>
          <p:nvPr/>
        </p:nvSpPr>
        <p:spPr>
          <a:xfrm>
            <a:off x="987552" y="1051560"/>
            <a:ext cx="3410712" cy="1042416"/>
          </a:xfrm>
          <a:prstGeom prst="rect">
            <a:avLst/>
          </a:prstGeom>
          <a:noFill/>
          <a:ln/>
        </p:spPr>
        <p:txBody>
          <a:bodyPr wrap="square" lIns="0" tIns="0" rIns="0" bIns="0" rtlCol="0" anchor="ctr"/>
          <a:lstStyle/>
          <a:p>
            <a:pPr indent="0" marL="0">
              <a:buNone/>
            </a:pPr>
            <a:r>
              <a:rPr lang="en-US" sz="1150" dirty="0">
                <a:solidFill>
                  <a:srgbClr val="D6E4F0"/>
                </a:solidFill>
                <a:latin typeface="Calibri" pitchFamily="34" charset="0"/>
                <a:ea typeface="Calibri" pitchFamily="34" charset="-122"/>
                <a:cs typeface="Calibri" pitchFamily="34" charset="-120"/>
              </a:rPr>
              <a:t>AI peer review fraud is not basic capability research — the intended application is corrupt from the start, putting it at the Manhattan Project end of the spectrum, not the pure physics end.</a:t>
            </a:r>
            <a:endParaRPr lang="en-US" sz="1150" dirty="0"/>
          </a:p>
        </p:txBody>
      </p:sp>
      <p:sp>
        <p:nvSpPr>
          <p:cNvPr id="10" name="Shape 7"/>
          <p:cNvSpPr/>
          <p:nvPr/>
        </p:nvSpPr>
        <p:spPr>
          <a:xfrm>
            <a:off x="4709160" y="960120"/>
            <a:ext cx="4160520" cy="1234440"/>
          </a:xfrm>
          <a:prstGeom prst="rect">
            <a:avLst/>
          </a:prstGeom>
          <a:solidFill>
            <a:srgbClr val="243555"/>
          </a:solidFill>
          <a:ln w="9525">
            <a:solidFill>
              <a:srgbClr val="2D4060"/>
            </a:solidFill>
            <a:prstDash val="solid"/>
          </a:ln>
        </p:spPr>
      </p:sp>
      <p:sp>
        <p:nvSpPr>
          <p:cNvPr id="11" name="Shape 8"/>
          <p:cNvSpPr/>
          <p:nvPr/>
        </p:nvSpPr>
        <p:spPr>
          <a:xfrm>
            <a:off x="4709160" y="960120"/>
            <a:ext cx="64008" cy="1234440"/>
          </a:xfrm>
          <a:prstGeom prst="rect">
            <a:avLst/>
          </a:prstGeom>
          <a:solidFill>
            <a:srgbClr val="C0392B"/>
          </a:solidFill>
          <a:ln w="12700">
            <a:solidFill>
              <a:srgbClr val="C0392B"/>
            </a:solidFill>
            <a:prstDash val="solid"/>
          </a:ln>
        </p:spPr>
      </p:sp>
      <p:pic>
        <p:nvPicPr>
          <p:cNvPr id="12" name="Image 1" descr="preencoded.png">    </p:cNvPr>
          <p:cNvPicPr>
            <a:picLocks noChangeAspect="1"/>
          </p:cNvPicPr>
          <p:nvPr/>
        </p:nvPicPr>
        <p:blipFill>
          <a:blip r:embed="rId2"/>
          <a:stretch>
            <a:fillRect/>
          </a:stretch>
        </p:blipFill>
        <p:spPr>
          <a:xfrm>
            <a:off x="4846320" y="1371600"/>
            <a:ext cx="347472" cy="347472"/>
          </a:xfrm>
          <a:prstGeom prst="rect">
            <a:avLst/>
          </a:prstGeom>
        </p:spPr>
      </p:pic>
      <p:sp>
        <p:nvSpPr>
          <p:cNvPr id="13" name="Text 9"/>
          <p:cNvSpPr/>
          <p:nvPr/>
        </p:nvSpPr>
        <p:spPr>
          <a:xfrm>
            <a:off x="5330952" y="1051560"/>
            <a:ext cx="3410712" cy="1042416"/>
          </a:xfrm>
          <a:prstGeom prst="rect">
            <a:avLst/>
          </a:prstGeom>
          <a:noFill/>
          <a:ln/>
        </p:spPr>
        <p:txBody>
          <a:bodyPr wrap="square" lIns="0" tIns="0" rIns="0" bIns="0" rtlCol="0" anchor="ctr"/>
          <a:lstStyle/>
          <a:p>
            <a:pPr indent="0" marL="0">
              <a:buNone/>
            </a:pPr>
            <a:r>
              <a:rPr lang="en-US" sz="1150" dirty="0">
                <a:solidFill>
                  <a:srgbClr val="D6E4F0"/>
                </a:solidFill>
                <a:latin typeface="Calibri" pitchFamily="34" charset="0"/>
                <a:ea typeface="Calibri" pitchFamily="34" charset="-122"/>
                <a:cs typeface="Calibri" pitchFamily="34" charset="-120"/>
              </a:rPr>
              <a:t>The atomic parallel holds: the ethics question is not whether to discover, but whether to build a deliverable weapon specifically designed to defeat a human protective institution.</a:t>
            </a:r>
            <a:endParaRPr lang="en-US" sz="1150" dirty="0"/>
          </a:p>
        </p:txBody>
      </p:sp>
      <p:sp>
        <p:nvSpPr>
          <p:cNvPr id="14" name="Shape 10"/>
          <p:cNvSpPr/>
          <p:nvPr/>
        </p:nvSpPr>
        <p:spPr>
          <a:xfrm>
            <a:off x="365760" y="2331720"/>
            <a:ext cx="4160520" cy="1234440"/>
          </a:xfrm>
          <a:prstGeom prst="rect">
            <a:avLst/>
          </a:prstGeom>
          <a:solidFill>
            <a:srgbClr val="243555"/>
          </a:solidFill>
          <a:ln w="9525">
            <a:solidFill>
              <a:srgbClr val="2D4060"/>
            </a:solidFill>
            <a:prstDash val="solid"/>
          </a:ln>
        </p:spPr>
      </p:sp>
      <p:sp>
        <p:nvSpPr>
          <p:cNvPr id="15" name="Shape 11"/>
          <p:cNvSpPr/>
          <p:nvPr/>
        </p:nvSpPr>
        <p:spPr>
          <a:xfrm>
            <a:off x="365760" y="2331720"/>
            <a:ext cx="64008" cy="1234440"/>
          </a:xfrm>
          <a:prstGeom prst="rect">
            <a:avLst/>
          </a:prstGeom>
          <a:solidFill>
            <a:srgbClr val="6B3FA0"/>
          </a:solidFill>
          <a:ln w="12700">
            <a:solidFill>
              <a:srgbClr val="6B3FA0"/>
            </a:solidFill>
            <a:prstDash val="solid"/>
          </a:ln>
        </p:spPr>
      </p:sp>
      <p:pic>
        <p:nvPicPr>
          <p:cNvPr id="16" name="Image 2" descr="preencoded.png">    </p:cNvPr>
          <p:cNvPicPr>
            <a:picLocks noChangeAspect="1"/>
          </p:cNvPicPr>
          <p:nvPr/>
        </p:nvPicPr>
        <p:blipFill>
          <a:blip r:embed="rId3"/>
          <a:stretch>
            <a:fillRect/>
          </a:stretch>
        </p:blipFill>
        <p:spPr>
          <a:xfrm>
            <a:off x="502920" y="2743200"/>
            <a:ext cx="347472" cy="347472"/>
          </a:xfrm>
          <a:prstGeom prst="rect">
            <a:avLst/>
          </a:prstGeom>
        </p:spPr>
      </p:pic>
      <p:sp>
        <p:nvSpPr>
          <p:cNvPr id="17" name="Text 12"/>
          <p:cNvSpPr/>
          <p:nvPr/>
        </p:nvSpPr>
        <p:spPr>
          <a:xfrm>
            <a:off x="987552" y="2423160"/>
            <a:ext cx="3410712" cy="1042416"/>
          </a:xfrm>
          <a:prstGeom prst="rect">
            <a:avLst/>
          </a:prstGeom>
          <a:noFill/>
          <a:ln/>
        </p:spPr>
        <p:txBody>
          <a:bodyPr wrap="square" lIns="0" tIns="0" rIns="0" bIns="0" rtlCol="0" anchor="ctr"/>
          <a:lstStyle/>
          <a:p>
            <a:pPr indent="0" marL="0">
              <a:buNone/>
            </a:pPr>
            <a:r>
              <a:rPr lang="en-US" sz="1150" dirty="0">
                <a:solidFill>
                  <a:srgbClr val="D6E4F0"/>
                </a:solidFill>
                <a:latin typeface="Calibri" pitchFamily="34" charset="0"/>
                <a:ea typeface="Calibri" pitchFamily="34" charset="-122"/>
                <a:cs typeface="Calibri" pitchFamily="34" charset="-120"/>
              </a:rPr>
              <a:t>Deepfakes and AI science fraud share a root wrong — manufacturing authentic appearance — but differ in victim identifiability, immediacy of harm, and systemic depth.</a:t>
            </a:r>
            <a:endParaRPr lang="en-US" sz="1150" dirty="0"/>
          </a:p>
        </p:txBody>
      </p:sp>
      <p:sp>
        <p:nvSpPr>
          <p:cNvPr id="18" name="Shape 13"/>
          <p:cNvSpPr/>
          <p:nvPr/>
        </p:nvSpPr>
        <p:spPr>
          <a:xfrm>
            <a:off x="4709160" y="2331720"/>
            <a:ext cx="4160520" cy="1234440"/>
          </a:xfrm>
          <a:prstGeom prst="rect">
            <a:avLst/>
          </a:prstGeom>
          <a:solidFill>
            <a:srgbClr val="243555"/>
          </a:solidFill>
          <a:ln w="9525">
            <a:solidFill>
              <a:srgbClr val="2D4060"/>
            </a:solidFill>
            <a:prstDash val="solid"/>
          </a:ln>
        </p:spPr>
      </p:sp>
      <p:sp>
        <p:nvSpPr>
          <p:cNvPr id="19" name="Shape 14"/>
          <p:cNvSpPr/>
          <p:nvPr/>
        </p:nvSpPr>
        <p:spPr>
          <a:xfrm>
            <a:off x="4709160" y="2331720"/>
            <a:ext cx="64008" cy="1234440"/>
          </a:xfrm>
          <a:prstGeom prst="rect">
            <a:avLst/>
          </a:prstGeom>
          <a:solidFill>
            <a:srgbClr val="C07D1A"/>
          </a:solidFill>
          <a:ln w="12700">
            <a:solidFill>
              <a:srgbClr val="C07D1A"/>
            </a:solidFill>
            <a:prstDash val="solid"/>
          </a:ln>
        </p:spPr>
      </p:sp>
      <p:pic>
        <p:nvPicPr>
          <p:cNvPr id="20" name="Image 3" descr="preencoded.png">    </p:cNvPr>
          <p:cNvPicPr>
            <a:picLocks noChangeAspect="1"/>
          </p:cNvPicPr>
          <p:nvPr/>
        </p:nvPicPr>
        <p:blipFill>
          <a:blip r:embed="rId4"/>
          <a:stretch>
            <a:fillRect/>
          </a:stretch>
        </p:blipFill>
        <p:spPr>
          <a:xfrm>
            <a:off x="4846320" y="2743200"/>
            <a:ext cx="347472" cy="347472"/>
          </a:xfrm>
          <a:prstGeom prst="rect">
            <a:avLst/>
          </a:prstGeom>
        </p:spPr>
      </p:pic>
      <p:sp>
        <p:nvSpPr>
          <p:cNvPr id="21" name="Text 15"/>
          <p:cNvSpPr/>
          <p:nvPr/>
        </p:nvSpPr>
        <p:spPr>
          <a:xfrm>
            <a:off x="5330952" y="2423160"/>
            <a:ext cx="3410712" cy="1042416"/>
          </a:xfrm>
          <a:prstGeom prst="rect">
            <a:avLst/>
          </a:prstGeom>
          <a:noFill/>
          <a:ln/>
        </p:spPr>
        <p:txBody>
          <a:bodyPr wrap="square" lIns="0" tIns="0" rIns="0" bIns="0" rtlCol="0" anchor="ctr"/>
          <a:lstStyle/>
          <a:p>
            <a:pPr indent="0" marL="0">
              <a:buNone/>
            </a:pPr>
            <a:r>
              <a:rPr lang="en-US" sz="1150" dirty="0">
                <a:solidFill>
                  <a:srgbClr val="D6E4F0"/>
                </a:solidFill>
                <a:latin typeface="Calibri" pitchFamily="34" charset="0"/>
                <a:ea typeface="Calibri" pitchFamily="34" charset="-122"/>
                <a:cs typeface="Calibri" pitchFamily="34" charset="-120"/>
              </a:rPr>
              <a:t>The proper response to AI-enabled fraud is institutional reform — registered reports, open review, reproducibility requirements — not futile suppression of the capability.</a:t>
            </a:r>
            <a:endParaRPr lang="en-US" sz="1150" dirty="0"/>
          </a:p>
        </p:txBody>
      </p:sp>
      <p:sp>
        <p:nvSpPr>
          <p:cNvPr id="22" name="Shape 16"/>
          <p:cNvSpPr/>
          <p:nvPr/>
        </p:nvSpPr>
        <p:spPr>
          <a:xfrm>
            <a:off x="365760" y="3703320"/>
            <a:ext cx="4160520" cy="1234440"/>
          </a:xfrm>
          <a:prstGeom prst="rect">
            <a:avLst/>
          </a:prstGeom>
          <a:solidFill>
            <a:srgbClr val="243555"/>
          </a:solidFill>
          <a:ln w="9525">
            <a:solidFill>
              <a:srgbClr val="2D4060"/>
            </a:solidFill>
            <a:prstDash val="solid"/>
          </a:ln>
        </p:spPr>
      </p:sp>
      <p:sp>
        <p:nvSpPr>
          <p:cNvPr id="23" name="Shape 17"/>
          <p:cNvSpPr/>
          <p:nvPr/>
        </p:nvSpPr>
        <p:spPr>
          <a:xfrm>
            <a:off x="365760" y="3703320"/>
            <a:ext cx="64008" cy="1234440"/>
          </a:xfrm>
          <a:prstGeom prst="rect">
            <a:avLst/>
          </a:prstGeom>
          <a:solidFill>
            <a:srgbClr val="1D2E5C"/>
          </a:solidFill>
          <a:ln w="12700">
            <a:solidFill>
              <a:srgbClr val="1D2E5C"/>
            </a:solidFill>
            <a:prstDash val="solid"/>
          </a:ln>
        </p:spPr>
      </p:sp>
      <p:pic>
        <p:nvPicPr>
          <p:cNvPr id="24" name="Image 4" descr="preencoded.png">    </p:cNvPr>
          <p:cNvPicPr>
            <a:picLocks noChangeAspect="1"/>
          </p:cNvPicPr>
          <p:nvPr/>
        </p:nvPicPr>
        <p:blipFill>
          <a:blip r:embed="rId5"/>
          <a:stretch>
            <a:fillRect/>
          </a:stretch>
        </p:blipFill>
        <p:spPr>
          <a:xfrm>
            <a:off x="502920" y="4114800"/>
            <a:ext cx="347472" cy="347472"/>
          </a:xfrm>
          <a:prstGeom prst="rect">
            <a:avLst/>
          </a:prstGeom>
        </p:spPr>
      </p:pic>
      <p:sp>
        <p:nvSpPr>
          <p:cNvPr id="25" name="Text 18"/>
          <p:cNvSpPr/>
          <p:nvPr/>
        </p:nvSpPr>
        <p:spPr>
          <a:xfrm>
            <a:off x="987552" y="3794760"/>
            <a:ext cx="3410712" cy="1042416"/>
          </a:xfrm>
          <a:prstGeom prst="rect">
            <a:avLst/>
          </a:prstGeom>
          <a:noFill/>
          <a:ln/>
        </p:spPr>
        <p:txBody>
          <a:bodyPr wrap="square" lIns="0" tIns="0" rIns="0" bIns="0" rtlCol="0" anchor="ctr"/>
          <a:lstStyle/>
          <a:p>
            <a:pPr indent="0" marL="0">
              <a:buNone/>
            </a:pPr>
            <a:r>
              <a:rPr lang="en-US" sz="1150" dirty="0">
                <a:solidFill>
                  <a:srgbClr val="D6E4F0"/>
                </a:solidFill>
                <a:latin typeface="Calibri" pitchFamily="34" charset="0"/>
                <a:ea typeface="Calibri" pitchFamily="34" charset="-122"/>
                <a:cs typeface="Calibri" pitchFamily="34" charset="-120"/>
              </a:rPr>
              <a:t>A reliable indelible watermark for AI text probably cannot exist — the paraphrasing attack is unblockable, and 'written by a human' is not a clean binary even without AI.</a:t>
            </a:r>
            <a:endParaRPr lang="en-US" sz="1150" dirty="0"/>
          </a:p>
        </p:txBody>
      </p:sp>
      <p:sp>
        <p:nvSpPr>
          <p:cNvPr id="26" name="Shape 19"/>
          <p:cNvSpPr/>
          <p:nvPr/>
        </p:nvSpPr>
        <p:spPr>
          <a:xfrm>
            <a:off x="4709160" y="3703320"/>
            <a:ext cx="4160520" cy="1234440"/>
          </a:xfrm>
          <a:prstGeom prst="rect">
            <a:avLst/>
          </a:prstGeom>
          <a:solidFill>
            <a:srgbClr val="243555"/>
          </a:solidFill>
          <a:ln w="9525">
            <a:solidFill>
              <a:srgbClr val="2D4060"/>
            </a:solidFill>
            <a:prstDash val="solid"/>
          </a:ln>
        </p:spPr>
      </p:sp>
      <p:sp>
        <p:nvSpPr>
          <p:cNvPr id="27" name="Shape 20"/>
          <p:cNvSpPr/>
          <p:nvPr/>
        </p:nvSpPr>
        <p:spPr>
          <a:xfrm>
            <a:off x="4709160" y="3703320"/>
            <a:ext cx="64008" cy="1234440"/>
          </a:xfrm>
          <a:prstGeom prst="rect">
            <a:avLst/>
          </a:prstGeom>
          <a:solidFill>
            <a:srgbClr val="0A7C8C"/>
          </a:solidFill>
          <a:ln w="12700">
            <a:solidFill>
              <a:srgbClr val="0A7C8C"/>
            </a:solidFill>
            <a:prstDash val="solid"/>
          </a:ln>
        </p:spPr>
      </p:sp>
      <p:pic>
        <p:nvPicPr>
          <p:cNvPr id="28" name="Image 5" descr="preencoded.png">    </p:cNvPr>
          <p:cNvPicPr>
            <a:picLocks noChangeAspect="1"/>
          </p:cNvPicPr>
          <p:nvPr/>
        </p:nvPicPr>
        <p:blipFill>
          <a:blip r:embed="rId6"/>
          <a:stretch>
            <a:fillRect/>
          </a:stretch>
        </p:blipFill>
        <p:spPr>
          <a:xfrm>
            <a:off x="4846320" y="4114800"/>
            <a:ext cx="347472" cy="347472"/>
          </a:xfrm>
          <a:prstGeom prst="rect">
            <a:avLst/>
          </a:prstGeom>
        </p:spPr>
      </p:pic>
      <p:sp>
        <p:nvSpPr>
          <p:cNvPr id="29" name="Text 21"/>
          <p:cNvSpPr/>
          <p:nvPr/>
        </p:nvSpPr>
        <p:spPr>
          <a:xfrm>
            <a:off x="5330952" y="3794760"/>
            <a:ext cx="3410712" cy="1042416"/>
          </a:xfrm>
          <a:prstGeom prst="rect">
            <a:avLst/>
          </a:prstGeom>
          <a:noFill/>
          <a:ln/>
        </p:spPr>
        <p:txBody>
          <a:bodyPr wrap="square" lIns="0" tIns="0" rIns="0" bIns="0" rtlCol="0" anchor="ctr"/>
          <a:lstStyle/>
          <a:p>
            <a:pPr indent="0" marL="0">
              <a:buNone/>
            </a:pPr>
            <a:r>
              <a:rPr lang="en-US" sz="1150" dirty="0">
                <a:solidFill>
                  <a:srgbClr val="D6E4F0"/>
                </a:solidFill>
                <a:latin typeface="Calibri" pitchFamily="34" charset="0"/>
                <a:ea typeface="Calibri" pitchFamily="34" charset="-122"/>
                <a:cs typeface="Calibri" pitchFamily="34" charset="-120"/>
              </a:rPr>
              <a:t>Software engineering is uniquely dangerous: decisions affecting billions are made by people trained only in technical skills, under pressure to ship, with almost no personal liability.</a:t>
            </a:r>
            <a:endParaRPr lang="en-US" sz="1150" dirty="0"/>
          </a:p>
        </p:txBody>
      </p:sp>
      <p:sp>
        <p:nvSpPr>
          <p:cNvPr id="30" name="Shape 22"/>
          <p:cNvSpPr/>
          <p:nvPr/>
        </p:nvSpPr>
        <p:spPr>
          <a:xfrm>
            <a:off x="0" y="4873752"/>
            <a:ext cx="9144000" cy="269748"/>
          </a:xfrm>
          <a:prstGeom prst="rect">
            <a:avLst/>
          </a:prstGeom>
          <a:solidFill>
            <a:srgbClr val="C0392B"/>
          </a:solidFill>
          <a:ln w="12700">
            <a:solidFill>
              <a:srgbClr val="C0392B"/>
            </a:solidFill>
            <a:prstDash val="solid"/>
          </a:ln>
        </p:spPr>
      </p:sp>
      <p:sp>
        <p:nvSpPr>
          <p:cNvPr id="31" name="Text 23"/>
          <p:cNvSpPr/>
          <p:nvPr/>
        </p:nvSpPr>
        <p:spPr>
          <a:xfrm>
            <a:off x="365760" y="4892040"/>
            <a:ext cx="8412480" cy="237744"/>
          </a:xfrm>
          <a:prstGeom prst="rect">
            <a:avLst/>
          </a:prstGeom>
          <a:noFill/>
          <a:ln/>
        </p:spPr>
        <p:txBody>
          <a:bodyPr wrap="square" lIns="0" tIns="0" rIns="0" bIns="0" rtlCol="0" anchor="ctr"/>
          <a:lstStyle/>
          <a:p>
            <a:pPr indent="0" marL="0">
              <a:buNone/>
            </a:pPr>
            <a:r>
              <a:rPr lang="en-US" sz="1150" dirty="0">
                <a:solidFill>
                  <a:srgbClr val="FFFFFF"/>
                </a:solidFill>
                <a:latin typeface="Calibri" pitchFamily="34" charset="0"/>
                <a:ea typeface="Calibri" pitchFamily="34" charset="-122"/>
                <a:cs typeface="Calibri" pitchFamily="34" charset="-120"/>
              </a:rPr>
              <a:t>Ethics in Computing — CS Senior Seminar</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in Computing — A Seminar Discussion</dc:title>
  <dc:subject>PptxGenJS Presentation</dc:subject>
  <dc:creator>PptxGenJS</dc:creator>
  <cp:lastModifiedBy>PptxGenJS</cp:lastModifiedBy>
  <cp:revision>1</cp:revision>
  <dcterms:created xsi:type="dcterms:W3CDTF">2026-04-08T16:06:18Z</dcterms:created>
  <dcterms:modified xsi:type="dcterms:W3CDTF">2026-04-08T16:06:18Z</dcterms:modified>
</cp:coreProperties>
</file>