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2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826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64592"/>
            <a:ext cx="3474720" cy="4978908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840480" y="91440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</a:t>
            </a:r>
            <a:r>
              <a:rPr lang="en-US" sz="3400" b="1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Dynamic Analysis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840480" y="1481328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Go Concurrency Tooling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3840480" y="2148840"/>
            <a:ext cx="4389120" cy="36576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840480" y="22860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0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 523, UNC-CH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40480" y="263347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bugs before they find your users</a:t>
            </a:r>
            <a:endParaRPr lang="en-US" sz="1300" b="1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502920"/>
            <a:ext cx="594360" cy="594360"/>
          </a:xfrm>
          <a:prstGeom prst="rect">
            <a:avLst/>
          </a:prstGeom>
        </p:spPr>
      </p:pic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880" y="502920"/>
            <a:ext cx="594360" cy="594360"/>
          </a:xfrm>
          <a:prstGeom prst="rect">
            <a:avLst/>
          </a:prstGeom>
        </p:spPr>
      </p:pic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720" y="502920"/>
            <a:ext cx="594360" cy="5943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2880" y="13258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covered: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320040" y="16916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static analysis?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201168" y="1810512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/>
          <p:nvPr/>
        </p:nvSpPr>
        <p:spPr>
          <a:xfrm>
            <a:off x="320040" y="203911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Linters vs. deep analysis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201168" y="2157984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/>
          <p:nvPr/>
        </p:nvSpPr>
        <p:spPr>
          <a:xfrm>
            <a:off x="320040" y="238658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SAST and security scanning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201168" y="2505456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320040" y="273405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Go's race detector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201168" y="2852928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6"/>
          <p:cNvSpPr/>
          <p:nvPr/>
        </p:nvSpPr>
        <p:spPr>
          <a:xfrm>
            <a:off x="320040" y="308152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pprof blocking profiler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201168" y="3200400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8"/>
          <p:cNvSpPr/>
          <p:nvPr/>
        </p:nvSpPr>
        <p:spPr>
          <a:xfrm>
            <a:off x="320040" y="34290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goroutine leak detection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201168" y="3547872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0"/>
          <p:cNvSpPr/>
          <p:nvPr/>
        </p:nvSpPr>
        <p:spPr>
          <a:xfrm>
            <a:off x="320040" y="377647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vs. dynamic: contrast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201168" y="3895344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320040" y="412394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defensive stack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201168" y="4242816"/>
            <a:ext cx="73152" cy="73152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4"/>
          <p:cNvSpPr/>
          <p:nvPr/>
        </p:nvSpPr>
        <p:spPr>
          <a:xfrm>
            <a:off x="0" y="4960620"/>
            <a:ext cx="9144000" cy="18288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Static Analysis?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Examining code without executing it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8412480" cy="1005840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analysis inspects source code, bytecode, or ASTs at rest — no execution required. It reasons about structure, data flow, control flow, and type constraints to find bugs, vulnerabilities, and quality issues before a test is ever run.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65760" y="2377440"/>
            <a:ext cx="274320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65760" y="2377440"/>
            <a:ext cx="2743200" cy="6400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514600"/>
            <a:ext cx="438912" cy="4389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05840" y="254203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checks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02920" y="3035808"/>
            <a:ext cx="248716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naming, type mismatches, null dereferences, resource leaks, taint flow, insecure API calls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310128" y="2377440"/>
            <a:ext cx="274320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310128" y="2377440"/>
            <a:ext cx="2743200" cy="64008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56" y="2514600"/>
            <a:ext cx="438912" cy="4389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950208" y="254203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advantage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3447288" y="3035808"/>
            <a:ext cx="248716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every line of code — even paths no test ever exercises. Zero runtime overhead.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6254496" y="2377440"/>
            <a:ext cx="274320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6254496" y="2377440"/>
            <a:ext cx="2743200" cy="6400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224" y="2514600"/>
            <a:ext cx="438912" cy="43891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94576" y="2542032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limitation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6391656" y="3035808"/>
            <a:ext cx="248716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 reasoning means false positives. Cannot verify behavioral correctness or algorithmic logic.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365760" y="47548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analysis is a complement to testing — not a substitute. Tests verify behavior; static analysis verifies structure.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Spectrum: Linting → Deep Analysis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tiers, increasing power and cost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841248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64008" cy="804672"/>
          </a:xfrm>
          <a:prstGeom prst="rect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53312"/>
            <a:ext cx="438912" cy="438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560" y="126187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Style Linters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51560" y="15910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Prettier · ESLint (style) · Black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206240" y="138988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Formatting, naming conventions, whitespace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365760" y="2103120"/>
            <a:ext cx="841248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103120"/>
            <a:ext cx="64008" cy="80467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2267712"/>
            <a:ext cx="438912" cy="4389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51560" y="217627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Linters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51560" y="25054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ESLint (logic) · Pylint · Checkstyle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4206240" y="230428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Likely bugs, bad patterns, unused vars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365760" y="3017520"/>
            <a:ext cx="841248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365760" y="3017520"/>
            <a:ext cx="64008" cy="80467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182112"/>
            <a:ext cx="438912" cy="43891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51560" y="309067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Checkers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1051560" y="34198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mypy · TypeScript · Flow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4206240" y="321868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errors, null safety — at zero runtime cost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365760" y="3931920"/>
            <a:ext cx="841248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365760" y="3931920"/>
            <a:ext cx="64008" cy="80467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4096512"/>
            <a:ext cx="438912" cy="438912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051560" y="400507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Static / SAST</a:t>
            </a:r>
            <a:endParaRPr lang="en-US" sz="1400" dirty="0"/>
          </a:p>
        </p:txBody>
      </p:sp>
      <p:sp>
        <p:nvSpPr>
          <p:cNvPr id="27" name="Text 21"/>
          <p:cNvSpPr/>
          <p:nvPr/>
        </p:nvSpPr>
        <p:spPr>
          <a:xfrm>
            <a:off x="1051560" y="4334256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SonarQube · Infer · Semgrep · CodeQL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4206240" y="413308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deref, taint flow, inter-procedural races, CVEs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365760" y="482803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 of thumb: run linters on every save, type checkers on every commit, deep analysis in CI or nightly.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Tools: Know These by Name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ecosystem every senior engineer encounters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41148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70432"/>
            <a:ext cx="64008" cy="1078992"/>
          </a:xfrm>
          <a:prstGeom prst="rect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463040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560" y="126187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ESLint / Pylint / Checkstyle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051560" y="162763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Workhorse linters for JS, Python, Java. Highly configurable; CI-native. Enforce team conventions at scale.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65760" y="2404872"/>
            <a:ext cx="41148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65760" y="2404872"/>
            <a:ext cx="64008" cy="107899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2697480"/>
            <a:ext cx="384048" cy="38404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51560" y="249631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mypy / TypeScript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1051560" y="286207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Gradual typing as static analysis. Catches entire bug classes at zero cost — no test needed.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365760" y="3639312"/>
            <a:ext cx="41148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65760" y="3639312"/>
            <a:ext cx="64008" cy="1078992"/>
          </a:xfrm>
          <a:prstGeom prst="rect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3931920"/>
            <a:ext cx="384048" cy="38404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51560" y="373075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SonarQube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1051560" y="409651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Most-used enterprise platform. Tracks code smells, technical debt, and security hotspots over time.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4663440" y="1170432"/>
            <a:ext cx="41148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4663440" y="1170432"/>
            <a:ext cx="64008" cy="107899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032" y="1463040"/>
            <a:ext cx="384048" cy="38404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349240" y="126187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Semgrep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349240" y="162763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Pattern-based, fast, team-customizable. Great for security anti-patterns and enforcing internal rules.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663440" y="2404872"/>
            <a:ext cx="41148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4663440" y="2404872"/>
            <a:ext cx="64008" cy="107899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8032" y="2697480"/>
            <a:ext cx="384048" cy="38404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349240" y="249631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 Infer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5349240" y="286207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inter-procedural analysis. Finds null-pointer dereferences and resource leaks at Facebook scale.</a:t>
            </a:r>
            <a:endParaRPr lang="en-US" sz="1150" dirty="0"/>
          </a:p>
        </p:txBody>
      </p:sp>
      <p:sp>
        <p:nvSpPr>
          <p:cNvPr id="30" name="Shape 23"/>
          <p:cNvSpPr/>
          <p:nvPr/>
        </p:nvSpPr>
        <p:spPr>
          <a:xfrm>
            <a:off x="4663440" y="3639312"/>
            <a:ext cx="4114800" cy="10789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4663440" y="3639312"/>
            <a:ext cx="64008" cy="1078992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032" y="3931920"/>
            <a:ext cx="384048" cy="38404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5349240" y="3730752"/>
            <a:ext cx="3337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CodeQL (GitHub)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5349240" y="409651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Treats code as a queryable database. Used to discover CVEs across millions of repos at scale.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SAST: Security-Focused Static Analysis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vulnerabilities before attackers do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8412480" cy="777240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8092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SAST (Static Application Security Testing) applies deep data-flow analysis specifically to security: where does untrusted input enter, and can it reach a dangerous sink (SQL, shell, filesystem, deserialization)?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208483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SAST finds: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5760" y="2532888"/>
            <a:ext cx="201168" cy="201168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8368" y="248716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/ command injection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5760" y="3099816"/>
            <a:ext cx="201168" cy="201168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8368" y="3054096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XSS and template injection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3666744"/>
            <a:ext cx="201168" cy="201168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8368" y="362102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Hardcoded secrets &amp; API keys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572000" y="2532888"/>
            <a:ext cx="201168" cy="201168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64608" y="2487168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Insecure deserialization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0" y="3099816"/>
            <a:ext cx="201168" cy="201168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64608" y="3054096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traversal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0" y="3666744"/>
            <a:ext cx="201168" cy="201168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64608" y="3621024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 crypto usage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0" y="4160520"/>
            <a:ext cx="4206240" cy="685800"/>
          </a:xfrm>
          <a:prstGeom prst="rect">
            <a:avLst/>
          </a:prstGeom>
          <a:solidFill>
            <a:srgbClr val="FFF7ED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572000" y="4160520"/>
            <a:ext cx="4206240" cy="5486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728" y="4279392"/>
            <a:ext cx="320040" cy="32004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074920" y="4224528"/>
            <a:ext cx="3566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fatigue is real: a linter set to max strictness gets ignored. Tune your SAST tool — treat critical findings as CI blockers, lower severity as advisories.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DB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7680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Go's Concurrency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Tooling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731520" y="3154680"/>
            <a:ext cx="4572000" cy="36576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3310128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Runtime race detection · blocking profiler · goroutine leak tools — and their honest limitations</a:t>
            </a:r>
            <a:endParaRPr lang="en-US" sz="15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280160"/>
            <a:ext cx="146304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Runtime: Built-in Deadlock Detection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Always-on — but only catches total deadlocks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5029200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5029200" cy="54864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07592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" y="164592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Go's scheduler tracks all live goroutines. When every goroutine is blocked (on a channel, mutex, or select with no ready case), the runtime has no work to schedule — it halts and prints a diagnostic.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65760" y="2788920"/>
            <a:ext cx="5029200" cy="1572768"/>
          </a:xfrm>
          <a:prstGeom prst="rect">
            <a:avLst/>
          </a:prstGeom>
          <a:solidFill>
            <a:srgbClr val="1E2030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30352" y="2862072"/>
            <a:ext cx="4709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fatal error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 all goroutines are asleep – deadlock!
</a:t>
            </a:r>
            <a:r>
              <a:rPr lang="en-US" sz="1100" dirty="0">
                <a:solidFill>
                  <a:srgbClr val="6EE7B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goroutine 1 [chan receive]:
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main.main()
</a:t>
            </a: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/tmp/main.go:12 +0x58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577840" y="1188720"/>
            <a:ext cx="3200400" cy="3172968"/>
          </a:xfrm>
          <a:prstGeom prst="rect">
            <a:avLst/>
          </a:prstGeom>
          <a:solidFill>
            <a:srgbClr val="FFF7ED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577840" y="1188720"/>
            <a:ext cx="3200400" cy="54864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568" y="1325880"/>
            <a:ext cx="384048" cy="38404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144768" y="134416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Limitation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687568" y="1764792"/>
            <a:ext cx="2944368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detects total deadlocks — all goroutines blocked simultaneously.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deadlocks (3 of 10 goroutines stuck, 7 still running) go completely undetected.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9240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more dangerous production scenario — the program appears alive but makes no progress on those paths.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365760" y="448056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Goroutine stack dump: send SIGQUIT to any live Go binary for a full dump of every goroutine and its blocked state.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Race Detector: Go's Crown Jewel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test -race ./...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2560320" cy="1417320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207008"/>
            <a:ext cx="1005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1417320" y="1389888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 to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063240" y="1170432"/>
            <a:ext cx="571500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0" y="1225296"/>
            <a:ext cx="544068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into the toolchain using ThreadSanitizer (TSan). Instruments every memory access at compile time and tracks reads/writes to shared variables at runtime — reports when two goroutines access the same address concurrently without synchronization.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65760" y="2743200"/>
            <a:ext cx="4892040" cy="1828800"/>
          </a:xfrm>
          <a:prstGeom prst="rect">
            <a:avLst/>
          </a:prstGeom>
          <a:solidFill>
            <a:srgbClr val="1E2030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816352"/>
            <a:ext cx="4617720" cy="1682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DATA RACE
</a:t>
            </a:r>
            <a:r>
              <a:rPr lang="en-US" sz="1050" dirty="0">
                <a:solidFill>
                  <a:srgbClr val="6EE7B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 at 0x00c0000b4010 by goroutine 7:
</a:t>
            </a:r>
            <a:r>
              <a:rPr lang="en-US" sz="10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main.increment()
      /tmp/main.go:15 +0x3c
</a:t>
            </a:r>
            <a:r>
              <a:rPr lang="en-US" sz="105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Previous read at 0x00c0000b4010 by goroutine 6:
</a:t>
            </a:r>
            <a:r>
              <a:rPr lang="en-US" sz="10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main.increment()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/tmp/main.go:15 +0x2c</a:t>
            </a:r>
            <a:endParaRPr lang="en-US" sz="10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8" y="2798064"/>
            <a:ext cx="310896" cy="31089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5824728" y="2761488"/>
            <a:ext cx="3364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false positive rate — if it reports a race, there is a real race</a:t>
            </a:r>
            <a:endParaRPr lang="en-US" sz="12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248" y="3246120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824728" y="3209544"/>
            <a:ext cx="3364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— only finds races in code paths exercised by that specific test run</a:t>
            </a:r>
            <a:endParaRPr lang="en-US" sz="12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248" y="3694176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824728" y="3657600"/>
            <a:ext cx="3364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2–20× slowdown, 5–10× memory overhead — run in CI, not production</a:t>
            </a:r>
            <a:endParaRPr lang="en-US" sz="120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3248" y="4142232"/>
            <a:ext cx="310896" cy="31089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824728" y="4105656"/>
            <a:ext cx="33649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concurrent test coverage — a race in an untested path won't be found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pprof: Blocking &amp; Mutex Profiling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are goroutines spending time waiting?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4297680" cy="1481328"/>
          </a:xfrm>
          <a:prstGeom prst="rect">
            <a:avLst/>
          </a:prstGeom>
          <a:solidFill>
            <a:srgbClr val="1E2030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261872"/>
            <a:ext cx="4005072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4B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_ "net/http/pprof"
</a:t>
            </a:r>
            <a:r>
              <a:rPr lang="en-US" sz="1100" dirty="0">
                <a:solidFill>
                  <a:srgbClr val="6B72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main — one line to expose all profiles:
</a:t>
            </a:r>
            <a:r>
              <a:rPr lang="en-US" sz="1100" dirty="0">
                <a:solidFill>
                  <a:srgbClr val="C4B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http.ListenAndServe(</a:t>
            </a:r>
            <a:r>
              <a:rPr lang="en-US" sz="1100" dirty="0">
                <a:solidFill>
                  <a:srgbClr val="6EE7B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":6060"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 nil)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846320" y="1188720"/>
            <a:ext cx="393192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846320" y="1188720"/>
            <a:ext cx="64008" cy="1115568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912" y="1536192"/>
            <a:ext cx="384048" cy="38404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504688" y="1298448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Blocking profile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5504688" y="1664208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sync points (channels, mutexes, select) cause the most goroutine blocking time. Reveals contention bottlenecks.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846320" y="2450592"/>
            <a:ext cx="393192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846320" y="2450592"/>
            <a:ext cx="64008" cy="1115568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2" y="2798064"/>
            <a:ext cx="384048" cy="38404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504688" y="25603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Mutex profile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5504688" y="2926080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mutexes are most contended. Essential for diagnosing lock contention under load.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4846320" y="3712464"/>
            <a:ext cx="393192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4846320" y="3712464"/>
            <a:ext cx="64008" cy="111556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912" y="4059936"/>
            <a:ext cx="384048" cy="38404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504688" y="38221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Goroutine dump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5504688" y="418795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curl :6060/debug/pprof/goroutine?debug=2 — full stack trace of every live goroutine.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365760" y="2788920"/>
            <a:ext cx="4297680" cy="1572768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18"/>
          <p:cNvSpPr/>
          <p:nvPr/>
        </p:nvSpPr>
        <p:spPr>
          <a:xfrm>
            <a:off x="548640" y="2852928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Goroutine count as a canary metric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548640" y="3200400"/>
            <a:ext cx="39776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goroutine leak — goroutines that are created but never exit — appears as a steadily growing goroutine count over time. Monitor runtime.NumGoroutine() in your metrics pipeline. A slope upward under stable load is a red flag.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365760" y="4526280"/>
            <a:ext cx="8412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Blocking &amp; mutex profiles available only after runtime.SetBlockProfileRate() / SetMutexProfileFraction() are set &gt; 0.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Ecosystem: goleak, go vet, Staticcheck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Filling the gaps the runtime leaves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5074920" cy="242316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64008" cy="2423160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66928" y="1261872"/>
            <a:ext cx="4709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goleak (Uber)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66928" y="1645920"/>
            <a:ext cx="4709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Detects goroutine leaks in tests — verifies no unexpected goroutines survive after the test ends.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02920" y="2176272"/>
            <a:ext cx="4800600" cy="1325880"/>
          </a:xfrm>
          <a:prstGeom prst="rect">
            <a:avLst/>
          </a:prstGeom>
          <a:solidFill>
            <a:srgbClr val="1E2030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0080" y="2249424"/>
            <a:ext cx="45262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4B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TestMyFunc(</a:t>
            </a:r>
            <a:r>
              <a:rPr lang="en-US" sz="1100" dirty="0">
                <a:solidFill>
                  <a:srgbClr val="FCD34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*testing.T) {
</a:t>
            </a:r>
            <a:r>
              <a:rPr lang="en-US" sz="1100" dirty="0">
                <a:solidFill>
                  <a:srgbClr val="C4B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defer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goleak.VerifyNone(t)  </a:t>
            </a:r>
            <a:r>
              <a:rPr lang="en-US" sz="1100" dirty="0">
                <a:solidFill>
                  <a:srgbClr val="6B72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that's it!
</a:t>
            </a: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... test code ...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623560" y="1188720"/>
            <a:ext cx="315468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623560" y="1188720"/>
            <a:ext cx="64008" cy="160020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572768"/>
            <a:ext cx="365760" cy="36576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236208" y="129844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vet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236208" y="1664208"/>
            <a:ext cx="2423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static analyzer. Catches: copying mutexes by value · incorrect sync.WaitGroup usage · misuse of sync/atomic · printf format mismatches. Ships with every Go install — no setup needed.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623560" y="3017520"/>
            <a:ext cx="315468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5623560" y="3017520"/>
            <a:ext cx="64008" cy="1600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3401568"/>
            <a:ext cx="365760" cy="36576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6236208" y="3127248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Staticcheck / golangci-lint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6236208" y="3493008"/>
            <a:ext cx="2423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 analysis beyond vet. Catches goroutines capturing loop variables incorrectly (partially fixed in Go 1.22) · channel misuse · defer pitfalls · deprecated API usage. golangci-lint aggregates 50+ linters.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365760" y="4809744"/>
            <a:ext cx="8412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8892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go vet on every commit. Add golangci-lint to CI. Add goleak to any test that spawns goroutines.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vs. Dynamic: The Contrast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fundamentally different philosophies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4023360" cy="475488"/>
          </a:xfrm>
          <a:prstGeom prst="rect">
            <a:avLst/>
          </a:prstGeom>
          <a:solidFill>
            <a:srgbClr val="7C3AED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21615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Analysis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754880" y="1170432"/>
            <a:ext cx="4023360" cy="475488"/>
          </a:xfrm>
          <a:prstGeom prst="rect">
            <a:avLst/>
          </a:prstGeom>
          <a:solidFill>
            <a:srgbClr val="0891B2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64608" y="1216152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(Runtime) Analysis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65760" y="1755648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184708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it runs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1828800" y="184708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execution — on source/AST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17720" y="1847088"/>
            <a:ext cx="36576" cy="292608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847088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During execution — needs running code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5760" y="2286000"/>
            <a:ext cx="8412480" cy="493776"/>
          </a:xfrm>
          <a:prstGeom prst="rect">
            <a:avLst/>
          </a:prstGeom>
          <a:solidFill>
            <a:srgbClr val="EEF2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2377440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828800" y="2377440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code path, including dead code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17720" y="2377440"/>
            <a:ext cx="36576" cy="292608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00600" y="23774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paths exercised by actual execution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" y="2816352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2907792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positives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828800" y="2907792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— conservative reasoning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617720" y="2907792"/>
            <a:ext cx="36576" cy="292608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00600" y="290779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— if flagged, it actually happened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" y="3346704"/>
            <a:ext cx="8412480" cy="493776"/>
          </a:xfrm>
          <a:prstGeom prst="rect">
            <a:avLst/>
          </a:prstGeom>
          <a:solidFill>
            <a:srgbClr val="EEF2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02920" y="343814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 negatives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1828800" y="3438144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Misses emergent/runtime-only bugs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617720" y="3438144"/>
            <a:ext cx="36576" cy="292608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800600" y="3438144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Misses un-exercised paths entirely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65760" y="3877056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02920" y="3968496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1828800" y="3968496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Near-zero at IDE / pre-commit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617720" y="3968496"/>
            <a:ext cx="36576" cy="292608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800600" y="3968496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2–20× slowdown (race detector)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65760" y="4407408"/>
            <a:ext cx="8412480" cy="493776"/>
          </a:xfrm>
          <a:prstGeom prst="rect">
            <a:avLst/>
          </a:prstGeom>
          <a:solidFill>
            <a:srgbClr val="EEF2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02920" y="449884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1828800" y="449884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bugs, types, security taint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617720" y="4498848"/>
            <a:ext cx="36576" cy="292608"/>
          </a:xfrm>
          <a:prstGeom prst="rect">
            <a:avLst/>
          </a:prstGeom>
          <a:solidFill>
            <a:srgbClr val="DDE3F0"/>
          </a:solidFill>
          <a:ln w="1270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800600" y="4498848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races, deadlocks, memory corruption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365760" y="4828032"/>
            <a:ext cx="8412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insight: they catch different bug classes. The answer is always both.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Defensive Stack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Layers of assurance — no single tool catches everything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8412480" cy="694944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75488" y="1298448"/>
            <a:ext cx="420624" cy="420624"/>
          </a:xfrm>
          <a:prstGeom prst="ellipse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75488" y="12984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1243584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 / pre-commit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05840" y="1572768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vet · ESLint · mypy / TypeScript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760720" y="1261872"/>
            <a:ext cx="2834640" cy="512064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870448" y="1353312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feedback while you type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1938528"/>
            <a:ext cx="8412480" cy="694944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75488" y="2066544"/>
            <a:ext cx="420624" cy="420624"/>
          </a:xfrm>
          <a:prstGeom prst="ellipse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5488" y="2066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2011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 / PR gate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1005840" y="234086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golangci-lint · Semgrep · go build -race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760720" y="2029968"/>
            <a:ext cx="2834640" cy="512064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870448" y="2121408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bad code from merging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" y="2706624"/>
            <a:ext cx="8412480" cy="694944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75488" y="2834640"/>
            <a:ext cx="420624" cy="420624"/>
          </a:xfrm>
          <a:prstGeom prst="ellipse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5488" y="28346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2779776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 test suite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1005840" y="31089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test -race · goleak · unit + integration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760720" y="2798064"/>
            <a:ext cx="2834640" cy="512064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870448" y="2889504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races in exercised paths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65760" y="3474720"/>
            <a:ext cx="8412480" cy="694944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75488" y="3602736"/>
            <a:ext cx="420624" cy="42062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75488" y="36027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05840" y="354787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Nightly / staging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1005840" y="387705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SonarQube · CodeQL · pprof blocking profiles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760720" y="3566160"/>
            <a:ext cx="2834640" cy="512064"/>
          </a:xfrm>
          <a:prstGeom prst="rect">
            <a:avLst/>
          </a:prstGeom>
          <a:solidFill>
            <a:srgbClr val="EEF2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870448" y="3657600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analysis, performance contention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65760" y="4242816"/>
            <a:ext cx="8412480" cy="694944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75488" y="4370832"/>
            <a:ext cx="420624" cy="420624"/>
          </a:xfrm>
          <a:prstGeom prst="ellipse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75488" y="43708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1005840" y="431596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1005840" y="4645152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Goroutine count metrics · pprof endpoint · alerts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760720" y="4334256"/>
            <a:ext cx="2834640" cy="512064"/>
          </a:xfrm>
          <a:prstGeom prst="rect">
            <a:avLst/>
          </a:prstGeom>
          <a:solidFill>
            <a:srgbClr val="FFF7ED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5870448" y="4425696"/>
            <a:ext cx="2615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leaks and partial deadlocks live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Limitations: What Go Can't Catch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gaps to design around them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4114800" cy="16642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64008" cy="166420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755648"/>
            <a:ext cx="420624" cy="42062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560" y="129844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Partial deadlocks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51560" y="1700784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goroutines A–C are stuck but D–J keep running, the runtime is silent. You need external monitoring — goroutine count trends, latency metrics, blocking profiles.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188720"/>
            <a:ext cx="4114800" cy="16642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63440" y="1188720"/>
            <a:ext cx="64008" cy="1664208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032" y="1755648"/>
            <a:ext cx="420624" cy="4206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29844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Livelock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349240" y="1700784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goroutines that keep running but make no forward progress loop forever without triggering any detector. Requires behavioral tests and timeouts.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365760" y="3063240"/>
            <a:ext cx="4114800" cy="16642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65760" y="3063240"/>
            <a:ext cx="64008" cy="166420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3630168"/>
            <a:ext cx="420624" cy="42062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51560" y="317296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Starvation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1051560" y="3575304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Go's scheduler is not strictly fair. Under sustained load, goroutines can be perpetually deprioritized. Only visible through metrics and profiling.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4663440" y="3063240"/>
            <a:ext cx="4114800" cy="166420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4663440" y="3063240"/>
            <a:ext cx="64008" cy="1664208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032" y="3630168"/>
            <a:ext cx="420624" cy="42062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349240" y="317296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3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Uncovered races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5349240" y="3575304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race detector is dynamic — it misses races in code paths your tests never reach. Coverage of concurrent paths matters as much as coverage of serial paths.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365760" y="480060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4F6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lesson: good tooling is necessary but not sufficient — architecture and design discipline close the remaining gaps.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10972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 &amp; 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1480" y="658368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every senior engineer should walk away knowing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41148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88720"/>
            <a:ext cx="64008" cy="1115568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" y="1536192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24128" y="1316736"/>
            <a:ext cx="3337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analysis and dynamic testing catch different bug classes — always use both. Neither replaces the other.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65760" y="2450592"/>
            <a:ext cx="41148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65760" y="2450592"/>
            <a:ext cx="64008" cy="111556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" y="2798064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24128" y="2578608"/>
            <a:ext cx="3337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spectrum runs from style linters to deep SAST. Each tier has different cost, speed, and false-positive tradeoffs.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65760" y="3712464"/>
            <a:ext cx="41148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65760" y="3712464"/>
            <a:ext cx="64008" cy="1115568"/>
          </a:xfrm>
          <a:prstGeom prst="rect">
            <a:avLst/>
          </a:prstGeom>
          <a:solidFill>
            <a:srgbClr val="E53E3E"/>
          </a:solidFill>
          <a:ln w="12700">
            <a:solidFill>
              <a:srgbClr val="E53E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64" y="4059936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24128" y="3840480"/>
            <a:ext cx="3337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Go's race detector is exceptional — one flag, low false positives — but dynamic: only finds races in exercised paths.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663440" y="1188720"/>
            <a:ext cx="41148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4663440" y="1188720"/>
            <a:ext cx="64008" cy="1115568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9744" y="1536192"/>
            <a:ext cx="384048" cy="38404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21808" y="1316736"/>
            <a:ext cx="3337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pprof blocking/mutex profiles + goroutine count metrics are your production eyes for contention and leaks.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663440" y="2450592"/>
            <a:ext cx="41148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4663440" y="2450592"/>
            <a:ext cx="64008" cy="1115568"/>
          </a:xfrm>
          <a:prstGeom prst="rect">
            <a:avLst/>
          </a:prstGeom>
          <a:solidFill>
            <a:srgbClr val="4F63D2"/>
          </a:solidFill>
          <a:ln w="12700">
            <a:solidFill>
              <a:srgbClr val="4F63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744" y="2798064"/>
            <a:ext cx="384048" cy="38404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21808" y="2578608"/>
            <a:ext cx="3337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goleak, go vet, and staticcheck fill gaps the runtime leaves. Add them to CI — they are low-cost, high-signal.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4663440" y="3712464"/>
            <a:ext cx="4114800" cy="111556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4663440" y="3712464"/>
            <a:ext cx="64008" cy="1115568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9744" y="4059936"/>
            <a:ext cx="384048" cy="38404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5321808" y="3840480"/>
            <a:ext cx="33375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E20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tool catches partial deadlocks, livelock, or starvation. Concurrency correctness still requires careful design.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109728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 Race Detector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1520" y="2121408"/>
            <a:ext cx="4114800" cy="45720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2267712"/>
            <a:ext cx="7680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Concrete invocation examples with real output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2926080"/>
            <a:ext cx="109728" cy="109728"/>
          </a:xfrm>
          <a:prstGeom prst="ellipse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2834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1: Simple data race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31520" y="3547872"/>
            <a:ext cx="109728" cy="109728"/>
          </a:xfrm>
          <a:prstGeom prst="ellipse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32688" y="345643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2: Tests with -race flag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4169664"/>
            <a:ext cx="109728" cy="109728"/>
          </a:xfrm>
          <a:prstGeom prst="ellipse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32688" y="407822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3: Read/write map race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846320" y="2926080"/>
            <a:ext cx="109728" cy="109728"/>
          </a:xfrm>
          <a:prstGeom prst="ellipse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47488" y="2834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4: Loop closure bug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846320" y="3547872"/>
            <a:ext cx="109728" cy="109728"/>
          </a:xfrm>
          <a:prstGeom prst="ellipse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47488" y="345643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5: Staging binary + GORACE env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846320" y="4169664"/>
            <a:ext cx="109728" cy="109728"/>
          </a:xfrm>
          <a:prstGeom prst="ellipse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047488" y="407822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6: Confirming the fix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457200"/>
            <a:ext cx="1280160" cy="12801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1: The Simplest Data Race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Five goroutines, one shared counter, no synchronization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27432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15568"/>
            <a:ext cx="2743200" cy="45720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1612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Invoke with: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64208" y="1143000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run -race main.go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691640"/>
            <a:ext cx="4251960" cy="3154680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435608"/>
            <a:ext cx="978408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" y="1435608"/>
            <a:ext cx="886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main.go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0352" y="1783080"/>
            <a:ext cx="397764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package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main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(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"fmt"
    "sync"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counter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wg sync.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WaitGroup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i :=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; i &lt;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; i++ {
       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Add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    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defer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Done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counter++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←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}()
    }
   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Wait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
    fmt.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Println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(counter)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00600" y="1691640"/>
            <a:ext cx="3977640" cy="3154680"/>
          </a:xfrm>
          <a:prstGeom prst="rect">
            <a:avLst/>
          </a:prstGeom>
          <a:solidFill>
            <a:srgbClr val="0F1729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1435608"/>
            <a:ext cx="1783080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73752" y="1435608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terminal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965192" y="178308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==================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DATA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==================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0x00c0000b4010 by goroutine 7: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main.main.func1()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+0x3c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Previous 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0x00c0000b4010
  by goroutine 6: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main.main.func1()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+0x3c
Goroutine 7 created at: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main.main()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+0x94
==================
3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Found 1 data race(s)
exit status 66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4892040"/>
            <a:ext cx="274320" cy="2743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5138928" y="4892040"/>
            <a:ext cx="3566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Prints 3 (not 5) — lost updates from the race. Exit status 66 = race detected.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2: Running Against Tests (Most Common Usage)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 test -race ./...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36576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15568"/>
            <a:ext cx="3657600" cy="45720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1612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Invoke with: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64208" y="114300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test -race ./...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691640"/>
            <a:ext cx="4251960" cy="3154680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435608"/>
            <a:ext cx="1783080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" y="1435608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counter_test.go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0352" y="1783080"/>
            <a:ext cx="397764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package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counter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(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"sync"
    "testing"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TestConcurrentIncrement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(t *testing.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 {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wg sync.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WaitGroup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i :=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; i &lt;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; i++ {
       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Add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    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defer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Done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c++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←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}()
    }
   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Wait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00600" y="1691640"/>
            <a:ext cx="3977640" cy="3154680"/>
          </a:xfrm>
          <a:prstGeom prst="rect">
            <a:avLst/>
          </a:prstGeom>
          <a:solidFill>
            <a:srgbClr val="0F1729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1435608"/>
            <a:ext cx="1783080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73752" y="1435608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terminal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965192" y="178308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==================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DATA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==================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0x00c000018090
  by goroutine 18: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counter.TestConcurrentIncrement.func1()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/counter_test.go: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+0x44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Previous 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0x00c000018090
  by goroutine 17: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counter.TestConcurrentIncrement.func1()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/counter_test.go: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+0x44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--- FAIL: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TestConcurrentIncrement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(0.01s)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FAIL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4892040"/>
            <a:ext cx="274320" cy="27432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13232" y="4892040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-race flag causes the test binary to FAIL — CI pipelines catch races automatically.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3: Read/Write Conflict on a Map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 maps are not safe for concurrent use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27432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15568"/>
            <a:ext cx="2743200" cy="45720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1612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Invoke with: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64208" y="1143000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run -race main.go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691640"/>
            <a:ext cx="4251960" cy="2926080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435608"/>
            <a:ext cx="978408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" y="1435608"/>
            <a:ext cx="886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main.go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0352" y="1783080"/>
            <a:ext cx="3977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package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main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(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"fmt"
    "time"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config =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{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"env": "prod",
}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readConfig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{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config[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"env"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← read
}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updateConfig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config["env"] = "staging"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← write
}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updateConfig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
    fmt.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Println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readConfig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())
    time.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Sleep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* time.Millisecond)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00600" y="1691640"/>
            <a:ext cx="3977640" cy="2926080"/>
          </a:xfrm>
          <a:prstGeom prst="rect">
            <a:avLst/>
          </a:prstGeom>
          <a:solidFill>
            <a:srgbClr val="0F1729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1435608"/>
            <a:ext cx="1783080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73752" y="1435608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terminal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965192" y="1783080"/>
            <a:ext cx="3703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==================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DATA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==================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Read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0x00c000086000
  by main goroutine:
  runtime.mapaccess1_faststr()
      .../runtime/map_faststr.go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main.readConfig()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+0x3c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Previous 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0x00c000086000
  by goroutine 6:
  runtime.mapassign_faststr()
      .../runtime/map_faststr.go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main.updateConfig()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+0x40
==================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65760" y="4736592"/>
            <a:ext cx="4251960" cy="338328"/>
          </a:xfrm>
          <a:prstGeom prst="rect">
            <a:avLst/>
          </a:prstGeom>
          <a:solidFill>
            <a:srgbClr val="FFF0F0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4773168"/>
            <a:ext cx="256032" cy="256032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804672" y="4773168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2400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Stack trace descends into runtime — even maps are not safe for concurrent access.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800600" y="4736592"/>
            <a:ext cx="3977640" cy="338328"/>
          </a:xfrm>
          <a:prstGeom prst="rect">
            <a:avLst/>
          </a:prstGeom>
          <a:solidFill>
            <a:srgbClr val="EFF6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4773168"/>
            <a:ext cx="256032" cy="2560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248656" y="4773168"/>
            <a:ext cx="3456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Fix: use sync.RWMutex or sync.Map for concurrent map access.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4: Loop Closure Variable Capture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classic Go footgun — loop var captured by reference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15568"/>
            <a:ext cx="2743200" cy="43891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115568"/>
            <a:ext cx="2743200" cy="45720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16128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Invoke with: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64208" y="1143000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run -race main.go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691640"/>
            <a:ext cx="4251960" cy="2743200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435608"/>
            <a:ext cx="2185416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" y="1435608"/>
            <a:ext cx="2093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main.go (Go &lt; 1.22)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30352" y="1783080"/>
            <a:ext cx="3977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package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main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(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"fmt"
    "sync"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wg sync.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WaitGroup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    msgs := []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"a","b","c","d"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
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_, m :=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msgs {
       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Add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)
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// ← captures m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defer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Done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
            fmt.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Println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(m)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←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}()
    }
    wg.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Wait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00600" y="1691640"/>
            <a:ext cx="3977640" cy="1481328"/>
          </a:xfrm>
          <a:prstGeom prst="rect">
            <a:avLst/>
          </a:prstGeom>
          <a:solidFill>
            <a:srgbClr val="0F1729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800600" y="1435608"/>
            <a:ext cx="1783080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73752" y="1435608"/>
            <a:ext cx="1691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terminal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965192" y="1783080"/>
            <a:ext cx="37033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DATA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Read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0x00c000018068
  by goroutine 7: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main.main.func1()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+0x34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Previous 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0x00c000018068
  by main goroutine: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main.main()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  /home/user/main.go: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+0xb4
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800600" y="3337560"/>
            <a:ext cx="3977640" cy="658368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800600" y="3081528"/>
            <a:ext cx="1581912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73752" y="3081528"/>
            <a:ext cx="1490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actual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965192" y="3429000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all goroutines read same value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800600" y="4133088"/>
            <a:ext cx="3977640" cy="1005840"/>
          </a:xfrm>
          <a:prstGeom prst="rect">
            <a:avLst/>
          </a:prstGeom>
          <a:solidFill>
            <a:srgbClr val="F0FDF4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800600" y="4133088"/>
            <a:ext cx="397764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956048" y="42062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✓  Fix: shadow the variable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892040" y="4526280"/>
            <a:ext cx="3767328" cy="548640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056632" y="4617720"/>
            <a:ext cx="34930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_, m :=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msgs {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m := m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shadow — or pass as arg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 fmt.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Println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(m) }()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4572000"/>
            <a:ext cx="256032" cy="256032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694944" y="457200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 1.22+ changed loop variable semantics — this specific pattern no longer races on modern Go. Still worth knowing for older codebases.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5: Staging Binary &amp; GORACE Environment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Baking race detection into a deployed binary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207008"/>
            <a:ext cx="8412480" cy="749808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950976"/>
            <a:ext cx="1380744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38912" y="950976"/>
            <a:ext cx="12893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build &amp; run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530352" y="1298448"/>
            <a:ext cx="8138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# Build a race-instrumented binary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build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-race -o myapp-race ./cmd/myapp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# Deploy to staging, run with real traffic — races appear on stderr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GORACE=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"log_path=/var/log/races/race strip_path_prefix=/home/user" ./myapp-race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65760" y="213055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3A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GORACE environment options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2487168"/>
            <a:ext cx="8412480" cy="347472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253288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Option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606040" y="2532888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Default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886200" y="253288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2871216"/>
            <a:ext cx="841248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294436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log_path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2606040" y="294436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stderr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886200" y="2944368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Write race reports to a file instead of stderr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65760" y="3310128"/>
            <a:ext cx="8412480" cy="402336"/>
          </a:xfrm>
          <a:prstGeom prst="rect">
            <a:avLst/>
          </a:prstGeom>
          <a:solidFill>
            <a:srgbClr val="EEF2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33832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halt_on_error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2606040" y="338328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3886200" y="338328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Exit immediately on first race detected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65760" y="3749040"/>
            <a:ext cx="841248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382219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strip_path_prefix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606040" y="3822192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""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886200" y="382219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Clean up file paths in stack traces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65760" y="4187952"/>
            <a:ext cx="8412480" cy="402336"/>
          </a:xfrm>
          <a:prstGeom prst="rect">
            <a:avLst/>
          </a:prstGeom>
          <a:solidFill>
            <a:srgbClr val="EEF2FF"/>
          </a:solidFill>
          <a:ln w="6350">
            <a:solidFill>
              <a:srgbClr val="DDE3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02920" y="4261104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atexit_sleep_ms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2606040" y="4261104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4A506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1000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886200" y="4261104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Wait (ms) before exit so reports fully flush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65760" y="4700016"/>
            <a:ext cx="8412480" cy="365760"/>
          </a:xfrm>
          <a:prstGeom prst="rect">
            <a:avLst/>
          </a:prstGeom>
          <a:solidFill>
            <a:srgbClr val="EFF6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4736592"/>
            <a:ext cx="274320" cy="274320"/>
          </a:xfrm>
          <a:prstGeom prst="rect">
            <a:avLst/>
          </a:prstGeom>
        </p:spPr>
      </p:pic>
      <p:sp>
        <p:nvSpPr>
          <p:cNvPr id="32" name="Text 29"/>
          <p:cNvSpPr/>
          <p:nvPr/>
        </p:nvSpPr>
        <p:spPr>
          <a:xfrm>
            <a:off x="822960" y="4736592"/>
            <a:ext cx="7818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Deploy race-instrumented binaries to staging only — the 2–20× slowdown and memory overhead make production deployment impractical for most services.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Example 6: Confirming the Fix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race detector is also how you verify the race is gone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1170432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Before — racy code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536192"/>
            <a:ext cx="4251960" cy="1481328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280160"/>
            <a:ext cx="978408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38912" y="1280160"/>
            <a:ext cx="886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main.go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0352" y="1627632"/>
            <a:ext cx="39776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counter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int64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  counter++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← not atomic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}()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3154680"/>
            <a:ext cx="4251960" cy="914400"/>
          </a:xfrm>
          <a:prstGeom prst="rect">
            <a:avLst/>
          </a:prstGeom>
          <a:solidFill>
            <a:srgbClr val="0F1729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5760" y="2898648"/>
            <a:ext cx="2185416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38912" y="2898648"/>
            <a:ext cx="2093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run -race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30352" y="3246120"/>
            <a:ext cx="3977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DATA RACE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Write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at 0x... by goroutine 6: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main.main.func1()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87171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Found 1 data race(s)
exit status 66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736592" y="2542032"/>
            <a:ext cx="256032" cy="45720"/>
          </a:xfrm>
          <a:prstGeom prst="rect">
            <a:avLst/>
          </a:prstGeom>
          <a:solidFill>
            <a:srgbClr val="00ADD8"/>
          </a:solidFill>
          <a:ln w="12700">
            <a:solidFill>
              <a:srgbClr val="00AD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645152" y="237744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608576" y="2761488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00ADD8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fix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120640" y="117043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A3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After — fixed with atomic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120640" y="1536192"/>
            <a:ext cx="3657600" cy="1481328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120640" y="1280160"/>
            <a:ext cx="978408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193792" y="1280160"/>
            <a:ext cx="886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main.go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285232" y="1627632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"sync/atomic"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var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counter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CD34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int64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C4B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func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() {
    atomic.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93C5FD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AddInt64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(&amp;counter,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1)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✓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}()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120640" y="3154680"/>
            <a:ext cx="3657600" cy="914400"/>
          </a:xfrm>
          <a:prstGeom prst="rect">
            <a:avLst/>
          </a:prstGeom>
          <a:solidFill>
            <a:srgbClr val="0F1729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120640" y="2898648"/>
            <a:ext cx="2185416" cy="256032"/>
          </a:xfrm>
          <a:prstGeom prst="rect">
            <a:avLst/>
          </a:prstGeom>
          <a:solidFill>
            <a:srgbClr val="2D3555"/>
          </a:solidFill>
          <a:ln w="1270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193792" y="2898648"/>
            <a:ext cx="2093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9DB4E8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run -race output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5285232" y="324612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// No output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exit status 0  ✓  No races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65760" y="4187952"/>
            <a:ext cx="8412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3A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Standard CI idiom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65760" y="4535424"/>
            <a:ext cx="8412480" cy="502920"/>
          </a:xfrm>
          <a:prstGeom prst="rect">
            <a:avLst/>
          </a:prstGeom>
          <a:solidFill>
            <a:srgbClr val="1E2235"/>
          </a:solidFill>
          <a:ln w="6350">
            <a:solidFill>
              <a:srgbClr val="2D3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30352" y="4626864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go test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 -race ./... &amp;&amp;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E7B7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echo "✓ No races detected"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2E8F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Consolas" pitchFamily="34" charset="0"/>
                <a:ea typeface="Consolas" pitchFamily="34" charset="-122"/>
                <a:cs typeface="Consolas" pitchFamily="34" charset="-120"/>
              </a:rPr>
              <a:t># Exit code 0 = clean; non-zero = race found → CI fails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51560"/>
          </a:xfrm>
          <a:prstGeom prst="rect">
            <a:avLst/>
          </a:prstGeom>
          <a:solidFill>
            <a:srgbClr val="2D3A8C"/>
          </a:solidFill>
          <a:ln w="12700">
            <a:solidFill>
              <a:srgbClr val="2D3A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91440"/>
            <a:ext cx="8321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Summary: What the Race Detector Tells You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667512"/>
            <a:ext cx="8321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And what it doesn't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115214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A34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it tells you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65760" y="1517904"/>
            <a:ext cx="4160520" cy="749808"/>
          </a:xfrm>
          <a:prstGeom prst="rect">
            <a:avLst/>
          </a:prstGeom>
          <a:solidFill>
            <a:srgbClr val="F0FDF4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517904"/>
            <a:ext cx="416052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1719072"/>
            <a:ext cx="320040" cy="320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86968" y="159105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Exact file &amp; line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86968" y="192024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Both conflicting accesses are reported with full file path, line number, and goroutine ID.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65760" y="2359152"/>
            <a:ext cx="4160520" cy="749808"/>
          </a:xfrm>
          <a:prstGeom prst="rect">
            <a:avLst/>
          </a:prstGeom>
          <a:solidFill>
            <a:srgbClr val="F0FDF4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65760" y="2359152"/>
            <a:ext cx="416052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56032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86968" y="24323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Goroutine creation site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886968" y="276148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detector shows where each goroutine was created, not just where the race occurred.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365760" y="3200400"/>
            <a:ext cx="4160520" cy="749808"/>
          </a:xfrm>
          <a:prstGeom prst="rect">
            <a:avLst/>
          </a:prstGeom>
          <a:solidFill>
            <a:srgbClr val="F0FDF4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365760" y="3200400"/>
            <a:ext cx="416052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401568"/>
            <a:ext cx="320040" cy="32004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86968" y="32735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Read vs. write distinction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886968" y="360273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Reports whether each access was a read or write — crucial for diagnosing the fix needed.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365760" y="4041648"/>
            <a:ext cx="4160520" cy="749808"/>
          </a:xfrm>
          <a:prstGeom prst="rect">
            <a:avLst/>
          </a:prstGeom>
          <a:solidFill>
            <a:srgbClr val="F0FDF4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365760" y="4041648"/>
            <a:ext cx="4160520" cy="457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4242816"/>
            <a:ext cx="320040" cy="32004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86968" y="4114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15803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Runtime stack descent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886968" y="444398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Traces into stdlib (e.g., map internals) — you see the full call chain, not just your code.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4754880" y="115214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DC262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What it misses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4754880" y="1517904"/>
            <a:ext cx="4023360" cy="749808"/>
          </a:xfrm>
          <a:prstGeom prst="rect">
            <a:avLst/>
          </a:prstGeom>
          <a:solidFill>
            <a:srgbClr val="FFF0F0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4754880" y="1517904"/>
            <a:ext cx="4023360" cy="457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1719072"/>
            <a:ext cx="320040" cy="32004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276088" y="1591056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Unexercised paths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4"/>
          <p:cNvSpPr/>
          <p:nvPr/>
        </p:nvSpPr>
        <p:spPr>
          <a:xfrm>
            <a:off x="5276088" y="192024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Dynamic only — a race on an error-handling path your tests never trigger won't be found.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5"/>
          <p:cNvSpPr/>
          <p:nvPr/>
        </p:nvSpPr>
        <p:spPr>
          <a:xfrm>
            <a:off x="4754880" y="2359152"/>
            <a:ext cx="4023360" cy="749808"/>
          </a:xfrm>
          <a:prstGeom prst="rect">
            <a:avLst/>
          </a:prstGeom>
          <a:solidFill>
            <a:srgbClr val="FFF0F0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4754880" y="2359152"/>
            <a:ext cx="4023360" cy="457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2560320"/>
            <a:ext cx="320040" cy="32004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5276088" y="2432304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Deadlocks (partial)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Text 28"/>
          <p:cNvSpPr/>
          <p:nvPr/>
        </p:nvSpPr>
        <p:spPr>
          <a:xfrm>
            <a:off x="5276088" y="276148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race detector finds data races, not deadlocks. Use pprof blocking profiles for those.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29"/>
          <p:cNvSpPr/>
          <p:nvPr/>
        </p:nvSpPr>
        <p:spPr>
          <a:xfrm>
            <a:off x="4754880" y="3200400"/>
            <a:ext cx="4023360" cy="749808"/>
          </a:xfrm>
          <a:prstGeom prst="rect">
            <a:avLst/>
          </a:prstGeom>
          <a:solidFill>
            <a:srgbClr val="FFF0F0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4754880" y="3200400"/>
            <a:ext cx="4023360" cy="4572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608" y="3401568"/>
            <a:ext cx="320040" cy="320040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5276088" y="3273552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Livelock / starvation</a:t>
            </a: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2"/>
          <p:cNvSpPr/>
          <p:nvPr/>
        </p:nvSpPr>
        <p:spPr>
          <a:xfrm>
            <a:off x="5276088" y="3602736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1E203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Goroutines spinning without progress are invisible. Requires behavioral tests + metrics.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3"/>
          <p:cNvSpPr/>
          <p:nvPr/>
        </p:nvSpPr>
        <p:spPr>
          <a:xfrm>
            <a:off x="365760" y="4754880"/>
            <a:ext cx="8412480" cy="320040"/>
          </a:xfrm>
          <a:prstGeom prst="rect">
            <a:avLst/>
          </a:prstGeom>
          <a:solidFill>
            <a:srgbClr val="EFF6FF"/>
          </a:solidFill>
          <a:ln w="9525">
            <a:solidFill>
              <a:srgbClr val="DDE3F0"/>
            </a:solidFill>
            <a:prstDash val="solid"/>
          </a:ln>
          <a:effectLst>
            <a:outerShdw blurRad="76200" dist="254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Text 34"/>
          <p:cNvSpPr/>
          <p:nvPr/>
        </p:nvSpPr>
        <p:spPr>
          <a:xfrm>
            <a:off x="548640" y="480060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1" u="none" strike="noStrike" kern="1200" cap="none" spc="0" normalizeH="0" baseline="0" noProof="0" dirty="0">
                <a:ln>
                  <a:noFill/>
                </a:ln>
                <a:solidFill>
                  <a:srgbClr val="1E40A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Key insight: -race and broad test coverage are multiplicative — neither alone is sufficient to find all races.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3382</Words>
  <Application>Microsoft Office PowerPoint</Application>
  <PresentationFormat>On-screen Show (16:9)</PresentationFormat>
  <Paragraphs>313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Static Analysis &amp; Go Concurrency Tooling</dc:title>
  <dc:subject>PptxGenJS Presentation</dc:subject>
  <dc:creator>PptxGenJS</dc:creator>
  <cp:lastModifiedBy>David Stotts</cp:lastModifiedBy>
  <cp:revision>4</cp:revision>
  <dcterms:created xsi:type="dcterms:W3CDTF">2026-03-25T19:39:29Z</dcterms:created>
  <dcterms:modified xsi:type="dcterms:W3CDTF">2026-03-26T05:33:53Z</dcterms:modified>
</cp:coreProperties>
</file>