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1" d="100"/>
          <a:sy n="101" d="100"/>
        </p:scale>
        <p:origin x="28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738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10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514350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840480" y="0"/>
            <a:ext cx="54864" cy="5143500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548640"/>
            <a:ext cx="1097280" cy="10972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74320" y="178308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274320" y="3310128"/>
            <a:ext cx="2743200" cy="45720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74320" y="3456432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 523, UNC-CH</a:t>
            </a:r>
          </a:p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</a:rPr>
              <a:t>Software Testing</a:t>
            </a:r>
          </a:p>
        </p:txBody>
      </p:sp>
      <p:sp>
        <p:nvSpPr>
          <p:cNvPr id="8" name="Text 5"/>
          <p:cNvSpPr/>
          <p:nvPr/>
        </p:nvSpPr>
        <p:spPr>
          <a:xfrm>
            <a:off x="4160520" y="4572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we'll cover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160520" y="960120"/>
            <a:ext cx="46634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9392" y="1069848"/>
            <a:ext cx="329184" cy="32918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709160" y="1069848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financial metaphor — what debt really means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4160520" y="1618488"/>
            <a:ext cx="46634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392" y="1728216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709160" y="1728216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Deliberate vs. accidental debt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4160520" y="2276856"/>
            <a:ext cx="46634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9392" y="2386584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709160" y="2386584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looks like in real code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4160520" y="2935224"/>
            <a:ext cx="46634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9392" y="3044952"/>
            <a:ext cx="329184" cy="329184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4709160" y="3044952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economic impact — the interest payment</a:t>
            </a:r>
            <a:endParaRPr lang="en-US" sz="1250" dirty="0"/>
          </a:p>
        </p:txBody>
      </p:sp>
      <p:sp>
        <p:nvSpPr>
          <p:cNvPr id="21" name="Shape 14"/>
          <p:cNvSpPr/>
          <p:nvPr/>
        </p:nvSpPr>
        <p:spPr>
          <a:xfrm>
            <a:off x="4160520" y="3593592"/>
            <a:ext cx="46634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9392" y="3703320"/>
            <a:ext cx="329184" cy="329184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4709160" y="3703320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debt is legitimate vs. just bad code</a:t>
            </a:r>
            <a:endParaRPr lang="en-US" sz="1250" dirty="0"/>
          </a:p>
        </p:txBody>
      </p:sp>
      <p:sp>
        <p:nvSpPr>
          <p:cNvPr id="24" name="Shape 16"/>
          <p:cNvSpPr/>
          <p:nvPr/>
        </p:nvSpPr>
        <p:spPr>
          <a:xfrm>
            <a:off x="4160520" y="4251960"/>
            <a:ext cx="46634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9392" y="4361688"/>
            <a:ext cx="329184" cy="329184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4709160" y="4361688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one-sentence definition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78992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91440"/>
            <a:ext cx="8321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Financial Metaphor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11480" y="676656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Ward Cunningham, 1992 — borrowing from finance deliberately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65760" y="1170432"/>
            <a:ext cx="8412480" cy="822960"/>
          </a:xfrm>
          <a:prstGeom prst="rect">
            <a:avLst/>
          </a:prstGeom>
          <a:solidFill>
            <a:srgbClr val="EEF2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30352" y="1225296"/>
            <a:ext cx="8092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Ward Cunningham coined the term in 1992, deliberately borrowing the concept from finance. The core insight: shipping code that works but isn't done right is like taking out a loan — you get value now, but you owe future work, and the longer you wait, the more you pay.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65760" y="2148840"/>
            <a:ext cx="1993392" cy="26974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65760" y="2148840"/>
            <a:ext cx="1993392" cy="54864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2286000"/>
            <a:ext cx="384048" cy="38404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" y="278892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Finance: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457200" y="2999232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Taking on debt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57200" y="3364992"/>
            <a:ext cx="1783080" cy="27432"/>
          </a:xfrm>
          <a:prstGeom prst="rect">
            <a:avLst/>
          </a:prstGeom>
          <a:solidFill>
            <a:srgbClr val="DDE3F0"/>
          </a:solidFill>
          <a:ln w="12700">
            <a:solidFill>
              <a:srgbClr val="DDE3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7200" y="3438144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code: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57200" y="3639312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Shipping a quick fix or skipping abstraction — it works, but it's not right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2487168" y="2148840"/>
            <a:ext cx="1993392" cy="26974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2487168" y="2148840"/>
            <a:ext cx="1993392" cy="54864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0320" y="2286000"/>
            <a:ext cx="384048" cy="384048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2578608" y="278892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Finance:</a:t>
            </a:r>
            <a:endParaRPr lang="en-US" sz="1000" dirty="0"/>
          </a:p>
        </p:txBody>
      </p:sp>
      <p:sp>
        <p:nvSpPr>
          <p:cNvPr id="19" name="Text 15"/>
          <p:cNvSpPr/>
          <p:nvPr/>
        </p:nvSpPr>
        <p:spPr>
          <a:xfrm>
            <a:off x="2578608" y="2999232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principal</a:t>
            </a:r>
            <a:endParaRPr lang="en-US" sz="1250" dirty="0"/>
          </a:p>
        </p:txBody>
      </p:sp>
      <p:sp>
        <p:nvSpPr>
          <p:cNvPr id="20" name="Shape 16"/>
          <p:cNvSpPr/>
          <p:nvPr/>
        </p:nvSpPr>
        <p:spPr>
          <a:xfrm>
            <a:off x="2578608" y="3364992"/>
            <a:ext cx="1783080" cy="27432"/>
          </a:xfrm>
          <a:prstGeom prst="rect">
            <a:avLst/>
          </a:prstGeom>
          <a:solidFill>
            <a:srgbClr val="DDE3F0"/>
          </a:solidFill>
          <a:ln w="12700">
            <a:solidFill>
              <a:srgbClr val="DDE3F0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2578608" y="3438144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code:</a:t>
            </a:r>
            <a:endParaRPr lang="en-US" sz="1000" dirty="0"/>
          </a:p>
        </p:txBody>
      </p:sp>
      <p:sp>
        <p:nvSpPr>
          <p:cNvPr id="22" name="Text 18"/>
          <p:cNvSpPr/>
          <p:nvPr/>
        </p:nvSpPr>
        <p:spPr>
          <a:xfrm>
            <a:off x="2578608" y="3639312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original rework that needs to happen to fix it properly</a:t>
            </a:r>
            <a:endParaRPr lang="en-US" sz="1150" dirty="0"/>
          </a:p>
        </p:txBody>
      </p:sp>
      <p:sp>
        <p:nvSpPr>
          <p:cNvPr id="23" name="Shape 19"/>
          <p:cNvSpPr/>
          <p:nvPr/>
        </p:nvSpPr>
        <p:spPr>
          <a:xfrm>
            <a:off x="4608576" y="2148840"/>
            <a:ext cx="1993392" cy="26974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4" name="Shape 20"/>
          <p:cNvSpPr/>
          <p:nvPr/>
        </p:nvSpPr>
        <p:spPr>
          <a:xfrm>
            <a:off x="4608576" y="2148840"/>
            <a:ext cx="1993392" cy="54864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1728" y="2286000"/>
            <a:ext cx="384048" cy="384048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4700016" y="278892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Finance:</a:t>
            </a:r>
            <a:endParaRPr lang="en-US" sz="1000" dirty="0"/>
          </a:p>
        </p:txBody>
      </p:sp>
      <p:sp>
        <p:nvSpPr>
          <p:cNvPr id="27" name="Text 22"/>
          <p:cNvSpPr/>
          <p:nvPr/>
        </p:nvSpPr>
        <p:spPr>
          <a:xfrm>
            <a:off x="4700016" y="2999232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interest</a:t>
            </a:r>
            <a:endParaRPr lang="en-US" sz="1250" dirty="0"/>
          </a:p>
        </p:txBody>
      </p:sp>
      <p:sp>
        <p:nvSpPr>
          <p:cNvPr id="28" name="Shape 23"/>
          <p:cNvSpPr/>
          <p:nvPr/>
        </p:nvSpPr>
        <p:spPr>
          <a:xfrm>
            <a:off x="4700016" y="3364992"/>
            <a:ext cx="1783080" cy="27432"/>
          </a:xfrm>
          <a:prstGeom prst="rect">
            <a:avLst/>
          </a:prstGeom>
          <a:solidFill>
            <a:srgbClr val="DDE3F0"/>
          </a:solidFill>
          <a:ln w="12700">
            <a:solidFill>
              <a:srgbClr val="DDE3F0"/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4700016" y="3438144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code:</a:t>
            </a:r>
            <a:endParaRPr lang="en-US" sz="1000" dirty="0"/>
          </a:p>
        </p:txBody>
      </p:sp>
      <p:sp>
        <p:nvSpPr>
          <p:cNvPr id="30" name="Text 25"/>
          <p:cNvSpPr/>
          <p:nvPr/>
        </p:nvSpPr>
        <p:spPr>
          <a:xfrm>
            <a:off x="4700016" y="3639312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 drag every day the debt exists — slower velocity, more bugs, harder onboarding</a:t>
            </a:r>
            <a:endParaRPr lang="en-US" sz="1150" dirty="0"/>
          </a:p>
        </p:txBody>
      </p:sp>
      <p:sp>
        <p:nvSpPr>
          <p:cNvPr id="31" name="Shape 26"/>
          <p:cNvSpPr/>
          <p:nvPr/>
        </p:nvSpPr>
        <p:spPr>
          <a:xfrm>
            <a:off x="6729984" y="2148840"/>
            <a:ext cx="1993392" cy="26974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32" name="Shape 27"/>
          <p:cNvSpPr/>
          <p:nvPr/>
        </p:nvSpPr>
        <p:spPr>
          <a:xfrm>
            <a:off x="6729984" y="2148840"/>
            <a:ext cx="1993392" cy="54864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pic>
        <p:nvPicPr>
          <p:cNvPr id="3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3136" y="2286000"/>
            <a:ext cx="384048" cy="384048"/>
          </a:xfrm>
          <a:prstGeom prst="rect">
            <a:avLst/>
          </a:prstGeom>
        </p:spPr>
      </p:pic>
      <p:sp>
        <p:nvSpPr>
          <p:cNvPr id="34" name="Text 28"/>
          <p:cNvSpPr/>
          <p:nvPr/>
        </p:nvSpPr>
        <p:spPr>
          <a:xfrm>
            <a:off x="6821424" y="278892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Finance:</a:t>
            </a:r>
            <a:endParaRPr lang="en-US" sz="1000" dirty="0"/>
          </a:p>
        </p:txBody>
      </p:sp>
      <p:sp>
        <p:nvSpPr>
          <p:cNvPr id="35" name="Text 29"/>
          <p:cNvSpPr/>
          <p:nvPr/>
        </p:nvSpPr>
        <p:spPr>
          <a:xfrm>
            <a:off x="6821424" y="2999232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Bankruptcy</a:t>
            </a:r>
            <a:endParaRPr lang="en-US" sz="1250" dirty="0"/>
          </a:p>
        </p:txBody>
      </p:sp>
      <p:sp>
        <p:nvSpPr>
          <p:cNvPr id="36" name="Shape 30"/>
          <p:cNvSpPr/>
          <p:nvPr/>
        </p:nvSpPr>
        <p:spPr>
          <a:xfrm>
            <a:off x="6821424" y="3364992"/>
            <a:ext cx="1783080" cy="27432"/>
          </a:xfrm>
          <a:prstGeom prst="rect">
            <a:avLst/>
          </a:prstGeom>
          <a:solidFill>
            <a:srgbClr val="DDE3F0"/>
          </a:solidFill>
          <a:ln w="12700">
            <a:solidFill>
              <a:srgbClr val="DDE3F0"/>
            </a:solidFill>
            <a:prstDash val="solid"/>
          </a:ln>
        </p:spPr>
      </p:sp>
      <p:sp>
        <p:nvSpPr>
          <p:cNvPr id="37" name="Text 31"/>
          <p:cNvSpPr/>
          <p:nvPr/>
        </p:nvSpPr>
        <p:spPr>
          <a:xfrm>
            <a:off x="6821424" y="3438144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code:</a:t>
            </a:r>
            <a:endParaRPr lang="en-US" sz="1000" dirty="0"/>
          </a:p>
        </p:txBody>
      </p:sp>
      <p:sp>
        <p:nvSpPr>
          <p:cNvPr id="38" name="Text 32"/>
          <p:cNvSpPr/>
          <p:nvPr/>
        </p:nvSpPr>
        <p:spPr>
          <a:xfrm>
            <a:off x="6821424" y="3639312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codebase becomes so entangled that progress stops, or a full rewrite is forced</a:t>
            </a:r>
            <a:endParaRPr lang="en-US" sz="1150" dirty="0"/>
          </a:p>
        </p:txBody>
      </p:sp>
      <p:sp>
        <p:nvSpPr>
          <p:cNvPr id="39" name="Text 33"/>
          <p:cNvSpPr/>
          <p:nvPr/>
        </p:nvSpPr>
        <p:spPr>
          <a:xfrm>
            <a:off x="365760" y="4846320"/>
            <a:ext cx="8412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 financial debt, some technical debt is intentional and rational. The danger is when 'we'll fix it next sprint' becomes never.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78992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91440"/>
            <a:ext cx="8321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Main Types of Technical Debt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11480" y="676656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all debt is created equal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65760" y="1170432"/>
            <a:ext cx="416052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170432"/>
            <a:ext cx="4160520" cy="64008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25880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51560" y="1353312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Deliberate Debt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02920" y="187452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conscious tradeoff — you know the design is suboptimal but choose to ship anyway.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02920" y="2487168"/>
            <a:ext cx="3749040" cy="685800"/>
          </a:xfrm>
          <a:prstGeom prst="rect">
            <a:avLst/>
          </a:prstGeom>
          <a:solidFill>
            <a:srgbClr val="F5F3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658368" y="2551176"/>
            <a:ext cx="34381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D2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 know this design is wrong but we need to ship by Friday. We'll refactor it next sprint."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502920" y="32735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it's acceptable:</a:t>
            </a:r>
            <a:endParaRPr lang="en-US" sz="125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3611880"/>
            <a:ext cx="274320" cy="2743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868680" y="3584448"/>
            <a:ext cx="3520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Enables hitting a deadline or validating an idea quickly</a:t>
            </a:r>
            <a:endParaRPr lang="en-US" sz="12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4050792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68680" y="4023360"/>
            <a:ext cx="3520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Rational when the code may be thrown away entirely</a:t>
            </a:r>
            <a:endParaRPr lang="en-US" sz="12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4489704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68680" y="4462272"/>
            <a:ext cx="3520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 damaging kind — IF you actually pay it back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4709160" y="1170432"/>
            <a:ext cx="406908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4709160" y="1170432"/>
            <a:ext cx="4069080" cy="64008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320" y="1325880"/>
            <a:ext cx="457200" cy="45720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5394960" y="1353312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Accidental Debt</a:t>
            </a:r>
            <a:endParaRPr lang="en-US" sz="1800" dirty="0"/>
          </a:p>
        </p:txBody>
      </p:sp>
      <p:sp>
        <p:nvSpPr>
          <p:cNvPr id="23" name="Text 16"/>
          <p:cNvSpPr/>
          <p:nvPr/>
        </p:nvSpPr>
        <p:spPr>
          <a:xfrm>
            <a:off x="4846320" y="187452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Nobody made a bad decision — the system simply outgrew its original design.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4846320" y="2487168"/>
            <a:ext cx="3657600" cy="685800"/>
          </a:xfrm>
          <a:prstGeom prst="rect">
            <a:avLst/>
          </a:prstGeom>
          <a:solidFill>
            <a:srgbClr val="FFFBEB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5" name="Text 18"/>
          <p:cNvSpPr/>
          <p:nvPr/>
        </p:nvSpPr>
        <p:spPr>
          <a:xfrm>
            <a:off x="4992624" y="2551176"/>
            <a:ext cx="33467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codebase made sense at 10,000 lines. At 500,000 lines, the original architecture is now a bottleneck nobody designed for."</a:t>
            </a:r>
            <a:endParaRPr lang="en-US" sz="1200" dirty="0"/>
          </a:p>
        </p:txBody>
      </p:sp>
      <p:sp>
        <p:nvSpPr>
          <p:cNvPr id="26" name="Text 19"/>
          <p:cNvSpPr/>
          <p:nvPr/>
        </p:nvSpPr>
        <p:spPr>
          <a:xfrm>
            <a:off x="4846320" y="327355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it's harder to manage:</a:t>
            </a:r>
            <a:endParaRPr lang="en-US" sz="1250" dirty="0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320" y="3611880"/>
            <a:ext cx="274320" cy="274320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5212080" y="3584448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one consciously chose it — it crept in gradually</a:t>
            </a:r>
            <a:endParaRPr lang="en-US" sz="1200" dirty="0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320" y="4050792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5212080" y="4023360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larger in scale than deliberate debt</a:t>
            </a:r>
            <a:endParaRPr lang="en-US" sz="1200" dirty="0"/>
          </a:p>
        </p:txBody>
      </p:sp>
      <p:pic>
        <p:nvPicPr>
          <p:cNvPr id="31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320" y="4489704"/>
            <a:ext cx="274320" cy="274320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5212080" y="4462272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Harder to prioritize because there's no clear 'payback' plan</a:t>
            </a:r>
            <a:endParaRPr lang="en-US" sz="1200" dirty="0"/>
          </a:p>
        </p:txBody>
      </p:sp>
      <p:sp>
        <p:nvSpPr>
          <p:cNvPr id="33" name="Text 23"/>
          <p:cNvSpPr/>
          <p:nvPr/>
        </p:nvSpPr>
        <p:spPr>
          <a:xfrm>
            <a:off x="365760" y="4846320"/>
            <a:ext cx="8412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i="1" dirty="0">
                <a:solidFill>
                  <a:srgbClr val="4F6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practice, accidental debt is often the larger problem — and the harder one to address.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78992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91440"/>
            <a:ext cx="8321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Technical Debt Looks Like in Code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11480" y="676656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Concrete patterns every engineer recognizes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65760" y="1170432"/>
            <a:ext cx="2029968" cy="162763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170432"/>
            <a:ext cx="2029968" cy="54864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07592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4400" y="1335024"/>
            <a:ext cx="1408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 sprawl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57200" y="1764792"/>
            <a:ext cx="186537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function written for one case, now handling twelve via nested if-statements nobody fully understands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578608" y="1170432"/>
            <a:ext cx="2029968" cy="162763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578608" y="1170432"/>
            <a:ext cx="2029968" cy="54864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0048" y="1307592"/>
            <a:ext cx="365760" cy="3657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127248" y="1335024"/>
            <a:ext cx="1408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test coverage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2670048" y="1764792"/>
            <a:ext cx="186537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Changes require manual verification; developers are afraid to refactor because there is no safety net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4791456" y="1170432"/>
            <a:ext cx="2029968" cy="162763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791456" y="1170432"/>
            <a:ext cx="2029968" cy="54864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2896" y="1307592"/>
            <a:ext cx="365760" cy="36576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340096" y="1335024"/>
            <a:ext cx="1408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 rot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4882896" y="1764792"/>
            <a:ext cx="186537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database schema designed for the original product that now requires five joins to answer a simple question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7004304" y="1170432"/>
            <a:ext cx="2029968" cy="162763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7004304" y="1170432"/>
            <a:ext cx="2029968" cy="54864"/>
          </a:xfrm>
          <a:prstGeom prst="rect">
            <a:avLst/>
          </a:prstGeom>
          <a:solidFill>
            <a:srgbClr val="4F63D2"/>
          </a:solidFill>
          <a:ln w="12700">
            <a:solidFill>
              <a:srgbClr val="4F63D2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5744" y="1307592"/>
            <a:ext cx="365760" cy="36576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552944" y="1335024"/>
            <a:ext cx="1408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F6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Copy-paste duplication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7095744" y="1764792"/>
            <a:ext cx="186537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logic in fifteen places — when requirements change, it has to change in fifteen places</a:t>
            </a:r>
            <a:endParaRPr lang="en-US" sz="1100" dirty="0"/>
          </a:p>
        </p:txBody>
      </p:sp>
      <p:sp>
        <p:nvSpPr>
          <p:cNvPr id="25" name="Shape 19"/>
          <p:cNvSpPr/>
          <p:nvPr/>
        </p:nvSpPr>
        <p:spPr>
          <a:xfrm>
            <a:off x="365760" y="2926080"/>
            <a:ext cx="2029968" cy="162763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365760" y="2926080"/>
            <a:ext cx="2029968" cy="54864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3063240"/>
            <a:ext cx="365760" cy="36576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14400" y="3090672"/>
            <a:ext cx="1408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Stale dependencies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457200" y="3520440"/>
            <a:ext cx="186537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third-party library three major versions behind because upgrading it would break things nobody understands</a:t>
            </a:r>
            <a:endParaRPr lang="en-US" sz="1100" dirty="0"/>
          </a:p>
        </p:txBody>
      </p:sp>
      <p:sp>
        <p:nvSpPr>
          <p:cNvPr id="30" name="Shape 23"/>
          <p:cNvSpPr/>
          <p:nvPr/>
        </p:nvSpPr>
        <p:spPr>
          <a:xfrm>
            <a:off x="2578608" y="2926080"/>
            <a:ext cx="2029968" cy="162763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2578608" y="2926080"/>
            <a:ext cx="2029968" cy="54864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0048" y="3063240"/>
            <a:ext cx="365760" cy="36576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3127248" y="3090672"/>
            <a:ext cx="1408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Hardcoded config</a:t>
            </a: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2670048" y="3520440"/>
            <a:ext cx="186537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 values baked into source code instead of externalized — makes deployment brittle</a:t>
            </a:r>
            <a:endParaRPr lang="en-US" sz="1100" dirty="0"/>
          </a:p>
        </p:txBody>
      </p:sp>
      <p:sp>
        <p:nvSpPr>
          <p:cNvPr id="35" name="Shape 27"/>
          <p:cNvSpPr/>
          <p:nvPr/>
        </p:nvSpPr>
        <p:spPr>
          <a:xfrm>
            <a:off x="4791456" y="2926080"/>
            <a:ext cx="2029968" cy="162763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36" name="Shape 28"/>
          <p:cNvSpPr/>
          <p:nvPr/>
        </p:nvSpPr>
        <p:spPr>
          <a:xfrm>
            <a:off x="4791456" y="2926080"/>
            <a:ext cx="2029968" cy="54864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2896" y="3063240"/>
            <a:ext cx="365760" cy="365760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5340096" y="3090672"/>
            <a:ext cx="1408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Misleading names</a:t>
            </a:r>
            <a:endParaRPr lang="en-US" sz="1200" dirty="0"/>
          </a:p>
        </p:txBody>
      </p:sp>
      <p:sp>
        <p:nvSpPr>
          <p:cNvPr id="39" name="Text 30"/>
          <p:cNvSpPr/>
          <p:nvPr/>
        </p:nvSpPr>
        <p:spPr>
          <a:xfrm>
            <a:off x="4882896" y="3520440"/>
            <a:ext cx="186537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that made sense in 2018 but now actively misleads developers about what the code does</a:t>
            </a:r>
            <a:endParaRPr lang="en-US" sz="1100" dirty="0"/>
          </a:p>
        </p:txBody>
      </p:sp>
      <p:sp>
        <p:nvSpPr>
          <p:cNvPr id="40" name="Shape 31"/>
          <p:cNvSpPr/>
          <p:nvPr/>
        </p:nvSpPr>
        <p:spPr>
          <a:xfrm>
            <a:off x="7004304" y="2926080"/>
            <a:ext cx="2029968" cy="162763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41" name="Shape 32"/>
          <p:cNvSpPr/>
          <p:nvPr/>
        </p:nvSpPr>
        <p:spPr>
          <a:xfrm>
            <a:off x="7004304" y="2926080"/>
            <a:ext cx="2029968" cy="54864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744" y="3063240"/>
            <a:ext cx="365760" cy="365760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7552944" y="3090672"/>
            <a:ext cx="1408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Unchecked technical debt</a:t>
            </a:r>
            <a:endParaRPr lang="en-US" sz="1200" dirty="0"/>
          </a:p>
        </p:txBody>
      </p:sp>
      <p:sp>
        <p:nvSpPr>
          <p:cNvPr id="44" name="Text 34"/>
          <p:cNvSpPr/>
          <p:nvPr/>
        </p:nvSpPr>
        <p:spPr>
          <a:xfrm>
            <a:off x="7095744" y="3520440"/>
            <a:ext cx="186537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agreed process to track, prioritize, or pay down debt — so it compounds silently over years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78992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91440"/>
            <a:ext cx="8321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Economic Impact: Paying Interest Every Day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11480" y="676656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debt isn't a future problem — it's a present-tense tax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65760" y="1170432"/>
            <a:ext cx="2743200" cy="2606040"/>
          </a:xfrm>
          <a:prstGeom prst="rect">
            <a:avLst/>
          </a:prstGeom>
          <a:solidFill>
            <a:srgbClr val="EEF2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57200" y="128016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$2.41T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457200" y="2212848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4A5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cost of poor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4A5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quality in the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4A5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in 2022 (CISQ)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281635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includes technical debt,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cybercrime &amp; failures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310128" y="1170432"/>
            <a:ext cx="2697480" cy="126187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310128" y="1170432"/>
            <a:ext cx="64008" cy="1261872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0" y="1554480"/>
            <a:ext cx="365760" cy="3657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3968496" y="126187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Slower velocity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968496" y="1627632"/>
            <a:ext cx="1920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new feature has to navigate the existing mess. Teams that could ship in a week take a month.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144768" y="1170432"/>
            <a:ext cx="2697480" cy="126187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144768" y="1170432"/>
            <a:ext cx="64008" cy="1261872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1554480"/>
            <a:ext cx="365760" cy="36576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6803136" y="126187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defect rate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6803136" y="1627632"/>
            <a:ext cx="1920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Complex, poorly-understood code has more bugs. Debt and defect density are directly correlated.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3310128" y="2587752"/>
            <a:ext cx="2697480" cy="126187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3310128" y="2587752"/>
            <a:ext cx="64008" cy="1261872"/>
          </a:xfrm>
          <a:prstGeom prst="rect">
            <a:avLst/>
          </a:prstGeom>
          <a:solidFill>
            <a:srgbClr val="4F63D2"/>
          </a:solidFill>
          <a:ln w="12700">
            <a:solidFill>
              <a:srgbClr val="4F63D2"/>
            </a:solidFill>
            <a:prstDash val="solid"/>
          </a:ln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4720" y="2971800"/>
            <a:ext cx="365760" cy="36576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3968496" y="267919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Longer onboarding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3968496" y="3044952"/>
            <a:ext cx="1920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engineers take months to become productive instead of weeks — the debt is invisible to them.</a:t>
            </a:r>
            <a:endParaRPr lang="en-US" sz="1150" dirty="0"/>
          </a:p>
        </p:txBody>
      </p:sp>
      <p:sp>
        <p:nvSpPr>
          <p:cNvPr id="24" name="Shape 19"/>
          <p:cNvSpPr/>
          <p:nvPr/>
        </p:nvSpPr>
        <p:spPr>
          <a:xfrm>
            <a:off x="6144768" y="2587752"/>
            <a:ext cx="2697480" cy="126187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6144768" y="2587752"/>
            <a:ext cx="64008" cy="126187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2971800"/>
            <a:ext cx="365760" cy="36576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6803136" y="267919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Fear of change</a:t>
            </a:r>
            <a:endParaRPr lang="en-US" sz="1300" dirty="0"/>
          </a:p>
        </p:txBody>
      </p:sp>
      <p:sp>
        <p:nvSpPr>
          <p:cNvPr id="28" name="Text 22"/>
          <p:cNvSpPr/>
          <p:nvPr/>
        </p:nvSpPr>
        <p:spPr>
          <a:xfrm>
            <a:off x="6803136" y="3044952"/>
            <a:ext cx="1920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Developers avoid touching code they don't understand, so debt grows and opportunities are missed.</a:t>
            </a:r>
            <a:endParaRPr lang="en-US" sz="1150" dirty="0"/>
          </a:p>
        </p:txBody>
      </p:sp>
      <p:sp>
        <p:nvSpPr>
          <p:cNvPr id="29" name="Shape 23"/>
          <p:cNvSpPr/>
          <p:nvPr/>
        </p:nvSpPr>
        <p:spPr>
          <a:xfrm>
            <a:off x="365760" y="3913632"/>
            <a:ext cx="8412480" cy="749808"/>
          </a:xfrm>
          <a:prstGeom prst="rect">
            <a:avLst/>
          </a:prstGeom>
          <a:solidFill>
            <a:srgbClr val="FFF7ED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365760" y="3913632"/>
            <a:ext cx="8412480" cy="54864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4059936"/>
            <a:ext cx="384048" cy="384048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987552" y="4005072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Developers spend ~20% of their time fixing bugs — roughly $20,000/year per engineer in wasted salary. </a:t>
            </a:r>
            <a:endParaRPr lang="en-US" sz="1300" dirty="0"/>
          </a:p>
        </p:txBody>
      </p:sp>
      <p:sp>
        <p:nvSpPr>
          <p:cNvPr id="33" name="Text 26"/>
          <p:cNvSpPr/>
          <p:nvPr/>
        </p:nvSpPr>
        <p:spPr>
          <a:xfrm>
            <a:off x="987552" y="429768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bugs earlier in the SDLC and that cost drops 4–100×.</a:t>
            </a:r>
            <a:endParaRPr lang="en-US" sz="1250" dirty="0"/>
          </a:p>
        </p:txBody>
      </p:sp>
      <p:sp>
        <p:nvSpPr>
          <p:cNvPr id="34" name="Text 27"/>
          <p:cNvSpPr/>
          <p:nvPr/>
        </p:nvSpPr>
        <p:spPr>
          <a:xfrm>
            <a:off x="6492240" y="3968496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4A5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$1.52T in</a:t>
            </a:r>
            <a:endParaRPr lang="en-US" sz="1200" dirty="0"/>
          </a:p>
          <a:p>
            <a:pPr marL="0" indent="0" algn="r">
              <a:buNone/>
            </a:pPr>
            <a:r>
              <a:rPr lang="en-US" sz="1200" i="1" dirty="0">
                <a:solidFill>
                  <a:srgbClr val="4A5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debt</a:t>
            </a:r>
            <a:endParaRPr lang="en-US" sz="1200" dirty="0"/>
          </a:p>
          <a:p>
            <a:pPr marL="0" indent="0" algn="r">
              <a:buNone/>
            </a:pPr>
            <a:r>
              <a:rPr lang="en-US" sz="1200" i="1" dirty="0">
                <a:solidFill>
                  <a:srgbClr val="4A5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US (2022)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78992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91440"/>
            <a:ext cx="8321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Legitimate Debt vs. Just Bad Code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11480" y="676656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Cunningham himself warned the metaphor is often misused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65760" y="1170432"/>
            <a:ext cx="8412480" cy="713232"/>
          </a:xfrm>
          <a:prstGeom prst="rect">
            <a:avLst/>
          </a:prstGeom>
          <a:solidFill>
            <a:srgbClr val="EEF2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30352" y="1225296"/>
            <a:ext cx="8092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all messy code earns the dignity of the debt metaphor. The distinction matters because conflating them lets teams off the hook for things that weren't actually tradeoffs.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65760" y="2011680"/>
            <a:ext cx="4114800" cy="26974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65760" y="2011680"/>
            <a:ext cx="4114800" cy="64008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148840"/>
            <a:ext cx="411480" cy="4114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05840" y="2176272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A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Legitimate Technical Debt</a:t>
            </a:r>
            <a:endParaRPr lang="en-US" sz="15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2670048"/>
            <a:ext cx="274320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68680" y="2642616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deliberate, time-boxed shortcut to hit a release date</a:t>
            </a:r>
            <a:endParaRPr lang="en-US" sz="12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3145536"/>
            <a:ext cx="274320" cy="27432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68680" y="3118104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design that was correct for the system's scale at the time</a:t>
            </a:r>
            <a:endParaRPr lang="en-US" sz="12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3621024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68680" y="3593592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that may be replaced soon — debt that won't compound</a:t>
            </a:r>
            <a:endParaRPr lang="en-US" sz="125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4096512"/>
            <a:ext cx="274320" cy="27432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68680" y="406908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explicit tradeoff with a known payback plan</a:t>
            </a:r>
            <a:endParaRPr lang="en-US" sz="1250" dirty="0"/>
          </a:p>
        </p:txBody>
      </p:sp>
      <p:sp>
        <p:nvSpPr>
          <p:cNvPr id="19" name="Shape 12"/>
          <p:cNvSpPr/>
          <p:nvPr/>
        </p:nvSpPr>
        <p:spPr>
          <a:xfrm>
            <a:off x="4663440" y="2011680"/>
            <a:ext cx="4114800" cy="26974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0" name="Shape 13"/>
          <p:cNvSpPr/>
          <p:nvPr/>
        </p:nvSpPr>
        <p:spPr>
          <a:xfrm>
            <a:off x="4663440" y="2011680"/>
            <a:ext cx="4114800" cy="64008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2148840"/>
            <a:ext cx="411480" cy="41148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5303520" y="2176272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 Bad Code</a:t>
            </a:r>
            <a:endParaRPr lang="en-US" sz="1500" dirty="0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2670048"/>
            <a:ext cx="274320" cy="274320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5166360" y="2642616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Nobody thought carefully — no tradeoff was made</a:t>
            </a:r>
            <a:endParaRPr lang="en-US" sz="1250" dirty="0"/>
          </a:p>
        </p:txBody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3145536"/>
            <a:ext cx="274320" cy="274320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5166360" y="3118104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were skipped out of laziness, not time pressure</a:t>
            </a:r>
            <a:endParaRPr lang="en-US" sz="1250" dirty="0"/>
          </a:p>
        </p:txBody>
      </p:sp>
      <p:pic>
        <p:nvPicPr>
          <p:cNvPr id="27" name="Image 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3621024"/>
            <a:ext cx="274320" cy="274320"/>
          </a:xfrm>
          <a:prstGeom prst="rect">
            <a:avLst/>
          </a:prstGeom>
        </p:spPr>
      </p:pic>
      <p:sp>
        <p:nvSpPr>
          <p:cNvPr id="28" name="Text 17"/>
          <p:cNvSpPr/>
          <p:nvPr/>
        </p:nvSpPr>
        <p:spPr>
          <a:xfrm>
            <a:off x="5166360" y="3593592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and structure were never considered</a:t>
            </a:r>
            <a:endParaRPr lang="en-US" sz="1250" dirty="0"/>
          </a:p>
        </p:txBody>
      </p:sp>
      <p:pic>
        <p:nvPicPr>
          <p:cNvPr id="29" name="Image 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4096512"/>
            <a:ext cx="274320" cy="274320"/>
          </a:xfrm>
          <a:prstGeom prst="rect">
            <a:avLst/>
          </a:prstGeom>
        </p:spPr>
      </p:pic>
      <p:sp>
        <p:nvSpPr>
          <p:cNvPr id="30" name="Text 18"/>
          <p:cNvSpPr/>
          <p:nvPr/>
        </p:nvSpPr>
        <p:spPr>
          <a:xfrm>
            <a:off x="5166360" y="406908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Called 'debt' as an excuse to avoid accountability</a:t>
            </a:r>
            <a:endParaRPr lang="en-US" sz="1250" dirty="0"/>
          </a:p>
        </p:txBody>
      </p:sp>
      <p:sp>
        <p:nvSpPr>
          <p:cNvPr id="31" name="Shape 19"/>
          <p:cNvSpPr/>
          <p:nvPr/>
        </p:nvSpPr>
        <p:spPr>
          <a:xfrm>
            <a:off x="365760" y="4800600"/>
            <a:ext cx="8412480" cy="301752"/>
          </a:xfrm>
          <a:prstGeom prst="rect">
            <a:avLst/>
          </a:prstGeom>
          <a:solidFill>
            <a:srgbClr val="EFF6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32" name="Text 20"/>
          <p:cNvSpPr/>
          <p:nvPr/>
        </p:nvSpPr>
        <p:spPr>
          <a:xfrm>
            <a:off x="530352" y="4837176"/>
            <a:ext cx="8092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1E4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question to ask: was there a genuine tradeoff with a known cost, or was quality simply not treated as a priority?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78992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91440"/>
            <a:ext cx="8321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Definition &amp; Key Takeaways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11480" y="676656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every engineer should internalize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65760" y="1170432"/>
            <a:ext cx="8412480" cy="1234440"/>
          </a:xfrm>
          <a:prstGeom prst="rect">
            <a:avLst/>
          </a:prstGeom>
          <a:solidFill>
            <a:srgbClr val="EEF2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170432"/>
            <a:ext cx="8412480" cy="64008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30352" y="1280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Definition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30352" y="1554480"/>
            <a:ext cx="80924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debt is the gap between how the system is and how it needs to be to support future development efficiently — and the longer that gap persists, the more it costs in every subsequent piece of work.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65760" y="2578608"/>
            <a:ext cx="411480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65760" y="2578608"/>
            <a:ext cx="64008" cy="749808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2779776"/>
            <a:ext cx="347472" cy="34747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024128" y="2670048"/>
            <a:ext cx="3337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technical debt is a loan against future developer time — it always gets repaid, with interest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2578608"/>
            <a:ext cx="411480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2578608"/>
            <a:ext cx="64008" cy="749808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032" y="2779776"/>
            <a:ext cx="347472" cy="347472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321808" y="2670048"/>
            <a:ext cx="3337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Deliberate debt is rational and sometimes necessary — but only if you actually pay it back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365760" y="3447288"/>
            <a:ext cx="411480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365760" y="3447288"/>
            <a:ext cx="64008" cy="749808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" y="3648456"/>
            <a:ext cx="347472" cy="34747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024128" y="3538728"/>
            <a:ext cx="3337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Accidental debt is often larger and harder — it compounds silently until someone investigates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663440" y="3447288"/>
            <a:ext cx="411480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663440" y="3447288"/>
            <a:ext cx="64008" cy="749808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8032" y="3648456"/>
            <a:ext cx="347472" cy="34747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321808" y="3538728"/>
            <a:ext cx="3337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interest payment is real: slower velocity, more bugs, harder onboarding, fear of change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365760" y="4315968"/>
            <a:ext cx="411480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365760" y="4315968"/>
            <a:ext cx="64008" cy="749808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352" y="4517136"/>
            <a:ext cx="347472" cy="347472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024128" y="4407408"/>
            <a:ext cx="3337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'Technical debt' is not an excuse for chronic sloppiness — that's just bad code without a tradeoff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4663440" y="4315968"/>
            <a:ext cx="411480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4663440" y="4315968"/>
            <a:ext cx="64008" cy="749808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8032" y="4517136"/>
            <a:ext cx="347472" cy="347472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5321808" y="4407408"/>
            <a:ext cx="3337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Shift-left testing reduces debt accumulation — catch design problems before they become structural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1037</Words>
  <Application>Microsoft Office PowerPoint</Application>
  <PresentationFormat>On-screen Show (16:9)</PresentationFormat>
  <Paragraphs>118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Debt</dc:title>
  <dc:subject>PptxGenJS Presentation</dc:subject>
  <dc:creator>PptxGenJS</dc:creator>
  <cp:lastModifiedBy>David Stotts</cp:lastModifiedBy>
  <cp:revision>3</cp:revision>
  <dcterms:created xsi:type="dcterms:W3CDTF">2026-03-25T21:27:50Z</dcterms:created>
  <dcterms:modified xsi:type="dcterms:W3CDTF">2026-03-26T05:26:36Z</dcterms:modified>
</cp:coreProperties>
</file>