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98"/>
  </p:notesMasterIdLst>
  <p:sldIdLst>
    <p:sldId id="599" r:id="rId3"/>
    <p:sldId id="552" r:id="rId4"/>
    <p:sldId id="555" r:id="rId5"/>
    <p:sldId id="556" r:id="rId6"/>
    <p:sldId id="557" r:id="rId7"/>
    <p:sldId id="553" r:id="rId8"/>
    <p:sldId id="612" r:id="rId9"/>
    <p:sldId id="558" r:id="rId10"/>
    <p:sldId id="611" r:id="rId11"/>
    <p:sldId id="590" r:id="rId12"/>
    <p:sldId id="560" r:id="rId13"/>
    <p:sldId id="598" r:id="rId14"/>
    <p:sldId id="597" r:id="rId15"/>
    <p:sldId id="608" r:id="rId16"/>
    <p:sldId id="596" r:id="rId17"/>
    <p:sldId id="595" r:id="rId18"/>
    <p:sldId id="594" r:id="rId19"/>
    <p:sldId id="593" r:id="rId20"/>
    <p:sldId id="592" r:id="rId21"/>
    <p:sldId id="600" r:id="rId22"/>
    <p:sldId id="605" r:id="rId23"/>
    <p:sldId id="604" r:id="rId24"/>
    <p:sldId id="603" r:id="rId25"/>
    <p:sldId id="602" r:id="rId26"/>
    <p:sldId id="601" r:id="rId27"/>
    <p:sldId id="610" r:id="rId28"/>
    <p:sldId id="609" r:id="rId29"/>
    <p:sldId id="607" r:id="rId30"/>
    <p:sldId id="494" r:id="rId31"/>
    <p:sldId id="559" r:id="rId32"/>
    <p:sldId id="458" r:id="rId33"/>
    <p:sldId id="514" r:id="rId34"/>
    <p:sldId id="515" r:id="rId35"/>
    <p:sldId id="516" r:id="rId36"/>
    <p:sldId id="518" r:id="rId37"/>
    <p:sldId id="519" r:id="rId38"/>
    <p:sldId id="522" r:id="rId39"/>
    <p:sldId id="521" r:id="rId40"/>
    <p:sldId id="520" r:id="rId41"/>
    <p:sldId id="523" r:id="rId42"/>
    <p:sldId id="524" r:id="rId43"/>
    <p:sldId id="525" r:id="rId44"/>
    <p:sldId id="526"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551" r:id="rId66"/>
    <p:sldId id="550" r:id="rId67"/>
    <p:sldId id="547" r:id="rId68"/>
    <p:sldId id="548" r:id="rId69"/>
    <p:sldId id="549" r:id="rId70"/>
    <p:sldId id="561" r:id="rId71"/>
    <p:sldId id="562" r:id="rId72"/>
    <p:sldId id="563" r:id="rId73"/>
    <p:sldId id="564" r:id="rId74"/>
    <p:sldId id="591" r:id="rId75"/>
    <p:sldId id="589" r:id="rId76"/>
    <p:sldId id="569" r:id="rId77"/>
    <p:sldId id="575" r:id="rId78"/>
    <p:sldId id="574" r:id="rId79"/>
    <p:sldId id="573" r:id="rId80"/>
    <p:sldId id="572" r:id="rId81"/>
    <p:sldId id="571" r:id="rId82"/>
    <p:sldId id="582" r:id="rId83"/>
    <p:sldId id="570" r:id="rId84"/>
    <p:sldId id="581" r:id="rId85"/>
    <p:sldId id="580" r:id="rId86"/>
    <p:sldId id="579" r:id="rId87"/>
    <p:sldId id="578" r:id="rId88"/>
    <p:sldId id="577" r:id="rId89"/>
    <p:sldId id="576" r:id="rId90"/>
    <p:sldId id="583" r:id="rId91"/>
    <p:sldId id="584" r:id="rId92"/>
    <p:sldId id="588" r:id="rId93"/>
    <p:sldId id="587" r:id="rId94"/>
    <p:sldId id="586" r:id="rId95"/>
    <p:sldId id="585" r:id="rId96"/>
    <p:sldId id="472"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41C"/>
    <a:srgbClr val="257C9B"/>
    <a:srgbClr val="3C948C"/>
    <a:srgbClr val="2E746D"/>
    <a:srgbClr val="378981"/>
    <a:srgbClr val="954E3B"/>
    <a:srgbClr val="F9FDC3"/>
    <a:srgbClr val="F4FB9F"/>
    <a:srgbClr val="3366FF"/>
    <a:srgbClr val="58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95" autoAdjust="0"/>
    <p:restoredTop sz="94633" autoAdjust="0"/>
  </p:normalViewPr>
  <p:slideViewPr>
    <p:cSldViewPr>
      <p:cViewPr varScale="1">
        <p:scale>
          <a:sx n="76" d="100"/>
          <a:sy n="76" d="100"/>
        </p:scale>
        <p:origin x="216" y="6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C30AAD-270B-45A5-9812-B3FF80DA1D53}" type="datetimeFigureOut">
              <a:rPr lang="en-US" smtClean="0"/>
              <a:t>4/18/2023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AC0F1D-8C17-445D-B92E-6E4FAA8C84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C30AAD-270B-45A5-9812-B3FF80DA1D53}" type="datetimeFigureOut">
              <a:rPr lang="en-US" smtClean="0"/>
              <a:t>4/18/2023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AC0F1D-8C17-445D-B92E-6E4FAA8C8454}" type="slidenum">
              <a:rPr lang="en-US" smtClean="0"/>
              <a:t>‹#›</a:t>
            </a:fld>
            <a:endParaRPr lang="en-US"/>
          </a:p>
        </p:txBody>
      </p:sp>
    </p:spTree>
    <p:extLst>
      <p:ext uri="{BB962C8B-B14F-4D97-AF65-F5344CB8AC3E}">
        <p14:creationId xmlns:p14="http://schemas.microsoft.com/office/powerpoint/2010/main" val="417907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4088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191586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5290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DC30AAD-270B-45A5-9812-B3FF80DA1D53}"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85562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C30AAD-270B-45A5-9812-B3FF80DA1D53}"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0248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75578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45962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AC0F1D-8C17-445D-B92E-6E4FAA8C845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92505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95526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3529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DC30AAD-270B-45A5-9812-B3FF80DA1D53}"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C30AAD-270B-45A5-9812-B3FF80DA1D53}"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C30AAD-270B-45A5-9812-B3FF80DA1D53}" type="datetimeFigureOut">
              <a:rPr lang="en-US" smtClean="0"/>
              <a:t>4/18/2023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AC0F1D-8C17-445D-B92E-6E4FAA8C845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C30AAD-270B-45A5-9812-B3FF80DA1D53}" type="datetimeFigureOut">
              <a:rPr lang="en-US" smtClean="0"/>
              <a:t>4/18/2023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AC0F1D-8C17-445D-B92E-6E4FAA8C84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C30AAD-270B-45A5-9812-B3FF80DA1D53}" type="datetimeFigureOut">
              <a:rPr lang="en-US" smtClean="0"/>
              <a:t>4/18/2023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AC0F1D-8C17-445D-B92E-6E4FAA8C8454}" type="slidenum">
              <a:rPr lang="en-US" smtClean="0"/>
              <a:t>‹#›</a:t>
            </a:fld>
            <a:endParaRPr lang="en-US"/>
          </a:p>
        </p:txBody>
      </p:sp>
    </p:spTree>
    <p:extLst>
      <p:ext uri="{BB962C8B-B14F-4D97-AF65-F5344CB8AC3E}">
        <p14:creationId xmlns:p14="http://schemas.microsoft.com/office/powerpoint/2010/main" val="3058550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orality" TargetMode="External"/><Relationship Id="rId2" Type="http://schemas.openxmlformats.org/officeDocument/2006/relationships/hyperlink" Target="https://en.wikipedia.org/wiki/Cambridge_Dictionary_of_Philosoph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scu.edu/ethics/ethics-resources/a-framework-for-ethical-decision-mak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eseret.com/2008/8/27/20271458/citigroup-will-pay-18-million-over-swept-fund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696200" cy="2514600"/>
          </a:xfrm>
        </p:spPr>
        <p:txBody>
          <a:bodyPr>
            <a:normAutofit fontScale="40000" lnSpcReduction="20000"/>
          </a:bodyPr>
          <a:lstStyle/>
          <a:p>
            <a:pPr algn="r">
              <a:lnSpc>
                <a:spcPts val="100"/>
              </a:lnSpc>
              <a:spcBef>
                <a:spcPts val="0"/>
              </a:spcBef>
            </a:pPr>
            <a:r>
              <a:rPr lang="en-US" sz="2400" i="1" dirty="0">
                <a:solidFill>
                  <a:schemeClr val="accent2">
                    <a:lumMod val="50000"/>
                  </a:schemeClr>
                </a:solidFill>
              </a:rPr>
              <a:t>  </a:t>
            </a:r>
          </a:p>
          <a:p>
            <a:pPr algn="r"/>
            <a:endParaRPr lang="en-US" sz="2400" i="1" dirty="0">
              <a:solidFill>
                <a:schemeClr val="accent1">
                  <a:lumMod val="50000"/>
                </a:schemeClr>
              </a:solidFill>
            </a:endParaRPr>
          </a:p>
          <a:p>
            <a:pPr algn="r"/>
            <a:endParaRPr lang="en-US" sz="2400" i="1" dirty="0">
              <a:solidFill>
                <a:schemeClr val="accent1">
                  <a:lumMod val="50000"/>
                </a:schemeClr>
              </a:solidFill>
            </a:endParaRPr>
          </a:p>
          <a:p>
            <a:pPr algn="r"/>
            <a:endParaRPr lang="en-US" sz="2400" i="1" dirty="0">
              <a:solidFill>
                <a:schemeClr val="accent1">
                  <a:lumMod val="50000"/>
                </a:schemeClr>
              </a:solidFill>
            </a:endParaRPr>
          </a:p>
          <a:p>
            <a:pPr algn="r"/>
            <a:endParaRPr lang="en-US" sz="2400" i="1" dirty="0">
              <a:solidFill>
                <a:schemeClr val="accent1">
                  <a:lumMod val="50000"/>
                </a:schemeClr>
              </a:solidFill>
            </a:endParaRPr>
          </a:p>
          <a:p>
            <a:pPr algn="r"/>
            <a:endParaRPr lang="en-US" sz="2400" i="1" dirty="0">
              <a:solidFill>
                <a:schemeClr val="accent1">
                  <a:lumMod val="50000"/>
                </a:schemeClr>
              </a:solidFill>
            </a:endParaRPr>
          </a:p>
          <a:p>
            <a:pPr algn="r"/>
            <a:endParaRPr lang="en-US" sz="2400" i="1" dirty="0">
              <a:solidFill>
                <a:schemeClr val="accent2">
                  <a:lumMod val="50000"/>
                </a:schemeClr>
              </a:solidFill>
            </a:endParaRPr>
          </a:p>
          <a:p>
            <a:pPr algn="r"/>
            <a:endParaRPr lang="en-US" sz="2400" i="1" dirty="0">
              <a:solidFill>
                <a:schemeClr val="accent2">
                  <a:lumMod val="50000"/>
                </a:schemeClr>
              </a:solidFill>
            </a:endParaRPr>
          </a:p>
          <a:p>
            <a:pPr algn="r"/>
            <a:endParaRPr lang="en-US" sz="2400" i="1" dirty="0">
              <a:solidFill>
                <a:srgbClr val="C00000"/>
              </a:solidFill>
            </a:endParaRPr>
          </a:p>
          <a:p>
            <a:r>
              <a:rPr lang="en-US" sz="5100" i="1" dirty="0">
                <a:solidFill>
                  <a:schemeClr val="accent2">
                    <a:lumMod val="40000"/>
                    <a:lumOff val="60000"/>
                  </a:schemeClr>
                </a:solidFill>
              </a:rPr>
              <a:t>David </a:t>
            </a:r>
            <a:r>
              <a:rPr lang="en-US" sz="5100" i="1" dirty="0" err="1">
                <a:solidFill>
                  <a:schemeClr val="accent2">
                    <a:lumMod val="40000"/>
                    <a:lumOff val="60000"/>
                  </a:schemeClr>
                </a:solidFill>
              </a:rPr>
              <a:t>Stotts</a:t>
            </a:r>
            <a:endParaRPr lang="en-US" sz="5100" i="1" dirty="0">
              <a:solidFill>
                <a:schemeClr val="accent2">
                  <a:lumMod val="40000"/>
                  <a:lumOff val="60000"/>
                </a:schemeClr>
              </a:solidFill>
            </a:endParaRPr>
          </a:p>
          <a:p>
            <a:r>
              <a:rPr lang="en-US" sz="5100" i="1" dirty="0">
                <a:solidFill>
                  <a:schemeClr val="accent2">
                    <a:lumMod val="40000"/>
                    <a:lumOff val="60000"/>
                  </a:schemeClr>
                </a:solidFill>
              </a:rPr>
              <a:t>Computer Science Department</a:t>
            </a:r>
          </a:p>
          <a:p>
            <a:r>
              <a:rPr lang="en-US" sz="5100" i="1" dirty="0">
                <a:solidFill>
                  <a:schemeClr val="accent2">
                    <a:lumMod val="40000"/>
                    <a:lumOff val="60000"/>
                  </a:schemeClr>
                </a:solidFill>
              </a:rPr>
              <a:t>UNC Chapel Hill</a:t>
            </a:r>
            <a:endParaRPr lang="en-US" sz="2800" i="1" dirty="0">
              <a:solidFill>
                <a:schemeClr val="accent2">
                  <a:lumMod val="40000"/>
                  <a:lumOff val="60000"/>
                </a:schemeClr>
              </a:solidFill>
            </a:endParaRPr>
          </a:p>
        </p:txBody>
      </p:sp>
      <p:sp>
        <p:nvSpPr>
          <p:cNvPr id="2" name="Title 1"/>
          <p:cNvSpPr>
            <a:spLocks noGrp="1"/>
          </p:cNvSpPr>
          <p:nvPr>
            <p:ph type="ctrTitle"/>
          </p:nvPr>
        </p:nvSpPr>
        <p:spPr>
          <a:xfrm>
            <a:off x="1219200" y="609600"/>
            <a:ext cx="7620000" cy="2590800"/>
          </a:xfrm>
        </p:spPr>
        <p:txBody>
          <a:bodyPr>
            <a:noAutofit/>
          </a:bodyPr>
          <a:lstStyle/>
          <a:p>
            <a:pPr algn="r">
              <a:spcBef>
                <a:spcPts val="0"/>
              </a:spcBef>
            </a:pPr>
            <a:r>
              <a:rPr lang="en-US" dirty="0">
                <a:solidFill>
                  <a:srgbClr val="F9FDC3"/>
                </a:solidFill>
                <a:latin typeface="Verdana" pitchFamily="34" charset="0"/>
                <a:ea typeface="Verdana" pitchFamily="34" charset="0"/>
                <a:cs typeface="Verdana" pitchFamily="34" charset="0"/>
              </a:rPr>
              <a:t>Software Engineering</a:t>
            </a:r>
            <a:br>
              <a:rPr lang="en-US" dirty="0">
                <a:solidFill>
                  <a:srgbClr val="F9FDC3"/>
                </a:solidFill>
                <a:latin typeface="Verdana" pitchFamily="34" charset="0"/>
                <a:ea typeface="Verdana" pitchFamily="34" charset="0"/>
                <a:cs typeface="Verdana" pitchFamily="34" charset="0"/>
              </a:rPr>
            </a:br>
            <a:r>
              <a:rPr lang="en-US" dirty="0">
                <a:solidFill>
                  <a:srgbClr val="F9FDC3"/>
                </a:solidFill>
                <a:latin typeface="Verdana" pitchFamily="34" charset="0"/>
                <a:ea typeface="Verdana" pitchFamily="34" charset="0"/>
                <a:cs typeface="Verdana" pitchFamily="34" charset="0"/>
              </a:rPr>
              <a:t>Laboratory</a:t>
            </a:r>
            <a:br>
              <a:rPr lang="en-US" dirty="0">
                <a:solidFill>
                  <a:srgbClr val="F9FDC3"/>
                </a:solidFill>
                <a:latin typeface="Verdana" pitchFamily="34" charset="0"/>
                <a:ea typeface="Verdana" pitchFamily="34" charset="0"/>
                <a:cs typeface="Verdana" pitchFamily="34" charset="0"/>
              </a:rPr>
            </a:br>
            <a:r>
              <a:rPr lang="en-US" sz="2400" dirty="0">
                <a:solidFill>
                  <a:srgbClr val="F9FDC3"/>
                </a:solidFill>
                <a:latin typeface="Verdana" pitchFamily="34" charset="0"/>
                <a:ea typeface="Verdana" pitchFamily="34" charset="0"/>
                <a:cs typeface="Verdana" pitchFamily="34" charset="0"/>
              </a:rPr>
              <a:t/>
            </a:r>
            <a:br>
              <a:rPr lang="en-US" sz="2400" dirty="0">
                <a:solidFill>
                  <a:srgbClr val="F9FDC3"/>
                </a:solidFill>
                <a:latin typeface="Verdana" pitchFamily="34" charset="0"/>
                <a:ea typeface="Verdana" pitchFamily="34" charset="0"/>
                <a:cs typeface="Verdana" pitchFamily="34" charset="0"/>
              </a:rPr>
            </a:br>
            <a:r>
              <a:rPr lang="en-US" sz="2400" i="1" dirty="0">
                <a:solidFill>
                  <a:srgbClr val="F9FDC3"/>
                </a:solidFill>
                <a:latin typeface="Verdana" pitchFamily="34" charset="0"/>
                <a:ea typeface="Verdana" pitchFamily="34" charset="0"/>
                <a:cs typeface="Verdana" pitchFamily="34" charset="0"/>
              </a:rPr>
              <a:t>(COMP 523)</a:t>
            </a:r>
          </a:p>
        </p:txBody>
      </p:sp>
    </p:spTree>
    <p:extLst>
      <p:ext uri="{BB962C8B-B14F-4D97-AF65-F5344CB8AC3E}">
        <p14:creationId xmlns:p14="http://schemas.microsoft.com/office/powerpoint/2010/main" val="320488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C9805D-A182-429A-B723-C8F43EF981CF}"/>
              </a:ext>
            </a:extLst>
          </p:cNvPr>
          <p:cNvSpPr>
            <a:spLocks noGrp="1"/>
          </p:cNvSpPr>
          <p:nvPr>
            <p:ph idx="1"/>
          </p:nvPr>
        </p:nvSpPr>
        <p:spPr>
          <a:xfrm>
            <a:off x="762000" y="1066800"/>
            <a:ext cx="7315200" cy="4525963"/>
          </a:xfrm>
        </p:spPr>
        <p:txBody>
          <a:bodyPr>
            <a:normAutofit lnSpcReduction="10000"/>
          </a:bodyPr>
          <a:lstStyle/>
          <a:p>
            <a:pPr marL="109728" indent="0">
              <a:buNone/>
            </a:pPr>
            <a:r>
              <a:rPr lang="en-US" sz="4000" b="1" dirty="0">
                <a:latin typeface="Bahnschrift" panose="020B0502040204020203" pitchFamily="34" charset="0"/>
              </a:rPr>
              <a:t>Ethics in Software Development</a:t>
            </a:r>
          </a:p>
          <a:p>
            <a:pPr marL="109728" indent="0">
              <a:buNone/>
            </a:pPr>
            <a:r>
              <a:rPr lang="en-US" sz="4000" b="1" dirty="0">
                <a:latin typeface="Bahnschrift" panose="020B0502040204020203" pitchFamily="34" charset="0"/>
              </a:rPr>
              <a:t>Discussion</a:t>
            </a:r>
          </a:p>
          <a:p>
            <a:pPr marL="109728" indent="0">
              <a:buNone/>
            </a:pPr>
            <a:endParaRPr lang="en-US" sz="3600" dirty="0">
              <a:latin typeface="Bahnschrift" panose="020B0502040204020203" pitchFamily="34" charset="0"/>
            </a:endParaRPr>
          </a:p>
          <a:p>
            <a:pPr marL="109728" indent="0">
              <a:buNone/>
            </a:pPr>
            <a:r>
              <a:rPr lang="en-US" sz="2400" i="1" dirty="0">
                <a:latin typeface="Bahnschrift" panose="020B0502040204020203" pitchFamily="34" charset="0"/>
              </a:rPr>
              <a:t>from </a:t>
            </a:r>
          </a:p>
          <a:p>
            <a:pPr marL="109728" indent="0">
              <a:buNone/>
            </a:pPr>
            <a:endParaRPr lang="en-US" sz="2400" i="1" dirty="0">
              <a:latin typeface="Bahnschrift" panose="020B0502040204020203" pitchFamily="34" charset="0"/>
            </a:endParaRPr>
          </a:p>
          <a:p>
            <a:pPr marL="109728" indent="0">
              <a:buNone/>
            </a:pPr>
            <a:r>
              <a:rPr lang="en-US" i="1" dirty="0">
                <a:latin typeface="Bahnschrift" panose="020B0502040204020203" pitchFamily="34" charset="0"/>
              </a:rPr>
              <a:t>Jane Prusakova</a:t>
            </a:r>
          </a:p>
          <a:p>
            <a:pPr marL="109728" indent="0">
              <a:buNone/>
            </a:pPr>
            <a:r>
              <a:rPr lang="en-US" sz="2000" i="1" dirty="0">
                <a:latin typeface="Bahnschrift" panose="020B0502040204020203" pitchFamily="34" charset="0"/>
              </a:rPr>
              <a:t>Senior Software Architect</a:t>
            </a:r>
          </a:p>
          <a:p>
            <a:pPr marL="109728" indent="0">
              <a:buNone/>
            </a:pPr>
            <a:r>
              <a:rPr lang="en-US" sz="2000" i="1" dirty="0" err="1">
                <a:latin typeface="Bahnschrift" panose="020B0502040204020203" pitchFamily="34" charset="0"/>
              </a:rPr>
              <a:t>Jobcase</a:t>
            </a:r>
            <a:r>
              <a:rPr lang="en-US" sz="2000" i="1" dirty="0">
                <a:latin typeface="Bahnschrift" panose="020B0502040204020203" pitchFamily="34" charset="0"/>
              </a:rPr>
              <a:t>, Inc.</a:t>
            </a:r>
          </a:p>
          <a:p>
            <a:pPr marL="109728" indent="0">
              <a:buNone/>
            </a:pPr>
            <a:r>
              <a:rPr lang="en-US" sz="2000" i="1" dirty="0">
                <a:latin typeface="Bahnschrift" panose="020B0502040204020203" pitchFamily="34" charset="0"/>
              </a:rPr>
              <a:t>Boston, MA</a:t>
            </a:r>
          </a:p>
        </p:txBody>
      </p:sp>
    </p:spTree>
    <p:extLst>
      <p:ext uri="{BB962C8B-B14F-4D97-AF65-F5344CB8AC3E}">
        <p14:creationId xmlns:p14="http://schemas.microsoft.com/office/powerpoint/2010/main" val="230307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7B9D8-38AF-4E87-8788-5B0CE3200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57200"/>
            <a:ext cx="8652468" cy="5257800"/>
          </a:xfrm>
          <a:prstGeom prst="rect">
            <a:avLst/>
          </a:prstGeom>
        </p:spPr>
      </p:pic>
    </p:spTree>
    <p:extLst>
      <p:ext uri="{BB962C8B-B14F-4D97-AF65-F5344CB8AC3E}">
        <p14:creationId xmlns:p14="http://schemas.microsoft.com/office/powerpoint/2010/main" val="142723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0C99E-D1E6-4D1A-85BA-BC89ECA98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457200"/>
            <a:ext cx="9144000" cy="5162191"/>
          </a:xfrm>
          <a:prstGeom prst="rect">
            <a:avLst/>
          </a:prstGeom>
        </p:spPr>
      </p:pic>
    </p:spTree>
    <p:extLst>
      <p:ext uri="{BB962C8B-B14F-4D97-AF65-F5344CB8AC3E}">
        <p14:creationId xmlns:p14="http://schemas.microsoft.com/office/powerpoint/2010/main" val="206051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060CB5-1A82-4F0F-927F-EFEF5AF33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4947232"/>
          </a:xfrm>
          <a:prstGeom prst="rect">
            <a:avLst/>
          </a:prstGeom>
        </p:spPr>
      </p:pic>
    </p:spTree>
    <p:extLst>
      <p:ext uri="{BB962C8B-B14F-4D97-AF65-F5344CB8AC3E}">
        <p14:creationId xmlns:p14="http://schemas.microsoft.com/office/powerpoint/2010/main" val="420678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777AFB-1F14-4640-A1C9-715FF8069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012492"/>
          </a:xfrm>
          <a:prstGeom prst="rect">
            <a:avLst/>
          </a:prstGeom>
        </p:spPr>
      </p:pic>
    </p:spTree>
    <p:extLst>
      <p:ext uri="{BB962C8B-B14F-4D97-AF65-F5344CB8AC3E}">
        <p14:creationId xmlns:p14="http://schemas.microsoft.com/office/powerpoint/2010/main" val="99262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E2CB2-A8B9-49C9-8BA3-462F086B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452917"/>
          </a:xfrm>
          <a:prstGeom prst="rect">
            <a:avLst/>
          </a:prstGeom>
        </p:spPr>
      </p:pic>
    </p:spTree>
    <p:extLst>
      <p:ext uri="{BB962C8B-B14F-4D97-AF65-F5344CB8AC3E}">
        <p14:creationId xmlns:p14="http://schemas.microsoft.com/office/powerpoint/2010/main" val="205968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B05A3-B9C8-438E-9331-A50EB594D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997644"/>
          </a:xfrm>
          <a:prstGeom prst="rect">
            <a:avLst/>
          </a:prstGeom>
        </p:spPr>
      </p:pic>
    </p:spTree>
    <p:extLst>
      <p:ext uri="{BB962C8B-B14F-4D97-AF65-F5344CB8AC3E}">
        <p14:creationId xmlns:p14="http://schemas.microsoft.com/office/powerpoint/2010/main" val="251944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5E56F-68C1-4FBB-9D33-03F11900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151241"/>
          </a:xfrm>
          <a:prstGeom prst="rect">
            <a:avLst/>
          </a:prstGeom>
        </p:spPr>
      </p:pic>
    </p:spTree>
    <p:extLst>
      <p:ext uri="{BB962C8B-B14F-4D97-AF65-F5344CB8AC3E}">
        <p14:creationId xmlns:p14="http://schemas.microsoft.com/office/powerpoint/2010/main" val="287555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C392D-5C00-477F-B1C2-43C2DB5DB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66" y="381000"/>
            <a:ext cx="8839200" cy="4959086"/>
          </a:xfrm>
          <a:prstGeom prst="rect">
            <a:avLst/>
          </a:prstGeom>
        </p:spPr>
      </p:pic>
    </p:spTree>
    <p:extLst>
      <p:ext uri="{BB962C8B-B14F-4D97-AF65-F5344CB8AC3E}">
        <p14:creationId xmlns:p14="http://schemas.microsoft.com/office/powerpoint/2010/main" val="195972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99204-224E-4819-82A9-67C79FCB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 y="304800"/>
            <a:ext cx="9144000" cy="5161577"/>
          </a:xfrm>
          <a:prstGeom prst="rect">
            <a:avLst/>
          </a:prstGeom>
        </p:spPr>
      </p:pic>
      <p:pic>
        <p:nvPicPr>
          <p:cNvPr id="4" name="Picture 3">
            <a:extLst>
              <a:ext uri="{FF2B5EF4-FFF2-40B4-BE49-F238E27FC236}">
                <a16:creationId xmlns:a16="http://schemas.microsoft.com/office/drawing/2014/main" id="{07011662-C40C-47A8-9EBC-91D7994249B8}"/>
              </a:ext>
            </a:extLst>
          </p:cNvPr>
          <p:cNvPicPr>
            <a:picLocks noChangeAspect="1"/>
          </p:cNvPicPr>
          <p:nvPr/>
        </p:nvPicPr>
        <p:blipFill>
          <a:blip r:embed="rId3"/>
          <a:stretch>
            <a:fillRect/>
          </a:stretch>
        </p:blipFill>
        <p:spPr>
          <a:xfrm>
            <a:off x="5791200" y="2133600"/>
            <a:ext cx="3086100" cy="2228850"/>
          </a:xfrm>
          <a:prstGeom prst="rect">
            <a:avLst/>
          </a:prstGeom>
        </p:spPr>
      </p:pic>
    </p:spTree>
    <p:extLst>
      <p:ext uri="{BB962C8B-B14F-4D97-AF65-F5344CB8AC3E}">
        <p14:creationId xmlns:p14="http://schemas.microsoft.com/office/powerpoint/2010/main" val="404510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276601"/>
          </a:xfrm>
        </p:spPr>
        <p:txBody>
          <a:bodyPr>
            <a:normAutofit/>
          </a:bodyPr>
          <a:lstStyle/>
          <a:p>
            <a:pPr marL="109728" indent="0" algn="ctr">
              <a:spcAft>
                <a:spcPts val="1200"/>
              </a:spcAft>
              <a:buNone/>
            </a:pPr>
            <a:r>
              <a:rPr lang="en-US" sz="5400" b="1" dirty="0">
                <a:solidFill>
                  <a:schemeClr val="accent6">
                    <a:lumMod val="50000"/>
                  </a:schemeClr>
                </a:solidFill>
                <a:latin typeface="Verdana" panose="020B0604030504040204" pitchFamily="34" charset="0"/>
                <a:ea typeface="Verdana" panose="020B0604030504040204" pitchFamily="34" charset="0"/>
              </a:rPr>
              <a:t>Ethics in Software Engineering</a:t>
            </a:r>
          </a:p>
          <a:p>
            <a:pPr marL="109728" indent="0" algn="ctr">
              <a:spcAft>
                <a:spcPts val="1200"/>
              </a:spcAft>
              <a:buNone/>
            </a:pPr>
            <a:endParaRPr lang="en-US" sz="1800" i="1" dirty="0"/>
          </a:p>
          <a:p>
            <a:pPr marL="109728" indent="0" algn="ctr">
              <a:spcAft>
                <a:spcPts val="1200"/>
              </a:spcAft>
              <a:buNone/>
            </a:pPr>
            <a:endParaRPr lang="en-US" sz="1800" i="1" dirty="0"/>
          </a:p>
          <a:p>
            <a:pPr marL="109728" indent="0" algn="ctr">
              <a:spcAft>
                <a:spcPts val="1200"/>
              </a:spcAft>
              <a:buNone/>
            </a:pPr>
            <a:endParaRPr lang="en-US" sz="1800" b="1" i="1" dirty="0">
              <a:solidFill>
                <a:srgbClr val="954E3B"/>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7586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7CAE5-A817-483F-9A4A-CA9CEA1F6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164"/>
            <a:ext cx="9144000" cy="5187672"/>
          </a:xfrm>
          <a:prstGeom prst="rect">
            <a:avLst/>
          </a:prstGeom>
        </p:spPr>
      </p:pic>
    </p:spTree>
    <p:extLst>
      <p:ext uri="{BB962C8B-B14F-4D97-AF65-F5344CB8AC3E}">
        <p14:creationId xmlns:p14="http://schemas.microsoft.com/office/powerpoint/2010/main" val="162410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BC5207-00C7-4428-B845-1693C725F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926504"/>
          </a:xfrm>
          <a:prstGeom prst="rect">
            <a:avLst/>
          </a:prstGeom>
        </p:spPr>
      </p:pic>
    </p:spTree>
    <p:extLst>
      <p:ext uri="{BB962C8B-B14F-4D97-AF65-F5344CB8AC3E}">
        <p14:creationId xmlns:p14="http://schemas.microsoft.com/office/powerpoint/2010/main" val="107507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4BF92-A445-4E25-ADB0-531BA466E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8839200" cy="5017779"/>
          </a:xfrm>
          <a:prstGeom prst="rect">
            <a:avLst/>
          </a:prstGeom>
        </p:spPr>
      </p:pic>
    </p:spTree>
    <p:extLst>
      <p:ext uri="{BB962C8B-B14F-4D97-AF65-F5344CB8AC3E}">
        <p14:creationId xmlns:p14="http://schemas.microsoft.com/office/powerpoint/2010/main" val="244523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33B0D-0248-4550-92E4-546B573A8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4800"/>
            <a:ext cx="8991600" cy="5250715"/>
          </a:xfrm>
          <a:prstGeom prst="rect">
            <a:avLst/>
          </a:prstGeom>
        </p:spPr>
      </p:pic>
    </p:spTree>
    <p:extLst>
      <p:ext uri="{BB962C8B-B14F-4D97-AF65-F5344CB8AC3E}">
        <p14:creationId xmlns:p14="http://schemas.microsoft.com/office/powerpoint/2010/main" val="417429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88863-A21F-417A-8396-284B69636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0"/>
            <a:ext cx="8991600" cy="5259491"/>
          </a:xfrm>
          <a:prstGeom prst="rect">
            <a:avLst/>
          </a:prstGeom>
        </p:spPr>
      </p:pic>
    </p:spTree>
    <p:extLst>
      <p:ext uri="{BB962C8B-B14F-4D97-AF65-F5344CB8AC3E}">
        <p14:creationId xmlns:p14="http://schemas.microsoft.com/office/powerpoint/2010/main" val="1815711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7DF858-3CAC-4894-A571-836B45FB5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56" y="304800"/>
            <a:ext cx="8915400" cy="5211258"/>
          </a:xfrm>
          <a:prstGeom prst="rect">
            <a:avLst/>
          </a:prstGeom>
        </p:spPr>
      </p:pic>
    </p:spTree>
    <p:extLst>
      <p:ext uri="{BB962C8B-B14F-4D97-AF65-F5344CB8AC3E}">
        <p14:creationId xmlns:p14="http://schemas.microsoft.com/office/powerpoint/2010/main" val="2330634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34B53-F5E5-44B6-86BA-9CD67B519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304800"/>
            <a:ext cx="8915400" cy="5342817"/>
          </a:xfrm>
          <a:prstGeom prst="rect">
            <a:avLst/>
          </a:prstGeom>
        </p:spPr>
      </p:pic>
    </p:spTree>
    <p:extLst>
      <p:ext uri="{BB962C8B-B14F-4D97-AF65-F5344CB8AC3E}">
        <p14:creationId xmlns:p14="http://schemas.microsoft.com/office/powerpoint/2010/main" val="259176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D43C2-CDA5-4C8D-A400-D0D82BAC4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3840"/>
            <a:ext cx="9144000" cy="5150320"/>
          </a:xfrm>
          <a:prstGeom prst="rect">
            <a:avLst/>
          </a:prstGeom>
        </p:spPr>
      </p:pic>
    </p:spTree>
    <p:extLst>
      <p:ext uri="{BB962C8B-B14F-4D97-AF65-F5344CB8AC3E}">
        <p14:creationId xmlns:p14="http://schemas.microsoft.com/office/powerpoint/2010/main" val="104477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31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35691"/>
          </a:xfrm>
        </p:spPr>
        <p:txBody>
          <a:bodyPr>
            <a:normAutofit/>
          </a:bodyPr>
          <a:lstStyle/>
          <a:p>
            <a:pPr marL="109728" indent="0">
              <a:spcBef>
                <a:spcPts val="600"/>
              </a:spcBef>
              <a:spcAft>
                <a:spcPts val="1800"/>
              </a:spcAft>
              <a:buNone/>
            </a:pPr>
            <a:r>
              <a:rPr lang="en-US" sz="2000" dirty="0">
                <a:latin typeface="Arial" panose="020B0604020202020204" pitchFamily="34" charset="0"/>
                <a:cs typeface="Arial" panose="020B0604020202020204" pitchFamily="34" charset="0"/>
              </a:rPr>
              <a:t>There are two main professional organizations that deal with computing and software development</a:t>
            </a:r>
          </a:p>
          <a:p>
            <a:pPr marL="365760" lvl="1" indent="0">
              <a:spcBef>
                <a:spcPts val="600"/>
              </a:spcBef>
              <a:spcAft>
                <a:spcPts val="1800"/>
              </a:spcAft>
              <a:buNone/>
            </a:pPr>
            <a:r>
              <a:rPr lang="en-US" sz="2000" b="1" i="1" dirty="0">
                <a:solidFill>
                  <a:srgbClr val="C6341C"/>
                </a:solidFill>
                <a:latin typeface="Arial" panose="020B0604020202020204" pitchFamily="34" charset="0"/>
                <a:cs typeface="Arial" panose="020B0604020202020204" pitchFamily="34" charset="0"/>
              </a:rPr>
              <a:t>Institute of Electrical and Electronics Engineers ( IEEE )</a:t>
            </a:r>
          </a:p>
          <a:p>
            <a:pPr marL="365760" lvl="1" indent="0">
              <a:spcBef>
                <a:spcPts val="600"/>
              </a:spcBef>
              <a:spcAft>
                <a:spcPts val="1800"/>
              </a:spcAft>
              <a:buNone/>
            </a:pPr>
            <a:r>
              <a:rPr lang="en-US" sz="2000" b="1" i="1" dirty="0">
                <a:solidFill>
                  <a:srgbClr val="C6341C"/>
                </a:solidFill>
                <a:latin typeface="Arial" panose="020B0604020202020204" pitchFamily="34" charset="0"/>
                <a:cs typeface="Arial" panose="020B0604020202020204" pitchFamily="34" charset="0"/>
              </a:rPr>
              <a:t>Association for Computing Machinery ( ACM )</a:t>
            </a:r>
          </a:p>
          <a:p>
            <a:pPr marL="109728" indent="0">
              <a:spcBef>
                <a:spcPts val="600"/>
              </a:spcBef>
              <a:spcAft>
                <a:spcPts val="1800"/>
              </a:spcAft>
              <a:buNone/>
            </a:pPr>
            <a:r>
              <a:rPr lang="en-US" sz="2000" dirty="0">
                <a:latin typeface="Arial" panose="020B0604020202020204" pitchFamily="34" charset="0"/>
                <a:cs typeface="Arial" panose="020B0604020202020204" pitchFamily="34" charset="0"/>
              </a:rPr>
              <a:t>Not surprisingly each organization has developed an ethical code for its member to agree to follow</a:t>
            </a:r>
          </a:p>
          <a:p>
            <a:pPr marL="109728" indent="0">
              <a:spcBef>
                <a:spcPts val="600"/>
              </a:spcBef>
              <a:spcAft>
                <a:spcPts val="1800"/>
              </a:spcAft>
              <a:buNone/>
            </a:pPr>
            <a:r>
              <a:rPr lang="en-US" sz="2000" dirty="0">
                <a:latin typeface="Arial" panose="020B0604020202020204" pitchFamily="34" charset="0"/>
                <a:cs typeface="Arial" panose="020B0604020202020204" pitchFamily="34" charset="0"/>
              </a:rPr>
              <a:t>Also, each code is used widely through out the industry and profession as a voluntary standard</a:t>
            </a:r>
          </a:p>
          <a:p>
            <a:pPr marL="109728" indent="0">
              <a:spcBef>
                <a:spcPts val="600"/>
              </a:spcBef>
              <a:spcAft>
                <a:spcPts val="1800"/>
              </a:spcAft>
              <a:buNone/>
            </a:pPr>
            <a:r>
              <a:rPr lang="en-US" sz="2000" dirty="0">
                <a:latin typeface="Arial" panose="020B0604020202020204" pitchFamily="34" charset="0"/>
                <a:cs typeface="Arial" panose="020B0604020202020204" pitchFamily="34" charset="0"/>
              </a:rPr>
              <a:t>We present each code in the following slides</a:t>
            </a:r>
          </a:p>
          <a:p>
            <a:pPr marL="109728" indent="0">
              <a:spcAft>
                <a:spcPts val="1200"/>
              </a:spcAft>
              <a:buNone/>
            </a:pPr>
            <a:endParaRPr lang="en-US" sz="2400" b="1" dirty="0">
              <a:solidFill>
                <a:srgbClr val="0070C0"/>
              </a:solidFill>
              <a:latin typeface="Arial" panose="020B0604020202020204" pitchFamily="34" charset="0"/>
              <a:cs typeface="Arial" panose="020B0604020202020204" pitchFamily="34" charset="0"/>
            </a:endParaRPr>
          </a:p>
          <a:p>
            <a:pPr marL="109728" indent="0">
              <a:spcAft>
                <a:spcPts val="1200"/>
              </a:spcAft>
              <a:buNone/>
            </a:pPr>
            <a:endParaRPr lang="en-US" sz="1800" i="1" dirty="0">
              <a:latin typeface="Arial" panose="020B0604020202020204" pitchFamily="34" charset="0"/>
              <a:cs typeface="Arial" panose="020B0604020202020204" pitchFamily="34" charset="0"/>
            </a:endParaRPr>
          </a:p>
          <a:p>
            <a:pPr marL="109728" indent="0" algn="ctr">
              <a:spcAft>
                <a:spcPts val="1200"/>
              </a:spcAft>
              <a:buNone/>
            </a:pPr>
            <a:endParaRPr lang="en-US" sz="3200" b="1" i="1" dirty="0">
              <a:solidFill>
                <a:srgbClr val="C00000"/>
              </a:solidFill>
              <a:latin typeface="Verdana" panose="020B0604030504040204" pitchFamily="34" charset="0"/>
              <a:ea typeface="Verdana" panose="020B0604030504040204" pitchFamily="34" charset="0"/>
            </a:endParaRPr>
          </a:p>
          <a:p>
            <a:pPr marL="109728" indent="0">
              <a:spcAft>
                <a:spcPts val="1200"/>
              </a:spcAft>
              <a:buNone/>
            </a:pPr>
            <a:endParaRPr lang="en-US" sz="1800" i="1" dirty="0"/>
          </a:p>
        </p:txBody>
      </p:sp>
      <p:sp>
        <p:nvSpPr>
          <p:cNvPr id="3" name="Rectangle 2">
            <a:extLst>
              <a:ext uri="{FF2B5EF4-FFF2-40B4-BE49-F238E27FC236}">
                <a16:creationId xmlns:a16="http://schemas.microsoft.com/office/drawing/2014/main" id="{01D8EEC1-39F7-40C7-8F84-B41D8720DE65}"/>
              </a:ext>
            </a:extLst>
          </p:cNvPr>
          <p:cNvSpPr/>
          <p:nvPr/>
        </p:nvSpPr>
        <p:spPr>
          <a:xfrm>
            <a:off x="3429000" y="420566"/>
            <a:ext cx="4953000" cy="707886"/>
          </a:xfrm>
          <a:prstGeom prst="rect">
            <a:avLst/>
          </a:prstGeom>
        </p:spPr>
        <p:txBody>
          <a:bodyPr wrap="square">
            <a:spAutoFit/>
          </a:bodyPr>
          <a:lstStyle/>
          <a:p>
            <a:pPr marL="109728" indent="0" algn="r">
              <a:spcAft>
                <a:spcPts val="1200"/>
              </a:spcAft>
              <a:buNone/>
            </a:pPr>
            <a:r>
              <a:rPr lang="en-US" sz="4000" b="1" dirty="0">
                <a:solidFill>
                  <a:schemeClr val="accent6">
                    <a:lumMod val="50000"/>
                  </a:schemeClr>
                </a:solidFill>
                <a:latin typeface="Verdana" panose="020B0604030504040204" pitchFamily="34" charset="0"/>
                <a:ea typeface="Verdana" panose="020B0604030504040204" pitchFamily="34" charset="0"/>
              </a:rPr>
              <a:t>Codes of Ethics </a:t>
            </a:r>
          </a:p>
        </p:txBody>
      </p:sp>
    </p:spTree>
    <p:extLst>
      <p:ext uri="{BB962C8B-B14F-4D97-AF65-F5344CB8AC3E}">
        <p14:creationId xmlns:p14="http://schemas.microsoft.com/office/powerpoint/2010/main" val="214671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r"/>
            <a:r>
              <a:rPr lang="en-US" sz="4000" dirty="0">
                <a:solidFill>
                  <a:schemeClr val="accent6">
                    <a:lumMod val="50000"/>
                  </a:schemeClr>
                </a:solidFill>
                <a:latin typeface="Verdana" panose="020B0604030504040204" pitchFamily="34" charset="0"/>
                <a:ea typeface="Verdana" panose="020B0604030504040204" pitchFamily="34" charset="0"/>
              </a:rPr>
              <a:t>What is Ethics?</a:t>
            </a:r>
            <a:endParaRPr lang="en-US" dirty="0"/>
          </a:p>
        </p:txBody>
      </p:sp>
      <p:sp>
        <p:nvSpPr>
          <p:cNvPr id="4" name="Content Placeholder 1">
            <a:extLst>
              <a:ext uri="{FF2B5EF4-FFF2-40B4-BE49-F238E27FC236}">
                <a16:creationId xmlns:a16="http://schemas.microsoft.com/office/drawing/2014/main" id="{8078A4FF-9EBC-4C02-9B17-E836F7059004}"/>
              </a:ext>
            </a:extLst>
          </p:cNvPr>
          <p:cNvSpPr txBox="1">
            <a:spLocks/>
          </p:cNvSpPr>
          <p:nvPr/>
        </p:nvSpPr>
        <p:spPr>
          <a:xfrm>
            <a:off x="228600" y="1295400"/>
            <a:ext cx="8229600" cy="502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Font typeface="Wingdings 3"/>
              <a:buNone/>
            </a:pPr>
            <a:r>
              <a:rPr lang="en-US" sz="2400" b="1" dirty="0">
                <a:solidFill>
                  <a:srgbClr val="0070C0"/>
                </a:solidFill>
                <a:latin typeface="Verdana" panose="020B0604030504040204" pitchFamily="34" charset="0"/>
                <a:ea typeface="Verdana" panose="020B0604030504040204" pitchFamily="34" charset="0"/>
                <a:cs typeface="Segoe UI" panose="020B0502040204020203" pitchFamily="34" charset="0"/>
              </a:rPr>
              <a:t>From Wikipedia</a:t>
            </a:r>
          </a:p>
          <a:p>
            <a:pPr>
              <a:spcAft>
                <a:spcPts val="1200"/>
              </a:spcAft>
              <a:buFont typeface="Wingdings" panose="05000000000000000000" pitchFamily="2" charset="2"/>
              <a:buChar char="v"/>
            </a:pPr>
            <a:r>
              <a:rPr lang="en-US" sz="2400" b="1" dirty="0">
                <a:latin typeface="Arial" panose="020B0604020202020204" pitchFamily="34" charset="0"/>
                <a:cs typeface="Arial" panose="020B0604020202020204" pitchFamily="34" charset="0"/>
              </a:rPr>
              <a:t>Ethics</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moral philosophy)</a:t>
            </a:r>
            <a:r>
              <a:rPr lang="en-US" sz="2400" dirty="0">
                <a:latin typeface="Arial" panose="020B0604020202020204" pitchFamily="34" charset="0"/>
                <a:cs typeface="Arial" panose="020B0604020202020204" pitchFamily="34" charset="0"/>
              </a:rPr>
              <a:t> is a branch of philosophy that "involves systematizing, defending, and recommending concepts of right and wrong behavior". </a:t>
            </a:r>
          </a:p>
          <a:p>
            <a:pPr>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The field of ethics concerns matters of value</a:t>
            </a:r>
          </a:p>
          <a:p>
            <a:pPr>
              <a:spcAft>
                <a:spcPts val="1200"/>
              </a:spcAft>
              <a:buFont typeface="Wingdings" panose="05000000000000000000" pitchFamily="2" charset="2"/>
              <a:buChar char="v"/>
            </a:pPr>
            <a:r>
              <a:rPr lang="en-US" sz="2400" dirty="0">
                <a:latin typeface="Arial" panose="020B0604020202020204" pitchFamily="34" charset="0"/>
                <a:cs typeface="Arial" panose="020B0604020202020204" pitchFamily="34" charset="0"/>
              </a:rPr>
              <a:t>Ethics seeks to resolve questions of human morality by defining concepts such as good and evil, right and wrong, virtue and vice, justice and crime</a:t>
            </a:r>
          </a:p>
          <a:p>
            <a:pPr>
              <a:spcAft>
                <a:spcPts val="1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60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16691"/>
          </a:xfrm>
        </p:spPr>
        <p:txBody>
          <a:bodyPr>
            <a:normAutofit/>
          </a:bodyPr>
          <a:lstStyle/>
          <a:p>
            <a:pPr marL="109728" indent="0">
              <a:spcAft>
                <a:spcPts val="1200"/>
              </a:spcAft>
              <a:buNone/>
            </a:pPr>
            <a:r>
              <a:rPr lang="en-US" sz="4400" b="1" dirty="0">
                <a:solidFill>
                  <a:schemeClr val="accent6">
                    <a:lumMod val="50000"/>
                  </a:schemeClr>
                </a:solidFill>
                <a:latin typeface="Verdana" panose="020B0604030504040204" pitchFamily="34" charset="0"/>
                <a:ea typeface="Verdana" panose="020B0604030504040204" pitchFamily="34" charset="0"/>
              </a:rPr>
              <a:t>Code of Ethics </a:t>
            </a:r>
          </a:p>
          <a:p>
            <a:pPr marL="109728" indent="0">
              <a:spcAft>
                <a:spcPts val="1200"/>
              </a:spcAft>
              <a:buNone/>
            </a:pPr>
            <a:r>
              <a:rPr lang="en-US" sz="2400" b="1" dirty="0">
                <a:solidFill>
                  <a:srgbClr val="0070C0"/>
                </a:solidFill>
              </a:rPr>
              <a:t>IEEE-CS/ACM Joint Task Force on Software Engineering Ethics and Professional Practices </a:t>
            </a:r>
            <a:endParaRPr lang="en-US" sz="2400" b="1" i="1" dirty="0">
              <a:solidFill>
                <a:srgbClr val="0070C0"/>
              </a:solidFill>
              <a:latin typeface="Arial" panose="020B0604020202020204" pitchFamily="34" charset="0"/>
              <a:cs typeface="Arial" panose="020B0604020202020204" pitchFamily="34" charset="0"/>
            </a:endParaRPr>
          </a:p>
          <a:p>
            <a:pPr marL="109728" indent="0">
              <a:spcAft>
                <a:spcPts val="1200"/>
              </a:spcAft>
              <a:buNone/>
            </a:pPr>
            <a:r>
              <a:rPr lang="en-US" sz="1800" b="1" i="1" dirty="0">
                <a:solidFill>
                  <a:srgbClr val="954E3B"/>
                </a:solidFill>
              </a:rPr>
              <a:t>Copyright</a:t>
            </a:r>
            <a:r>
              <a:rPr lang="en-US" sz="1800" b="1" dirty="0">
                <a:solidFill>
                  <a:srgbClr val="954E3B"/>
                </a:solidFill>
              </a:rPr>
              <a:t> </a:t>
            </a:r>
            <a:r>
              <a:rPr lang="en-US" sz="1800" b="1" i="1" dirty="0">
                <a:solidFill>
                  <a:srgbClr val="954E3B"/>
                </a:solidFill>
              </a:rPr>
              <a:t>© 2018 </a:t>
            </a:r>
            <a:r>
              <a:rPr lang="en-US" sz="1800" i="1" dirty="0"/>
              <a:t>by the IEEE and the ACM</a:t>
            </a:r>
          </a:p>
          <a:p>
            <a:pPr marL="109728" indent="0">
              <a:spcAft>
                <a:spcPts val="1200"/>
              </a:spcAft>
              <a:buNone/>
            </a:pPr>
            <a:endParaRPr lang="en-US" sz="1800" i="1" dirty="0"/>
          </a:p>
          <a:p>
            <a:pPr marL="109728" indent="0" algn="ctr">
              <a:spcAft>
                <a:spcPts val="1200"/>
              </a:spcAft>
              <a:buNone/>
            </a:pPr>
            <a:endParaRPr lang="en-US" sz="3200" b="1" i="1" dirty="0">
              <a:solidFill>
                <a:srgbClr val="C00000"/>
              </a:solidFill>
              <a:latin typeface="Verdana" panose="020B0604030504040204" pitchFamily="34" charset="0"/>
              <a:ea typeface="Verdana" panose="020B0604030504040204" pitchFamily="34" charset="0"/>
            </a:endParaRPr>
          </a:p>
          <a:p>
            <a:pPr marL="109728" indent="0" algn="ctr">
              <a:spcAft>
                <a:spcPts val="1200"/>
              </a:spcAft>
              <a:buNone/>
            </a:pPr>
            <a:r>
              <a:rPr lang="en-US" sz="3200" b="1" i="1" dirty="0">
                <a:solidFill>
                  <a:srgbClr val="C00000"/>
                </a:solidFill>
                <a:latin typeface="Verdana" panose="020B0604030504040204" pitchFamily="34" charset="0"/>
                <a:ea typeface="Verdana" panose="020B0604030504040204" pitchFamily="34" charset="0"/>
              </a:rPr>
              <a:t>Short Version first …</a:t>
            </a:r>
          </a:p>
          <a:p>
            <a:pPr marL="109728" indent="0">
              <a:spcAft>
                <a:spcPts val="1200"/>
              </a:spcAft>
              <a:buNone/>
            </a:pPr>
            <a:endParaRPr lang="en-US" sz="1800" i="1" dirty="0"/>
          </a:p>
        </p:txBody>
      </p:sp>
    </p:spTree>
    <p:extLst>
      <p:ext uri="{BB962C8B-B14F-4D97-AF65-F5344CB8AC3E}">
        <p14:creationId xmlns:p14="http://schemas.microsoft.com/office/powerpoint/2010/main" val="292997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rmAutofit fontScale="92500" lnSpcReduction="10000"/>
          </a:bodyPr>
          <a:lstStyle/>
          <a:p>
            <a:pPr marL="109728" indent="0">
              <a:spcBef>
                <a:spcPts val="1800"/>
              </a:spcBef>
              <a:buNone/>
            </a:pPr>
            <a:r>
              <a:rPr lang="en-US" sz="2600" dirty="0"/>
              <a:t>The </a:t>
            </a:r>
            <a:r>
              <a:rPr lang="en-US" sz="2600" i="1" dirty="0">
                <a:solidFill>
                  <a:schemeClr val="accent6">
                    <a:lumMod val="50000"/>
                  </a:schemeClr>
                </a:solidFill>
              </a:rPr>
              <a:t>short version </a:t>
            </a:r>
            <a:r>
              <a:rPr lang="en-US" sz="2600" dirty="0"/>
              <a:t>of the code summarizes aspirations at a high level of the abstraction; </a:t>
            </a:r>
          </a:p>
          <a:p>
            <a:pPr marL="109728" indent="0">
              <a:spcBef>
                <a:spcPts val="1800"/>
              </a:spcBef>
              <a:buNone/>
            </a:pPr>
            <a:r>
              <a:rPr lang="en-US" sz="2600" dirty="0"/>
              <a:t>The clauses that are included in the </a:t>
            </a:r>
            <a:r>
              <a:rPr lang="en-US" sz="2600" i="1" dirty="0">
                <a:solidFill>
                  <a:schemeClr val="accent6">
                    <a:lumMod val="50000"/>
                  </a:schemeClr>
                </a:solidFill>
              </a:rPr>
              <a:t>full version </a:t>
            </a:r>
            <a:r>
              <a:rPr lang="en-US" sz="2600" dirty="0"/>
              <a:t>give examples and details of how these aspirations change the way we act as software engineering professionals. </a:t>
            </a:r>
          </a:p>
          <a:p>
            <a:pPr marL="109728" indent="0">
              <a:spcBef>
                <a:spcPts val="1800"/>
              </a:spcBef>
              <a:buNone/>
            </a:pPr>
            <a:r>
              <a:rPr lang="en-US" sz="2600" dirty="0"/>
              <a:t>Without the aspirations, the details can become legalistic and tedious; </a:t>
            </a:r>
          </a:p>
          <a:p>
            <a:pPr marL="109728" indent="0">
              <a:spcBef>
                <a:spcPts val="1800"/>
              </a:spcBef>
              <a:buNone/>
            </a:pPr>
            <a:r>
              <a:rPr lang="en-US" sz="2600" dirty="0"/>
              <a:t>Without the details, the aspirations can become high-sounding but empty; </a:t>
            </a:r>
          </a:p>
          <a:p>
            <a:pPr marL="109728" indent="0">
              <a:spcBef>
                <a:spcPts val="1800"/>
              </a:spcBef>
              <a:buNone/>
            </a:pPr>
            <a:r>
              <a:rPr lang="en-US" sz="2600" dirty="0"/>
              <a:t>Together, the aspirations and the details form a cohesive code.</a:t>
            </a:r>
          </a:p>
          <a:p>
            <a:pPr marL="109728" indent="0">
              <a:spcAft>
                <a:spcPts val="1200"/>
              </a:spcAft>
              <a:buNone/>
            </a:pPr>
            <a:endParaRPr lang="en-US" sz="28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29081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07806"/>
            <a:ext cx="8310716" cy="4603173"/>
          </a:xfrm>
        </p:spPr>
        <p:txBody>
          <a:bodyPr>
            <a:normAutofit/>
          </a:bodyPr>
          <a:lstStyle/>
          <a:p>
            <a:pPr marL="109728" indent="0">
              <a:buNone/>
            </a:pPr>
            <a:r>
              <a:rPr lang="en-US" sz="2600" dirty="0"/>
              <a:t>Software engineers shall commit themselves to making the analysis, specification, design, development, testing and maintenance of software a </a:t>
            </a:r>
            <a:r>
              <a:rPr lang="en-US" sz="2600" i="1" dirty="0">
                <a:solidFill>
                  <a:schemeClr val="accent6">
                    <a:lumMod val="75000"/>
                  </a:schemeClr>
                </a:solidFill>
              </a:rPr>
              <a:t>beneficial</a:t>
            </a:r>
            <a:r>
              <a:rPr lang="en-US" sz="2600" dirty="0"/>
              <a:t> and </a:t>
            </a:r>
            <a:r>
              <a:rPr lang="en-US" sz="2600" i="1" dirty="0">
                <a:solidFill>
                  <a:schemeClr val="accent6">
                    <a:lumMod val="75000"/>
                  </a:schemeClr>
                </a:solidFill>
              </a:rPr>
              <a:t>respected</a:t>
            </a:r>
            <a:r>
              <a:rPr lang="en-US" sz="2600" dirty="0"/>
              <a:t> profession. </a:t>
            </a:r>
          </a:p>
          <a:p>
            <a:pPr marL="109728" indent="0">
              <a:spcBef>
                <a:spcPts val="1800"/>
              </a:spcBef>
              <a:buNone/>
            </a:pPr>
            <a:r>
              <a:rPr lang="en-US" sz="2600" dirty="0"/>
              <a:t>In accordance with their commitment to the health, safety and welfare of the public, software engineers shall adhere to the following </a:t>
            </a:r>
            <a:r>
              <a:rPr lang="en-US" sz="2600" i="1" dirty="0">
                <a:solidFill>
                  <a:schemeClr val="accent6">
                    <a:lumMod val="75000"/>
                  </a:schemeClr>
                </a:solidFill>
              </a:rPr>
              <a:t>Eight Principles </a:t>
            </a:r>
            <a:r>
              <a:rPr lang="en-US" sz="2600" dirty="0"/>
              <a:t>:</a:t>
            </a:r>
          </a:p>
          <a:p>
            <a:pPr marL="109728" indent="0">
              <a:spcAft>
                <a:spcPts val="1200"/>
              </a:spcAft>
              <a:buNone/>
            </a:pPr>
            <a:endParaRPr lang="en-US" sz="2800" dirty="0"/>
          </a:p>
        </p:txBody>
      </p:sp>
      <p:sp>
        <p:nvSpPr>
          <p:cNvPr id="3" name="Title 2"/>
          <p:cNvSpPr>
            <a:spLocks noGrp="1"/>
          </p:cNvSpPr>
          <p:nvPr>
            <p:ph type="title"/>
          </p:nvPr>
        </p:nvSpPr>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35141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normAutofit/>
          </a:bodyPr>
          <a:lstStyle/>
          <a:p>
            <a:pPr marL="624078" indent="-514350">
              <a:spcBef>
                <a:spcPts val="1800"/>
              </a:spcBef>
              <a:buClr>
                <a:srgbClr val="954E3B"/>
              </a:buClr>
              <a:buSzPct val="85000"/>
              <a:buFont typeface="+mj-lt"/>
              <a:buAutoNum type="arabicParenR"/>
            </a:pPr>
            <a:r>
              <a:rPr lang="en-US" sz="2400" dirty="0">
                <a:solidFill>
                  <a:srgbClr val="C00000"/>
                </a:solidFill>
              </a:rPr>
              <a:t>PUBLIC</a:t>
            </a:r>
            <a:r>
              <a:rPr lang="en-US" sz="2400" dirty="0"/>
              <a:t> – Software engineers shall act consistently with the public interest.</a:t>
            </a:r>
          </a:p>
          <a:p>
            <a:pPr marL="624078" indent="-514350">
              <a:spcBef>
                <a:spcPts val="1800"/>
              </a:spcBef>
              <a:buClr>
                <a:srgbClr val="954E3B"/>
              </a:buClr>
              <a:buSzPct val="85000"/>
              <a:buFont typeface="+mj-lt"/>
              <a:buAutoNum type="arabicParenR"/>
            </a:pPr>
            <a:r>
              <a:rPr lang="en-US" sz="2400" dirty="0">
                <a:solidFill>
                  <a:srgbClr val="C00000"/>
                </a:solidFill>
              </a:rPr>
              <a:t>CLIENT AND EMPLOYER </a:t>
            </a:r>
            <a:r>
              <a:rPr lang="en-US" sz="2400" dirty="0"/>
              <a:t>– Software engineers shall act in a manner that is in the best interests of their client and employer consistent with the public interest.</a:t>
            </a:r>
          </a:p>
          <a:p>
            <a:pPr marL="624078" indent="-514350">
              <a:spcBef>
                <a:spcPts val="1800"/>
              </a:spcBef>
              <a:buClr>
                <a:srgbClr val="954E3B"/>
              </a:buClr>
              <a:buSzPct val="85000"/>
              <a:buFont typeface="+mj-lt"/>
              <a:buAutoNum type="arabicParenR"/>
            </a:pPr>
            <a:r>
              <a:rPr lang="en-US" sz="2400" dirty="0">
                <a:solidFill>
                  <a:srgbClr val="C00000"/>
                </a:solidFill>
              </a:rPr>
              <a:t>PRODUCT </a:t>
            </a:r>
            <a:r>
              <a:rPr lang="en-US" sz="2400" dirty="0"/>
              <a:t>– Software engineers shall ensure that their products and related modifications meet the highest professional standards possible.</a:t>
            </a:r>
          </a:p>
          <a:p>
            <a:pPr marL="624078" indent="-514350">
              <a:spcBef>
                <a:spcPts val="1800"/>
              </a:spcBef>
              <a:buClr>
                <a:srgbClr val="954E3B"/>
              </a:buClr>
              <a:buSzPct val="85000"/>
              <a:buFont typeface="+mj-lt"/>
              <a:buAutoNum type="arabicParenR"/>
            </a:pPr>
            <a:r>
              <a:rPr lang="en-US" sz="2400" dirty="0">
                <a:solidFill>
                  <a:srgbClr val="C00000"/>
                </a:solidFill>
              </a:rPr>
              <a:t>JUDGMENT </a:t>
            </a:r>
            <a:r>
              <a:rPr lang="en-US" sz="2400" dirty="0"/>
              <a:t>– Software engineers shall maintain integrity and independence in their professional judgment.</a:t>
            </a:r>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Eight Principles</a:t>
            </a:r>
          </a:p>
        </p:txBody>
      </p:sp>
    </p:spTree>
    <p:extLst>
      <p:ext uri="{BB962C8B-B14F-4D97-AF65-F5344CB8AC3E}">
        <p14:creationId xmlns:p14="http://schemas.microsoft.com/office/powerpoint/2010/main" val="36556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10716" cy="5257800"/>
          </a:xfrm>
        </p:spPr>
        <p:txBody>
          <a:bodyPr>
            <a:normAutofit lnSpcReduction="10000"/>
          </a:bodyPr>
          <a:lstStyle/>
          <a:p>
            <a:pPr marL="624078" indent="-514350">
              <a:spcBef>
                <a:spcPts val="1800"/>
              </a:spcBef>
              <a:buClr>
                <a:srgbClr val="954E3B"/>
              </a:buClr>
              <a:buSzPct val="85000"/>
              <a:buFont typeface="+mj-lt"/>
              <a:buAutoNum type="arabicParenR" startAt="5"/>
            </a:pPr>
            <a:r>
              <a:rPr lang="en-US" sz="2400" dirty="0">
                <a:solidFill>
                  <a:srgbClr val="C00000"/>
                </a:solidFill>
              </a:rPr>
              <a:t>MANAGEMENT</a:t>
            </a:r>
            <a:r>
              <a:rPr lang="en-US" sz="2400" dirty="0"/>
              <a:t> – Software engineering managers and leaders shall subscribe to and promote an ethical approach to the management of software development and maintenance.</a:t>
            </a:r>
          </a:p>
          <a:p>
            <a:pPr marL="624078" indent="-514350">
              <a:spcBef>
                <a:spcPts val="1800"/>
              </a:spcBef>
              <a:buClr>
                <a:srgbClr val="954E3B"/>
              </a:buClr>
              <a:buSzPct val="85000"/>
              <a:buFont typeface="+mj-lt"/>
              <a:buAutoNum type="arabicParenR" startAt="5"/>
            </a:pPr>
            <a:r>
              <a:rPr lang="en-US" sz="2400" dirty="0">
                <a:solidFill>
                  <a:srgbClr val="C00000"/>
                </a:solidFill>
              </a:rPr>
              <a:t>PROFESSION</a:t>
            </a:r>
            <a:r>
              <a:rPr lang="en-US" sz="2400" dirty="0"/>
              <a:t> – Software engineers shall advance the integrity and reputation of the profession consistent with the public interest.</a:t>
            </a:r>
          </a:p>
          <a:p>
            <a:pPr marL="624078" indent="-514350">
              <a:spcBef>
                <a:spcPts val="1800"/>
              </a:spcBef>
              <a:buClr>
                <a:srgbClr val="954E3B"/>
              </a:buClr>
              <a:buSzPct val="85000"/>
              <a:buFont typeface="+mj-lt"/>
              <a:buAutoNum type="arabicParenR" startAt="5"/>
            </a:pPr>
            <a:r>
              <a:rPr lang="en-US" sz="2400" dirty="0">
                <a:solidFill>
                  <a:srgbClr val="C00000"/>
                </a:solidFill>
              </a:rPr>
              <a:t>COLLEAGUES</a:t>
            </a:r>
            <a:r>
              <a:rPr lang="en-US" sz="2400" dirty="0"/>
              <a:t> – Software engineers shall be fair to and supportive of their colleagues.</a:t>
            </a:r>
          </a:p>
          <a:p>
            <a:pPr marL="624078" indent="-514350">
              <a:spcBef>
                <a:spcPts val="1800"/>
              </a:spcBef>
              <a:buClr>
                <a:srgbClr val="954E3B"/>
              </a:buClr>
              <a:buSzPct val="85000"/>
              <a:buFont typeface="+mj-lt"/>
              <a:buAutoNum type="arabicParenR" startAt="5"/>
            </a:pPr>
            <a:r>
              <a:rPr lang="en-US" sz="2400" dirty="0">
                <a:solidFill>
                  <a:srgbClr val="C00000"/>
                </a:solidFill>
              </a:rPr>
              <a:t>SELF </a:t>
            </a:r>
            <a:r>
              <a:rPr lang="en-US" sz="2400" dirty="0"/>
              <a:t>– Software engineers shall participate in lifelong learning regarding the practice of their profession and shall promote an ethical approach to the practice of the profession.</a:t>
            </a:r>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Eight Principles</a:t>
            </a:r>
          </a:p>
        </p:txBody>
      </p:sp>
    </p:spTree>
    <p:extLst>
      <p:ext uri="{BB962C8B-B14F-4D97-AF65-F5344CB8AC3E}">
        <p14:creationId xmlns:p14="http://schemas.microsoft.com/office/powerpoint/2010/main" val="1888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9754"/>
            <a:ext cx="8229600" cy="4178491"/>
          </a:xfrm>
        </p:spPr>
        <p:txBody>
          <a:bodyPr>
            <a:normAutofit/>
          </a:bodyPr>
          <a:lstStyle/>
          <a:p>
            <a:pPr marL="109728" indent="0">
              <a:spcAft>
                <a:spcPts val="1200"/>
              </a:spcAft>
              <a:buNone/>
            </a:pPr>
            <a:r>
              <a:rPr lang="en-US" sz="4400" b="1" i="1" dirty="0">
                <a:solidFill>
                  <a:srgbClr val="C00000"/>
                </a:solidFill>
                <a:latin typeface="Verdana" panose="020B0604030504040204" pitchFamily="34" charset="0"/>
                <a:ea typeface="Verdana" panose="020B0604030504040204" pitchFamily="34" charset="0"/>
              </a:rPr>
              <a:t>Full Version</a:t>
            </a:r>
          </a:p>
          <a:p>
            <a:pPr marL="109728" indent="0" algn="ctr">
              <a:spcAft>
                <a:spcPts val="1200"/>
              </a:spcAft>
              <a:buNone/>
            </a:pPr>
            <a:endParaRPr lang="en-US" sz="1800" i="1" dirty="0"/>
          </a:p>
          <a:p>
            <a:pPr marL="109728" indent="0" algn="ctr">
              <a:spcAft>
                <a:spcPts val="1200"/>
              </a:spcAft>
              <a:buNone/>
            </a:pPr>
            <a:endParaRPr lang="en-US" sz="1800" i="1" dirty="0"/>
          </a:p>
          <a:p>
            <a:pPr marL="109728" indent="0" algn="ctr">
              <a:spcAft>
                <a:spcPts val="1200"/>
              </a:spcAft>
              <a:buNone/>
            </a:pPr>
            <a:endParaRPr lang="en-US" sz="1800" b="1" i="1" dirty="0">
              <a:solidFill>
                <a:srgbClr val="954E3B"/>
              </a:solidFill>
            </a:endParaRPr>
          </a:p>
        </p:txBody>
      </p:sp>
    </p:spTree>
    <p:extLst>
      <p:ext uri="{BB962C8B-B14F-4D97-AF65-F5344CB8AC3E}">
        <p14:creationId xmlns:p14="http://schemas.microsoft.com/office/powerpoint/2010/main" val="177173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5105400"/>
          </a:xfrm>
        </p:spPr>
        <p:txBody>
          <a:bodyPr>
            <a:noAutofit/>
          </a:bodyPr>
          <a:lstStyle/>
          <a:p>
            <a:pPr marL="109728" indent="0">
              <a:spcBef>
                <a:spcPts val="1800"/>
              </a:spcBef>
              <a:buNone/>
            </a:pPr>
            <a:r>
              <a:rPr lang="en-US" sz="1800" dirty="0"/>
              <a:t>Computers have a central and growing role in commerce, industry, government, medicine, education, entertainment and society at large. </a:t>
            </a:r>
          </a:p>
          <a:p>
            <a:pPr marL="109728" indent="0">
              <a:spcBef>
                <a:spcPts val="1800"/>
              </a:spcBef>
              <a:buNone/>
            </a:pPr>
            <a:r>
              <a:rPr lang="en-US" sz="1800" dirty="0"/>
              <a:t>Software engineers are those who contribute by direct participation or by teaching, to the analysis, specification, design, development, certification, maintenance and testing of software systems. </a:t>
            </a:r>
          </a:p>
          <a:p>
            <a:pPr marL="109728" indent="0">
              <a:spcBef>
                <a:spcPts val="1800"/>
              </a:spcBef>
              <a:buNone/>
            </a:pPr>
            <a:r>
              <a:rPr lang="en-US" sz="1800" dirty="0"/>
              <a:t>Because of their roles in developing software systems, software engineers have significant opportunities to do good or cause harm, to enable others to do good or cause harm, or to influence others to do good or cause harm. </a:t>
            </a:r>
          </a:p>
          <a:p>
            <a:pPr marL="109728" indent="0">
              <a:spcBef>
                <a:spcPts val="1800"/>
              </a:spcBef>
              <a:buNone/>
            </a:pPr>
            <a:r>
              <a:rPr lang="en-US" sz="1800" dirty="0"/>
              <a:t>To ensure, as much as possible, that their efforts will be used for good, software engineers must commit themselves to making software engineering a beneficial and respected profession. </a:t>
            </a:r>
          </a:p>
          <a:p>
            <a:pPr marL="109728" indent="0" algn="r">
              <a:spcBef>
                <a:spcPts val="1800"/>
              </a:spcBef>
              <a:buNone/>
            </a:pPr>
            <a:r>
              <a:rPr lang="en-US" sz="1800" dirty="0"/>
              <a:t>In accordance with that commitment, software engineers shall adhere to the following </a:t>
            </a:r>
            <a:r>
              <a:rPr lang="en-US" sz="1800" b="1" i="1" dirty="0">
                <a:solidFill>
                  <a:srgbClr val="0070C0"/>
                </a:solidFill>
              </a:rPr>
              <a:t>Code of Ethics and Professional Practice</a:t>
            </a:r>
            <a:r>
              <a:rPr lang="en-US" sz="1800" dirty="0">
                <a:solidFill>
                  <a:srgbClr val="0070C0"/>
                </a:solidFill>
              </a:rPr>
              <a:t>.</a:t>
            </a:r>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5626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876800"/>
          </a:xfrm>
        </p:spPr>
        <p:txBody>
          <a:bodyPr>
            <a:normAutofit/>
          </a:bodyPr>
          <a:lstStyle/>
          <a:p>
            <a:pPr marL="109728" indent="0">
              <a:spcBef>
                <a:spcPts val="1800"/>
              </a:spcBef>
              <a:buNone/>
            </a:pPr>
            <a:r>
              <a:rPr lang="en-US" sz="1800" b="1" dirty="0">
                <a:solidFill>
                  <a:srgbClr val="0070C0"/>
                </a:solidFill>
              </a:rPr>
              <a:t>The Code</a:t>
            </a:r>
            <a:r>
              <a:rPr lang="en-US" sz="1800" dirty="0">
                <a:solidFill>
                  <a:srgbClr val="0070C0"/>
                </a:solidFill>
              </a:rPr>
              <a:t> </a:t>
            </a:r>
            <a:r>
              <a:rPr lang="en-US" sz="1800" dirty="0"/>
              <a:t>contains eight Principles related to the behavior of and decisions made by professional software engineers, including practitioners, educators, managers, supervisors and policy makers, as well as trainees and students of the profession. </a:t>
            </a:r>
          </a:p>
          <a:p>
            <a:pPr marL="109728" indent="0">
              <a:spcBef>
                <a:spcPts val="1800"/>
              </a:spcBef>
              <a:buNone/>
            </a:pPr>
            <a:r>
              <a:rPr lang="en-US" sz="1800" b="1" dirty="0">
                <a:solidFill>
                  <a:srgbClr val="0070C0"/>
                </a:solidFill>
              </a:rPr>
              <a:t>The Principles</a:t>
            </a:r>
            <a:r>
              <a:rPr lang="en-US" sz="1800" dirty="0"/>
              <a:t> identify the ethically responsible relationships in which individuals, groups, and organizations participate and the primary obligations within these relationships. </a:t>
            </a:r>
          </a:p>
          <a:p>
            <a:pPr marL="109728" indent="0">
              <a:spcBef>
                <a:spcPts val="1800"/>
              </a:spcBef>
              <a:buNone/>
            </a:pPr>
            <a:r>
              <a:rPr lang="en-US" sz="1800" dirty="0"/>
              <a:t>The Clauses of each Principle are illustrations of some of the obligations included in these relationships. </a:t>
            </a:r>
          </a:p>
          <a:p>
            <a:pPr marL="109728" indent="0">
              <a:spcBef>
                <a:spcPts val="1800"/>
              </a:spcBef>
              <a:buNone/>
            </a:pPr>
            <a:r>
              <a:rPr lang="en-US" sz="1800" dirty="0"/>
              <a:t>These obligations are founded in the software engineer’s humanity, in special care owed to people affected by the work of software engineers, and the unique elements of the practice of software engineering. </a:t>
            </a:r>
          </a:p>
          <a:p>
            <a:pPr marL="109728" indent="0" algn="r">
              <a:spcBef>
                <a:spcPts val="1800"/>
              </a:spcBef>
              <a:buNone/>
            </a:pPr>
            <a:r>
              <a:rPr lang="en-US" sz="1800" b="1" dirty="0">
                <a:solidFill>
                  <a:srgbClr val="0070C0"/>
                </a:solidFill>
              </a:rPr>
              <a:t>The Code </a:t>
            </a:r>
            <a:r>
              <a:rPr lang="en-US" sz="1800" dirty="0"/>
              <a:t>prescribes these as obligations of anyone claiming to be or aspiring to be a software engineer.</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42151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rmAutofit/>
          </a:bodyPr>
          <a:lstStyle/>
          <a:p>
            <a:pPr marL="109728" indent="0">
              <a:spcBef>
                <a:spcPts val="1800"/>
              </a:spcBef>
              <a:buNone/>
            </a:pPr>
            <a:r>
              <a:rPr lang="en-US" sz="1800" dirty="0"/>
              <a:t>It is not intended that the individual parts of the </a:t>
            </a:r>
            <a:r>
              <a:rPr lang="en-US" sz="1800" b="1" dirty="0">
                <a:solidFill>
                  <a:srgbClr val="0070C0"/>
                </a:solidFill>
              </a:rPr>
              <a:t>Code</a:t>
            </a:r>
            <a:r>
              <a:rPr lang="en-US" sz="1800" dirty="0"/>
              <a:t> be used in isolation to justify errors of omission or commission. </a:t>
            </a:r>
          </a:p>
          <a:p>
            <a:pPr marL="109728" indent="0">
              <a:spcBef>
                <a:spcPts val="1800"/>
              </a:spcBef>
              <a:buNone/>
            </a:pPr>
            <a:r>
              <a:rPr lang="en-US" sz="1800" dirty="0"/>
              <a:t>The list of </a:t>
            </a:r>
            <a:r>
              <a:rPr lang="en-US" sz="1800" b="1" dirty="0">
                <a:solidFill>
                  <a:srgbClr val="0070C0"/>
                </a:solidFill>
              </a:rPr>
              <a:t>Principles and Clauses</a:t>
            </a:r>
            <a:r>
              <a:rPr lang="en-US" sz="1800" dirty="0"/>
              <a:t> is not exhaustive. </a:t>
            </a:r>
          </a:p>
          <a:p>
            <a:pPr marL="109728" indent="0">
              <a:spcBef>
                <a:spcPts val="1800"/>
              </a:spcBef>
              <a:buNone/>
            </a:pPr>
            <a:r>
              <a:rPr lang="en-US" sz="1800" dirty="0"/>
              <a:t>The </a:t>
            </a:r>
            <a:r>
              <a:rPr lang="en-US" sz="1800" b="1" dirty="0">
                <a:solidFill>
                  <a:srgbClr val="0070C0"/>
                </a:solidFill>
              </a:rPr>
              <a:t>Clauses</a:t>
            </a:r>
            <a:r>
              <a:rPr lang="en-US" sz="1800" dirty="0"/>
              <a:t> should not be read as separating the acceptable from the unacceptable in professional conduct in all practical situations. </a:t>
            </a:r>
          </a:p>
          <a:p>
            <a:pPr marL="109728" indent="0">
              <a:spcBef>
                <a:spcPts val="1800"/>
              </a:spcBef>
              <a:buNone/>
            </a:pPr>
            <a:r>
              <a:rPr lang="en-US" sz="1800" b="1" dirty="0">
                <a:solidFill>
                  <a:srgbClr val="0070C0"/>
                </a:solidFill>
              </a:rPr>
              <a:t>The Code </a:t>
            </a:r>
            <a:r>
              <a:rPr lang="en-US" sz="1800" dirty="0"/>
              <a:t>is not a simple ethical algorithm that generates ethical decisions. In some situations standards may be in tension with each other or with standards from other sources. </a:t>
            </a:r>
          </a:p>
          <a:p>
            <a:pPr marL="109728" indent="0">
              <a:spcBef>
                <a:spcPts val="1800"/>
              </a:spcBef>
              <a:buNone/>
            </a:pPr>
            <a:r>
              <a:rPr lang="en-US" sz="1800" dirty="0"/>
              <a:t>These situations require the software engineer to use ethical judgment to act in a manner which is most consistent with the spirit of the Code of Ethics and Professional Practice, given the circumstances.</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31873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Autofit/>
          </a:bodyPr>
          <a:lstStyle/>
          <a:p>
            <a:pPr marL="109728" indent="0">
              <a:lnSpc>
                <a:spcPct val="90000"/>
              </a:lnSpc>
              <a:spcBef>
                <a:spcPts val="1800"/>
              </a:spcBef>
              <a:buNone/>
            </a:pPr>
            <a:r>
              <a:rPr lang="en-US" sz="1800" dirty="0"/>
              <a:t>Ethical tensions can best be addressed by thoughtful consideration of fundamental principles, rather than blind reliance on detailed regulations. </a:t>
            </a:r>
          </a:p>
          <a:p>
            <a:pPr marL="109728" indent="0">
              <a:lnSpc>
                <a:spcPct val="90000"/>
              </a:lnSpc>
              <a:spcBef>
                <a:spcPts val="1800"/>
              </a:spcBef>
              <a:buNone/>
            </a:pPr>
            <a:r>
              <a:rPr lang="en-US" sz="1800" b="1" dirty="0">
                <a:solidFill>
                  <a:srgbClr val="0070C0"/>
                </a:solidFill>
              </a:rPr>
              <a:t>These Principles </a:t>
            </a:r>
            <a:r>
              <a:rPr lang="en-US" sz="1800" dirty="0"/>
              <a:t>should influence software engineers to consider broadly who is affected by their work; </a:t>
            </a:r>
          </a:p>
          <a:p>
            <a:pPr>
              <a:lnSpc>
                <a:spcPct val="90000"/>
              </a:lnSpc>
              <a:spcBef>
                <a:spcPts val="1200"/>
              </a:spcBef>
              <a:buClr>
                <a:srgbClr val="C00000"/>
              </a:buClr>
              <a:buFont typeface="Arial" panose="020B0604020202020204" pitchFamily="34" charset="0"/>
              <a:buChar char="•"/>
            </a:pPr>
            <a:r>
              <a:rPr lang="en-US" sz="1800" dirty="0"/>
              <a:t>to examine if they and their colleagues are treating other human beings with due respect; </a:t>
            </a:r>
          </a:p>
          <a:p>
            <a:pPr>
              <a:lnSpc>
                <a:spcPct val="90000"/>
              </a:lnSpc>
              <a:spcBef>
                <a:spcPts val="1200"/>
              </a:spcBef>
              <a:buClr>
                <a:srgbClr val="C00000"/>
              </a:buClr>
              <a:buFont typeface="Arial" panose="020B0604020202020204" pitchFamily="34" charset="0"/>
              <a:buChar char="•"/>
            </a:pPr>
            <a:r>
              <a:rPr lang="en-US" sz="1800" dirty="0"/>
              <a:t>to consider how the public, if reasonably well informed, would view their decisions; </a:t>
            </a:r>
          </a:p>
          <a:p>
            <a:pPr>
              <a:lnSpc>
                <a:spcPct val="90000"/>
              </a:lnSpc>
              <a:spcBef>
                <a:spcPts val="1200"/>
              </a:spcBef>
              <a:buClr>
                <a:srgbClr val="C00000"/>
              </a:buClr>
              <a:buFont typeface="Arial" panose="020B0604020202020204" pitchFamily="34" charset="0"/>
              <a:buChar char="•"/>
            </a:pPr>
            <a:r>
              <a:rPr lang="en-US" sz="1800" dirty="0"/>
              <a:t>to analyze how the least empowered will be affected by their decisions; </a:t>
            </a:r>
          </a:p>
          <a:p>
            <a:pPr>
              <a:lnSpc>
                <a:spcPct val="90000"/>
              </a:lnSpc>
              <a:spcBef>
                <a:spcPts val="1200"/>
              </a:spcBef>
              <a:buClr>
                <a:srgbClr val="C00000"/>
              </a:buClr>
              <a:buFont typeface="Arial" panose="020B0604020202020204" pitchFamily="34" charset="0"/>
              <a:buChar char="•"/>
            </a:pPr>
            <a:r>
              <a:rPr lang="en-US" sz="1800" dirty="0"/>
              <a:t>and to consider whether their acts would be judged worthy of the ideal professional working as a software engineer. </a:t>
            </a:r>
          </a:p>
          <a:p>
            <a:pPr marL="109728" indent="0" algn="r">
              <a:spcBef>
                <a:spcPts val="1800"/>
              </a:spcBef>
              <a:buNone/>
            </a:pPr>
            <a:r>
              <a:rPr lang="en-US" sz="1800" i="1" dirty="0"/>
              <a:t>In all these judgments concern for the health, safety and welfare of the public is primary; that is, the </a:t>
            </a:r>
            <a:r>
              <a:rPr lang="en-US" sz="1800" b="1" i="1" dirty="0">
                <a:solidFill>
                  <a:srgbClr val="257C9B"/>
                </a:solidFill>
              </a:rPr>
              <a:t>“ Public Interest ” </a:t>
            </a:r>
            <a:r>
              <a:rPr lang="en-US" sz="1800" i="1" dirty="0"/>
              <a:t>is central to this Code.</a:t>
            </a:r>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32272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r"/>
            <a:r>
              <a:rPr lang="en-US" sz="4000" dirty="0">
                <a:solidFill>
                  <a:schemeClr val="accent6">
                    <a:lumMod val="50000"/>
                  </a:schemeClr>
                </a:solidFill>
                <a:latin typeface="Verdana" panose="020B0604030504040204" pitchFamily="34" charset="0"/>
                <a:ea typeface="Verdana" panose="020B0604030504040204" pitchFamily="34" charset="0"/>
              </a:rPr>
              <a:t>Ethics vs. Morality</a:t>
            </a:r>
            <a:endParaRPr lang="en-US" sz="4000" dirty="0"/>
          </a:p>
        </p:txBody>
      </p:sp>
      <p:sp>
        <p:nvSpPr>
          <p:cNvPr id="6" name="Content Placeholder 1">
            <a:extLst>
              <a:ext uri="{FF2B5EF4-FFF2-40B4-BE49-F238E27FC236}">
                <a16:creationId xmlns:a16="http://schemas.microsoft.com/office/drawing/2014/main" id="{63140DA9-EF87-49F6-A4DA-F4E17301ECC2}"/>
              </a:ext>
            </a:extLst>
          </p:cNvPr>
          <p:cNvSpPr txBox="1">
            <a:spLocks/>
          </p:cNvSpPr>
          <p:nvPr/>
        </p:nvSpPr>
        <p:spPr>
          <a:xfrm>
            <a:off x="228600" y="1219200"/>
            <a:ext cx="8458200" cy="5105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110000"/>
              </a:lnSpc>
              <a:spcAft>
                <a:spcPts val="2400"/>
              </a:spcAft>
              <a:buNone/>
            </a:pPr>
            <a:r>
              <a:rPr lang="en-US" sz="2000" dirty="0">
                <a:latin typeface="Arial" panose="020B0604020202020204" pitchFamily="34" charset="0"/>
                <a:ea typeface="Verdana" panose="020B0604030504040204" pitchFamily="34" charset="0"/>
                <a:cs typeface="Arial" panose="020B0604020202020204" pitchFamily="34" charset="0"/>
              </a:rPr>
              <a:t>The </a:t>
            </a:r>
            <a:r>
              <a:rPr lang="en-US" sz="2000" i="1" dirty="0">
                <a:latin typeface="Arial" panose="020B0604020202020204" pitchFamily="34" charset="0"/>
                <a:ea typeface="Verdana" panose="020B0604030504040204" pitchFamily="34" charset="0"/>
                <a:cs typeface="Arial" panose="020B0604020202020204" pitchFamily="34" charset="0"/>
                <a:hlinkClick r:id="rId2" tooltip="Cambridge Dictionary of Philosophy"/>
              </a:rPr>
              <a:t>Cambridge Dictionary of Philosophy</a:t>
            </a:r>
            <a:r>
              <a:rPr lang="en-US" sz="2000" dirty="0">
                <a:latin typeface="Arial" panose="020B0604020202020204" pitchFamily="34" charset="0"/>
                <a:ea typeface="Verdana" panose="020B0604030504040204" pitchFamily="34" charset="0"/>
                <a:cs typeface="Arial" panose="020B0604020202020204" pitchFamily="34" charset="0"/>
              </a:rPr>
              <a:t> states that the word "ethics" is "commonly used interchangeably with '</a:t>
            </a:r>
            <a:r>
              <a:rPr lang="en-US" sz="2000" dirty="0">
                <a:latin typeface="Arial" panose="020B0604020202020204" pitchFamily="34" charset="0"/>
                <a:ea typeface="Verdana" panose="020B0604030504040204" pitchFamily="34" charset="0"/>
                <a:cs typeface="Arial" panose="020B0604020202020204" pitchFamily="34" charset="0"/>
                <a:hlinkClick r:id="rId3" tooltip="Morality"/>
              </a:rPr>
              <a:t>morality</a:t>
            </a:r>
            <a:r>
              <a:rPr lang="en-US" sz="2000" dirty="0">
                <a:latin typeface="Arial" panose="020B0604020202020204" pitchFamily="34" charset="0"/>
                <a:ea typeface="Verdana" panose="020B0604030504040204" pitchFamily="34" charset="0"/>
                <a:cs typeface="Arial" panose="020B0604020202020204" pitchFamily="34" charset="0"/>
              </a:rPr>
              <a:t>' ... and </a:t>
            </a:r>
            <a:r>
              <a:rPr lang="en-US" sz="2000" b="1" i="1"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sometimes it is used more narrowly to mean the moral principles of a particular tradition, group or individual</a:t>
            </a:r>
            <a:r>
              <a:rPr lang="en-US" sz="2000" dirty="0">
                <a:latin typeface="Arial" panose="020B0604020202020204" pitchFamily="34" charset="0"/>
                <a:ea typeface="Verdana" panose="020B0604030504040204" pitchFamily="34" charset="0"/>
                <a:cs typeface="Arial" panose="020B0604020202020204" pitchFamily="34" charset="0"/>
              </a:rPr>
              <a:t>.</a:t>
            </a:r>
          </a:p>
          <a:p>
            <a:pPr marL="109728" indent="0">
              <a:lnSpc>
                <a:spcPct val="110000"/>
              </a:lnSpc>
              <a:spcAft>
                <a:spcPts val="1200"/>
              </a:spcAft>
              <a:buNone/>
            </a:pPr>
            <a:r>
              <a:rPr lang="en-US" sz="2000" dirty="0">
                <a:latin typeface="Arial" panose="020B0604020202020204" pitchFamily="34" charset="0"/>
                <a:ea typeface="Verdana" panose="020B0604030504040204" pitchFamily="34" charset="0"/>
                <a:cs typeface="Arial" panose="020B0604020202020204" pitchFamily="34" charset="0"/>
              </a:rPr>
              <a:t>So what is “morality” ?</a:t>
            </a:r>
          </a:p>
          <a:p>
            <a:pPr lvl="1">
              <a:lnSpc>
                <a:spcPct val="110000"/>
              </a:lnSpc>
              <a:spcAft>
                <a:spcPts val="1200"/>
              </a:spcAft>
              <a:buFont typeface="Arial" panose="020B0604020202020204" pitchFamily="34" charset="0"/>
              <a:buChar char="•"/>
            </a:pPr>
            <a:r>
              <a:rPr lang="en-US" sz="1800" dirty="0">
                <a:latin typeface="Arial" panose="020B0604020202020204" pitchFamily="34" charset="0"/>
                <a:ea typeface="Verdana" panose="020B0604030504040204" pitchFamily="34" charset="0"/>
                <a:cs typeface="Arial" panose="020B0604020202020204" pitchFamily="34" charset="0"/>
              </a:rPr>
              <a:t>The </a:t>
            </a:r>
            <a:r>
              <a:rPr lang="en-US" sz="1800" i="1" dirty="0">
                <a:latin typeface="Arial" panose="020B0604020202020204" pitchFamily="34" charset="0"/>
                <a:ea typeface="Verdana" panose="020B0604030504040204" pitchFamily="34" charset="0"/>
                <a:cs typeface="Arial" panose="020B0604020202020204" pitchFamily="34" charset="0"/>
              </a:rPr>
              <a:t>differentiation</a:t>
            </a:r>
            <a:r>
              <a:rPr lang="en-US" sz="1800" dirty="0">
                <a:latin typeface="Arial" panose="020B0604020202020204" pitchFamily="34" charset="0"/>
                <a:ea typeface="Verdana" panose="020B0604030504040204" pitchFamily="34" charset="0"/>
                <a:cs typeface="Arial" panose="020B0604020202020204" pitchFamily="34" charset="0"/>
              </a:rPr>
              <a:t> of intentions, decisions and actions between those that are </a:t>
            </a:r>
            <a:r>
              <a:rPr lang="en-US" sz="1800" dirty="0" err="1">
                <a:latin typeface="Arial" panose="020B0604020202020204" pitchFamily="34" charset="0"/>
                <a:ea typeface="Verdana" panose="020B0604030504040204" pitchFamily="34" charset="0"/>
                <a:cs typeface="Arial" panose="020B0604020202020204" pitchFamily="34" charset="0"/>
              </a:rPr>
              <a:t>definedas</a:t>
            </a:r>
            <a:r>
              <a:rPr lang="en-US" sz="1800" dirty="0">
                <a:latin typeface="Arial" panose="020B0604020202020204" pitchFamily="34" charset="0"/>
                <a:ea typeface="Verdana" panose="020B0604030504040204" pitchFamily="34" charset="0"/>
                <a:cs typeface="Arial" panose="020B0604020202020204" pitchFamily="34" charset="0"/>
              </a:rPr>
              <a:t> </a:t>
            </a:r>
            <a:r>
              <a:rPr lang="en-US" sz="1800" i="1" dirty="0">
                <a:latin typeface="Arial" panose="020B0604020202020204" pitchFamily="34" charset="0"/>
                <a:ea typeface="Verdana" panose="020B0604030504040204" pitchFamily="34" charset="0"/>
                <a:cs typeface="Arial" panose="020B0604020202020204" pitchFamily="34" charset="0"/>
              </a:rPr>
              <a:t>proper</a:t>
            </a:r>
            <a:r>
              <a:rPr lang="en-US" sz="1800" dirty="0">
                <a:latin typeface="Arial" panose="020B0604020202020204" pitchFamily="34" charset="0"/>
                <a:ea typeface="Verdana" panose="020B0604030504040204" pitchFamily="34" charset="0"/>
                <a:cs typeface="Arial" panose="020B0604020202020204" pitchFamily="34" charset="0"/>
              </a:rPr>
              <a:t> (right) and those that are </a:t>
            </a:r>
            <a:r>
              <a:rPr lang="en-US" sz="1800" i="1" dirty="0">
                <a:latin typeface="Arial" panose="020B0604020202020204" pitchFamily="34" charset="0"/>
                <a:ea typeface="Verdana" panose="020B0604030504040204" pitchFamily="34" charset="0"/>
                <a:cs typeface="Arial" panose="020B0604020202020204" pitchFamily="34" charset="0"/>
              </a:rPr>
              <a:t>improper</a:t>
            </a:r>
            <a:r>
              <a:rPr lang="en-US" sz="1800" dirty="0">
                <a:latin typeface="Arial" panose="020B0604020202020204" pitchFamily="34" charset="0"/>
                <a:ea typeface="Verdana" panose="020B0604030504040204" pitchFamily="34" charset="0"/>
                <a:cs typeface="Arial" panose="020B0604020202020204" pitchFamily="34" charset="0"/>
              </a:rPr>
              <a:t> (wrong)</a:t>
            </a:r>
          </a:p>
          <a:p>
            <a:pPr lvl="1">
              <a:spcAft>
                <a:spcPts val="1200"/>
              </a:spcAft>
              <a:buFont typeface="Arial" panose="020B0604020202020204" pitchFamily="34" charset="0"/>
              <a:buChar char="•"/>
            </a:pPr>
            <a:r>
              <a:rPr lang="en-US" sz="1800" dirty="0">
                <a:latin typeface="Arial" panose="020B0604020202020204" pitchFamily="34" charset="0"/>
                <a:ea typeface="Verdana" panose="020B0604030504040204" pitchFamily="34" charset="0"/>
                <a:cs typeface="Arial" panose="020B0604020202020204" pitchFamily="34" charset="0"/>
              </a:rPr>
              <a:t>Morality can be a body of standards or principles derived from a </a:t>
            </a:r>
            <a:r>
              <a:rPr lang="en-US" sz="1800" b="1" i="1"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code of conduct from a particular culture</a:t>
            </a:r>
            <a:r>
              <a:rPr lang="en-US" sz="1800" dirty="0">
                <a:latin typeface="Arial" panose="020B0604020202020204" pitchFamily="34" charset="0"/>
                <a:ea typeface="Verdana" panose="020B0604030504040204" pitchFamily="34" charset="0"/>
                <a:cs typeface="Arial" panose="020B0604020202020204" pitchFamily="34" charset="0"/>
              </a:rPr>
              <a:t>, philosophy, religion</a:t>
            </a:r>
          </a:p>
          <a:p>
            <a:pPr lvl="1">
              <a:spcAft>
                <a:spcPts val="1200"/>
              </a:spcAft>
              <a:buFont typeface="Arial" panose="020B0604020202020204" pitchFamily="34" charset="0"/>
              <a:buChar char="•"/>
            </a:pPr>
            <a:r>
              <a:rPr lang="en-US" sz="1800" dirty="0">
                <a:latin typeface="Arial" panose="020B0604020202020204" pitchFamily="34" charset="0"/>
                <a:ea typeface="Verdana" panose="020B0604030504040204" pitchFamily="34" charset="0"/>
                <a:cs typeface="Arial" panose="020B0604020202020204" pitchFamily="34" charset="0"/>
              </a:rPr>
              <a:t>or it can derive from a standard that a person believes should be universal </a:t>
            </a:r>
          </a:p>
          <a:p>
            <a:pPr lvl="1">
              <a:spcAft>
                <a:spcPts val="1200"/>
              </a:spcAft>
              <a:buFont typeface="Arial" panose="020B0604020202020204" pitchFamily="34" charset="0"/>
              <a:buChar char="•"/>
            </a:pPr>
            <a:r>
              <a:rPr lang="en-US" sz="1800" dirty="0">
                <a:latin typeface="Arial" panose="020B0604020202020204" pitchFamily="34" charset="0"/>
                <a:ea typeface="Verdana" panose="020B0604030504040204" pitchFamily="34" charset="0"/>
                <a:cs typeface="Arial" panose="020B0604020202020204" pitchFamily="34" charset="0"/>
              </a:rPr>
              <a:t>may be specifically synonymous with "goodness" or "rightness"</a:t>
            </a:r>
          </a:p>
        </p:txBody>
      </p:sp>
    </p:spTree>
    <p:extLst>
      <p:ext uri="{BB962C8B-B14F-4D97-AF65-F5344CB8AC3E}">
        <p14:creationId xmlns:p14="http://schemas.microsoft.com/office/powerpoint/2010/main" val="82670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rmAutofit/>
          </a:bodyPr>
          <a:lstStyle/>
          <a:p>
            <a:pPr marL="109728" indent="0">
              <a:spcBef>
                <a:spcPts val="1800"/>
              </a:spcBef>
              <a:buNone/>
            </a:pPr>
            <a:r>
              <a:rPr lang="en-US" sz="1800" dirty="0"/>
              <a:t>The dynamic and demanding context of software engineering requires a code that is adaptable and relevant to new situations as they occur. </a:t>
            </a:r>
          </a:p>
          <a:p>
            <a:pPr marL="109728" indent="0">
              <a:spcBef>
                <a:spcPts val="1800"/>
              </a:spcBef>
              <a:buNone/>
            </a:pPr>
            <a:r>
              <a:rPr lang="en-US" sz="1800" dirty="0"/>
              <a:t>However, even in this generality, the </a:t>
            </a:r>
            <a:r>
              <a:rPr lang="en-US" sz="1800" b="1" dirty="0">
                <a:solidFill>
                  <a:srgbClr val="257C9B"/>
                </a:solidFill>
              </a:rPr>
              <a:t>Code</a:t>
            </a:r>
            <a:r>
              <a:rPr lang="en-US" sz="1800" dirty="0"/>
              <a:t> provides support for software engineers and managers of software engineers who need to take positive action in a specific case by documenting the ethical stance of the profession. </a:t>
            </a:r>
          </a:p>
          <a:p>
            <a:pPr marL="109728" indent="0">
              <a:spcBef>
                <a:spcPts val="1800"/>
              </a:spcBef>
              <a:buNone/>
            </a:pPr>
            <a:r>
              <a:rPr lang="en-US" sz="1800" b="1" dirty="0">
                <a:solidFill>
                  <a:srgbClr val="257C9B"/>
                </a:solidFill>
              </a:rPr>
              <a:t>The Code </a:t>
            </a:r>
            <a:r>
              <a:rPr lang="en-US" sz="1800" dirty="0"/>
              <a:t>provides an ethical foundation to which individuals within teams and the team as a whole can appeal. </a:t>
            </a:r>
          </a:p>
          <a:p>
            <a:pPr marL="109728" indent="0">
              <a:spcBef>
                <a:spcPts val="1800"/>
              </a:spcBef>
              <a:buNone/>
            </a:pPr>
            <a:r>
              <a:rPr lang="en-US" sz="1800" b="1" dirty="0">
                <a:solidFill>
                  <a:srgbClr val="257C9B"/>
                </a:solidFill>
              </a:rPr>
              <a:t>The Code </a:t>
            </a:r>
            <a:r>
              <a:rPr lang="en-US" sz="1800" dirty="0"/>
              <a:t>helps to define those actions that are ethically improper to request of a software engineer or teams of software engineers.</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1327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rmAutofit/>
          </a:bodyPr>
          <a:lstStyle/>
          <a:p>
            <a:pPr marL="109728" indent="0">
              <a:spcBef>
                <a:spcPts val="1800"/>
              </a:spcBef>
              <a:buNone/>
            </a:pPr>
            <a:r>
              <a:rPr lang="en-US" sz="1800" b="1" dirty="0">
                <a:solidFill>
                  <a:srgbClr val="257C9B"/>
                </a:solidFill>
              </a:rPr>
              <a:t>The Code </a:t>
            </a:r>
            <a:r>
              <a:rPr lang="en-US" sz="1800" dirty="0"/>
              <a:t>is not simply for adjudicating the nature of questionable acts; it also has an important educational function. </a:t>
            </a:r>
          </a:p>
          <a:p>
            <a:pPr marL="109728" indent="0">
              <a:spcBef>
                <a:spcPts val="1800"/>
              </a:spcBef>
              <a:buNone/>
            </a:pPr>
            <a:r>
              <a:rPr lang="en-US" sz="1800" dirty="0"/>
              <a:t>As this Code expresses the consensus of the profession on ethical issues, it is a means to </a:t>
            </a:r>
            <a:r>
              <a:rPr lang="en-US" sz="1800" dirty="0">
                <a:solidFill>
                  <a:srgbClr val="C00000"/>
                </a:solidFill>
              </a:rPr>
              <a:t>educate</a:t>
            </a:r>
            <a:r>
              <a:rPr lang="en-US" sz="1800" dirty="0"/>
              <a:t> both </a:t>
            </a:r>
            <a:r>
              <a:rPr lang="en-US" sz="1800" dirty="0">
                <a:solidFill>
                  <a:srgbClr val="C00000"/>
                </a:solidFill>
              </a:rPr>
              <a:t>the public </a:t>
            </a:r>
            <a:r>
              <a:rPr lang="en-US" sz="1800" dirty="0"/>
              <a:t>and aspiring professionals about the ethical obligations of all software engineers.</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37341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4876800"/>
          </a:xfrm>
        </p:spPr>
        <p:txBody>
          <a:bodyPr>
            <a:normAutofit/>
          </a:bodyPr>
          <a:lstStyle/>
          <a:p>
            <a:pPr marL="109728" indent="0">
              <a:spcBef>
                <a:spcPts val="1800"/>
              </a:spcBef>
              <a:buNone/>
            </a:pPr>
            <a:r>
              <a:rPr lang="en-US" sz="1800" b="1" dirty="0">
                <a:solidFill>
                  <a:srgbClr val="257C9B"/>
                </a:solidFill>
              </a:rPr>
              <a:t>The Code </a:t>
            </a:r>
            <a:r>
              <a:rPr lang="en-US" sz="1800" dirty="0"/>
              <a:t>is not simply for adjudicating the nature of questionable acts; it also has an important educational function. </a:t>
            </a:r>
          </a:p>
          <a:p>
            <a:pPr marL="109728" indent="0">
              <a:spcBef>
                <a:spcPts val="1800"/>
              </a:spcBef>
              <a:buNone/>
            </a:pPr>
            <a:r>
              <a:rPr lang="en-US" sz="1800" dirty="0"/>
              <a:t>As this Code expresses the consensus of the profession on ethical issues, it is a means to </a:t>
            </a:r>
            <a:r>
              <a:rPr lang="en-US" sz="1800" dirty="0">
                <a:solidFill>
                  <a:srgbClr val="C00000"/>
                </a:solidFill>
              </a:rPr>
              <a:t>educate</a:t>
            </a:r>
            <a:r>
              <a:rPr lang="en-US" sz="1800" dirty="0"/>
              <a:t> both </a:t>
            </a:r>
            <a:r>
              <a:rPr lang="en-US" sz="1800" dirty="0">
                <a:solidFill>
                  <a:srgbClr val="C00000"/>
                </a:solidFill>
              </a:rPr>
              <a:t>the public </a:t>
            </a:r>
            <a:r>
              <a:rPr lang="en-US" sz="1800" dirty="0"/>
              <a:t>and aspiring professionals about the ethical obligations of all software engineers.</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Preamble</a:t>
            </a:r>
          </a:p>
        </p:txBody>
      </p:sp>
    </p:spTree>
    <p:extLst>
      <p:ext uri="{BB962C8B-B14F-4D97-AF65-F5344CB8AC3E}">
        <p14:creationId xmlns:p14="http://schemas.microsoft.com/office/powerpoint/2010/main" val="42174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normAutofit lnSpcReduction="10000"/>
          </a:bodyPr>
          <a:lstStyle/>
          <a:p>
            <a:pPr marL="624078" indent="-514350">
              <a:spcBef>
                <a:spcPts val="1000"/>
              </a:spcBef>
              <a:buClr>
                <a:srgbClr val="954E3B"/>
              </a:buClr>
              <a:buSzPct val="85000"/>
              <a:buFont typeface="+mj-lt"/>
              <a:buAutoNum type="arabicParenR"/>
            </a:pPr>
            <a:r>
              <a:rPr lang="en-US" sz="1600" dirty="0">
                <a:solidFill>
                  <a:srgbClr val="C00000"/>
                </a:solidFill>
              </a:rPr>
              <a:t>PUBLIC</a:t>
            </a:r>
            <a:r>
              <a:rPr lang="en-US" sz="1600" dirty="0"/>
              <a:t> – Software engineers shall act consistently with the public interest.</a:t>
            </a:r>
          </a:p>
          <a:p>
            <a:pPr marL="624078" indent="-514350">
              <a:spcBef>
                <a:spcPts val="1000"/>
              </a:spcBef>
              <a:buClr>
                <a:srgbClr val="954E3B"/>
              </a:buClr>
              <a:buSzPct val="85000"/>
              <a:buFont typeface="+mj-lt"/>
              <a:buAutoNum type="arabicParenR"/>
            </a:pPr>
            <a:r>
              <a:rPr lang="en-US" sz="1600" dirty="0">
                <a:solidFill>
                  <a:srgbClr val="C00000"/>
                </a:solidFill>
              </a:rPr>
              <a:t>CLIENT AND EMPLOYER </a:t>
            </a:r>
            <a:r>
              <a:rPr lang="en-US" sz="1600" dirty="0"/>
              <a:t>– Software engineers shall act in a manner that is in the best interests of their client and employer consistent with the public interest.</a:t>
            </a:r>
          </a:p>
          <a:p>
            <a:pPr marL="624078" indent="-514350">
              <a:spcBef>
                <a:spcPts val="1000"/>
              </a:spcBef>
              <a:buClr>
                <a:srgbClr val="954E3B"/>
              </a:buClr>
              <a:buSzPct val="85000"/>
              <a:buFont typeface="+mj-lt"/>
              <a:buAutoNum type="arabicParenR"/>
            </a:pPr>
            <a:r>
              <a:rPr lang="en-US" sz="1600" dirty="0">
                <a:solidFill>
                  <a:srgbClr val="C00000"/>
                </a:solidFill>
              </a:rPr>
              <a:t>PRODUCT </a:t>
            </a:r>
            <a:r>
              <a:rPr lang="en-US" sz="1600" dirty="0"/>
              <a:t>– Software engineers shall ensure that their products and related modifications meet the highest professional standards possible.</a:t>
            </a:r>
          </a:p>
          <a:p>
            <a:pPr marL="624078" indent="-514350">
              <a:spcBef>
                <a:spcPts val="1000"/>
              </a:spcBef>
              <a:buClr>
                <a:srgbClr val="954E3B"/>
              </a:buClr>
              <a:buSzPct val="85000"/>
              <a:buFont typeface="+mj-lt"/>
              <a:buAutoNum type="arabicParenR"/>
            </a:pPr>
            <a:r>
              <a:rPr lang="en-US" sz="1600" dirty="0">
                <a:solidFill>
                  <a:srgbClr val="C00000"/>
                </a:solidFill>
              </a:rPr>
              <a:t>JUDGMENT </a:t>
            </a:r>
            <a:r>
              <a:rPr lang="en-US" sz="1600" dirty="0"/>
              <a:t>– Software engineers shall maintain integrity and independence in their professional judgment.</a:t>
            </a:r>
          </a:p>
          <a:p>
            <a:pPr marL="624078" indent="-514350">
              <a:spcBef>
                <a:spcPts val="1000"/>
              </a:spcBef>
              <a:buClr>
                <a:srgbClr val="954E3B"/>
              </a:buClr>
              <a:buSzPct val="85000"/>
              <a:buFont typeface="+mj-lt"/>
              <a:buAutoNum type="arabicParenR" startAt="5"/>
            </a:pPr>
            <a:r>
              <a:rPr lang="en-US" sz="1600" dirty="0">
                <a:solidFill>
                  <a:srgbClr val="C00000"/>
                </a:solidFill>
              </a:rPr>
              <a:t>MANAGEMENT</a:t>
            </a:r>
            <a:r>
              <a:rPr lang="en-US" sz="1600" dirty="0"/>
              <a:t> – Software engineering managers and leaders shall subscribe to and promote an ethical approach to the management of software development and maintenance.</a:t>
            </a:r>
          </a:p>
          <a:p>
            <a:pPr marL="624078" indent="-514350">
              <a:spcBef>
                <a:spcPts val="1000"/>
              </a:spcBef>
              <a:buClr>
                <a:srgbClr val="954E3B"/>
              </a:buClr>
              <a:buSzPct val="85000"/>
              <a:buFont typeface="+mj-lt"/>
              <a:buAutoNum type="arabicParenR" startAt="5"/>
            </a:pPr>
            <a:r>
              <a:rPr lang="en-US" sz="1600" dirty="0">
                <a:solidFill>
                  <a:srgbClr val="C00000"/>
                </a:solidFill>
              </a:rPr>
              <a:t>PROFESSION</a:t>
            </a:r>
            <a:r>
              <a:rPr lang="en-US" sz="1600" dirty="0"/>
              <a:t> – Software engineers shall advance the integrity and reputation of the profession consistent with the public interest.</a:t>
            </a:r>
          </a:p>
          <a:p>
            <a:pPr marL="624078" indent="-514350">
              <a:spcBef>
                <a:spcPts val="1000"/>
              </a:spcBef>
              <a:buClr>
                <a:srgbClr val="954E3B"/>
              </a:buClr>
              <a:buSzPct val="85000"/>
              <a:buFont typeface="+mj-lt"/>
              <a:buAutoNum type="arabicParenR" startAt="5"/>
            </a:pPr>
            <a:r>
              <a:rPr lang="en-US" sz="1600" dirty="0">
                <a:solidFill>
                  <a:srgbClr val="C00000"/>
                </a:solidFill>
              </a:rPr>
              <a:t>COLLEAGUES</a:t>
            </a:r>
            <a:r>
              <a:rPr lang="en-US" sz="1600" dirty="0"/>
              <a:t> – Software engineers shall be fair to and supportive of their colleagues.</a:t>
            </a:r>
          </a:p>
          <a:p>
            <a:pPr marL="624078" indent="-514350">
              <a:spcBef>
                <a:spcPts val="1000"/>
              </a:spcBef>
              <a:buClr>
                <a:srgbClr val="954E3B"/>
              </a:buClr>
              <a:buSzPct val="85000"/>
              <a:buFont typeface="+mj-lt"/>
              <a:buAutoNum type="arabicParenR" startAt="5"/>
            </a:pPr>
            <a:r>
              <a:rPr lang="en-US" sz="1600" dirty="0">
                <a:solidFill>
                  <a:srgbClr val="C00000"/>
                </a:solidFill>
              </a:rPr>
              <a:t>SELF </a:t>
            </a:r>
            <a:r>
              <a:rPr lang="en-US" sz="1600" dirty="0"/>
              <a:t>– Software engineers shall participate in lifelong learning regarding the practice of their profession and shall promote an ethical approach to the practice of the profession.</a:t>
            </a:r>
          </a:p>
          <a:p>
            <a:pPr marL="624078" indent="-514350">
              <a:spcBef>
                <a:spcPts val="600"/>
              </a:spcBef>
              <a:buClr>
                <a:srgbClr val="954E3B"/>
              </a:buClr>
              <a:buSzPct val="85000"/>
              <a:buFont typeface="+mj-lt"/>
              <a:buAutoNum type="arabicParenR"/>
            </a:pPr>
            <a:endParaRPr lang="en-US" sz="14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The Principles</a:t>
            </a:r>
          </a:p>
        </p:txBody>
      </p:sp>
    </p:spTree>
    <p:extLst>
      <p:ext uri="{BB962C8B-B14F-4D97-AF65-F5344CB8AC3E}">
        <p14:creationId xmlns:p14="http://schemas.microsoft.com/office/powerpoint/2010/main" val="668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5105400"/>
          </a:xfrm>
        </p:spPr>
        <p:txBody>
          <a:bodyPr>
            <a:normAutofit/>
          </a:bodyPr>
          <a:lstStyle/>
          <a:p>
            <a:pPr marL="109728" indent="0">
              <a:lnSpc>
                <a:spcPct val="110000"/>
              </a:lnSpc>
              <a:spcBef>
                <a:spcPts val="1800"/>
              </a:spcBef>
              <a:buNone/>
            </a:pPr>
            <a:r>
              <a:rPr lang="en-US" sz="2000" dirty="0">
                <a:latin typeface="Verdana" panose="020B0604030504040204" pitchFamily="34" charset="0"/>
                <a:ea typeface="Verdana" panose="020B0604030504040204" pitchFamily="34" charset="0"/>
              </a:rPr>
              <a:t>Software engineers shall act consistently with the public interest. In particular, software engineers shall, as appropriate:</a:t>
            </a:r>
            <a:endParaRPr lang="en-US" sz="1900" dirty="0">
              <a:latin typeface="Verdana" panose="020B0604030504040204" pitchFamily="34" charset="0"/>
              <a:ea typeface="Verdana" panose="020B0604030504040204" pitchFamily="34" charset="0"/>
            </a:endParaRPr>
          </a:p>
          <a:p>
            <a:pPr marL="365760" lvl="1" indent="0">
              <a:lnSpc>
                <a:spcPct val="110000"/>
              </a:lnSpc>
              <a:spcBef>
                <a:spcPts val="1800"/>
              </a:spcBef>
              <a:buNone/>
            </a:pPr>
            <a:r>
              <a:rPr lang="en-US" sz="2000" i="1" dirty="0">
                <a:latin typeface="Bahnschrift Light SemiCondensed" panose="020B0502040204020203" pitchFamily="34" charset="0"/>
              </a:rPr>
              <a:t>1.01. Accept full responsibility for their own work.</a:t>
            </a:r>
          </a:p>
          <a:p>
            <a:pPr marL="365760" lvl="1" indent="0">
              <a:lnSpc>
                <a:spcPct val="110000"/>
              </a:lnSpc>
              <a:spcBef>
                <a:spcPts val="1800"/>
              </a:spcBef>
              <a:buNone/>
            </a:pPr>
            <a:r>
              <a:rPr lang="en-US" sz="2000" i="1" dirty="0">
                <a:latin typeface="Bahnschrift Light SemiCondensed" panose="020B0502040204020203" pitchFamily="34" charset="0"/>
              </a:rPr>
              <a:t>1.02. Moderate the interests of the software engineer, the employer, the client and the users with the public good.</a:t>
            </a:r>
          </a:p>
          <a:p>
            <a:pPr marL="365760" lvl="1" indent="0">
              <a:lnSpc>
                <a:spcPct val="110000"/>
              </a:lnSpc>
              <a:spcBef>
                <a:spcPts val="1800"/>
              </a:spcBef>
              <a:buNone/>
            </a:pPr>
            <a:r>
              <a:rPr lang="en-US" sz="2000" i="1" dirty="0">
                <a:latin typeface="Bahnschrift Light SemiCondensed" panose="020B0502040204020203" pitchFamily="34" charset="0"/>
              </a:rPr>
              <a:t>1.03. Approve software only if they have a well-founded belief that it is safe, meets specifications, passes appropriate tests, and does not diminish quality of life, diminish privacy or harm the environment. The ultimate effect of the work should be to the public good.</a:t>
            </a:r>
          </a:p>
          <a:p>
            <a:pPr marL="109728" indent="0">
              <a:spcBef>
                <a:spcPts val="1800"/>
              </a:spcBef>
              <a:buNone/>
            </a:pP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en-US" sz="3600" dirty="0">
                <a:solidFill>
                  <a:srgbClr val="0070C0"/>
                </a:solidFill>
                <a:latin typeface="Verdana" pitchFamily="34" charset="0"/>
                <a:ea typeface="Verdana" pitchFamily="34" charset="0"/>
                <a:cs typeface="Verdana" pitchFamily="34" charset="0"/>
              </a:rPr>
              <a:t>PUBLIC (1)</a:t>
            </a:r>
          </a:p>
        </p:txBody>
      </p:sp>
    </p:spTree>
    <p:extLst>
      <p:ext uri="{BB962C8B-B14F-4D97-AF65-F5344CB8AC3E}">
        <p14:creationId xmlns:p14="http://schemas.microsoft.com/office/powerpoint/2010/main" val="4479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9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9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9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5105400"/>
          </a:xfrm>
        </p:spPr>
        <p:txBody>
          <a:bodyPr>
            <a:normAutofit/>
          </a:bodyPr>
          <a:lstStyle/>
          <a:p>
            <a:pPr marL="109728" indent="0">
              <a:lnSpc>
                <a:spcPct val="110000"/>
              </a:lnSpc>
              <a:spcBef>
                <a:spcPts val="1800"/>
              </a:spcBef>
              <a:buNone/>
            </a:pPr>
            <a:r>
              <a:rPr lang="en-US" sz="2000" dirty="0">
                <a:latin typeface="Verdana" panose="020B0604030504040204" pitchFamily="34" charset="0"/>
                <a:ea typeface="Verdana" panose="020B0604030504040204" pitchFamily="34" charset="0"/>
              </a:rPr>
              <a:t>Software engineers shall act consistently with the public interest.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1.04. Disclose to appropriate persons or authorities any actual or potential danger to the user, the public, or the environment, that they reasonably believe to be associated with software or related documents.</a:t>
            </a:r>
          </a:p>
          <a:p>
            <a:pPr marL="365760" lvl="1" indent="0">
              <a:lnSpc>
                <a:spcPct val="110000"/>
              </a:lnSpc>
              <a:spcBef>
                <a:spcPts val="1800"/>
              </a:spcBef>
              <a:buNone/>
            </a:pPr>
            <a:r>
              <a:rPr lang="en-US" sz="2000" i="1" dirty="0">
                <a:latin typeface="Bahnschrift Light SemiCondensed" panose="020B0502040204020203" pitchFamily="34" charset="0"/>
              </a:rPr>
              <a:t>1.05. Cooperate in efforts to address matters of grave public concern caused by software, its installation, maintenance, support or documentation.</a:t>
            </a:r>
          </a:p>
          <a:p>
            <a:pPr marL="365760" lvl="1" indent="0">
              <a:lnSpc>
                <a:spcPct val="110000"/>
              </a:lnSpc>
              <a:spcBef>
                <a:spcPts val="1800"/>
              </a:spcBef>
              <a:buNone/>
            </a:pPr>
            <a:r>
              <a:rPr lang="en-US" sz="2000" i="1" dirty="0">
                <a:latin typeface="Bahnschrift Light SemiCondensed" panose="020B0502040204020203" pitchFamily="34" charset="0"/>
              </a:rPr>
              <a:t>1.06. Be fair and avoid deception in all statements, particularly public ones, concerning software or related documents, methods and tools.</a:t>
            </a:r>
          </a:p>
          <a:p>
            <a:pPr marL="109728" indent="0">
              <a:spcBef>
                <a:spcPts val="1800"/>
              </a:spcBef>
              <a:buNone/>
            </a:pP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PUBLIC (1)</a:t>
            </a:r>
          </a:p>
        </p:txBody>
      </p:sp>
    </p:spTree>
    <p:extLst>
      <p:ext uri="{BB962C8B-B14F-4D97-AF65-F5344CB8AC3E}">
        <p14:creationId xmlns:p14="http://schemas.microsoft.com/office/powerpoint/2010/main" val="37401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9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9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9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257800"/>
          </a:xfrm>
        </p:spPr>
        <p:txBody>
          <a:bodyPr>
            <a:normAutofit fontScale="92500" lnSpcReduction="10000"/>
          </a:bodyPr>
          <a:lstStyle/>
          <a:p>
            <a:pPr marL="109728" indent="0">
              <a:lnSpc>
                <a:spcPct val="110000"/>
              </a:lnSpc>
              <a:spcBef>
                <a:spcPts val="1800"/>
              </a:spcBef>
              <a:buNone/>
            </a:pPr>
            <a:r>
              <a:rPr lang="en-US" sz="2000" dirty="0"/>
              <a:t>Software engineers shall act in a manner that is in the best interests of their client and employer, consistent with the public interest. In particular, software engineers shall, as appropriate:</a:t>
            </a:r>
          </a:p>
          <a:p>
            <a:pPr marL="365760" lvl="1" indent="0">
              <a:lnSpc>
                <a:spcPct val="110000"/>
              </a:lnSpc>
              <a:spcBef>
                <a:spcPts val="1200"/>
              </a:spcBef>
              <a:buNone/>
            </a:pPr>
            <a:r>
              <a:rPr lang="en-US" sz="2200" i="1" dirty="0">
                <a:latin typeface="Bahnschrift Light SemiCondensed" panose="020B0502040204020203" pitchFamily="34" charset="0"/>
              </a:rPr>
              <a:t>2.01. Provide service in their areas of competence, being honest and forthright about any limitations of their experience and education.</a:t>
            </a:r>
          </a:p>
          <a:p>
            <a:pPr marL="365760" lvl="1" indent="0">
              <a:lnSpc>
                <a:spcPct val="110000"/>
              </a:lnSpc>
              <a:spcBef>
                <a:spcPts val="1200"/>
              </a:spcBef>
              <a:buNone/>
            </a:pPr>
            <a:r>
              <a:rPr lang="en-US" sz="2200" i="1" dirty="0">
                <a:latin typeface="Bahnschrift Light SemiCondensed" panose="020B0502040204020203" pitchFamily="34" charset="0"/>
              </a:rPr>
              <a:t>2.02. Not knowingly use software that is obtained or retained either illegally or unethically.</a:t>
            </a:r>
          </a:p>
          <a:p>
            <a:pPr marL="365760" lvl="1" indent="0">
              <a:lnSpc>
                <a:spcPct val="110000"/>
              </a:lnSpc>
              <a:spcBef>
                <a:spcPts val="1200"/>
              </a:spcBef>
              <a:buNone/>
            </a:pPr>
            <a:r>
              <a:rPr lang="en-US" sz="2200" i="1" dirty="0">
                <a:latin typeface="Bahnschrift Light SemiCondensed" panose="020B0502040204020203" pitchFamily="34" charset="0"/>
              </a:rPr>
              <a:t>2.03. Use the property of a client or employer only in ways properly authorized, and with the client’s or employer’s knowledge and consent.</a:t>
            </a:r>
          </a:p>
          <a:p>
            <a:pPr marL="365760" lvl="1" indent="0">
              <a:lnSpc>
                <a:spcPct val="110000"/>
              </a:lnSpc>
              <a:spcBef>
                <a:spcPts val="1200"/>
              </a:spcBef>
              <a:buNone/>
            </a:pPr>
            <a:r>
              <a:rPr lang="en-US" sz="2200" i="1" dirty="0">
                <a:latin typeface="Bahnschrift Light SemiCondensed" panose="020B0502040204020203" pitchFamily="34" charset="0"/>
              </a:rPr>
              <a:t>2.04. Ensure that any document upon which they rely has been approved, when required, by someone authorized to approve it.</a:t>
            </a:r>
          </a:p>
          <a:p>
            <a:pPr marL="365760" lvl="1" indent="0" algn="r">
              <a:lnSpc>
                <a:spcPct val="110000"/>
              </a:lnSpc>
              <a:spcBef>
                <a:spcPts val="1200"/>
              </a:spcBef>
              <a:buNone/>
            </a:pPr>
            <a:r>
              <a:rPr lang="en-US" sz="2200" i="1" dirty="0">
                <a:latin typeface="Bahnschrift Light SemiCondensed" panose="020B0502040204020203" pitchFamily="34" charset="0"/>
              </a:rPr>
              <a:t>2.05. Keep private any confidential information gained in their professional work, where such confidentiality is consistent with the public interest and consistent with the law.</a:t>
            </a:r>
          </a:p>
          <a:p>
            <a:pPr marL="109728" indent="0">
              <a:spcBef>
                <a:spcPts val="1800"/>
              </a:spcBef>
              <a:buNone/>
            </a:pP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CLIENT and EMPLOYER (2)</a:t>
            </a:r>
          </a:p>
        </p:txBody>
      </p:sp>
    </p:spTree>
    <p:extLst>
      <p:ext uri="{BB962C8B-B14F-4D97-AF65-F5344CB8AC3E}">
        <p14:creationId xmlns:p14="http://schemas.microsoft.com/office/powerpoint/2010/main" val="216543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257800"/>
          </a:xfrm>
        </p:spPr>
        <p:txBody>
          <a:bodyPr>
            <a:normAutofit lnSpcReduction="10000"/>
          </a:bodyPr>
          <a:lstStyle/>
          <a:p>
            <a:pPr marL="109728" indent="0">
              <a:lnSpc>
                <a:spcPct val="110000"/>
              </a:lnSpc>
              <a:spcBef>
                <a:spcPts val="1800"/>
              </a:spcBef>
              <a:buNone/>
            </a:pPr>
            <a:r>
              <a:rPr lang="en-US" sz="2000" dirty="0"/>
              <a:t>Software engineers shall act in a manner that is in the best interests of their client and employer, consistent with the public interest. In particular, software engineers shall, as appropriate:</a:t>
            </a:r>
          </a:p>
          <a:p>
            <a:pPr marL="365760" lvl="1" indent="0">
              <a:lnSpc>
                <a:spcPct val="110000"/>
              </a:lnSpc>
              <a:spcBef>
                <a:spcPts val="1200"/>
              </a:spcBef>
              <a:buNone/>
            </a:pPr>
            <a:r>
              <a:rPr lang="en-US" sz="2000" i="1" dirty="0">
                <a:latin typeface="Bahnschrift Light SemiCondensed" panose="020B0502040204020203" pitchFamily="34" charset="0"/>
              </a:rPr>
              <a:t>2.06. Identify, document, collect evidence and report to the client or the employer promptly if, in their opinion, a project is likely to fail, to prove too expensive, to violate intellectual property law, or otherwise to be problematic.</a:t>
            </a:r>
          </a:p>
          <a:p>
            <a:pPr marL="365760" lvl="1" indent="0">
              <a:lnSpc>
                <a:spcPct val="110000"/>
              </a:lnSpc>
              <a:spcBef>
                <a:spcPts val="1200"/>
              </a:spcBef>
              <a:buNone/>
            </a:pPr>
            <a:r>
              <a:rPr lang="en-US" sz="2000" i="1" dirty="0">
                <a:latin typeface="Bahnschrift Light SemiCondensed" panose="020B0502040204020203" pitchFamily="34" charset="0"/>
              </a:rPr>
              <a:t>2.07. Identify, document, and report significant issues of social concern, of which they are aware, in software or related documents, to the employer or the client.</a:t>
            </a:r>
          </a:p>
          <a:p>
            <a:pPr marL="365760" lvl="1" indent="0">
              <a:lnSpc>
                <a:spcPct val="110000"/>
              </a:lnSpc>
              <a:spcBef>
                <a:spcPts val="1200"/>
              </a:spcBef>
              <a:buNone/>
            </a:pPr>
            <a:r>
              <a:rPr lang="en-US" sz="2000" i="1" dirty="0">
                <a:latin typeface="Bahnschrift Light SemiCondensed" panose="020B0502040204020203" pitchFamily="34" charset="0"/>
              </a:rPr>
              <a:t>2.08. Accept no outside work detrimental to the work they perform for their primary employer.</a:t>
            </a:r>
          </a:p>
          <a:p>
            <a:pPr marL="365760" lvl="1" indent="0" algn="r">
              <a:lnSpc>
                <a:spcPct val="110000"/>
              </a:lnSpc>
              <a:spcBef>
                <a:spcPts val="1200"/>
              </a:spcBef>
              <a:buNone/>
            </a:pPr>
            <a:r>
              <a:rPr lang="en-US" sz="2000" i="1" dirty="0">
                <a:latin typeface="Bahnschrift Light SemiCondensed" panose="020B0502040204020203" pitchFamily="34" charset="0"/>
              </a:rPr>
              <a:t>2.09. Promote no interest adverse to their employer or client, unless a higher ethical concern is being compromised; in that case, inform the employer or another appropriate authority of the ethical concern.</a:t>
            </a:r>
          </a:p>
          <a:p>
            <a:pPr marL="109728" indent="0">
              <a:spcBef>
                <a:spcPts val="1800"/>
              </a:spcBef>
              <a:buNone/>
            </a:pP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CLIENT and EMPLOYER (2)</a:t>
            </a:r>
          </a:p>
        </p:txBody>
      </p:sp>
    </p:spTree>
    <p:extLst>
      <p:ext uri="{BB962C8B-B14F-4D97-AF65-F5344CB8AC3E}">
        <p14:creationId xmlns:p14="http://schemas.microsoft.com/office/powerpoint/2010/main" val="16549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257800"/>
          </a:xfrm>
        </p:spPr>
        <p:txBody>
          <a:bodyPr>
            <a:normAutofit/>
          </a:bodyPr>
          <a:lstStyle/>
          <a:p>
            <a:pPr marL="109728" indent="0">
              <a:lnSpc>
                <a:spcPct val="110000"/>
              </a:lnSpc>
              <a:spcBef>
                <a:spcPts val="1800"/>
              </a:spcBef>
              <a:buNone/>
            </a:pPr>
            <a:r>
              <a:rPr lang="en-US" sz="2000" dirty="0"/>
              <a:t>Software engineers shall ensure that their products and related modifications meet the highest professional standards possible. In particular, software engineers shall, as appropriate:</a:t>
            </a:r>
          </a:p>
          <a:p>
            <a:pPr marL="365760" lvl="1" indent="0">
              <a:lnSpc>
                <a:spcPct val="110000"/>
              </a:lnSpc>
              <a:spcBef>
                <a:spcPts val="1200"/>
              </a:spcBef>
              <a:buNone/>
            </a:pPr>
            <a:r>
              <a:rPr lang="en-US" sz="1800" i="1" dirty="0">
                <a:latin typeface="Bahnschrift Light SemiCondensed" panose="020B0502040204020203" pitchFamily="34" charset="0"/>
              </a:rPr>
              <a:t>3.01. Strive for high quality, acceptable cost and a reasonable schedule, ensuring significant tradeoffs are clear to and accepted by the employer and the client, and are available for consideration by the user and the public.</a:t>
            </a:r>
          </a:p>
          <a:p>
            <a:pPr marL="365760" lvl="1" indent="0">
              <a:lnSpc>
                <a:spcPct val="110000"/>
              </a:lnSpc>
              <a:spcBef>
                <a:spcPts val="1200"/>
              </a:spcBef>
              <a:buNone/>
            </a:pPr>
            <a:r>
              <a:rPr lang="en-US" sz="1800" i="1" dirty="0">
                <a:latin typeface="Bahnschrift Light SemiCondensed" panose="020B0502040204020203" pitchFamily="34" charset="0"/>
              </a:rPr>
              <a:t>3.02. Ensure proper and achievable goals and objectives for any project on which they work or propose.</a:t>
            </a:r>
          </a:p>
          <a:p>
            <a:pPr marL="365760" lvl="1" indent="0">
              <a:lnSpc>
                <a:spcPct val="110000"/>
              </a:lnSpc>
              <a:spcBef>
                <a:spcPts val="1200"/>
              </a:spcBef>
              <a:buNone/>
            </a:pPr>
            <a:r>
              <a:rPr lang="en-US" sz="1800" i="1" dirty="0">
                <a:latin typeface="Bahnschrift Light SemiCondensed" panose="020B0502040204020203" pitchFamily="34" charset="0"/>
              </a:rPr>
              <a:t>3.03. Identify, define and address ethical, economic, cultural, legal and environmental issues related to work projects.</a:t>
            </a:r>
          </a:p>
          <a:p>
            <a:pPr marL="365760" lvl="1" indent="0">
              <a:lnSpc>
                <a:spcPct val="110000"/>
              </a:lnSpc>
              <a:spcBef>
                <a:spcPts val="1200"/>
              </a:spcBef>
              <a:buNone/>
            </a:pPr>
            <a:r>
              <a:rPr lang="en-US" sz="1800" i="1" dirty="0">
                <a:latin typeface="Bahnschrift Light SemiCondensed" panose="020B0502040204020203" pitchFamily="34" charset="0"/>
              </a:rPr>
              <a:t>3.04. Ensure that they are qualified for any project on which they work or propose to work by an appropriate combination of education and training, and experience.</a:t>
            </a:r>
          </a:p>
          <a:p>
            <a:pPr marL="365760" lvl="1" indent="0" algn="r">
              <a:lnSpc>
                <a:spcPct val="110000"/>
              </a:lnSpc>
              <a:spcBef>
                <a:spcPts val="1200"/>
              </a:spcBef>
              <a:buNone/>
            </a:pPr>
            <a:r>
              <a:rPr lang="en-US" sz="1800" i="1" dirty="0">
                <a:latin typeface="Bahnschrift Light SemiCondensed" panose="020B0502040204020203" pitchFamily="34" charset="0"/>
              </a:rPr>
              <a:t>3.05. Ensure an appropriate method is used for any project on which they work or propose to work.</a:t>
            </a:r>
          </a:p>
          <a:p>
            <a:pPr marL="109728" indent="0">
              <a:spcBef>
                <a:spcPts val="1800"/>
              </a:spcBef>
              <a:buNone/>
            </a:pP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PRODUCT (3)</a:t>
            </a:r>
          </a:p>
        </p:txBody>
      </p:sp>
    </p:spTree>
    <p:extLst>
      <p:ext uri="{BB962C8B-B14F-4D97-AF65-F5344CB8AC3E}">
        <p14:creationId xmlns:p14="http://schemas.microsoft.com/office/powerpoint/2010/main" val="14676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9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257800"/>
          </a:xfrm>
        </p:spPr>
        <p:txBody>
          <a:bodyPr>
            <a:normAutofit/>
          </a:bodyPr>
          <a:lstStyle/>
          <a:p>
            <a:pPr marL="109728" indent="0">
              <a:lnSpc>
                <a:spcPct val="110000"/>
              </a:lnSpc>
              <a:spcBef>
                <a:spcPts val="1800"/>
              </a:spcBef>
              <a:buNone/>
            </a:pPr>
            <a:r>
              <a:rPr lang="en-US" sz="2000" dirty="0"/>
              <a:t>Software engineers shall ensure that their products and related modifications meet the highest professional standards possible. In particular, software engineers shall, as appropriate:</a:t>
            </a:r>
          </a:p>
          <a:p>
            <a:pPr marL="365760" lvl="1" indent="0">
              <a:lnSpc>
                <a:spcPct val="110000"/>
              </a:lnSpc>
              <a:spcBef>
                <a:spcPts val="1200"/>
              </a:spcBef>
              <a:buNone/>
            </a:pPr>
            <a:r>
              <a:rPr lang="en-US" sz="1800" i="1" dirty="0">
                <a:latin typeface="Bahnschrift Light SemiCondensed" panose="020B0502040204020203" pitchFamily="34" charset="0"/>
              </a:rPr>
              <a:t>3.06. Work to follow professional standards, when available, that are most appropriate for the task at hand, departing from these only when ethically or technically justified.</a:t>
            </a:r>
          </a:p>
          <a:p>
            <a:pPr marL="365760" lvl="1" indent="0">
              <a:lnSpc>
                <a:spcPct val="110000"/>
              </a:lnSpc>
              <a:spcBef>
                <a:spcPts val="1200"/>
              </a:spcBef>
              <a:buNone/>
            </a:pPr>
            <a:r>
              <a:rPr lang="en-US" sz="1800" i="1" dirty="0">
                <a:latin typeface="Bahnschrift Light SemiCondensed" panose="020B0502040204020203" pitchFamily="34" charset="0"/>
              </a:rPr>
              <a:t>3.07. Strive to fully understand the specifications for software on which they work.</a:t>
            </a:r>
          </a:p>
          <a:p>
            <a:pPr marL="365760" lvl="1" indent="0">
              <a:lnSpc>
                <a:spcPct val="110000"/>
              </a:lnSpc>
              <a:spcBef>
                <a:spcPts val="1200"/>
              </a:spcBef>
              <a:buNone/>
            </a:pPr>
            <a:r>
              <a:rPr lang="en-US" sz="1800" i="1" dirty="0">
                <a:latin typeface="Bahnschrift Light SemiCondensed" panose="020B0502040204020203" pitchFamily="34" charset="0"/>
              </a:rPr>
              <a:t>3.08. Ensure that specifications for software on which they work have been well documented, satisfy the users requirements and have the appropriate approvals.</a:t>
            </a:r>
          </a:p>
          <a:p>
            <a:pPr marL="365760" lvl="1" indent="0">
              <a:lnSpc>
                <a:spcPct val="110000"/>
              </a:lnSpc>
              <a:spcBef>
                <a:spcPts val="1200"/>
              </a:spcBef>
              <a:buNone/>
            </a:pPr>
            <a:r>
              <a:rPr lang="en-US" sz="1800" i="1" dirty="0">
                <a:latin typeface="Bahnschrift Light SemiCondensed" panose="020B0502040204020203" pitchFamily="34" charset="0"/>
              </a:rPr>
              <a:t>3.09. Ensure realistic quantitative estimates of cost, scheduling, personnel, quality and outcomes on any project on which they work or propose to work and provide an uncertainty assessment of these estimates.</a:t>
            </a:r>
          </a:p>
          <a:p>
            <a:pPr marL="365760" lvl="1" indent="0">
              <a:lnSpc>
                <a:spcPct val="110000"/>
              </a:lnSpc>
              <a:spcBef>
                <a:spcPts val="1200"/>
              </a:spcBef>
              <a:buNone/>
            </a:pPr>
            <a:r>
              <a:rPr lang="en-US" sz="1800" i="1" dirty="0">
                <a:latin typeface="Bahnschrift Light SemiCondensed" panose="020B0502040204020203" pitchFamily="34" charset="0"/>
              </a:rPr>
              <a:t>3.10. Ensure adequate testing, debugging, and review of software and related documents on which they work.</a:t>
            </a: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PRODUCT (3)</a:t>
            </a:r>
          </a:p>
        </p:txBody>
      </p:sp>
    </p:spTree>
    <p:extLst>
      <p:ext uri="{BB962C8B-B14F-4D97-AF65-F5344CB8AC3E}">
        <p14:creationId xmlns:p14="http://schemas.microsoft.com/office/powerpoint/2010/main" val="12402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r"/>
            <a:r>
              <a:rPr lang="en-US" sz="4000" dirty="0">
                <a:solidFill>
                  <a:schemeClr val="accent6">
                    <a:lumMod val="50000"/>
                  </a:schemeClr>
                </a:solidFill>
                <a:latin typeface="Verdana" panose="020B0604030504040204" pitchFamily="34" charset="0"/>
                <a:ea typeface="Verdana" panose="020B0604030504040204" pitchFamily="34" charset="0"/>
              </a:rPr>
              <a:t>For this discussion…</a:t>
            </a:r>
            <a:endParaRPr lang="en-US" dirty="0"/>
          </a:p>
        </p:txBody>
      </p:sp>
      <p:sp>
        <p:nvSpPr>
          <p:cNvPr id="4" name="Content Placeholder 1">
            <a:extLst>
              <a:ext uri="{FF2B5EF4-FFF2-40B4-BE49-F238E27FC236}">
                <a16:creationId xmlns:a16="http://schemas.microsoft.com/office/drawing/2014/main" id="{8078A4FF-9EBC-4C02-9B17-E836F7059004}"/>
              </a:ext>
            </a:extLst>
          </p:cNvPr>
          <p:cNvSpPr txBox="1">
            <a:spLocks/>
          </p:cNvSpPr>
          <p:nvPr/>
        </p:nvSpPr>
        <p:spPr>
          <a:xfrm>
            <a:off x="228600" y="1295400"/>
            <a:ext cx="7924800" cy="502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Aft>
                <a:spcPts val="1200"/>
              </a:spcAft>
              <a:buFont typeface="Wingdings 3"/>
              <a:buNone/>
            </a:pPr>
            <a:r>
              <a:rPr lang="en-US" sz="2400" b="1" dirty="0">
                <a:solidFill>
                  <a:srgbClr val="0070C0"/>
                </a:solidFill>
                <a:latin typeface="Verdana" panose="020B0604030504040204" pitchFamily="34" charset="0"/>
                <a:ea typeface="Verdana" panose="020B0604030504040204" pitchFamily="34" charset="0"/>
                <a:cs typeface="Segoe UI" panose="020B0502040204020203" pitchFamily="34" charset="0"/>
              </a:rPr>
              <a:t>We use “ethics” to mean</a:t>
            </a:r>
          </a:p>
          <a:p>
            <a:pPr>
              <a:spcAft>
                <a:spcPts val="1200"/>
              </a:spcAft>
              <a:buFont typeface="Wingdings" panose="05000000000000000000" pitchFamily="2" charset="2"/>
              <a:buChar char="v"/>
            </a:pPr>
            <a:r>
              <a:rPr lang="en-US" sz="2000" dirty="0">
                <a:latin typeface="Arial" panose="020B0604020202020204" pitchFamily="34" charset="0"/>
                <a:cs typeface="Arial" panose="020B0604020202020204" pitchFamily="34" charset="0"/>
              </a:rPr>
              <a:t>Systematizing, defending, and recommending concepts of right and wrong behavior that are considered specific to the domain, profession, and culture of software developers and engineers</a:t>
            </a:r>
          </a:p>
          <a:p>
            <a:pPr>
              <a:spcAft>
                <a:spcPts val="1200"/>
              </a:spcAft>
              <a:buFont typeface="Wingdings" panose="05000000000000000000" pitchFamily="2" charset="2"/>
              <a:buChar char="v"/>
            </a:pPr>
            <a:r>
              <a:rPr lang="en-US" sz="2000" dirty="0">
                <a:latin typeface="Arial" panose="020B0604020202020204" pitchFamily="34" charset="0"/>
                <a:cs typeface="Arial" panose="020B0604020202020204" pitchFamily="34" charset="0"/>
              </a:rPr>
              <a:t>Thus it is a code defined and followed (voluntarily) by members of a group sharing some common culture</a:t>
            </a:r>
          </a:p>
          <a:p>
            <a:pPr>
              <a:spcAft>
                <a:spcPts val="1200"/>
              </a:spcAft>
              <a:buFont typeface="Wingdings" panose="05000000000000000000" pitchFamily="2" charset="2"/>
              <a:buChar char="v"/>
            </a:pPr>
            <a:r>
              <a:rPr lang="en-US" sz="2000" dirty="0">
                <a:latin typeface="Arial" panose="020B0604020202020204" pitchFamily="34" charset="0"/>
                <a:cs typeface="Arial" panose="020B0604020202020204" pitchFamily="34" charset="0"/>
              </a:rPr>
              <a:t>There may be </a:t>
            </a:r>
            <a:r>
              <a:rPr lang="en-US" sz="2000" i="1" dirty="0">
                <a:latin typeface="Arial" panose="020B0604020202020204" pitchFamily="34" charset="0"/>
                <a:cs typeface="Arial" panose="020B0604020202020204" pitchFamily="34" charset="0"/>
              </a:rPr>
              <a:t>“universal concepts of right and wrong” </a:t>
            </a:r>
            <a:r>
              <a:rPr lang="en-US" sz="2000" dirty="0">
                <a:latin typeface="Arial" panose="020B0604020202020204" pitchFamily="34" charset="0"/>
                <a:cs typeface="Arial" panose="020B0604020202020204" pitchFamily="34" charset="0"/>
              </a:rPr>
              <a:t>embodied in or suggested by portions of such a code, but the focus is on behavior of members of the group when engaged in the group focus activities</a:t>
            </a:r>
          </a:p>
        </p:txBody>
      </p:sp>
    </p:spTree>
    <p:extLst>
      <p:ext uri="{BB962C8B-B14F-4D97-AF65-F5344CB8AC3E}">
        <p14:creationId xmlns:p14="http://schemas.microsoft.com/office/powerpoint/2010/main" val="835685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257800"/>
          </a:xfrm>
        </p:spPr>
        <p:txBody>
          <a:bodyPr>
            <a:normAutofit/>
          </a:bodyPr>
          <a:lstStyle/>
          <a:p>
            <a:pPr marL="109728" indent="0">
              <a:lnSpc>
                <a:spcPct val="110000"/>
              </a:lnSpc>
              <a:spcBef>
                <a:spcPts val="1800"/>
              </a:spcBef>
              <a:buNone/>
            </a:pPr>
            <a:r>
              <a:rPr lang="en-US" sz="2000" dirty="0"/>
              <a:t>Software engineers shall ensure that their products and related modifications meet the highest professional standards possible. In particular, software engineers shall, as appropriate:</a:t>
            </a:r>
          </a:p>
          <a:p>
            <a:pPr marL="365760" lvl="1" indent="0">
              <a:lnSpc>
                <a:spcPct val="110000"/>
              </a:lnSpc>
              <a:spcBef>
                <a:spcPts val="1200"/>
              </a:spcBef>
              <a:buNone/>
            </a:pPr>
            <a:r>
              <a:rPr lang="en-US" sz="1800" i="1" dirty="0">
                <a:latin typeface="Bahnschrift Light SemiCondensed" panose="020B0502040204020203" pitchFamily="34" charset="0"/>
              </a:rPr>
              <a:t>3.11. Ensure adequate documentation, including significant problems discovered and solutions adopted, for any project on which they work.</a:t>
            </a:r>
          </a:p>
          <a:p>
            <a:pPr marL="365760" lvl="1" indent="0">
              <a:lnSpc>
                <a:spcPct val="110000"/>
              </a:lnSpc>
              <a:spcBef>
                <a:spcPts val="1200"/>
              </a:spcBef>
              <a:buNone/>
            </a:pPr>
            <a:r>
              <a:rPr lang="en-US" sz="1800" i="1" dirty="0">
                <a:latin typeface="Bahnschrift Light SemiCondensed" panose="020B0502040204020203" pitchFamily="34" charset="0"/>
              </a:rPr>
              <a:t>3.12. Work to develop software and related documents that respect the privacy of those who will be affected by that software.</a:t>
            </a:r>
          </a:p>
          <a:p>
            <a:pPr marL="365760" lvl="1" indent="0">
              <a:lnSpc>
                <a:spcPct val="110000"/>
              </a:lnSpc>
              <a:spcBef>
                <a:spcPts val="1200"/>
              </a:spcBef>
              <a:buNone/>
            </a:pPr>
            <a:r>
              <a:rPr lang="en-US" sz="1800" i="1" dirty="0">
                <a:latin typeface="Bahnschrift Light SemiCondensed" panose="020B0502040204020203" pitchFamily="34" charset="0"/>
              </a:rPr>
              <a:t>3.13. Be careful to use only accurate data derived by ethical and lawful means, and use it only in ways properly authorized.</a:t>
            </a:r>
          </a:p>
          <a:p>
            <a:pPr marL="365760" lvl="1" indent="0">
              <a:lnSpc>
                <a:spcPct val="110000"/>
              </a:lnSpc>
              <a:spcBef>
                <a:spcPts val="1200"/>
              </a:spcBef>
              <a:buNone/>
            </a:pPr>
            <a:r>
              <a:rPr lang="en-US" sz="1800" i="1" dirty="0">
                <a:latin typeface="Bahnschrift Light SemiCondensed" panose="020B0502040204020203" pitchFamily="34" charset="0"/>
              </a:rPr>
              <a:t>3.14. Maintain the integrity of data, being sensitive to outdated or flawed occurrences.</a:t>
            </a:r>
          </a:p>
          <a:p>
            <a:pPr marL="365760" lvl="1" indent="0">
              <a:lnSpc>
                <a:spcPct val="110000"/>
              </a:lnSpc>
              <a:spcBef>
                <a:spcPts val="1200"/>
              </a:spcBef>
              <a:buNone/>
            </a:pPr>
            <a:r>
              <a:rPr lang="en-US" sz="1800" i="1" dirty="0">
                <a:latin typeface="Bahnschrift Light SemiCondensed" panose="020B0502040204020203" pitchFamily="34" charset="0"/>
              </a:rPr>
              <a:t>3.15 Treat all forms of software maintenance with the same professionalism as new development.</a:t>
            </a:r>
            <a:endParaRPr lang="en-US" sz="20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PRODUCT (3)</a:t>
            </a:r>
          </a:p>
        </p:txBody>
      </p:sp>
    </p:spTree>
    <p:extLst>
      <p:ext uri="{BB962C8B-B14F-4D97-AF65-F5344CB8AC3E}">
        <p14:creationId xmlns:p14="http://schemas.microsoft.com/office/powerpoint/2010/main" val="21813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4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fontScale="92500" lnSpcReduction="10000"/>
          </a:bodyPr>
          <a:lstStyle/>
          <a:p>
            <a:pPr marL="109728" indent="0">
              <a:lnSpc>
                <a:spcPct val="110000"/>
              </a:lnSpc>
              <a:spcBef>
                <a:spcPts val="1800"/>
              </a:spcBef>
              <a:buNone/>
            </a:pPr>
            <a:r>
              <a:rPr lang="en-US" sz="2000" dirty="0"/>
              <a:t>Software engineers shall maintain integrity and independence in their professional judgment. In particular, software engineers shall, as appropriate:</a:t>
            </a:r>
          </a:p>
          <a:p>
            <a:pPr marL="365760" lvl="1" indent="0">
              <a:lnSpc>
                <a:spcPct val="120000"/>
              </a:lnSpc>
              <a:spcBef>
                <a:spcPts val="1200"/>
              </a:spcBef>
              <a:buNone/>
            </a:pPr>
            <a:r>
              <a:rPr lang="en-US" sz="1700" i="1" dirty="0">
                <a:latin typeface="Bahnschrift Light SemiCondensed" panose="020B0502040204020203" pitchFamily="34" charset="0"/>
              </a:rPr>
              <a:t>4.01. Temper all technical judgments by the need to support and maintain human values.</a:t>
            </a:r>
          </a:p>
          <a:p>
            <a:pPr marL="365760" lvl="1" indent="0">
              <a:lnSpc>
                <a:spcPct val="120000"/>
              </a:lnSpc>
              <a:spcBef>
                <a:spcPts val="1200"/>
              </a:spcBef>
              <a:buNone/>
            </a:pPr>
            <a:r>
              <a:rPr lang="en-US" sz="1700" i="1" dirty="0">
                <a:latin typeface="Bahnschrift Light SemiCondensed" panose="020B0502040204020203" pitchFamily="34" charset="0"/>
              </a:rPr>
              <a:t>4.02 Only endorse documents either prepared under their supervision or within their areas of competence and with which they are in agreement.</a:t>
            </a:r>
          </a:p>
          <a:p>
            <a:pPr marL="365760" lvl="1" indent="0">
              <a:lnSpc>
                <a:spcPct val="120000"/>
              </a:lnSpc>
              <a:spcBef>
                <a:spcPts val="1200"/>
              </a:spcBef>
              <a:buNone/>
            </a:pPr>
            <a:r>
              <a:rPr lang="en-US" sz="1700" i="1" dirty="0">
                <a:latin typeface="Bahnschrift Light SemiCondensed" panose="020B0502040204020203" pitchFamily="34" charset="0"/>
              </a:rPr>
              <a:t>4.03. Maintain professional objectivity with respect to any software or related documents they are asked to evaluate.</a:t>
            </a:r>
          </a:p>
          <a:p>
            <a:pPr marL="365760" lvl="1" indent="0">
              <a:lnSpc>
                <a:spcPct val="120000"/>
              </a:lnSpc>
              <a:spcBef>
                <a:spcPts val="1200"/>
              </a:spcBef>
              <a:buNone/>
            </a:pPr>
            <a:r>
              <a:rPr lang="en-US" sz="1700" i="1" dirty="0">
                <a:latin typeface="Bahnschrift Light SemiCondensed" panose="020B0502040204020203" pitchFamily="34" charset="0"/>
              </a:rPr>
              <a:t>4.04. Not engage in deceptive financial practices such as bribery, double billing, or other improper financial practices.</a:t>
            </a:r>
          </a:p>
          <a:p>
            <a:pPr marL="365760" lvl="1" indent="0">
              <a:lnSpc>
                <a:spcPct val="120000"/>
              </a:lnSpc>
              <a:spcBef>
                <a:spcPts val="1200"/>
              </a:spcBef>
              <a:buNone/>
            </a:pPr>
            <a:r>
              <a:rPr lang="en-US" sz="1700" i="1" dirty="0">
                <a:latin typeface="Bahnschrift Light SemiCondensed" panose="020B0502040204020203" pitchFamily="34" charset="0"/>
              </a:rPr>
              <a:t>4.05. Disclose to all concerned parties those conflicts of interest that cannot reasonably be avoided or escaped.</a:t>
            </a:r>
          </a:p>
          <a:p>
            <a:pPr marL="365760" lvl="1" indent="0" algn="r">
              <a:lnSpc>
                <a:spcPct val="120000"/>
              </a:lnSpc>
              <a:spcBef>
                <a:spcPts val="1200"/>
              </a:spcBef>
              <a:buNone/>
            </a:pPr>
            <a:r>
              <a:rPr lang="en-US" sz="1700" i="1" dirty="0">
                <a:latin typeface="Bahnschrift Light SemiCondensed" panose="020B0502040204020203" pitchFamily="34" charset="0"/>
              </a:rPr>
              <a:t>4.06. Refuse to participate, as members or advisors, in a private, governmental or professional body concerned with software related issues, in which they, their employers or their </a:t>
            </a:r>
          </a:p>
          <a:p>
            <a:pPr marL="365760" lvl="1" indent="0" algn="r">
              <a:lnSpc>
                <a:spcPct val="120000"/>
              </a:lnSpc>
              <a:spcBef>
                <a:spcPts val="0"/>
              </a:spcBef>
              <a:buNone/>
            </a:pPr>
            <a:r>
              <a:rPr lang="en-US" sz="1700" i="1" dirty="0">
                <a:latin typeface="Bahnschrift Light SemiCondensed" panose="020B0502040204020203" pitchFamily="34" charset="0"/>
              </a:rPr>
              <a:t>clients have undisclosed potential conflicts of interest.</a:t>
            </a:r>
            <a:endParaRPr lang="en-US" sz="17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JUDGMENT (4)</a:t>
            </a:r>
          </a:p>
        </p:txBody>
      </p:sp>
    </p:spTree>
    <p:extLst>
      <p:ext uri="{BB962C8B-B14F-4D97-AF65-F5344CB8AC3E}">
        <p14:creationId xmlns:p14="http://schemas.microsoft.com/office/powerpoint/2010/main" val="25855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engineering managers and leaders shall subscribe to and promote an ethical approach to the management of software development and maintenance. In particular, those managing or leading software engineers shall, as appropriate:</a:t>
            </a:r>
          </a:p>
          <a:p>
            <a:pPr marL="365760" lvl="1" indent="0">
              <a:lnSpc>
                <a:spcPct val="110000"/>
              </a:lnSpc>
              <a:spcBef>
                <a:spcPts val="1800"/>
              </a:spcBef>
              <a:buNone/>
            </a:pPr>
            <a:r>
              <a:rPr lang="en-US" sz="1800" i="1" dirty="0">
                <a:latin typeface="Bahnschrift Light SemiCondensed" panose="020B0502040204020203" pitchFamily="34" charset="0"/>
              </a:rPr>
              <a:t>5.01 Ensure good management for any project on which they work, including effective procedures for promotion of quality and reduction of risk.</a:t>
            </a:r>
          </a:p>
          <a:p>
            <a:pPr marL="365760" lvl="1" indent="0">
              <a:lnSpc>
                <a:spcPct val="110000"/>
              </a:lnSpc>
              <a:spcBef>
                <a:spcPts val="1800"/>
              </a:spcBef>
              <a:buNone/>
            </a:pPr>
            <a:r>
              <a:rPr lang="en-US" sz="1800" i="1" dirty="0">
                <a:latin typeface="Bahnschrift Light SemiCondensed" panose="020B0502040204020203" pitchFamily="34" charset="0"/>
              </a:rPr>
              <a:t>5.02. Ensure that software engineers are informed of standards before being held to them.</a:t>
            </a:r>
          </a:p>
          <a:p>
            <a:pPr marL="365760" lvl="1" indent="0">
              <a:lnSpc>
                <a:spcPct val="110000"/>
              </a:lnSpc>
              <a:spcBef>
                <a:spcPts val="1800"/>
              </a:spcBef>
              <a:buNone/>
            </a:pPr>
            <a:r>
              <a:rPr lang="en-US" sz="1800" i="1" dirty="0">
                <a:latin typeface="Bahnschrift Light SemiCondensed" panose="020B0502040204020203" pitchFamily="34" charset="0"/>
              </a:rPr>
              <a:t>5.03. Ensure that software engineers know the employer’s policies and procedures for protecting passwords, files and information that is confidential to the employer or confidential to others.</a:t>
            </a:r>
          </a:p>
          <a:p>
            <a:pPr marL="365760" lvl="1" indent="0">
              <a:lnSpc>
                <a:spcPct val="110000"/>
              </a:lnSpc>
              <a:spcBef>
                <a:spcPts val="1800"/>
              </a:spcBef>
              <a:buNone/>
            </a:pPr>
            <a:r>
              <a:rPr lang="en-US" sz="1800" i="1" dirty="0">
                <a:latin typeface="Bahnschrift Light SemiCondensed" panose="020B0502040204020203" pitchFamily="34" charset="0"/>
              </a:rPr>
              <a:t>5.04. Assign work only after taking into account appropriate contributions of education and experience tempered with a desire to further that education and experience.</a:t>
            </a:r>
            <a:endParaRPr lang="en-US" sz="24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MANAGEMENT (5)</a:t>
            </a:r>
          </a:p>
        </p:txBody>
      </p:sp>
    </p:spTree>
    <p:extLst>
      <p:ext uri="{BB962C8B-B14F-4D97-AF65-F5344CB8AC3E}">
        <p14:creationId xmlns:p14="http://schemas.microsoft.com/office/powerpoint/2010/main" val="34495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engineering managers and leaders shall subscribe to and promote an ethical approach to the management of software development and maintenance. In particular, those managing or leading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5.05. Ensure realistic quantitative estimates of cost, scheduling, personnel, quality and outcomes on any project on which they work or propose to work, and provide an uncertainty assessment of these estimates.</a:t>
            </a:r>
          </a:p>
          <a:p>
            <a:pPr marL="365760" lvl="1" indent="0">
              <a:lnSpc>
                <a:spcPct val="110000"/>
              </a:lnSpc>
              <a:spcBef>
                <a:spcPts val="1800"/>
              </a:spcBef>
              <a:buNone/>
            </a:pPr>
            <a:r>
              <a:rPr lang="en-US" sz="2000" i="1" dirty="0">
                <a:latin typeface="Bahnschrift Light SemiCondensed" panose="020B0502040204020203" pitchFamily="34" charset="0"/>
              </a:rPr>
              <a:t>5.06. Attract potential software engineers only by full and accurate description of the conditions of employment.</a:t>
            </a:r>
          </a:p>
          <a:p>
            <a:pPr marL="365760" lvl="1" indent="0">
              <a:lnSpc>
                <a:spcPct val="110000"/>
              </a:lnSpc>
              <a:spcBef>
                <a:spcPts val="1800"/>
              </a:spcBef>
              <a:buNone/>
            </a:pPr>
            <a:r>
              <a:rPr lang="en-US" sz="2000" i="1" dirty="0">
                <a:latin typeface="Bahnschrift Light SemiCondensed" panose="020B0502040204020203" pitchFamily="34" charset="0"/>
              </a:rPr>
              <a:t>5.07. Offer fair and just remuneration.</a:t>
            </a:r>
          </a:p>
          <a:p>
            <a:pPr marL="365760" lvl="1" indent="0">
              <a:lnSpc>
                <a:spcPct val="110000"/>
              </a:lnSpc>
              <a:spcBef>
                <a:spcPts val="1800"/>
              </a:spcBef>
              <a:buNone/>
            </a:pPr>
            <a:r>
              <a:rPr lang="en-US" sz="2000" i="1" dirty="0">
                <a:latin typeface="Bahnschrift Light SemiCondensed" panose="020B0502040204020203" pitchFamily="34" charset="0"/>
              </a:rPr>
              <a:t>5.08. Not unjustly prevent someone from taking a position for which that person is suitably qualified.</a:t>
            </a:r>
            <a:endParaRPr lang="en-US" sz="28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MANAGEMENT (5)</a:t>
            </a:r>
          </a:p>
        </p:txBody>
      </p:sp>
    </p:spTree>
    <p:extLst>
      <p:ext uri="{BB962C8B-B14F-4D97-AF65-F5344CB8AC3E}">
        <p14:creationId xmlns:p14="http://schemas.microsoft.com/office/powerpoint/2010/main" val="38813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engineering managers and leaders shall subscribe to and promote an ethical approach to the management of software development and maintenance. In particular, those managing or leading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5.09. Ensure that there is a fair agreement concerning ownership of any software, processes, research, writing, or other intellectual property to which a software engineer has contributed.</a:t>
            </a:r>
          </a:p>
          <a:p>
            <a:pPr marL="365760" lvl="1" indent="0">
              <a:lnSpc>
                <a:spcPct val="110000"/>
              </a:lnSpc>
              <a:spcBef>
                <a:spcPts val="1800"/>
              </a:spcBef>
              <a:buNone/>
            </a:pPr>
            <a:r>
              <a:rPr lang="en-US" sz="2000" i="1" dirty="0">
                <a:latin typeface="Bahnschrift Light SemiCondensed" panose="020B0502040204020203" pitchFamily="34" charset="0"/>
              </a:rPr>
              <a:t>5.10. Provide for due process in hearing charges of violation of an employer’s policy or of this Code.</a:t>
            </a:r>
          </a:p>
          <a:p>
            <a:pPr marL="365760" lvl="1" indent="0">
              <a:lnSpc>
                <a:spcPct val="110000"/>
              </a:lnSpc>
              <a:spcBef>
                <a:spcPts val="1800"/>
              </a:spcBef>
              <a:buNone/>
            </a:pPr>
            <a:r>
              <a:rPr lang="en-US" sz="2000" i="1" dirty="0">
                <a:latin typeface="Bahnschrift Light SemiCondensed" panose="020B0502040204020203" pitchFamily="34" charset="0"/>
              </a:rPr>
              <a:t>5.11. Not ask a software engineer to do anything inconsistent with this Code.</a:t>
            </a:r>
          </a:p>
          <a:p>
            <a:pPr marL="365760" lvl="1" indent="0">
              <a:lnSpc>
                <a:spcPct val="110000"/>
              </a:lnSpc>
              <a:spcBef>
                <a:spcPts val="1800"/>
              </a:spcBef>
              <a:buNone/>
            </a:pPr>
            <a:r>
              <a:rPr lang="en-US" sz="2000" i="1" dirty="0">
                <a:latin typeface="Bahnschrift Light SemiCondensed" panose="020B0502040204020203" pitchFamily="34" charset="0"/>
              </a:rPr>
              <a:t>5.12. Not punish anyone for expressing ethical concerns about a project.</a:t>
            </a:r>
            <a:endParaRPr lang="en-US" sz="28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MANAGEMENT (5)</a:t>
            </a:r>
          </a:p>
        </p:txBody>
      </p:sp>
    </p:spTree>
    <p:extLst>
      <p:ext uri="{BB962C8B-B14F-4D97-AF65-F5344CB8AC3E}">
        <p14:creationId xmlns:p14="http://schemas.microsoft.com/office/powerpoint/2010/main" val="8165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advance the integrity and reputation of the profession consistent with the public interest.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6.01. Help develop an organizational environment favorable to acting ethically.</a:t>
            </a:r>
          </a:p>
          <a:p>
            <a:pPr marL="365760" lvl="1" indent="0">
              <a:lnSpc>
                <a:spcPct val="110000"/>
              </a:lnSpc>
              <a:spcBef>
                <a:spcPts val="1800"/>
              </a:spcBef>
              <a:buNone/>
            </a:pPr>
            <a:r>
              <a:rPr lang="en-US" sz="2000" i="1" dirty="0">
                <a:latin typeface="Bahnschrift Light SemiCondensed" panose="020B0502040204020203" pitchFamily="34" charset="0"/>
              </a:rPr>
              <a:t>6.02. Promote public knowledge of software engineering.</a:t>
            </a:r>
          </a:p>
          <a:p>
            <a:pPr marL="365760" lvl="1" indent="0">
              <a:lnSpc>
                <a:spcPct val="110000"/>
              </a:lnSpc>
              <a:spcBef>
                <a:spcPts val="1800"/>
              </a:spcBef>
              <a:buNone/>
            </a:pPr>
            <a:r>
              <a:rPr lang="en-US" sz="2000" i="1" dirty="0">
                <a:latin typeface="Bahnschrift Light SemiCondensed" panose="020B0502040204020203" pitchFamily="34" charset="0"/>
              </a:rPr>
              <a:t>6.03. Extend software engineering knowledge by appropriate participation in professional organizations, meetings and publications.</a:t>
            </a:r>
          </a:p>
          <a:p>
            <a:pPr marL="365760" lvl="1" indent="0">
              <a:lnSpc>
                <a:spcPct val="110000"/>
              </a:lnSpc>
              <a:spcBef>
                <a:spcPts val="1800"/>
              </a:spcBef>
              <a:buNone/>
            </a:pPr>
            <a:r>
              <a:rPr lang="en-US" sz="2000" i="1" dirty="0">
                <a:latin typeface="Bahnschrift Light SemiCondensed" panose="020B0502040204020203" pitchFamily="34" charset="0"/>
              </a:rPr>
              <a:t>6.04. Support, as members of a profession, other software engineers striving to follow this Code.</a:t>
            </a:r>
          </a:p>
          <a:p>
            <a:pPr marL="365760" lvl="1" indent="0">
              <a:lnSpc>
                <a:spcPct val="110000"/>
              </a:lnSpc>
              <a:spcBef>
                <a:spcPts val="1800"/>
              </a:spcBef>
              <a:buNone/>
            </a:pPr>
            <a:r>
              <a:rPr lang="en-US" sz="2000" i="1" dirty="0">
                <a:latin typeface="Bahnschrift Light SemiCondensed" panose="020B0502040204020203" pitchFamily="34" charset="0"/>
              </a:rPr>
              <a:t>6.05. Not promote their own interest at the expense of the profession, client or employer.</a:t>
            </a:r>
            <a:endParaRPr lang="en-US" sz="36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PROFESSION (6)</a:t>
            </a:r>
          </a:p>
        </p:txBody>
      </p:sp>
    </p:spTree>
    <p:extLst>
      <p:ext uri="{BB962C8B-B14F-4D97-AF65-F5344CB8AC3E}">
        <p14:creationId xmlns:p14="http://schemas.microsoft.com/office/powerpoint/2010/main" val="17325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advance the integrity and reputation of the profession consistent with the public interest.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6.06. Obey all laws governing their work, unless, in exceptional circumstances, such compliance is inconsistent with the public interest.</a:t>
            </a:r>
          </a:p>
          <a:p>
            <a:pPr marL="365760" lvl="1" indent="0">
              <a:lnSpc>
                <a:spcPct val="110000"/>
              </a:lnSpc>
              <a:spcBef>
                <a:spcPts val="1800"/>
              </a:spcBef>
              <a:buNone/>
            </a:pPr>
            <a:r>
              <a:rPr lang="en-US" sz="2000" i="1" dirty="0">
                <a:latin typeface="Bahnschrift Light SemiCondensed" panose="020B0502040204020203" pitchFamily="34" charset="0"/>
              </a:rPr>
              <a:t>6.07. Be accurate in stating the characteristics of software on which they work, avoiding not only false claims but also claims that might reasonably be supposed to be speculative, vacuous, deceptive, misleading, or doubtful.</a:t>
            </a:r>
          </a:p>
          <a:p>
            <a:pPr marL="365760" lvl="1" indent="0">
              <a:lnSpc>
                <a:spcPct val="110000"/>
              </a:lnSpc>
              <a:spcBef>
                <a:spcPts val="1800"/>
              </a:spcBef>
              <a:buNone/>
            </a:pPr>
            <a:r>
              <a:rPr lang="en-US" sz="2000" i="1" dirty="0">
                <a:latin typeface="Bahnschrift Light SemiCondensed" panose="020B0502040204020203" pitchFamily="34" charset="0"/>
              </a:rPr>
              <a:t>6.08. Take responsibility for detecting, correcting, and reporting errors in software and associated documents on which they work.</a:t>
            </a:r>
          </a:p>
          <a:p>
            <a:pPr marL="365760" lvl="1" indent="0" algn="r">
              <a:lnSpc>
                <a:spcPct val="110000"/>
              </a:lnSpc>
              <a:spcBef>
                <a:spcPts val="1800"/>
              </a:spcBef>
              <a:buNone/>
            </a:pPr>
            <a:r>
              <a:rPr lang="en-US" sz="2000" i="1" dirty="0">
                <a:latin typeface="Bahnschrift Light SemiCondensed" panose="020B0502040204020203" pitchFamily="34" charset="0"/>
              </a:rPr>
              <a:t>6.09. Ensure that clients, employers, and supervisors know of the software engineer’s commitment to this Code of ethics, and the subsequent ramifications of such commitment.</a:t>
            </a:r>
            <a:endParaRPr lang="en-US" sz="36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PROFESSION (6)</a:t>
            </a:r>
          </a:p>
        </p:txBody>
      </p:sp>
    </p:spTree>
    <p:extLst>
      <p:ext uri="{BB962C8B-B14F-4D97-AF65-F5344CB8AC3E}">
        <p14:creationId xmlns:p14="http://schemas.microsoft.com/office/powerpoint/2010/main" val="24853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advance the integrity and reputation of the profession consistent with the public interest.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6.10. Avoid associations with businesses and organizations which are in conflict with this code.</a:t>
            </a:r>
          </a:p>
          <a:p>
            <a:pPr marL="365760" lvl="1" indent="0">
              <a:lnSpc>
                <a:spcPct val="110000"/>
              </a:lnSpc>
              <a:spcBef>
                <a:spcPts val="1800"/>
              </a:spcBef>
              <a:buNone/>
            </a:pPr>
            <a:r>
              <a:rPr lang="en-US" sz="2000" i="1" dirty="0">
                <a:latin typeface="Bahnschrift Light SemiCondensed" panose="020B0502040204020203" pitchFamily="34" charset="0"/>
              </a:rPr>
              <a:t>6.11. Recognize that violations of this Code are inconsistent with being a professional software engineer.</a:t>
            </a:r>
          </a:p>
          <a:p>
            <a:pPr marL="365760" lvl="1" indent="0">
              <a:lnSpc>
                <a:spcPct val="110000"/>
              </a:lnSpc>
              <a:spcBef>
                <a:spcPts val="1800"/>
              </a:spcBef>
              <a:buNone/>
            </a:pPr>
            <a:r>
              <a:rPr lang="en-US" sz="2000" i="1" dirty="0">
                <a:latin typeface="Bahnschrift Light SemiCondensed" panose="020B0502040204020203" pitchFamily="34" charset="0"/>
              </a:rPr>
              <a:t>6.12. Express concerns to the people involved when significant violations of this Code are detected unless this is impossible, counter-productive, or dangerous.</a:t>
            </a:r>
          </a:p>
          <a:p>
            <a:pPr marL="365760" lvl="1" indent="0" algn="r">
              <a:lnSpc>
                <a:spcPct val="110000"/>
              </a:lnSpc>
              <a:spcBef>
                <a:spcPts val="1800"/>
              </a:spcBef>
              <a:buNone/>
            </a:pPr>
            <a:r>
              <a:rPr lang="en-US" sz="2000" i="1" dirty="0">
                <a:latin typeface="Bahnschrift Light SemiCondensed" panose="020B0502040204020203" pitchFamily="34" charset="0"/>
              </a:rPr>
              <a:t>6.13. Report significant violations of this Code to appropriate authorities when it is clear that consultation with people involved in these significant violations is impossible, counter-productive or dangerous.</a:t>
            </a:r>
            <a:endParaRPr lang="en-US" sz="36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PROFESSION (6)</a:t>
            </a:r>
          </a:p>
        </p:txBody>
      </p:sp>
    </p:spTree>
    <p:extLst>
      <p:ext uri="{BB962C8B-B14F-4D97-AF65-F5344CB8AC3E}">
        <p14:creationId xmlns:p14="http://schemas.microsoft.com/office/powerpoint/2010/main" val="844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be fair to and supportive of their colleagues.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7.01. Encourage colleagues to adhere to this Code.</a:t>
            </a:r>
          </a:p>
          <a:p>
            <a:pPr marL="365760" lvl="1" indent="0">
              <a:lnSpc>
                <a:spcPct val="110000"/>
              </a:lnSpc>
              <a:spcBef>
                <a:spcPts val="1800"/>
              </a:spcBef>
              <a:buNone/>
            </a:pPr>
            <a:r>
              <a:rPr lang="en-US" sz="2000" i="1" dirty="0">
                <a:latin typeface="Bahnschrift Light SemiCondensed" panose="020B0502040204020203" pitchFamily="34" charset="0"/>
              </a:rPr>
              <a:t>7.02. Assist colleagues in professional development.</a:t>
            </a:r>
          </a:p>
          <a:p>
            <a:pPr marL="365760" lvl="1" indent="0">
              <a:lnSpc>
                <a:spcPct val="110000"/>
              </a:lnSpc>
              <a:spcBef>
                <a:spcPts val="1800"/>
              </a:spcBef>
              <a:buNone/>
            </a:pPr>
            <a:r>
              <a:rPr lang="en-US" sz="2000" i="1" dirty="0">
                <a:latin typeface="Bahnschrift Light SemiCondensed" panose="020B0502040204020203" pitchFamily="34" charset="0"/>
              </a:rPr>
              <a:t>7.03. Credit fully the work of others and refrain from taking undue credit.</a:t>
            </a:r>
          </a:p>
          <a:p>
            <a:pPr marL="365760" lvl="1" indent="0">
              <a:lnSpc>
                <a:spcPct val="110000"/>
              </a:lnSpc>
              <a:spcBef>
                <a:spcPts val="1800"/>
              </a:spcBef>
              <a:buNone/>
            </a:pPr>
            <a:r>
              <a:rPr lang="en-US" sz="2000" i="1" dirty="0">
                <a:latin typeface="Bahnschrift Light SemiCondensed" panose="020B0502040204020203" pitchFamily="34" charset="0"/>
              </a:rPr>
              <a:t>7.04. Review the work of others in an objective, candid, and properly- documented way.</a:t>
            </a:r>
          </a:p>
          <a:p>
            <a:pPr marL="365760" lvl="1" indent="0">
              <a:lnSpc>
                <a:spcPct val="110000"/>
              </a:lnSpc>
              <a:spcBef>
                <a:spcPts val="1800"/>
              </a:spcBef>
              <a:buNone/>
            </a:pPr>
            <a:r>
              <a:rPr lang="en-US" sz="2000" i="1" dirty="0">
                <a:latin typeface="Bahnschrift Light SemiCondensed" panose="020B0502040204020203" pitchFamily="34" charset="0"/>
              </a:rPr>
              <a:t>7.05. Give a fair hearing to the opinions, concerns, or complaints of a colleague.</a:t>
            </a:r>
            <a:endParaRPr lang="en-US" sz="44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COLLEAGUES (7)</a:t>
            </a:r>
          </a:p>
        </p:txBody>
      </p:sp>
    </p:spTree>
    <p:extLst>
      <p:ext uri="{BB962C8B-B14F-4D97-AF65-F5344CB8AC3E}">
        <p14:creationId xmlns:p14="http://schemas.microsoft.com/office/powerpoint/2010/main" val="30534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be fair to and supportive of their colleagues. In particular, software engineers shall, as appropriate:</a:t>
            </a:r>
          </a:p>
          <a:p>
            <a:pPr marL="365760" lvl="1" indent="0">
              <a:lnSpc>
                <a:spcPct val="110000"/>
              </a:lnSpc>
              <a:spcBef>
                <a:spcPts val="1800"/>
              </a:spcBef>
              <a:buNone/>
            </a:pPr>
            <a:r>
              <a:rPr lang="en-US" sz="2000" i="1" dirty="0">
                <a:latin typeface="Bahnschrift Light SemiCondensed" panose="020B0502040204020203" pitchFamily="34" charset="0"/>
              </a:rPr>
              <a:t>7.06. Assist colleagues in being fully aware of current standard work practices including policies and procedures for protecting passwords, files and other confidential information, and security measures in general.</a:t>
            </a:r>
          </a:p>
          <a:p>
            <a:pPr marL="365760" lvl="1" indent="0">
              <a:lnSpc>
                <a:spcPct val="110000"/>
              </a:lnSpc>
              <a:spcBef>
                <a:spcPts val="1800"/>
              </a:spcBef>
              <a:buNone/>
            </a:pPr>
            <a:r>
              <a:rPr lang="en-US" sz="2000" i="1" dirty="0">
                <a:latin typeface="Bahnschrift Light SemiCondensed" panose="020B0502040204020203" pitchFamily="34" charset="0"/>
              </a:rPr>
              <a:t>7.07. Not unfairly intervene in the career of any colleague; however, concern for the employer, the client or public interest may compel software engineers, in good faith, to question the competence of a colleague.</a:t>
            </a:r>
          </a:p>
          <a:p>
            <a:pPr marL="365760" lvl="1" indent="0">
              <a:lnSpc>
                <a:spcPct val="110000"/>
              </a:lnSpc>
              <a:spcBef>
                <a:spcPts val="1800"/>
              </a:spcBef>
              <a:buNone/>
            </a:pPr>
            <a:r>
              <a:rPr lang="en-US" sz="2000" i="1" dirty="0">
                <a:latin typeface="Bahnschrift Light SemiCondensed" panose="020B0502040204020203" pitchFamily="34" charset="0"/>
              </a:rPr>
              <a:t>7.08. In situations outside of their own areas of competence, call upon the opinions of other professionals who have competence in that area.</a:t>
            </a:r>
            <a:endParaRPr lang="en-US" sz="44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COLLEAGUES (7)</a:t>
            </a:r>
          </a:p>
        </p:txBody>
      </p:sp>
    </p:spTree>
    <p:extLst>
      <p:ext uri="{BB962C8B-B14F-4D97-AF65-F5344CB8AC3E}">
        <p14:creationId xmlns:p14="http://schemas.microsoft.com/office/powerpoint/2010/main" val="9754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7924800" cy="4983162"/>
          </a:xfrm>
        </p:spPr>
        <p:txBody>
          <a:bodyPr>
            <a:normAutofit/>
          </a:bodyPr>
          <a:lstStyle/>
          <a:p>
            <a:pPr marL="109728" indent="0">
              <a:lnSpc>
                <a:spcPct val="110000"/>
              </a:lnSpc>
              <a:spcBef>
                <a:spcPts val="600"/>
              </a:spcBef>
              <a:buNone/>
            </a:pPr>
            <a:r>
              <a:rPr lang="en-US" sz="2400" b="1" dirty="0" smtClean="0">
                <a:solidFill>
                  <a:srgbClr val="C00000"/>
                </a:solidFill>
                <a:latin typeface="Arial" panose="020B0604020202020204" pitchFamily="34" charset="0"/>
                <a:ea typeface="Verdana" panose="020B0604030504040204" pitchFamily="34" charset="0"/>
                <a:cs typeface="Arial" panose="020B0604020202020204" pitchFamily="34" charset="0"/>
              </a:rPr>
              <a:t>The systematic philosophical study of “right” or “proper” behavior</a:t>
            </a:r>
            <a:endParaRPr lang="en-US" sz="2400" b="1" dirty="0">
              <a:solidFill>
                <a:srgbClr val="C00000"/>
              </a:solidFill>
              <a:latin typeface="Arial" panose="020B0604020202020204" pitchFamily="34" charset="0"/>
              <a:ea typeface="Verdana" panose="020B0604030504040204" pitchFamily="34" charset="0"/>
              <a:cs typeface="Arial" panose="020B0604020202020204" pitchFamily="34" charset="0"/>
            </a:endParaRPr>
          </a:p>
          <a:p>
            <a:pPr>
              <a:lnSpc>
                <a:spcPct val="110000"/>
              </a:lnSpc>
              <a:spcBef>
                <a:spcPts val="1200"/>
              </a:spcBef>
              <a:buFont typeface="Wingdings" panose="05000000000000000000" pitchFamily="2" charset="2"/>
              <a:buChar char="v"/>
            </a:pPr>
            <a:r>
              <a:rPr lang="en-US" sz="2000" b="1" dirty="0" smtClean="0">
                <a:latin typeface="Arial" panose="020B0604020202020204" pitchFamily="34" charset="0"/>
                <a:ea typeface="Verdana" panose="020B0604030504040204" pitchFamily="34" charset="0"/>
                <a:cs typeface="Arial" panose="020B0604020202020204" pitchFamily="34" charset="0"/>
              </a:rPr>
              <a:t>Consequentialism:</a:t>
            </a:r>
            <a:r>
              <a:rPr lang="en-US" sz="2000" dirty="0" smtClean="0">
                <a:latin typeface="Arial" panose="020B0604020202020204" pitchFamily="34" charset="0"/>
                <a:ea typeface="Verdana" panose="020B0604030504040204" pitchFamily="34" charset="0"/>
                <a:cs typeface="Arial" panose="020B0604020202020204" pitchFamily="34" charset="0"/>
              </a:rPr>
              <a:t> actions are deemed “correct” when they maximize the overall good, or minimize the overall harm</a:t>
            </a:r>
          </a:p>
          <a:p>
            <a:pPr>
              <a:lnSpc>
                <a:spcPct val="110000"/>
              </a:lnSpc>
              <a:spcBef>
                <a:spcPts val="1200"/>
              </a:spcBef>
              <a:buFont typeface="Wingdings" panose="05000000000000000000" pitchFamily="2" charset="2"/>
              <a:buChar char="v"/>
            </a:pPr>
            <a:r>
              <a:rPr lang="en-US" sz="2000" b="1" dirty="0" smtClean="0">
                <a:latin typeface="Arial" panose="020B0604020202020204" pitchFamily="34" charset="0"/>
                <a:ea typeface="Verdana" panose="020B0604030504040204" pitchFamily="34" charset="0"/>
                <a:cs typeface="Arial" panose="020B0604020202020204" pitchFamily="34" charset="0"/>
              </a:rPr>
              <a:t>Deontology: </a:t>
            </a:r>
            <a:r>
              <a:rPr lang="en-US" sz="2000" dirty="0" smtClean="0">
                <a:latin typeface="Arial" panose="020B0604020202020204" pitchFamily="34" charset="0"/>
                <a:ea typeface="Verdana" panose="020B0604030504040204" pitchFamily="34" charset="0"/>
                <a:cs typeface="Arial" panose="020B0604020202020204" pitchFamily="34" charset="0"/>
              </a:rPr>
              <a:t>actions are deemed universally “right” or “wrong” regardless of their consequences</a:t>
            </a:r>
          </a:p>
          <a:p>
            <a:pPr>
              <a:lnSpc>
                <a:spcPct val="110000"/>
              </a:lnSpc>
              <a:spcBef>
                <a:spcPts val="1200"/>
              </a:spcBef>
              <a:buFont typeface="Wingdings" panose="05000000000000000000" pitchFamily="2" charset="2"/>
              <a:buChar char="v"/>
            </a:pPr>
            <a:r>
              <a:rPr lang="en-US" sz="2000" b="1" dirty="0" smtClean="0">
                <a:latin typeface="Arial" panose="020B0604020202020204" pitchFamily="34" charset="0"/>
                <a:ea typeface="Verdana" panose="020B0604030504040204" pitchFamily="34" charset="0"/>
                <a:cs typeface="Arial" panose="020B0604020202020204" pitchFamily="34" charset="0"/>
              </a:rPr>
              <a:t>Situational Ethics: </a:t>
            </a:r>
            <a:r>
              <a:rPr lang="en-US" sz="2000" dirty="0" smtClean="0">
                <a:latin typeface="Arial" panose="020B0604020202020204" pitchFamily="34" charset="0"/>
                <a:ea typeface="Verdana" panose="020B0604030504040204" pitchFamily="34" charset="0"/>
                <a:cs typeface="Arial" panose="020B0604020202020204" pitchFamily="34" charset="0"/>
              </a:rPr>
              <a:t>actions are deemed correct based on specific circumstances in which they are taken, leading to actions being both right and wrong at different times, places, etc.</a:t>
            </a:r>
          </a:p>
          <a:p>
            <a:pPr>
              <a:lnSpc>
                <a:spcPct val="110000"/>
              </a:lnSpc>
              <a:spcBef>
                <a:spcPts val="1200"/>
              </a:spcBef>
              <a:buFont typeface="Wingdings" panose="05000000000000000000" pitchFamily="2" charset="2"/>
              <a:buChar char="v"/>
            </a:pPr>
            <a:r>
              <a:rPr lang="en-US" sz="2000" b="1" dirty="0" smtClean="0">
                <a:latin typeface="Arial" panose="020B0604020202020204" pitchFamily="34" charset="0"/>
                <a:ea typeface="Verdana" panose="020B0604030504040204" pitchFamily="34" charset="0"/>
                <a:cs typeface="Arial" panose="020B0604020202020204" pitchFamily="34" charset="0"/>
              </a:rPr>
              <a:t>Virtue Ethics: </a:t>
            </a:r>
            <a:r>
              <a:rPr lang="en-US" sz="2000" dirty="0" smtClean="0">
                <a:latin typeface="Arial" panose="020B0604020202020204" pitchFamily="34" charset="0"/>
                <a:ea typeface="Verdana" panose="020B0604030504040204" pitchFamily="34" charset="0"/>
                <a:cs typeface="Arial" panose="020B0604020202020204" pitchFamily="34" charset="0"/>
              </a:rPr>
              <a:t>individual character features </a:t>
            </a:r>
            <a:r>
              <a:rPr lang="en-US" sz="2000" dirty="0">
                <a:latin typeface="Arial" panose="020B0604020202020204" pitchFamily="34" charset="0"/>
                <a:ea typeface="Verdana" panose="020B0604030504040204" pitchFamily="34" charset="0"/>
                <a:cs typeface="Arial" panose="020B0604020202020204" pitchFamily="34" charset="0"/>
              </a:rPr>
              <a:t>(</a:t>
            </a:r>
            <a:r>
              <a:rPr lang="en-US" sz="2000" dirty="0" smtClean="0">
                <a:latin typeface="Arial" panose="020B0604020202020204" pitchFamily="34" charset="0"/>
                <a:ea typeface="Verdana" panose="020B0604030504040204" pitchFamily="34" charset="0"/>
                <a:cs typeface="Arial" panose="020B0604020202020204" pitchFamily="34" charset="0"/>
              </a:rPr>
              <a:t>such as heroism, honesty, courage, patience) lend correctness to actions</a:t>
            </a:r>
            <a:endParaRPr lang="en-US" sz="2000" dirty="0">
              <a:latin typeface="Arial" panose="020B0604020202020204" pitchFamily="34" charset="0"/>
              <a:ea typeface="Verdana" panose="020B0604030504040204" pitchFamily="34" charset="0"/>
              <a:cs typeface="Arial" panose="020B0604020202020204" pitchFamily="34" charset="0"/>
            </a:endParaRPr>
          </a:p>
          <a:p>
            <a:pPr marL="109728" indent="0">
              <a:spcAft>
                <a:spcPts val="1200"/>
              </a:spcAft>
              <a:buNone/>
            </a:pPr>
            <a:endParaRPr lang="en-US" sz="2400" dirty="0"/>
          </a:p>
        </p:txBody>
      </p:sp>
      <p:sp>
        <p:nvSpPr>
          <p:cNvPr id="3" name="Title 2"/>
          <p:cNvSpPr>
            <a:spLocks noGrp="1"/>
          </p:cNvSpPr>
          <p:nvPr>
            <p:ph type="title"/>
          </p:nvPr>
        </p:nvSpPr>
        <p:spPr/>
        <p:txBody>
          <a:bodyPr>
            <a:normAutofit/>
          </a:bodyPr>
          <a:lstStyle/>
          <a:p>
            <a:pPr algn="r"/>
            <a:r>
              <a:rPr lang="en-US" sz="4000" dirty="0" smtClean="0">
                <a:solidFill>
                  <a:schemeClr val="accent6">
                    <a:lumMod val="50000"/>
                  </a:schemeClr>
                </a:solidFill>
                <a:latin typeface="Verdana" panose="020B0604030504040204" pitchFamily="34" charset="0"/>
                <a:ea typeface="Verdana" panose="020B0604030504040204" pitchFamily="34" charset="0"/>
              </a:rPr>
              <a:t>Ethics Theories</a:t>
            </a:r>
            <a:endParaRPr lang="en-US" sz="4000" dirty="0"/>
          </a:p>
        </p:txBody>
      </p:sp>
    </p:spTree>
    <p:extLst>
      <p:ext uri="{BB962C8B-B14F-4D97-AF65-F5344CB8AC3E}">
        <p14:creationId xmlns:p14="http://schemas.microsoft.com/office/powerpoint/2010/main" val="1552827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participate in lifelong learning regarding the practice of their profession and shall promote an ethical approach to the practice of the profession. In particular, software engineers shall continually endeavor to:</a:t>
            </a:r>
          </a:p>
          <a:p>
            <a:pPr marL="365760" lvl="1" indent="0">
              <a:spcBef>
                <a:spcPts val="1800"/>
              </a:spcBef>
              <a:buNone/>
            </a:pPr>
            <a:r>
              <a:rPr lang="en-US" sz="2000" i="1" dirty="0">
                <a:latin typeface="Bahnschrift Light SemiCondensed" panose="020B0502040204020203" pitchFamily="34" charset="0"/>
              </a:rPr>
              <a:t>8.01. Further their knowledge of developments in the analysis, specification, design, development, maintenance and testing of software and related documents, together with the management of the development process.</a:t>
            </a:r>
          </a:p>
          <a:p>
            <a:pPr marL="365760" lvl="1" indent="0">
              <a:spcBef>
                <a:spcPts val="1800"/>
              </a:spcBef>
              <a:buNone/>
            </a:pPr>
            <a:r>
              <a:rPr lang="en-US" sz="2000" i="1" dirty="0">
                <a:latin typeface="Bahnschrift Light SemiCondensed" panose="020B0502040204020203" pitchFamily="34" charset="0"/>
              </a:rPr>
              <a:t>8.02. Improve their ability to create safe, reliable, and useful quality software at reasonable cost and within a reasonable time.</a:t>
            </a:r>
          </a:p>
          <a:p>
            <a:pPr marL="365760" lvl="1" indent="0">
              <a:spcBef>
                <a:spcPts val="1800"/>
              </a:spcBef>
              <a:buNone/>
            </a:pPr>
            <a:r>
              <a:rPr lang="en-US" sz="2000" i="1" dirty="0">
                <a:latin typeface="Bahnschrift Light SemiCondensed" panose="020B0502040204020203" pitchFamily="34" charset="0"/>
              </a:rPr>
              <a:t>8.03. Improve their ability to produce accurate, informative, and well-written documentation.</a:t>
            </a:r>
          </a:p>
          <a:p>
            <a:pPr marL="365760" lvl="1" indent="0" algn="r">
              <a:spcBef>
                <a:spcPts val="1800"/>
              </a:spcBef>
              <a:buNone/>
            </a:pPr>
            <a:r>
              <a:rPr lang="en-US" sz="2000" i="1" dirty="0">
                <a:latin typeface="Bahnschrift Light SemiCondensed" panose="020B0502040204020203" pitchFamily="34" charset="0"/>
              </a:rPr>
              <a:t>8.04. Improve their understanding of the software and related documents on which they work and of the environment in which they will be used.</a:t>
            </a:r>
            <a:endParaRPr lang="en-US" sz="54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SELF (8)</a:t>
            </a:r>
          </a:p>
        </p:txBody>
      </p:sp>
    </p:spTree>
    <p:extLst>
      <p:ext uri="{BB962C8B-B14F-4D97-AF65-F5344CB8AC3E}">
        <p14:creationId xmlns:p14="http://schemas.microsoft.com/office/powerpoint/2010/main" val="15415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1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buNone/>
            </a:pPr>
            <a:r>
              <a:rPr lang="en-US" sz="2000" dirty="0"/>
              <a:t>Software engineers shall participate in lifelong learning regarding the practice of their profession and shall promote an ethical approach to the practice of the profession. In particular, software engineers shall continually endeavor to:</a:t>
            </a:r>
          </a:p>
          <a:p>
            <a:pPr marL="365760" lvl="1" indent="0">
              <a:spcBef>
                <a:spcPts val="1800"/>
              </a:spcBef>
              <a:buNone/>
            </a:pPr>
            <a:r>
              <a:rPr lang="en-US" sz="2000" i="1" dirty="0">
                <a:latin typeface="Bahnschrift Light SemiCondensed" panose="020B0502040204020203" pitchFamily="34" charset="0"/>
              </a:rPr>
              <a:t>8.05. Improve their knowledge of relevant standards and the law governing the software and related documents on which they work.</a:t>
            </a:r>
          </a:p>
          <a:p>
            <a:pPr marL="365760" lvl="1" indent="0">
              <a:spcBef>
                <a:spcPts val="1800"/>
              </a:spcBef>
              <a:buNone/>
            </a:pPr>
            <a:r>
              <a:rPr lang="en-US" sz="2000" i="1" dirty="0">
                <a:latin typeface="Bahnschrift Light SemiCondensed" panose="020B0502040204020203" pitchFamily="34" charset="0"/>
              </a:rPr>
              <a:t>8.06 Improve their knowledge of this Code, its interpretation, and its application to their work.</a:t>
            </a:r>
          </a:p>
          <a:p>
            <a:pPr marL="365760" lvl="1" indent="0">
              <a:spcBef>
                <a:spcPts val="1800"/>
              </a:spcBef>
              <a:buNone/>
            </a:pPr>
            <a:r>
              <a:rPr lang="en-US" sz="2000" i="1" dirty="0">
                <a:latin typeface="Bahnschrift Light SemiCondensed" panose="020B0502040204020203" pitchFamily="34" charset="0"/>
              </a:rPr>
              <a:t>8.07 Not give unfair treatment to anyone because of any irrelevant prejudices.</a:t>
            </a:r>
          </a:p>
          <a:p>
            <a:pPr marL="365760" lvl="1" indent="0">
              <a:spcBef>
                <a:spcPts val="1800"/>
              </a:spcBef>
              <a:buNone/>
            </a:pPr>
            <a:r>
              <a:rPr lang="en-US" sz="2000" i="1" dirty="0">
                <a:latin typeface="Bahnschrift Light SemiCondensed" panose="020B0502040204020203" pitchFamily="34" charset="0"/>
              </a:rPr>
              <a:t>8.08. Not influence others to undertake any action that involves a breach of this Code.</a:t>
            </a:r>
          </a:p>
          <a:p>
            <a:pPr marL="365760" lvl="1" indent="0" algn="r">
              <a:spcBef>
                <a:spcPts val="1800"/>
              </a:spcBef>
              <a:buNone/>
            </a:pPr>
            <a:r>
              <a:rPr lang="en-US" sz="2000" i="1" dirty="0">
                <a:latin typeface="Bahnschrift Light SemiCondensed" panose="020B0502040204020203" pitchFamily="34" charset="0"/>
              </a:rPr>
              <a:t>8.09. Recognize that personal violations of this Code are inconsistent with being a professional software engineer.</a:t>
            </a:r>
            <a:endParaRPr lang="en-US" sz="5400" dirty="0"/>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SELF (8)</a:t>
            </a:r>
          </a:p>
        </p:txBody>
      </p:sp>
    </p:spTree>
    <p:extLst>
      <p:ext uri="{BB962C8B-B14F-4D97-AF65-F5344CB8AC3E}">
        <p14:creationId xmlns:p14="http://schemas.microsoft.com/office/powerpoint/2010/main" val="4020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29200"/>
          </a:xfrm>
        </p:spPr>
        <p:txBody>
          <a:bodyPr>
            <a:normAutofit fontScale="92500" lnSpcReduction="10000"/>
          </a:bodyPr>
          <a:lstStyle/>
          <a:p>
            <a:pPr marL="109728" indent="0" algn="ctr">
              <a:spcAft>
                <a:spcPts val="1200"/>
              </a:spcAft>
              <a:buNone/>
            </a:pPr>
            <a:r>
              <a:rPr lang="en-US" sz="5400" b="1" dirty="0">
                <a:solidFill>
                  <a:schemeClr val="accent6">
                    <a:lumMod val="50000"/>
                  </a:schemeClr>
                </a:solidFill>
                <a:latin typeface="Verdana" panose="020B0604030504040204" pitchFamily="34" charset="0"/>
                <a:ea typeface="Verdana" panose="020B0604030504040204" pitchFamily="34" charset="0"/>
              </a:rPr>
              <a:t>ACM Code of Ethics</a:t>
            </a:r>
          </a:p>
          <a:p>
            <a:pPr marL="109728" indent="0" algn="ctr">
              <a:spcAft>
                <a:spcPts val="1200"/>
              </a:spcAft>
              <a:buNone/>
            </a:pPr>
            <a:r>
              <a:rPr lang="en-US" sz="5400" b="1" dirty="0">
                <a:solidFill>
                  <a:schemeClr val="accent6">
                    <a:lumMod val="50000"/>
                  </a:schemeClr>
                </a:solidFill>
                <a:latin typeface="Verdana" panose="020B0604030504040204" pitchFamily="34" charset="0"/>
                <a:ea typeface="Verdana" panose="020B0604030504040204" pitchFamily="34" charset="0"/>
              </a:rPr>
              <a:t>and Professional</a:t>
            </a:r>
          </a:p>
          <a:p>
            <a:pPr marL="109728" indent="0" algn="ctr">
              <a:spcAft>
                <a:spcPts val="1200"/>
              </a:spcAft>
              <a:buNone/>
            </a:pPr>
            <a:r>
              <a:rPr lang="en-US" sz="5400" b="1" dirty="0">
                <a:solidFill>
                  <a:schemeClr val="accent6">
                    <a:lumMod val="50000"/>
                  </a:schemeClr>
                </a:solidFill>
                <a:latin typeface="Verdana" panose="020B0604030504040204" pitchFamily="34" charset="0"/>
                <a:ea typeface="Verdana" panose="020B0604030504040204" pitchFamily="34" charset="0"/>
              </a:rPr>
              <a:t> Conduct </a:t>
            </a:r>
          </a:p>
          <a:p>
            <a:pPr marL="109728" indent="0" algn="ctr">
              <a:spcAft>
                <a:spcPts val="1200"/>
              </a:spcAft>
              <a:buNone/>
            </a:pPr>
            <a:r>
              <a:rPr lang="en-US" sz="3200" b="1" i="1" dirty="0">
                <a:solidFill>
                  <a:srgbClr val="0070C0"/>
                </a:solidFill>
              </a:rPr>
              <a:t>2018</a:t>
            </a:r>
            <a:endParaRPr lang="en-US" sz="3200" b="1" i="1" dirty="0">
              <a:solidFill>
                <a:srgbClr val="0070C0"/>
              </a:solidFill>
              <a:latin typeface="Arial" panose="020B0604020202020204" pitchFamily="34" charset="0"/>
              <a:cs typeface="Arial" panose="020B0604020202020204" pitchFamily="34" charset="0"/>
            </a:endParaRPr>
          </a:p>
          <a:p>
            <a:pPr marL="109728" indent="0" algn="ctr">
              <a:spcAft>
                <a:spcPts val="1200"/>
              </a:spcAft>
              <a:buNone/>
            </a:pPr>
            <a:endParaRPr lang="en-US" sz="1800" i="1" dirty="0"/>
          </a:p>
          <a:p>
            <a:pPr marL="109728" indent="0" algn="ctr">
              <a:spcAft>
                <a:spcPts val="1200"/>
              </a:spcAft>
              <a:buNone/>
            </a:pPr>
            <a:endParaRPr lang="en-US" sz="1800" i="1" dirty="0"/>
          </a:p>
          <a:p>
            <a:pPr marL="109728" indent="0" algn="ctr">
              <a:spcAft>
                <a:spcPts val="1200"/>
              </a:spcAft>
              <a:buNone/>
            </a:pPr>
            <a:r>
              <a:rPr lang="en-US" sz="1800" b="1" i="1" dirty="0">
                <a:solidFill>
                  <a:srgbClr val="954E3B"/>
                </a:solidFill>
              </a:rPr>
              <a:t>Copyright</a:t>
            </a:r>
            <a:r>
              <a:rPr lang="en-US" sz="1800" b="1" dirty="0">
                <a:solidFill>
                  <a:srgbClr val="954E3B"/>
                </a:solidFill>
              </a:rPr>
              <a:t> </a:t>
            </a:r>
            <a:r>
              <a:rPr lang="en-US" sz="1800" b="1" i="1" dirty="0">
                <a:solidFill>
                  <a:srgbClr val="954E3B"/>
                </a:solidFill>
              </a:rPr>
              <a:t>© 1999 </a:t>
            </a:r>
            <a:r>
              <a:rPr lang="en-US" sz="1800" i="1" dirty="0"/>
              <a:t>by the ACM</a:t>
            </a:r>
          </a:p>
          <a:p>
            <a:pPr marL="109728" indent="0" algn="ctr">
              <a:spcAft>
                <a:spcPts val="1200"/>
              </a:spcAft>
              <a:buNone/>
            </a:pPr>
            <a:r>
              <a:rPr lang="en-US" sz="1800" i="1" dirty="0"/>
              <a:t>Updated 2018</a:t>
            </a:r>
          </a:p>
        </p:txBody>
      </p:sp>
    </p:spTree>
    <p:extLst>
      <p:ext uri="{BB962C8B-B14F-4D97-AF65-F5344CB8AC3E}">
        <p14:creationId xmlns:p14="http://schemas.microsoft.com/office/powerpoint/2010/main" val="2367955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fontScale="92500" lnSpcReduction="10000"/>
          </a:bodyPr>
          <a:lstStyle/>
          <a:p>
            <a:pPr marL="109728" indent="0">
              <a:spcBef>
                <a:spcPts val="1200"/>
              </a:spcBef>
              <a:buNone/>
            </a:pPr>
            <a:r>
              <a:rPr lang="en-US" sz="2200" i="1" dirty="0">
                <a:solidFill>
                  <a:srgbClr val="C00000"/>
                </a:solidFill>
                <a:latin typeface="Bahnschrift" panose="020B0502040204020203" pitchFamily="34" charset="0"/>
              </a:rPr>
              <a:t>The ACM Code of Ethics and Professional Conduct ("the Code") expresses the conscience of the profession.</a:t>
            </a:r>
          </a:p>
          <a:p>
            <a:pPr marL="109728" indent="0">
              <a:spcBef>
                <a:spcPts val="1200"/>
              </a:spcBef>
              <a:buNone/>
            </a:pPr>
            <a:r>
              <a:rPr lang="en-US" sz="2000" dirty="0">
                <a:latin typeface="Bahnschrift SemiLight" panose="020B0502040204020203" pitchFamily="34" charset="0"/>
              </a:rPr>
              <a:t>Computing professionals' actions change the world. To act responsibly, they should reflect upon the wider impacts of their work, consistently supporting the public good. </a:t>
            </a:r>
          </a:p>
          <a:p>
            <a:pPr marL="109728" indent="0">
              <a:spcBef>
                <a:spcPts val="1200"/>
              </a:spcBef>
              <a:buNone/>
            </a:pPr>
            <a:r>
              <a:rPr lang="en-US" sz="2000" dirty="0">
                <a:latin typeface="Bahnschrift SemiLight" panose="020B0502040204020203" pitchFamily="34" charset="0"/>
              </a:rPr>
              <a:t>The Code is designed to inspire and guide the ethical conduct of all computing professionals, including current and aspiring practitioners, instructors, students, influencers, and anyone who uses computing technology in an impactful way. </a:t>
            </a:r>
          </a:p>
          <a:p>
            <a:pPr marL="109728" indent="0">
              <a:spcBef>
                <a:spcPts val="1200"/>
              </a:spcBef>
              <a:buNone/>
            </a:pPr>
            <a:r>
              <a:rPr lang="en-US" sz="2000" dirty="0">
                <a:latin typeface="Bahnschrift SemiLight" panose="020B0502040204020203" pitchFamily="34" charset="0"/>
              </a:rPr>
              <a:t>The Code serves as a basis for remediation when violations occur. </a:t>
            </a:r>
          </a:p>
          <a:p>
            <a:pPr marL="109728" indent="0">
              <a:spcBef>
                <a:spcPts val="1200"/>
              </a:spcBef>
              <a:buNone/>
            </a:pPr>
            <a:r>
              <a:rPr lang="en-US" sz="2000" dirty="0">
                <a:latin typeface="Bahnschrift SemiLight" panose="020B0502040204020203" pitchFamily="34" charset="0"/>
              </a:rPr>
              <a:t>The Code includes principles formulated as statements of responsibility, based on the understanding that the public good is always the primary consideration. </a:t>
            </a:r>
          </a:p>
          <a:p>
            <a:pPr marL="109728" indent="0" algn="r">
              <a:spcBef>
                <a:spcPts val="1200"/>
              </a:spcBef>
              <a:buNone/>
            </a:pPr>
            <a:r>
              <a:rPr lang="en-US" sz="2000" dirty="0">
                <a:latin typeface="Bahnschrift SemiLight" panose="020B0502040204020203" pitchFamily="34" charset="0"/>
              </a:rPr>
              <a:t>Each principle is supplemented by guidelines, which provide explanations to assist computing professionals in understanding and applying the principle.</a:t>
            </a:r>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The Code</a:t>
            </a:r>
          </a:p>
        </p:txBody>
      </p:sp>
    </p:spTree>
    <p:extLst>
      <p:ext uri="{BB962C8B-B14F-4D97-AF65-F5344CB8AC3E}">
        <p14:creationId xmlns:p14="http://schemas.microsoft.com/office/powerpoint/2010/main" val="8664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par>
                          <p:cTn id="8" fill="hold">
                            <p:stCondLst>
                              <p:cond delay="1400"/>
                            </p:stCondLst>
                            <p:childTnLst>
                              <p:par>
                                <p:cTn id="9" presetID="10" presetClass="entr" presetSubtype="0" fill="hold"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900"/>
                                        <p:tgtEl>
                                          <p:spTgt spid="2">
                                            <p:txEl>
                                              <p:pRg st="1" end="1"/>
                                            </p:txEl>
                                          </p:spTgt>
                                        </p:tgtEl>
                                      </p:cBhvr>
                                    </p:animEffect>
                                  </p:childTnLst>
                                </p:cTn>
                              </p:par>
                            </p:childTnLst>
                          </p:cTn>
                        </p:par>
                        <p:par>
                          <p:cTn id="12" fill="hold">
                            <p:stCondLst>
                              <p:cond delay="2800"/>
                            </p:stCondLst>
                            <p:childTnLst>
                              <p:par>
                                <p:cTn id="13" presetID="10" presetClass="entr" presetSubtype="0" fill="hold"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900"/>
                                        <p:tgtEl>
                                          <p:spTgt spid="2">
                                            <p:txEl>
                                              <p:pRg st="2" end="2"/>
                                            </p:txEl>
                                          </p:spTgt>
                                        </p:tgtEl>
                                      </p:cBhvr>
                                    </p:animEffect>
                                  </p:childTnLst>
                                </p:cTn>
                              </p:par>
                            </p:childTnLst>
                          </p:cTn>
                        </p:par>
                        <p:par>
                          <p:cTn id="16" fill="hold">
                            <p:stCondLst>
                              <p:cond delay="4200"/>
                            </p:stCondLst>
                            <p:childTnLst>
                              <p:par>
                                <p:cTn id="17" presetID="10" presetClass="entr" presetSubtype="0" fill="hold"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900"/>
                                        <p:tgtEl>
                                          <p:spTgt spid="2">
                                            <p:txEl>
                                              <p:pRg st="3" end="3"/>
                                            </p:txEl>
                                          </p:spTgt>
                                        </p:tgtEl>
                                      </p:cBhvr>
                                    </p:animEffect>
                                  </p:childTnLst>
                                </p:cTn>
                              </p:par>
                            </p:childTnLst>
                          </p:cTn>
                        </p:par>
                        <p:par>
                          <p:cTn id="20" fill="hold">
                            <p:stCondLst>
                              <p:cond delay="5600"/>
                            </p:stCondLst>
                            <p:childTnLst>
                              <p:par>
                                <p:cTn id="21" presetID="10" presetClass="entr" presetSubtype="0" fill="hold"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900"/>
                                        <p:tgtEl>
                                          <p:spTgt spid="2">
                                            <p:txEl>
                                              <p:pRg st="4" end="4"/>
                                            </p:txEl>
                                          </p:spTgt>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9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fontScale="92500" lnSpcReduction="10000"/>
          </a:bodyPr>
          <a:lstStyle/>
          <a:p>
            <a:pPr marL="109728" indent="0">
              <a:lnSpc>
                <a:spcPct val="110000"/>
              </a:lnSpc>
              <a:spcBef>
                <a:spcPts val="1200"/>
              </a:spcBef>
              <a:spcAft>
                <a:spcPts val="600"/>
              </a:spcAft>
              <a:buNone/>
            </a:pPr>
            <a:r>
              <a:rPr lang="en-US" sz="2000" dirty="0">
                <a:latin typeface="Bahnschrift SemiLight" panose="020B0502040204020203" pitchFamily="34" charset="0"/>
              </a:rPr>
              <a:t>The Code as a whole is concerned with how fundamental ethical principles apply to a computing professional's conduct. </a:t>
            </a:r>
          </a:p>
          <a:p>
            <a:pPr marL="109728" indent="0">
              <a:lnSpc>
                <a:spcPct val="110000"/>
              </a:lnSpc>
              <a:spcBef>
                <a:spcPts val="1200"/>
              </a:spcBef>
              <a:spcAft>
                <a:spcPts val="600"/>
              </a:spcAft>
              <a:buNone/>
            </a:pPr>
            <a:r>
              <a:rPr lang="en-US" sz="2000" b="1" i="1" dirty="0">
                <a:solidFill>
                  <a:srgbClr val="0070C0"/>
                </a:solidFill>
                <a:latin typeface="Bahnschrift SemiLight" panose="020B0502040204020203" pitchFamily="34" charset="0"/>
              </a:rPr>
              <a:t>The Code is not an algorithm for solving ethical problems; rather it serves as a basis for ethical decision-making. </a:t>
            </a:r>
          </a:p>
          <a:p>
            <a:pPr marL="109728" indent="0">
              <a:lnSpc>
                <a:spcPct val="110000"/>
              </a:lnSpc>
              <a:spcBef>
                <a:spcPts val="1200"/>
              </a:spcBef>
              <a:spcAft>
                <a:spcPts val="600"/>
              </a:spcAft>
              <a:buNone/>
            </a:pPr>
            <a:r>
              <a:rPr lang="en-US" sz="2000" dirty="0">
                <a:latin typeface="Bahnschrift SemiLight" panose="020B0502040204020203" pitchFamily="34" charset="0"/>
              </a:rPr>
              <a:t>When thinking through a particular issue, a computing professional may find that multiple principles should be taken into account, and that different principles will have different relevance to the issue. </a:t>
            </a:r>
          </a:p>
          <a:p>
            <a:pPr marL="109728" indent="0">
              <a:lnSpc>
                <a:spcPct val="110000"/>
              </a:lnSpc>
              <a:spcBef>
                <a:spcPts val="1200"/>
              </a:spcBef>
              <a:spcAft>
                <a:spcPts val="600"/>
              </a:spcAft>
              <a:buNone/>
            </a:pPr>
            <a:r>
              <a:rPr lang="en-US" sz="2000" dirty="0">
                <a:latin typeface="Bahnschrift SemiLight" panose="020B0502040204020203" pitchFamily="34" charset="0"/>
              </a:rPr>
              <a:t>Questions related to these kinds of issues can best be answered by thoughtful consideration of the fundamental ethical principles, understanding that the public good is the paramount consideration. </a:t>
            </a:r>
          </a:p>
          <a:p>
            <a:pPr marL="109728" indent="0">
              <a:lnSpc>
                <a:spcPct val="110000"/>
              </a:lnSpc>
              <a:spcBef>
                <a:spcPts val="1200"/>
              </a:spcBef>
              <a:spcAft>
                <a:spcPts val="600"/>
              </a:spcAft>
              <a:buNone/>
            </a:pPr>
            <a:r>
              <a:rPr lang="en-US" sz="2000" dirty="0">
                <a:latin typeface="Bahnschrift SemiLight" panose="020B0502040204020203" pitchFamily="34" charset="0"/>
              </a:rPr>
              <a:t>The entire computing profession benefits when the ethical decision-making process is accountable to and transparent to all stakeholders. </a:t>
            </a:r>
          </a:p>
          <a:p>
            <a:pPr marL="109728" indent="0" algn="r">
              <a:lnSpc>
                <a:spcPct val="110000"/>
              </a:lnSpc>
              <a:spcBef>
                <a:spcPts val="1200"/>
              </a:spcBef>
              <a:spcAft>
                <a:spcPts val="600"/>
              </a:spcAft>
              <a:buNone/>
            </a:pPr>
            <a:r>
              <a:rPr lang="en-US" sz="2000" dirty="0">
                <a:latin typeface="Bahnschrift SemiLight" panose="020B0502040204020203" pitchFamily="34" charset="0"/>
              </a:rPr>
              <a:t>Open discussions about ethical issues promote this accountability and transparency.</a:t>
            </a:r>
            <a:endParaRPr lang="en-US" sz="20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The Code</a:t>
            </a:r>
          </a:p>
        </p:txBody>
      </p:sp>
    </p:spTree>
    <p:extLst>
      <p:ext uri="{BB962C8B-B14F-4D97-AF65-F5344CB8AC3E}">
        <p14:creationId xmlns:p14="http://schemas.microsoft.com/office/powerpoint/2010/main" val="260563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par>
                          <p:cTn id="8" fill="hold">
                            <p:stCondLst>
                              <p:cond delay="1400"/>
                            </p:stCondLst>
                            <p:childTnLst>
                              <p:par>
                                <p:cTn id="9" presetID="10" presetClass="entr" presetSubtype="0" fill="hold"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900"/>
                                        <p:tgtEl>
                                          <p:spTgt spid="2">
                                            <p:txEl>
                                              <p:pRg st="1" end="1"/>
                                            </p:txEl>
                                          </p:spTgt>
                                        </p:tgtEl>
                                      </p:cBhvr>
                                    </p:animEffect>
                                  </p:childTnLst>
                                </p:cTn>
                              </p:par>
                            </p:childTnLst>
                          </p:cTn>
                        </p:par>
                        <p:par>
                          <p:cTn id="12" fill="hold">
                            <p:stCondLst>
                              <p:cond delay="2800"/>
                            </p:stCondLst>
                            <p:childTnLst>
                              <p:par>
                                <p:cTn id="13" presetID="10" presetClass="entr" presetSubtype="0" fill="hold"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900"/>
                                        <p:tgtEl>
                                          <p:spTgt spid="2">
                                            <p:txEl>
                                              <p:pRg st="2" end="2"/>
                                            </p:txEl>
                                          </p:spTgt>
                                        </p:tgtEl>
                                      </p:cBhvr>
                                    </p:animEffect>
                                  </p:childTnLst>
                                </p:cTn>
                              </p:par>
                            </p:childTnLst>
                          </p:cTn>
                        </p:par>
                        <p:par>
                          <p:cTn id="16" fill="hold">
                            <p:stCondLst>
                              <p:cond delay="4200"/>
                            </p:stCondLst>
                            <p:childTnLst>
                              <p:par>
                                <p:cTn id="17" presetID="10" presetClass="entr" presetSubtype="0" fill="hold"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900"/>
                                        <p:tgtEl>
                                          <p:spTgt spid="2">
                                            <p:txEl>
                                              <p:pRg st="3" end="3"/>
                                            </p:txEl>
                                          </p:spTgt>
                                        </p:tgtEl>
                                      </p:cBhvr>
                                    </p:animEffect>
                                  </p:childTnLst>
                                </p:cTn>
                              </p:par>
                            </p:childTnLst>
                          </p:cTn>
                        </p:par>
                        <p:par>
                          <p:cTn id="20" fill="hold">
                            <p:stCondLst>
                              <p:cond delay="5600"/>
                            </p:stCondLst>
                            <p:childTnLst>
                              <p:par>
                                <p:cTn id="21" presetID="10" presetClass="entr" presetSubtype="0" fill="hold"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900"/>
                                        <p:tgtEl>
                                          <p:spTgt spid="2">
                                            <p:txEl>
                                              <p:pRg st="4" end="4"/>
                                            </p:txEl>
                                          </p:spTgt>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9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800"/>
              </a:spcBef>
              <a:spcAft>
                <a:spcPts val="1200"/>
              </a:spcAft>
              <a:buNone/>
            </a:pPr>
            <a:r>
              <a:rPr lang="en-US" sz="2000" b="1" dirty="0">
                <a:solidFill>
                  <a:srgbClr val="C00000"/>
                </a:solidFill>
              </a:rPr>
              <a:t>A computing professional should…</a:t>
            </a:r>
          </a:p>
          <a:p>
            <a:pPr marL="109728" indent="0">
              <a:spcBef>
                <a:spcPts val="1200"/>
              </a:spcBef>
              <a:buNone/>
            </a:pPr>
            <a:r>
              <a:rPr lang="en-US" sz="2000" i="1" dirty="0">
                <a:latin typeface="Bahnschrift SemiLight" panose="020B0502040204020203" pitchFamily="34" charset="0"/>
              </a:rPr>
              <a:t>1.1 Contribute to society and to human well-being, acknowledging that all people are stakeholders in computing.</a:t>
            </a:r>
          </a:p>
          <a:p>
            <a:pPr marL="109728" indent="0">
              <a:spcBef>
                <a:spcPts val="1200"/>
              </a:spcBef>
              <a:buNone/>
            </a:pPr>
            <a:r>
              <a:rPr lang="en-US" sz="2000" i="1" dirty="0">
                <a:latin typeface="Bahnschrift SemiLight" panose="020B0502040204020203" pitchFamily="34" charset="0"/>
              </a:rPr>
              <a:t>1.2 Avoid harm.</a:t>
            </a:r>
          </a:p>
          <a:p>
            <a:pPr marL="109728" indent="0">
              <a:spcBef>
                <a:spcPts val="1200"/>
              </a:spcBef>
              <a:buNone/>
            </a:pPr>
            <a:r>
              <a:rPr lang="en-US" sz="2000" i="1" dirty="0">
                <a:latin typeface="Bahnschrift SemiLight" panose="020B0502040204020203" pitchFamily="34" charset="0"/>
              </a:rPr>
              <a:t>1.3 Be honest and trustworthy.</a:t>
            </a:r>
          </a:p>
          <a:p>
            <a:pPr marL="109728" indent="0">
              <a:spcBef>
                <a:spcPts val="1200"/>
              </a:spcBef>
              <a:buNone/>
            </a:pPr>
            <a:r>
              <a:rPr lang="en-US" sz="2000" i="1" dirty="0">
                <a:latin typeface="Bahnschrift SemiLight" panose="020B0502040204020203" pitchFamily="34" charset="0"/>
              </a:rPr>
              <a:t>1.4 Be fair and take action not to discriminate.</a:t>
            </a:r>
          </a:p>
          <a:p>
            <a:pPr marL="109728" indent="0">
              <a:spcBef>
                <a:spcPts val="1200"/>
              </a:spcBef>
              <a:buNone/>
            </a:pPr>
            <a:r>
              <a:rPr lang="en-US" sz="2000" i="1" dirty="0">
                <a:latin typeface="Bahnschrift SemiLight" panose="020B0502040204020203" pitchFamily="34" charset="0"/>
              </a:rPr>
              <a:t>1.5 Respect the work required to produce new ideas, inventions, creative works, and computing artifacts.</a:t>
            </a:r>
          </a:p>
          <a:p>
            <a:pPr marL="109728" indent="0">
              <a:spcBef>
                <a:spcPts val="1200"/>
              </a:spcBef>
              <a:buNone/>
            </a:pPr>
            <a:r>
              <a:rPr lang="en-US" sz="2000" i="1" dirty="0">
                <a:latin typeface="Bahnschrift SemiLight" panose="020B0502040204020203" pitchFamily="34" charset="0"/>
              </a:rPr>
              <a:t>1.6 Respect privacy.</a:t>
            </a:r>
          </a:p>
          <a:p>
            <a:pPr marL="109728" indent="0">
              <a:spcBef>
                <a:spcPts val="1200"/>
              </a:spcBef>
              <a:buNone/>
            </a:pPr>
            <a:r>
              <a:rPr lang="en-US" sz="2000" i="1" dirty="0">
                <a:latin typeface="Bahnschrift SemiLight" panose="020B0502040204020203" pitchFamily="34" charset="0"/>
              </a:rPr>
              <a:t>1.7 Honor confidentiality.</a:t>
            </a:r>
          </a:p>
          <a:p>
            <a:pPr marL="109728" indent="0">
              <a:buNone/>
            </a:pPr>
            <a:endParaRPr lang="en-US" sz="20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General Ethical Principles (1)</a:t>
            </a:r>
          </a:p>
        </p:txBody>
      </p:sp>
    </p:spTree>
    <p:extLst>
      <p:ext uri="{BB962C8B-B14F-4D97-AF65-F5344CB8AC3E}">
        <p14:creationId xmlns:p14="http://schemas.microsoft.com/office/powerpoint/2010/main" val="10068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fontScale="92500" lnSpcReduction="10000"/>
          </a:bodyPr>
          <a:lstStyle/>
          <a:p>
            <a:pPr marL="109728" indent="0">
              <a:lnSpc>
                <a:spcPct val="110000"/>
              </a:lnSpc>
              <a:spcBef>
                <a:spcPts val="1200"/>
              </a:spcBef>
              <a:spcAft>
                <a:spcPts val="600"/>
              </a:spcAft>
              <a:buNone/>
            </a:pPr>
            <a:r>
              <a:rPr lang="en-US" sz="2200" b="1" dirty="0">
                <a:solidFill>
                  <a:srgbClr val="C00000"/>
                </a:solidFill>
              </a:rPr>
              <a:t>A computing professional should…</a:t>
            </a:r>
          </a:p>
          <a:p>
            <a:pPr marL="109728" indent="0">
              <a:spcBef>
                <a:spcPts val="600"/>
              </a:spcBef>
              <a:buNone/>
            </a:pPr>
            <a:r>
              <a:rPr lang="en-US" sz="1800" i="1" dirty="0">
                <a:latin typeface="Bahnschrift SemiLight" panose="020B0502040204020203" pitchFamily="34" charset="0"/>
              </a:rPr>
              <a:t>2.1 Strive to achieve high quality in both the processes and products of professional work.</a:t>
            </a:r>
          </a:p>
          <a:p>
            <a:pPr marL="109728" indent="0">
              <a:spcBef>
                <a:spcPts val="1200"/>
              </a:spcBef>
              <a:buNone/>
            </a:pPr>
            <a:r>
              <a:rPr lang="en-US" sz="1800" i="1" dirty="0">
                <a:latin typeface="Bahnschrift SemiLight" panose="020B0502040204020203" pitchFamily="34" charset="0"/>
              </a:rPr>
              <a:t>2.2 Maintain high standards of professional competence, conduct, and ethical practice.</a:t>
            </a:r>
          </a:p>
          <a:p>
            <a:pPr marL="109728" indent="0">
              <a:spcBef>
                <a:spcPts val="1200"/>
              </a:spcBef>
              <a:buNone/>
            </a:pPr>
            <a:r>
              <a:rPr lang="en-US" sz="1800" i="1" dirty="0">
                <a:latin typeface="Bahnschrift SemiLight" panose="020B0502040204020203" pitchFamily="34" charset="0"/>
              </a:rPr>
              <a:t>2.3 Know and respect existing rules pertaining to professional work.</a:t>
            </a:r>
          </a:p>
          <a:p>
            <a:pPr marL="109728" indent="0">
              <a:spcBef>
                <a:spcPts val="1200"/>
              </a:spcBef>
              <a:buNone/>
            </a:pPr>
            <a:r>
              <a:rPr lang="en-US" sz="1800" i="1" dirty="0">
                <a:latin typeface="Bahnschrift SemiLight" panose="020B0502040204020203" pitchFamily="34" charset="0"/>
              </a:rPr>
              <a:t>2.4 Accept and provide appropriate professional review.</a:t>
            </a:r>
          </a:p>
          <a:p>
            <a:pPr marL="109728" indent="0">
              <a:spcBef>
                <a:spcPts val="1200"/>
              </a:spcBef>
              <a:buNone/>
            </a:pPr>
            <a:r>
              <a:rPr lang="en-US" sz="1800" i="1" dirty="0">
                <a:latin typeface="Bahnschrift SemiLight" panose="020B0502040204020203" pitchFamily="34" charset="0"/>
              </a:rPr>
              <a:t>2.5 Give comprehensive and thorough evaluations of computer systems and their impacts, including analysis of possible risks.</a:t>
            </a:r>
          </a:p>
          <a:p>
            <a:pPr marL="109728" indent="0">
              <a:spcBef>
                <a:spcPts val="1200"/>
              </a:spcBef>
              <a:buNone/>
            </a:pPr>
            <a:r>
              <a:rPr lang="en-US" sz="1800" i="1" dirty="0">
                <a:latin typeface="Bahnschrift SemiLight" panose="020B0502040204020203" pitchFamily="34" charset="0"/>
              </a:rPr>
              <a:t>2.6 Perform work only in areas of competence.</a:t>
            </a:r>
          </a:p>
          <a:p>
            <a:pPr marL="109728" indent="0">
              <a:spcBef>
                <a:spcPts val="1200"/>
              </a:spcBef>
              <a:buNone/>
            </a:pPr>
            <a:r>
              <a:rPr lang="en-US" sz="1800" i="1" dirty="0">
                <a:latin typeface="Bahnschrift SemiLight" panose="020B0502040204020203" pitchFamily="34" charset="0"/>
              </a:rPr>
              <a:t>2.7 Foster public awareness and understanding of computing, related technologies, and their consequences.</a:t>
            </a:r>
          </a:p>
          <a:p>
            <a:pPr marL="109728" indent="0" algn="r">
              <a:spcBef>
                <a:spcPts val="1200"/>
              </a:spcBef>
              <a:buNone/>
            </a:pPr>
            <a:r>
              <a:rPr lang="en-US" sz="1800" i="1" dirty="0">
                <a:latin typeface="Bahnschrift SemiLight" panose="020B0502040204020203" pitchFamily="34" charset="0"/>
              </a:rPr>
              <a:t>2.8 Access computing and communication resources only when authorized or when compelled by the public good.</a:t>
            </a:r>
          </a:p>
          <a:p>
            <a:pPr marL="109728" indent="0" algn="r">
              <a:spcBef>
                <a:spcPts val="1200"/>
              </a:spcBef>
              <a:buNone/>
            </a:pPr>
            <a:r>
              <a:rPr lang="en-US" sz="1800" i="1" dirty="0">
                <a:latin typeface="Bahnschrift SemiLight" panose="020B0502040204020203" pitchFamily="34" charset="0"/>
              </a:rPr>
              <a:t>2.9 Design and implement systems that are robustly and usably secure.</a:t>
            </a:r>
          </a:p>
          <a:p>
            <a:pPr marL="109728" indent="0" algn="r">
              <a:spcBef>
                <a:spcPts val="1200"/>
              </a:spcBef>
              <a:buNone/>
            </a:pPr>
            <a:endParaRPr lang="en-US" sz="1800" i="1" dirty="0">
              <a:latin typeface="Bahnschrift SemiLight" panose="020B0502040204020203" pitchFamily="34" charset="0"/>
            </a:endParaRPr>
          </a:p>
          <a:p>
            <a:pPr marL="109728" indent="0">
              <a:buNone/>
            </a:pPr>
            <a:endParaRPr lang="en-US" sz="20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rmAutofit fontScale="90000"/>
          </a:bodyPr>
          <a:lstStyle/>
          <a:p>
            <a:pPr algn="r"/>
            <a:r>
              <a:rPr lang="en-US" sz="3600" dirty="0">
                <a:solidFill>
                  <a:srgbClr val="0070C0"/>
                </a:solidFill>
                <a:latin typeface="Verdana" pitchFamily="34" charset="0"/>
                <a:ea typeface="Verdana" pitchFamily="34" charset="0"/>
                <a:cs typeface="Verdana" pitchFamily="34" charset="0"/>
              </a:rPr>
              <a:t>Professional Responsibilities (2)</a:t>
            </a:r>
          </a:p>
        </p:txBody>
      </p:sp>
    </p:spTree>
    <p:extLst>
      <p:ext uri="{BB962C8B-B14F-4D97-AF65-F5344CB8AC3E}">
        <p14:creationId xmlns:p14="http://schemas.microsoft.com/office/powerpoint/2010/main" val="5137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200"/>
              </a:spcBef>
              <a:spcAft>
                <a:spcPts val="600"/>
              </a:spcAft>
              <a:buNone/>
            </a:pPr>
            <a:r>
              <a:rPr lang="en-US" sz="2000" b="1" dirty="0">
                <a:solidFill>
                  <a:srgbClr val="C00000"/>
                </a:solidFill>
              </a:rPr>
              <a:t>A computing professional, </a:t>
            </a:r>
            <a:r>
              <a:rPr lang="en-US" sz="2000" b="1" i="1" dirty="0">
                <a:solidFill>
                  <a:srgbClr val="C00000"/>
                </a:solidFill>
              </a:rPr>
              <a:t>especially one acting as a leader</a:t>
            </a:r>
            <a:r>
              <a:rPr lang="en-US" sz="2000" b="1" dirty="0">
                <a:solidFill>
                  <a:srgbClr val="C00000"/>
                </a:solidFill>
              </a:rPr>
              <a:t>, should…</a:t>
            </a:r>
          </a:p>
          <a:p>
            <a:pPr marL="109728" indent="0">
              <a:spcBef>
                <a:spcPts val="1200"/>
              </a:spcBef>
              <a:buNone/>
            </a:pPr>
            <a:r>
              <a:rPr lang="en-US" sz="1800" i="1" dirty="0">
                <a:latin typeface="Bahnschrift SemiLight" panose="020B0502040204020203" pitchFamily="34" charset="0"/>
              </a:rPr>
              <a:t>3.1 Ensure that the public good is the central concern during all professional computing work.</a:t>
            </a:r>
          </a:p>
          <a:p>
            <a:pPr marL="109728" indent="0">
              <a:spcBef>
                <a:spcPts val="1200"/>
              </a:spcBef>
              <a:buNone/>
            </a:pPr>
            <a:r>
              <a:rPr lang="en-US" sz="1800" i="1" dirty="0">
                <a:latin typeface="Bahnschrift SemiLight" panose="020B0502040204020203" pitchFamily="34" charset="0"/>
              </a:rPr>
              <a:t>3.2 Articulate, encourage acceptance of, and evaluate fulfillment of social responsibilities by members of the organization or group.</a:t>
            </a:r>
          </a:p>
          <a:p>
            <a:pPr marL="109728" indent="0">
              <a:spcBef>
                <a:spcPts val="1200"/>
              </a:spcBef>
              <a:buNone/>
            </a:pPr>
            <a:r>
              <a:rPr lang="en-US" sz="1800" i="1" dirty="0">
                <a:latin typeface="Bahnschrift SemiLight" panose="020B0502040204020203" pitchFamily="34" charset="0"/>
              </a:rPr>
              <a:t>3.3 Manage personnel and resources to enhance the quality of working life.</a:t>
            </a:r>
          </a:p>
          <a:p>
            <a:pPr marL="109728" indent="0">
              <a:spcBef>
                <a:spcPts val="1200"/>
              </a:spcBef>
              <a:buNone/>
            </a:pPr>
            <a:r>
              <a:rPr lang="en-US" sz="1800" i="1" dirty="0">
                <a:latin typeface="Bahnschrift SemiLight" panose="020B0502040204020203" pitchFamily="34" charset="0"/>
              </a:rPr>
              <a:t>3.4 Articulate, apply, and support policies and processes that reflect the principles of the Code.</a:t>
            </a:r>
          </a:p>
          <a:p>
            <a:pPr marL="109728" indent="0">
              <a:spcBef>
                <a:spcPts val="1200"/>
              </a:spcBef>
              <a:buNone/>
            </a:pPr>
            <a:r>
              <a:rPr lang="en-US" sz="1800" i="1" dirty="0">
                <a:latin typeface="Bahnschrift SemiLight" panose="020B0502040204020203" pitchFamily="34" charset="0"/>
              </a:rPr>
              <a:t>3.5 Create opportunities for members of the organization or group to grow as professionals.</a:t>
            </a:r>
          </a:p>
          <a:p>
            <a:pPr marL="109728" indent="0">
              <a:spcBef>
                <a:spcPts val="1200"/>
              </a:spcBef>
              <a:buNone/>
            </a:pPr>
            <a:r>
              <a:rPr lang="en-US" sz="1800" i="1" dirty="0">
                <a:latin typeface="Bahnschrift SemiLight" panose="020B0502040204020203" pitchFamily="34" charset="0"/>
              </a:rPr>
              <a:t>3.6 Use care when modifying or retiring systems.</a:t>
            </a:r>
          </a:p>
          <a:p>
            <a:pPr marL="109728" indent="0" algn="r">
              <a:spcBef>
                <a:spcPts val="1200"/>
              </a:spcBef>
              <a:buNone/>
            </a:pPr>
            <a:r>
              <a:rPr lang="en-US" sz="1800" i="1" dirty="0">
                <a:latin typeface="Bahnschrift SemiLight" panose="020B0502040204020203" pitchFamily="34" charset="0"/>
              </a:rPr>
              <a:t>3.7 Recognize and take special care of systems that become integrated </a:t>
            </a:r>
          </a:p>
          <a:p>
            <a:pPr marL="109728" indent="0" algn="r">
              <a:spcBef>
                <a:spcPts val="0"/>
              </a:spcBef>
              <a:buNone/>
            </a:pPr>
            <a:r>
              <a:rPr lang="en-US" sz="1800" i="1" dirty="0">
                <a:latin typeface="Bahnschrift SemiLight" panose="020B0502040204020203" pitchFamily="34" charset="0"/>
              </a:rPr>
              <a:t>into the infrastructure of society.</a:t>
            </a:r>
          </a:p>
          <a:p>
            <a:pPr marL="109728" indent="0">
              <a:buNone/>
            </a:pPr>
            <a:endParaRPr lang="en-US" sz="20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Professional Leadership Principles (3)</a:t>
            </a:r>
          </a:p>
        </p:txBody>
      </p:sp>
    </p:spTree>
    <p:extLst>
      <p:ext uri="{BB962C8B-B14F-4D97-AF65-F5344CB8AC3E}">
        <p14:creationId xmlns:p14="http://schemas.microsoft.com/office/powerpoint/2010/main" val="5167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lnSpc>
                <a:spcPct val="110000"/>
              </a:lnSpc>
              <a:spcBef>
                <a:spcPts val="1200"/>
              </a:spcBef>
              <a:spcAft>
                <a:spcPts val="600"/>
              </a:spcAft>
              <a:buNone/>
            </a:pPr>
            <a:r>
              <a:rPr lang="en-US" sz="2000" b="1" dirty="0">
                <a:solidFill>
                  <a:srgbClr val="C00000"/>
                </a:solidFill>
              </a:rPr>
              <a:t>A computing professional should…</a:t>
            </a:r>
          </a:p>
          <a:p>
            <a:pPr marL="109728" indent="0">
              <a:spcBef>
                <a:spcPts val="1200"/>
              </a:spcBef>
              <a:buNone/>
            </a:pPr>
            <a:r>
              <a:rPr lang="en-US" sz="1800" i="1" dirty="0">
                <a:latin typeface="Bahnschrift SemiLight" panose="020B0502040204020203" pitchFamily="34" charset="0"/>
              </a:rPr>
              <a:t>4.1 Uphold, promote, and respect the principles of the Code.</a:t>
            </a:r>
          </a:p>
          <a:p>
            <a:pPr marL="109728" indent="0">
              <a:spcBef>
                <a:spcPts val="1200"/>
              </a:spcBef>
              <a:buNone/>
            </a:pPr>
            <a:r>
              <a:rPr lang="en-US" sz="1800" i="1" dirty="0">
                <a:latin typeface="Bahnschrift SemiLight" panose="020B0502040204020203" pitchFamily="34" charset="0"/>
              </a:rPr>
              <a:t>4.2 Treat violations of the Code as inconsistent with membership in the ACM.</a:t>
            </a:r>
          </a:p>
          <a:p>
            <a:pPr marL="109728" indent="0">
              <a:buNone/>
            </a:pPr>
            <a:endParaRPr lang="en-US" sz="1800" b="1" dirty="0"/>
          </a:p>
          <a:p>
            <a:pPr marL="109728" indent="0">
              <a:buNone/>
            </a:pPr>
            <a:endParaRPr lang="en-US" sz="20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Compliance with the Code (4)</a:t>
            </a:r>
          </a:p>
        </p:txBody>
      </p:sp>
    </p:spTree>
    <p:extLst>
      <p:ext uri="{BB962C8B-B14F-4D97-AF65-F5344CB8AC3E}">
        <p14:creationId xmlns:p14="http://schemas.microsoft.com/office/powerpoint/2010/main" val="25724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spcBef>
                <a:spcPts val="1200"/>
              </a:spcBef>
              <a:buNone/>
            </a:pPr>
            <a:r>
              <a:rPr lang="en-US" sz="1600" b="1" i="1" dirty="0">
                <a:latin typeface="Arial" panose="020B0604020202020204" pitchFamily="34" charset="0"/>
                <a:cs typeface="Arial" panose="020B0604020202020204" pitchFamily="34" charset="0"/>
              </a:rPr>
              <a:t>From </a:t>
            </a:r>
            <a:r>
              <a:rPr lang="en-US" sz="1600" b="1" i="1" dirty="0">
                <a:latin typeface="Arial" panose="020B0604020202020204" pitchFamily="34" charset="0"/>
                <a:cs typeface="Arial" panose="020B0604020202020204" pitchFamily="34" charset="0"/>
                <a:hlinkClick r:id="rId2"/>
              </a:rPr>
              <a:t>Santa Clara Univ.</a:t>
            </a:r>
            <a:r>
              <a:rPr lang="en-US" sz="1600" b="1" i="1" dirty="0">
                <a:latin typeface="Arial" panose="020B0604020202020204" pitchFamily="34" charset="0"/>
                <a:cs typeface="Arial" panose="020B0604020202020204" pitchFamily="34" charset="0"/>
              </a:rPr>
              <a:t> </a:t>
            </a:r>
            <a:r>
              <a:rPr lang="en-US" sz="1600" b="1" i="1" dirty="0"/>
              <a:t>Markkula Center for Applied Ethics </a:t>
            </a:r>
            <a:r>
              <a:rPr lang="en-US" sz="1600" b="1" i="1" dirty="0">
                <a:latin typeface="Arial" panose="020B0604020202020204" pitchFamily="34" charset="0"/>
                <a:cs typeface="Arial" panose="020B0604020202020204" pitchFamily="34" charset="0"/>
              </a:rPr>
              <a:t> </a:t>
            </a:r>
          </a:p>
          <a:p>
            <a:pPr marL="109728" indent="0">
              <a:spcBef>
                <a:spcPts val="1200"/>
              </a:spcBef>
              <a:buNone/>
            </a:pPr>
            <a:r>
              <a:rPr lang="en-US" sz="1600" dirty="0">
                <a:latin typeface="Arial" panose="020B0604020202020204" pitchFamily="34" charset="0"/>
                <a:cs typeface="Arial" panose="020B0604020202020204" pitchFamily="34" charset="0"/>
              </a:rPr>
              <a:t>Ethics refers to standards and practices that tell us how human beings ought to act in the many situations in which they find themselves—as friends, parents, children, citizens, businesspeople, professionals, and so on. </a:t>
            </a:r>
          </a:p>
          <a:p>
            <a:pPr marL="109728" indent="0">
              <a:spcBef>
                <a:spcPts val="1200"/>
              </a:spcBef>
              <a:buNone/>
            </a:pPr>
            <a:r>
              <a:rPr lang="en-US" sz="1600" dirty="0">
                <a:latin typeface="Arial" panose="020B0604020202020204" pitchFamily="34" charset="0"/>
                <a:cs typeface="Arial" panose="020B0604020202020204" pitchFamily="34" charset="0"/>
              </a:rPr>
              <a:t>Ethics is also concerned with our character. It requires knowledge, skills, and habits. </a:t>
            </a:r>
          </a:p>
          <a:p>
            <a:pPr marL="109728" indent="0">
              <a:spcBef>
                <a:spcPts val="1200"/>
              </a:spcBef>
              <a:buNone/>
            </a:pPr>
            <a:endParaRPr lang="en-US" sz="1600" i="1"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pPr>
            <a:r>
              <a:rPr lang="en-US" sz="1600" b="1" dirty="0"/>
              <a:t>Ethics is not the same as feelings</a:t>
            </a:r>
            <a:endParaRPr lang="en-US" sz="1600" i="1" dirty="0">
              <a:latin typeface="Bahnschrift SemiLight" panose="020B0502040204020203" pitchFamily="34" charset="0"/>
            </a:endParaRPr>
          </a:p>
          <a:p>
            <a:pPr>
              <a:spcBef>
                <a:spcPts val="1200"/>
              </a:spcBef>
              <a:buFont typeface="Wingdings" panose="05000000000000000000" pitchFamily="2" charset="2"/>
              <a:buChar char="Ø"/>
            </a:pPr>
            <a:r>
              <a:rPr lang="en-US" sz="1600" b="1" dirty="0"/>
              <a:t>Ethics is not the same as religion</a:t>
            </a:r>
          </a:p>
          <a:p>
            <a:pPr>
              <a:spcBef>
                <a:spcPts val="1200"/>
              </a:spcBef>
              <a:buFont typeface="Wingdings" panose="05000000000000000000" pitchFamily="2" charset="2"/>
              <a:buChar char="Ø"/>
            </a:pPr>
            <a:r>
              <a:rPr lang="en-US" sz="1600" b="1" dirty="0"/>
              <a:t>Ethics is not the same thing as following the law</a:t>
            </a:r>
          </a:p>
          <a:p>
            <a:pPr>
              <a:spcBef>
                <a:spcPts val="1200"/>
              </a:spcBef>
              <a:buFont typeface="Wingdings" panose="05000000000000000000" pitchFamily="2" charset="2"/>
              <a:buChar char="Ø"/>
            </a:pPr>
            <a:r>
              <a:rPr lang="en-US" sz="1600" b="1" dirty="0"/>
              <a:t>Ethics is not the same as following culturally accepted norms</a:t>
            </a:r>
          </a:p>
          <a:p>
            <a:pPr>
              <a:spcBef>
                <a:spcPts val="1200"/>
              </a:spcBef>
              <a:buFont typeface="Wingdings" panose="05000000000000000000" pitchFamily="2" charset="2"/>
              <a:buChar char="Ø"/>
            </a:pPr>
            <a:r>
              <a:rPr lang="en-US" sz="1600" b="1" dirty="0"/>
              <a:t>Ethics is not science</a:t>
            </a:r>
            <a:endParaRPr lang="en-US" sz="1600" i="1" dirty="0">
              <a:latin typeface="Bahnschrift SemiLight" panose="020B0502040204020203" pitchFamily="34" charset="0"/>
            </a:endParaRPr>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What is Ethics?</a:t>
            </a:r>
          </a:p>
        </p:txBody>
      </p:sp>
    </p:spTree>
    <p:extLst>
      <p:ext uri="{BB962C8B-B14F-4D97-AF65-F5344CB8AC3E}">
        <p14:creationId xmlns:p14="http://schemas.microsoft.com/office/powerpoint/2010/main" val="361837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24800" cy="4876800"/>
          </a:xfrm>
        </p:spPr>
        <p:txBody>
          <a:bodyPr>
            <a:normAutofit/>
          </a:bodyPr>
          <a:lstStyle/>
          <a:p>
            <a:pPr>
              <a:lnSpc>
                <a:spcPct val="110000"/>
              </a:lnSpc>
              <a:spcAft>
                <a:spcPts val="2400"/>
              </a:spcAft>
              <a:buFont typeface="Arial" panose="020B0604020202020204" pitchFamily="34" charset="0"/>
              <a:buChar char="•"/>
            </a:pPr>
            <a:r>
              <a:rPr lang="en-US" sz="2000" dirty="0">
                <a:latin typeface="Arial" panose="020B0604020202020204" pitchFamily="34" charset="0"/>
                <a:ea typeface="Verdana" panose="020B0604030504040204" pitchFamily="34" charset="0"/>
                <a:cs typeface="Arial" panose="020B0604020202020204" pitchFamily="34" charset="0"/>
              </a:rPr>
              <a:t>There are many good examples of ethical issues and unethical situations in software in recent years mentioned in the various writeups you did as teams for the question that I posed.</a:t>
            </a:r>
          </a:p>
          <a:p>
            <a:pPr>
              <a:lnSpc>
                <a:spcPct val="110000"/>
              </a:lnSpc>
              <a:spcAft>
                <a:spcPts val="2400"/>
              </a:spcAft>
              <a:buFont typeface="Arial" panose="020B0604020202020204" pitchFamily="34" charset="0"/>
              <a:buChar char="•"/>
            </a:pPr>
            <a:r>
              <a:rPr lang="en-US" sz="2000" dirty="0">
                <a:latin typeface="Arial" panose="020B0604020202020204" pitchFamily="34" charset="0"/>
                <a:ea typeface="Verdana" panose="020B0604030504040204" pitchFamily="34" charset="0"/>
                <a:cs typeface="Arial" panose="020B0604020202020204" pitchFamily="34" charset="0"/>
              </a:rPr>
              <a:t>I recommend you take a look at some of those from other teams.  </a:t>
            </a:r>
          </a:p>
          <a:p>
            <a:pPr>
              <a:lnSpc>
                <a:spcPct val="110000"/>
              </a:lnSpc>
              <a:spcAft>
                <a:spcPts val="1200"/>
              </a:spcAft>
              <a:buFont typeface="Arial" panose="020B0604020202020204" pitchFamily="34" charset="0"/>
              <a:buChar char="•"/>
            </a:pPr>
            <a:r>
              <a:rPr lang="en-US" sz="2000" dirty="0">
                <a:latin typeface="Arial" panose="020B0604020202020204" pitchFamily="34" charset="0"/>
                <a:ea typeface="Verdana" panose="020B0604030504040204" pitchFamily="34" charset="0"/>
                <a:cs typeface="Arial" panose="020B0604020202020204" pitchFamily="34" charset="0"/>
              </a:rPr>
              <a:t>There were many varied situations discussed, and also there were a few common events that were mentioned repeatedly</a:t>
            </a:r>
          </a:p>
          <a:p>
            <a:pPr marL="109728" indent="0">
              <a:spcAft>
                <a:spcPts val="1200"/>
              </a:spcAft>
              <a:buNone/>
            </a:pPr>
            <a:endParaRPr lang="en-US" sz="2000" dirty="0"/>
          </a:p>
        </p:txBody>
      </p:sp>
      <p:sp>
        <p:nvSpPr>
          <p:cNvPr id="3" name="Title 2"/>
          <p:cNvSpPr>
            <a:spLocks noGrp="1"/>
          </p:cNvSpPr>
          <p:nvPr>
            <p:ph type="title"/>
          </p:nvPr>
        </p:nvSpPr>
        <p:spPr/>
        <p:txBody>
          <a:bodyPr>
            <a:normAutofit/>
          </a:bodyPr>
          <a:lstStyle/>
          <a:p>
            <a:pPr algn="r"/>
            <a:r>
              <a:rPr lang="en-US" sz="4000" dirty="0">
                <a:solidFill>
                  <a:schemeClr val="accent6">
                    <a:lumMod val="50000"/>
                  </a:schemeClr>
                </a:solidFill>
                <a:latin typeface="Verdana" panose="020B0604030504040204" pitchFamily="34" charset="0"/>
                <a:ea typeface="Verdana" panose="020B0604030504040204" pitchFamily="34" charset="0"/>
              </a:rPr>
              <a:t>Example Cases</a:t>
            </a:r>
            <a:endParaRPr lang="en-US" sz="4000" dirty="0"/>
          </a:p>
        </p:txBody>
      </p:sp>
    </p:spTree>
    <p:extLst>
      <p:ext uri="{BB962C8B-B14F-4D97-AF65-F5344CB8AC3E}">
        <p14:creationId xmlns:p14="http://schemas.microsoft.com/office/powerpoint/2010/main" val="27793539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spcBef>
                <a:spcPts val="1200"/>
              </a:spcBef>
              <a:buNone/>
            </a:pPr>
            <a:r>
              <a:rPr lang="en-US" sz="1600" dirty="0">
                <a:latin typeface="Arial" panose="020B0604020202020204" pitchFamily="34" charset="0"/>
                <a:cs typeface="Arial" panose="020B0604020202020204" pitchFamily="34" charset="0"/>
              </a:rPr>
              <a:t>Ethics is also concerned with our character. It requires knowledge, skills, and habits. </a:t>
            </a:r>
            <a:endParaRPr lang="en-US" sz="1600" i="1" dirty="0">
              <a:latin typeface="Arial" panose="020B0604020202020204" pitchFamily="34" charset="0"/>
              <a:cs typeface="Arial" panose="020B0604020202020204" pitchFamily="34" charset="0"/>
            </a:endParaRPr>
          </a:p>
          <a:p>
            <a:pPr marL="109728" indent="0">
              <a:spcBef>
                <a:spcPts val="1200"/>
              </a:spcBef>
              <a:buNone/>
            </a:pPr>
            <a:endParaRPr lang="en-US" sz="1600" b="1" dirty="0"/>
          </a:p>
          <a:p>
            <a:pPr marL="109728" indent="0">
              <a:spcBef>
                <a:spcPts val="1200"/>
              </a:spcBef>
              <a:buNone/>
            </a:pPr>
            <a:r>
              <a:rPr lang="en-US" sz="1600" b="1" dirty="0"/>
              <a:t>The Rights Lens</a:t>
            </a:r>
          </a:p>
          <a:p>
            <a:pPr marL="109728" indent="0">
              <a:spcBef>
                <a:spcPts val="1200"/>
              </a:spcBef>
              <a:buNone/>
            </a:pPr>
            <a:r>
              <a:rPr lang="en-US" sz="1600" b="1" dirty="0"/>
              <a:t>The Justice Lens</a:t>
            </a:r>
          </a:p>
          <a:p>
            <a:pPr marL="109728" indent="0">
              <a:spcBef>
                <a:spcPts val="1200"/>
              </a:spcBef>
              <a:buNone/>
            </a:pPr>
            <a:r>
              <a:rPr lang="en-US" sz="1600" b="1" dirty="0"/>
              <a:t>The Utilitarian Lens</a:t>
            </a:r>
          </a:p>
          <a:p>
            <a:pPr marL="109728" indent="0">
              <a:spcBef>
                <a:spcPts val="1200"/>
              </a:spcBef>
              <a:buNone/>
            </a:pPr>
            <a:r>
              <a:rPr lang="en-US" sz="1600" b="1" dirty="0"/>
              <a:t>The Common Good Lens</a:t>
            </a:r>
          </a:p>
          <a:p>
            <a:pPr marL="109728" indent="0">
              <a:spcBef>
                <a:spcPts val="1200"/>
              </a:spcBef>
              <a:buNone/>
            </a:pPr>
            <a:r>
              <a:rPr lang="en-US" sz="1600" b="1" dirty="0"/>
              <a:t>The Virtue Lens</a:t>
            </a:r>
          </a:p>
          <a:p>
            <a:pPr marL="109728" indent="0">
              <a:spcBef>
                <a:spcPts val="1200"/>
              </a:spcBef>
              <a:buNone/>
            </a:pPr>
            <a:r>
              <a:rPr lang="en-US" sz="1600" b="1" dirty="0"/>
              <a:t>The Care Ethics Lens</a:t>
            </a:r>
          </a:p>
          <a:p>
            <a:pPr marL="109728" indent="0">
              <a:spcBef>
                <a:spcPts val="1200"/>
              </a:spcBef>
              <a:buNone/>
            </a:pPr>
            <a:endParaRPr lang="en-US" sz="1600" b="1" dirty="0"/>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Ethical Lenses</a:t>
            </a:r>
          </a:p>
        </p:txBody>
      </p:sp>
    </p:spTree>
    <p:extLst>
      <p:ext uri="{BB962C8B-B14F-4D97-AF65-F5344CB8AC3E}">
        <p14:creationId xmlns:p14="http://schemas.microsoft.com/office/powerpoint/2010/main" val="2052783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spcBef>
                <a:spcPts val="1200"/>
              </a:spcBef>
              <a:buNone/>
            </a:pPr>
            <a:r>
              <a:rPr lang="en-US" sz="1400" dirty="0">
                <a:latin typeface="Eras Medium ITC" panose="020B0602030504020804" pitchFamily="34" charset="0"/>
                <a:cs typeface="Arial" panose="020B0604020202020204" pitchFamily="34" charset="0"/>
              </a:rPr>
              <a:t>Making good ethical decisions requires a trained sensitivity to ethical issues and a practiced method for exploring the ethical aspects of a decision and weighing the considerations that should impact our choice of a course of action. Having a method for ethical decision-making is essential. When practiced regularly, the method becomes so familiar that we work through it automatically without consulting the specific steps.</a:t>
            </a:r>
            <a:endParaRPr lang="en-US" sz="1400" b="1" dirty="0">
              <a:latin typeface="Eras Medium ITC" panose="020B0602030504020804" pitchFamily="34" charset="0"/>
            </a:endParaRPr>
          </a:p>
          <a:p>
            <a:pPr marL="109728" indent="0">
              <a:spcBef>
                <a:spcPts val="1800"/>
              </a:spcBef>
              <a:buNone/>
            </a:pPr>
            <a:r>
              <a:rPr lang="en-US" sz="1800" b="1" dirty="0"/>
              <a:t>A Framework for Ethical Decision Making</a:t>
            </a:r>
          </a:p>
          <a:p>
            <a:pPr marL="109728" indent="0">
              <a:spcBef>
                <a:spcPts val="1800"/>
              </a:spcBef>
              <a:buNone/>
            </a:pPr>
            <a:r>
              <a:rPr lang="en-US" sz="1600" b="1" dirty="0"/>
              <a:t>Identify the Ethical Issues</a:t>
            </a:r>
            <a:endParaRPr lang="en-US" sz="1600" dirty="0"/>
          </a:p>
          <a:p>
            <a:pPr lvl="1">
              <a:buFont typeface="Arial" panose="020B0604020202020204" pitchFamily="34" charset="0"/>
              <a:buChar char="•"/>
            </a:pPr>
            <a:r>
              <a:rPr lang="en-US" sz="1400" dirty="0"/>
              <a:t>Could this decision or situation be damaging to someone or to some group, or unevenly beneficial to people? Does this decision involve a choice between a good and bad alternative, or perhaps between two “goods” or between two “</a:t>
            </a:r>
            <a:r>
              <a:rPr lang="en-US" sz="1400" dirty="0" err="1"/>
              <a:t>bads</a:t>
            </a:r>
            <a:r>
              <a:rPr lang="en-US" sz="1400" dirty="0"/>
              <a:t>”?</a:t>
            </a:r>
          </a:p>
          <a:p>
            <a:pPr lvl="1">
              <a:buFont typeface="Arial" panose="020B0604020202020204" pitchFamily="34" charset="0"/>
              <a:buChar char="•"/>
            </a:pPr>
            <a:r>
              <a:rPr lang="en-US" sz="1400" dirty="0"/>
              <a:t>Is this issue about more than solely what is legal or what is most efficient? If so, how?</a:t>
            </a:r>
          </a:p>
          <a:p>
            <a:pPr marL="109728" indent="0">
              <a:spcBef>
                <a:spcPts val="1800"/>
              </a:spcBef>
              <a:buNone/>
            </a:pPr>
            <a:r>
              <a:rPr lang="en-US" sz="1600" b="1" dirty="0"/>
              <a:t>Get the Facts</a:t>
            </a:r>
            <a:endParaRPr lang="en-US" sz="1600" dirty="0"/>
          </a:p>
          <a:p>
            <a:pPr lvl="1">
              <a:buFont typeface="Arial" panose="020B0604020202020204" pitchFamily="34" charset="0"/>
              <a:buChar char="•"/>
            </a:pPr>
            <a:r>
              <a:rPr lang="en-US" sz="1400" dirty="0"/>
              <a:t>What are the relevant facts of the case? What facts are not known? Can I learn more about the situation? Do I know enough to make a decision?</a:t>
            </a:r>
          </a:p>
          <a:p>
            <a:pPr lvl="1">
              <a:buFont typeface="Arial" panose="020B0604020202020204" pitchFamily="34" charset="0"/>
              <a:buChar char="•"/>
            </a:pPr>
            <a:r>
              <a:rPr lang="en-US" sz="1400" dirty="0"/>
              <a:t>What individuals and groups have an important stake in the outcome? Are the concerns of some of those individuals or groups more important? Why?</a:t>
            </a:r>
          </a:p>
          <a:p>
            <a:pPr lvl="1">
              <a:buFont typeface="Arial" panose="020B0604020202020204" pitchFamily="34" charset="0"/>
              <a:buChar char="•"/>
            </a:pPr>
            <a:r>
              <a:rPr lang="en-US" sz="1400" dirty="0"/>
              <a:t>What are the options for acting? Have all the relevant persons and groups been consulted? Have I identified creative options?</a:t>
            </a:r>
          </a:p>
          <a:p>
            <a:pPr marL="109728" indent="0">
              <a:spcBef>
                <a:spcPts val="1200"/>
              </a:spcBef>
              <a:buNone/>
            </a:pPr>
            <a:endParaRPr lang="en-US" sz="1600" b="1" dirty="0"/>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Making Ethical Decisions</a:t>
            </a:r>
          </a:p>
        </p:txBody>
      </p:sp>
    </p:spTree>
    <p:extLst>
      <p:ext uri="{BB962C8B-B14F-4D97-AF65-F5344CB8AC3E}">
        <p14:creationId xmlns:p14="http://schemas.microsoft.com/office/powerpoint/2010/main" val="969900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5410200"/>
          </a:xfrm>
        </p:spPr>
        <p:txBody>
          <a:bodyPr>
            <a:normAutofit/>
          </a:bodyPr>
          <a:lstStyle/>
          <a:p>
            <a:pPr marL="109728" indent="0">
              <a:spcBef>
                <a:spcPts val="600"/>
              </a:spcBef>
              <a:buNone/>
            </a:pPr>
            <a:r>
              <a:rPr lang="en-US" sz="1600" b="1" dirty="0"/>
              <a:t>Evaluate Alternative Actions</a:t>
            </a:r>
            <a:endParaRPr lang="en-US" sz="1600" dirty="0"/>
          </a:p>
          <a:p>
            <a:pPr>
              <a:buFont typeface="Wingdings" panose="05000000000000000000" pitchFamily="2" charset="2"/>
              <a:buChar char="Ø"/>
            </a:pPr>
            <a:r>
              <a:rPr lang="en-US" sz="1600" b="1" i="1" dirty="0"/>
              <a:t>Evaluate the options by asking the following questions:</a:t>
            </a:r>
          </a:p>
          <a:p>
            <a:pPr lvl="1">
              <a:buFont typeface="Arial" panose="020B0604020202020204" pitchFamily="34" charset="0"/>
              <a:buChar char="•"/>
            </a:pPr>
            <a:r>
              <a:rPr lang="en-US" sz="1200" dirty="0"/>
              <a:t>Which option best respects the rights of all who have a stake? (The Rights Lens)</a:t>
            </a:r>
          </a:p>
          <a:p>
            <a:pPr lvl="1">
              <a:buFont typeface="Arial" panose="020B0604020202020204" pitchFamily="34" charset="0"/>
              <a:buChar char="•"/>
            </a:pPr>
            <a:r>
              <a:rPr lang="en-US" sz="1200" dirty="0"/>
              <a:t>Which option treats people fairly, giving them each what they are due? (The Justice Lens)</a:t>
            </a:r>
          </a:p>
          <a:p>
            <a:pPr lvl="1">
              <a:buFont typeface="Arial" panose="020B0604020202020204" pitchFamily="34" charset="0"/>
              <a:buChar char="•"/>
            </a:pPr>
            <a:r>
              <a:rPr lang="en-US" sz="1200" dirty="0"/>
              <a:t>Which option will produce the most good and do the least harm for as many stakeholders as possible? (The Utilitarian Lens)</a:t>
            </a:r>
          </a:p>
          <a:p>
            <a:pPr lvl="1">
              <a:buFont typeface="Arial" panose="020B0604020202020204" pitchFamily="34" charset="0"/>
              <a:buChar char="•"/>
            </a:pPr>
            <a:r>
              <a:rPr lang="en-US" sz="1200" dirty="0"/>
              <a:t>Which option best serves the community as a whole, not just some members? (The Common Good Lens)</a:t>
            </a:r>
          </a:p>
          <a:p>
            <a:pPr lvl="1">
              <a:buFont typeface="Arial" panose="020B0604020202020204" pitchFamily="34" charset="0"/>
              <a:buChar char="•"/>
            </a:pPr>
            <a:r>
              <a:rPr lang="en-US" sz="1200" dirty="0"/>
              <a:t>Which option leads me to act as the sort of person I want to be? (The Virtue Lens)</a:t>
            </a:r>
          </a:p>
          <a:p>
            <a:pPr lvl="1">
              <a:buFont typeface="Arial" panose="020B0604020202020204" pitchFamily="34" charset="0"/>
              <a:buChar char="•"/>
            </a:pPr>
            <a:r>
              <a:rPr lang="en-US" sz="1200" dirty="0"/>
              <a:t>Which option appropriately takes into account the relationships, concerns, and feelings of all stakeholders? (The Care Ethics Lens)</a:t>
            </a:r>
          </a:p>
          <a:p>
            <a:pPr marL="109728" indent="0">
              <a:spcBef>
                <a:spcPts val="1200"/>
              </a:spcBef>
              <a:buNone/>
            </a:pPr>
            <a:r>
              <a:rPr lang="en-US" sz="1600" b="1" dirty="0"/>
              <a:t>Choose an Option for Action and Test It</a:t>
            </a:r>
            <a:endParaRPr lang="en-US" sz="1600" dirty="0"/>
          </a:p>
          <a:p>
            <a:pPr lvl="1"/>
            <a:r>
              <a:rPr lang="en-US" sz="1200" dirty="0"/>
              <a:t>After an evaluation using all of these lenses, which option best addresses the situation?</a:t>
            </a:r>
          </a:p>
          <a:p>
            <a:pPr lvl="1"/>
            <a:r>
              <a:rPr lang="en-US" sz="1200" dirty="0"/>
              <a:t>If I told someone I respect (or a public audience) which option I have chosen, what would they say?</a:t>
            </a:r>
          </a:p>
          <a:p>
            <a:pPr lvl="1"/>
            <a:r>
              <a:rPr lang="en-US" sz="1200" dirty="0"/>
              <a:t>How can my decision be implemented with the greatest care and attention to the concerns of all stakeholders?</a:t>
            </a:r>
          </a:p>
          <a:p>
            <a:pPr marL="109728" indent="0">
              <a:spcBef>
                <a:spcPts val="1200"/>
              </a:spcBef>
              <a:buNone/>
            </a:pPr>
            <a:r>
              <a:rPr lang="en-US" sz="1600" b="1" dirty="0"/>
              <a:t>Implement Your Decision and Reflect on the Outcome</a:t>
            </a:r>
            <a:endParaRPr lang="en-US" sz="1600" dirty="0"/>
          </a:p>
          <a:p>
            <a:pPr lvl="1"/>
            <a:r>
              <a:rPr lang="en-US" sz="1200" dirty="0"/>
              <a:t>How did my decision turn out, and what have I learned from this specific situation? What (if any) follow-up actions should I take?</a:t>
            </a:r>
          </a:p>
          <a:p>
            <a:pPr marL="109728" indent="0">
              <a:spcBef>
                <a:spcPts val="1200"/>
              </a:spcBef>
              <a:buNone/>
            </a:pPr>
            <a:endParaRPr lang="en-US" sz="1600" b="1" dirty="0"/>
          </a:p>
        </p:txBody>
      </p:sp>
      <p:sp>
        <p:nvSpPr>
          <p:cNvPr id="3" name="Title 2"/>
          <p:cNvSpPr>
            <a:spLocks noGrp="1"/>
          </p:cNvSpPr>
          <p:nvPr>
            <p:ph type="title"/>
          </p:nvPr>
        </p:nvSpPr>
        <p:spPr>
          <a:xfrm>
            <a:off x="457200" y="274638"/>
            <a:ext cx="8229600" cy="639762"/>
          </a:xfrm>
        </p:spPr>
        <p:txBody>
          <a:bodyPr>
            <a:noAutofit/>
          </a:bodyPr>
          <a:lstStyle/>
          <a:p>
            <a:pPr algn="r"/>
            <a:r>
              <a:rPr lang="en-US" sz="2800" dirty="0">
                <a:solidFill>
                  <a:srgbClr val="0070C0"/>
                </a:solidFill>
                <a:latin typeface="Verdana" pitchFamily="34" charset="0"/>
                <a:ea typeface="Verdana" pitchFamily="34" charset="0"/>
                <a:cs typeface="Verdana" pitchFamily="34" charset="0"/>
              </a:rPr>
              <a:t>Ethical Framework (cont.)</a:t>
            </a:r>
          </a:p>
        </p:txBody>
      </p:sp>
    </p:spTree>
    <p:extLst>
      <p:ext uri="{BB962C8B-B14F-4D97-AF65-F5344CB8AC3E}">
        <p14:creationId xmlns:p14="http://schemas.microsoft.com/office/powerpoint/2010/main" val="1145240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C9805D-A182-429A-B723-C8F43EF981CF}"/>
              </a:ext>
            </a:extLst>
          </p:cNvPr>
          <p:cNvSpPr>
            <a:spLocks noGrp="1"/>
          </p:cNvSpPr>
          <p:nvPr>
            <p:ph idx="1"/>
          </p:nvPr>
        </p:nvSpPr>
        <p:spPr>
          <a:xfrm>
            <a:off x="762000" y="1066800"/>
            <a:ext cx="7315200" cy="4525963"/>
          </a:xfrm>
        </p:spPr>
        <p:txBody>
          <a:bodyPr/>
          <a:lstStyle/>
          <a:p>
            <a:pPr marL="109728" indent="0">
              <a:buNone/>
            </a:pPr>
            <a:r>
              <a:rPr lang="en-US" sz="3600" b="1" dirty="0">
                <a:latin typeface="Bahnschrift" panose="020B0502040204020203" pitchFamily="34" charset="0"/>
              </a:rPr>
              <a:t>Nice Summary of the ACM Code</a:t>
            </a:r>
          </a:p>
          <a:p>
            <a:pPr marL="109728" indent="0">
              <a:buNone/>
            </a:pPr>
            <a:r>
              <a:rPr lang="en-US" sz="3200" b="1" dirty="0">
                <a:latin typeface="Bahnschrift" panose="020B0502040204020203" pitchFamily="34" charset="0"/>
              </a:rPr>
              <a:t>  and </a:t>
            </a:r>
          </a:p>
          <a:p>
            <a:pPr marL="109728" indent="0">
              <a:buNone/>
            </a:pPr>
            <a:r>
              <a:rPr lang="en-US" sz="3600" b="1" dirty="0">
                <a:latin typeface="Bahnschrift" panose="020B0502040204020203" pitchFamily="34" charset="0"/>
              </a:rPr>
              <a:t>Examples of Application</a:t>
            </a:r>
          </a:p>
          <a:p>
            <a:pPr marL="109728" indent="0">
              <a:buNone/>
            </a:pPr>
            <a:endParaRPr lang="en-US" sz="3600" dirty="0">
              <a:latin typeface="Bahnschrift" panose="020B0502040204020203" pitchFamily="34" charset="0"/>
            </a:endParaRPr>
          </a:p>
          <a:p>
            <a:pPr marL="109728" indent="0">
              <a:buNone/>
            </a:pPr>
            <a:r>
              <a:rPr lang="en-US" sz="2400" i="1" dirty="0">
                <a:latin typeface="Bahnschrift" panose="020B0502040204020203" pitchFamily="34" charset="0"/>
              </a:rPr>
              <a:t>from </a:t>
            </a:r>
          </a:p>
          <a:p>
            <a:pPr marL="109728" indent="0">
              <a:spcBef>
                <a:spcPts val="1200"/>
              </a:spcBef>
              <a:buNone/>
            </a:pPr>
            <a:r>
              <a:rPr lang="en-US" i="1" dirty="0">
                <a:latin typeface="Bahnschrift" panose="020B0502040204020203" pitchFamily="34" charset="0"/>
              </a:rPr>
              <a:t>Dr. Ahmed </a:t>
            </a:r>
            <a:r>
              <a:rPr lang="en-US" i="1" dirty="0" err="1">
                <a:latin typeface="Bahnschrift" panose="020B0502040204020203" pitchFamily="34" charset="0"/>
              </a:rPr>
              <a:t>Elshal</a:t>
            </a:r>
            <a:r>
              <a:rPr lang="en-US" i="1" dirty="0">
                <a:latin typeface="Bahnschrift" panose="020B0502040204020203" pitchFamily="34" charset="0"/>
              </a:rPr>
              <a:t> </a:t>
            </a:r>
          </a:p>
          <a:p>
            <a:pPr marL="109728" indent="0">
              <a:buNone/>
            </a:pPr>
            <a:r>
              <a:rPr lang="en-US" sz="2000" i="1" dirty="0">
                <a:latin typeface="Bahnschrift" panose="020B0502040204020203" pitchFamily="34" charset="0"/>
              </a:rPr>
              <a:t>Florida Gulf Coast Univ.</a:t>
            </a:r>
          </a:p>
        </p:txBody>
      </p:sp>
    </p:spTree>
    <p:extLst>
      <p:ext uri="{BB962C8B-B14F-4D97-AF65-F5344CB8AC3E}">
        <p14:creationId xmlns:p14="http://schemas.microsoft.com/office/powerpoint/2010/main" val="3796225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CD4C30-FEC7-4D74-9765-C7A619B96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8354290" cy="6172200"/>
          </a:xfrm>
        </p:spPr>
      </p:pic>
    </p:spTree>
    <p:extLst>
      <p:ext uri="{BB962C8B-B14F-4D97-AF65-F5344CB8AC3E}">
        <p14:creationId xmlns:p14="http://schemas.microsoft.com/office/powerpoint/2010/main" val="169790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012973-752B-4F96-87D7-04E589281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 y="142875"/>
            <a:ext cx="9001125" cy="6572250"/>
          </a:xfrm>
          <a:prstGeom prst="rect">
            <a:avLst/>
          </a:prstGeom>
        </p:spPr>
      </p:pic>
    </p:spTree>
    <p:extLst>
      <p:ext uri="{BB962C8B-B14F-4D97-AF65-F5344CB8AC3E}">
        <p14:creationId xmlns:p14="http://schemas.microsoft.com/office/powerpoint/2010/main" val="41236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E9A0E-FA3A-4374-9EFB-D2FFD70E4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52400"/>
            <a:ext cx="8943975" cy="6553200"/>
          </a:xfrm>
          <a:prstGeom prst="rect">
            <a:avLst/>
          </a:prstGeom>
        </p:spPr>
      </p:pic>
    </p:spTree>
    <p:extLst>
      <p:ext uri="{BB962C8B-B14F-4D97-AF65-F5344CB8AC3E}">
        <p14:creationId xmlns:p14="http://schemas.microsoft.com/office/powerpoint/2010/main" val="3453884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34A05-6900-4FFA-AA70-230E525F2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 y="171450"/>
            <a:ext cx="8982075" cy="6515100"/>
          </a:xfrm>
          <a:prstGeom prst="rect">
            <a:avLst/>
          </a:prstGeom>
        </p:spPr>
      </p:pic>
    </p:spTree>
    <p:extLst>
      <p:ext uri="{BB962C8B-B14F-4D97-AF65-F5344CB8AC3E}">
        <p14:creationId xmlns:p14="http://schemas.microsoft.com/office/powerpoint/2010/main" val="3807555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D4352-8087-4CFC-9EB9-9B388833D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7162"/>
            <a:ext cx="8991600" cy="6543675"/>
          </a:xfrm>
          <a:prstGeom prst="rect">
            <a:avLst/>
          </a:prstGeom>
        </p:spPr>
      </p:pic>
    </p:spTree>
    <p:extLst>
      <p:ext uri="{BB962C8B-B14F-4D97-AF65-F5344CB8AC3E}">
        <p14:creationId xmlns:p14="http://schemas.microsoft.com/office/powerpoint/2010/main" val="3727208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33117-14D4-4075-BE78-E8D1D8133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42875"/>
            <a:ext cx="9029700" cy="6572250"/>
          </a:xfrm>
          <a:prstGeom prst="rect">
            <a:avLst/>
          </a:prstGeom>
        </p:spPr>
      </p:pic>
    </p:spTree>
    <p:extLst>
      <p:ext uri="{BB962C8B-B14F-4D97-AF65-F5344CB8AC3E}">
        <p14:creationId xmlns:p14="http://schemas.microsoft.com/office/powerpoint/2010/main" val="65541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fontScale="85000" lnSpcReduction="20000"/>
          </a:bodyPr>
          <a:lstStyle/>
          <a:p>
            <a:pPr marL="109728" indent="0">
              <a:spcAft>
                <a:spcPts val="1200"/>
              </a:spcAft>
              <a:buNone/>
            </a:pPr>
            <a:r>
              <a:rPr lang="en-US" sz="2800" b="1" dirty="0" err="1">
                <a:solidFill>
                  <a:srgbClr val="0070C0"/>
                </a:solidFill>
                <a:latin typeface="Verdana" pitchFamily="34" charset="0"/>
                <a:ea typeface="Verdana" pitchFamily="34" charset="0"/>
                <a:cs typeface="Verdana" pitchFamily="34" charset="0"/>
              </a:rPr>
              <a:t>CitiGroup</a:t>
            </a:r>
            <a:r>
              <a:rPr lang="en-US" sz="2800" b="1" dirty="0">
                <a:solidFill>
                  <a:srgbClr val="0070C0"/>
                </a:solidFill>
                <a:latin typeface="Verdana" pitchFamily="34" charset="0"/>
                <a:ea typeface="Verdana" pitchFamily="34" charset="0"/>
                <a:cs typeface="Verdana" pitchFamily="34" charset="0"/>
              </a:rPr>
              <a:t>, Inc. (2008 case, </a:t>
            </a:r>
            <a:r>
              <a:rPr lang="en-US" sz="2800" i="1" dirty="0"/>
              <a:t>1992 to 2003 </a:t>
            </a:r>
            <a:r>
              <a:rPr lang="en-US" sz="2800" b="1" dirty="0">
                <a:solidFill>
                  <a:srgbClr val="0070C0"/>
                </a:solidFill>
                <a:latin typeface="Verdana" pitchFamily="34" charset="0"/>
                <a:ea typeface="Verdana" pitchFamily="34" charset="0"/>
                <a:cs typeface="Verdana" pitchFamily="34" charset="0"/>
              </a:rPr>
              <a:t>)</a:t>
            </a:r>
          </a:p>
          <a:p>
            <a:pPr marL="109728" indent="0">
              <a:spcAft>
                <a:spcPts val="1200"/>
              </a:spcAft>
              <a:buNone/>
            </a:pPr>
            <a:r>
              <a:rPr lang="en-US" sz="2000" dirty="0">
                <a:latin typeface="Arial" panose="020B0604020202020204" pitchFamily="34" charset="0"/>
                <a:cs typeface="Arial" panose="020B0604020202020204" pitchFamily="34" charset="0"/>
                <a:hlinkClick r:id="rId2"/>
              </a:rPr>
              <a:t>https://www.deseret.com/2008/8/27/20271458/citigroup-will-pay-18-million-over-swept-funds</a:t>
            </a:r>
            <a:endParaRPr lang="en-US" sz="2000" dirty="0">
              <a:latin typeface="Arial" panose="020B0604020202020204" pitchFamily="34" charset="0"/>
              <a:cs typeface="Arial" panose="020B0604020202020204" pitchFamily="34" charset="0"/>
            </a:endParaRPr>
          </a:p>
          <a:p>
            <a:pPr>
              <a:spcAft>
                <a:spcPts val="1200"/>
              </a:spcAft>
            </a:pPr>
            <a:r>
              <a:rPr lang="en-US" sz="2000" dirty="0">
                <a:latin typeface="Bahnschrift SemiLight SemiConde" panose="020B0502040204020203" pitchFamily="34" charset="0"/>
                <a:cs typeface="Arial" panose="020B0604020202020204" pitchFamily="34" charset="0"/>
              </a:rPr>
              <a:t>Citigroup's "account sweeping program" automatically removed positive balances from customers' credit-card accounts, Attorney General Edmund G. Brown Jr. said. For instance, if a customer double-paid a bill by mistake or refunded a purchase for credit, that positive balance was then taken from the customer without notification, Brown said.</a:t>
            </a:r>
          </a:p>
          <a:p>
            <a:pPr>
              <a:spcAft>
                <a:spcPts val="1200"/>
              </a:spcAft>
            </a:pPr>
            <a:r>
              <a:rPr lang="en-US" sz="2000" dirty="0">
                <a:latin typeface="Bahnschrift SemiLight SemiConde" panose="020B0502040204020203" pitchFamily="34" charset="0"/>
                <a:cs typeface="Arial" panose="020B0604020202020204" pitchFamily="34" charset="0"/>
              </a:rPr>
              <a:t>"The company knowingly stole from its customers, mostly poor people and the recently deceased, when it designed and implemented the sweeps," said Brown in a statement. "When a whistleblower uncovered the scam and brought it to his superiors, they buried the information and continued the illegal practice."</a:t>
            </a:r>
          </a:p>
          <a:p>
            <a:pPr>
              <a:spcAft>
                <a:spcPts val="1200"/>
              </a:spcAft>
            </a:pPr>
            <a:r>
              <a:rPr lang="en-US" sz="2000" dirty="0">
                <a:latin typeface="Bahnschrift SemiLight SemiConde" panose="020B0502040204020203" pitchFamily="34" charset="0"/>
                <a:cs typeface="Arial" panose="020B0604020202020204" pitchFamily="34" charset="0"/>
              </a:rPr>
              <a:t>Citigroup, however, said in a statement that it voluntarily stopped the computerized "sweeping" practice in 2003, and that it also voluntarily began refunding customers before the settlement.</a:t>
            </a:r>
          </a:p>
          <a:p>
            <a:pPr>
              <a:spcAft>
                <a:spcPts val="1200"/>
              </a:spcAft>
            </a:pPr>
            <a:r>
              <a:rPr lang="en-US" sz="2000" dirty="0">
                <a:solidFill>
                  <a:srgbClr val="C00000"/>
                </a:solidFill>
                <a:latin typeface="Bahnschrift" panose="020B0502040204020203" pitchFamily="34" charset="0"/>
              </a:rPr>
              <a:t>“The Attorney General’s characterization of our conduct and the parties’ voluntary settlement is not accurate,” it said. “We of course are committed to treating our customers fairly.”</a:t>
            </a:r>
            <a:endParaRPr lang="en-US" sz="2000" dirty="0">
              <a:solidFill>
                <a:srgbClr val="C00000"/>
              </a:solidFill>
              <a:latin typeface="Bahnschrift" panose="020B0502040204020203" pitchFamily="34" charset="0"/>
              <a:cs typeface="Arial" panose="020B0604020202020204" pitchFamily="34" charset="0"/>
            </a:endParaRPr>
          </a:p>
          <a:p>
            <a:pPr marL="109728" indent="0">
              <a:spcAft>
                <a:spcPts val="1200"/>
              </a:spcAft>
              <a:buNone/>
            </a:pPr>
            <a:endParaRPr lang="en-US" sz="2000" dirty="0"/>
          </a:p>
        </p:txBody>
      </p:sp>
      <p:sp>
        <p:nvSpPr>
          <p:cNvPr id="3" name="Title 2"/>
          <p:cNvSpPr>
            <a:spLocks noGrp="1"/>
          </p:cNvSpPr>
          <p:nvPr>
            <p:ph type="title"/>
          </p:nvPr>
        </p:nvSpPr>
        <p:spPr/>
        <p:txBody>
          <a:bodyPr>
            <a:normAutofit/>
          </a:bodyPr>
          <a:lstStyle/>
          <a:p>
            <a:pPr algn="r"/>
            <a:r>
              <a:rPr lang="en-US" sz="4000" dirty="0">
                <a:solidFill>
                  <a:schemeClr val="accent6">
                    <a:lumMod val="50000"/>
                  </a:schemeClr>
                </a:solidFill>
                <a:latin typeface="Verdana" panose="020B0604030504040204" pitchFamily="34" charset="0"/>
                <a:ea typeface="Verdana" panose="020B0604030504040204" pitchFamily="34" charset="0"/>
              </a:rPr>
              <a:t>Example Cases</a:t>
            </a:r>
            <a:endParaRPr lang="en-US" sz="4000" dirty="0"/>
          </a:p>
        </p:txBody>
      </p:sp>
    </p:spTree>
    <p:extLst>
      <p:ext uri="{BB962C8B-B14F-4D97-AF65-F5344CB8AC3E}">
        <p14:creationId xmlns:p14="http://schemas.microsoft.com/office/powerpoint/2010/main" val="1492069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B5E85-B40B-4B09-9296-0C49690A5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157162"/>
            <a:ext cx="8934450" cy="6543675"/>
          </a:xfrm>
          <a:prstGeom prst="rect">
            <a:avLst/>
          </a:prstGeom>
        </p:spPr>
      </p:pic>
    </p:spTree>
    <p:extLst>
      <p:ext uri="{BB962C8B-B14F-4D97-AF65-F5344CB8AC3E}">
        <p14:creationId xmlns:p14="http://schemas.microsoft.com/office/powerpoint/2010/main" val="3911030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89053B-43D7-40B7-83E5-33041A68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200025"/>
            <a:ext cx="8829675" cy="6457950"/>
          </a:xfrm>
          <a:prstGeom prst="rect">
            <a:avLst/>
          </a:prstGeom>
        </p:spPr>
      </p:pic>
    </p:spTree>
    <p:extLst>
      <p:ext uri="{BB962C8B-B14F-4D97-AF65-F5344CB8AC3E}">
        <p14:creationId xmlns:p14="http://schemas.microsoft.com/office/powerpoint/2010/main" val="2714175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0D5F65-D512-4F3B-9DBD-E39387B66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57162"/>
            <a:ext cx="8953500" cy="6543675"/>
          </a:xfrm>
          <a:prstGeom prst="rect">
            <a:avLst/>
          </a:prstGeom>
        </p:spPr>
      </p:pic>
    </p:spTree>
    <p:extLst>
      <p:ext uri="{BB962C8B-B14F-4D97-AF65-F5344CB8AC3E}">
        <p14:creationId xmlns:p14="http://schemas.microsoft.com/office/powerpoint/2010/main" val="36354668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1A89B-5245-4F19-8B55-1E5FD589F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 y="128587"/>
            <a:ext cx="8867775" cy="6600825"/>
          </a:xfrm>
          <a:prstGeom prst="rect">
            <a:avLst/>
          </a:prstGeom>
        </p:spPr>
      </p:pic>
    </p:spTree>
    <p:extLst>
      <p:ext uri="{BB962C8B-B14F-4D97-AF65-F5344CB8AC3E}">
        <p14:creationId xmlns:p14="http://schemas.microsoft.com/office/powerpoint/2010/main" val="2424459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6CA29-F3AD-403A-BA9D-1663E2FD8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90500"/>
            <a:ext cx="8858250" cy="6477000"/>
          </a:xfrm>
          <a:prstGeom prst="rect">
            <a:avLst/>
          </a:prstGeom>
        </p:spPr>
      </p:pic>
    </p:spTree>
    <p:extLst>
      <p:ext uri="{BB962C8B-B14F-4D97-AF65-F5344CB8AC3E}">
        <p14:creationId xmlns:p14="http://schemas.microsoft.com/office/powerpoint/2010/main" val="20463711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3F2340-8151-48DC-AB05-4011B37E2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2" y="171450"/>
            <a:ext cx="8867775" cy="6515100"/>
          </a:xfrm>
          <a:prstGeom prst="rect">
            <a:avLst/>
          </a:prstGeom>
        </p:spPr>
      </p:pic>
    </p:spTree>
    <p:extLst>
      <p:ext uri="{BB962C8B-B14F-4D97-AF65-F5344CB8AC3E}">
        <p14:creationId xmlns:p14="http://schemas.microsoft.com/office/powerpoint/2010/main" val="3094915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3D553-EC9A-4E7A-A7E9-8080D593B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71450"/>
            <a:ext cx="8801100" cy="6515100"/>
          </a:xfrm>
          <a:prstGeom prst="rect">
            <a:avLst/>
          </a:prstGeom>
        </p:spPr>
      </p:pic>
    </p:spTree>
    <p:extLst>
      <p:ext uri="{BB962C8B-B14F-4D97-AF65-F5344CB8AC3E}">
        <p14:creationId xmlns:p14="http://schemas.microsoft.com/office/powerpoint/2010/main" val="35945670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BF3CA-A01A-49CD-A36C-7097E6FF2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 y="185737"/>
            <a:ext cx="8753475" cy="6486525"/>
          </a:xfrm>
          <a:prstGeom prst="rect">
            <a:avLst/>
          </a:prstGeom>
        </p:spPr>
      </p:pic>
    </p:spTree>
    <p:extLst>
      <p:ext uri="{BB962C8B-B14F-4D97-AF65-F5344CB8AC3E}">
        <p14:creationId xmlns:p14="http://schemas.microsoft.com/office/powerpoint/2010/main" val="2349909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7FC68-A6FB-45AB-A9DD-258202BC2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76212"/>
            <a:ext cx="8782050" cy="6505575"/>
          </a:xfrm>
          <a:prstGeom prst="rect">
            <a:avLst/>
          </a:prstGeom>
        </p:spPr>
      </p:pic>
    </p:spTree>
    <p:extLst>
      <p:ext uri="{BB962C8B-B14F-4D97-AF65-F5344CB8AC3E}">
        <p14:creationId xmlns:p14="http://schemas.microsoft.com/office/powerpoint/2010/main" val="1805448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7E83F2-F8DF-4B1E-8D06-6EB2EA88B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57162"/>
            <a:ext cx="8801100" cy="6543675"/>
          </a:xfrm>
          <a:prstGeom prst="rect">
            <a:avLst/>
          </a:prstGeom>
        </p:spPr>
      </p:pic>
    </p:spTree>
    <p:extLst>
      <p:ext uri="{BB962C8B-B14F-4D97-AF65-F5344CB8AC3E}">
        <p14:creationId xmlns:p14="http://schemas.microsoft.com/office/powerpoint/2010/main" val="49771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spcBef>
                <a:spcPts val="600"/>
              </a:spcBef>
              <a:buFont typeface="Arial" panose="020B0604020202020204" pitchFamily="34" charset="0"/>
              <a:buChar char="•"/>
            </a:pPr>
            <a:r>
              <a:rPr lang="en-US" sz="2800" dirty="0" smtClean="0"/>
              <a:t>Privacy</a:t>
            </a:r>
          </a:p>
          <a:p>
            <a:pPr lvl="1">
              <a:spcBef>
                <a:spcPts val="600"/>
              </a:spcBef>
              <a:buFont typeface="Arial" panose="020B0604020202020204" pitchFamily="34" charset="0"/>
              <a:buChar char="•"/>
            </a:pPr>
            <a:r>
              <a:rPr lang="en-US" sz="2800" dirty="0"/>
              <a:t>C</a:t>
            </a:r>
            <a:r>
              <a:rPr lang="en-US" sz="2800" dirty="0" smtClean="0"/>
              <a:t>ybercrime</a:t>
            </a:r>
          </a:p>
          <a:p>
            <a:pPr lvl="1">
              <a:spcBef>
                <a:spcPts val="600"/>
              </a:spcBef>
              <a:buFont typeface="Arial" panose="020B0604020202020204" pitchFamily="34" charset="0"/>
              <a:buChar char="•"/>
            </a:pPr>
            <a:r>
              <a:rPr lang="en-US" sz="2800" dirty="0" smtClean="0"/>
              <a:t>Fraud</a:t>
            </a:r>
          </a:p>
          <a:p>
            <a:pPr lvl="1">
              <a:spcBef>
                <a:spcPts val="600"/>
              </a:spcBef>
              <a:buFont typeface="Arial" panose="020B0604020202020204" pitchFamily="34" charset="0"/>
              <a:buChar char="•"/>
            </a:pPr>
            <a:r>
              <a:rPr lang="en-US" sz="2800" dirty="0" smtClean="0"/>
              <a:t>Intellectual property</a:t>
            </a:r>
          </a:p>
          <a:p>
            <a:pPr lvl="1">
              <a:spcBef>
                <a:spcPts val="600"/>
              </a:spcBef>
              <a:buFont typeface="Arial" panose="020B0604020202020204" pitchFamily="34" charset="0"/>
              <a:buChar char="•"/>
            </a:pPr>
            <a:r>
              <a:rPr lang="en-US" sz="2800" dirty="0" smtClean="0"/>
              <a:t>Security</a:t>
            </a:r>
          </a:p>
          <a:p>
            <a:pPr lvl="1">
              <a:spcBef>
                <a:spcPts val="600"/>
              </a:spcBef>
              <a:buFont typeface="Arial" panose="020B0604020202020204" pitchFamily="34" charset="0"/>
              <a:buChar char="•"/>
            </a:pPr>
            <a:r>
              <a:rPr lang="en-US" sz="2800" dirty="0" smtClean="0"/>
              <a:t>Social exclusion</a:t>
            </a:r>
          </a:p>
          <a:p>
            <a:pPr lvl="1">
              <a:spcBef>
                <a:spcPts val="600"/>
              </a:spcBef>
              <a:buFont typeface="Arial" panose="020B0604020202020204" pitchFamily="34" charset="0"/>
              <a:buChar char="•"/>
            </a:pPr>
            <a:r>
              <a:rPr lang="en-US" sz="2800" dirty="0" smtClean="0"/>
              <a:t>Digital divide</a:t>
            </a:r>
          </a:p>
          <a:p>
            <a:pPr lvl="1">
              <a:spcBef>
                <a:spcPts val="600"/>
              </a:spcBef>
              <a:buFont typeface="Arial" panose="020B0604020202020204" pitchFamily="34" charset="0"/>
              <a:buChar char="•"/>
            </a:pPr>
            <a:r>
              <a:rPr lang="en-US" sz="2800" dirty="0" smtClean="0"/>
              <a:t>Artificial Humanity</a:t>
            </a:r>
            <a:endParaRPr lang="en-US" sz="2800" dirty="0"/>
          </a:p>
        </p:txBody>
      </p:sp>
      <p:sp>
        <p:nvSpPr>
          <p:cNvPr id="3" name="Title 2"/>
          <p:cNvSpPr>
            <a:spLocks noGrp="1"/>
          </p:cNvSpPr>
          <p:nvPr>
            <p:ph type="title"/>
          </p:nvPr>
        </p:nvSpPr>
        <p:spPr/>
        <p:txBody>
          <a:bodyPr>
            <a:normAutofit/>
          </a:bodyPr>
          <a:lstStyle/>
          <a:p>
            <a:pPr algn="r"/>
            <a:r>
              <a:rPr lang="en-US" sz="4000" dirty="0" smtClean="0">
                <a:solidFill>
                  <a:schemeClr val="accent6">
                    <a:lumMod val="50000"/>
                  </a:schemeClr>
                </a:solidFill>
                <a:latin typeface="Verdana" panose="020B0604030504040204" pitchFamily="34" charset="0"/>
                <a:ea typeface="Verdana" panose="020B0604030504040204" pitchFamily="34" charset="0"/>
              </a:rPr>
              <a:t>Areas of Ethical Concern</a:t>
            </a:r>
            <a:endParaRPr lang="en-US" sz="4000"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22741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85D1B5-DCE8-4844-9439-50A17AB8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04787"/>
            <a:ext cx="8801100" cy="6448425"/>
          </a:xfrm>
          <a:prstGeom prst="rect">
            <a:avLst/>
          </a:prstGeom>
        </p:spPr>
      </p:pic>
    </p:spTree>
    <p:extLst>
      <p:ext uri="{BB962C8B-B14F-4D97-AF65-F5344CB8AC3E}">
        <p14:creationId xmlns:p14="http://schemas.microsoft.com/office/powerpoint/2010/main" val="1687140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4AA3F-E84E-4B54-81E6-B31DC90B6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 y="185737"/>
            <a:ext cx="8905875" cy="6486525"/>
          </a:xfrm>
          <a:prstGeom prst="rect">
            <a:avLst/>
          </a:prstGeom>
        </p:spPr>
      </p:pic>
    </p:spTree>
    <p:extLst>
      <p:ext uri="{BB962C8B-B14F-4D97-AF65-F5344CB8AC3E}">
        <p14:creationId xmlns:p14="http://schemas.microsoft.com/office/powerpoint/2010/main" val="1382927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EAEDD-4394-4E3B-BB62-13BFBA9B4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 y="171450"/>
            <a:ext cx="8810625" cy="6515100"/>
          </a:xfrm>
          <a:prstGeom prst="rect">
            <a:avLst/>
          </a:prstGeom>
        </p:spPr>
      </p:pic>
    </p:spTree>
    <p:extLst>
      <p:ext uri="{BB962C8B-B14F-4D97-AF65-F5344CB8AC3E}">
        <p14:creationId xmlns:p14="http://schemas.microsoft.com/office/powerpoint/2010/main" val="4589313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46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5520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524000"/>
            <a:ext cx="8915400" cy="1143000"/>
          </a:xfrm>
        </p:spPr>
        <p:txBody>
          <a:bodyPr>
            <a:normAutofit/>
          </a:bodyPr>
          <a:lstStyle/>
          <a:p>
            <a:pPr algn="ctr"/>
            <a:r>
              <a:rPr lang="en-US" sz="4400" dirty="0">
                <a:solidFill>
                  <a:schemeClr val="accent6">
                    <a:lumMod val="50000"/>
                  </a:schemeClr>
                </a:solidFill>
                <a:latin typeface="Verdana" panose="020B0604030504040204" pitchFamily="34" charset="0"/>
                <a:ea typeface="Verdana" panose="020B0604030504040204" pitchFamily="34" charset="0"/>
              </a:rPr>
              <a:t>END</a:t>
            </a:r>
          </a:p>
        </p:txBody>
      </p:sp>
    </p:spTree>
    <p:extLst>
      <p:ext uri="{BB962C8B-B14F-4D97-AF65-F5344CB8AC3E}">
        <p14:creationId xmlns:p14="http://schemas.microsoft.com/office/powerpoint/2010/main" val="1154589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6928</TotalTime>
  <Words>5785</Words>
  <Application>Microsoft Office PowerPoint</Application>
  <PresentationFormat>On-screen Show (4:3)</PresentationFormat>
  <Paragraphs>372</Paragraphs>
  <Slides>95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95</vt:i4>
      </vt:variant>
    </vt:vector>
  </HeadingPairs>
  <TitlesOfParts>
    <vt:vector size="110" baseType="lpstr">
      <vt:lpstr>Arial</vt:lpstr>
      <vt:lpstr>Bahnschrift</vt:lpstr>
      <vt:lpstr>Bahnschrift Light SemiCondensed</vt:lpstr>
      <vt:lpstr>Bahnschrift SemiLight</vt:lpstr>
      <vt:lpstr>Bahnschrift SemiLight SemiConde</vt:lpstr>
      <vt:lpstr>Calibri</vt:lpstr>
      <vt:lpstr>Eras Medium ITC</vt:lpstr>
      <vt:lpstr>Lucida Sans Unicode</vt:lpstr>
      <vt:lpstr>Segoe UI</vt:lpstr>
      <vt:lpstr>Verdana</vt:lpstr>
      <vt:lpstr>Wingdings</vt:lpstr>
      <vt:lpstr>Wingdings 2</vt:lpstr>
      <vt:lpstr>Wingdings 3</vt:lpstr>
      <vt:lpstr>Concourse</vt:lpstr>
      <vt:lpstr>1_Concourse</vt:lpstr>
      <vt:lpstr>Software Engineering Laboratory  (COMP 523)</vt:lpstr>
      <vt:lpstr>PowerPoint Presentation</vt:lpstr>
      <vt:lpstr>What is Ethics?</vt:lpstr>
      <vt:lpstr>Ethics vs. Morality</vt:lpstr>
      <vt:lpstr>For this discussion…</vt:lpstr>
      <vt:lpstr>Ethics Theories</vt:lpstr>
      <vt:lpstr>Example Cases</vt:lpstr>
      <vt:lpstr>Example Cases</vt:lpstr>
      <vt:lpstr>Areas of Ethical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Preamble</vt:lpstr>
      <vt:lpstr>Preamble</vt:lpstr>
      <vt:lpstr>Eight Principles</vt:lpstr>
      <vt:lpstr>Eight Principles</vt:lpstr>
      <vt:lpstr>PowerPoint Presentation</vt:lpstr>
      <vt:lpstr>Preamble</vt:lpstr>
      <vt:lpstr>Preamble</vt:lpstr>
      <vt:lpstr>Preamble</vt:lpstr>
      <vt:lpstr>Preamble</vt:lpstr>
      <vt:lpstr>Preamble</vt:lpstr>
      <vt:lpstr>Preamble</vt:lpstr>
      <vt:lpstr>Preamble</vt:lpstr>
      <vt:lpstr>The Principles</vt:lpstr>
      <vt:lpstr>PUBLIC (1)</vt:lpstr>
      <vt:lpstr>PUBLIC (1)</vt:lpstr>
      <vt:lpstr>CLIENT and EMPLOYER (2)</vt:lpstr>
      <vt:lpstr>CLIENT and EMPLOYER (2)</vt:lpstr>
      <vt:lpstr>PRODUCT (3)</vt:lpstr>
      <vt:lpstr>PRODUCT (3)</vt:lpstr>
      <vt:lpstr>PRODUCT (3)</vt:lpstr>
      <vt:lpstr>JUDGMENT (4)</vt:lpstr>
      <vt:lpstr>MANAGEMENT (5)</vt:lpstr>
      <vt:lpstr>MANAGEMENT (5)</vt:lpstr>
      <vt:lpstr>MANAGEMENT (5)</vt:lpstr>
      <vt:lpstr>PROFESSION (6)</vt:lpstr>
      <vt:lpstr>PROFESSION (6)</vt:lpstr>
      <vt:lpstr>PROFESSION (6)</vt:lpstr>
      <vt:lpstr>COLLEAGUES (7)</vt:lpstr>
      <vt:lpstr>COLLEAGUES (7)</vt:lpstr>
      <vt:lpstr>SELF (8)</vt:lpstr>
      <vt:lpstr>SELF (8)</vt:lpstr>
      <vt:lpstr>PowerPoint Presentation</vt:lpstr>
      <vt:lpstr>The Code</vt:lpstr>
      <vt:lpstr>The Code</vt:lpstr>
      <vt:lpstr>General Ethical Principles (1)</vt:lpstr>
      <vt:lpstr>Professional Responsibilities (2)</vt:lpstr>
      <vt:lpstr>Professional Leadership Principles (3)</vt:lpstr>
      <vt:lpstr>Compliance with the Code (4)</vt:lpstr>
      <vt:lpstr>What is Ethics?</vt:lpstr>
      <vt:lpstr>Ethical Lenses</vt:lpstr>
      <vt:lpstr>Making Ethical Decisions</vt:lpstr>
      <vt:lpstr>Ethical Framework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Administrator</cp:lastModifiedBy>
  <cp:revision>685</cp:revision>
  <dcterms:created xsi:type="dcterms:W3CDTF">2013-02-22T17:09:52Z</dcterms:created>
  <dcterms:modified xsi:type="dcterms:W3CDTF">2023-04-19T03:04:09Z</dcterms:modified>
</cp:coreProperties>
</file>