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21"/>
  </p:notesMasterIdLst>
  <p:sldIdLst>
    <p:sldId id="539" r:id="rId2"/>
    <p:sldId id="569" r:id="rId3"/>
    <p:sldId id="584" r:id="rId4"/>
    <p:sldId id="585" r:id="rId5"/>
    <p:sldId id="586" r:id="rId6"/>
    <p:sldId id="573" r:id="rId7"/>
    <p:sldId id="590" r:id="rId8"/>
    <p:sldId id="591" r:id="rId9"/>
    <p:sldId id="589" r:id="rId10"/>
    <p:sldId id="588" r:id="rId11"/>
    <p:sldId id="592" r:id="rId12"/>
    <p:sldId id="593" r:id="rId13"/>
    <p:sldId id="594" r:id="rId14"/>
    <p:sldId id="587" r:id="rId15"/>
    <p:sldId id="595" r:id="rId16"/>
    <p:sldId id="596" r:id="rId17"/>
    <p:sldId id="583" r:id="rId18"/>
    <p:sldId id="472" r:id="rId19"/>
    <p:sldId id="55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4D1F"/>
    <a:srgbClr val="BE442C"/>
    <a:srgbClr val="FBEDDD"/>
    <a:srgbClr val="FEF9EC"/>
    <a:srgbClr val="F4E4CC"/>
    <a:srgbClr val="FEF5E8"/>
    <a:srgbClr val="F9FDC3"/>
    <a:srgbClr val="C6341C"/>
    <a:srgbClr val="47AF6F"/>
    <a:srgbClr val="F59D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77" autoAdjust="0"/>
    <p:restoredTop sz="94633" autoAdjust="0"/>
  </p:normalViewPr>
  <p:slideViewPr>
    <p:cSldViewPr>
      <p:cViewPr varScale="1">
        <p:scale>
          <a:sx n="115" d="100"/>
          <a:sy n="115" d="100"/>
        </p:scale>
        <p:origin x="8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unc.edu/~stotts/COMP590-059-f21/slides/modelFed.ppt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1336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r>
              <a:rPr lang="en-US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2021</a:t>
            </a:r>
            <a:endParaRPr lang="en-US" sz="1600" b="1" i="1" dirty="0">
              <a:solidFill>
                <a:schemeClr val="bg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9624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David </a:t>
            </a:r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Stotts</a:t>
            </a: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Computer Science </a:t>
            </a:r>
            <a:r>
              <a:rPr lang="en-US" sz="4900" b="1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Dept</a:t>
            </a:r>
            <a:endParaRPr lang="en-US" sz="49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UNC Chapel Hill</a:t>
            </a:r>
            <a:endParaRPr lang="en-US" sz="25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7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</a:t>
            </a:r>
            <a:r>
              <a:rPr lang="en-US" sz="40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(cont.)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endParaRPr lang="en-US" sz="2000" i="1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2177450"/>
            <a:ext cx="83058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Can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express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this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concern in one place, by using inter-type declarations. </a:t>
            </a:r>
          </a:p>
          <a:p>
            <a:pPr marL="114300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Aspect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declares the methods and fields that are necessary to implement the new capability, and associates the methods and fields to the existing classes. </a:t>
            </a:r>
          </a:p>
          <a:p>
            <a:pPr marL="114300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Suppose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we want to have Screen objects observe changes to Point objects, where Point is an existing class. </a:t>
            </a:r>
          </a:p>
          <a:p>
            <a:pPr marL="114300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We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can implement this by writing an aspect declaring that the class Point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</a:rPr>
              <a:t>Point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 has an instance field, observers, that keeps track of the Screen objects that are observing Points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.</a:t>
            </a:r>
            <a:endParaRPr lang="en-US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1502513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Inter-Type Declarations </a:t>
            </a:r>
            <a:r>
              <a:rPr lang="en-US" sz="28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(cont.)</a:t>
            </a:r>
            <a:endParaRPr lang="en-US" sz="2800" b="1" i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5128397"/>
            <a:ext cx="7924800" cy="119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aspect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PointObserving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private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Vector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Point.observers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new Vector();</a:t>
            </a: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...</a:t>
            </a:r>
            <a:endParaRPr lang="en-US" sz="16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0028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</a:t>
            </a:r>
            <a:r>
              <a:rPr lang="en-US" sz="40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(cont.)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2177450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1200"/>
              </a:spcAft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The observers field is private, so only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</a:rPr>
              <a:t>PointObserving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 can see it. </a:t>
            </a:r>
            <a:endParaRPr lang="en-US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114300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So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observers are added or removed with the static methods </a:t>
            </a:r>
            <a:r>
              <a:rPr lang="en-US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addObserver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 and </a:t>
            </a:r>
            <a:r>
              <a:rPr lang="en-US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removeObserver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 on the aspect.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1502513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Inter-Type Declarations </a:t>
            </a:r>
            <a:r>
              <a:rPr lang="en-US" sz="28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(cont.)</a:t>
            </a:r>
            <a:endParaRPr lang="en-US" sz="2800" b="1" i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3375479"/>
            <a:ext cx="79248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aspect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PointObserving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private Vector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Point.observers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new Vector();</a:t>
            </a:r>
          </a:p>
          <a:p>
            <a:pPr marL="114300">
              <a:spcAft>
                <a:spcPts val="300"/>
              </a:spcAft>
            </a:pPr>
            <a:endParaRPr lang="en-US" sz="16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public static void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addObserver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(Point p, Screen s) {</a:t>
            </a: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p.observers.add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(s);</a:t>
            </a: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public static void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removeObserver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(Point p, Screen s) {</a:t>
            </a: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p.observers.remove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(s);</a:t>
            </a: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...</a:t>
            </a:r>
          </a:p>
          <a:p>
            <a:pPr marL="114300">
              <a:spcAft>
                <a:spcPts val="300"/>
              </a:spcAft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  <a:endParaRPr lang="en-US" sz="16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92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</a:t>
            </a:r>
            <a:r>
              <a:rPr lang="en-US" sz="40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(cont.)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6328" y="2110463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1200"/>
              </a:spcAft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Along 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</a:rPr>
              <a:t>with this, we can define a pointcut changes that defines what we want to observe, and the after advice defines what we want to do when we observe a change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.</a:t>
            </a:r>
            <a:endParaRPr lang="en-US" sz="16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1502513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Inter-Type Declarations </a:t>
            </a:r>
            <a:r>
              <a:rPr lang="en-US" sz="28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(cont.)</a:t>
            </a:r>
            <a:endParaRPr lang="en-US" sz="2800" b="1" i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1162" y="2766927"/>
            <a:ext cx="78823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aspect </a:t>
            </a:r>
            <a:r>
              <a:rPr lang="en-US" sz="11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PointObserving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114300">
              <a:spcAft>
                <a:spcPts val="300"/>
              </a:spcAft>
            </a:pP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 . .</a:t>
            </a:r>
            <a:endParaRPr lang="en-US" sz="11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>
              <a:spcAft>
                <a:spcPts val="300"/>
              </a:spcAft>
            </a:pP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pointcut changes(Point p): target(p) &amp;&amp; call(void </a:t>
            </a:r>
            <a:r>
              <a:rPr lang="en-US" sz="11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Point.set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*(</a:t>
            </a:r>
            <a:r>
              <a:rPr lang="en-US" sz="11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));</a:t>
            </a:r>
          </a:p>
          <a:p>
            <a:pPr marL="114300">
              <a:spcAft>
                <a:spcPts val="300"/>
              </a:spcAft>
            </a:pPr>
            <a:endParaRPr lang="en-US" sz="11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>
              <a:spcAft>
                <a:spcPts val="300"/>
              </a:spcAft>
            </a:pP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after(Point p): changes(p) {</a:t>
            </a:r>
          </a:p>
          <a:p>
            <a:pPr marL="114300">
              <a:spcAft>
                <a:spcPts val="300"/>
              </a:spcAft>
            </a:pP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Iterator </a:t>
            </a:r>
            <a:r>
              <a:rPr lang="en-US" sz="11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iter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1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p.observers.iterator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</a:t>
            </a:r>
          </a:p>
          <a:p>
            <a:pPr marL="114300">
              <a:spcAft>
                <a:spcPts val="300"/>
              </a:spcAft>
            </a:pP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while ( </a:t>
            </a:r>
            <a:r>
              <a:rPr lang="en-US" sz="11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iter.hasNext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) {</a:t>
            </a:r>
          </a:p>
          <a:p>
            <a:pPr marL="114300">
              <a:spcAft>
                <a:spcPts val="300"/>
              </a:spcAft>
            </a:pP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</a:t>
            </a:r>
            <a:r>
              <a:rPr lang="en-US" sz="11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updateObserver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(p, (Screen)</a:t>
            </a:r>
            <a:r>
              <a:rPr lang="en-US" sz="11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iter.next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());</a:t>
            </a:r>
          </a:p>
          <a:p>
            <a:pPr marL="114300">
              <a:spcAft>
                <a:spcPts val="300"/>
              </a:spcAft>
            </a:pP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}</a:t>
            </a:r>
          </a:p>
          <a:p>
            <a:pPr marL="114300">
              <a:spcAft>
                <a:spcPts val="300"/>
              </a:spcAft>
            </a:pP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</a:p>
          <a:p>
            <a:pPr marL="114300">
              <a:spcAft>
                <a:spcPts val="300"/>
              </a:spcAft>
            </a:pPr>
            <a:endParaRPr lang="en-US" sz="11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>
              <a:spcAft>
                <a:spcPts val="300"/>
              </a:spcAft>
            </a:pP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static void </a:t>
            </a:r>
            <a:r>
              <a:rPr lang="en-US" sz="11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updateObserver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(Point p, Screen s) {</a:t>
            </a:r>
          </a:p>
          <a:p>
            <a:pPr marL="114300">
              <a:spcAft>
                <a:spcPts val="300"/>
              </a:spcAft>
            </a:pP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sz="11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s.display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(p);</a:t>
            </a:r>
          </a:p>
          <a:p>
            <a:pPr marL="114300">
              <a:spcAft>
                <a:spcPts val="300"/>
              </a:spcAft>
            </a:pP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</a:p>
          <a:p>
            <a:pPr marL="114300">
              <a:spcAft>
                <a:spcPts val="300"/>
              </a:spcAft>
            </a:pP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9418" y="5937026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1200"/>
              </a:spcAft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</a:rPr>
              <a:t>Note that neither Screen's nor Point's code has to be modified, and that all the changes needed to support this new capability are local to this aspect. </a:t>
            </a:r>
          </a:p>
        </p:txBody>
      </p:sp>
    </p:spTree>
    <p:extLst>
      <p:ext uri="{BB962C8B-B14F-4D97-AF65-F5344CB8AC3E}">
        <p14:creationId xmlns:p14="http://schemas.microsoft.com/office/powerpoint/2010/main" val="146573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</a:t>
            </a:r>
            <a:r>
              <a:rPr lang="en-US" sz="40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(cont.)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7855" y="1458768"/>
            <a:ext cx="8190345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aspect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PointObserving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114300">
              <a:spcAft>
                <a:spcPts val="300"/>
              </a:spcAft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private Vector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Point.observers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new Vector();</a:t>
            </a:r>
          </a:p>
          <a:p>
            <a:pPr marL="114300">
              <a:spcAft>
                <a:spcPts val="300"/>
              </a:spcAft>
            </a:pPr>
            <a:endParaRPr lang="en-US" sz="12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>
              <a:spcAft>
                <a:spcPts val="300"/>
              </a:spcAft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public static void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addObserver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(Point p, Screen s) {</a:t>
            </a:r>
          </a:p>
          <a:p>
            <a:pPr marL="114300">
              <a:spcAft>
                <a:spcPts val="300"/>
              </a:spcAft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p.observers.add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(s);</a:t>
            </a:r>
          </a:p>
          <a:p>
            <a:pPr marL="114300">
              <a:spcAft>
                <a:spcPts val="300"/>
              </a:spcAft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</a:p>
          <a:p>
            <a:pPr marL="114300">
              <a:spcAft>
                <a:spcPts val="300"/>
              </a:spcAft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public static void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removeObserver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(Point p, Screen s) {</a:t>
            </a:r>
          </a:p>
          <a:p>
            <a:pPr marL="114300">
              <a:spcAft>
                <a:spcPts val="300"/>
              </a:spcAft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p.observers.remove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(s);</a:t>
            </a:r>
          </a:p>
          <a:p>
            <a:pPr marL="114300">
              <a:spcAft>
                <a:spcPts val="300"/>
              </a:spcAft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</a:p>
          <a:p>
            <a:pPr marL="114300">
              <a:spcAft>
                <a:spcPts val="300"/>
              </a:spcAft>
            </a:pPr>
            <a:endParaRPr lang="en-US" sz="12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>
              <a:spcAft>
                <a:spcPts val="300"/>
              </a:spcAft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pointcut changes(Point p): target(p) &amp;&amp; call(void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Point.set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*(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));</a:t>
            </a:r>
          </a:p>
          <a:p>
            <a:pPr marL="114300">
              <a:spcAft>
                <a:spcPts val="300"/>
              </a:spcAft>
            </a:pPr>
            <a:endParaRPr lang="en-US" sz="12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>
              <a:spcAft>
                <a:spcPts val="300"/>
              </a:spcAft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after(Point p): changes(p) {</a:t>
            </a:r>
          </a:p>
          <a:p>
            <a:pPr marL="114300">
              <a:spcAft>
                <a:spcPts val="300"/>
              </a:spcAft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Iterator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iter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p.observers.iterator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</a:t>
            </a:r>
          </a:p>
          <a:p>
            <a:pPr marL="114300">
              <a:spcAft>
                <a:spcPts val="300"/>
              </a:spcAft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while (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iter.hasNext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) {</a:t>
            </a:r>
          </a:p>
          <a:p>
            <a:pPr marL="114300">
              <a:spcAft>
                <a:spcPts val="300"/>
              </a:spcAft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updateObserver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(p, (Screen)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iter.next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());</a:t>
            </a:r>
          </a:p>
          <a:p>
            <a:pPr marL="114300">
              <a:spcAft>
                <a:spcPts val="300"/>
              </a:spcAft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}</a:t>
            </a:r>
          </a:p>
          <a:p>
            <a:pPr marL="114300">
              <a:spcAft>
                <a:spcPts val="300"/>
              </a:spcAft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</a:p>
          <a:p>
            <a:pPr marL="114300">
              <a:spcAft>
                <a:spcPts val="300"/>
              </a:spcAft>
            </a:pPr>
            <a:endParaRPr lang="en-US" sz="12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>
              <a:spcAft>
                <a:spcPts val="300"/>
              </a:spcAft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static void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updateObserver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(Point p, Screen s) {</a:t>
            </a:r>
          </a:p>
          <a:p>
            <a:pPr marL="114300">
              <a:spcAft>
                <a:spcPts val="300"/>
              </a:spcAft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s.display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(p);</a:t>
            </a:r>
          </a:p>
          <a:p>
            <a:pPr marL="114300">
              <a:spcAft>
                <a:spcPts val="300"/>
              </a:spcAft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</a:p>
          <a:p>
            <a:pPr marL="114300">
              <a:spcAft>
                <a:spcPts val="300"/>
              </a:spcAft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065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4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can Aspects 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o? 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endParaRPr lang="en-US" sz="2000" i="1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0947" y="2190493"/>
            <a:ext cx="7907020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1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Many </a:t>
            </a:r>
            <a:r>
              <a:rPr lang="en-US" sz="2100" dirty="0">
                <a:solidFill>
                  <a:schemeClr val="bg1"/>
                </a:solidFill>
                <a:latin typeface="Bahnschrift" panose="020B0502040204020203" pitchFamily="34" charset="0"/>
              </a:rPr>
              <a:t>programmers use the "Design by Contract" style popularized by </a:t>
            </a:r>
            <a:r>
              <a:rPr lang="en-US" sz="21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B. </a:t>
            </a:r>
            <a:r>
              <a:rPr lang="en-US" sz="2100" dirty="0">
                <a:solidFill>
                  <a:schemeClr val="bg1"/>
                </a:solidFill>
                <a:latin typeface="Bahnschrift" panose="020B0502040204020203" pitchFamily="34" charset="0"/>
              </a:rPr>
              <a:t>Meyer in </a:t>
            </a:r>
            <a:r>
              <a:rPr lang="en-US" sz="2100" i="1" dirty="0">
                <a:solidFill>
                  <a:schemeClr val="bg1"/>
                </a:solidFill>
                <a:latin typeface="Bahnschrift" panose="020B0502040204020203" pitchFamily="34" charset="0"/>
              </a:rPr>
              <a:t>Object-Oriented Software </a:t>
            </a:r>
            <a:r>
              <a:rPr lang="en-US" sz="2100" i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Construction</a:t>
            </a:r>
            <a:r>
              <a:rPr lang="en-US" sz="21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.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1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In </a:t>
            </a:r>
            <a:r>
              <a:rPr lang="en-US" sz="2100" dirty="0">
                <a:solidFill>
                  <a:schemeClr val="bg1"/>
                </a:solidFill>
                <a:latin typeface="Bahnschrift" panose="020B0502040204020203" pitchFamily="34" charset="0"/>
              </a:rPr>
              <a:t>this style of programming, explicit pre-conditions test that callers of a method call it properly and explicit post-conditions test that methods properly do the work they are supposed to. </a:t>
            </a:r>
            <a:endParaRPr lang="en-US" sz="2100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1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Alternately, we think of the “contract” being </a:t>
            </a:r>
          </a:p>
          <a:p>
            <a:pPr lvl="1">
              <a:spcBef>
                <a:spcPts val="600"/>
              </a:spcBef>
            </a:pP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if you send me parameters that make the pre-condition true</a:t>
            </a:r>
          </a:p>
          <a:p>
            <a:pPr lvl="1">
              <a:spcBef>
                <a:spcPts val="600"/>
              </a:spcBef>
            </a:pP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then I return to you results that make the post-condition true</a:t>
            </a:r>
            <a:endParaRPr lang="en-US" i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10662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Enforce Pre/Post Condition “Contracts”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79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can Aspects 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o? 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1565799"/>
            <a:ext cx="7907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Aspects can implement pre/post condition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testing in modular form. </a:t>
            </a:r>
            <a:endParaRPr lang="en-US" sz="2000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9845" y="2057400"/>
            <a:ext cx="8374784" cy="4424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aspect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PointBoundsChecking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</a:t>
            </a:r>
            <a:endParaRPr lang="en-US" sz="14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>
              <a:spcBef>
                <a:spcPts val="600"/>
              </a:spcBef>
              <a:spcAft>
                <a:spcPts val="300"/>
              </a:spcAft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pointcut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setX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x):</a:t>
            </a:r>
          </a:p>
          <a:p>
            <a:pPr marL="114300">
              <a:spcAft>
                <a:spcPts val="300"/>
              </a:spcAft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(call(void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FigureElement.setXY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)) &amp;&amp;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args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(x, *))</a:t>
            </a:r>
          </a:p>
          <a:p>
            <a:pPr marL="114300">
              <a:spcAft>
                <a:spcPts val="300"/>
              </a:spcAft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|| (call(void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Point.setX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)) &amp;&amp;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args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(x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));</a:t>
            </a:r>
          </a:p>
          <a:p>
            <a:pPr marL="114300">
              <a:spcBef>
                <a:spcPts val="600"/>
              </a:spcBef>
              <a:spcAft>
                <a:spcPts val="300"/>
              </a:spcAft>
            </a:pP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pointcut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setY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y):</a:t>
            </a:r>
          </a:p>
          <a:p>
            <a:pPr marL="114300">
              <a:spcAft>
                <a:spcPts val="300"/>
              </a:spcAft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(call(void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FigureElement.setXY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)) &amp;&amp;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args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(*, y))</a:t>
            </a:r>
          </a:p>
          <a:p>
            <a:pPr marL="114300">
              <a:spcAft>
                <a:spcPts val="300"/>
              </a:spcAft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|| (call(void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Point.setY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)) &amp;&amp;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args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(y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));</a:t>
            </a:r>
            <a:endParaRPr lang="en-US" sz="14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>
              <a:spcBef>
                <a:spcPts val="600"/>
              </a:spcBef>
              <a:spcAft>
                <a:spcPts val="300"/>
              </a:spcAft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before(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x):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setX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(x) {</a:t>
            </a:r>
          </a:p>
          <a:p>
            <a:pPr marL="114300">
              <a:spcAft>
                <a:spcPts val="300"/>
              </a:spcAft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if ( x &lt; MIN_X || x &gt; MAX_X )</a:t>
            </a:r>
          </a:p>
          <a:p>
            <a:pPr marL="114300">
              <a:spcAft>
                <a:spcPts val="300"/>
              </a:spcAft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throw new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IllegalArgumentException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("x is out of bounds.");</a:t>
            </a:r>
          </a:p>
          <a:p>
            <a:pPr marL="114300">
              <a:spcAft>
                <a:spcPts val="300"/>
              </a:spcAft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  <a:endParaRPr lang="en-US" sz="14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>
              <a:spcBef>
                <a:spcPts val="600"/>
              </a:spcBef>
              <a:spcAft>
                <a:spcPts val="300"/>
              </a:spcAft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before(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y):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setY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(y) {</a:t>
            </a:r>
          </a:p>
          <a:p>
            <a:pPr marL="114300">
              <a:spcAft>
                <a:spcPts val="300"/>
              </a:spcAft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if ( y &lt; MIN_Y || y &gt; MAX_Y )</a:t>
            </a:r>
          </a:p>
          <a:p>
            <a:pPr marL="114300">
              <a:spcAft>
                <a:spcPts val="300"/>
              </a:spcAft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throw new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IllegalArgumentException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("y is out of bounds.");</a:t>
            </a:r>
          </a:p>
          <a:p>
            <a:pPr marL="114300">
              <a:spcAft>
                <a:spcPts val="300"/>
              </a:spcAft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114300">
              <a:spcAft>
                <a:spcPts val="300"/>
              </a:spcAft>
            </a:pP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  <a:endParaRPr lang="en-US" sz="14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44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can Aspects 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o? 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1565799"/>
            <a:ext cx="790702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Similar to, but more structured than, the </a:t>
            </a:r>
            <a:r>
              <a:rPr lang="en-US" dirty="0" err="1" smtClean="0">
                <a:solidFill>
                  <a:schemeClr val="bg1"/>
                </a:solidFill>
                <a:latin typeface="Bahnschrift" panose="020B0502040204020203" pitchFamily="34" charset="0"/>
              </a:rPr>
              <a:t>RealSqRoot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example I gave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The aspect implements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the bounds checking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part of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pre-condition testing for operations that move points. </a:t>
            </a:r>
            <a:endParaRPr lang="en-US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Notice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that the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</a:rPr>
              <a:t>setX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 pointcut refers to all the operations that can set a Point's x coordinate; this includes the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</a:rPr>
              <a:t>setX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 method, as well as half of the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</a:rPr>
              <a:t>setXY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 method. In this sense the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</a:rPr>
              <a:t>setX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 pointcut can be seen as involving very fine-grained crosscutting — it names the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</a:rPr>
              <a:t>the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</a:rPr>
              <a:t>setX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 method and half of the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</a:rPr>
              <a:t>setXY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 method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.</a:t>
            </a:r>
            <a:endParaRPr lang="en-US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Even though pre- and post-condition testing aspects can often be used only during testing, in some cases developers may wish to include them in the production build as well. </a:t>
            </a:r>
            <a:endParaRPr lang="en-US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Again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, because AspectJ makes it possible to modularize these crosscutting concerns cleanly, it gives developers good control over this decision. </a:t>
            </a:r>
          </a:p>
        </p:txBody>
      </p:sp>
    </p:spTree>
    <p:extLst>
      <p:ext uri="{BB962C8B-B14F-4D97-AF65-F5344CB8AC3E}">
        <p14:creationId xmlns:p14="http://schemas.microsoft.com/office/powerpoint/2010/main" val="357536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(cont.)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1691233"/>
            <a:ext cx="8023167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Middleware…  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  <a:hlinkClick r:id="rId2"/>
              </a:rPr>
              <a:t>Model federations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97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143000"/>
            <a:ext cx="8368544" cy="14478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133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4914900" y="5327837"/>
            <a:ext cx="2667000" cy="1066800"/>
          </a:xfrm>
          <a:prstGeom prst="roundRect">
            <a:avLst/>
          </a:prstGeom>
          <a:solidFill>
            <a:srgbClr val="FBEDDD">
              <a:alpha val="17000"/>
            </a:srgbClr>
          </a:solidFill>
          <a:ln w="19050">
            <a:solidFill>
              <a:schemeClr val="accent1">
                <a:shade val="50000"/>
                <a:hueMod val="94000"/>
                <a:alpha val="9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Basic Programs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152400" y="1524000"/>
            <a:ext cx="5105400" cy="457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10 INPUT "What is your name: "; U$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20 PRINT "Hello "; U$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30 INPUT "How many stars do you want: "; N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40 S$ = ""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50 FOR I = 1 TO N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60 S$ = S$ + "*"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70 NEXT I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80 PRINT S$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90 INPUT "Do you want more stars? "; A$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100 IF LEN(A$) = 0 THEN GOTO 90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110 A$ = LEFT$(A$, 1)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120 IF A$ = "Y" OR A$ = "y" THEN GOTO 30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130 PRINT "Goodbye "; U$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140 END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5410200" y="2519643"/>
            <a:ext cx="2362200" cy="1828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10 LET N=10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20 FOR I=1 TO N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30 PRINT "</a:t>
            </a:r>
            <a:r>
              <a:rPr lang="en-US" sz="1600" b="1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Hello!"</a:t>
            </a:r>
            <a:endParaRPr lang="en-US" sz="1600" b="1" dirty="0">
              <a:solidFill>
                <a:schemeClr val="bg1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40 NEXT I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50 END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5105400" y="5457825"/>
            <a:ext cx="2286000" cy="80682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10 </a:t>
            </a:r>
            <a:r>
              <a:rPr lang="en-US" sz="1600" b="1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PRINT “Hello!”</a:t>
            </a:r>
            <a:endParaRPr lang="en-US" sz="1600" b="1" dirty="0">
              <a:solidFill>
                <a:schemeClr val="bg1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20 GOTO 10</a:t>
            </a:r>
            <a:endParaRPr lang="en-US" sz="1600" b="1" dirty="0">
              <a:solidFill>
                <a:schemeClr val="bg1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32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(cont.)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endParaRPr lang="en-US" sz="2000" i="1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7447" y="2286000"/>
            <a:ext cx="7567353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5478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We know that </a:t>
            </a:r>
            <a:r>
              <a:rPr lang="en-US" sz="2400" dirty="0" err="1">
                <a:solidFill>
                  <a:schemeClr val="bg1"/>
                </a:solidFill>
                <a:latin typeface="Bahnschrift" panose="020B0502040204020203" pitchFamily="34" charset="0"/>
              </a:rPr>
              <a:t>p</a:t>
            </a:r>
            <a:r>
              <a:rPr lang="en-US" sz="2400" dirty="0" err="1" smtClean="0">
                <a:solidFill>
                  <a:schemeClr val="bg1"/>
                </a:solidFill>
                <a:latin typeface="Bahnschrift" panose="020B0502040204020203" pitchFamily="34" charset="0"/>
              </a:rPr>
              <a:t>ointcuts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pick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out join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points</a:t>
            </a:r>
          </a:p>
          <a:p>
            <a:pPr marL="395478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bg1"/>
                </a:solidFill>
                <a:latin typeface="Bahnschrift" panose="020B0502040204020203" pitchFamily="34" charset="0"/>
              </a:rPr>
              <a:t>Pointcuts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can also expose part of the execution context at their join points. </a:t>
            </a:r>
            <a:endParaRPr lang="en-US" sz="2400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395478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Values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exposed by a pointcut can be used in the body of advice declarations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.</a:t>
            </a:r>
            <a:endParaRPr lang="en-US" sz="2400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395478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An advice declaration has a parameter list (like a method) that gives names to all the pieces of context that it uses.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2935" y="1551306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Exposing Context in Advice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55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(cont.)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9282" y="4412447"/>
            <a:ext cx="7239000" cy="119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uses three pieces of exposed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context</a:t>
            </a:r>
          </a:p>
          <a:p>
            <a:pPr marL="571500" lvl="1">
              <a:spcBef>
                <a:spcPts val="300"/>
              </a:spcBef>
              <a:spcAft>
                <a:spcPts val="300"/>
              </a:spcAft>
            </a:pPr>
            <a:r>
              <a:rPr lang="en-US" sz="20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a </a:t>
            </a:r>
            <a:r>
              <a:rPr lang="en-US" sz="2000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FigureElement</a:t>
            </a:r>
            <a:r>
              <a:rPr lang="en-US" sz="2000" i="1" dirty="0">
                <a:solidFill>
                  <a:srgbClr val="0070C0"/>
                </a:solidFill>
                <a:latin typeface="Bahnschrift" panose="020B0502040204020203" pitchFamily="34" charset="0"/>
              </a:rPr>
              <a:t> named </a:t>
            </a:r>
            <a:r>
              <a:rPr lang="en-US" sz="2000" i="1" dirty="0" err="1" smtClean="0">
                <a:solidFill>
                  <a:srgbClr val="0070C0"/>
                </a:solidFill>
                <a:latin typeface="Bahnschrift" panose="020B0502040204020203" pitchFamily="34" charset="0"/>
              </a:rPr>
              <a:t>fe</a:t>
            </a:r>
            <a:endParaRPr lang="en-US" sz="2000" i="1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571500" lvl="1">
              <a:spcBef>
                <a:spcPts val="300"/>
              </a:spcBef>
              <a:spcAft>
                <a:spcPts val="300"/>
              </a:spcAft>
            </a:pPr>
            <a:r>
              <a:rPr lang="en-US" sz="20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two </a:t>
            </a:r>
            <a:r>
              <a:rPr lang="en-US" sz="2000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ints</a:t>
            </a:r>
            <a:r>
              <a:rPr lang="en-US" sz="2000" i="1" dirty="0">
                <a:solidFill>
                  <a:srgbClr val="0070C0"/>
                </a:solidFill>
                <a:latin typeface="Bahnschrift" panose="020B0502040204020203" pitchFamily="34" charset="0"/>
              </a:rPr>
              <a:t> named x and </a:t>
            </a:r>
            <a:r>
              <a:rPr lang="en-US" sz="20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y</a:t>
            </a:r>
            <a:endParaRPr lang="en-US" sz="2400" i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7447" y="2286000"/>
            <a:ext cx="7567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spcAft>
                <a:spcPts val="1800"/>
              </a:spcAft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For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example, the after advice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2935" y="1551306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Exposing Context in Advice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1040" y="2917701"/>
            <a:ext cx="6751320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after(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FigureElement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x,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y) returning:</a:t>
            </a:r>
          </a:p>
          <a:p>
            <a:pPr marL="114300">
              <a:spcAft>
                <a:spcPts val="300"/>
              </a:spcAft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...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SomePointcut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... {</a:t>
            </a:r>
          </a:p>
          <a:p>
            <a:pPr marL="114300">
              <a:spcAft>
                <a:spcPts val="300"/>
              </a:spcAft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...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SomeBody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...</a:t>
            </a:r>
          </a:p>
          <a:p>
            <a:pPr marL="114300">
              <a:spcAft>
                <a:spcPts val="300"/>
              </a:spcAft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0867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(cont.)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035" y="4419600"/>
            <a:ext cx="723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The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advice's pointcut publishes the values for the advice's arguments. </a:t>
            </a:r>
            <a:endParaRPr lang="en-US" sz="2400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114300"/>
            <a:endParaRPr lang="en-US" sz="2400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114300"/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The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three primitive </a:t>
            </a:r>
            <a:r>
              <a:rPr lang="en-US" sz="2400" dirty="0" err="1">
                <a:solidFill>
                  <a:schemeClr val="bg1"/>
                </a:solidFill>
                <a:latin typeface="Bahnschrift" panose="020B0502040204020203" pitchFamily="34" charset="0"/>
              </a:rPr>
              <a:t>pointcuts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US" sz="2400" i="1" dirty="0">
                <a:solidFill>
                  <a:srgbClr val="0070C0"/>
                </a:solidFill>
                <a:latin typeface="Bahnschrift" panose="020B0502040204020203" pitchFamily="34" charset="0"/>
              </a:rPr>
              <a:t>this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, </a:t>
            </a:r>
            <a:r>
              <a:rPr lang="en-US" sz="2400" i="1" dirty="0">
                <a:solidFill>
                  <a:srgbClr val="0070C0"/>
                </a:solidFill>
                <a:latin typeface="Bahnschrift" panose="020B0502040204020203" pitchFamily="34" charset="0"/>
              </a:rPr>
              <a:t>target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 and </a:t>
            </a:r>
            <a:r>
              <a:rPr lang="en-US" sz="2400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args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 are used to publish these values. 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2162629"/>
            <a:ext cx="7938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spcAft>
                <a:spcPts val="1800"/>
              </a:spcAft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The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body of the advice uses the names just like method parameters, so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1323" y="1522680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Exposing Context in Advice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069899"/>
            <a:ext cx="8050306" cy="119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after(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FigureElement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fe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x,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y) returning:</a:t>
            </a: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...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SomePointcut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... {</a:t>
            </a: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fe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 " moved to (" + x + ", " + y + ")");</a:t>
            </a:r>
          </a:p>
          <a:p>
            <a:pPr marL="114300">
              <a:spcAft>
                <a:spcPts val="300"/>
              </a:spcAft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  <a:endParaRPr lang="en-US" sz="16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50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(cont.)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799" y="3953442"/>
            <a:ext cx="7938655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The pointcut exposes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3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values from calls to </a:t>
            </a:r>
            <a:r>
              <a:rPr lang="en-US" sz="2400" dirty="0" err="1">
                <a:solidFill>
                  <a:schemeClr val="bg1"/>
                </a:solidFill>
                <a:latin typeface="Bahnschrift" panose="020B0502040204020203" pitchFamily="34" charset="0"/>
              </a:rPr>
              <a:t>setXY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: </a:t>
            </a:r>
            <a:endParaRPr lang="en-US" sz="2400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571500" lvl="1"/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the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target </a:t>
            </a:r>
            <a:r>
              <a:rPr lang="en-US" i="1" dirty="0" err="1" smtClean="0">
                <a:solidFill>
                  <a:srgbClr val="0070C0"/>
                </a:solidFill>
                <a:latin typeface="Bahnschrift" panose="020B0502040204020203" pitchFamily="34" charset="0"/>
              </a:rPr>
              <a:t>FigureElement</a:t>
            </a: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, which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it publishes as </a:t>
            </a:r>
            <a:r>
              <a:rPr lang="en-US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fe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, </a:t>
            </a: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</a:p>
          <a:p>
            <a:pPr marL="571500" lvl="1">
              <a:spcAft>
                <a:spcPts val="600"/>
              </a:spcAft>
            </a:pP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  so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it </a:t>
            </a: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becomes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the first argument to the after </a:t>
            </a: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advice</a:t>
            </a:r>
          </a:p>
          <a:p>
            <a:pPr marL="571500" lvl="1"/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--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and the two </a:t>
            </a:r>
            <a:r>
              <a:rPr lang="en-US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int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latin typeface="Bahnschrift" panose="020B0502040204020203" pitchFamily="34" charset="0"/>
              </a:rPr>
              <a:t>args</a:t>
            </a: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, which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it publishes as x and </a:t>
            </a: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y,  so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they become </a:t>
            </a: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     </a:t>
            </a:r>
          </a:p>
          <a:p>
            <a:pPr marL="571500" lvl="1"/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  the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second and third </a:t>
            </a: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arguments to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the after advice</a:t>
            </a:r>
            <a:endParaRPr lang="en-US" i="1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2115028"/>
            <a:ext cx="7938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spcAft>
                <a:spcPts val="1800"/>
              </a:spcAft>
            </a:pP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So now we can write the complete piece of advice: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1323" y="1522680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Exposing Context in Advice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630003"/>
            <a:ext cx="80503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after(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FigureElement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fe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x,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y) returning:</a:t>
            </a:r>
          </a:p>
          <a:p>
            <a:pPr marL="114300">
              <a:spcAft>
                <a:spcPts val="300"/>
              </a:spcAft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call(void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FigureElement.setXY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))</a:t>
            </a:r>
          </a:p>
          <a:p>
            <a:pPr marL="114300">
              <a:spcAft>
                <a:spcPts val="300"/>
              </a:spcAft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&amp;&amp; 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target(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fe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&amp;&amp;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args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(x, y) {</a:t>
            </a:r>
          </a:p>
          <a:p>
            <a:pPr marL="114300">
              <a:spcAft>
                <a:spcPts val="300"/>
              </a:spcAft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fe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 " moved to (" + x + ", " + y + ")");</a:t>
            </a:r>
          </a:p>
          <a:p>
            <a:pPr marL="114300">
              <a:spcAft>
                <a:spcPts val="300"/>
              </a:spcAft>
            </a:pP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  <a:endParaRPr lang="en-US" sz="14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799" y="5711251"/>
            <a:ext cx="7938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spcAft>
                <a:spcPts val="1800"/>
              </a:spcAft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So the advice prints the figure element that was moved and its new </a:t>
            </a:r>
            <a:r>
              <a:rPr lang="en-US" sz="2000" dirty="0">
                <a:solidFill>
                  <a:srgbClr val="BE442C"/>
                </a:solidFill>
                <a:latin typeface="Bahnschrift" panose="020B0502040204020203" pitchFamily="34" charset="0"/>
              </a:rPr>
              <a:t>x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 and </a:t>
            </a:r>
            <a:r>
              <a:rPr lang="en-US" sz="2000" dirty="0" smtClean="0">
                <a:solidFill>
                  <a:srgbClr val="BE442C"/>
                </a:solidFill>
                <a:latin typeface="Bahnschrift" panose="020B0502040204020203" pitchFamily="34" charset="0"/>
              </a:rPr>
              <a:t>y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coordinates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after each </a:t>
            </a:r>
            <a:r>
              <a:rPr lang="en-US" sz="2000" dirty="0" err="1">
                <a:solidFill>
                  <a:srgbClr val="BE442C"/>
                </a:solidFill>
                <a:latin typeface="Bahnschrift" panose="020B0502040204020203" pitchFamily="34" charset="0"/>
              </a:rPr>
              <a:t>setXY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 method call. </a:t>
            </a:r>
          </a:p>
        </p:txBody>
      </p:sp>
    </p:spTree>
    <p:extLst>
      <p:ext uri="{BB962C8B-B14F-4D97-AF65-F5344CB8AC3E}">
        <p14:creationId xmlns:p14="http://schemas.microsoft.com/office/powerpoint/2010/main" val="1128176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(cont.)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endParaRPr lang="en-US" sz="2000" i="1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2094892"/>
            <a:ext cx="79296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A named pointcut may have parameters like a piece of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advice</a:t>
            </a:r>
          </a:p>
          <a:p>
            <a:pPr marL="342900" indent="-18288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When </a:t>
            </a:r>
            <a:r>
              <a:rPr lang="en-US" sz="2000" i="1" dirty="0">
                <a:solidFill>
                  <a:schemeClr val="bg1"/>
                </a:solidFill>
                <a:latin typeface="Bahnschrift" panose="020B0502040204020203" pitchFamily="34" charset="0"/>
              </a:rPr>
              <a:t>the named pointcut is used (by advice, or in another named pointcut), it publishes its context by name just like the </a:t>
            </a:r>
            <a:r>
              <a:rPr lang="en-US" sz="2000" i="1" dirty="0">
                <a:solidFill>
                  <a:srgbClr val="0070C0"/>
                </a:solidFill>
                <a:latin typeface="Bahnschrift" panose="020B0502040204020203" pitchFamily="34" charset="0"/>
              </a:rPr>
              <a:t>this</a:t>
            </a:r>
            <a:r>
              <a:rPr lang="en-US" sz="2000" i="1" dirty="0">
                <a:solidFill>
                  <a:schemeClr val="bg1"/>
                </a:solidFill>
                <a:latin typeface="Bahnschrift" panose="020B0502040204020203" pitchFamily="34" charset="0"/>
              </a:rPr>
              <a:t>, </a:t>
            </a:r>
            <a:r>
              <a:rPr lang="en-US" sz="2000" i="1" dirty="0">
                <a:solidFill>
                  <a:srgbClr val="0070C0"/>
                </a:solidFill>
                <a:latin typeface="Bahnschrift" panose="020B0502040204020203" pitchFamily="34" charset="0"/>
              </a:rPr>
              <a:t>target</a:t>
            </a:r>
            <a:r>
              <a:rPr lang="en-US" sz="2000" i="1" dirty="0">
                <a:solidFill>
                  <a:schemeClr val="bg1"/>
                </a:solidFill>
                <a:latin typeface="Bahnschrift" panose="020B0502040204020203" pitchFamily="34" charset="0"/>
              </a:rPr>
              <a:t> and </a:t>
            </a:r>
            <a:r>
              <a:rPr lang="en-US" sz="2000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args</a:t>
            </a:r>
            <a:r>
              <a:rPr lang="en-US" sz="2000" i="1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US" sz="2000" i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pointcut</a:t>
            </a:r>
            <a:r>
              <a:rPr lang="en-US" sz="2000" i="1" dirty="0">
                <a:solidFill>
                  <a:schemeClr val="bg1"/>
                </a:solidFill>
                <a:latin typeface="Bahnschrift" panose="020B0502040204020203" pitchFamily="34" charset="0"/>
              </a:rPr>
              <a:t>. </a:t>
            </a:r>
            <a:endParaRPr lang="en-US" sz="2000" i="1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So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another way to write the above advice 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1323" y="1522680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Exposing Context in </a:t>
            </a:r>
            <a:r>
              <a:rPr lang="en-US" sz="28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Pointcuts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3972200"/>
            <a:ext cx="8372475" cy="2362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pointcut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setXY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FigureElement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fe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x,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y):</a:t>
            </a: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call(void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FigureElement.setXY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))</a:t>
            </a: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&amp;&amp; target(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fe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&amp;&amp;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args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(x, y);</a:t>
            </a:r>
          </a:p>
          <a:p>
            <a:pPr marL="114300">
              <a:spcAft>
                <a:spcPts val="300"/>
              </a:spcAft>
            </a:pPr>
            <a:endParaRPr lang="en-US" sz="16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after(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FigureElement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fe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x,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y) returning: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setXY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fe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x, y) {</a:t>
            </a: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fe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 " moved to (" + x + ", " + y + ").");</a:t>
            </a:r>
          </a:p>
          <a:p>
            <a:pPr marL="114300">
              <a:spcAft>
                <a:spcPts val="300"/>
              </a:spcAft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2271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(cont.)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endParaRPr lang="en-US" sz="2000" i="1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982" y="2285999"/>
            <a:ext cx="7567353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At a matching join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point</a:t>
            </a:r>
          </a:p>
          <a:p>
            <a:pPr marL="365760" lvl="1" indent="-182880">
              <a:buFont typeface="Bahnschrift" panose="020B0502040204020203" pitchFamily="34" charset="0"/>
              <a:buChar char="–"/>
            </a:pPr>
            <a:r>
              <a:rPr lang="en-US" b="1" i="1" dirty="0" smtClean="0">
                <a:solidFill>
                  <a:srgbClr val="BE442C"/>
                </a:solidFill>
                <a:latin typeface="Bahnschrift" panose="020B0502040204020203" pitchFamily="34" charset="0"/>
              </a:rPr>
              <a:t>this( ) </a:t>
            </a: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is </a:t>
            </a: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</a:rPr>
              <a:t>the object you are </a:t>
            </a:r>
            <a:r>
              <a:rPr lang="en-US" b="1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in</a:t>
            </a:r>
          </a:p>
          <a:p>
            <a:pPr marL="365760" lvl="1" indent="-182880">
              <a:buFont typeface="Bahnschrift" panose="020B0502040204020203" pitchFamily="34" charset="0"/>
              <a:buChar char="–"/>
            </a:pPr>
            <a:r>
              <a:rPr lang="en-US" b="1" i="1" dirty="0" smtClean="0">
                <a:solidFill>
                  <a:srgbClr val="BE442C"/>
                </a:solidFill>
                <a:latin typeface="Bahnschrift" panose="020B0502040204020203" pitchFamily="34" charset="0"/>
              </a:rPr>
              <a:t>target( )  </a:t>
            </a:r>
            <a:r>
              <a:rPr lang="en-US" i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is </a:t>
            </a: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</a:rPr>
              <a:t>the object you are </a:t>
            </a:r>
            <a:r>
              <a:rPr lang="en-US" b="1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invoking/referencing</a:t>
            </a:r>
            <a:endParaRPr lang="en-US" sz="1600" b="1" i="1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n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the case of an </a:t>
            </a:r>
            <a:r>
              <a:rPr lang="en-US" sz="2400" b="1" i="1" dirty="0">
                <a:solidFill>
                  <a:srgbClr val="0070C0"/>
                </a:solidFill>
                <a:latin typeface="Bahnschrift" panose="020B0502040204020203" pitchFamily="34" charset="0"/>
              </a:rPr>
              <a:t>execution</a:t>
            </a:r>
            <a:r>
              <a:rPr lang="en-US" sz="2400" b="1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( )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pointcut matching on a joint point they are the same thing </a:t>
            </a:r>
            <a:endParaRPr lang="en-US" sz="2400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365760" lvl="1" indent="-182880">
              <a:buFont typeface="Bahnschrift" panose="020B0502040204020203" pitchFamily="34" charset="0"/>
              <a:buChar char="–"/>
            </a:pP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the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object containing the execution join point which matched i</a:t>
            </a: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s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the same as the object running the method you are matching </a:t>
            </a: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on</a:t>
            </a:r>
            <a:endParaRPr lang="en-US" sz="1600" i="1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n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the case of a </a:t>
            </a:r>
            <a:r>
              <a:rPr lang="en-US" sz="2400" b="1" i="1" dirty="0">
                <a:solidFill>
                  <a:srgbClr val="0070C0"/>
                </a:solidFill>
                <a:latin typeface="Bahnschrift" panose="020B0502040204020203" pitchFamily="34" charset="0"/>
              </a:rPr>
              <a:t>call</a:t>
            </a:r>
            <a:r>
              <a:rPr lang="en-US" sz="2400" b="1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( )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join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point they are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not the same</a:t>
            </a:r>
          </a:p>
          <a:p>
            <a:pPr marL="365760" lvl="1" indent="-182880">
              <a:buFont typeface="Bahnschrift" panose="020B0502040204020203" pitchFamily="34" charset="0"/>
              <a:buChar char="–"/>
            </a:pP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the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object making the call is different from the object </a:t>
            </a:r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on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which the method is being called.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566024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t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his( ) vs. target( )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7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(cont.)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3425223"/>
            <a:ext cx="7239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Here,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the </a:t>
            </a:r>
            <a:r>
              <a:rPr lang="en-US" sz="2400" b="1" dirty="0">
                <a:solidFill>
                  <a:srgbClr val="0070C0"/>
                </a:solidFill>
                <a:latin typeface="Bahnschrift" panose="020B0502040204020203" pitchFamily="34" charset="0"/>
              </a:rPr>
              <a:t>pointcut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US" sz="2400" b="1" dirty="0">
                <a:solidFill>
                  <a:srgbClr val="BE442C"/>
                </a:solidFill>
                <a:latin typeface="Bahnschrift" panose="020B0502040204020203" pitchFamily="34" charset="0"/>
              </a:rPr>
              <a:t>execution</a:t>
            </a:r>
            <a:r>
              <a:rPr lang="en-US" sz="2400" b="1" dirty="0" smtClean="0">
                <a:solidFill>
                  <a:srgbClr val="BE442C"/>
                </a:solidFill>
                <a:latin typeface="Bahnschrift" panose="020B0502040204020203" pitchFamily="34" charset="0"/>
              </a:rPr>
              <a:t>( * </a:t>
            </a:r>
            <a:r>
              <a:rPr lang="en-US" sz="2400" b="1" dirty="0">
                <a:solidFill>
                  <a:srgbClr val="BE442C"/>
                </a:solidFill>
                <a:latin typeface="Bahnschrift" panose="020B0502040204020203" pitchFamily="34" charset="0"/>
              </a:rPr>
              <a:t>m</a:t>
            </a:r>
            <a:r>
              <a:rPr lang="en-US" sz="2400" b="1" dirty="0" smtClean="0">
                <a:solidFill>
                  <a:srgbClr val="BE442C"/>
                </a:solidFill>
                <a:latin typeface="Bahnschrift" panose="020B0502040204020203" pitchFamily="34" charset="0"/>
              </a:rPr>
              <a:t>( .. ) ) </a:t>
            </a:r>
          </a:p>
          <a:p>
            <a:pPr marL="548640" lvl="1" indent="-285750">
              <a:buFont typeface="Bahnschrift" panose="020B0502040204020203" pitchFamily="34" charset="0"/>
              <a:buChar char="–"/>
            </a:pPr>
            <a:r>
              <a:rPr lang="en-US" i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will </a:t>
            </a: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</a:rPr>
              <a:t>match on join point </a:t>
            </a:r>
            <a:r>
              <a:rPr lang="en-US" b="1" i="1" dirty="0" err="1">
                <a:solidFill>
                  <a:srgbClr val="BE442C"/>
                </a:solidFill>
                <a:latin typeface="Bahnschrift" panose="020B0502040204020203" pitchFamily="34" charset="0"/>
              </a:rPr>
              <a:t>A.m</a:t>
            </a:r>
            <a:r>
              <a:rPr lang="en-US" b="1" i="1" dirty="0" smtClean="0">
                <a:solidFill>
                  <a:srgbClr val="BE442C"/>
                </a:solidFill>
                <a:latin typeface="Bahnschrift" panose="020B0502040204020203" pitchFamily="34" charset="0"/>
              </a:rPr>
              <a:t>( ) </a:t>
            </a:r>
            <a:endParaRPr lang="en-US" i="1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548640" lvl="1" indent="-285750">
              <a:buFont typeface="Bahnschrift" panose="020B0502040204020203" pitchFamily="34" charset="0"/>
              <a:buChar char="–"/>
            </a:pP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</a:rPr>
              <a:t>w</a:t>
            </a:r>
            <a:r>
              <a:rPr lang="en-US" i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ill have </a:t>
            </a: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</a:rPr>
              <a:t>a </a:t>
            </a:r>
            <a:r>
              <a:rPr lang="en-US" b="1" i="1" dirty="0">
                <a:solidFill>
                  <a:srgbClr val="0070C0"/>
                </a:solidFill>
                <a:latin typeface="Bahnschrift" panose="020B0502040204020203" pitchFamily="34" charset="0"/>
              </a:rPr>
              <a:t>this</a:t>
            </a:r>
            <a:r>
              <a:rPr lang="en-US" b="1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( ) </a:t>
            </a: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</a:rPr>
              <a:t>of </a:t>
            </a:r>
            <a:r>
              <a:rPr lang="en-US" b="1" i="1" dirty="0">
                <a:solidFill>
                  <a:srgbClr val="0070C0"/>
                </a:solidFill>
                <a:latin typeface="Bahnschrift" panose="020B0502040204020203" pitchFamily="34" charset="0"/>
              </a:rPr>
              <a:t>type A </a:t>
            </a: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</a:rPr>
              <a:t>and </a:t>
            </a:r>
            <a:r>
              <a:rPr lang="en-US" b="1" i="1" dirty="0">
                <a:solidFill>
                  <a:srgbClr val="0070C0"/>
                </a:solidFill>
                <a:latin typeface="Bahnschrift" panose="020B0502040204020203" pitchFamily="34" charset="0"/>
              </a:rPr>
              <a:t>target</a:t>
            </a:r>
            <a:r>
              <a:rPr lang="en-US" b="1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( ) </a:t>
            </a: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</a:rPr>
              <a:t>of </a:t>
            </a:r>
            <a:r>
              <a:rPr lang="en-US" b="1" i="1" dirty="0">
                <a:solidFill>
                  <a:srgbClr val="0070C0"/>
                </a:solidFill>
                <a:latin typeface="Bahnschrift" panose="020B0502040204020203" pitchFamily="34" charset="0"/>
              </a:rPr>
              <a:t>type A </a:t>
            </a:r>
            <a:endParaRPr lang="en-US" i="1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548640" lvl="1" indent="-285750">
              <a:buFont typeface="Bahnschrift" panose="020B0502040204020203" pitchFamily="34" charset="0"/>
              <a:buChar char="–"/>
            </a:pPr>
            <a:r>
              <a:rPr lang="en-US" i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and </a:t>
            </a: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</a:rPr>
              <a:t>they will be the same instance of </a:t>
            </a:r>
            <a:r>
              <a:rPr lang="en-US" i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</a:t>
            </a:r>
          </a:p>
          <a:p>
            <a:pPr marL="114300"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But,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the </a:t>
            </a:r>
            <a:r>
              <a:rPr lang="en-US" sz="2400" b="1" dirty="0">
                <a:solidFill>
                  <a:srgbClr val="0070C0"/>
                </a:solidFill>
                <a:latin typeface="Bahnschrift" panose="020B0502040204020203" pitchFamily="34" charset="0"/>
              </a:rPr>
              <a:t>pointcut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US" sz="2400" b="1" dirty="0">
                <a:solidFill>
                  <a:srgbClr val="B34D1F"/>
                </a:solidFill>
                <a:latin typeface="Bahnschrift" panose="020B0502040204020203" pitchFamily="34" charset="0"/>
              </a:rPr>
              <a:t>call</a:t>
            </a:r>
            <a:r>
              <a:rPr lang="en-US" sz="2400" b="1" dirty="0" smtClean="0">
                <a:solidFill>
                  <a:srgbClr val="B34D1F"/>
                </a:solidFill>
                <a:latin typeface="Bahnschrift" panose="020B0502040204020203" pitchFamily="34" charset="0"/>
              </a:rPr>
              <a:t>( * </a:t>
            </a:r>
            <a:r>
              <a:rPr lang="en-US" sz="2400" b="1" dirty="0">
                <a:solidFill>
                  <a:srgbClr val="B34D1F"/>
                </a:solidFill>
                <a:latin typeface="Bahnschrift" panose="020B0502040204020203" pitchFamily="34" charset="0"/>
              </a:rPr>
              <a:t>n</a:t>
            </a:r>
            <a:r>
              <a:rPr lang="en-US" sz="2400" b="1" dirty="0" smtClean="0">
                <a:solidFill>
                  <a:srgbClr val="B34D1F"/>
                </a:solidFill>
                <a:latin typeface="Bahnschrift" panose="020B0502040204020203" pitchFamily="34" charset="0"/>
              </a:rPr>
              <a:t>( .. ) )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</a:p>
          <a:p>
            <a:pPr marL="548640" lvl="1" indent="-285750">
              <a:buFont typeface="Bahnschrift" panose="020B0502040204020203" pitchFamily="34" charset="0"/>
              <a:buChar char="–"/>
            </a:pPr>
            <a:r>
              <a:rPr lang="en-US" i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will </a:t>
            </a: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</a:rPr>
              <a:t>match at the call site in method </a:t>
            </a:r>
            <a:r>
              <a:rPr lang="en-US" b="1" i="1" dirty="0" err="1">
                <a:solidFill>
                  <a:srgbClr val="B34D1F"/>
                </a:solidFill>
                <a:latin typeface="Bahnschrift" panose="020B0502040204020203" pitchFamily="34" charset="0"/>
              </a:rPr>
              <a:t>A.m</a:t>
            </a:r>
            <a:r>
              <a:rPr lang="en-US" b="1" i="1" dirty="0" smtClean="0">
                <a:solidFill>
                  <a:srgbClr val="B34D1F"/>
                </a:solidFill>
                <a:latin typeface="Bahnschrift" panose="020B0502040204020203" pitchFamily="34" charset="0"/>
              </a:rPr>
              <a:t>( ) </a:t>
            </a: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</a:rPr>
              <a:t>where it calls </a:t>
            </a:r>
            <a:r>
              <a:rPr lang="en-US" b="1" i="1" dirty="0">
                <a:solidFill>
                  <a:srgbClr val="B34D1F"/>
                </a:solidFill>
                <a:latin typeface="Bahnschrift" panose="020B0502040204020203" pitchFamily="34" charset="0"/>
              </a:rPr>
              <a:t>n</a:t>
            </a:r>
            <a:r>
              <a:rPr lang="en-US" b="1" i="1" dirty="0" smtClean="0">
                <a:solidFill>
                  <a:srgbClr val="B34D1F"/>
                </a:solidFill>
                <a:latin typeface="Bahnschrift" panose="020B0502040204020203" pitchFamily="34" charset="0"/>
              </a:rPr>
              <a:t>( ) </a:t>
            </a:r>
          </a:p>
          <a:p>
            <a:pPr marL="548640" lvl="1" indent="-285750">
              <a:buFont typeface="Bahnschrift" panose="020B0502040204020203" pitchFamily="34" charset="0"/>
              <a:buChar char="–"/>
            </a:pPr>
            <a:r>
              <a:rPr lang="en-US" i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at </a:t>
            </a: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</a:rPr>
              <a:t>that point </a:t>
            </a:r>
            <a:r>
              <a:rPr lang="en-US" b="1" i="1" dirty="0">
                <a:solidFill>
                  <a:srgbClr val="0070C0"/>
                </a:solidFill>
                <a:latin typeface="Bahnschrift" panose="020B0502040204020203" pitchFamily="34" charset="0"/>
              </a:rPr>
              <a:t>this</a:t>
            </a:r>
            <a:r>
              <a:rPr lang="en-US" b="1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( ) </a:t>
            </a: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</a:rPr>
              <a:t>will be the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instance of A</a:t>
            </a: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</a:rPr>
              <a:t> making the call </a:t>
            </a:r>
            <a:endParaRPr lang="en-US" i="1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548640" lvl="1" indent="-285750">
              <a:buFont typeface="Bahnschrift" panose="020B0502040204020203" pitchFamily="34" charset="0"/>
              <a:buChar char="–"/>
            </a:pPr>
            <a:r>
              <a:rPr lang="en-US" i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while </a:t>
            </a:r>
            <a:r>
              <a:rPr lang="en-US" b="1" i="1" dirty="0">
                <a:solidFill>
                  <a:srgbClr val="0070C0"/>
                </a:solidFill>
                <a:latin typeface="Bahnschrift" panose="020B0502040204020203" pitchFamily="34" charset="0"/>
              </a:rPr>
              <a:t>target</a:t>
            </a:r>
            <a:r>
              <a:rPr lang="en-US" b="1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( )  </a:t>
            </a: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</a:rPr>
              <a:t>will be the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instance of B </a:t>
            </a: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</a:rPr>
              <a:t>that the method is being invoked </a:t>
            </a:r>
            <a:r>
              <a:rPr lang="en-US" i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upon</a:t>
            </a:r>
            <a:endParaRPr lang="en-US" sz="2000" i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1451900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t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his( ) vs. target( )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640" y="2057752"/>
            <a:ext cx="6751320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>
              <a:spcAft>
                <a:spcPts val="300"/>
              </a:spcAft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class A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  </a:t>
            </a:r>
            <a:r>
              <a:rPr lang="en-US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void m</a:t>
            </a:r>
            <a:r>
              <a:rPr lang="en-US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) 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</a:t>
            </a:r>
          </a:p>
          <a:p>
            <a:pPr marL="114300">
              <a:spcAft>
                <a:spcPts val="300"/>
              </a:spcAft>
            </a:pP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B </a:t>
            </a:r>
            <a:r>
              <a:rPr lang="en-US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new B</a:t>
            </a:r>
            <a:r>
              <a:rPr lang="en-US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); </a:t>
            </a:r>
            <a:r>
              <a:rPr lang="en-US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b.n</a:t>
            </a:r>
            <a:r>
              <a:rPr lang="en-US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</a:t>
            </a:r>
          </a:p>
          <a:p>
            <a:pPr marL="114300">
              <a:spcAft>
                <a:spcPts val="300"/>
              </a:spcAft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</a:t>
            </a:r>
            <a:r>
              <a:rPr lang="en-US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}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>
              <a:spcAft>
                <a:spcPts val="300"/>
              </a:spcAft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class B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  </a:t>
            </a:r>
            <a:r>
              <a:rPr lang="en-US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void n</a:t>
            </a:r>
            <a:r>
              <a:rPr lang="en-US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) { . . . }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AspectJ Core (cont.)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9418" y="4343400"/>
            <a:ext cx="841865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Consider the problem of expressing a capability shared by some existing classes that are already part of a class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hierarchy,</a:t>
            </a:r>
          </a:p>
          <a:p>
            <a:pPr marL="114300"/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  -- i.e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. they already extend a class. </a:t>
            </a:r>
            <a:endParaRPr lang="en-US" sz="2000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114300">
              <a:spcBef>
                <a:spcPts val="1200"/>
              </a:spcBef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In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Java, one creates an interface that captures this new capability, and then adds to each affected class a method that implements this interface.</a:t>
            </a:r>
          </a:p>
          <a:p>
            <a:pPr marL="114300"/>
            <a:endParaRPr lang="en-US" sz="20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734800" y="117651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1018" y="2172831"/>
            <a:ext cx="78947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18288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Are declarations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that cut across classes and their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hierarchies</a:t>
            </a:r>
          </a:p>
          <a:p>
            <a:pPr marL="274320" indent="-18288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They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may declare members that cut across multiple classes, or change the inheritance relationship between classes. </a:t>
            </a:r>
            <a:endParaRPr lang="en-US" sz="2000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marL="274320" indent="-18288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Unlike advice (which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operates primarily 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dynamically), these operate 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</a:rPr>
              <a:t>statically, at compile-time</a:t>
            </a:r>
            <a:r>
              <a:rPr lang="en-US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.</a:t>
            </a:r>
            <a:endParaRPr lang="en-US" sz="20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502513"/>
            <a:ext cx="8023167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lnSpc>
                <a:spcPct val="12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</a:rPr>
              <a:t>Inter-Type Declarations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75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9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11970</TotalTime>
  <Words>1981</Words>
  <Application>Microsoft Office PowerPoint</Application>
  <PresentationFormat>On-screen Show (4:3)</PresentationFormat>
  <Paragraphs>245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Bahnschrift</vt:lpstr>
      <vt:lpstr>Calibri</vt:lpstr>
      <vt:lpstr>Cascadia Code</vt:lpstr>
      <vt:lpstr>Century Gothic</vt:lpstr>
      <vt:lpstr>Consolas</vt:lpstr>
      <vt:lpstr>Lucida Sans</vt:lpstr>
      <vt:lpstr>MV Boli</vt:lpstr>
      <vt:lpstr>Verdana</vt:lpstr>
      <vt:lpstr>Wingdings 3</vt:lpstr>
      <vt:lpstr>Slice</vt:lpstr>
      <vt:lpstr>On Beyond Objects Programming in the 21th century  COMP 590-059  Fall 2021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  <vt:lpstr>PowerPoint Presentation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1083</cp:revision>
  <dcterms:created xsi:type="dcterms:W3CDTF">2013-02-22T17:09:52Z</dcterms:created>
  <dcterms:modified xsi:type="dcterms:W3CDTF">2021-09-07T16:10:35Z</dcterms:modified>
</cp:coreProperties>
</file>