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23"/>
  </p:notesMasterIdLst>
  <p:sldIdLst>
    <p:sldId id="539" r:id="rId2"/>
    <p:sldId id="550" r:id="rId3"/>
    <p:sldId id="569" r:id="rId4"/>
    <p:sldId id="570" r:id="rId5"/>
    <p:sldId id="571" r:id="rId6"/>
    <p:sldId id="572" r:id="rId7"/>
    <p:sldId id="573" r:id="rId8"/>
    <p:sldId id="574" r:id="rId9"/>
    <p:sldId id="575" r:id="rId10"/>
    <p:sldId id="576" r:id="rId11"/>
    <p:sldId id="581" r:id="rId12"/>
    <p:sldId id="578" r:id="rId13"/>
    <p:sldId id="579" r:id="rId14"/>
    <p:sldId id="580" r:id="rId15"/>
    <p:sldId id="582" r:id="rId16"/>
    <p:sldId id="583" r:id="rId17"/>
    <p:sldId id="584" r:id="rId18"/>
    <p:sldId id="585" r:id="rId19"/>
    <p:sldId id="536" r:id="rId20"/>
    <p:sldId id="472" r:id="rId21"/>
    <p:sldId id="55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442C"/>
    <a:srgbClr val="B34D1F"/>
    <a:srgbClr val="FBEDDD"/>
    <a:srgbClr val="FEF9EC"/>
    <a:srgbClr val="F4E4CC"/>
    <a:srgbClr val="FEF5E8"/>
    <a:srgbClr val="F9FDC3"/>
    <a:srgbClr val="C6341C"/>
    <a:srgbClr val="47AF6F"/>
    <a:srgbClr val="F59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77" autoAdjust="0"/>
    <p:restoredTop sz="94633" autoAdjust="0"/>
  </p:normalViewPr>
  <p:slideViewPr>
    <p:cSldViewPr>
      <p:cViewPr varScale="1">
        <p:scale>
          <a:sx n="118" d="100"/>
          <a:sy n="118" d="100"/>
        </p:scale>
        <p:origin x="7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1336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2021</a:t>
            </a:r>
            <a:endParaRPr lang="en-US" sz="1600" b="1" i="1" dirty="0">
              <a:solidFill>
                <a:schemeClr val="bg1">
                  <a:lumMod val="65000"/>
                  <a:lumOff val="3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257800"/>
            <a:ext cx="39624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David </a:t>
            </a:r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Stotts</a:t>
            </a: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Computer Science </a:t>
            </a:r>
            <a:r>
              <a:rPr lang="en-US" sz="4900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Dept</a:t>
            </a:r>
            <a:endParaRPr lang="en-US" sz="49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UNC Chapel Hill</a:t>
            </a:r>
            <a:endParaRPr lang="en-US" sz="25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7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Concepts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036447"/>
            <a:ext cx="67513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300"/>
              </a:spcAf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call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void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FigureElement.setXY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int,int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) </a:t>
            </a:r>
          </a:p>
          <a:p>
            <a:pPr marL="114300">
              <a:spcAft>
                <a:spcPts val="300"/>
              </a:spcAft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|| call( void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Point.setX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)              </a:t>
            </a:r>
          </a:p>
          <a:p>
            <a:pPr marL="114300">
              <a:spcAft>
                <a:spcPts val="300"/>
              </a:spcAft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|| call( void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Point.setY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)              </a:t>
            </a:r>
          </a:p>
          <a:p>
            <a:pPr marL="114300">
              <a:spcAft>
                <a:spcPts val="300"/>
              </a:spcAft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|| call( void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Line.setP1(Point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)            </a:t>
            </a:r>
          </a:p>
          <a:p>
            <a:pPr marL="114300">
              <a:spcAft>
                <a:spcPts val="300"/>
              </a:spcAft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|| call( void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Line.setP2(Point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) ;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8957" y="2168100"/>
            <a:ext cx="7567353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Pointcuts can identify join points from many different types </a:t>
            </a:r>
            <a:endParaRPr lang="en-US" sz="2000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--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in other words, they can crosscut types. </a:t>
            </a:r>
            <a:endParaRPr lang="en-US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526715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Pointcuts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8957" y="4876800"/>
            <a:ext cx="75673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Picks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out each join point that is a call to one of five methods 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(the first of which is an interface method, by the way). </a:t>
            </a:r>
            <a:endParaRPr lang="en-US" sz="2000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-- Point and Line both extend </a:t>
            </a:r>
            <a:r>
              <a:rPr lang="en-US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FigureElement</a:t>
            </a:r>
            <a:endParaRPr lang="en-US" i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62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Concepts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262" y="2928473"/>
            <a:ext cx="6751320" cy="176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300"/>
              </a:spcAft>
            </a:pP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Pointcut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move():</a:t>
            </a:r>
          </a:p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call( void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FigureElement.setXY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int,int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) </a:t>
            </a:r>
          </a:p>
          <a:p>
            <a:pPr marL="114300">
              <a:spcAft>
                <a:spcPts val="300"/>
              </a:spcAft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|| call( void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Point.setX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)              </a:t>
            </a:r>
          </a:p>
          <a:p>
            <a:pPr marL="114300">
              <a:spcAft>
                <a:spcPts val="300"/>
              </a:spcAft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|| call( void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Point.setY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)              </a:t>
            </a:r>
          </a:p>
          <a:p>
            <a:pPr marL="114300">
              <a:spcAft>
                <a:spcPts val="300"/>
              </a:spcAft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|| call( void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Line.setP1(Point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)            </a:t>
            </a:r>
          </a:p>
          <a:p>
            <a:pPr marL="114300">
              <a:spcAft>
                <a:spcPts val="300"/>
              </a:spcAft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|| call( void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Line.setP2(Point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) ;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3414" y="2024409"/>
            <a:ext cx="756735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In our example system, this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</a:rPr>
              <a:t>pointcut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 captures all the join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points when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a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</a:rPr>
              <a:t>FigureElement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 moves.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</a:p>
          <a:p>
            <a:pPr lvl="1"/>
            <a:r>
              <a:rPr lang="en-US" sz="16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-- useful capture of all moves, but wordy to repeat when needed</a:t>
            </a:r>
            <a:endParaRPr lang="en-US" sz="1600" i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526715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Named Pointcuts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0306" y="4763211"/>
            <a:ext cx="7567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So AspectJ allows programmers to define their own named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</a:rPr>
              <a:t>pointcuts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 with the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named </a:t>
            </a:r>
            <a:r>
              <a:rPr lang="en-US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pointcut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form.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5430054"/>
            <a:ext cx="6751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ove( )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6329" y="5768608"/>
            <a:ext cx="7567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When visible this is then a “macro” for the entire </a:t>
            </a:r>
            <a:r>
              <a:rPr lang="en-US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pointcut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definition</a:t>
            </a:r>
            <a:endParaRPr lang="en-US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63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Concepts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5545631"/>
            <a:ext cx="675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300"/>
              </a:spcAf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call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void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Figure.make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*(..)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7266" y="2127947"/>
            <a:ext cx="75673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The previous </a:t>
            </a:r>
            <a:r>
              <a:rPr lang="en-US" sz="2000" dirty="0" err="1">
                <a:solidFill>
                  <a:schemeClr val="bg1"/>
                </a:solidFill>
                <a:latin typeface="Bahnschrift" panose="020B0502040204020203" pitchFamily="34" charset="0"/>
              </a:rPr>
              <a:t>pointcuts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 are all based on explicit enumeration of a set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of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method signatures. We sometimes call this </a:t>
            </a:r>
            <a:r>
              <a:rPr lang="en-US" sz="2000" i="1" dirty="0">
                <a:solidFill>
                  <a:srgbClr val="0070C0"/>
                </a:solidFill>
                <a:latin typeface="Bahnschrift" panose="020B0502040204020203" pitchFamily="34" charset="0"/>
              </a:rPr>
              <a:t>name-based crosscutting.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7267" y="3346414"/>
            <a:ext cx="756735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We also have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mechanisms that enable specifying a </a:t>
            </a:r>
            <a:r>
              <a:rPr lang="en-US" sz="2000" dirty="0" err="1">
                <a:solidFill>
                  <a:schemeClr val="bg1"/>
                </a:solidFill>
                <a:latin typeface="Bahnschrift" panose="020B0502040204020203" pitchFamily="34" charset="0"/>
              </a:rPr>
              <a:t>pointcut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in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terms of properties of methods other than their exact name. 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We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call this </a:t>
            </a:r>
            <a:r>
              <a:rPr lang="en-US" sz="2000" i="1" dirty="0">
                <a:solidFill>
                  <a:srgbClr val="0070C0"/>
                </a:solidFill>
                <a:latin typeface="Bahnschrift" panose="020B0502040204020203" pitchFamily="34" charset="0"/>
              </a:rPr>
              <a:t>property-based crosscutting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267" y="4701012"/>
            <a:ext cx="7567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The simplest of these involve using wildcards in certain fields of the method signature.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1459362"/>
            <a:ext cx="8023167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Name-based vs. Property-based Crosscutting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80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Concepts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190535"/>
            <a:ext cx="675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300"/>
              </a:spcAf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call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void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Figure.make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*(..)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0306" y="2681642"/>
            <a:ext cx="7567353" cy="1608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picks out each join point that's a call to a void method defined on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class Figure whose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the name begins with "make"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prefix, regardless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of the method's parameters. 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-- in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our </a:t>
            </a: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example system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, this picks out calls to the factory </a:t>
            </a: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</a:p>
          <a:p>
            <a:pPr lvl="1"/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  methods </a:t>
            </a:r>
            <a:r>
              <a:rPr lang="en-US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makePoint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 and </a:t>
            </a:r>
            <a:r>
              <a:rPr lang="en-US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makeLine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1459362"/>
            <a:ext cx="8023167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Property-based Crosscutting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558003"/>
            <a:ext cx="675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300"/>
              </a:spcAf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call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public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* Figure.*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(..)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0306" y="5195563"/>
            <a:ext cx="7567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picks out each call to Figure's public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methods</a:t>
            </a:r>
            <a:endParaRPr lang="en-US" i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7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Concepts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2076962"/>
            <a:ext cx="7567353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But wildcards aren't the only properties AspectJ supports.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Another </a:t>
            </a:r>
            <a:r>
              <a:rPr lang="en-US" sz="2000" dirty="0" err="1">
                <a:solidFill>
                  <a:schemeClr val="bg1"/>
                </a:solidFill>
                <a:latin typeface="Bahnschrift" panose="020B0502040204020203" pitchFamily="34" charset="0"/>
              </a:rPr>
              <a:t>pointcut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, </a:t>
            </a:r>
            <a:r>
              <a:rPr lang="en-US" sz="2000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cflow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, identifies join points based on whether they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occur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in the dynamic context of other join points.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1459362"/>
            <a:ext cx="8023167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Property-based Crosscutting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400554"/>
            <a:ext cx="675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300"/>
              </a:spcAft>
            </a:pP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flow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move( )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5705" y="3962399"/>
            <a:ext cx="756735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picks out each join point that occurs in the dynamic context of the join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points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picked out by move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( )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-- move is our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named </a:t>
            </a:r>
            <a:r>
              <a:rPr lang="en-US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pointcut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 defined above. </a:t>
            </a:r>
            <a:endParaRPr lang="en-US" i="1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So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this picks out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each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join points that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occurs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between when a move method is called and when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it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returns (either normally or by throwing an exception). </a:t>
            </a:r>
          </a:p>
        </p:txBody>
      </p:sp>
    </p:spTree>
    <p:extLst>
      <p:ext uri="{BB962C8B-B14F-4D97-AF65-F5344CB8AC3E}">
        <p14:creationId xmlns:p14="http://schemas.microsoft.com/office/powerpoint/2010/main" val="253656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Concepts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2043950"/>
            <a:ext cx="756735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18288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So </a:t>
            </a:r>
            <a:r>
              <a:rPr lang="en-US" sz="2000" dirty="0" err="1">
                <a:solidFill>
                  <a:srgbClr val="0070C0"/>
                </a:solidFill>
                <a:latin typeface="Bahnschrift" panose="020B0502040204020203" pitchFamily="34" charset="0"/>
              </a:rPr>
              <a:t>pointcuts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 pick out join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points, but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they don't do anything apart from picking out join points. </a:t>
            </a:r>
            <a:endParaRPr lang="en-US" sz="2000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342900" indent="-18288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To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actually implement crosscutting behavior, we use </a:t>
            </a:r>
            <a:r>
              <a:rPr lang="en-US" sz="2000" dirty="0">
                <a:solidFill>
                  <a:srgbClr val="0070C0"/>
                </a:solidFill>
                <a:latin typeface="Bahnschrift" panose="020B0502040204020203" pitchFamily="34" charset="0"/>
              </a:rPr>
              <a:t>advice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. </a:t>
            </a:r>
            <a:endParaRPr lang="en-US" sz="2000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342900" indent="-18288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Advice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brings together a </a:t>
            </a:r>
            <a:r>
              <a:rPr lang="en-US" sz="2000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pointcut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 (to pick out join points) and a </a:t>
            </a:r>
            <a:r>
              <a:rPr lang="en-US" sz="2000" i="1" dirty="0">
                <a:solidFill>
                  <a:srgbClr val="0070C0"/>
                </a:solidFill>
                <a:latin typeface="Bahnschrift" panose="020B0502040204020203" pitchFamily="34" charset="0"/>
              </a:rPr>
              <a:t>body of code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(to run at each of those join points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).</a:t>
            </a:r>
          </a:p>
          <a:p>
            <a:pPr marL="342900" indent="-18288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AspectJ has several different kinds of advice, </a:t>
            </a:r>
            <a:r>
              <a:rPr lang="en-US" sz="2000" i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e.g.</a:t>
            </a:r>
          </a:p>
          <a:p>
            <a:pPr marL="617220" lvl="1"/>
            <a:r>
              <a:rPr lang="en-US" sz="20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-- before</a:t>
            </a:r>
          </a:p>
          <a:p>
            <a:pPr marL="617220" lvl="1"/>
            <a:r>
              <a:rPr lang="en-US" sz="20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-- after</a:t>
            </a:r>
          </a:p>
          <a:p>
            <a:pPr marL="617220" lvl="1"/>
            <a:r>
              <a:rPr lang="en-US" sz="20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-- around</a:t>
            </a:r>
            <a:endParaRPr lang="en-US" sz="2000" i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489824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Advice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91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Concepts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8655" y="2028048"/>
            <a:ext cx="7567353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0020">
              <a:spcBef>
                <a:spcPts val="60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Before advice runs as a join point is reached, before the program proceeds with the join point. </a:t>
            </a:r>
            <a:endParaRPr lang="en-US" sz="2000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16002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For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example, </a:t>
            </a:r>
            <a:r>
              <a:rPr lang="en-US" sz="2000" i="1" dirty="0">
                <a:solidFill>
                  <a:schemeClr val="bg1"/>
                </a:solidFill>
                <a:latin typeface="Bahnschrift" panose="020B0502040204020203" pitchFamily="34" charset="0"/>
              </a:rPr>
              <a:t>before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 advice on a method call join point runs before the actual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called method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starts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executing</a:t>
            </a:r>
          </a:p>
          <a:p>
            <a:pPr marL="617220" lvl="1"/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-- just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after the arguments to the method call are evaluated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. </a:t>
            </a:r>
            <a:endParaRPr lang="en-US" sz="2000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617220" lvl="1"/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-- we will see we have access to those </a:t>
            </a:r>
            <a:r>
              <a:rPr lang="en-US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param</a:t>
            </a: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values</a:t>
            </a:r>
            <a:endParaRPr lang="en-US" i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160020">
              <a:spcBef>
                <a:spcPts val="600"/>
              </a:spcBef>
              <a:spcAft>
                <a:spcPts val="600"/>
              </a:spcAft>
            </a:pPr>
            <a:endParaRPr lang="en-US" sz="2000" i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459362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Before Advice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4495800"/>
            <a:ext cx="675132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300"/>
              </a:spcAf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before(): move() {</a:t>
            </a:r>
          </a:p>
          <a:p>
            <a:pPr marL="114300">
              <a:spcAft>
                <a:spcPts val="300"/>
              </a:spcAf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("about to move");</a:t>
            </a:r>
          </a:p>
          <a:p>
            <a:pPr marL="114300">
              <a:spcAft>
                <a:spcPts val="300"/>
              </a:spcAf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2797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Concepts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8655" y="2028048"/>
            <a:ext cx="756735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0020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After advice on a particular join point runs after the program proceeds with that join point. </a:t>
            </a:r>
            <a:endParaRPr lang="en-US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160020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For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example, after advice on a method call join point runs after the method body has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run , </a:t>
            </a: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just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before </a:t>
            </a:r>
            <a:r>
              <a:rPr lang="en-US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before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 control is returned to the caller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160020"/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Java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programs can leave a join point 'normally' or by throwing an exception,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so there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are three kinds of after advice: </a:t>
            </a:r>
            <a:endParaRPr lang="en-US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502920" indent="-18288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after </a:t>
            </a: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</a:rPr>
              <a:t>returning, </a:t>
            </a:r>
            <a:endParaRPr lang="en-US" sz="1600" i="1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502920" indent="-18288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after </a:t>
            </a: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</a:rPr>
              <a:t>throwing, </a:t>
            </a:r>
            <a:endParaRPr lang="en-US" sz="1600" i="1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502920" indent="-18288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after </a:t>
            </a: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</a:rPr>
              <a:t>(which runs after returning or throwing, like Java's finally).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1459362"/>
            <a:ext cx="8023167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After Advice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257800"/>
            <a:ext cx="70866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300"/>
              </a:spcAf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after() returning: move() {</a:t>
            </a:r>
          </a:p>
          <a:p>
            <a:pPr marL="114300">
              <a:spcAft>
                <a:spcPts val="300"/>
              </a:spcAf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("just successfully moved");</a:t>
            </a:r>
          </a:p>
          <a:p>
            <a:pPr marL="114300">
              <a:spcAft>
                <a:spcPts val="300"/>
              </a:spcAf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467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Concepts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560" y="2185027"/>
            <a:ext cx="798714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5770" indent="-18288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latin typeface="Bahnschrift" panose="020B0502040204020203" pitchFamily="34" charset="0"/>
              </a:rPr>
              <a:t>Around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 advice on a join point runs as the join point is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reached</a:t>
            </a:r>
          </a:p>
          <a:p>
            <a:pPr marL="445770" indent="-18288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It has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explicit control over whether the program proceeds with the join point. </a:t>
            </a:r>
            <a:endParaRPr lang="en-US" sz="2000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445770" indent="-18288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Using </a:t>
            </a:r>
            <a:r>
              <a:rPr lang="en-US" sz="2000" i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around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advice, a decision can be made in the aspect as to whether to essentially “skip” the execution of the method, or to let it continue to execute</a:t>
            </a:r>
            <a:endParaRPr lang="en-US" sz="2000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445770" indent="-18288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Around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advice is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discussed more later. </a:t>
            </a:r>
            <a:endParaRPr lang="en-US" sz="2000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160020">
              <a:spcAft>
                <a:spcPts val="1200"/>
              </a:spcAft>
            </a:pPr>
            <a:endParaRPr lang="en-US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459362"/>
            <a:ext cx="8023167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Around Advice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14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156510"/>
            <a:ext cx="7391400" cy="4168090"/>
          </a:xfrm>
          <a:noFill/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1) </a:t>
            </a:r>
            <a:r>
              <a:rPr lang="en-US" sz="2400" dirty="0">
                <a:latin typeface="Bahnschrift" panose="020B0502040204020203" pitchFamily="34" charset="0"/>
                <a:cs typeface="Courier New" panose="02070309020205020404" pitchFamily="49" charset="0"/>
              </a:rPr>
              <a:t>Take a Java program you have someplace (several classes)... find one, write </a:t>
            </a:r>
            <a:r>
              <a:rPr lang="en-US" sz="24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one, use </a:t>
            </a:r>
            <a:r>
              <a:rPr lang="en-US" sz="2400" dirty="0">
                <a:latin typeface="Bahnschrift" panose="020B0502040204020203" pitchFamily="34" charset="0"/>
                <a:cs typeface="Courier New" panose="02070309020205020404" pitchFamily="49" charset="0"/>
              </a:rPr>
              <a:t>one from some class you did before...  whatever... and add some aspects to do these things</a:t>
            </a:r>
            <a:r>
              <a:rPr lang="en-US" sz="24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:</a:t>
            </a:r>
            <a:endParaRPr lang="en-US" sz="2400" dirty="0"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dirty="0">
                <a:latin typeface="Bahnschrift" panose="020B0502040204020203" pitchFamily="34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  </a:t>
            </a:r>
            <a:r>
              <a:rPr lang="en-US" sz="2100" i="1" dirty="0">
                <a:solidFill>
                  <a:srgbClr val="BE442C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-- </a:t>
            </a:r>
            <a:r>
              <a:rPr lang="en-US" sz="1900" i="1" dirty="0">
                <a:solidFill>
                  <a:srgbClr val="BE442C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some sort of logging or "debugging" </a:t>
            </a:r>
            <a:r>
              <a:rPr lang="en-US" sz="1900" i="1" dirty="0" smtClean="0">
                <a:solidFill>
                  <a:srgbClr val="BE442C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announcement printing</a:t>
            </a:r>
            <a:endParaRPr lang="en-US" sz="1900" i="1" dirty="0">
              <a:solidFill>
                <a:srgbClr val="BE442C"/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900" i="1" dirty="0">
                <a:solidFill>
                  <a:srgbClr val="BE442C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</a:t>
            </a:r>
            <a:r>
              <a:rPr lang="en-US" sz="1900" i="1" dirty="0" smtClean="0">
                <a:solidFill>
                  <a:srgbClr val="BE442C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  </a:t>
            </a:r>
            <a:r>
              <a:rPr lang="en-US" sz="1900" i="1" dirty="0">
                <a:solidFill>
                  <a:srgbClr val="BE442C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-- some sort of interruption of method calls ... intercepting </a:t>
            </a:r>
            <a:endParaRPr lang="en-US" sz="1900" i="1" dirty="0" smtClean="0">
              <a:solidFill>
                <a:srgbClr val="BE442C"/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900" i="1" dirty="0">
                <a:solidFill>
                  <a:srgbClr val="BE442C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</a:t>
            </a:r>
            <a:r>
              <a:rPr lang="en-US" sz="1900" i="1" dirty="0" smtClean="0">
                <a:solidFill>
                  <a:srgbClr val="BE442C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       and </a:t>
            </a:r>
            <a:r>
              <a:rPr lang="en-US" sz="1900" i="1" dirty="0">
                <a:solidFill>
                  <a:srgbClr val="BE442C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perhaps </a:t>
            </a:r>
            <a:r>
              <a:rPr lang="en-US" sz="1900" i="1" dirty="0" smtClean="0">
                <a:solidFill>
                  <a:srgbClr val="BE442C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altering the parameters </a:t>
            </a:r>
            <a:r>
              <a:rPr lang="en-US" sz="1900" i="1" dirty="0">
                <a:solidFill>
                  <a:srgbClr val="BE442C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and control flow </a:t>
            </a:r>
            <a:r>
              <a:rPr lang="en-US" sz="1900" i="1" dirty="0" smtClean="0">
                <a:solidFill>
                  <a:srgbClr val="BE442C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inside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900" i="1">
                <a:solidFill>
                  <a:srgbClr val="BE442C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</a:t>
            </a:r>
            <a:r>
              <a:rPr lang="en-US" sz="1900" i="1" smtClean="0">
                <a:solidFill>
                  <a:srgbClr val="BE442C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  </a:t>
            </a:r>
            <a:r>
              <a:rPr lang="en-US" sz="1900" i="1" dirty="0" smtClean="0">
                <a:solidFill>
                  <a:srgbClr val="BE442C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-- whatever else you think is cool to try</a:t>
            </a:r>
            <a:endParaRPr lang="en-US" sz="1900" i="1" dirty="0">
              <a:solidFill>
                <a:srgbClr val="BE442C"/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dirty="0">
                <a:latin typeface="Bahnschrift" panose="020B0502040204020203" pitchFamily="34" charset="0"/>
                <a:cs typeface="Courier New" panose="02070309020205020404" pitchFamily="49" charset="0"/>
              </a:rPr>
              <a:t>your choices, but make them </a:t>
            </a:r>
            <a:r>
              <a:rPr lang="en-US" sz="24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non-trivial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2400" dirty="0"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dirty="0">
                <a:latin typeface="Bahnschrift" panose="020B0502040204020203" pitchFamily="34" charset="0"/>
                <a:cs typeface="Courier New" panose="02070309020205020404" pitchFamily="49" charset="0"/>
              </a:rPr>
              <a:t>2) You may work alone, or in groups of up to 3.  In group work, </a:t>
            </a:r>
            <a:r>
              <a:rPr lang="en-US" sz="24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the </a:t>
            </a:r>
            <a:r>
              <a:rPr lang="en-US" sz="2400" dirty="0">
                <a:latin typeface="Bahnschrift" panose="020B0502040204020203" pitchFamily="34" charset="0"/>
                <a:cs typeface="Courier New" panose="02070309020205020404" pitchFamily="49" charset="0"/>
              </a:rPr>
              <a:t>group produces a solution and one group member submits it </a:t>
            </a:r>
            <a:r>
              <a:rPr lang="en-US" sz="24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with </a:t>
            </a:r>
            <a:r>
              <a:rPr lang="en-US" sz="2400" dirty="0">
                <a:latin typeface="Bahnschrift" panose="020B0502040204020203" pitchFamily="34" charset="0"/>
                <a:cs typeface="Courier New" panose="02070309020205020404" pitchFamily="49" charset="0"/>
              </a:rPr>
              <a:t>a note saying who it is for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2400" dirty="0"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Assignment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1407617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Due Thursday  9/9/2021 (upload to Sakai)</a:t>
            </a:r>
          </a:p>
        </p:txBody>
      </p:sp>
    </p:spTree>
    <p:extLst>
      <p:ext uri="{BB962C8B-B14F-4D97-AF65-F5344CB8AC3E}">
        <p14:creationId xmlns:p14="http://schemas.microsoft.com/office/powerpoint/2010/main" val="22338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Concepts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3528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endParaRPr lang="en-US" sz="2000" i="1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8833" y="1549743"/>
            <a:ext cx="8023167" cy="461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5478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AspectJ adds to Java just one new concept, a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join point </a:t>
            </a:r>
          </a:p>
          <a:p>
            <a:pPr marL="566928" lvl="1">
              <a:lnSpc>
                <a:spcPct val="120000"/>
              </a:lnSpc>
              <a:spcAft>
                <a:spcPts val="600"/>
              </a:spcAft>
            </a:pPr>
            <a:r>
              <a:rPr lang="en-US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-- </a:t>
            </a:r>
            <a:r>
              <a:rPr lang="en-US" sz="2000" i="1" dirty="0">
                <a:solidFill>
                  <a:srgbClr val="0070C0"/>
                </a:solidFill>
                <a:latin typeface="Bahnschrift" panose="020B0502040204020203" pitchFamily="34" charset="0"/>
              </a:rPr>
              <a:t>and that's really just a name for an existing Java </a:t>
            </a:r>
            <a:r>
              <a:rPr lang="en-US" sz="20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concept</a:t>
            </a:r>
          </a:p>
          <a:p>
            <a:pPr marL="395478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AspectJ adds </a:t>
            </a:r>
            <a:r>
              <a:rPr lang="en-US" sz="2200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to Java only a few new constructs: </a:t>
            </a:r>
            <a:endParaRPr lang="en-US" sz="2200" dirty="0" smtClean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  <a:p>
            <a:pPr marL="566928" lvl="1"/>
            <a:r>
              <a:rPr lang="en-US" sz="20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-- </a:t>
            </a:r>
            <a:r>
              <a:rPr lang="en-US" sz="2000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pointcuts</a:t>
            </a:r>
            <a:endParaRPr lang="en-US" sz="2000" i="1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566928" lvl="1"/>
            <a:r>
              <a:rPr lang="en-US" sz="20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-- advice</a:t>
            </a:r>
          </a:p>
          <a:p>
            <a:pPr marL="566928" lvl="1"/>
            <a:r>
              <a:rPr lang="en-US" sz="20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-- inter-type declarations</a:t>
            </a:r>
          </a:p>
          <a:p>
            <a:pPr marL="566928" lvl="1">
              <a:spcAft>
                <a:spcPts val="1200"/>
              </a:spcAft>
            </a:pPr>
            <a:r>
              <a:rPr lang="en-US" sz="20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-- aspects</a:t>
            </a:r>
          </a:p>
          <a:p>
            <a:pPr marL="395478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Pointcuts</a:t>
            </a:r>
            <a:r>
              <a:rPr lang="en-US" sz="2200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 and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advice</a:t>
            </a:r>
            <a:r>
              <a:rPr lang="en-US" sz="2200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 dynamically affect program </a:t>
            </a:r>
            <a:r>
              <a:rPr lang="en-US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flow</a:t>
            </a:r>
          </a:p>
          <a:p>
            <a:pPr marL="395478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Inter-type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declarations </a:t>
            </a:r>
            <a:r>
              <a:rPr lang="en-US" sz="2200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statically </a:t>
            </a:r>
            <a:r>
              <a:rPr lang="en-US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affect </a:t>
            </a:r>
            <a:r>
              <a:rPr lang="en-US" sz="2200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a program's </a:t>
            </a:r>
            <a:r>
              <a:rPr lang="en-US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class hierarchy</a:t>
            </a:r>
          </a:p>
          <a:p>
            <a:pPr marL="395478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Aspects</a:t>
            </a:r>
            <a:r>
              <a:rPr lang="en-US" sz="2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2200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encapsulate these new constructs</a:t>
            </a:r>
            <a:endParaRPr lang="en-US" sz="2200" i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81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143000"/>
            <a:ext cx="8368544" cy="14478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133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4914900" y="5327837"/>
            <a:ext cx="2667000" cy="1066800"/>
          </a:xfrm>
          <a:prstGeom prst="roundRect">
            <a:avLst/>
          </a:prstGeom>
          <a:solidFill>
            <a:srgbClr val="FBEDDD">
              <a:alpha val="17000"/>
            </a:srgbClr>
          </a:solidFill>
          <a:ln w="19050">
            <a:solidFill>
              <a:schemeClr val="accent1">
                <a:shade val="50000"/>
                <a:hueMod val="94000"/>
                <a:alpha val="9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Basic Programs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52400" y="1524000"/>
            <a:ext cx="5105400" cy="457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10 INPUT "What is your name: "; U$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20 PRINT "Hello "; U$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30 INPUT "How many stars do you want: "; N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40 S$ = ""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50 FOR I = 1 TO N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60 S$ = S$ + "*"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70 NEXT I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80 PRINT S$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90 INPUT "Do you want more stars? "; A$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100 IF LEN(A$) = 0 THEN GOTO 90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110 A$ = LEFT$(A$, 1)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120 IF A$ = "Y" OR A$ = "y" THEN GOTO 30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130 PRINT "Goodbye "; U$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140 END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5410200" y="2519643"/>
            <a:ext cx="2362200" cy="1828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10 LET N=10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20 FOR I=1 TO N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30 PRINT "</a:t>
            </a:r>
            <a:r>
              <a:rPr lang="en-US" sz="1600" b="1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Hello!"</a:t>
            </a:r>
            <a:endParaRPr lang="en-US" sz="1600" b="1" dirty="0">
              <a:solidFill>
                <a:schemeClr val="bg1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40 NEXT I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50 END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5105400" y="5457825"/>
            <a:ext cx="2286000" cy="80682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10 </a:t>
            </a:r>
            <a:r>
              <a:rPr lang="en-US" sz="1600" b="1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PRINT “Hello!”</a:t>
            </a:r>
            <a:endParaRPr lang="en-US" sz="1600" b="1" dirty="0">
              <a:solidFill>
                <a:schemeClr val="bg1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20 GOTO 10</a:t>
            </a:r>
            <a:endParaRPr lang="en-US" sz="1600" b="1" dirty="0">
              <a:solidFill>
                <a:schemeClr val="bg1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32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Concepts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3528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endParaRPr lang="en-US" sz="2000" i="1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7447" y="2286000"/>
            <a:ext cx="756735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5478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A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join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point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is a well-defined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place in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the program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flow</a:t>
            </a:r>
          </a:p>
          <a:p>
            <a:pPr marL="395478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 </a:t>
            </a:r>
            <a:r>
              <a:rPr lang="en-US" sz="2400" b="1" i="1" dirty="0" err="1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pointcut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picks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out certain join points and values at those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points (a set of join points) </a:t>
            </a:r>
          </a:p>
          <a:p>
            <a:pPr marL="395478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piece of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advice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is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code that is executed when a join point is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reached</a:t>
            </a:r>
            <a:endParaRPr lang="en-US" sz="2200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935" y="1551306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Dynamic parts of AspectJ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55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Concepts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3528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endParaRPr lang="en-US" sz="2000" i="1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3291" y="2330061"/>
            <a:ext cx="7567353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5478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An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 Inter-type declaration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allows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the programmer to modify a program's static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structure</a:t>
            </a:r>
          </a:p>
          <a:p>
            <a:pPr marL="395478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It can modify the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members of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classes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and the relationship between classes. </a:t>
            </a:r>
            <a:endParaRPr lang="en-US" sz="22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935" y="1551306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Static parts of AspectJ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70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Concepts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3528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endParaRPr lang="en-US" sz="2000" i="1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3291" y="2330061"/>
            <a:ext cx="75673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5478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An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aspect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is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the unit of modularity for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cross cutting concerns </a:t>
            </a:r>
          </a:p>
          <a:p>
            <a:pPr marL="395478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They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behave somewhat like Java classes, but may also include </a:t>
            </a:r>
            <a:r>
              <a:rPr lang="en-US" sz="2400" dirty="0" err="1">
                <a:solidFill>
                  <a:schemeClr val="bg1"/>
                </a:solidFill>
                <a:latin typeface="Bahnschrift" panose="020B0502040204020203" pitchFamily="34" charset="0"/>
              </a:rPr>
              <a:t>pointcuts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, advice and inter-type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declarations </a:t>
            </a:r>
            <a:r>
              <a:rPr lang="en-US" sz="24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( in addition to Java code ) </a:t>
            </a:r>
          </a:p>
          <a:p>
            <a:pPr marL="395478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An aspect compiles to a .class file that the JVM can execute</a:t>
            </a:r>
            <a:endParaRPr lang="en-US" sz="22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935" y="1551306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Aspects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68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Concepts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3528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endParaRPr lang="en-US" sz="2000" i="1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2140068"/>
            <a:ext cx="756735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The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join point model provides the common frame of reference that makes it possible to define the dynamic structure of crosscutting concerns.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Join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points are certain well-defined points in the execution of the program. 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AspectJ provides for many kinds of join points,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but we start with only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one of them: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method call join points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. </a:t>
            </a:r>
            <a:endParaRPr lang="en-US" sz="2000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method call join point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 encompasses the actions of an object receiving a method call. It includes all the actions that comprise a method call, starting after all arguments are evaluated up to and including return (either normally or by throwing an exception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).</a:t>
            </a:r>
            <a:endParaRPr lang="en-US" sz="20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935" y="1551306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Join Point Model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06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Concepts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3528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endParaRPr lang="en-US" sz="2000" i="1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6364" y="2242250"/>
            <a:ext cx="7567353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Each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method call at runtime is a different join point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, even if it comes from the same call expression in the program. </a:t>
            </a:r>
            <a:endParaRPr lang="en-US" sz="2000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Many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other join points may run while a method call join point is executing -- all the join points that happen while executing the method body, and in those methods called from the body. We say that these join points execute in the </a:t>
            </a:r>
            <a:r>
              <a:rPr lang="en-US" sz="2000" i="1" dirty="0">
                <a:solidFill>
                  <a:srgbClr val="0070C0"/>
                </a:solidFill>
                <a:latin typeface="Bahnschrift" panose="020B0502040204020203" pitchFamily="34" charset="0"/>
              </a:rPr>
              <a:t>dynamic context</a:t>
            </a:r>
            <a:r>
              <a:rPr lang="en-US" sz="2000" dirty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of the original call join point.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935" y="1551306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Join Point Model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71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Concepts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3086954"/>
            <a:ext cx="675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call (void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Point.setX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) );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3415" y="2248376"/>
            <a:ext cx="7567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In AspectJ, </a:t>
            </a:r>
            <a:r>
              <a:rPr lang="en-US" sz="2000" i="1" dirty="0" err="1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pointcuts</a:t>
            </a:r>
            <a:r>
              <a:rPr lang="en-US" sz="2000" dirty="0">
                <a:solidFill>
                  <a:srgbClr val="B34D1F"/>
                </a:solidFill>
                <a:latin typeface="Bahnschrift" panose="020B0502040204020203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pick out certain join points in the program flow. For example, the </a:t>
            </a:r>
            <a:r>
              <a:rPr lang="en-US" sz="2000" dirty="0" err="1">
                <a:solidFill>
                  <a:schemeClr val="bg1"/>
                </a:solidFill>
                <a:latin typeface="Bahnschrift" panose="020B0502040204020203" pitchFamily="34" charset="0"/>
              </a:rPr>
              <a:t>pointcut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547212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Pointcuts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3593104"/>
            <a:ext cx="756735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picks out each join point that is a call to a method that has the signature void </a:t>
            </a:r>
            <a:r>
              <a:rPr lang="en-US" sz="2000" dirty="0" err="1">
                <a:solidFill>
                  <a:schemeClr val="bg1"/>
                </a:solidFill>
                <a:latin typeface="Bahnschrift" panose="020B0502040204020203" pitchFamily="34" charset="0"/>
              </a:rPr>
              <a:t>Point.setX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Bahnschrift" panose="020B0502040204020203" pitchFamily="34" charset="0"/>
              </a:rPr>
              <a:t>int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)  </a:t>
            </a:r>
            <a:endParaRPr lang="en-US" sz="2000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-- that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is, Point's void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setX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 method with a single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int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 parameter.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" y="4898412"/>
            <a:ext cx="7567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Defines a set of join points</a:t>
            </a:r>
            <a:endParaRPr lang="en-US" sz="20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3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Concepts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0951" y="3173441"/>
            <a:ext cx="6751320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300"/>
              </a:spcAf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call(void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Point.setX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)) 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|| call(void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Point.setY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))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2285493"/>
            <a:ext cx="7567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 </a:t>
            </a:r>
            <a:r>
              <a:rPr lang="en-US" sz="2000" dirty="0" err="1">
                <a:solidFill>
                  <a:schemeClr val="bg1"/>
                </a:solidFill>
                <a:latin typeface="Bahnschrift" panose="020B0502040204020203" pitchFamily="34" charset="0"/>
              </a:rPr>
              <a:t>pointcut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 can be built out of other </a:t>
            </a:r>
            <a:r>
              <a:rPr lang="en-US" sz="2000" dirty="0" err="1">
                <a:solidFill>
                  <a:schemeClr val="bg1"/>
                </a:solidFill>
                <a:latin typeface="Bahnschrift" panose="020B0502040204020203" pitchFamily="34" charset="0"/>
              </a:rPr>
              <a:t>pointcuts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 with and, or, and not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( denoted </a:t>
            </a:r>
            <a:r>
              <a:rPr lang="en-US" sz="2000" b="1" dirty="0">
                <a:solidFill>
                  <a:srgbClr val="0070C0"/>
                </a:solidFill>
                <a:latin typeface="Bahnschrift" panose="020B0502040204020203" pitchFamily="34" charset="0"/>
              </a:rPr>
              <a:t>&amp;&amp;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, </a:t>
            </a:r>
            <a:r>
              <a:rPr lang="en-US" sz="2000" b="1" dirty="0">
                <a:solidFill>
                  <a:srgbClr val="0070C0"/>
                </a:solidFill>
                <a:latin typeface="Bahnschrift" panose="020B0502040204020203" pitchFamily="34" charset="0"/>
              </a:rPr>
              <a:t>||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, and </a:t>
            </a:r>
            <a:r>
              <a:rPr lang="en-US" sz="20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!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).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For example: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551305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Pointcuts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2935" y="4114800"/>
            <a:ext cx="7567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picks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out each join point that is either a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void call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to </a:t>
            </a:r>
            <a:r>
              <a:rPr lang="en-US" sz="2000" dirty="0" err="1">
                <a:solidFill>
                  <a:schemeClr val="bg1"/>
                </a:solidFill>
                <a:latin typeface="Bahnschrift" panose="020B0502040204020203" pitchFamily="34" charset="0"/>
              </a:rPr>
              <a:t>setX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( single </a:t>
            </a:r>
            <a:r>
              <a:rPr lang="en-US" sz="2000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param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) or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a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void call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to </a:t>
            </a:r>
            <a:r>
              <a:rPr lang="en-US" sz="2000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setY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(single </a:t>
            </a:r>
            <a:r>
              <a:rPr lang="en-US" sz="2000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param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) in class Point</a:t>
            </a:r>
            <a:endParaRPr lang="en-US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44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9007</TotalTime>
  <Words>1779</Words>
  <Application>Microsoft Office PowerPoint</Application>
  <PresentationFormat>On-screen Show (4:3)</PresentationFormat>
  <Paragraphs>202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5" baseType="lpstr">
      <vt:lpstr>Arial</vt:lpstr>
      <vt:lpstr>Bahnschrift</vt:lpstr>
      <vt:lpstr>Calibri</vt:lpstr>
      <vt:lpstr>Cascadia Code</vt:lpstr>
      <vt:lpstr>Century Gothic</vt:lpstr>
      <vt:lpstr>Consolas</vt:lpstr>
      <vt:lpstr>Courier New</vt:lpstr>
      <vt:lpstr>Gadugi</vt:lpstr>
      <vt:lpstr>Lucida Sans</vt:lpstr>
      <vt:lpstr>MV Boli</vt:lpstr>
      <vt:lpstr>Segoe UI Semilight</vt:lpstr>
      <vt:lpstr>Verdana</vt:lpstr>
      <vt:lpstr>Wingdings 3</vt:lpstr>
      <vt:lpstr>Slice</vt:lpstr>
      <vt:lpstr>On Beyond Objects Programming in the 21th century  COMP 590-059  Fall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1045</cp:revision>
  <dcterms:created xsi:type="dcterms:W3CDTF">2013-02-22T17:09:52Z</dcterms:created>
  <dcterms:modified xsi:type="dcterms:W3CDTF">2021-09-02T17:49:37Z</dcterms:modified>
</cp:coreProperties>
</file>