
<file path=[Content_Types].xml><?xml version="1.0" encoding="utf-8"?>
<Types xmlns="http://schemas.openxmlformats.org/package/2006/content-types">
  <Default Extension="png" ContentType="image/pn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45"/>
  </p:notesMasterIdLst>
  <p:sldIdLst>
    <p:sldId id="539" r:id="rId2"/>
    <p:sldId id="553" r:id="rId3"/>
    <p:sldId id="554" r:id="rId4"/>
    <p:sldId id="570" r:id="rId5"/>
    <p:sldId id="571" r:id="rId6"/>
    <p:sldId id="573" r:id="rId7"/>
    <p:sldId id="578" r:id="rId8"/>
    <p:sldId id="579" r:id="rId9"/>
    <p:sldId id="558" r:id="rId10"/>
    <p:sldId id="574" r:id="rId11"/>
    <p:sldId id="576" r:id="rId12"/>
    <p:sldId id="577" r:id="rId13"/>
    <p:sldId id="587" r:id="rId14"/>
    <p:sldId id="588" r:id="rId15"/>
    <p:sldId id="589" r:id="rId16"/>
    <p:sldId id="590" r:id="rId17"/>
    <p:sldId id="592" r:id="rId18"/>
    <p:sldId id="594" r:id="rId19"/>
    <p:sldId id="595" r:id="rId20"/>
    <p:sldId id="596" r:id="rId21"/>
    <p:sldId id="591" r:id="rId22"/>
    <p:sldId id="593" r:id="rId23"/>
    <p:sldId id="575" r:id="rId24"/>
    <p:sldId id="572" r:id="rId25"/>
    <p:sldId id="580" r:id="rId26"/>
    <p:sldId id="581" r:id="rId27"/>
    <p:sldId id="582" r:id="rId28"/>
    <p:sldId id="583" r:id="rId29"/>
    <p:sldId id="584" r:id="rId30"/>
    <p:sldId id="585" r:id="rId31"/>
    <p:sldId id="586" r:id="rId32"/>
    <p:sldId id="597" r:id="rId33"/>
    <p:sldId id="599" r:id="rId34"/>
    <p:sldId id="598" r:id="rId35"/>
    <p:sldId id="600" r:id="rId36"/>
    <p:sldId id="602" r:id="rId37"/>
    <p:sldId id="605" r:id="rId38"/>
    <p:sldId id="603" r:id="rId39"/>
    <p:sldId id="604" r:id="rId40"/>
    <p:sldId id="536" r:id="rId41"/>
    <p:sldId id="472" r:id="rId42"/>
    <p:sldId id="559" r:id="rId43"/>
    <p:sldId id="60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D1F"/>
    <a:srgbClr val="C6341C"/>
    <a:srgbClr val="BE442C"/>
    <a:srgbClr val="FBEDDD"/>
    <a:srgbClr val="FEF9EC"/>
    <a:srgbClr val="F4E4CC"/>
    <a:srgbClr val="FEF5E8"/>
    <a:srgbClr val="F9FDC3"/>
    <a:srgbClr val="47AF6F"/>
    <a:srgbClr val="F5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7" autoAdjust="0"/>
    <p:restoredTop sz="94633" autoAdjust="0"/>
  </p:normalViewPr>
  <p:slideViewPr>
    <p:cSldViewPr>
      <p:cViewPr varScale="1">
        <p:scale>
          <a:sx n="110" d="100"/>
          <a:sy n="110" d="100"/>
        </p:scale>
        <p:origin x="126" y="270"/>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10/5/2021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10/5/2021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10/5/2021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Monitor_(synchroniz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lideserve.com/remy/object-oriented-programming-in-apl" TargetMode="External"/><Relationship Id="rId7" Type="http://schemas.openxmlformats.org/officeDocument/2006/relationships/image" Target="../media/image9.JPG"/><Relationship Id="rId2" Type="http://schemas.openxmlformats.org/officeDocument/2006/relationships/hyperlink" Target="https://en.wikipedia.org/wiki/Write-only_language" TargetMode="External"/><Relationship Id="rId1" Type="http://schemas.openxmlformats.org/officeDocument/2006/relationships/slideLayout" Target="../slideLayouts/slideLayout2.xml"/><Relationship Id="rId6" Type="http://schemas.openxmlformats.org/officeDocument/2006/relationships/hyperlink" Target="https://en.wikipedia.org/wiki/Conway's_Game_of_Life" TargetMode="External"/><Relationship Id="rId5" Type="http://schemas.openxmlformats.org/officeDocument/2006/relationships/hyperlink" Target="https://www.quora.com/What-made-APL-programming-so-revolutionary" TargetMode="External"/><Relationship Id="rId4" Type="http://schemas.openxmlformats.org/officeDocument/2006/relationships/hyperlink" Target="https://www.jsoftware.com/papers/APL.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04800"/>
            <a:ext cx="7620000" cy="2133600"/>
          </a:xfrm>
        </p:spPr>
        <p:txBody>
          <a:bodyPr>
            <a:noAutofit/>
          </a:bodyPr>
          <a:lstStyle/>
          <a:p>
            <a:pPr algn="r">
              <a:spcBef>
                <a:spcPts val="0"/>
              </a:spcBef>
            </a:pPr>
            <a:r>
              <a:rPr lang="en-US" sz="4800" b="1" dirty="0" smtClean="0">
                <a:solidFill>
                  <a:srgbClr val="002060"/>
                </a:solidFill>
                <a:latin typeface="Verdana" pitchFamily="34" charset="0"/>
                <a:ea typeface="Verdana" pitchFamily="34" charset="0"/>
                <a:cs typeface="Verdana" pitchFamily="34" charset="0"/>
              </a:rPr>
              <a:t>On Beyond Objects</a:t>
            </a:r>
            <a:r>
              <a:rPr lang="en-US" b="1" dirty="0" smtClean="0">
                <a:solidFill>
                  <a:schemeClr val="bg1"/>
                </a:solidFill>
                <a:latin typeface="Verdana" pitchFamily="34" charset="0"/>
                <a:ea typeface="Verdana" pitchFamily="34" charset="0"/>
                <a:cs typeface="Verdana" pitchFamily="34" charset="0"/>
              </a:rPr>
              <a:t/>
            </a:r>
            <a:br>
              <a:rPr lang="en-US" b="1" dirty="0" smtClean="0">
                <a:solidFill>
                  <a:schemeClr val="bg1"/>
                </a:solidFill>
                <a:latin typeface="Verdana" pitchFamily="34" charset="0"/>
                <a:ea typeface="Verdana" pitchFamily="34" charset="0"/>
                <a:cs typeface="Verdana" pitchFamily="34" charset="0"/>
              </a:rPr>
            </a:br>
            <a:r>
              <a:rPr lang="en-US" sz="2400" b="1" dirty="0" smtClean="0">
                <a:solidFill>
                  <a:srgbClr val="0070C0"/>
                </a:solidFill>
                <a:latin typeface="MV Boli" panose="02000500030200090000" pitchFamily="2" charset="0"/>
                <a:ea typeface="Verdana" pitchFamily="34" charset="0"/>
                <a:cs typeface="MV Boli" panose="02000500030200090000" pitchFamily="2" charset="0"/>
              </a:rPr>
              <a:t>Programming in the 21</a:t>
            </a:r>
            <a:r>
              <a:rPr lang="en-US" sz="2400" b="1" baseline="30000" dirty="0" smtClean="0">
                <a:solidFill>
                  <a:srgbClr val="0070C0"/>
                </a:solidFill>
                <a:latin typeface="MV Boli" panose="02000500030200090000" pitchFamily="2" charset="0"/>
                <a:ea typeface="Verdana" pitchFamily="34" charset="0"/>
                <a:cs typeface="MV Boli" panose="02000500030200090000" pitchFamily="2" charset="0"/>
              </a:rPr>
              <a:t>th</a:t>
            </a:r>
            <a:r>
              <a:rPr lang="en-US" sz="2400" b="1" dirty="0" smtClean="0">
                <a:solidFill>
                  <a:srgbClr val="0070C0"/>
                </a:solidFill>
                <a:latin typeface="MV Boli" panose="02000500030200090000" pitchFamily="2" charset="0"/>
                <a:ea typeface="Verdana" pitchFamily="34" charset="0"/>
                <a:cs typeface="MV Boli" panose="02000500030200090000" pitchFamily="2" charset="0"/>
              </a:rPr>
              <a:t> century</a:t>
            </a:r>
            <a:r>
              <a:rPr lang="en-US" b="1" dirty="0">
                <a:solidFill>
                  <a:schemeClr val="bg1"/>
                </a:solidFill>
                <a:latin typeface="Verdana" pitchFamily="34" charset="0"/>
                <a:ea typeface="Verdana" pitchFamily="34" charset="0"/>
                <a:cs typeface="Verdana" pitchFamily="34" charset="0"/>
              </a:rPr>
              <a:t/>
            </a:r>
            <a:br>
              <a:rPr lang="en-US" b="1" dirty="0">
                <a:solidFill>
                  <a:schemeClr val="bg1"/>
                </a:solidFill>
                <a:latin typeface="Verdana" pitchFamily="34" charset="0"/>
                <a:ea typeface="Verdana" pitchFamily="34" charset="0"/>
                <a:cs typeface="Verdana" pitchFamily="34" charset="0"/>
              </a:rPr>
            </a:br>
            <a:r>
              <a:rPr lang="en-US" sz="2400" b="1" dirty="0">
                <a:solidFill>
                  <a:schemeClr val="bg1"/>
                </a:solidFill>
                <a:latin typeface="Verdana" pitchFamily="34" charset="0"/>
                <a:ea typeface="Verdana" pitchFamily="34" charset="0"/>
                <a:cs typeface="Verdana" pitchFamily="34" charset="0"/>
              </a:rPr>
              <a:t/>
            </a:r>
            <a:br>
              <a:rPr lang="en-US" sz="2400" b="1" dirty="0">
                <a:solidFill>
                  <a:schemeClr val="bg1"/>
                </a:solidFill>
                <a:latin typeface="Verdana" pitchFamily="34" charset="0"/>
                <a:ea typeface="Verdana" pitchFamily="34" charset="0"/>
                <a:cs typeface="Verdana" pitchFamily="34" charset="0"/>
              </a:rPr>
            </a:br>
            <a: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t>COMP 590-059 </a:t>
            </a:r>
            <a:b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br>
            <a: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t>Fall 2021</a:t>
            </a: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
        <p:nvSpPr>
          <p:cNvPr id="3" name="Subtitle 2"/>
          <p:cNvSpPr>
            <a:spLocks noGrp="1"/>
          </p:cNvSpPr>
          <p:nvPr>
            <p:ph type="subTitle" idx="1"/>
          </p:nvPr>
        </p:nvSpPr>
        <p:spPr>
          <a:xfrm>
            <a:off x="4724400" y="5257800"/>
            <a:ext cx="39624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smtClean="0">
                <a:solidFill>
                  <a:schemeClr val="accent3">
                    <a:lumMod val="20000"/>
                    <a:lumOff val="80000"/>
                  </a:schemeClr>
                </a:solidFill>
              </a:rPr>
              <a:t>David </a:t>
            </a:r>
            <a:r>
              <a:rPr lang="en-US" sz="4900" b="1" i="1" dirty="0">
                <a:solidFill>
                  <a:schemeClr val="accent3">
                    <a:lumMod val="20000"/>
                    <a:lumOff val="80000"/>
                  </a:schemeClr>
                </a:solidFill>
              </a:rPr>
              <a:t>Stotts</a:t>
            </a:r>
          </a:p>
          <a:p>
            <a:pPr algn="r"/>
            <a:r>
              <a:rPr lang="en-US" sz="4900" b="1" i="1" dirty="0">
                <a:solidFill>
                  <a:schemeClr val="accent3">
                    <a:lumMod val="20000"/>
                    <a:lumOff val="80000"/>
                  </a:schemeClr>
                </a:solidFill>
              </a:rPr>
              <a:t>Computer Science </a:t>
            </a:r>
            <a:r>
              <a:rPr lang="en-US" sz="4900" b="1" i="1" dirty="0" err="1" smtClean="0">
                <a:solidFill>
                  <a:schemeClr val="accent3">
                    <a:lumMod val="20000"/>
                    <a:lumOff val="80000"/>
                  </a:schemeClr>
                </a:solidFill>
              </a:rPr>
              <a:t>Dept</a:t>
            </a:r>
            <a:endParaRPr lang="en-US" sz="4900" b="1" i="1" dirty="0">
              <a:solidFill>
                <a:schemeClr val="accent3">
                  <a:lumMod val="20000"/>
                  <a:lumOff val="80000"/>
                </a:schemeClr>
              </a:solidFill>
            </a:endParaRPr>
          </a:p>
          <a:p>
            <a:pPr algn="r"/>
            <a:r>
              <a:rPr lang="en-US" sz="4900" b="1" i="1" dirty="0">
                <a:solidFill>
                  <a:schemeClr val="accent3">
                    <a:lumMod val="20000"/>
                    <a:lumOff val="80000"/>
                  </a:schemeClr>
                </a:solidFill>
              </a:rPr>
              <a:t>UNC Chapel Hill</a:t>
            </a:r>
            <a:endParaRPr lang="en-US" sz="2500" b="1" i="1" dirty="0">
              <a:solidFill>
                <a:schemeClr val="accent3">
                  <a:lumMod val="20000"/>
                  <a:lumOff val="80000"/>
                </a:schemeClr>
              </a:solidFill>
            </a:endParaRPr>
          </a:p>
        </p:txBody>
      </p:sp>
    </p:spTree>
    <p:extLst>
      <p:ext uri="{BB962C8B-B14F-4D97-AF65-F5344CB8AC3E}">
        <p14:creationId xmlns:p14="http://schemas.microsoft.com/office/powerpoint/2010/main" val="38397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err="1" smtClean="0">
                <a:solidFill>
                  <a:srgbClr val="0070C0"/>
                </a:solidFill>
                <a:latin typeface="Arial" panose="020B0604020202020204" pitchFamily="34" charset="0"/>
                <a:cs typeface="Arial" panose="020B0604020202020204" pitchFamily="34" charset="0"/>
              </a:rPr>
              <a:t>CountingBetter</a:t>
            </a:r>
            <a:r>
              <a:rPr lang="en-US" sz="4000" b="1" dirty="0" smtClean="0">
                <a:solidFill>
                  <a:srgbClr val="0070C0"/>
                </a:solidFill>
                <a:latin typeface="Arial" panose="020B0604020202020204" pitchFamily="34" charset="0"/>
                <a:cs typeface="Arial" panose="020B0604020202020204" pitchFamily="34" charset="0"/>
              </a:rPr>
              <a:t> </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81534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import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java.util.concurrent.atomic.AtomicInteger</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1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1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class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CountingBetter</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public static void main(String[]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args</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throws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InterruptedException</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05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final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AtomicInteger</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counter = new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AtomicInteger</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(0);</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05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05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for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0;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&lt; 500000;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counter.incrementAndGet</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1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thread1 = new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thread2 = new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thread1.start(); thread2.start();</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thread1.join(); thread2.join();</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System.out.println</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r>
              <a:rPr lang="en-US" sz="15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counter.get</a:t>
            </a:r>
            <a: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5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endParaRPr lang="en-US" sz="15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p:txBody>
      </p:sp>
    </p:spTree>
    <p:extLst>
      <p:ext uri="{BB962C8B-B14F-4D97-AF65-F5344CB8AC3E}">
        <p14:creationId xmlns:p14="http://schemas.microsoft.com/office/powerpoint/2010/main" val="6016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Deadlock </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public class Deadlock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static void main(String[]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args</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throws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InterruptedException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Account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balance = 100;</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Account(</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balance)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this.balance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balance;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synchronized void deposit(</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amount) { balance += amount;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synchronized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boolean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withdraw(</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amount)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if (balance &gt;= amount) { balance -= amount; return true;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return false;</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synchronized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boolean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transfer(Account destination,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amount)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if (balance &gt;= amount)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balance -= amount;</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synchronized(destination)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destination.balance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amount;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return true;</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return false;</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getBalance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return balance; }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endPar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p:txBody>
      </p:sp>
    </p:spTree>
    <p:extLst>
      <p:ext uri="{BB962C8B-B14F-4D97-AF65-F5344CB8AC3E}">
        <p14:creationId xmlns:p14="http://schemas.microsoft.com/office/powerpoint/2010/main" val="86089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Deadlock </a:t>
            </a:r>
            <a:r>
              <a:rPr lang="en-US" sz="2400" b="1" i="1" dirty="0" smtClean="0">
                <a:solidFill>
                  <a:srgbClr val="0070C0"/>
                </a:solidFill>
                <a:latin typeface="Arial" panose="020B0604020202020204" pitchFamily="34" charset="0"/>
                <a:cs typeface="Arial" panose="020B0604020202020204" pitchFamily="34" charset="0"/>
              </a:rPr>
              <a:t>(cont.) </a:t>
            </a:r>
            <a:endParaRPr lang="en-US" sz="2400" b="1" i="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endParaRPr lang="en-US" sz="7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final Account bob = new Account(200000);</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final Account joe = new Account(300000);</a:t>
            </a:r>
          </a:p>
          <a:p>
            <a:pPr marL="109728" indent="0">
              <a:lnSpc>
                <a:spcPct val="120000"/>
              </a:lnSpc>
              <a:spcBef>
                <a:spcPts val="0"/>
              </a:spcBef>
              <a:spcAft>
                <a:spcPts val="0"/>
              </a:spcAft>
              <a:buNone/>
            </a:pPr>
            <a:endPar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FirstTransfer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for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0;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&lt; 100000;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bob.transfer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(joe, 2);</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SecondTransfer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for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0;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&lt; 100000;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joe.transfer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(bob, 1);</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 }</a:t>
            </a:r>
          </a:p>
          <a:p>
            <a:pPr marL="109728" indent="0">
              <a:lnSpc>
                <a:spcPct val="120000"/>
              </a:lnSpc>
              <a:spcBef>
                <a:spcPts val="0"/>
              </a:spcBef>
              <a:spcAft>
                <a:spcPts val="0"/>
              </a:spcAft>
              <a:buNone/>
            </a:pPr>
            <a:endPar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FirstTransfer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thread1 = new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FirstTransfer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SecondTransfer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thread2 = new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SecondTransfer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thread1.start(); thread2.start();</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thread1.join(); thread2.join();</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System.out.println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("Bob's balance: "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bob.getBalance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System.out.println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("Joe's balance: "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joe.getBalance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p>
        </p:txBody>
      </p:sp>
    </p:spTree>
    <p:extLst>
      <p:ext uri="{BB962C8B-B14F-4D97-AF65-F5344CB8AC3E}">
        <p14:creationId xmlns:p14="http://schemas.microsoft.com/office/powerpoint/2010/main" val="3865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Monitor</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77151" y="2362200"/>
            <a:ext cx="8181049" cy="3962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buNone/>
            </a:pPr>
            <a:endParaRPr lang="en-US" sz="1800" dirty="0" smtClean="0">
              <a:solidFill>
                <a:schemeClr val="bg1"/>
              </a:solidFill>
              <a:latin typeface="Bahnschrift" panose="020B0502040204020203" pitchFamily="34" charset="0"/>
              <a:cs typeface="Arial" panose="020B0604020202020204" pitchFamily="34" charset="0"/>
            </a:endParaRPr>
          </a:p>
          <a:p>
            <a:pPr marL="395478">
              <a:lnSpc>
                <a:spcPct val="120000"/>
              </a:lnSpc>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cs typeface="Arial" panose="020B0604020202020204" pitchFamily="34" charset="0"/>
              </a:rPr>
              <a:t>Class-like structure wrapping a shared resource, allowing locking and mutual exclusion (</a:t>
            </a:r>
            <a:r>
              <a:rPr lang="en-US" sz="1600" dirty="0" err="1" smtClean="0">
                <a:solidFill>
                  <a:schemeClr val="bg1"/>
                </a:solidFill>
                <a:latin typeface="Bahnschrift" panose="020B0502040204020203" pitchFamily="34" charset="0"/>
                <a:cs typeface="Arial" panose="020B0604020202020204" pitchFamily="34" charset="0"/>
              </a:rPr>
              <a:t>mutex</a:t>
            </a:r>
            <a:r>
              <a:rPr lang="en-US" sz="1600" dirty="0" smtClean="0">
                <a:solidFill>
                  <a:schemeClr val="bg1"/>
                </a:solidFill>
                <a:latin typeface="Bahnschrift" panose="020B0502040204020203" pitchFamily="34" charset="0"/>
                <a:cs typeface="Arial" panose="020B0604020202020204" pitchFamily="34" charset="0"/>
              </a:rPr>
              <a:t>)</a:t>
            </a:r>
          </a:p>
          <a:p>
            <a:pPr marL="395478">
              <a:lnSpc>
                <a:spcPct val="120000"/>
              </a:lnSpc>
              <a:spcBef>
                <a:spcPts val="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cs typeface="Arial" panose="020B0604020202020204" pitchFamily="34" charset="0"/>
              </a:rPr>
              <a:t>Also gives threads the ability to wait (block) for a certain condition to become false. </a:t>
            </a:r>
            <a:endParaRPr lang="en-US" sz="1600" dirty="0" smtClean="0">
              <a:solidFill>
                <a:schemeClr val="bg1"/>
              </a:solidFill>
              <a:latin typeface="Bahnschrift" panose="020B0502040204020203" pitchFamily="34" charset="0"/>
              <a:cs typeface="Arial" panose="020B0604020202020204" pitchFamily="34" charset="0"/>
            </a:endParaRPr>
          </a:p>
          <a:p>
            <a:pPr marL="395478">
              <a:lnSpc>
                <a:spcPct val="120000"/>
              </a:lnSpc>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cs typeface="Arial" panose="020B0604020202020204" pitchFamily="34" charset="0"/>
              </a:rPr>
              <a:t>A </a:t>
            </a:r>
            <a:r>
              <a:rPr lang="en-US" sz="1600" dirty="0">
                <a:solidFill>
                  <a:schemeClr val="bg1"/>
                </a:solidFill>
                <a:latin typeface="Bahnschrift" panose="020B0502040204020203" pitchFamily="34" charset="0"/>
                <a:cs typeface="Arial" panose="020B0604020202020204" pitchFamily="34" charset="0"/>
              </a:rPr>
              <a:t>monitor consists of a </a:t>
            </a:r>
            <a:r>
              <a:rPr lang="en-US" sz="1600" dirty="0" err="1">
                <a:solidFill>
                  <a:schemeClr val="bg1"/>
                </a:solidFill>
                <a:latin typeface="Bahnschrift" panose="020B0502040204020203" pitchFamily="34" charset="0"/>
                <a:cs typeface="Arial" panose="020B0604020202020204" pitchFamily="34" charset="0"/>
              </a:rPr>
              <a:t>mutex</a:t>
            </a:r>
            <a:r>
              <a:rPr lang="en-US" sz="1600" dirty="0">
                <a:solidFill>
                  <a:schemeClr val="bg1"/>
                </a:solidFill>
                <a:latin typeface="Bahnschrift" panose="020B0502040204020203" pitchFamily="34" charset="0"/>
                <a:cs typeface="Arial" panose="020B0604020202020204" pitchFamily="34" charset="0"/>
              </a:rPr>
              <a:t> (lock) object and condition variables. </a:t>
            </a:r>
            <a:endParaRPr lang="en-US" sz="1600" dirty="0" smtClean="0">
              <a:solidFill>
                <a:schemeClr val="bg1"/>
              </a:solidFill>
              <a:latin typeface="Bahnschrift" panose="020B0502040204020203" pitchFamily="34" charset="0"/>
              <a:cs typeface="Arial" panose="020B0604020202020204" pitchFamily="34" charset="0"/>
            </a:endParaRPr>
          </a:p>
          <a:p>
            <a:pPr marL="395478">
              <a:lnSpc>
                <a:spcPct val="120000"/>
              </a:lnSpc>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cs typeface="Arial" panose="020B0604020202020204" pitchFamily="34" charset="0"/>
              </a:rPr>
              <a:t>A </a:t>
            </a:r>
            <a:r>
              <a:rPr lang="en-US" sz="1600" dirty="0">
                <a:solidFill>
                  <a:schemeClr val="bg1"/>
                </a:solidFill>
                <a:latin typeface="Bahnschrift" panose="020B0502040204020203" pitchFamily="34" charset="0"/>
                <a:cs typeface="Arial" panose="020B0604020202020204" pitchFamily="34" charset="0"/>
              </a:rPr>
              <a:t>condition variable essentially is a container of threads that are waiting for a certain condition. </a:t>
            </a:r>
            <a:endParaRPr lang="en-US" sz="1600" dirty="0" smtClean="0">
              <a:solidFill>
                <a:schemeClr val="bg1"/>
              </a:solidFill>
              <a:latin typeface="Bahnschrift" panose="020B0502040204020203" pitchFamily="34" charset="0"/>
              <a:cs typeface="Arial" panose="020B0604020202020204" pitchFamily="34" charset="0"/>
            </a:endParaRPr>
          </a:p>
          <a:p>
            <a:pPr marL="395478">
              <a:lnSpc>
                <a:spcPct val="120000"/>
              </a:lnSpc>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cs typeface="Arial" panose="020B0604020202020204" pitchFamily="34" charset="0"/>
              </a:rPr>
              <a:t>Monitors </a:t>
            </a:r>
            <a:r>
              <a:rPr lang="en-US" sz="1600" dirty="0">
                <a:solidFill>
                  <a:schemeClr val="bg1"/>
                </a:solidFill>
                <a:latin typeface="Bahnschrift" panose="020B0502040204020203" pitchFamily="34" charset="0"/>
                <a:cs typeface="Arial" panose="020B0604020202020204" pitchFamily="34" charset="0"/>
              </a:rPr>
              <a:t>provide a mechanism for threads to temporarily give up exclusive access in order to wait for some condition to be met, before regaining exclusive access and resuming their task</a:t>
            </a:r>
            <a:r>
              <a:rPr lang="en-US" sz="1600" dirty="0" smtClean="0">
                <a:solidFill>
                  <a:schemeClr val="bg1"/>
                </a:solidFill>
                <a:latin typeface="Bahnschrift" panose="020B0502040204020203" pitchFamily="34" charset="0"/>
                <a:cs typeface="Arial" panose="020B0604020202020204" pitchFamily="34" charset="0"/>
              </a:rPr>
              <a:t>.</a:t>
            </a:r>
            <a:endParaRPr lang="en-US" sz="16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1200"/>
              </a:spcAft>
              <a:buNone/>
            </a:pPr>
            <a:r>
              <a:rPr lang="en-US" sz="1600" i="1" dirty="0">
                <a:solidFill>
                  <a:schemeClr val="tx1">
                    <a:lumMod val="65000"/>
                  </a:schemeClr>
                </a:solidFill>
                <a:latin typeface="Bahnschrift" panose="020B0502040204020203" pitchFamily="34" charset="0"/>
                <a:cs typeface="Arial" panose="020B0604020202020204" pitchFamily="34" charset="0"/>
                <a:hlinkClick r:id="rId2"/>
              </a:rPr>
              <a:t>( wiki )</a:t>
            </a:r>
            <a:r>
              <a:rPr lang="en-US" sz="1600" i="1" dirty="0">
                <a:solidFill>
                  <a:schemeClr val="tx1">
                    <a:lumMod val="65000"/>
                  </a:schemeClr>
                </a:solidFill>
                <a:latin typeface="Bahnschrift" panose="020B0502040204020203" pitchFamily="34" charset="0"/>
                <a:cs typeface="Arial" panose="020B0604020202020204" pitchFamily="34" charset="0"/>
              </a:rPr>
              <a:t> </a:t>
            </a:r>
            <a:endParaRPr lang="en-US" sz="18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buNone/>
            </a:pPr>
            <a:endParaRPr lang="en-US" sz="18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90638" y="13716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Concurrency control mechanism</a:t>
            </a:r>
            <a:endParaRPr lang="en-US" sz="28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277151" y="1813149"/>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i="1" dirty="0" smtClean="0">
                <a:solidFill>
                  <a:schemeClr val="bg1"/>
                </a:solidFill>
                <a:latin typeface="Arial Narrow" panose="020B0606020202030204" pitchFamily="34" charset="0"/>
                <a:cs typeface="Arial" panose="020B0604020202020204" pitchFamily="34" charset="0"/>
              </a:rPr>
              <a:t>Per </a:t>
            </a:r>
            <a:r>
              <a:rPr lang="en-US" b="1" i="1" dirty="0" err="1" smtClean="0">
                <a:solidFill>
                  <a:schemeClr val="bg1"/>
                </a:solidFill>
                <a:latin typeface="Arial Narrow" panose="020B0606020202030204" pitchFamily="34" charset="0"/>
                <a:cs typeface="Arial" panose="020B0604020202020204" pitchFamily="34" charset="0"/>
              </a:rPr>
              <a:t>Brinch</a:t>
            </a:r>
            <a:r>
              <a:rPr lang="en-US" b="1" i="1" dirty="0" smtClean="0">
                <a:solidFill>
                  <a:schemeClr val="bg1"/>
                </a:solidFill>
                <a:latin typeface="Arial Narrow" panose="020B0606020202030204" pitchFamily="34" charset="0"/>
                <a:cs typeface="Arial" panose="020B0604020202020204" pitchFamily="34" charset="0"/>
              </a:rPr>
              <a:t> Hansen, C.A.R. Hoare (c. 1973)</a:t>
            </a:r>
            <a:endParaRPr lang="en-US" b="1" i="1"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803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Monitor</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80998" y="1762869"/>
            <a:ext cx="8524875" cy="474005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monitor class Account {</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private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0 </a:t>
            </a:r>
            <a:r>
              <a:rPr lang="en-US" sz="18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invariant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&gt;= 0</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method </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boolean</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withdraw(</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i="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i="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amount&gt;=0 {</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&lt; amount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false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amount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method deposit(</a:t>
            </a:r>
            <a:r>
              <a:rPr lang="en-US" sz="18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amount) </a:t>
            </a:r>
          </a:p>
          <a:p>
            <a:pPr marL="0" indent="0">
              <a:spcBef>
                <a:spcPts val="0"/>
              </a:spcBef>
              <a:spcAft>
                <a:spcPts val="0"/>
              </a:spcAft>
              <a:buNone/>
            </a:pPr>
            <a:r>
              <a:rPr lang="en-US" sz="1800" i="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i="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amount &gt;=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0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a:t>
            </a: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amount</a:t>
            </a: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5" name="Content Placeholder 1"/>
          <p:cNvSpPr txBox="1">
            <a:spLocks/>
          </p:cNvSpPr>
          <p:nvPr/>
        </p:nvSpPr>
        <p:spPr>
          <a:xfrm>
            <a:off x="228600" y="1358332"/>
            <a:ext cx="7848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Overall Pattern</a:t>
            </a:r>
            <a:endParaRPr lang="en-US" sz="2400"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75868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Monitor</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799" y="1828800"/>
            <a:ext cx="8524875" cy="480060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class Account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private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lock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myLock</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private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0 </a:t>
            </a:r>
            <a:r>
              <a:rPr lang="en-US" sz="14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invariant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&gt;= 0</a:t>
            </a: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method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boolean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withdraw(</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amount &gt;=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0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myLock.acquire</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try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&lt; amount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false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amount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finally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myLock.release</a:t>
            </a:r>
            <a:r>
              <a:rPr lang="en-US" sz="14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method deposit(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amount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precondition</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amount &gt;=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0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myLock.acquire</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try {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balance := balance +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amount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finally { </a:t>
            </a:r>
            <a:r>
              <a:rPr lang="en-US" sz="1400" i="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myLock.release</a:t>
            </a:r>
            <a:r>
              <a:rPr lang="en-US" sz="1400" i="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Internal effect is this</a:t>
            </a:r>
            <a:endParaRPr lang="en-US" sz="2400"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821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err="1" smtClean="0">
                <a:solidFill>
                  <a:srgbClr val="0070C0"/>
                </a:solidFill>
                <a:latin typeface="Arial" panose="020B0604020202020204" pitchFamily="34" charset="0"/>
                <a:cs typeface="Arial" panose="020B0604020202020204" pitchFamily="34" charset="0"/>
              </a:rPr>
              <a:t>Mutex</a:t>
            </a:r>
            <a:r>
              <a:rPr lang="en-US" sz="4000" b="1" dirty="0" smtClean="0">
                <a:solidFill>
                  <a:srgbClr val="0070C0"/>
                </a:solidFill>
                <a:latin typeface="Arial" panose="020B0604020202020204" pitchFamily="34" charset="0"/>
                <a:cs typeface="Arial" panose="020B0604020202020204" pitchFamily="34" charset="0"/>
              </a:rPr>
              <a:t> not enough</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457199" y="2960911"/>
            <a:ext cx="7772401"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while not( P ) do skip</a:t>
            </a: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Threads can deadlock</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13508" y="1750422"/>
            <a:ext cx="8524875" cy="113646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general, threads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attempting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some op in a monitor may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need to wait until some condition P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holds on the state of the monitor’s shared data</a:t>
            </a:r>
            <a:endPar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109728" indent="0">
              <a:spcBef>
                <a:spcPts val="0"/>
              </a:spcBef>
              <a:spcAft>
                <a:spcPts val="1200"/>
              </a:spcAft>
              <a:buNone/>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busy waiting loop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wont work here</a:t>
            </a:r>
            <a:endPar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10" name="Content Placeholder 1"/>
          <p:cNvSpPr txBox="1">
            <a:spLocks/>
          </p:cNvSpPr>
          <p:nvPr/>
        </p:nvSpPr>
        <p:spPr>
          <a:xfrm>
            <a:off x="302623" y="3352800"/>
            <a:ext cx="8155578"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Why not?  </a:t>
            </a:r>
          </a:p>
          <a:p>
            <a:pPr marL="109728" indent="0">
              <a:spcBef>
                <a:spcPts val="0"/>
              </a:spcBef>
              <a:spcAft>
                <a:spcPts val="1200"/>
              </a:spcAft>
              <a:buNone/>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thread doing this </a:t>
            </a:r>
            <a:r>
              <a:rPr lang="en-US" sz="1800" i="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is in the monitor</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and has the </a:t>
            </a:r>
            <a:r>
              <a:rPr lang="en-US" sz="1800"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lock</a:t>
            </a:r>
          </a:p>
          <a:p>
            <a:pPr marL="109728" indent="0">
              <a:spcBef>
                <a:spcPts val="0"/>
              </a:spcBef>
              <a:spcAft>
                <a:spcPts val="1200"/>
              </a:spcAft>
              <a:buNone/>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Thus, no other thread can enter the monitor to change the data state and make P true</a:t>
            </a:r>
          </a:p>
          <a:p>
            <a:pPr marL="109728" indent="0">
              <a:spcBef>
                <a:spcPts val="0"/>
              </a:spcBef>
              <a:spcAft>
                <a:spcPts val="1200"/>
              </a:spcAft>
              <a:buNone/>
            </a:pPr>
            <a:r>
              <a:rPr lang="en-US" sz="1800"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Need </a:t>
            </a:r>
            <a:r>
              <a:rPr lang="en-US" sz="18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a way to </a:t>
            </a:r>
            <a:r>
              <a:rPr lang="en-US" sz="1800"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pause the thread, and then signal it back to running when </a:t>
            </a:r>
            <a:r>
              <a:rPr lang="en-US" sz="18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the condition P is true (or could be true). </a:t>
            </a:r>
          </a:p>
        </p:txBody>
      </p:sp>
      <p:sp>
        <p:nvSpPr>
          <p:cNvPr id="11" name="Content Placeholder 1"/>
          <p:cNvSpPr txBox="1">
            <a:spLocks/>
          </p:cNvSpPr>
          <p:nvPr/>
        </p:nvSpPr>
        <p:spPr>
          <a:xfrm>
            <a:off x="3929193" y="5791200"/>
            <a:ext cx="3620589" cy="6204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2400" b="1" i="1" dirty="0" smtClean="0">
                <a:solidFill>
                  <a:srgbClr val="C00000"/>
                </a:solidFill>
                <a:latin typeface="Bahnschrift" panose="020B0502040204020203" pitchFamily="34" charset="0"/>
                <a:ea typeface="Cascadia Code" panose="020B0609020000020004" pitchFamily="49" charset="0"/>
                <a:cs typeface="Cascadia Code" panose="020B0609020000020004" pitchFamily="49" charset="0"/>
              </a:rPr>
              <a:t>condition variables</a:t>
            </a:r>
            <a:endParaRPr lang="en-US" sz="2400" b="1"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4030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7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par>
                          <p:cTn id="31" fill="hold">
                            <p:stCondLst>
                              <p:cond delay="500"/>
                            </p:stCondLst>
                            <p:childTnLst>
                              <p:par>
                                <p:cTn id="32" presetID="10" presetClass="entr" presetSubtype="0" fill="hold" nodeType="afterEffect">
                                  <p:stCondLst>
                                    <p:cond delay="50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12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500"/>
                                        <p:tgtEl>
                                          <p:spTgt spid="1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1100"/>
                                        <p:tgtEl>
                                          <p:spTgt spid="10">
                                            <p:txEl>
                                              <p:pRg st="3" end="3"/>
                                            </p:txEl>
                                          </p:spTgt>
                                        </p:tgtEl>
                                      </p:cBhvr>
                                    </p:animEffect>
                                  </p:childTnLst>
                                </p:cTn>
                              </p:par>
                            </p:childTnLst>
                          </p:cTn>
                        </p:par>
                        <p:par>
                          <p:cTn id="45" fill="hold">
                            <p:stCondLst>
                              <p:cond delay="11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2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Issues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275398" y="126682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Busy Waiting</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13509" y="1750420"/>
            <a:ext cx="8516165" cy="426938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global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RingBuffer</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queue;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thread-unsafe ring-buffer of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tasks</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producer thread's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behavior</a:t>
            </a: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producer()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task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Produce some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new task to be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added</a:t>
            </a: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queue.isFull</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non-full</a:t>
            </a: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queue.enqueue</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Add the task to the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consumer thread's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behavior</a:t>
            </a: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consumer()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queue.isEmpty</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non-empty</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queue.dequeue</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Take a task off of the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a:t>
            </a: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doStuff</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Go off and do something with </a:t>
            </a:r>
            <a:r>
              <a:rPr lang="en-US" sz="15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a:t>
            </a: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7" name="Content Placeholder 1"/>
          <p:cNvSpPr txBox="1">
            <a:spLocks/>
          </p:cNvSpPr>
          <p:nvPr/>
        </p:nvSpPr>
        <p:spPr>
          <a:xfrm>
            <a:off x="1752600" y="5747652"/>
            <a:ext cx="6019800" cy="6204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2400" b="1" i="1" dirty="0" smtClean="0">
                <a:solidFill>
                  <a:srgbClr val="C00000"/>
                </a:solidFill>
                <a:latin typeface="Bahnschrift" panose="020B0502040204020203" pitchFamily="34" charset="0"/>
                <a:ea typeface="Cascadia Code" panose="020B0609020000020004" pitchFamily="49" charset="0"/>
                <a:cs typeface="Cascadia Code" panose="020B0609020000020004" pitchFamily="49" charset="0"/>
              </a:rPr>
              <a:t>race conditions, mess up queue state</a:t>
            </a:r>
            <a:endParaRPr lang="en-US" sz="2400" b="1"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6520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fade">
                                      <p:cBhvr>
                                        <p:cTn id="45" dur="500"/>
                                        <p:tgtEl>
                                          <p:spTgt spid="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11" end="11"/>
                                            </p:txEl>
                                          </p:spTgt>
                                        </p:tgtEl>
                                        <p:attrNameLst>
                                          <p:attrName>style.visibility</p:attrName>
                                        </p:attrNameLst>
                                      </p:cBhvr>
                                      <p:to>
                                        <p:strVal val="visible"/>
                                      </p:to>
                                    </p:set>
                                    <p:animEffect transition="in" filter="fade">
                                      <p:cBhvr>
                                        <p:cTn id="50" dur="500"/>
                                        <p:tgtEl>
                                          <p:spTgt spid="9">
                                            <p:txEl>
                                              <p:pRg st="11" end="11"/>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9">
                                            <p:txEl>
                                              <p:pRg st="12" end="12"/>
                                            </p:txEl>
                                          </p:spTgt>
                                        </p:tgtEl>
                                        <p:attrNameLst>
                                          <p:attrName>style.visibility</p:attrName>
                                        </p:attrNameLst>
                                      </p:cBhvr>
                                      <p:to>
                                        <p:strVal val="visible"/>
                                      </p:to>
                                    </p:set>
                                    <p:animEffect transition="in" filter="fade">
                                      <p:cBhvr>
                                        <p:cTn id="54" dur="500"/>
                                        <p:tgtEl>
                                          <p:spTgt spid="9">
                                            <p:txEl>
                                              <p:pRg st="12" end="12"/>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9">
                                            <p:txEl>
                                              <p:pRg st="13" end="13"/>
                                            </p:txEl>
                                          </p:spTgt>
                                        </p:tgtEl>
                                        <p:attrNameLst>
                                          <p:attrName>style.visibility</p:attrName>
                                        </p:attrNameLst>
                                      </p:cBhvr>
                                      <p:to>
                                        <p:strVal val="visible"/>
                                      </p:to>
                                    </p:set>
                                    <p:animEffect transition="in" filter="fade">
                                      <p:cBhvr>
                                        <p:cTn id="58" dur="500"/>
                                        <p:tgtEl>
                                          <p:spTgt spid="9">
                                            <p:txEl>
                                              <p:pRg st="13" end="13"/>
                                            </p:txEl>
                                          </p:spTgt>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9">
                                            <p:txEl>
                                              <p:pRg st="14" end="14"/>
                                            </p:txEl>
                                          </p:spTgt>
                                        </p:tgtEl>
                                        <p:attrNameLst>
                                          <p:attrName>style.visibility</p:attrName>
                                        </p:attrNameLst>
                                      </p:cBhvr>
                                      <p:to>
                                        <p:strVal val="visible"/>
                                      </p:to>
                                    </p:set>
                                    <p:animEffect transition="in" filter="fade">
                                      <p:cBhvr>
                                        <p:cTn id="62" dur="500"/>
                                        <p:tgtEl>
                                          <p:spTgt spid="9">
                                            <p:txEl>
                                              <p:pRg st="14" end="14"/>
                                            </p:txEl>
                                          </p:spTgt>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9">
                                            <p:txEl>
                                              <p:pRg st="15" end="15"/>
                                            </p:txEl>
                                          </p:spTgt>
                                        </p:tgtEl>
                                        <p:attrNameLst>
                                          <p:attrName>style.visibility</p:attrName>
                                        </p:attrNameLst>
                                      </p:cBhvr>
                                      <p:to>
                                        <p:strVal val="visible"/>
                                      </p:to>
                                    </p:set>
                                    <p:animEffect transition="in" filter="fade">
                                      <p:cBhvr>
                                        <p:cTn id="66" dur="500"/>
                                        <p:tgtEl>
                                          <p:spTgt spid="9">
                                            <p:txEl>
                                              <p:pRg st="15" end="15"/>
                                            </p:txEl>
                                          </p:spTgt>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9">
                                            <p:txEl>
                                              <p:pRg st="16" end="16"/>
                                            </p:txEl>
                                          </p:spTgt>
                                        </p:tgtEl>
                                        <p:attrNameLst>
                                          <p:attrName>style.visibility</p:attrName>
                                        </p:attrNameLst>
                                      </p:cBhvr>
                                      <p:to>
                                        <p:strVal val="visible"/>
                                      </p:to>
                                    </p:set>
                                    <p:animEffect transition="in" filter="fade">
                                      <p:cBhvr>
                                        <p:cTn id="70" dur="500"/>
                                        <p:tgtEl>
                                          <p:spTgt spid="9">
                                            <p:txEl>
                                              <p:pRg st="16" end="16"/>
                                            </p:txEl>
                                          </p:spTgt>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9">
                                            <p:txEl>
                                              <p:pRg st="17" end="17"/>
                                            </p:txEl>
                                          </p:spTgt>
                                        </p:tgtEl>
                                        <p:attrNameLst>
                                          <p:attrName>style.visibility</p:attrName>
                                        </p:attrNameLst>
                                      </p:cBhvr>
                                      <p:to>
                                        <p:strVal val="visible"/>
                                      </p:to>
                                    </p:set>
                                    <p:animEffect transition="in" filter="fade">
                                      <p:cBhvr>
                                        <p:cTn id="74" dur="500"/>
                                        <p:tgtEl>
                                          <p:spTgt spid="9">
                                            <p:txEl>
                                              <p:pRg st="17" end="17"/>
                                            </p:txEl>
                                          </p:spTgt>
                                        </p:tgtEl>
                                      </p:cBhvr>
                                    </p:animEffect>
                                  </p:childTnLst>
                                </p:cTn>
                              </p:par>
                            </p:childTnLst>
                          </p:cTn>
                        </p:par>
                        <p:par>
                          <p:cTn id="75" fill="hold">
                            <p:stCondLst>
                              <p:cond delay="3500"/>
                            </p:stCondLst>
                            <p:childTnLst>
                              <p:par>
                                <p:cTn id="76" presetID="10" presetClass="entr" presetSubtype="0" fill="hold" nodeType="afterEffect">
                                  <p:stCondLst>
                                    <p:cond delay="0"/>
                                  </p:stCondLst>
                                  <p:childTnLst>
                                    <p:set>
                                      <p:cBhvr>
                                        <p:cTn id="77" dur="1" fill="hold">
                                          <p:stCondLst>
                                            <p:cond delay="0"/>
                                          </p:stCondLst>
                                        </p:cTn>
                                        <p:tgtEl>
                                          <p:spTgt spid="9">
                                            <p:txEl>
                                              <p:pRg st="18" end="18"/>
                                            </p:txEl>
                                          </p:spTgt>
                                        </p:tgtEl>
                                        <p:attrNameLst>
                                          <p:attrName>style.visibility</p:attrName>
                                        </p:attrNameLst>
                                      </p:cBhvr>
                                      <p:to>
                                        <p:strVal val="visible"/>
                                      </p:to>
                                    </p:set>
                                    <p:animEffect transition="in" filter="fade">
                                      <p:cBhvr>
                                        <p:cTn id="78" dur="500"/>
                                        <p:tgtEl>
                                          <p:spTgt spid="9">
                                            <p:txEl>
                                              <p:pRg st="18" end="1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Issues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275398" y="126682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Spin Waiting (spin lock)</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273221" y="2511336"/>
            <a:ext cx="8516165" cy="388946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global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RingBuffer</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queue;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thread-unsafe ring-buffer of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tasks</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global Lock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 </a:t>
            </a:r>
            <a:r>
              <a:rPr lang="en-US" sz="12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mutex</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for the ring-buffer of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tasks</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producer thread's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behavior</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producer() {</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task </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Producer makes some new task to be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added</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Acquire lock for initial busy-wait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check</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queue.isFull</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non-full</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Drop the lock temporarily to allow a chance for other threads</a:t>
            </a:r>
          </a:p>
          <a:p>
            <a:pPr marL="91440" indent="0">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needing </a:t>
            </a:r>
            <a:r>
              <a:rPr lang="en-US" sz="12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queueLock</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to run so that a consumer might take a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Re-acquire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lock for the next call to "</a:t>
            </a:r>
            <a:r>
              <a:rPr lang="en-US" sz="12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queue.isFull</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queue.enqueue</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2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Add the task to the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Drop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lock until we need it again to add the next </a:t>
            </a:r>
            <a:r>
              <a:rPr lang="en-US" sz="12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a:t>
            </a:r>
            <a:endPar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0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0" name="Content Placeholder 1"/>
          <p:cNvSpPr txBox="1">
            <a:spLocks/>
          </p:cNvSpPr>
          <p:nvPr/>
        </p:nvSpPr>
        <p:spPr>
          <a:xfrm>
            <a:off x="275398" y="1712323"/>
            <a:ext cx="8516165" cy="7260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0"/>
              </a:spcAft>
              <a:buClrTx/>
              <a:buFont typeface="Arial" panose="020B0604020202020204" pitchFamily="34" charset="0"/>
              <a:buChar char="•"/>
            </a:pP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a:t>
            </a:r>
            <a:r>
              <a:rPr lang="en-US" sz="14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used to protect the critical sections of </a:t>
            </a: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code</a:t>
            </a:r>
          </a:p>
          <a:p>
            <a:pPr marL="365760" indent="-182880">
              <a:spcBef>
                <a:spcPts val="0"/>
              </a:spcBef>
              <a:spcAft>
                <a:spcPts val="0"/>
              </a:spcAft>
              <a:buClrTx/>
              <a:buFont typeface="Arial" panose="020B0604020202020204" pitchFamily="34" charset="0"/>
              <a:buChar char="•"/>
            </a:pP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busy-waiting </a:t>
            </a: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is still </a:t>
            </a: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used</a:t>
            </a:r>
            <a:endPar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365760" indent="-182880">
              <a:spcBef>
                <a:spcPts val="0"/>
              </a:spcBef>
              <a:spcAft>
                <a:spcPts val="0"/>
              </a:spcAft>
              <a:buClrTx/>
              <a:buFont typeface="Arial" panose="020B0604020202020204" pitchFamily="34" charset="0"/>
              <a:buChar char="•"/>
            </a:pP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a:t>
            </a: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lock </a:t>
            </a: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is </a:t>
            </a: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acquired and released in between each busy-wait </a:t>
            </a:r>
            <a:r>
              <a:rPr lang="en-US" sz="14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check </a:t>
            </a: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6676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500"/>
                                        <p:tgtEl>
                                          <p:spTgt spid="9">
                                            <p:txEl>
                                              <p:pRg st="5" end="5"/>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fade">
                                      <p:cBhvr>
                                        <p:cTn id="48" dur="500"/>
                                        <p:tgtEl>
                                          <p:spTgt spid="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Effect transition="in" filter="fade">
                                      <p:cBhvr>
                                        <p:cTn id="53" dur="500"/>
                                        <p:tgtEl>
                                          <p:spTgt spid="9">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9" end="9"/>
                                            </p:txEl>
                                          </p:spTgt>
                                        </p:tgtEl>
                                        <p:attrNameLst>
                                          <p:attrName>style.visibility</p:attrName>
                                        </p:attrNameLst>
                                      </p:cBhvr>
                                      <p:to>
                                        <p:strVal val="visible"/>
                                      </p:to>
                                    </p:set>
                                    <p:animEffect transition="in" filter="fade">
                                      <p:cBhvr>
                                        <p:cTn id="58" dur="500"/>
                                        <p:tgtEl>
                                          <p:spTgt spid="9">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xEl>
                                              <p:pRg st="10" end="10"/>
                                            </p:txEl>
                                          </p:spTgt>
                                        </p:tgtEl>
                                        <p:attrNameLst>
                                          <p:attrName>style.visibility</p:attrName>
                                        </p:attrNameLst>
                                      </p:cBhvr>
                                      <p:to>
                                        <p:strVal val="visible"/>
                                      </p:to>
                                    </p:set>
                                    <p:animEffect transition="in" filter="fade">
                                      <p:cBhvr>
                                        <p:cTn id="63" dur="500"/>
                                        <p:tgtEl>
                                          <p:spTgt spid="9">
                                            <p:txEl>
                                              <p:pRg st="10" end="10"/>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Effect transition="in" filter="fade">
                                      <p:cBhvr>
                                        <p:cTn id="67" dur="500"/>
                                        <p:tgtEl>
                                          <p:spTgt spid="9">
                                            <p:txEl>
                                              <p:pRg st="11" end="11"/>
                                            </p:txEl>
                                          </p:spTgt>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9">
                                            <p:txEl>
                                              <p:pRg st="12" end="12"/>
                                            </p:txEl>
                                          </p:spTgt>
                                        </p:tgtEl>
                                        <p:attrNameLst>
                                          <p:attrName>style.visibility</p:attrName>
                                        </p:attrNameLst>
                                      </p:cBhvr>
                                      <p:to>
                                        <p:strVal val="visible"/>
                                      </p:to>
                                    </p:set>
                                    <p:animEffect transition="in" filter="fade">
                                      <p:cBhvr>
                                        <p:cTn id="71" dur="500"/>
                                        <p:tgtEl>
                                          <p:spTgt spid="9">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
                                            <p:txEl>
                                              <p:pRg st="13" end="13"/>
                                            </p:txEl>
                                          </p:spTgt>
                                        </p:tgtEl>
                                        <p:attrNameLst>
                                          <p:attrName>style.visibility</p:attrName>
                                        </p:attrNameLst>
                                      </p:cBhvr>
                                      <p:to>
                                        <p:strVal val="visible"/>
                                      </p:to>
                                    </p:set>
                                    <p:animEffect transition="in" filter="fade">
                                      <p:cBhvr>
                                        <p:cTn id="76" dur="500"/>
                                        <p:tgtEl>
                                          <p:spTgt spid="9">
                                            <p:txEl>
                                              <p:pRg st="13" end="13"/>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9">
                                            <p:txEl>
                                              <p:pRg st="14" end="14"/>
                                            </p:txEl>
                                          </p:spTgt>
                                        </p:tgtEl>
                                        <p:attrNameLst>
                                          <p:attrName>style.visibility</p:attrName>
                                        </p:attrNameLst>
                                      </p:cBhvr>
                                      <p:to>
                                        <p:strVal val="visible"/>
                                      </p:to>
                                    </p:set>
                                    <p:animEffect transition="in" filter="fade">
                                      <p:cBhvr>
                                        <p:cTn id="80" dur="500"/>
                                        <p:tgtEl>
                                          <p:spTgt spid="9">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
                                            <p:txEl>
                                              <p:pRg st="16" end="16"/>
                                            </p:txEl>
                                          </p:spTgt>
                                        </p:tgtEl>
                                        <p:attrNameLst>
                                          <p:attrName>style.visibility</p:attrName>
                                        </p:attrNameLst>
                                      </p:cBhvr>
                                      <p:to>
                                        <p:strVal val="visible"/>
                                      </p:to>
                                    </p:set>
                                    <p:animEffect transition="in" filter="fade">
                                      <p:cBhvr>
                                        <p:cTn id="85" dur="500"/>
                                        <p:tgtEl>
                                          <p:spTgt spid="9">
                                            <p:txEl>
                                              <p:pRg st="16" end="16"/>
                                            </p:txEl>
                                          </p:spTgt>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9">
                                            <p:txEl>
                                              <p:pRg st="17" end="17"/>
                                            </p:txEl>
                                          </p:spTgt>
                                        </p:tgtEl>
                                        <p:attrNameLst>
                                          <p:attrName>style.visibility</p:attrName>
                                        </p:attrNameLst>
                                      </p:cBhvr>
                                      <p:to>
                                        <p:strVal val="visible"/>
                                      </p:to>
                                    </p:set>
                                    <p:animEffect transition="in" filter="fade">
                                      <p:cBhvr>
                                        <p:cTn id="89" dur="500"/>
                                        <p:tgtEl>
                                          <p:spTgt spid="9">
                                            <p:txEl>
                                              <p:pRg st="17" end="17"/>
                                            </p:txEl>
                                          </p:spTgt>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9">
                                            <p:txEl>
                                              <p:pRg st="18" end="18"/>
                                            </p:txEl>
                                          </p:spTgt>
                                        </p:tgtEl>
                                        <p:attrNameLst>
                                          <p:attrName>style.visibility</p:attrName>
                                        </p:attrNameLst>
                                      </p:cBhvr>
                                      <p:to>
                                        <p:strVal val="visible"/>
                                      </p:to>
                                    </p:set>
                                    <p:animEffect transition="in" filter="fade">
                                      <p:cBhvr>
                                        <p:cTn id="93" dur="500"/>
                                        <p:tgtEl>
                                          <p:spTgt spid="9">
                                            <p:txEl>
                                              <p:pRg st="18" end="18"/>
                                            </p:txEl>
                                          </p:spTgt>
                                        </p:tgtEl>
                                      </p:cBhvr>
                                    </p:animEffec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9">
                                            <p:txEl>
                                              <p:pRg st="19" end="19"/>
                                            </p:txEl>
                                          </p:spTgt>
                                        </p:tgtEl>
                                        <p:attrNameLst>
                                          <p:attrName>style.visibility</p:attrName>
                                        </p:attrNameLst>
                                      </p:cBhvr>
                                      <p:to>
                                        <p:strVal val="visible"/>
                                      </p:to>
                                    </p:set>
                                    <p:animEffect transition="in" filter="fade">
                                      <p:cBhvr>
                                        <p:cTn id="97" dur="500"/>
                                        <p:tgtEl>
                                          <p:spTgt spid="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Issues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275398" y="126682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Spin Waiting</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299347" y="1712323"/>
            <a:ext cx="8516165" cy="399682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Method representing each consumer thread's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behavior</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method consumer()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Acquire lock for initial busy-wait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check</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while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queue.isEmpty</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Busy-wait until the queue is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non-empty</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Drop the lock temporarily to allow a chance for other threads</a:t>
            </a: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needing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queueLock</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to run so that a producer might add a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queueLock.acquire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Re-acquire the lock for the next </a:t>
            </a:r>
            <a:endPar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call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to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queue.isEmpty</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queue.dequeue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Take a task off of the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queue</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queueLock.release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Drop queue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lock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until need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it </a:t>
            </a:r>
            <a:endPar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again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to take off the next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doStuff</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myTask</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Go off and do something with the </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task</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5769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fade">
                                      <p:cBhvr>
                                        <p:cTn id="48" dur="500"/>
                                        <p:tgtEl>
                                          <p:spTgt spid="9">
                                            <p:txEl>
                                              <p:pRg st="8" end="8"/>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fade">
                                      <p:cBhvr>
                                        <p:cTn id="56" dur="500"/>
                                        <p:tgtEl>
                                          <p:spTgt spid="9">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11" end="11"/>
                                            </p:txEl>
                                          </p:spTgt>
                                        </p:tgtEl>
                                        <p:attrNameLst>
                                          <p:attrName>style.visibility</p:attrName>
                                        </p:attrNameLst>
                                      </p:cBhvr>
                                      <p:to>
                                        <p:strVal val="visible"/>
                                      </p:to>
                                    </p:set>
                                    <p:animEffect transition="in" filter="fade">
                                      <p:cBhvr>
                                        <p:cTn id="61" dur="500"/>
                                        <p:tgtEl>
                                          <p:spTgt spid="9">
                                            <p:txEl>
                                              <p:pRg st="11" end="11"/>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
                                            <p:txEl>
                                              <p:pRg st="12" end="12"/>
                                            </p:txEl>
                                          </p:spTgt>
                                        </p:tgtEl>
                                        <p:attrNameLst>
                                          <p:attrName>style.visibility</p:attrName>
                                        </p:attrNameLst>
                                      </p:cBhvr>
                                      <p:to>
                                        <p:strVal val="visible"/>
                                      </p:to>
                                    </p:set>
                                    <p:animEffect transition="in" filter="fade">
                                      <p:cBhvr>
                                        <p:cTn id="65" dur="500"/>
                                        <p:tgtEl>
                                          <p:spTgt spid="9">
                                            <p:txEl>
                                              <p:pRg st="12" end="12"/>
                                            </p:txEl>
                                          </p:spTgt>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9">
                                            <p:txEl>
                                              <p:pRg st="13" end="13"/>
                                            </p:txEl>
                                          </p:spTgt>
                                        </p:tgtEl>
                                        <p:attrNameLst>
                                          <p:attrName>style.visibility</p:attrName>
                                        </p:attrNameLst>
                                      </p:cBhvr>
                                      <p:to>
                                        <p:strVal val="visible"/>
                                      </p:to>
                                    </p:set>
                                    <p:animEffect transition="in" filter="fade">
                                      <p:cBhvr>
                                        <p:cTn id="69" dur="500"/>
                                        <p:tgtEl>
                                          <p:spTgt spid="9">
                                            <p:txEl>
                                              <p:pRg st="13" end="13"/>
                                            </p:txEl>
                                          </p:spTgt>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9">
                                            <p:txEl>
                                              <p:pRg st="14" end="14"/>
                                            </p:txEl>
                                          </p:spTgt>
                                        </p:tgtEl>
                                        <p:attrNameLst>
                                          <p:attrName>style.visibility</p:attrName>
                                        </p:attrNameLst>
                                      </p:cBhvr>
                                      <p:to>
                                        <p:strVal val="visible"/>
                                      </p:to>
                                    </p:set>
                                    <p:animEffect transition="in" filter="fade">
                                      <p:cBhvr>
                                        <p:cTn id="73" dur="500"/>
                                        <p:tgtEl>
                                          <p:spTgt spid="9">
                                            <p:txEl>
                                              <p:pRg st="14" end="14"/>
                                            </p:txEl>
                                          </p:spTgt>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9">
                                            <p:txEl>
                                              <p:pRg st="15" end="15"/>
                                            </p:txEl>
                                          </p:spTgt>
                                        </p:tgtEl>
                                        <p:attrNameLst>
                                          <p:attrName>style.visibility</p:attrName>
                                        </p:attrNameLst>
                                      </p:cBhvr>
                                      <p:to>
                                        <p:strVal val="visible"/>
                                      </p:to>
                                    </p:set>
                                    <p:animEffect transition="in" filter="fade">
                                      <p:cBhvr>
                                        <p:cTn id="77" dur="500"/>
                                        <p:tgtEl>
                                          <p:spTgt spid="9">
                                            <p:txEl>
                                              <p:pRg st="15" end="15"/>
                                            </p:txEl>
                                          </p:spTgt>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9">
                                            <p:txEl>
                                              <p:pRg st="16" end="16"/>
                                            </p:txEl>
                                          </p:spTgt>
                                        </p:tgtEl>
                                        <p:attrNameLst>
                                          <p:attrName>style.visibility</p:attrName>
                                        </p:attrNameLst>
                                      </p:cBhvr>
                                      <p:to>
                                        <p:strVal val="visible"/>
                                      </p:to>
                                    </p:set>
                                    <p:animEffect transition="in" filter="fade">
                                      <p:cBhvr>
                                        <p:cTn id="81" dur="500"/>
                                        <p:tgtEl>
                                          <p:spTgt spid="9">
                                            <p:txEl>
                                              <p:pRg st="16" end="16"/>
                                            </p:txEl>
                                          </p:spTgt>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9">
                                            <p:txEl>
                                              <p:pRg st="17" end="17"/>
                                            </p:txEl>
                                          </p:spTgt>
                                        </p:tgtEl>
                                        <p:attrNameLst>
                                          <p:attrName>style.visibility</p:attrName>
                                        </p:attrNameLst>
                                      </p:cBhvr>
                                      <p:to>
                                        <p:strVal val="visible"/>
                                      </p:to>
                                    </p:set>
                                    <p:animEffect transition="in" filter="fade">
                                      <p:cBhvr>
                                        <p:cTn id="85"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Concurrency</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85889"/>
            <a:ext cx="7467600" cy="885825"/>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Concurrency is when two or more different calculations are underway in overlapping time periods</a:t>
            </a:r>
            <a:endParaRPr lang="en-US" sz="2400" b="1" dirty="0">
              <a:solidFill>
                <a:srgbClr val="BE442C"/>
              </a:solidFill>
              <a:latin typeface="Arial Narrow" panose="020B0606020202030204" pitchFamily="34" charset="0"/>
              <a:cs typeface="Arial" panose="020B0604020202020204" pitchFamily="34" charset="0"/>
            </a:endParaRPr>
          </a:p>
        </p:txBody>
      </p:sp>
      <p:sp>
        <p:nvSpPr>
          <p:cNvPr id="5" name="Content Placeholder 1"/>
          <p:cNvSpPr txBox="1">
            <a:spLocks/>
          </p:cNvSpPr>
          <p:nvPr/>
        </p:nvSpPr>
        <p:spPr>
          <a:xfrm>
            <a:off x="304800" y="2265183"/>
            <a:ext cx="7086600" cy="19812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chemeClr val="bg1"/>
                </a:solidFill>
                <a:latin typeface="Arial Narrow" panose="020B0606020202030204" pitchFamily="34" charset="0"/>
                <a:cs typeface="Arial" panose="020B0604020202020204" pitchFamily="34" charset="0"/>
              </a:rPr>
              <a:t>These different activities </a:t>
            </a:r>
          </a:p>
          <a:p>
            <a:pPr marL="457200" lvl="3" indent="-182880">
              <a:spcBef>
                <a:spcPts val="0"/>
              </a:spcBef>
              <a:buClrTx/>
              <a:buFont typeface="Wingdings" panose="05000000000000000000" pitchFamily="2" charset="2"/>
              <a:buChar char="§"/>
            </a:pPr>
            <a:r>
              <a:rPr lang="en-US" sz="2200" b="1" i="1" dirty="0" smtClean="0">
                <a:solidFill>
                  <a:srgbClr val="0070C0"/>
                </a:solidFill>
                <a:latin typeface="Arial Narrow" panose="020B0606020202030204" pitchFamily="34" charset="0"/>
                <a:cs typeface="Arial" panose="020B0604020202020204" pitchFamily="34" charset="0"/>
              </a:rPr>
              <a:t>might not interact ( independent, not interesting )</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m</a:t>
            </a:r>
            <a:r>
              <a:rPr lang="en-US" sz="2200" b="1" i="1" dirty="0" smtClean="0">
                <a:solidFill>
                  <a:srgbClr val="0070C0"/>
                </a:solidFill>
                <a:latin typeface="Arial Narrow" panose="020B0606020202030204" pitchFamily="34" charset="0"/>
                <a:cs typeface="Arial" panose="020B0604020202020204" pitchFamily="34" charset="0"/>
              </a:rPr>
              <a:t>ight cooperate to accomplish a task together</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m</a:t>
            </a:r>
            <a:r>
              <a:rPr lang="en-US" sz="2200" b="1" i="1" dirty="0" smtClean="0">
                <a:solidFill>
                  <a:srgbClr val="0070C0"/>
                </a:solidFill>
                <a:latin typeface="Arial Narrow" panose="020B0606020202030204" pitchFamily="34" charset="0"/>
                <a:cs typeface="Arial" panose="020B0604020202020204" pitchFamily="34" charset="0"/>
              </a:rPr>
              <a:t>ight interfere to cause problems or errors</a:t>
            </a:r>
            <a:endParaRPr lang="en-US" sz="2200" b="1" i="1" dirty="0">
              <a:solidFill>
                <a:srgbClr val="0070C0"/>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13509" y="4343400"/>
            <a:ext cx="7086600" cy="1905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chemeClr val="bg1"/>
                </a:solidFill>
                <a:latin typeface="Arial Narrow" panose="020B0606020202030204" pitchFamily="34" charset="0"/>
                <a:cs typeface="Arial" panose="020B0604020202020204" pitchFamily="34" charset="0"/>
              </a:rPr>
              <a:t>Concurrent activities might be</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c</a:t>
            </a:r>
            <a:r>
              <a:rPr lang="en-US" sz="2200" b="1" i="1" dirty="0" smtClean="0">
                <a:solidFill>
                  <a:srgbClr val="0070C0"/>
                </a:solidFill>
                <a:latin typeface="Arial Narrow" panose="020B0606020202030204" pitchFamily="34" charset="0"/>
                <a:cs typeface="Arial" panose="020B0604020202020204" pitchFamily="34" charset="0"/>
              </a:rPr>
              <a:t>hunky, large, coarse-grained, few in number</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f</a:t>
            </a:r>
            <a:r>
              <a:rPr lang="en-US" sz="2200" b="1" i="1" dirty="0" smtClean="0">
                <a:solidFill>
                  <a:srgbClr val="0070C0"/>
                </a:solidFill>
                <a:latin typeface="Arial Narrow" panose="020B0606020202030204" pitchFamily="34" charset="0"/>
                <a:cs typeface="Arial" panose="020B0604020202020204" pitchFamily="34" charset="0"/>
              </a:rPr>
              <a:t>ine-grained, large in number, small actions</a:t>
            </a:r>
          </a:p>
          <a:p>
            <a:pPr marL="457200" lvl="3" indent="-182880">
              <a:spcBef>
                <a:spcPts val="0"/>
              </a:spcBef>
              <a:buClrTx/>
              <a:buFont typeface="Wingdings" panose="05000000000000000000" pitchFamily="2" charset="2"/>
              <a:buChar char="§"/>
            </a:pPr>
            <a:r>
              <a:rPr lang="en-US" sz="2200" b="1" i="1" dirty="0">
                <a:solidFill>
                  <a:srgbClr val="0070C0"/>
                </a:solidFill>
                <a:latin typeface="Arial Narrow" panose="020B0606020202030204" pitchFamily="34" charset="0"/>
                <a:cs typeface="Arial" panose="020B0604020202020204" pitchFamily="34" charset="0"/>
              </a:rPr>
              <a:t>i</a:t>
            </a:r>
            <a:r>
              <a:rPr lang="en-US" sz="2200" b="1" i="1" dirty="0" smtClean="0">
                <a:solidFill>
                  <a:srgbClr val="0070C0"/>
                </a:solidFill>
                <a:latin typeface="Arial Narrow" panose="020B0606020202030204" pitchFamily="34" charset="0"/>
                <a:cs typeface="Arial" panose="020B0604020202020204" pitchFamily="34" charset="0"/>
              </a:rPr>
              <a:t>n-between</a:t>
            </a:r>
            <a:endParaRPr lang="en-US" sz="2200" b="1" i="1" dirty="0">
              <a:solidFill>
                <a:srgbClr val="0070C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767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Issues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267789" y="1336086"/>
            <a:ext cx="7329362" cy="44549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Spin Waiting</a:t>
            </a:r>
            <a:endParaRPr lang="en-US" sz="2400" b="1" dirty="0">
              <a:solidFill>
                <a:srgbClr val="BE442C"/>
              </a:solidFill>
              <a:latin typeface="Arial Narrow" panose="020B0606020202030204" pitchFamily="34" charset="0"/>
              <a:cs typeface="Arial" panose="020B0604020202020204" pitchFamily="34" charset="0"/>
            </a:endParaRPr>
          </a:p>
        </p:txBody>
      </p:sp>
      <p:sp>
        <p:nvSpPr>
          <p:cNvPr id="10" name="Content Placeholder 1"/>
          <p:cNvSpPr txBox="1">
            <a:spLocks/>
          </p:cNvSpPr>
          <p:nvPr/>
        </p:nvSpPr>
        <p:spPr>
          <a:xfrm>
            <a:off x="252549" y="1676400"/>
            <a:ext cx="851616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Well, it’s a solution: assures inconsistent shared state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does not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occur</a:t>
            </a:r>
          </a:p>
          <a:p>
            <a:pPr marL="365760" indent="-182880">
              <a:spcBef>
                <a:spcPts val="0"/>
              </a:spcBef>
              <a:spcAft>
                <a:spcPts val="1200"/>
              </a:spcAft>
              <a:buClrTx/>
              <a:buFont typeface="Arial" panose="020B0604020202020204" pitchFamily="34" charset="0"/>
              <a:buChar char="•"/>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But it’s not an efficient solution</a:t>
            </a:r>
          </a:p>
          <a:p>
            <a:pPr marL="365760" indent="-182880">
              <a:spcBef>
                <a:spcPts val="0"/>
              </a:spcBef>
              <a:spcAft>
                <a:spcPts val="1200"/>
              </a:spcAft>
              <a:buClrTx/>
              <a:buFont typeface="Arial" panose="020B0604020202020204" pitchFamily="34" charset="0"/>
              <a:buChar char="•"/>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wastes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CPU resources due to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so much busy-waiting</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even if the queue is empty and producer threads have nothing to add for a long time, consumer threads are always busy-waiting (for nothing)</a:t>
            </a:r>
          </a:p>
          <a:p>
            <a:pPr marL="365760" indent="-182880">
              <a:spcBef>
                <a:spcPts val="0"/>
              </a:spcBef>
              <a:spcAft>
                <a:spcPts val="1200"/>
              </a:spcAft>
              <a:buClrTx/>
              <a:buFont typeface="Arial" panose="020B0604020202020204" pitchFamily="34" charset="0"/>
              <a:buChar char="•"/>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l</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ikewise</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if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consumers are blocked for a long time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on current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tasks and the queue is full, producers are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busy-waiting, consuming CPU cycles</a:t>
            </a:r>
          </a:p>
          <a:p>
            <a:pPr marL="365760" indent="-182880">
              <a:spcBef>
                <a:spcPts val="0"/>
              </a:spcBef>
              <a:spcAft>
                <a:spcPts val="1200"/>
              </a:spcAft>
              <a:buClrTx/>
              <a:buFont typeface="Arial" panose="020B0604020202020204" pitchFamily="34" charset="0"/>
              <a:buChar char="•"/>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need a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way to make producer threads block until the queue is non-full, and a way to make consumer threads block until the queue is non-empty. </a:t>
            </a:r>
            <a:endPar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5781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Monitor condition variables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These are pools (queues) of threads</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13509" y="1750420"/>
            <a:ext cx="7916091" cy="404077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Conceptually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condition variable is a queue of threads, associated with a </a:t>
            </a:r>
            <a:r>
              <a:rPr lang="en-US"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on which a thread may wait for some condition to become </a:t>
            </a:r>
            <a:r>
              <a:rPr lang="en-US" i="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true</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ach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condition variable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associated with an assertion </a:t>
            </a:r>
            <a:r>
              <a:rPr lang="en-US" b="1" i="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Pc</a:t>
            </a:r>
            <a:endParaRPr lang="en-US" i="1"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109728" indent="0">
              <a:spcBef>
                <a:spcPts val="0"/>
              </a:spcBef>
              <a:spcAft>
                <a:spcPts val="1800"/>
              </a:spcAft>
              <a:buNone/>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While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thread is waiting on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some </a:t>
            </a:r>
            <a:r>
              <a:rPr lang="en-US" b="1" i="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that thread is not considered to occupy the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monitor . . . so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other threads may enter the monitor to change the monitor's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state</a:t>
            </a:r>
          </a:p>
          <a:p>
            <a:pPr marL="109728" indent="0">
              <a:spcBef>
                <a:spcPts val="0"/>
              </a:spcBef>
              <a:spcAft>
                <a:spcPts val="1800"/>
              </a:spcAft>
              <a:buNone/>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most types of monitors, these other threads may signal the condition variable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to indicate that assertion </a:t>
            </a:r>
            <a:r>
              <a:rPr lang="en-US"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Pc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t>
            </a:r>
            <a:r>
              <a:rPr lang="en-US"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true</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in the current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monitor data state</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p>
        </p:txBody>
      </p:sp>
    </p:spTree>
    <p:extLst>
      <p:ext uri="{BB962C8B-B14F-4D97-AF65-F5344CB8AC3E}">
        <p14:creationId xmlns:p14="http://schemas.microsoft.com/office/powerpoint/2010/main" val="40475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Monitor condition variables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275398" y="1407524"/>
            <a:ext cx="7329362" cy="304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smtClean="0">
                <a:solidFill>
                  <a:srgbClr val="BE442C"/>
                </a:solidFill>
                <a:latin typeface="Arial Narrow" panose="020B0606020202030204" pitchFamily="34" charset="0"/>
                <a:cs typeface="Arial" panose="020B0604020202020204" pitchFamily="34" charset="0"/>
              </a:rPr>
              <a:t>Three </a:t>
            </a:r>
            <a:r>
              <a:rPr lang="en-US" sz="2400" b="1" dirty="0">
                <a:solidFill>
                  <a:srgbClr val="BE442C"/>
                </a:solidFill>
                <a:latin typeface="Arial Narrow" panose="020B0606020202030204" pitchFamily="34" charset="0"/>
                <a:cs typeface="Arial" panose="020B0604020202020204" pitchFamily="34" charset="0"/>
              </a:rPr>
              <a:t>main operations on condition </a:t>
            </a:r>
            <a:r>
              <a:rPr lang="en-US" sz="2400" b="1" dirty="0" smtClean="0">
                <a:solidFill>
                  <a:srgbClr val="BE442C"/>
                </a:solidFill>
                <a:latin typeface="Arial Narrow" panose="020B0606020202030204" pitchFamily="34" charset="0"/>
                <a:cs typeface="Arial" panose="020B0604020202020204" pitchFamily="34" charset="0"/>
              </a:rPr>
              <a:t>variables </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15686" y="1828801"/>
            <a:ext cx="7916091" cy="2743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wait </a:t>
            </a:r>
            <a:r>
              <a:rPr lang="en-US" b="1" i="1"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 m</a:t>
            </a:r>
          </a:p>
          <a:p>
            <a:pPr marL="109728" indent="0">
              <a:spcBef>
                <a:spcPts val="0"/>
              </a:spcBef>
              <a:spcAft>
                <a:spcPts val="1800"/>
              </a:spcAft>
              <a:buNone/>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where </a:t>
            </a:r>
            <a:r>
              <a:rPr lang="en-US" b="1" i="1" dirty="0" smtClean="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c</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 condition </a:t>
            </a:r>
            <a:r>
              <a:rPr lang="en-US"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and </a:t>
            </a:r>
            <a:r>
              <a:rPr lang="en-US" b="1" i="1" dirty="0" smtClean="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m</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is a </a:t>
            </a:r>
            <a:r>
              <a:rPr lang="en-US"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mutex</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(lock) of the monitor</a:t>
            </a:r>
          </a:p>
          <a:p>
            <a:pPr marL="109728" indent="0">
              <a:spcBef>
                <a:spcPts val="0"/>
              </a:spcBef>
              <a:spcAft>
                <a:spcPts val="0"/>
              </a:spcAft>
              <a:buNone/>
            </a:pPr>
            <a:r>
              <a:rPr lang="en-US"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signal </a:t>
            </a:r>
            <a:r>
              <a:rPr lang="en-US" b="1" i="1"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 also known as  </a:t>
            </a:r>
            <a:r>
              <a:rPr lang="en-US"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notify </a:t>
            </a:r>
            <a:r>
              <a:rPr lang="en-US" b="1" i="1"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t>
            </a:r>
          </a:p>
          <a:p>
            <a:pPr marL="109728" indent="0">
              <a:spcBef>
                <a:spcPts val="0"/>
              </a:spcBef>
              <a:spcAft>
                <a:spcPts val="1800"/>
              </a:spcAft>
              <a:buNone/>
            </a:pP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called by a thread to indicate that the assertion Pc is true</a:t>
            </a:r>
          </a:p>
          <a:p>
            <a:pPr marL="109728" indent="0">
              <a:spcBef>
                <a:spcPts val="0"/>
              </a:spcBef>
              <a:spcAft>
                <a:spcPts val="0"/>
              </a:spcAft>
              <a:buNone/>
            </a:pPr>
            <a:r>
              <a:rPr lang="en-US"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broadcast </a:t>
            </a:r>
            <a:r>
              <a:rPr lang="en-US" b="1" i="1"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also known as  </a:t>
            </a:r>
            <a:r>
              <a:rPr lang="en-US" dirty="0" err="1"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notifyAll</a:t>
            </a:r>
            <a:r>
              <a:rPr lang="en-US"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b="1" i="1" dirty="0" smtClean="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c</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p>
          <a:p>
            <a:pPr marL="109728" indent="0">
              <a:spcBef>
                <a:spcPts val="0"/>
              </a:spcBef>
              <a:spcAft>
                <a:spcPts val="1800"/>
              </a:spcAft>
              <a:buNone/>
            </a:pP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similar </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op to </a:t>
            </a:r>
            <a:r>
              <a:rPr lang="en-US" dirty="0" smtClean="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signal</a:t>
            </a:r>
            <a:r>
              <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but </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wakes up all threads in </a:t>
            </a:r>
            <a:r>
              <a:rPr lang="en-US" b="1"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c</a:t>
            </a:r>
            <a:r>
              <a:rPr lang="en-US"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's wait-queue</a:t>
            </a:r>
            <a:endParaRPr lang="en-US"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Unicode MS"/>
              </a:rPr>
              <a:t>signal</a:t>
            </a:r>
            <a:r>
              <a:rPr kumimoji="0" lang="en-US" altLang="en-US" sz="1000" b="0" i="0" u="none" strike="noStrike" cap="none" normalizeH="0" baseline="0" smtClean="0">
                <a:ln>
                  <a:noFill/>
                </a:ln>
                <a:solidFill>
                  <a:schemeClr val="tx1"/>
                </a:solidFill>
                <a:effectLst/>
                <a:latin typeface="Arial Unicode MS"/>
              </a:rPr>
              <a:t> c</a:t>
            </a:r>
            <a:r>
              <a:rPr kumimoji="0" lang="en-US" altLang="en-US" sz="600" b="0" i="0" u="none" strike="noStrike" cap="none" normalizeH="0" baseline="0" smtClean="0">
                <a:ln>
                  <a:noFill/>
                </a:ln>
                <a:solidFill>
                  <a:schemeClr val="tx1"/>
                </a:solidFill>
                <a:effectLst/>
              </a:rPr>
              <a:t>, also known as </a:t>
            </a:r>
            <a:r>
              <a:rPr kumimoji="0" lang="en-US" altLang="en-US" sz="1000" b="1" i="0" u="none" strike="noStrike" cap="none" normalizeH="0" baseline="0" smtClean="0">
                <a:ln>
                  <a:noFill/>
                </a:ln>
                <a:solidFill>
                  <a:schemeClr val="tx1"/>
                </a:solidFill>
                <a:effectLst/>
                <a:latin typeface="Arial Unicode MS"/>
              </a:rPr>
              <a:t>notify</a:t>
            </a:r>
            <a:r>
              <a:rPr kumimoji="0" lang="en-US" altLang="en-US" sz="1000" b="0" i="0" u="none" strike="noStrike" cap="none" normalizeH="0" baseline="0" smtClean="0">
                <a:ln>
                  <a:noFill/>
                </a:ln>
                <a:solidFill>
                  <a:schemeClr val="tx1"/>
                </a:solidFill>
                <a:effectLst/>
                <a:latin typeface="Arial Unicode MS"/>
              </a:rPr>
              <a:t> c</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781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err="1" smtClean="0">
                <a:solidFill>
                  <a:srgbClr val="0070C0"/>
                </a:solidFill>
                <a:latin typeface="Arial" panose="020B0604020202020204" pitchFamily="34" charset="0"/>
                <a:cs typeface="Arial" panose="020B0604020202020204" pitchFamily="34" charset="0"/>
              </a:rPr>
              <a:t>NonDeterminism</a:t>
            </a:r>
            <a:r>
              <a:rPr lang="en-US" sz="4000" b="1" dirty="0" smtClean="0">
                <a:solidFill>
                  <a:srgbClr val="0070C0"/>
                </a:solidFill>
                <a:latin typeface="Arial" panose="020B0604020202020204" pitchFamily="34" charset="0"/>
                <a:cs typeface="Arial" panose="020B0604020202020204" pitchFamily="34" charset="0"/>
              </a:rPr>
              <a:t> </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public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NonDeterminism</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static void main(String[]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args</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throws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InterruptedException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0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Container { public String value = "Empty";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final Container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new Container();</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container.value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"Fast";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0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0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try {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Thread.sleep</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(50); } catch(Exception e)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container.value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"Slow";</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8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fast = new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slow = new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SlowThread</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fast.start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slow.start</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fast.join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slow.join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System.out.println</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r>
              <a:rPr lang="en-US" sz="13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container.value</a:t>
            </a:r>
            <a: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3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endParaRPr lang="en-US" sz="13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p:txBody>
      </p:sp>
    </p:spTree>
    <p:extLst>
      <p:ext uri="{BB962C8B-B14F-4D97-AF65-F5344CB8AC3E}">
        <p14:creationId xmlns:p14="http://schemas.microsoft.com/office/powerpoint/2010/main" val="24108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Thread Control</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799" y="2209800"/>
            <a:ext cx="8524875" cy="4038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b="1" dirty="0">
                <a:solidFill>
                  <a:schemeClr val="bg1"/>
                </a:solidFill>
                <a:latin typeface="Bahnschrift" panose="020B0502040204020203" pitchFamily="34" charset="0"/>
                <a:cs typeface="Arial" panose="020B0604020202020204" pitchFamily="34" charset="0"/>
              </a:rPr>
              <a:t>These methods are from Thread </a:t>
            </a:r>
            <a:r>
              <a:rPr lang="en-US" sz="2400" b="1" dirty="0" smtClean="0">
                <a:solidFill>
                  <a:schemeClr val="bg1"/>
                </a:solidFill>
                <a:latin typeface="Bahnschrift" panose="020B0502040204020203" pitchFamily="34" charset="0"/>
                <a:cs typeface="Arial" panose="020B0604020202020204" pitchFamily="34" charset="0"/>
              </a:rPr>
              <a:t>class</a:t>
            </a:r>
            <a:endParaRPr lang="en-US" sz="2400" b="1" dirty="0">
              <a:solidFill>
                <a:schemeClr val="bg1"/>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static void sleep</a:t>
            </a:r>
            <a:r>
              <a:rPr lang="en-US" dirty="0" smtClean="0">
                <a:solidFill>
                  <a:srgbClr val="0070C0"/>
                </a:solidFill>
                <a:latin typeface="Bahnschrift" panose="020B0502040204020203" pitchFamily="34" charset="0"/>
                <a:cs typeface="Arial" panose="020B0604020202020204" pitchFamily="34" charset="0"/>
              </a:rPr>
              <a:t>( long </a:t>
            </a:r>
            <a:r>
              <a:rPr lang="en-US" dirty="0" err="1" smtClean="0">
                <a:solidFill>
                  <a:srgbClr val="0070C0"/>
                </a:solidFill>
                <a:latin typeface="Bahnschrift" panose="020B0502040204020203" pitchFamily="34" charset="0"/>
                <a:cs typeface="Arial" panose="020B0604020202020204" pitchFamily="34" charset="0"/>
              </a:rPr>
              <a:t>millis</a:t>
            </a:r>
            <a:r>
              <a:rPr lang="en-US" dirty="0" smtClean="0">
                <a:solidFill>
                  <a:srgbClr val="0070C0"/>
                </a:solidFill>
                <a:latin typeface="Bahnschrift" panose="020B0502040204020203" pitchFamily="34" charset="0"/>
                <a:cs typeface="Arial" panose="020B0604020202020204" pitchFamily="34" charset="0"/>
              </a:rPr>
              <a:t> ) </a:t>
            </a:r>
            <a:r>
              <a:rPr lang="en-US" dirty="0">
                <a:solidFill>
                  <a:srgbClr val="0070C0"/>
                </a:solidFill>
                <a:latin typeface="Bahnschrift" panose="020B0502040204020203" pitchFamily="34" charset="0"/>
                <a:cs typeface="Arial" panose="020B0604020202020204" pitchFamily="34" charset="0"/>
              </a:rPr>
              <a:t>throws </a:t>
            </a:r>
            <a:r>
              <a:rPr lang="en-US" dirty="0" err="1">
                <a:solidFill>
                  <a:srgbClr val="0070C0"/>
                </a:solidFill>
                <a:latin typeface="Bahnschrift" panose="020B0502040204020203" pitchFamily="34" charset="0"/>
                <a:cs typeface="Arial" panose="020B0604020202020204" pitchFamily="34" charset="0"/>
              </a:rPr>
              <a:t>InterruptedException</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static void yield</a:t>
            </a:r>
            <a:r>
              <a:rPr lang="en-US" dirty="0" smtClean="0">
                <a:solidFill>
                  <a:srgbClr val="0070C0"/>
                </a:solidFill>
                <a:latin typeface="Bahnschrift" panose="020B0502040204020203" pitchFamily="34" charset="0"/>
                <a:cs typeface="Arial" panose="020B0604020202020204" pitchFamily="34" charset="0"/>
              </a:rPr>
              <a:t>( )</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final void join</a:t>
            </a:r>
            <a:r>
              <a:rPr lang="en-US" dirty="0" smtClean="0">
                <a:solidFill>
                  <a:srgbClr val="0070C0"/>
                </a:solidFill>
                <a:latin typeface="Bahnschrift" panose="020B0502040204020203" pitchFamily="34" charset="0"/>
                <a:cs typeface="Arial" panose="020B0604020202020204" pitchFamily="34" charset="0"/>
              </a:rPr>
              <a:t>( ) </a:t>
            </a:r>
            <a:r>
              <a:rPr lang="en-US" dirty="0">
                <a:solidFill>
                  <a:srgbClr val="0070C0"/>
                </a:solidFill>
                <a:latin typeface="Bahnschrift" panose="020B0502040204020203" pitchFamily="34" charset="0"/>
                <a:cs typeface="Arial" panose="020B0604020202020204" pitchFamily="34" charset="0"/>
              </a:rPr>
              <a:t>throws </a:t>
            </a:r>
            <a:r>
              <a:rPr lang="en-US" dirty="0" err="1">
                <a:solidFill>
                  <a:srgbClr val="0070C0"/>
                </a:solidFill>
                <a:latin typeface="Bahnschrift" panose="020B0502040204020203" pitchFamily="34" charset="0"/>
                <a:cs typeface="Arial" panose="020B0604020202020204" pitchFamily="34" charset="0"/>
              </a:rPr>
              <a:t>InterruptedException</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final void </a:t>
            </a:r>
            <a:r>
              <a:rPr lang="en-US" dirty="0" err="1">
                <a:solidFill>
                  <a:srgbClr val="0070C0"/>
                </a:solidFill>
                <a:latin typeface="Bahnschrift" panose="020B0502040204020203" pitchFamily="34" charset="0"/>
                <a:cs typeface="Arial" panose="020B0604020202020204" pitchFamily="34" charset="0"/>
              </a:rPr>
              <a:t>setPriority</a:t>
            </a:r>
            <a:r>
              <a:rPr lang="en-US" dirty="0" smtClean="0">
                <a:solidFill>
                  <a:srgbClr val="0070C0"/>
                </a:solidFill>
                <a:latin typeface="Bahnschrift" panose="020B0502040204020203" pitchFamily="34" charset="0"/>
                <a:cs typeface="Arial" panose="020B0604020202020204" pitchFamily="34" charset="0"/>
              </a:rPr>
              <a:t>( </a:t>
            </a:r>
            <a:r>
              <a:rPr lang="en-US" dirty="0" err="1" smtClean="0">
                <a:solidFill>
                  <a:srgbClr val="0070C0"/>
                </a:solidFill>
                <a:latin typeface="Bahnschrift" panose="020B0502040204020203" pitchFamily="34" charset="0"/>
                <a:cs typeface="Arial" panose="020B0604020202020204" pitchFamily="34" charset="0"/>
              </a:rPr>
              <a:t>int</a:t>
            </a:r>
            <a:r>
              <a:rPr lang="en-US" dirty="0" smtClean="0">
                <a:solidFill>
                  <a:srgbClr val="0070C0"/>
                </a:solidFill>
                <a:latin typeface="Bahnschrift" panose="020B0502040204020203" pitchFamily="34" charset="0"/>
                <a:cs typeface="Arial" panose="020B0604020202020204" pitchFamily="34" charset="0"/>
              </a:rPr>
              <a:t> </a:t>
            </a:r>
            <a:r>
              <a:rPr lang="en-US" dirty="0" err="1" smtClean="0">
                <a:solidFill>
                  <a:srgbClr val="0070C0"/>
                </a:solidFill>
                <a:latin typeface="Bahnschrift" panose="020B0502040204020203" pitchFamily="34" charset="0"/>
                <a:cs typeface="Arial" panose="020B0604020202020204" pitchFamily="34" charset="0"/>
              </a:rPr>
              <a:t>newPriority</a:t>
            </a:r>
            <a:r>
              <a:rPr lang="en-US" dirty="0" smtClean="0">
                <a:solidFill>
                  <a:srgbClr val="0070C0"/>
                </a:solidFill>
                <a:latin typeface="Bahnschrift" panose="020B0502040204020203" pitchFamily="34" charset="0"/>
                <a:cs typeface="Arial" panose="020B0604020202020204" pitchFamily="34" charset="0"/>
              </a:rPr>
              <a:t> )</a:t>
            </a:r>
            <a:endParaRPr lang="en-US" dirty="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endParaRPr lang="en-US" sz="18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2400" b="1" dirty="0">
                <a:solidFill>
                  <a:schemeClr val="bg1"/>
                </a:solidFill>
                <a:latin typeface="Bahnschrift" panose="020B0502040204020203" pitchFamily="34" charset="0"/>
                <a:cs typeface="Arial" panose="020B0604020202020204" pitchFamily="34" charset="0"/>
              </a:rPr>
              <a:t>Methods from Object </a:t>
            </a:r>
            <a:r>
              <a:rPr lang="en-US" sz="2400" b="1" dirty="0" smtClean="0">
                <a:solidFill>
                  <a:schemeClr val="bg1"/>
                </a:solidFill>
                <a:latin typeface="Bahnschrift" panose="020B0502040204020203" pitchFamily="34" charset="0"/>
                <a:cs typeface="Arial" panose="020B0604020202020204" pitchFamily="34" charset="0"/>
              </a:rPr>
              <a:t>class</a:t>
            </a:r>
            <a:endParaRPr lang="en-US" sz="2400" b="1" dirty="0">
              <a:solidFill>
                <a:schemeClr val="bg1"/>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final void wait</a:t>
            </a:r>
            <a:r>
              <a:rPr lang="en-US" dirty="0" smtClean="0">
                <a:solidFill>
                  <a:srgbClr val="0070C0"/>
                </a:solidFill>
                <a:latin typeface="Bahnschrift" panose="020B0502040204020203" pitchFamily="34" charset="0"/>
                <a:cs typeface="Arial" panose="020B0604020202020204" pitchFamily="34" charset="0"/>
              </a:rPr>
              <a:t>( ) </a:t>
            </a:r>
            <a:r>
              <a:rPr lang="en-US" dirty="0">
                <a:solidFill>
                  <a:srgbClr val="0070C0"/>
                </a:solidFill>
                <a:latin typeface="Bahnschrift" panose="020B0502040204020203" pitchFamily="34" charset="0"/>
                <a:cs typeface="Arial" panose="020B0604020202020204" pitchFamily="34" charset="0"/>
              </a:rPr>
              <a:t>throws </a:t>
            </a:r>
            <a:r>
              <a:rPr lang="en-US" dirty="0" err="1">
                <a:solidFill>
                  <a:srgbClr val="0070C0"/>
                </a:solidFill>
                <a:latin typeface="Bahnschrift" panose="020B0502040204020203" pitchFamily="34" charset="0"/>
                <a:cs typeface="Arial" panose="020B0604020202020204" pitchFamily="34" charset="0"/>
              </a:rPr>
              <a:t>InterruptedException</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final void notify</a:t>
            </a:r>
            <a:r>
              <a:rPr lang="en-US" dirty="0" smtClean="0">
                <a:solidFill>
                  <a:srgbClr val="0070C0"/>
                </a:solidFill>
                <a:latin typeface="Bahnschrift" panose="020B0502040204020203" pitchFamily="34" charset="0"/>
                <a:cs typeface="Arial" panose="020B0604020202020204" pitchFamily="34" charset="0"/>
              </a:rPr>
              <a:t>( )</a:t>
            </a:r>
            <a:endParaRPr lang="en-US" dirty="0">
              <a:solidFill>
                <a:srgbClr val="0070C0"/>
              </a:solidFill>
              <a:latin typeface="Bahnschrift" panose="020B0502040204020203" pitchFamily="34" charset="0"/>
              <a:cs typeface="Arial" panose="020B0604020202020204" pitchFamily="34" charset="0"/>
            </a:endParaRPr>
          </a:p>
          <a:p>
            <a:pPr marL="274320" indent="-182880">
              <a:lnSpc>
                <a:spcPct val="120000"/>
              </a:lnSpc>
              <a:spcBef>
                <a:spcPts val="0"/>
              </a:spcBef>
              <a:spcAft>
                <a:spcPts val="0"/>
              </a:spcAft>
              <a:buClrTx/>
              <a:buFont typeface="Arial" panose="020B0604020202020204" pitchFamily="34" charset="0"/>
              <a:buChar char="•"/>
            </a:pPr>
            <a:r>
              <a:rPr lang="en-US" dirty="0" smtClean="0">
                <a:solidFill>
                  <a:srgbClr val="0070C0"/>
                </a:solidFill>
                <a:latin typeface="Bahnschrift" panose="020B0502040204020203" pitchFamily="34" charset="0"/>
                <a:cs typeface="Arial" panose="020B0604020202020204" pitchFamily="34" charset="0"/>
              </a:rPr>
              <a:t>public </a:t>
            </a:r>
            <a:r>
              <a:rPr lang="en-US" dirty="0">
                <a:solidFill>
                  <a:srgbClr val="0070C0"/>
                </a:solidFill>
                <a:latin typeface="Bahnschrift" panose="020B0502040204020203" pitchFamily="34" charset="0"/>
                <a:cs typeface="Arial" panose="020B0604020202020204" pitchFamily="34" charset="0"/>
              </a:rPr>
              <a:t>final void </a:t>
            </a:r>
            <a:r>
              <a:rPr lang="en-US" dirty="0" err="1">
                <a:solidFill>
                  <a:srgbClr val="0070C0"/>
                </a:solidFill>
                <a:latin typeface="Bahnschrift" panose="020B0502040204020203" pitchFamily="34" charset="0"/>
                <a:cs typeface="Arial" panose="020B0604020202020204" pitchFamily="34" charset="0"/>
              </a:rPr>
              <a:t>notifyAll</a:t>
            </a:r>
            <a:r>
              <a:rPr lang="en-US" dirty="0" smtClean="0">
                <a:solidFill>
                  <a:srgbClr val="0070C0"/>
                </a:solidFill>
                <a:latin typeface="Bahnschrift" panose="020B0502040204020203" pitchFamily="34" charset="0"/>
                <a:cs typeface="Arial" panose="020B0604020202020204" pitchFamily="34" charset="0"/>
              </a:rPr>
              <a:t>( )</a:t>
            </a:r>
            <a:endParaRPr lang="en-US" dirty="0">
              <a:solidFill>
                <a:srgbClr val="0070C0"/>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304801" y="15240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Methods to control thread execution and state</a:t>
            </a:r>
            <a:endParaRPr lang="en-US" sz="2800" b="1" dirty="0">
              <a:solidFill>
                <a:srgbClr val="BE442C"/>
              </a:solidFill>
              <a:latin typeface="Arial Narrow" panose="020B060602020203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rPr>
              <a:t>These methods are from Thread class</a:t>
            </a:r>
            <a:endParaRPr kumimoji="0" lang="en-US" altLang="en-US" sz="1000" b="0" i="0" u="none" strike="noStrike" cap="none" normalizeH="0" baseline="0" smtClean="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 public static void sleep(long millis) throws InterruptedException * public static void yield() * public final void join() throws InterruptedException * public final void setPriority(int newPriority)</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rPr>
              <a:t>Methods from Object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 public final void wait() throws InterruptedException * public final void notify() * public final void notifyAll()</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rPr>
              <a:t>These methods are from Thread class</a:t>
            </a:r>
            <a:endParaRPr kumimoji="0" lang="en-US" altLang="en-US" sz="1000" b="0" i="0" u="none" strike="noStrike" cap="none" normalizeH="0" baseline="0" smtClean="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 public static void sleep(long millis) throws InterruptedException * public static void yield() * public final void join() throws InterruptedException * public final void setPriority(int newPriority)</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rPr>
              <a:t>Methods from Object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 public final void wait() throws InterruptedException * public final void notify() * public final void notifyAll()</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81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Thread Control</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799" y="2209800"/>
            <a:ext cx="8524875"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smtClean="0">
                <a:solidFill>
                  <a:schemeClr val="bg1"/>
                </a:solidFill>
                <a:latin typeface="Bahnschrift" panose="020B0502040204020203" pitchFamily="34" charset="0"/>
                <a:cs typeface="Arial" panose="020B0604020202020204" pitchFamily="34" charset="0"/>
              </a:rPr>
              <a:t>Thread </a:t>
            </a:r>
            <a:r>
              <a:rPr lang="en-US" dirty="0" err="1" smtClean="0">
                <a:solidFill>
                  <a:schemeClr val="bg1"/>
                </a:solidFill>
                <a:latin typeface="Bahnschrift" panose="020B0502040204020203" pitchFamily="34" charset="0"/>
                <a:cs typeface="Arial" panose="020B0604020202020204" pitchFamily="34" charset="0"/>
              </a:rPr>
              <a:t>tt</a:t>
            </a:r>
            <a:r>
              <a:rPr lang="en-US" dirty="0" smtClean="0">
                <a:solidFill>
                  <a:schemeClr val="bg1"/>
                </a:solidFill>
                <a:latin typeface="Bahnschrift" panose="020B0502040204020203" pitchFamily="34" charset="0"/>
                <a:cs typeface="Arial" panose="020B0604020202020204" pitchFamily="34" charset="0"/>
              </a:rPr>
              <a:t> = new Thread( );    </a:t>
            </a:r>
            <a:r>
              <a:rPr lang="en-US" dirty="0" smtClean="0">
                <a:solidFill>
                  <a:srgbClr val="0070C0"/>
                </a:solidFill>
                <a:latin typeface="Bahnschrift" panose="020B0502040204020203" pitchFamily="34" charset="0"/>
                <a:cs typeface="Arial" panose="020B0604020202020204" pitchFamily="34" charset="0"/>
              </a:rPr>
              <a:t>// </a:t>
            </a:r>
            <a:r>
              <a:rPr lang="en-US" dirty="0" err="1" smtClean="0">
                <a:solidFill>
                  <a:srgbClr val="0070C0"/>
                </a:solidFill>
                <a:latin typeface="Bahnschrift" panose="020B0502040204020203" pitchFamily="34" charset="0"/>
                <a:cs typeface="Arial" panose="020B0604020202020204" pitchFamily="34" charset="0"/>
              </a:rPr>
              <a:t>th</a:t>
            </a:r>
            <a:r>
              <a:rPr lang="en-US" dirty="0" smtClean="0">
                <a:solidFill>
                  <a:srgbClr val="0070C0"/>
                </a:solidFill>
                <a:latin typeface="Bahnschrift" panose="020B0502040204020203" pitchFamily="34" charset="0"/>
                <a:cs typeface="Arial" panose="020B0604020202020204" pitchFamily="34" charset="0"/>
              </a:rPr>
              <a:t> state new</a:t>
            </a:r>
          </a:p>
          <a:p>
            <a:pPr marL="109728" indent="0">
              <a:lnSpc>
                <a:spcPct val="120000"/>
              </a:lnSpc>
              <a:spcBef>
                <a:spcPts val="0"/>
              </a:spcBef>
              <a:spcAft>
                <a:spcPts val="0"/>
              </a:spcAft>
              <a:buNone/>
            </a:pPr>
            <a:r>
              <a:rPr lang="en-US" dirty="0" err="1" smtClean="0">
                <a:solidFill>
                  <a:schemeClr val="bg1"/>
                </a:solidFill>
                <a:latin typeface="Bahnschrift" panose="020B0502040204020203" pitchFamily="34" charset="0"/>
                <a:cs typeface="Arial" panose="020B0604020202020204" pitchFamily="34" charset="0"/>
              </a:rPr>
              <a:t>tt.start</a:t>
            </a:r>
            <a:r>
              <a:rPr lang="en-US" dirty="0" smtClean="0">
                <a:solidFill>
                  <a:schemeClr val="bg1"/>
                </a:solidFill>
                <a:latin typeface="Bahnschrift" panose="020B0502040204020203" pitchFamily="34" charset="0"/>
                <a:cs typeface="Arial" panose="020B0604020202020204" pitchFamily="34" charset="0"/>
              </a:rPr>
              <a:t>( );    </a:t>
            </a:r>
            <a:r>
              <a:rPr lang="en-US" dirty="0" smtClean="0">
                <a:solidFill>
                  <a:srgbClr val="0070C0"/>
                </a:solidFill>
                <a:latin typeface="Bahnschrift" panose="020B0502040204020203" pitchFamily="34" charset="0"/>
                <a:cs typeface="Arial" panose="020B0604020202020204" pitchFamily="34" charset="0"/>
              </a:rPr>
              <a:t>// </a:t>
            </a:r>
            <a:r>
              <a:rPr lang="en-US" dirty="0" err="1" smtClean="0">
                <a:solidFill>
                  <a:srgbClr val="0070C0"/>
                </a:solidFill>
                <a:latin typeface="Bahnschrift" panose="020B0502040204020203" pitchFamily="34" charset="0"/>
                <a:cs typeface="Arial" panose="020B0604020202020204" pitchFamily="34" charset="0"/>
              </a:rPr>
              <a:t>th</a:t>
            </a:r>
            <a:r>
              <a:rPr lang="en-US" dirty="0" smtClean="0">
                <a:solidFill>
                  <a:srgbClr val="0070C0"/>
                </a:solidFill>
                <a:latin typeface="Bahnschrift" panose="020B0502040204020203" pitchFamily="34" charset="0"/>
                <a:cs typeface="Arial" panose="020B0604020202020204" pitchFamily="34" charset="0"/>
              </a:rPr>
              <a:t> state runnable and running</a:t>
            </a:r>
          </a:p>
          <a:p>
            <a:pPr marL="109728" indent="0">
              <a:lnSpc>
                <a:spcPct val="120000"/>
              </a:lnSpc>
              <a:spcBef>
                <a:spcPts val="0"/>
              </a:spcBef>
              <a:spcAft>
                <a:spcPts val="0"/>
              </a:spcAft>
              <a:buNone/>
            </a:pPr>
            <a:r>
              <a:rPr lang="en-US" dirty="0" err="1" smtClean="0">
                <a:solidFill>
                  <a:schemeClr val="bg1"/>
                </a:solidFill>
                <a:latin typeface="Bahnschrift" panose="020B0502040204020203" pitchFamily="34" charset="0"/>
                <a:cs typeface="Arial" panose="020B0604020202020204" pitchFamily="34" charset="0"/>
              </a:rPr>
              <a:t>tt.join</a:t>
            </a:r>
            <a:r>
              <a:rPr lang="en-US" dirty="0" smtClean="0">
                <a:solidFill>
                  <a:schemeClr val="bg1"/>
                </a:solidFill>
                <a:latin typeface="Bahnschrift" panose="020B0502040204020203" pitchFamily="34" charset="0"/>
                <a:cs typeface="Arial" panose="020B0604020202020204" pitchFamily="34" charset="0"/>
              </a:rPr>
              <a:t>( );     </a:t>
            </a:r>
            <a:r>
              <a:rPr lang="en-US" dirty="0" smtClean="0">
                <a:solidFill>
                  <a:srgbClr val="0070C0"/>
                </a:solidFill>
                <a:latin typeface="Bahnschrift" panose="020B0502040204020203" pitchFamily="34" charset="0"/>
                <a:cs typeface="Arial" panose="020B0604020202020204" pitchFamily="34" charset="0"/>
              </a:rPr>
              <a:t>// current thread (like main) waits for </a:t>
            </a:r>
            <a:r>
              <a:rPr lang="en-US" dirty="0" err="1" smtClean="0">
                <a:solidFill>
                  <a:srgbClr val="0070C0"/>
                </a:solidFill>
                <a:latin typeface="Bahnschrift" panose="020B0502040204020203" pitchFamily="34" charset="0"/>
                <a:cs typeface="Arial" panose="020B0604020202020204" pitchFamily="34" charset="0"/>
              </a:rPr>
              <a:t>tt</a:t>
            </a:r>
            <a:r>
              <a:rPr lang="en-US" dirty="0" smtClean="0">
                <a:solidFill>
                  <a:srgbClr val="0070C0"/>
                </a:solidFill>
                <a:latin typeface="Bahnschrift" panose="020B0502040204020203" pitchFamily="34" charset="0"/>
                <a:cs typeface="Arial" panose="020B0604020202020204" pitchFamily="34" charset="0"/>
              </a:rPr>
              <a:t> run to end</a:t>
            </a:r>
          </a:p>
          <a:p>
            <a:pPr marL="109728" indent="0">
              <a:lnSpc>
                <a:spcPct val="120000"/>
              </a:lnSpc>
              <a:spcBef>
                <a:spcPts val="0"/>
              </a:spcBef>
              <a:spcAft>
                <a:spcPts val="0"/>
              </a:spcAft>
              <a:buNone/>
            </a:pPr>
            <a:r>
              <a:rPr lang="en-US" dirty="0" err="1" smtClean="0">
                <a:solidFill>
                  <a:schemeClr val="bg1"/>
                </a:solidFill>
                <a:latin typeface="Bahnschrift" panose="020B0502040204020203" pitchFamily="34" charset="0"/>
                <a:cs typeface="Arial" panose="020B0604020202020204" pitchFamily="34" charset="0"/>
              </a:rPr>
              <a:t>tt.yield</a:t>
            </a:r>
            <a:r>
              <a:rPr lang="en-US" dirty="0" smtClean="0">
                <a:solidFill>
                  <a:schemeClr val="bg1"/>
                </a:solidFill>
                <a:latin typeface="Bahnschrift" panose="020B0502040204020203" pitchFamily="34" charset="0"/>
                <a:cs typeface="Arial" panose="020B0604020202020204" pitchFamily="34" charset="0"/>
              </a:rPr>
              <a:t>( );</a:t>
            </a:r>
          </a:p>
          <a:p>
            <a:pPr marL="109728" indent="0">
              <a:lnSpc>
                <a:spcPct val="120000"/>
              </a:lnSpc>
              <a:spcBef>
                <a:spcPts val="0"/>
              </a:spcBef>
              <a:spcAft>
                <a:spcPts val="0"/>
              </a:spcAft>
              <a:buNone/>
            </a:pPr>
            <a:r>
              <a:rPr lang="en-US" dirty="0" err="1" smtClean="0">
                <a:solidFill>
                  <a:schemeClr val="bg1"/>
                </a:solidFill>
                <a:latin typeface="Bahnschrift" panose="020B0502040204020203" pitchFamily="34" charset="0"/>
                <a:cs typeface="Arial" panose="020B0604020202020204" pitchFamily="34" charset="0"/>
              </a:rPr>
              <a:t>tt.sleep</a:t>
            </a:r>
            <a:r>
              <a:rPr lang="en-US" dirty="0" smtClean="0">
                <a:solidFill>
                  <a:schemeClr val="bg1"/>
                </a:solidFill>
                <a:latin typeface="Bahnschrift" panose="020B0502040204020203" pitchFamily="34" charset="0"/>
                <a:cs typeface="Arial" panose="020B0604020202020204" pitchFamily="34" charset="0"/>
              </a:rPr>
              <a:t>(1000);  </a:t>
            </a:r>
            <a:r>
              <a:rPr lang="en-US" dirty="0" smtClean="0">
                <a:solidFill>
                  <a:srgbClr val="0070C0"/>
                </a:solidFill>
                <a:latin typeface="Bahnschrift" panose="020B0502040204020203" pitchFamily="34" charset="0"/>
                <a:cs typeface="Arial" panose="020B0604020202020204" pitchFamily="34" charset="0"/>
              </a:rPr>
              <a:t>// in </a:t>
            </a:r>
            <a:r>
              <a:rPr lang="en-US" dirty="0" err="1" smtClean="0">
                <a:solidFill>
                  <a:srgbClr val="0070C0"/>
                </a:solidFill>
                <a:latin typeface="Bahnschrift" panose="020B0502040204020203" pitchFamily="34" charset="0"/>
                <a:cs typeface="Arial" panose="020B0604020202020204" pitchFamily="34" charset="0"/>
              </a:rPr>
              <a:t>millisecs</a:t>
            </a:r>
            <a:endParaRPr lang="en-US" dirty="0" smtClean="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dirty="0" err="1" smtClean="0">
                <a:solidFill>
                  <a:schemeClr val="bg1"/>
                </a:solidFill>
                <a:latin typeface="Bahnschrift" panose="020B0502040204020203" pitchFamily="34" charset="0"/>
                <a:cs typeface="Arial" panose="020B0604020202020204" pitchFamily="34" charset="0"/>
              </a:rPr>
              <a:t>tt.sleep</a:t>
            </a:r>
            <a:r>
              <a:rPr lang="en-US" dirty="0" smtClean="0">
                <a:solidFill>
                  <a:schemeClr val="bg1"/>
                </a:solidFill>
                <a:latin typeface="Bahnschrift" panose="020B0502040204020203" pitchFamily="34" charset="0"/>
                <a:cs typeface="Arial" panose="020B0604020202020204" pitchFamily="34" charset="0"/>
              </a:rPr>
              <a:t>(0,200); // in </a:t>
            </a:r>
            <a:r>
              <a:rPr lang="en-US" dirty="0" err="1" smtClean="0">
                <a:solidFill>
                  <a:schemeClr val="bg1"/>
                </a:solidFill>
                <a:latin typeface="Bahnschrift" panose="020B0502040204020203" pitchFamily="34" charset="0"/>
                <a:cs typeface="Arial" panose="020B0604020202020204" pitchFamily="34" charset="0"/>
              </a:rPr>
              <a:t>nanosecs</a:t>
            </a:r>
            <a:endParaRPr lang="en-US" dirty="0" smtClean="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304801" y="15240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Methods to control thread execution and state</a:t>
            </a:r>
            <a:endParaRPr lang="en-US" sz="2800"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687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860774"/>
            <a:ext cx="4495800" cy="28159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dirty="0" smtClean="0">
                <a:solidFill>
                  <a:schemeClr val="bg1"/>
                </a:solidFill>
                <a:latin typeface="Bahnschrift" panose="020B0502040204020203" pitchFamily="34" charset="0"/>
                <a:cs typeface="Arial" panose="020B0604020202020204" pitchFamily="34" charset="0"/>
              </a:rPr>
              <a:t>5 </a:t>
            </a:r>
            <a:r>
              <a:rPr lang="en-US" sz="1800" b="1" dirty="0" smtClean="0">
                <a:solidFill>
                  <a:srgbClr val="0070C0"/>
                </a:solidFill>
                <a:latin typeface="Bahnschrift" panose="020B0502040204020203" pitchFamily="34" charset="0"/>
                <a:cs typeface="Arial" panose="020B0604020202020204" pitchFamily="34" charset="0"/>
              </a:rPr>
              <a:t>philosophers</a:t>
            </a:r>
            <a:r>
              <a:rPr lang="en-US" sz="1800" dirty="0" smtClean="0">
                <a:solidFill>
                  <a:schemeClr val="bg1"/>
                </a:solidFill>
                <a:latin typeface="Bahnschrift" panose="020B0502040204020203" pitchFamily="34" charset="0"/>
                <a:cs typeface="Arial" panose="020B0604020202020204" pitchFamily="34" charset="0"/>
              </a:rPr>
              <a:t> around a table …</a:t>
            </a: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cs typeface="Arial" panose="020B0604020202020204" pitchFamily="34" charset="0"/>
              </a:rPr>
              <a:t>5 plates of food, 5 </a:t>
            </a:r>
            <a:r>
              <a:rPr lang="en-US" sz="1800" b="1" dirty="0">
                <a:solidFill>
                  <a:srgbClr val="0070C0"/>
                </a:solidFill>
                <a:latin typeface="Bahnschrift" panose="020B0502040204020203" pitchFamily="34" charset="0"/>
                <a:cs typeface="Arial" panose="020B0604020202020204" pitchFamily="34" charset="0"/>
              </a:rPr>
              <a:t>forks</a:t>
            </a:r>
            <a:r>
              <a:rPr lang="en-US" sz="1800" dirty="0">
                <a:solidFill>
                  <a:schemeClr val="bg1"/>
                </a:solidFill>
                <a:latin typeface="Bahnschrift" panose="020B0502040204020203" pitchFamily="34" charset="0"/>
                <a:cs typeface="Arial" panose="020B0604020202020204" pitchFamily="34" charset="0"/>
              </a:rPr>
              <a:t> as shown</a:t>
            </a:r>
          </a:p>
          <a:p>
            <a:pPr marL="109728" indent="0">
              <a:lnSpc>
                <a:spcPct val="120000"/>
              </a:lnSpc>
              <a:spcBef>
                <a:spcPts val="0"/>
              </a:spcBef>
              <a:spcAft>
                <a:spcPts val="0"/>
              </a:spcAft>
              <a:buNone/>
            </a:pPr>
            <a:endParaRPr lang="en-US" sz="900" dirty="0" smtClean="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800" dirty="0" smtClean="0">
                <a:solidFill>
                  <a:schemeClr val="bg1"/>
                </a:solidFill>
                <a:latin typeface="Bahnschrift" panose="020B0502040204020203" pitchFamily="34" charset="0"/>
                <a:cs typeface="Arial" panose="020B0604020202020204" pitchFamily="34" charset="0"/>
              </a:rPr>
              <a:t>They </a:t>
            </a:r>
            <a:r>
              <a:rPr lang="en-US" sz="1800" b="1" dirty="0" smtClean="0">
                <a:solidFill>
                  <a:srgbClr val="C00000"/>
                </a:solidFill>
                <a:latin typeface="Bahnschrift" panose="020B0502040204020203" pitchFamily="34" charset="0"/>
                <a:cs typeface="Arial" panose="020B0604020202020204" pitchFamily="34" charset="0"/>
              </a:rPr>
              <a:t>think </a:t>
            </a:r>
            <a:r>
              <a:rPr lang="en-US" sz="1800" dirty="0" smtClean="0">
                <a:solidFill>
                  <a:schemeClr val="bg1"/>
                </a:solidFill>
                <a:latin typeface="Bahnschrift" panose="020B0502040204020203" pitchFamily="34" charset="0"/>
                <a:cs typeface="Arial" panose="020B0604020202020204" pitchFamily="34" charset="0"/>
              </a:rPr>
              <a:t>… and they must also </a:t>
            </a:r>
            <a:r>
              <a:rPr lang="en-US" sz="1800" b="1" dirty="0" smtClean="0">
                <a:solidFill>
                  <a:srgbClr val="C00000"/>
                </a:solidFill>
                <a:latin typeface="Bahnschrift" panose="020B0502040204020203" pitchFamily="34" charset="0"/>
                <a:cs typeface="Arial" panose="020B0604020202020204" pitchFamily="34" charset="0"/>
              </a:rPr>
              <a:t>eat</a:t>
            </a:r>
            <a:r>
              <a:rPr lang="en-US" sz="1800" b="1" dirty="0" smtClean="0">
                <a:solidFill>
                  <a:srgbClr val="0070C0"/>
                </a:solidFill>
                <a:latin typeface="Bahnschrift" panose="020B0502040204020203" pitchFamily="34" charset="0"/>
                <a:cs typeface="Arial" panose="020B0604020202020204" pitchFamily="34" charset="0"/>
              </a:rPr>
              <a:t> </a:t>
            </a:r>
            <a:endParaRPr lang="en-US" sz="600" b="1" dirty="0" smtClean="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800" b="1" i="1" dirty="0">
                <a:solidFill>
                  <a:srgbClr val="0070C0"/>
                </a:solidFill>
                <a:latin typeface="Bahnschrift" panose="020B0502040204020203" pitchFamily="34" charset="0"/>
                <a:cs typeface="Arial" panose="020B0604020202020204" pitchFamily="34" charset="0"/>
              </a:rPr>
              <a:t>Starving to death ends thinking</a:t>
            </a:r>
            <a:r>
              <a:rPr lang="en-US" sz="1800" b="1" i="1" dirty="0" smtClean="0">
                <a:solidFill>
                  <a:srgbClr val="0070C0"/>
                </a:solidFill>
                <a:latin typeface="Bahnschrift" panose="020B0502040204020203" pitchFamily="34" charset="0"/>
                <a:cs typeface="Arial" panose="020B0604020202020204" pitchFamily="34" charset="0"/>
              </a:rPr>
              <a:t>.</a:t>
            </a:r>
          </a:p>
          <a:p>
            <a:pPr marL="109728" indent="0">
              <a:lnSpc>
                <a:spcPct val="120000"/>
              </a:lnSpc>
              <a:spcBef>
                <a:spcPts val="0"/>
              </a:spcBef>
              <a:spcAft>
                <a:spcPts val="0"/>
              </a:spcAft>
              <a:buNone/>
            </a:pPr>
            <a:endParaRPr lang="en-US" sz="1100" b="1" i="1" dirty="0">
              <a:solidFill>
                <a:srgbClr val="0070C0"/>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800" dirty="0" smtClean="0">
                <a:solidFill>
                  <a:schemeClr val="bg1"/>
                </a:solidFill>
                <a:latin typeface="Bahnschrift" panose="020B0502040204020203" pitchFamily="34" charset="0"/>
                <a:cs typeface="Arial" panose="020B0604020202020204" pitchFamily="34" charset="0"/>
              </a:rPr>
              <a:t>Now, to eat a philosopher must take a fork in each hand, eat a while, then put down the forks and go back to thinking</a:t>
            </a: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Classic concurrency problem</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17024"/>
            <a:ext cx="3681384" cy="3714750"/>
          </a:xfrm>
          <a:prstGeom prst="rect">
            <a:avLst/>
          </a:prstGeom>
        </p:spPr>
      </p:pic>
      <p:sp>
        <p:nvSpPr>
          <p:cNvPr id="9" name="Content Placeholder 1"/>
          <p:cNvSpPr txBox="1">
            <a:spLocks/>
          </p:cNvSpPr>
          <p:nvPr/>
        </p:nvSpPr>
        <p:spPr>
          <a:xfrm>
            <a:off x="304800" y="5541755"/>
            <a:ext cx="7620000" cy="91406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b="1" dirty="0" smtClean="0">
                <a:solidFill>
                  <a:srgbClr val="C00000"/>
                </a:solidFill>
                <a:latin typeface="Bahnschrift" panose="020B0502040204020203" pitchFamily="34" charset="0"/>
                <a:cs typeface="Arial" panose="020B0604020202020204" pitchFamily="34" charset="0"/>
              </a:rPr>
              <a:t>The goal is to program this activity so that no philosopher starves ( i.e., never is able to pick up the needed 2 forks )</a:t>
            </a:r>
            <a:endParaRPr lang="en-US" b="1" dirty="0">
              <a:solidFill>
                <a:srgbClr val="C00000"/>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280447" y="4799107"/>
            <a:ext cx="4702278" cy="90482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a:solidFill>
                  <a:srgbClr val="0070C0"/>
                </a:solidFill>
                <a:latin typeface="Bahnschrift" panose="020B0502040204020203" pitchFamily="34" charset="0"/>
                <a:cs typeface="Arial" panose="020B0604020202020204" pitchFamily="34" charset="0"/>
              </a:rPr>
              <a:t>Note that when (say) P3 takes </a:t>
            </a:r>
            <a:r>
              <a:rPr lang="en-US" sz="1800" b="1" i="1" dirty="0" smtClean="0">
                <a:solidFill>
                  <a:srgbClr val="0070C0"/>
                </a:solidFill>
                <a:latin typeface="Bahnschrift" panose="020B0502040204020203" pitchFamily="34" charset="0"/>
                <a:cs typeface="Arial" panose="020B0604020202020204" pitchFamily="34" charset="0"/>
              </a:rPr>
              <a:t>forks 3 &amp; 4, </a:t>
            </a:r>
            <a:r>
              <a:rPr lang="en-US" sz="1800" b="1" i="1" dirty="0">
                <a:solidFill>
                  <a:srgbClr val="0070C0"/>
                </a:solidFill>
                <a:latin typeface="Bahnschrift" panose="020B0502040204020203" pitchFamily="34" charset="0"/>
                <a:cs typeface="Arial" panose="020B0604020202020204" pitchFamily="34" charset="0"/>
              </a:rPr>
              <a:t>P4 and P2 cannot </a:t>
            </a:r>
            <a:r>
              <a:rPr lang="en-US" sz="1800" b="1" i="1" dirty="0" smtClean="0">
                <a:solidFill>
                  <a:srgbClr val="0070C0"/>
                </a:solidFill>
                <a:latin typeface="Bahnschrift" panose="020B0502040204020203" pitchFamily="34" charset="0"/>
                <a:cs typeface="Arial" panose="020B0604020202020204" pitchFamily="34" charset="0"/>
              </a:rPr>
              <a:t>eat.</a:t>
            </a:r>
          </a:p>
          <a:p>
            <a:pPr marL="109728" indent="0">
              <a:lnSpc>
                <a:spcPct val="120000"/>
              </a:lnSpc>
              <a:spcBef>
                <a:spcPts val="0"/>
              </a:spcBef>
              <a:spcAft>
                <a:spcPts val="0"/>
              </a:spcAft>
              <a:buNone/>
            </a:pPr>
            <a:endParaRPr lang="en-US" sz="1200" b="1" i="1" dirty="0" smtClean="0">
              <a:solidFill>
                <a:srgbClr val="0070C0"/>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0348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300"/>
                                        <p:tgtEl>
                                          <p:spTgt spid="3"/>
                                        </p:tgtEl>
                                      </p:cBhvr>
                                    </p:animEffect>
                                  </p:childTnLst>
                                </p:cTn>
                              </p:par>
                            </p:childTnLst>
                          </p:cTn>
                        </p:par>
                        <p:par>
                          <p:cTn id="12" fill="hold">
                            <p:stCondLst>
                              <p:cond delay="2200"/>
                            </p:stCondLst>
                            <p:childTnLst>
                              <p:par>
                                <p:cTn id="13" presetID="10" presetClass="entr" presetSubtype="0" fill="hold"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3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30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8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500"/>
                                        <p:tgtEl>
                                          <p:spTgt spid="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1000"/>
                                        <p:tgtEl>
                                          <p:spTgt spid="9">
                                            <p:txEl>
                                              <p:pRg st="0" end="0"/>
                                            </p:txEl>
                                          </p:spTgt>
                                        </p:tgtEl>
                                      </p:cBhvr>
                                    </p:animEffect>
                                    <p:anim calcmode="lin" valueType="num">
                                      <p:cBhvr>
                                        <p:cTn id="4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860773"/>
            <a:ext cx="4648200" cy="293982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smtClean="0">
                <a:solidFill>
                  <a:schemeClr val="bg1"/>
                </a:solidFill>
                <a:latin typeface="Bahnschrift" panose="020B0502040204020203" pitchFamily="34" charset="0"/>
                <a:cs typeface="Arial" panose="020B0604020202020204" pitchFamily="34" charset="0"/>
              </a:rPr>
              <a:t>Note that no more than 2 </a:t>
            </a:r>
            <a:r>
              <a:rPr lang="en-US" sz="1600" dirty="0" err="1" smtClean="0">
                <a:solidFill>
                  <a:schemeClr val="bg1"/>
                </a:solidFill>
                <a:latin typeface="Bahnschrift" panose="020B0502040204020203" pitchFamily="34" charset="0"/>
                <a:cs typeface="Arial" panose="020B0604020202020204" pitchFamily="34" charset="0"/>
              </a:rPr>
              <a:t>philos</a:t>
            </a:r>
            <a:r>
              <a:rPr lang="en-US" sz="1600" dirty="0" smtClean="0">
                <a:solidFill>
                  <a:schemeClr val="bg1"/>
                </a:solidFill>
                <a:latin typeface="Bahnschrift" panose="020B0502040204020203" pitchFamily="34" charset="0"/>
                <a:cs typeface="Arial" panose="020B0604020202020204" pitchFamily="34" charset="0"/>
              </a:rPr>
              <a:t> can be eating at any time (as that uses 4 forks in hand, leaving only 1 fork on the table)</a:t>
            </a:r>
            <a:endParaRPr lang="en-US" sz="16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endParaRPr lang="en-US" sz="1000" dirty="0" smtClean="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600" dirty="0" smtClean="0">
                <a:solidFill>
                  <a:schemeClr val="bg1"/>
                </a:solidFill>
                <a:latin typeface="Bahnschrift" panose="020B0502040204020203" pitchFamily="34" charset="0"/>
                <a:cs typeface="Arial" panose="020B0604020202020204" pitchFamily="34" charset="0"/>
              </a:rPr>
              <a:t>All 5 can be thinking at any one instant, but if they all stay that way (never eat) they all starve.  </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600" dirty="0" smtClean="0">
                <a:solidFill>
                  <a:schemeClr val="bg1"/>
                </a:solidFill>
                <a:latin typeface="Bahnschrift" panose="020B0502040204020203" pitchFamily="34" charset="0"/>
                <a:cs typeface="Arial" panose="020B0604020202020204" pitchFamily="34" charset="0"/>
              </a:rPr>
              <a:t>So we assume a </a:t>
            </a:r>
            <a:r>
              <a:rPr lang="en-US" sz="1600" dirty="0" err="1" smtClean="0">
                <a:solidFill>
                  <a:schemeClr val="bg1"/>
                </a:solidFill>
                <a:latin typeface="Bahnschrift" panose="020B0502040204020203" pitchFamily="34" charset="0"/>
                <a:cs typeface="Arial" panose="020B0604020202020204" pitchFamily="34" charset="0"/>
              </a:rPr>
              <a:t>philos</a:t>
            </a:r>
            <a:r>
              <a:rPr lang="en-US" sz="1600" dirty="0" smtClean="0">
                <a:solidFill>
                  <a:schemeClr val="bg1"/>
                </a:solidFill>
                <a:latin typeface="Bahnschrift" panose="020B0502040204020203" pitchFamily="34" charset="0"/>
                <a:cs typeface="Arial" panose="020B0604020202020204" pitchFamily="34" charset="0"/>
              </a:rPr>
              <a:t> has a natural cycle of thinking, trying to eat, eating, and back to thinking.</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Classic concurrency problem</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110" y="1217024"/>
            <a:ext cx="3475873" cy="3507376"/>
          </a:xfrm>
          <a:prstGeom prst="rect">
            <a:avLst/>
          </a:prstGeom>
        </p:spPr>
      </p:pic>
      <p:sp>
        <p:nvSpPr>
          <p:cNvPr id="11" name="Content Placeholder 1"/>
          <p:cNvSpPr txBox="1">
            <a:spLocks/>
          </p:cNvSpPr>
          <p:nvPr/>
        </p:nvSpPr>
        <p:spPr>
          <a:xfrm>
            <a:off x="304800" y="5029199"/>
            <a:ext cx="7467600" cy="118189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smtClean="0">
                <a:solidFill>
                  <a:schemeClr val="bg1"/>
                </a:solidFill>
                <a:latin typeface="Bahnschrift" panose="020B0502040204020203" pitchFamily="34" charset="0"/>
                <a:cs typeface="Arial" panose="020B0604020202020204" pitchFamily="34" charset="0"/>
              </a:rPr>
              <a:t>If Pi is trying to eat, and never gets 2 forks, we say Pi starves</a:t>
            </a:r>
          </a:p>
          <a:p>
            <a:pPr marL="109728" indent="0">
              <a:lnSpc>
                <a:spcPct val="120000"/>
              </a:lnSpc>
              <a:spcBef>
                <a:spcPts val="0"/>
              </a:spcBef>
              <a:spcAft>
                <a:spcPts val="0"/>
              </a:spcAft>
              <a:buNone/>
            </a:pPr>
            <a:endParaRPr lang="en-US" sz="1000"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sz="1600" dirty="0" smtClean="0">
                <a:solidFill>
                  <a:schemeClr val="bg1"/>
                </a:solidFill>
                <a:latin typeface="Bahnschrift" panose="020B0502040204020203" pitchFamily="34" charset="0"/>
                <a:cs typeface="Arial" panose="020B0604020202020204" pitchFamily="34" charset="0"/>
              </a:rPr>
              <a:t>If all 5 manage to each get one fork, then none will ever get another;  this is a deadlock… and </a:t>
            </a:r>
            <a:r>
              <a:rPr lang="en-US" sz="1600" b="1" dirty="0" smtClean="0">
                <a:solidFill>
                  <a:srgbClr val="B34D1F"/>
                </a:solidFill>
                <a:latin typeface="Bahnschrift" panose="020B0502040204020203" pitchFamily="34" charset="0"/>
                <a:cs typeface="Arial" panose="020B0604020202020204" pitchFamily="34" charset="0"/>
              </a:rPr>
              <a:t>all starve</a:t>
            </a:r>
          </a:p>
        </p:txBody>
      </p:sp>
    </p:spTree>
    <p:extLst>
      <p:ext uri="{BB962C8B-B14F-4D97-AF65-F5344CB8AC3E}">
        <p14:creationId xmlns:p14="http://schemas.microsoft.com/office/powerpoint/2010/main" val="3597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3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3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3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13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90744" y="1751009"/>
            <a:ext cx="6705600" cy="48783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w</a:t>
            </a:r>
            <a:r>
              <a:rPr lang="en-US" sz="1800" b="1" dirty="0" smtClean="0">
                <a:solidFill>
                  <a:schemeClr val="bg1"/>
                </a:solidFill>
                <a:latin typeface="Cascadia Code"/>
                <a:cs typeface="Arial" panose="020B0604020202020204" pitchFamily="34" charset="0"/>
              </a:rPr>
              <a:t>hile ( true )  { </a:t>
            </a: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i="1"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Initially, thinking about life, universe, and everything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think</a:t>
            </a:r>
            <a:r>
              <a:rPr lang="en-US" sz="1800" b="1" dirty="0" smtClean="0">
                <a:solidFill>
                  <a:schemeClr val="bg1"/>
                </a:solidFill>
                <a:latin typeface="Cascadia Code"/>
                <a:cs typeface="Arial" panose="020B0604020202020204" pitchFamily="34" charset="0"/>
              </a:rPr>
              <a:t>( );   </a:t>
            </a:r>
            <a:r>
              <a:rPr lang="en-US" sz="1800" dirty="0" smtClean="0">
                <a:solidFill>
                  <a:srgbClr val="0070C0"/>
                </a:solidFill>
                <a:latin typeface="Cascadia Code"/>
                <a:cs typeface="Arial" panose="020B0604020202020204" pitchFamily="34" charset="0"/>
              </a:rPr>
              <a:t>// lasts a while</a:t>
            </a:r>
            <a:endParaRPr lang="en-US" sz="1800" dirty="0">
              <a:solidFill>
                <a:srgbClr val="0070C0"/>
              </a:solidFill>
              <a:latin typeface="Cascadia Code"/>
              <a:cs typeface="Arial" panose="020B0604020202020204" pitchFamily="34" charset="0"/>
            </a:endParaRP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rgbClr val="0070C0"/>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Take a break from thinking, hungry now</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pick_up_left_fork</a:t>
            </a:r>
            <a:r>
              <a:rPr lang="en-US" sz="1800" b="1" dirty="0" smtClean="0">
                <a:solidFill>
                  <a:schemeClr val="bg1"/>
                </a:solidFill>
                <a:latin typeface="Cascadia Code"/>
                <a:cs typeface="Arial" panose="020B0604020202020204" pitchFamily="34" charset="0"/>
              </a:rPr>
              <a:t>( );</a:t>
            </a: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pick_up_right_fork</a:t>
            </a:r>
            <a:r>
              <a:rPr lang="en-US" sz="1800" b="1" dirty="0" smtClean="0">
                <a:solidFill>
                  <a:schemeClr val="bg1"/>
                </a:solidFill>
                <a:latin typeface="Cascadia Code"/>
                <a:cs typeface="Arial" panose="020B0604020202020204" pitchFamily="34" charset="0"/>
              </a:rPr>
              <a:t>( );</a:t>
            </a: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eat</a:t>
            </a:r>
            <a:r>
              <a:rPr lang="en-US" sz="1800" b="1" dirty="0" smtClean="0">
                <a:solidFill>
                  <a:schemeClr val="bg1"/>
                </a:solidFill>
                <a:latin typeface="Cascadia Code"/>
                <a:cs typeface="Arial" panose="020B0604020202020204" pitchFamily="34" charset="0"/>
              </a:rPr>
              <a:t>( );</a:t>
            </a:r>
            <a:r>
              <a:rPr lang="en-US" sz="1800" b="1" dirty="0" smtClean="0">
                <a:solidFill>
                  <a:srgbClr val="0070C0"/>
                </a:solidFill>
                <a:latin typeface="Cascadia Code"/>
                <a:cs typeface="Arial" panose="020B0604020202020204" pitchFamily="34" charset="0"/>
              </a:rPr>
              <a:t>   </a:t>
            </a:r>
            <a:r>
              <a:rPr lang="en-US" sz="1800" dirty="0" smtClean="0">
                <a:solidFill>
                  <a:srgbClr val="0070C0"/>
                </a:solidFill>
                <a:latin typeface="Cascadia Code"/>
                <a:cs typeface="Arial" panose="020B0604020202020204" pitchFamily="34" charset="0"/>
              </a:rPr>
              <a:t>// lasts a while</a:t>
            </a:r>
            <a:endParaRPr lang="en-US" sz="1800" dirty="0">
              <a:solidFill>
                <a:srgbClr val="0070C0"/>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put_down_right_fork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put_down_left_fork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Not hungry anymore. Back to thinking!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a:t>
            </a:r>
            <a:endParaRPr lang="en-US" sz="1400" b="1" dirty="0">
              <a:solidFill>
                <a:schemeClr val="bg1"/>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Can one Pi starve and the others not?</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801" y="2895600"/>
            <a:ext cx="3475873" cy="3507376"/>
          </a:xfrm>
          <a:prstGeom prst="rect">
            <a:avLst/>
          </a:prstGeom>
        </p:spPr>
      </p:pic>
    </p:spTree>
    <p:extLst>
      <p:ext uri="{BB962C8B-B14F-4D97-AF65-F5344CB8AC3E}">
        <p14:creationId xmlns:p14="http://schemas.microsoft.com/office/powerpoint/2010/main" val="41375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22" presetClass="entr" presetSubtype="8" fill="hold" nodeType="withEffect">
                                  <p:stCondLst>
                                    <p:cond delay="2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22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8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wipe(left)">
                                      <p:cBhvr>
                                        <p:cTn id="40" dur="2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fade">
                                      <p:cBhvr>
                                        <p:cTn id="50" dur="500"/>
                                        <p:tgtEl>
                                          <p:spTgt spid="7">
                                            <p:txEl>
                                              <p:pRg st="9" end="9"/>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fade">
                                      <p:cBhvr>
                                        <p:cTn id="54" dur="1000"/>
                                        <p:tgtEl>
                                          <p:spTgt spid="7">
                                            <p:txEl>
                                              <p:pRg st="11" end="1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2304515"/>
            <a:ext cx="5195656" cy="369602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smtClean="0">
                <a:solidFill>
                  <a:srgbClr val="0070C0"/>
                </a:solidFill>
                <a:latin typeface="Cascadia Code"/>
                <a:cs typeface="Arial" panose="020B0604020202020204" pitchFamily="34" charset="0"/>
              </a:rPr>
              <a:t>// possible order of events</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P1 thinking</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P2 thinking</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P3 thinking</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P4 thinking</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P5 thinking</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P1 picks up left fork</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P2 </a:t>
            </a:r>
            <a:r>
              <a:rPr lang="en-US" sz="1400" dirty="0">
                <a:solidFill>
                  <a:schemeClr val="bg1"/>
                </a:solidFill>
                <a:latin typeface="Cascadia Code"/>
                <a:cs typeface="Arial" panose="020B0604020202020204" pitchFamily="34" charset="0"/>
              </a:rPr>
              <a:t>picks up left fork</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P3 </a:t>
            </a:r>
            <a:r>
              <a:rPr lang="en-US" sz="1400" dirty="0">
                <a:solidFill>
                  <a:schemeClr val="bg1"/>
                </a:solidFill>
                <a:latin typeface="Cascadia Code"/>
                <a:cs typeface="Arial" panose="020B0604020202020204" pitchFamily="34" charset="0"/>
              </a:rPr>
              <a:t>picks up left fork</a:t>
            </a:r>
          </a:p>
          <a:p>
            <a:pPr marL="109728" indent="0">
              <a:lnSpc>
                <a:spcPct val="120000"/>
              </a:lnSpc>
              <a:spcBef>
                <a:spcPts val="0"/>
              </a:spcBef>
              <a:spcAft>
                <a:spcPts val="0"/>
              </a:spcAft>
              <a:buNone/>
            </a:pPr>
            <a:r>
              <a:rPr lang="en-US" sz="1400" dirty="0" smtClean="0">
                <a:solidFill>
                  <a:schemeClr val="bg1"/>
                </a:solidFill>
                <a:latin typeface="Cascadia Code"/>
                <a:cs typeface="Arial" panose="020B0604020202020204" pitchFamily="34" charset="0"/>
              </a:rPr>
              <a:t>P4 </a:t>
            </a:r>
            <a:r>
              <a:rPr lang="en-US" sz="1400" dirty="0">
                <a:solidFill>
                  <a:schemeClr val="bg1"/>
                </a:solidFill>
                <a:latin typeface="Cascadia Code"/>
                <a:cs typeface="Arial" panose="020B0604020202020204" pitchFamily="34" charset="0"/>
              </a:rPr>
              <a:t>picks up left fork</a:t>
            </a:r>
          </a:p>
          <a:p>
            <a:pPr marL="109728" indent="0">
              <a:lnSpc>
                <a:spcPct val="120000"/>
              </a:lnSpc>
              <a:spcBef>
                <a:spcPts val="0"/>
              </a:spcBef>
              <a:spcAft>
                <a:spcPts val="0"/>
              </a:spcAft>
              <a:buNone/>
            </a:pPr>
            <a:r>
              <a:rPr lang="en-US" sz="1400" b="1" dirty="0" smtClean="0">
                <a:solidFill>
                  <a:schemeClr val="bg1"/>
                </a:solidFill>
                <a:latin typeface="Cascadia Code"/>
                <a:cs typeface="Arial" panose="020B0604020202020204" pitchFamily="34" charset="0"/>
              </a:rPr>
              <a:t>P5 </a:t>
            </a:r>
            <a:r>
              <a:rPr lang="en-US" sz="1400" b="1" dirty="0">
                <a:solidFill>
                  <a:schemeClr val="bg1"/>
                </a:solidFill>
                <a:latin typeface="Cascadia Code"/>
                <a:cs typeface="Arial" panose="020B0604020202020204" pitchFamily="34" charset="0"/>
              </a:rPr>
              <a:t>picks up left </a:t>
            </a:r>
            <a:r>
              <a:rPr lang="en-US" sz="1400" b="1" dirty="0" smtClean="0">
                <a:solidFill>
                  <a:schemeClr val="bg1"/>
                </a:solidFill>
                <a:latin typeface="Cascadia Code"/>
                <a:cs typeface="Arial" panose="020B0604020202020204" pitchFamily="34" charset="0"/>
              </a:rPr>
              <a:t>fork</a:t>
            </a:r>
          </a:p>
          <a:p>
            <a:pPr marL="109728" indent="0">
              <a:lnSpc>
                <a:spcPct val="120000"/>
              </a:lnSpc>
              <a:spcBef>
                <a:spcPts val="0"/>
              </a:spcBef>
              <a:spcAft>
                <a:spcPts val="0"/>
              </a:spcAft>
              <a:buNone/>
            </a:pPr>
            <a:endParaRPr lang="en-US" sz="1400"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600" dirty="0" smtClean="0">
                <a:solidFill>
                  <a:srgbClr val="0070C0"/>
                </a:solidFill>
                <a:latin typeface="Cascadia Code"/>
                <a:cs typeface="Arial" panose="020B0604020202020204" pitchFamily="34" charset="0"/>
              </a:rPr>
              <a:t>// </a:t>
            </a:r>
            <a:r>
              <a:rPr lang="en-US" sz="1600" i="1" dirty="0" smtClean="0">
                <a:solidFill>
                  <a:srgbClr val="0070C0"/>
                </a:solidFill>
                <a:latin typeface="Cascadia Code"/>
                <a:cs typeface="Arial" panose="020B0604020202020204" pitchFamily="34" charset="0"/>
              </a:rPr>
              <a:t>… crickets… </a:t>
            </a:r>
            <a:endParaRPr lang="en-US" sz="1600" i="1" dirty="0">
              <a:solidFill>
                <a:srgbClr val="0070C0"/>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Each Pi is a thread</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724" y="1284882"/>
            <a:ext cx="3475873" cy="3507376"/>
          </a:xfrm>
          <a:prstGeom prst="rect">
            <a:avLst/>
          </a:prstGeom>
        </p:spPr>
      </p:pic>
      <p:sp>
        <p:nvSpPr>
          <p:cNvPr id="9" name="Content Placeholder 1"/>
          <p:cNvSpPr txBox="1">
            <a:spLocks/>
          </p:cNvSpPr>
          <p:nvPr/>
        </p:nvSpPr>
        <p:spPr>
          <a:xfrm>
            <a:off x="241177" y="1783718"/>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i="1" dirty="0" smtClean="0">
                <a:solidFill>
                  <a:srgbClr val="0070C0"/>
                </a:solidFill>
                <a:latin typeface="Arial Narrow" panose="020B0606020202030204" pitchFamily="34" charset="0"/>
                <a:cs typeface="Arial" panose="020B0604020202020204" pitchFamily="34" charset="0"/>
              </a:rPr>
              <a:t>5 threads trying to pick up 5 (shared) forks</a:t>
            </a:r>
            <a:endParaRPr lang="en-US" b="1" i="1" dirty="0">
              <a:solidFill>
                <a:srgbClr val="0070C0"/>
              </a:solidFill>
              <a:latin typeface="Arial Narrow" panose="020B0606020202030204" pitchFamily="34" charset="0"/>
              <a:cs typeface="Arial" panose="020B0604020202020204" pitchFamily="34" charset="0"/>
            </a:endParaRPr>
          </a:p>
        </p:txBody>
      </p:sp>
      <p:sp>
        <p:nvSpPr>
          <p:cNvPr id="10" name="Content Placeholder 1"/>
          <p:cNvSpPr txBox="1">
            <a:spLocks/>
          </p:cNvSpPr>
          <p:nvPr/>
        </p:nvSpPr>
        <p:spPr>
          <a:xfrm>
            <a:off x="2902628" y="3951662"/>
            <a:ext cx="2133600" cy="80264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b="1" i="1" dirty="0" smtClean="0">
                <a:solidFill>
                  <a:srgbClr val="C6341C"/>
                </a:solidFill>
                <a:latin typeface="Cascadia Code"/>
                <a:cs typeface="Arial" panose="020B0604020202020204" pitchFamily="34" charset="0"/>
              </a:rPr>
              <a:t>deadlocked</a:t>
            </a:r>
            <a:endParaRPr lang="en-US" sz="2400" b="1" i="1" dirty="0">
              <a:solidFill>
                <a:srgbClr val="C6341C"/>
              </a:solidFill>
              <a:latin typeface="Cascadia Code"/>
              <a:cs typeface="Arial" panose="020B0604020202020204" pitchFamily="34" charset="0"/>
            </a:endParaRPr>
          </a:p>
        </p:txBody>
      </p:sp>
      <p:sp>
        <p:nvSpPr>
          <p:cNvPr id="11" name="Content Placeholder 1"/>
          <p:cNvSpPr txBox="1">
            <a:spLocks/>
          </p:cNvSpPr>
          <p:nvPr/>
        </p:nvSpPr>
        <p:spPr>
          <a:xfrm>
            <a:off x="3733800" y="5178396"/>
            <a:ext cx="2888572" cy="1183647"/>
          </a:xfrm>
          <a:prstGeom prst="rect">
            <a:avLst/>
          </a:prstGeom>
          <a:solidFill>
            <a:schemeClr val="tx2">
              <a:lumMod val="20000"/>
              <a:lumOff val="80000"/>
            </a:schemeClr>
          </a:solidFill>
          <a:ln>
            <a:solidFill>
              <a:schemeClr val="tx2">
                <a:lumMod val="75000"/>
              </a:schemeClr>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b="1" dirty="0" smtClean="0">
                <a:solidFill>
                  <a:srgbClr val="0070C0"/>
                </a:solidFill>
                <a:latin typeface="Arial Rounded MT Bold" panose="020F0704030504030204" pitchFamily="34" charset="0"/>
                <a:cs typeface="Arial" panose="020B0604020202020204" pitchFamily="34" charset="0"/>
              </a:rPr>
              <a:t>What else might we do?</a:t>
            </a:r>
            <a:endParaRPr lang="en-US" sz="2400" b="1" dirty="0">
              <a:solidFill>
                <a:srgbClr val="0070C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549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par>
                          <p:cTn id="11" fill="hold">
                            <p:stCondLst>
                              <p:cond delay="1700"/>
                            </p:stCondLst>
                            <p:childTnLst>
                              <p:par>
                                <p:cTn id="12" presetID="10" presetClass="entr" presetSubtype="0" fill="hold" grpId="0" nodeType="after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fade">
                                      <p:cBhvr>
                                        <p:cTn id="50" dur="800"/>
                                        <p:tgtEl>
                                          <p:spTgt spid="7">
                                            <p:txEl>
                                              <p:pRg st="6" end="6"/>
                                            </p:txEl>
                                          </p:spTgt>
                                        </p:tgtEl>
                                      </p:cBhvr>
                                    </p:animEffect>
                                  </p:childTnLst>
                                </p:cTn>
                              </p:par>
                            </p:childTnLst>
                          </p:cTn>
                        </p:par>
                        <p:par>
                          <p:cTn id="51" fill="hold">
                            <p:stCondLst>
                              <p:cond delay="800"/>
                            </p:stCondLst>
                            <p:childTnLst>
                              <p:par>
                                <p:cTn id="52" presetID="22" presetClass="entr" presetSubtype="8" fill="hold" nodeType="afterEffect">
                                  <p:stCondLst>
                                    <p:cond delay="20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wipe(left)">
                                      <p:cBhvr>
                                        <p:cTn id="54" dur="1200"/>
                                        <p:tgtEl>
                                          <p:spTgt spid="7">
                                            <p:txEl>
                                              <p:pRg st="7" end="7"/>
                                            </p:txEl>
                                          </p:spTgt>
                                        </p:tgtEl>
                                      </p:cBhvr>
                                    </p:animEffect>
                                  </p:childTnLst>
                                </p:cTn>
                              </p:par>
                            </p:childTnLst>
                          </p:cTn>
                        </p:par>
                        <p:par>
                          <p:cTn id="55" fill="hold">
                            <p:stCondLst>
                              <p:cond delay="2200"/>
                            </p:stCondLst>
                            <p:childTnLst>
                              <p:par>
                                <p:cTn id="56" presetID="22" presetClass="entr" presetSubtype="8" fill="hold" nodeType="afterEffect">
                                  <p:stCondLst>
                                    <p:cond delay="20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left)">
                                      <p:cBhvr>
                                        <p:cTn id="58" dur="1500"/>
                                        <p:tgtEl>
                                          <p:spTgt spid="7">
                                            <p:txEl>
                                              <p:pRg st="8" end="8"/>
                                            </p:txEl>
                                          </p:spTgt>
                                        </p:tgtEl>
                                      </p:cBhvr>
                                    </p:animEffect>
                                  </p:childTnLst>
                                </p:cTn>
                              </p:par>
                            </p:childTnLst>
                          </p:cTn>
                        </p:par>
                        <p:par>
                          <p:cTn id="59" fill="hold">
                            <p:stCondLst>
                              <p:cond delay="3900"/>
                            </p:stCondLst>
                            <p:childTnLst>
                              <p:par>
                                <p:cTn id="60" presetID="22" presetClass="entr" presetSubtype="8" fill="hold" nodeType="after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wipe(left)">
                                      <p:cBhvr>
                                        <p:cTn id="62" dur="2100"/>
                                        <p:tgtEl>
                                          <p:spTgt spid="7">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Effect transition="in" filter="wipe(left)">
                                      <p:cBhvr>
                                        <p:cTn id="67" dur="2500"/>
                                        <p:tgtEl>
                                          <p:spTgt spid="7">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fade">
                                      <p:cBhvr>
                                        <p:cTn id="72" dur="500"/>
                                        <p:tgtEl>
                                          <p:spTgt spid="7">
                                            <p:txEl>
                                              <p:pRg st="12" end="12"/>
                                            </p:txEl>
                                          </p:spTgt>
                                        </p:tgtEl>
                                      </p:cBhvr>
                                    </p:animEffect>
                                  </p:childTnLst>
                                </p:cTn>
                              </p:par>
                            </p:childTnLst>
                          </p:cTn>
                        </p:par>
                        <p:par>
                          <p:cTn id="73" fill="hold">
                            <p:stCondLst>
                              <p:cond delay="500"/>
                            </p:stCondLst>
                            <p:childTnLst>
                              <p:par>
                                <p:cTn id="74" presetID="42" presetClass="entr" presetSubtype="0" fill="hold" grpId="0" nodeType="afterEffect">
                                  <p:stCondLst>
                                    <p:cond delay="50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300"/>
                                        <p:tgtEl>
                                          <p:spTgt spid="10"/>
                                        </p:tgtEl>
                                      </p:cBhvr>
                                    </p:animEffect>
                                    <p:anim calcmode="lin" valueType="num">
                                      <p:cBhvr>
                                        <p:cTn id="77" dur="1300" fill="hold"/>
                                        <p:tgtEl>
                                          <p:spTgt spid="10"/>
                                        </p:tgtEl>
                                        <p:attrNameLst>
                                          <p:attrName>ppt_x</p:attrName>
                                        </p:attrNameLst>
                                      </p:cBhvr>
                                      <p:tavLst>
                                        <p:tav tm="0">
                                          <p:val>
                                            <p:strVal val="#ppt_x"/>
                                          </p:val>
                                        </p:tav>
                                        <p:tav tm="100000">
                                          <p:val>
                                            <p:strVal val="#ppt_x"/>
                                          </p:val>
                                        </p:tav>
                                      </p:tavLst>
                                    </p:anim>
                                    <p:anim calcmode="lin" valueType="num">
                                      <p:cBhvr>
                                        <p:cTn id="78" dur="13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800"/>
                                        <p:tgtEl>
                                          <p:spTgt spid="11"/>
                                        </p:tgtEl>
                                      </p:cBhvr>
                                    </p:animEffect>
                                    <p:anim calcmode="lin" valueType="num">
                                      <p:cBhvr>
                                        <p:cTn id="84" dur="1800" fill="hold"/>
                                        <p:tgtEl>
                                          <p:spTgt spid="11"/>
                                        </p:tgtEl>
                                        <p:attrNameLst>
                                          <p:attrName>ppt_x</p:attrName>
                                        </p:attrNameLst>
                                      </p:cBhvr>
                                      <p:tavLst>
                                        <p:tav tm="0">
                                          <p:val>
                                            <p:strVal val="#ppt_x"/>
                                          </p:val>
                                        </p:tav>
                                        <p:tav tm="100000">
                                          <p:val>
                                            <p:strVal val="#ppt_x"/>
                                          </p:val>
                                        </p:tav>
                                      </p:tavLst>
                                    </p:anim>
                                    <p:anim calcmode="lin" valueType="num">
                                      <p:cBhvr>
                                        <p:cTn id="85" dur="18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1200"/>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Concurrency vs. Parallelism</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798" y="1378133"/>
            <a:ext cx="7848600"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Parallelism is a form of very fine-grained concurrency that is usually executed on a “parallel architectures”</a:t>
            </a:r>
            <a:endParaRPr lang="en-US" sz="28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2621" y="2619109"/>
            <a:ext cx="7543801" cy="89045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200" dirty="0" smtClean="0">
                <a:solidFill>
                  <a:schemeClr val="bg1"/>
                </a:solidFill>
                <a:latin typeface="Bahnschrift" panose="020B0502040204020203" pitchFamily="34" charset="0"/>
                <a:cs typeface="Arial" panose="020B0604020202020204" pitchFamily="34" charset="0"/>
              </a:rPr>
              <a:t>Super computers, graphics cards, machines with very large numbers of smaller CPU or cores</a:t>
            </a:r>
            <a:endParaRPr lang="en-US" sz="2200" dirty="0">
              <a:solidFill>
                <a:schemeClr val="bg1"/>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2621" y="3572696"/>
            <a:ext cx="7543801" cy="131716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200" dirty="0" smtClean="0">
                <a:solidFill>
                  <a:schemeClr val="bg1"/>
                </a:solidFill>
                <a:latin typeface="Bahnschrift" panose="020B0502040204020203" pitchFamily="34" charset="0"/>
                <a:cs typeface="Arial" panose="020B0604020202020204" pitchFamily="34" charset="0"/>
              </a:rPr>
              <a:t>Often applied semi-automatically to highly regular numerical applications (matrix algebra, </a:t>
            </a:r>
            <a:r>
              <a:rPr lang="en-US" sz="2200" i="1" dirty="0" smtClean="0">
                <a:solidFill>
                  <a:schemeClr val="bg1"/>
                </a:solidFill>
                <a:latin typeface="Bahnschrift" panose="020B0502040204020203" pitchFamily="34" charset="0"/>
                <a:cs typeface="Arial" panose="020B0604020202020204" pitchFamily="34" charset="0"/>
              </a:rPr>
              <a:t>e.g.</a:t>
            </a:r>
            <a:r>
              <a:rPr lang="en-US" sz="2200" dirty="0" smtClean="0">
                <a:solidFill>
                  <a:schemeClr val="bg1"/>
                </a:solidFill>
                <a:latin typeface="Bahnschrift" panose="020B0502040204020203" pitchFamily="34" charset="0"/>
                <a:cs typeface="Arial" panose="020B0604020202020204" pitchFamily="34" charset="0"/>
              </a:rPr>
              <a:t>) in domains like graphics, image analysis</a:t>
            </a:r>
            <a:endParaRPr lang="en-US" sz="2200" dirty="0">
              <a:solidFill>
                <a:schemeClr val="bg1"/>
              </a:solidFill>
              <a:latin typeface="Bahnschrift" panose="020B0502040204020203" pitchFamily="34" charset="0"/>
              <a:cs typeface="Arial" panose="020B0604020202020204" pitchFamily="34" charset="0"/>
            </a:endParaRPr>
          </a:p>
        </p:txBody>
      </p:sp>
      <p:sp>
        <p:nvSpPr>
          <p:cNvPr id="11" name="Content Placeholder 1"/>
          <p:cNvSpPr txBox="1">
            <a:spLocks/>
          </p:cNvSpPr>
          <p:nvPr/>
        </p:nvSpPr>
        <p:spPr>
          <a:xfrm>
            <a:off x="302621" y="4953000"/>
            <a:ext cx="7543801" cy="1295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200" dirty="0" smtClean="0">
                <a:solidFill>
                  <a:schemeClr val="bg1"/>
                </a:solidFill>
                <a:latin typeface="Bahnschrift" panose="020B0502040204020203" pitchFamily="34" charset="0"/>
                <a:cs typeface="Arial" panose="020B0604020202020204" pitchFamily="34" charset="0"/>
              </a:rPr>
              <a:t>Parallelizing compilers can break up loops into coordinated overlapping concurrent executions of the body </a:t>
            </a:r>
            <a:endParaRPr lang="en-US" sz="22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85919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90744" y="1751009"/>
            <a:ext cx="6705600" cy="487839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w</a:t>
            </a:r>
            <a:r>
              <a:rPr lang="en-US" sz="1800" b="1" dirty="0" smtClean="0">
                <a:solidFill>
                  <a:schemeClr val="bg1"/>
                </a:solidFill>
                <a:latin typeface="Cascadia Code"/>
                <a:cs typeface="Arial" panose="020B0604020202020204" pitchFamily="34" charset="0"/>
              </a:rPr>
              <a:t>hile ( true )  { </a:t>
            </a: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i="1"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Initially, thinking about life, universe, and everything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think</a:t>
            </a:r>
            <a:r>
              <a:rPr lang="en-US" sz="1800" b="1" dirty="0" smtClean="0">
                <a:solidFill>
                  <a:schemeClr val="bg1"/>
                </a:solidFill>
                <a:latin typeface="Cascadia Code"/>
                <a:cs typeface="Arial" panose="020B0604020202020204" pitchFamily="34" charset="0"/>
              </a:rPr>
              <a:t>( );   </a:t>
            </a:r>
            <a:r>
              <a:rPr lang="en-US" sz="1800" dirty="0" smtClean="0">
                <a:solidFill>
                  <a:srgbClr val="0070C0"/>
                </a:solidFill>
                <a:latin typeface="Cascadia Code"/>
                <a:cs typeface="Arial" panose="020B0604020202020204" pitchFamily="34" charset="0"/>
              </a:rPr>
              <a:t>// lasts a while</a:t>
            </a:r>
            <a:endParaRPr lang="en-US" sz="1800" dirty="0">
              <a:solidFill>
                <a:srgbClr val="0070C0"/>
              </a:solidFill>
              <a:latin typeface="Cascadia Code"/>
              <a:cs typeface="Arial" panose="020B0604020202020204" pitchFamily="34" charset="0"/>
            </a:endParaRP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rgbClr val="0070C0"/>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Take a break from thinking, hungry now</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pick_up_left_fork</a:t>
            </a:r>
            <a:r>
              <a:rPr lang="en-US" sz="1800" b="1" dirty="0" smtClean="0">
                <a:solidFill>
                  <a:schemeClr val="bg1"/>
                </a:solidFill>
                <a:latin typeface="Cascadia Code"/>
                <a:cs typeface="Arial" panose="020B0604020202020204" pitchFamily="34" charset="0"/>
              </a:rPr>
              <a:t>( );</a:t>
            </a: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pick_up_right_fork</a:t>
            </a:r>
            <a:r>
              <a:rPr lang="en-US" sz="1800" b="1" dirty="0" smtClean="0">
                <a:solidFill>
                  <a:schemeClr val="bg1"/>
                </a:solidFill>
                <a:latin typeface="Cascadia Code"/>
                <a:cs typeface="Arial" panose="020B0604020202020204" pitchFamily="34" charset="0"/>
              </a:rPr>
              <a:t>( );</a:t>
            </a: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eat</a:t>
            </a:r>
            <a:r>
              <a:rPr lang="en-US" sz="1800" b="1" dirty="0" smtClean="0">
                <a:solidFill>
                  <a:schemeClr val="bg1"/>
                </a:solidFill>
                <a:latin typeface="Cascadia Code"/>
                <a:cs typeface="Arial" panose="020B0604020202020204" pitchFamily="34" charset="0"/>
              </a:rPr>
              <a:t>( );</a:t>
            </a:r>
            <a:r>
              <a:rPr lang="en-US" sz="1800" b="1" dirty="0" smtClean="0">
                <a:solidFill>
                  <a:srgbClr val="0070C0"/>
                </a:solidFill>
                <a:latin typeface="Cascadia Code"/>
                <a:cs typeface="Arial" panose="020B0604020202020204" pitchFamily="34" charset="0"/>
              </a:rPr>
              <a:t>   </a:t>
            </a:r>
            <a:r>
              <a:rPr lang="en-US" sz="1800" dirty="0" smtClean="0">
                <a:solidFill>
                  <a:srgbClr val="0070C0"/>
                </a:solidFill>
                <a:latin typeface="Cascadia Code"/>
                <a:cs typeface="Arial" panose="020B0604020202020204" pitchFamily="34" charset="0"/>
              </a:rPr>
              <a:t>// lasts a while</a:t>
            </a:r>
            <a:endParaRPr lang="en-US" sz="1800" dirty="0">
              <a:solidFill>
                <a:srgbClr val="0070C0"/>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put_down_right_fork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b="1" dirty="0" err="1">
                <a:solidFill>
                  <a:schemeClr val="bg1"/>
                </a:solidFill>
                <a:latin typeface="Cascadia Code"/>
                <a:cs typeface="Arial" panose="020B0604020202020204" pitchFamily="34" charset="0"/>
              </a:rPr>
              <a:t>put_down_left_fork</a:t>
            </a:r>
            <a:r>
              <a:rPr lang="en-US" sz="1800" b="1" dirty="0">
                <a:solidFill>
                  <a:schemeClr val="bg1"/>
                </a:solidFill>
                <a:latin typeface="Cascadia Code"/>
                <a:cs typeface="Arial" panose="020B0604020202020204" pitchFamily="34" charset="0"/>
              </a:rPr>
              <a:t>();</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 </a:t>
            </a:r>
            <a:r>
              <a:rPr lang="en-US" sz="1800" dirty="0">
                <a:solidFill>
                  <a:schemeClr val="bg1"/>
                </a:solidFill>
                <a:latin typeface="Cascadia Code"/>
                <a:cs typeface="Arial" panose="020B0604020202020204" pitchFamily="34" charset="0"/>
              </a:rPr>
              <a:t>   </a:t>
            </a:r>
            <a:r>
              <a:rPr lang="en-US" sz="1800" dirty="0">
                <a:solidFill>
                  <a:srgbClr val="0070C0"/>
                </a:solidFill>
                <a:latin typeface="Cascadia Code"/>
                <a:cs typeface="Arial" panose="020B0604020202020204" pitchFamily="34" charset="0"/>
              </a:rPr>
              <a:t>// Not hungry anymore. Back to thinking!</a:t>
            </a:r>
          </a:p>
          <a:p>
            <a:pPr marL="109728" indent="0">
              <a:lnSpc>
                <a:spcPct val="120000"/>
              </a:lnSpc>
              <a:spcBef>
                <a:spcPts val="0"/>
              </a:spcBef>
              <a:spcAft>
                <a:spcPts val="0"/>
              </a:spcAft>
              <a:buNone/>
            </a:pPr>
            <a:r>
              <a:rPr lang="en-US" sz="1800" b="1" dirty="0">
                <a:solidFill>
                  <a:schemeClr val="bg1"/>
                </a:solidFill>
                <a:latin typeface="Cascadia Code"/>
                <a:cs typeface="Arial" panose="020B0604020202020204" pitchFamily="34" charset="0"/>
              </a:rPr>
              <a:t>}</a:t>
            </a:r>
            <a:endParaRPr lang="en-US" sz="1400" b="1" dirty="0">
              <a:solidFill>
                <a:schemeClr val="bg1"/>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What about this? </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801" y="2895600"/>
            <a:ext cx="3475873" cy="3507376"/>
          </a:xfrm>
          <a:prstGeom prst="rect">
            <a:avLst/>
          </a:prstGeom>
        </p:spPr>
      </p:pic>
      <p:sp>
        <p:nvSpPr>
          <p:cNvPr id="9" name="Content Placeholder 1"/>
          <p:cNvSpPr txBox="1">
            <a:spLocks/>
          </p:cNvSpPr>
          <p:nvPr/>
        </p:nvSpPr>
        <p:spPr>
          <a:xfrm>
            <a:off x="3220201" y="3848100"/>
            <a:ext cx="2133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smtClean="0">
                <a:solidFill>
                  <a:srgbClr val="C6341C"/>
                </a:solidFill>
                <a:latin typeface="Cascadia Code"/>
                <a:cs typeface="Arial" panose="020B0604020202020204" pitchFamily="34" charset="0"/>
              </a:rPr>
              <a:t>simultaneously</a:t>
            </a:r>
            <a:endParaRPr lang="en-US" sz="1800" b="1" i="1" dirty="0">
              <a:solidFill>
                <a:srgbClr val="C6341C"/>
              </a:solidFill>
              <a:latin typeface="Cascadia Code"/>
              <a:cs typeface="Arial" panose="020B0604020202020204" pitchFamily="34" charset="0"/>
            </a:endParaRPr>
          </a:p>
        </p:txBody>
      </p:sp>
      <p:sp>
        <p:nvSpPr>
          <p:cNvPr id="10" name="Content Placeholder 1"/>
          <p:cNvSpPr txBox="1">
            <a:spLocks/>
          </p:cNvSpPr>
          <p:nvPr/>
        </p:nvSpPr>
        <p:spPr>
          <a:xfrm>
            <a:off x="3189129" y="4857750"/>
            <a:ext cx="2133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smtClean="0">
                <a:solidFill>
                  <a:srgbClr val="C6341C"/>
                </a:solidFill>
                <a:latin typeface="Cascadia Code"/>
                <a:cs typeface="Arial" panose="020B0604020202020204" pitchFamily="34" charset="0"/>
              </a:rPr>
              <a:t>simultaneously</a:t>
            </a:r>
            <a:endParaRPr lang="en-US" sz="1800" b="1" i="1" dirty="0">
              <a:solidFill>
                <a:srgbClr val="C6341C"/>
              </a:solidFill>
              <a:latin typeface="Cascadia Code"/>
              <a:cs typeface="Arial" panose="020B0604020202020204" pitchFamily="34" charset="0"/>
            </a:endParaRPr>
          </a:p>
        </p:txBody>
      </p:sp>
    </p:spTree>
    <p:extLst>
      <p:ext uri="{BB962C8B-B14F-4D97-AF65-F5344CB8AC3E}">
        <p14:creationId xmlns:p14="http://schemas.microsoft.com/office/powerpoint/2010/main" val="26281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22" presetClass="entr" presetSubtype="8" fill="hold" nodeType="withEffect">
                                  <p:stCondLst>
                                    <p:cond delay="2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22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left)">
                                      <p:cBhvr>
                                        <p:cTn id="30" dur="500"/>
                                        <p:tgtEl>
                                          <p:spTgt spid="7">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left)">
                                      <p:cBhvr>
                                        <p:cTn id="33" dur="500"/>
                                        <p:tgtEl>
                                          <p:spTgt spid="7">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2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left)">
                                      <p:cBhvr>
                                        <p:cTn id="50" dur="500"/>
                                        <p:tgtEl>
                                          <p:spTgt spid="7">
                                            <p:txEl>
                                              <p:pRg st="9" end="9"/>
                                            </p:txEl>
                                          </p:spTgt>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xEl>
                                              <p:pRg st="11" end="11"/>
                                            </p:txEl>
                                          </p:spTgt>
                                        </p:tgtEl>
                                        <p:attrNameLst>
                                          <p:attrName>style.visibility</p:attrName>
                                        </p:attrNameLst>
                                      </p:cBhvr>
                                      <p:to>
                                        <p:strVal val="visible"/>
                                      </p:to>
                                    </p:set>
                                    <p:animEffect transition="in" filter="fade">
                                      <p:cBhvr>
                                        <p:cTn id="59" dur="1000"/>
                                        <p:tgtEl>
                                          <p:spTgt spid="7">
                                            <p:txEl>
                                              <p:pRg st="11" end="1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fade">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90744" y="1751009"/>
            <a:ext cx="6705600" cy="21351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smtClean="0">
                <a:solidFill>
                  <a:schemeClr val="bg1"/>
                </a:solidFill>
                <a:latin typeface="Cascadia Code"/>
                <a:cs typeface="Arial" panose="020B0604020202020204" pitchFamily="34" charset="0"/>
              </a:rPr>
              <a:t>We must take care to not serialize it totally</a:t>
            </a:r>
          </a:p>
          <a:p>
            <a:pPr marL="109728" indent="0">
              <a:lnSpc>
                <a:spcPct val="120000"/>
              </a:lnSpc>
              <a:spcBef>
                <a:spcPts val="0"/>
              </a:spcBef>
              <a:spcAft>
                <a:spcPts val="0"/>
              </a:spcAft>
              <a:buNone/>
            </a:pPr>
            <a:r>
              <a:rPr lang="en-US" sz="1800" b="1" dirty="0" smtClean="0">
                <a:solidFill>
                  <a:schemeClr val="bg1"/>
                </a:solidFill>
                <a:latin typeface="Cascadia Code"/>
                <a:cs typeface="Arial" panose="020B0604020202020204" pitchFamily="34" charset="0"/>
              </a:rPr>
              <a:t>Synchronize away all concurrency</a:t>
            </a:r>
          </a:p>
          <a:p>
            <a:pPr marL="109728" indent="0">
              <a:lnSpc>
                <a:spcPct val="120000"/>
              </a:lnSpc>
              <a:spcBef>
                <a:spcPts val="0"/>
              </a:spcBef>
              <a:spcAft>
                <a:spcPts val="0"/>
              </a:spcAft>
              <a:buNone/>
            </a:pPr>
            <a:endParaRPr lang="en-US" sz="1800" b="1" dirty="0">
              <a:solidFill>
                <a:schemeClr val="bg1"/>
              </a:solidFill>
              <a:latin typeface="Cascadia Code"/>
              <a:cs typeface="Arial" panose="020B0604020202020204" pitchFamily="34" charset="0"/>
            </a:endParaRPr>
          </a:p>
          <a:p>
            <a:pPr marL="109728" indent="0">
              <a:lnSpc>
                <a:spcPct val="120000"/>
              </a:lnSpc>
              <a:spcBef>
                <a:spcPts val="0"/>
              </a:spcBef>
              <a:spcAft>
                <a:spcPts val="0"/>
              </a:spcAft>
              <a:buNone/>
            </a:pPr>
            <a:r>
              <a:rPr lang="en-US" sz="1800" b="1" dirty="0" smtClean="0">
                <a:solidFill>
                  <a:schemeClr val="bg1"/>
                </a:solidFill>
                <a:latin typeface="Cascadia Code"/>
                <a:cs typeface="Arial" panose="020B0604020202020204" pitchFamily="34" charset="0"/>
              </a:rPr>
              <a:t>What about some starve, others do not?</a:t>
            </a:r>
            <a:endParaRPr lang="en-US" sz="1400" b="1" dirty="0">
              <a:solidFill>
                <a:schemeClr val="bg1"/>
              </a:solidFill>
              <a:latin typeface="Cascadia Code"/>
              <a:cs typeface="Arial" panose="020B0604020202020204" pitchFamily="34" charset="0"/>
            </a:endParaRPr>
          </a:p>
        </p:txBody>
      </p:sp>
      <p:sp>
        <p:nvSpPr>
          <p:cNvPr id="5" name="Content Placeholder 1"/>
          <p:cNvSpPr txBox="1">
            <a:spLocks/>
          </p:cNvSpPr>
          <p:nvPr/>
        </p:nvSpPr>
        <p:spPr>
          <a:xfrm>
            <a:off x="228600" y="1309460"/>
            <a:ext cx="5715000" cy="5193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Other issues</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801" y="2895600"/>
            <a:ext cx="3475873" cy="3507376"/>
          </a:xfrm>
          <a:prstGeom prst="rect">
            <a:avLst/>
          </a:prstGeom>
        </p:spPr>
      </p:pic>
    </p:spTree>
    <p:extLst>
      <p:ext uri="{BB962C8B-B14F-4D97-AF65-F5344CB8AC3E}">
        <p14:creationId xmlns:p14="http://schemas.microsoft.com/office/powerpoint/2010/main" val="14299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32" fill="hold"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Cigarette Smokers Problem</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19216" y="1981200"/>
            <a:ext cx="8277808" cy="434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sz="2200" dirty="0">
                <a:solidFill>
                  <a:schemeClr val="bg1"/>
                </a:solidFill>
                <a:latin typeface="Bahnschrift SemiBold" panose="020B0502040204020203" pitchFamily="34" charset="0"/>
                <a:cs typeface="Arial" panose="020B0604020202020204" pitchFamily="34" charset="0"/>
              </a:rPr>
              <a:t>Three </a:t>
            </a:r>
            <a:r>
              <a:rPr lang="en-US" sz="2200" dirty="0">
                <a:solidFill>
                  <a:srgbClr val="0070C0"/>
                </a:solidFill>
                <a:latin typeface="Bahnschrift SemiBold" panose="020B0502040204020203" pitchFamily="34" charset="0"/>
                <a:cs typeface="Arial" panose="020B0604020202020204" pitchFamily="34" charset="0"/>
              </a:rPr>
              <a:t>smokers</a:t>
            </a:r>
            <a:r>
              <a:rPr lang="en-US" sz="2200" dirty="0">
                <a:solidFill>
                  <a:schemeClr val="bg1"/>
                </a:solidFill>
                <a:latin typeface="Bahnschrift SemiBold" panose="020B0502040204020203" pitchFamily="34" charset="0"/>
                <a:cs typeface="Arial" panose="020B0604020202020204" pitchFamily="34" charset="0"/>
              </a:rPr>
              <a:t> are sitting at a table. </a:t>
            </a:r>
          </a:p>
          <a:p>
            <a:pPr marL="109728" indent="0">
              <a:spcBef>
                <a:spcPts val="0"/>
              </a:spcBef>
              <a:spcAft>
                <a:spcPts val="1800"/>
              </a:spcAft>
              <a:buNone/>
            </a:pPr>
            <a:r>
              <a:rPr lang="en-US" sz="2200" dirty="0" smtClean="0">
                <a:solidFill>
                  <a:schemeClr val="bg1"/>
                </a:solidFill>
                <a:latin typeface="Bahnschrift SemiBold" panose="020B0502040204020203" pitchFamily="34" charset="0"/>
                <a:cs typeface="Arial" panose="020B0604020202020204" pitchFamily="34" charset="0"/>
              </a:rPr>
              <a:t>One </a:t>
            </a:r>
            <a:r>
              <a:rPr lang="en-US" sz="2200" dirty="0">
                <a:solidFill>
                  <a:schemeClr val="bg1"/>
                </a:solidFill>
                <a:latin typeface="Bahnschrift SemiBold" panose="020B0502040204020203" pitchFamily="34" charset="0"/>
                <a:cs typeface="Arial" panose="020B0604020202020204" pitchFamily="34" charset="0"/>
              </a:rPr>
              <a:t>of them has </a:t>
            </a:r>
            <a:r>
              <a:rPr lang="en-US" sz="2200" dirty="0">
                <a:solidFill>
                  <a:srgbClr val="0070C0"/>
                </a:solidFill>
                <a:latin typeface="Bahnschrift SemiBold" panose="020B0502040204020203" pitchFamily="34" charset="0"/>
                <a:cs typeface="Arial" panose="020B0604020202020204" pitchFamily="34" charset="0"/>
              </a:rPr>
              <a:t>tobacco</a:t>
            </a:r>
            <a:r>
              <a:rPr lang="en-US" sz="2200" dirty="0">
                <a:solidFill>
                  <a:schemeClr val="bg1"/>
                </a:solidFill>
                <a:latin typeface="Bahnschrift SemiBold" panose="020B0502040204020203" pitchFamily="34" charset="0"/>
                <a:cs typeface="Arial" panose="020B0604020202020204" pitchFamily="34" charset="0"/>
              </a:rPr>
              <a:t>, another has cigarette </a:t>
            </a:r>
            <a:r>
              <a:rPr lang="en-US" sz="2200" dirty="0">
                <a:solidFill>
                  <a:srgbClr val="0070C0"/>
                </a:solidFill>
                <a:latin typeface="Bahnschrift SemiBold" panose="020B0502040204020203" pitchFamily="34" charset="0"/>
                <a:cs typeface="Arial" panose="020B0604020202020204" pitchFamily="34" charset="0"/>
              </a:rPr>
              <a:t>papers</a:t>
            </a:r>
            <a:r>
              <a:rPr lang="en-US" sz="2200" dirty="0">
                <a:solidFill>
                  <a:schemeClr val="bg1"/>
                </a:solidFill>
                <a:latin typeface="Bahnschrift SemiBold" panose="020B0502040204020203" pitchFamily="34" charset="0"/>
                <a:cs typeface="Arial" panose="020B0604020202020204" pitchFamily="34" charset="0"/>
              </a:rPr>
              <a:t>, and the third one has </a:t>
            </a:r>
            <a:r>
              <a:rPr lang="en-US" sz="2200" dirty="0">
                <a:solidFill>
                  <a:srgbClr val="0070C0"/>
                </a:solidFill>
                <a:latin typeface="Bahnschrift SemiBold" panose="020B0502040204020203" pitchFamily="34" charset="0"/>
                <a:cs typeface="Arial" panose="020B0604020202020204" pitchFamily="34" charset="0"/>
              </a:rPr>
              <a:t>matches</a:t>
            </a:r>
            <a:r>
              <a:rPr lang="en-US" sz="2200" dirty="0">
                <a:solidFill>
                  <a:schemeClr val="bg1"/>
                </a:solidFill>
                <a:latin typeface="Bahnschrift SemiBold" panose="020B0502040204020203" pitchFamily="34" charset="0"/>
                <a:cs typeface="Arial" panose="020B0604020202020204" pitchFamily="34" charset="0"/>
              </a:rPr>
              <a:t> – each one has a different ingredient required to make and smoke a </a:t>
            </a:r>
            <a:r>
              <a:rPr lang="en-US" sz="2200" dirty="0" smtClean="0">
                <a:solidFill>
                  <a:schemeClr val="bg1"/>
                </a:solidFill>
                <a:latin typeface="Bahnschrift SemiBold" panose="020B0502040204020203" pitchFamily="34" charset="0"/>
                <a:cs typeface="Arial" panose="020B0604020202020204" pitchFamily="34" charset="0"/>
              </a:rPr>
              <a:t>cigarette</a:t>
            </a:r>
            <a:endParaRPr lang="en-US" sz="2200" dirty="0">
              <a:solidFill>
                <a:schemeClr val="bg1"/>
              </a:solidFill>
              <a:latin typeface="Bahnschrift SemiBold" panose="020B0502040204020203" pitchFamily="34" charset="0"/>
              <a:cs typeface="Arial" panose="020B0604020202020204" pitchFamily="34" charset="0"/>
            </a:endParaRPr>
          </a:p>
          <a:p>
            <a:pPr marL="109728" indent="0">
              <a:spcBef>
                <a:spcPts val="0"/>
              </a:spcBef>
              <a:spcAft>
                <a:spcPts val="1800"/>
              </a:spcAft>
              <a:buNone/>
            </a:pPr>
            <a:r>
              <a:rPr lang="en-US" sz="2200" dirty="0" smtClean="0">
                <a:solidFill>
                  <a:schemeClr val="bg1"/>
                </a:solidFill>
                <a:latin typeface="Bahnschrift SemiBold" panose="020B0502040204020203" pitchFamily="34" charset="0"/>
                <a:cs typeface="Arial" panose="020B0604020202020204" pitchFamily="34" charset="0"/>
              </a:rPr>
              <a:t>Each </a:t>
            </a:r>
            <a:r>
              <a:rPr lang="en-US" sz="2200" dirty="0">
                <a:solidFill>
                  <a:schemeClr val="bg1"/>
                </a:solidFill>
                <a:latin typeface="Bahnschrift SemiBold" panose="020B0502040204020203" pitchFamily="34" charset="0"/>
                <a:cs typeface="Arial" panose="020B0604020202020204" pitchFamily="34" charset="0"/>
              </a:rPr>
              <a:t>may not give any ingredient to another. </a:t>
            </a:r>
          </a:p>
          <a:p>
            <a:pPr marL="109728" indent="0">
              <a:spcBef>
                <a:spcPts val="0"/>
              </a:spcBef>
              <a:spcAft>
                <a:spcPts val="1800"/>
              </a:spcAft>
              <a:buNone/>
            </a:pPr>
            <a:r>
              <a:rPr lang="en-US" sz="2200" dirty="0" smtClean="0">
                <a:solidFill>
                  <a:schemeClr val="bg1"/>
                </a:solidFill>
                <a:latin typeface="Bahnschrift SemiBold" panose="020B0502040204020203" pitchFamily="34" charset="0"/>
                <a:cs typeface="Arial" panose="020B0604020202020204" pitchFamily="34" charset="0"/>
              </a:rPr>
              <a:t>On </a:t>
            </a:r>
            <a:r>
              <a:rPr lang="en-US" sz="2200" dirty="0">
                <a:solidFill>
                  <a:schemeClr val="bg1"/>
                </a:solidFill>
                <a:latin typeface="Bahnschrift SemiBold" panose="020B0502040204020203" pitchFamily="34" charset="0"/>
                <a:cs typeface="Arial" panose="020B0604020202020204" pitchFamily="34" charset="0"/>
              </a:rPr>
              <a:t>the table in front of them, two of the three ingredients will be </a:t>
            </a:r>
            <a:r>
              <a:rPr lang="en-US" sz="2200" dirty="0" smtClean="0">
                <a:solidFill>
                  <a:schemeClr val="bg1"/>
                </a:solidFill>
                <a:latin typeface="Bahnschrift SemiBold" panose="020B0502040204020203" pitchFamily="34" charset="0"/>
                <a:cs typeface="Arial" panose="020B0604020202020204" pitchFamily="34" charset="0"/>
              </a:rPr>
              <a:t>placed (from an infinite supply of all)</a:t>
            </a:r>
          </a:p>
          <a:p>
            <a:pPr marL="109728" indent="0">
              <a:spcBef>
                <a:spcPts val="0"/>
              </a:spcBef>
              <a:spcAft>
                <a:spcPts val="1800"/>
              </a:spcAft>
              <a:buNone/>
            </a:pPr>
            <a:r>
              <a:rPr lang="en-US" sz="2200" dirty="0" smtClean="0">
                <a:solidFill>
                  <a:schemeClr val="bg1"/>
                </a:solidFill>
                <a:latin typeface="Bahnschrift SemiBold" panose="020B0502040204020203" pitchFamily="34" charset="0"/>
                <a:cs typeface="Arial" panose="020B0604020202020204" pitchFamily="34" charset="0"/>
              </a:rPr>
              <a:t>The </a:t>
            </a:r>
            <a:r>
              <a:rPr lang="en-US" sz="2200" dirty="0">
                <a:solidFill>
                  <a:schemeClr val="bg1"/>
                </a:solidFill>
                <a:latin typeface="Bahnschrift SemiBold" panose="020B0502040204020203" pitchFamily="34" charset="0"/>
                <a:cs typeface="Arial" panose="020B0604020202020204" pitchFamily="34" charset="0"/>
              </a:rPr>
              <a:t>smoker who has the necessary third ingredient should pick up the ingredients from the table, make the cigarette and smoke it. </a:t>
            </a:r>
            <a:endParaRPr lang="en-US" sz="2200" dirty="0" smtClean="0">
              <a:solidFill>
                <a:schemeClr val="bg1"/>
              </a:solidFill>
              <a:latin typeface="Bahnschrift SemiBold"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73914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Another Classic concurrency problem</a:t>
            </a:r>
            <a:endParaRPr lang="en-US" sz="2800"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5560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3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3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3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3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Cigarette Smokers Problem</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56592" y="1981200"/>
            <a:ext cx="7668208" cy="4038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A new 2-set </a:t>
            </a: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of ingredients will not be placed on the table until this action is </a:t>
            </a: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completed</a:t>
            </a:r>
            <a:endPar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endParaRPr>
          </a:p>
          <a:p>
            <a:pPr marL="109728" indent="0">
              <a:spcBef>
                <a:spcPts val="0"/>
              </a:spcBef>
              <a:spcAft>
                <a:spcPts val="1800"/>
              </a:spcAft>
              <a:buNone/>
            </a:pP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The </a:t>
            </a: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other smokers who cannot make and smoke a cigarette with the </a:t>
            </a: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ingredients on </a:t>
            </a: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the table </a:t>
            </a: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will wait, and must </a:t>
            </a: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not interfere with the </a:t>
            </a: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one </a:t>
            </a:r>
            <a:r>
              <a:rPr lang="en-US" sz="2400" dirty="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who can</a:t>
            </a:r>
            <a:r>
              <a:rPr lang="en-US" sz="2400" dirty="0" smtClean="0">
                <a:solidFill>
                  <a:schemeClr val="bg1"/>
                </a:solidFill>
                <a:latin typeface="Bahnschrift SemiBold" panose="020B0502040204020203" pitchFamily="34" charset="0"/>
                <a:ea typeface="Malgun Gothic" panose="020B0503020000020004" pitchFamily="34" charset="-127"/>
                <a:cs typeface="Arial" panose="020B0604020202020204" pitchFamily="34" charset="0"/>
              </a:rPr>
              <a:t>.</a:t>
            </a:r>
            <a:endParaRPr lang="en-US" sz="2400" dirty="0">
              <a:solidFill>
                <a:schemeClr val="bg1"/>
              </a:solidFill>
              <a:latin typeface="Bahnschrift" panose="020B0502040204020203" pitchFamily="34" charset="0"/>
              <a:cs typeface="Arial" panose="020B0604020202020204" pitchFamily="34" charset="0"/>
            </a:endParaRPr>
          </a:p>
          <a:p>
            <a:pPr marL="109728" indent="0">
              <a:spcBef>
                <a:spcPts val="1200"/>
              </a:spcBef>
              <a:spcAft>
                <a:spcPts val="1800"/>
              </a:spcAft>
              <a:buNone/>
            </a:pPr>
            <a:r>
              <a:rPr lang="en-US" sz="2400" dirty="0" smtClean="0">
                <a:solidFill>
                  <a:srgbClr val="0070C0"/>
                </a:solidFill>
                <a:latin typeface="Bahnschrift SemiBold" panose="020B0502040204020203" pitchFamily="34" charset="0"/>
                <a:cs typeface="Arial" panose="020B0604020202020204" pitchFamily="34" charset="0"/>
              </a:rPr>
              <a:t>As with Dining Philosophers, the goal is a “solution”, meaning a program that causes this cycle to operate endlessly without race conditions (corruption of the data state) and without deadlocks or starvations.</a:t>
            </a:r>
          </a:p>
        </p:txBody>
      </p:sp>
      <p:sp>
        <p:nvSpPr>
          <p:cNvPr id="5" name="Content Placeholder 1"/>
          <p:cNvSpPr txBox="1">
            <a:spLocks/>
          </p:cNvSpPr>
          <p:nvPr/>
        </p:nvSpPr>
        <p:spPr>
          <a:xfrm>
            <a:off x="228600" y="1309460"/>
            <a:ext cx="6324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Another Classic concurrency problem</a:t>
            </a:r>
            <a:endParaRPr lang="en-US" sz="2800"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385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3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3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3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Petri Net Solution</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28600" y="1371599"/>
            <a:ext cx="1143000" cy="1066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400" dirty="0" smtClean="0">
                <a:solidFill>
                  <a:schemeClr val="bg1"/>
                </a:solidFill>
                <a:latin typeface="Bahnschrift" panose="020B0502040204020203" pitchFamily="34" charset="0"/>
                <a:cs typeface="Arial" panose="020B0604020202020204" pitchFamily="34" charset="0"/>
              </a:rPr>
              <a:t>Nets with inhibitor arcs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599"/>
            <a:ext cx="5977297" cy="5432679"/>
          </a:xfrm>
          <a:prstGeom prst="rect">
            <a:avLst/>
          </a:prstGeom>
        </p:spPr>
      </p:pic>
    </p:spTree>
    <p:extLst>
      <p:ext uri="{BB962C8B-B14F-4D97-AF65-F5344CB8AC3E}">
        <p14:creationId xmlns:p14="http://schemas.microsoft.com/office/powerpoint/2010/main" val="15437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Siblings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2740" y="1905001"/>
            <a:ext cx="5031259" cy="3276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5 </a:t>
            </a:r>
            <a:r>
              <a:rPr lang="en-US" sz="1800" b="1" dirty="0" smtClean="0">
                <a:solidFill>
                  <a:srgbClr val="0070C0"/>
                </a:solidFill>
                <a:latin typeface="Bahnschrift" panose="020B0502040204020203" pitchFamily="34" charset="0"/>
                <a:cs typeface="Arial" panose="020B0604020202020204" pitchFamily="34" charset="0"/>
              </a:rPr>
              <a:t>siblings</a:t>
            </a:r>
            <a:r>
              <a:rPr lang="en-US" sz="1800" dirty="0" smtClean="0">
                <a:solidFill>
                  <a:schemeClr val="bg1"/>
                </a:solidFill>
                <a:latin typeface="Bahnschrift" panose="020B0502040204020203" pitchFamily="34" charset="0"/>
                <a:cs typeface="Arial" panose="020B0604020202020204" pitchFamily="34" charset="0"/>
              </a:rPr>
              <a:t> around a table … they share a meal from a </a:t>
            </a:r>
            <a:r>
              <a:rPr lang="en-US" sz="1800" b="1" dirty="0" smtClean="0">
                <a:solidFill>
                  <a:srgbClr val="0070C0"/>
                </a:solidFill>
                <a:latin typeface="Bahnschrift" panose="020B0502040204020203" pitchFamily="34" charset="0"/>
                <a:cs typeface="Arial" panose="020B0604020202020204" pitchFamily="34" charset="0"/>
              </a:rPr>
              <a:t>communal pot</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The pot contains M servings of sibling fodder. </a:t>
            </a:r>
            <a:endParaRPr lang="en-US" sz="1800" dirty="0" smtClean="0">
              <a:solidFill>
                <a:schemeClr val="bg1"/>
              </a:solidFill>
              <a:latin typeface="Bahnschrift" panose="020B0502040204020203" pitchFamily="34" charset="0"/>
              <a:cs typeface="Arial" panose="020B0604020202020204" pitchFamily="34" charset="0"/>
            </a:endParaRP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Each sib has a fork (and we assume, a bowl plate), which is all one needs to eat.</a:t>
            </a:r>
            <a:endParaRPr lang="en-US" sz="1800" dirty="0" smtClean="0">
              <a:solidFill>
                <a:schemeClr val="bg1"/>
              </a:solidFill>
              <a:latin typeface="Bahnschrift" panose="020B0502040204020203" pitchFamily="34" charset="0"/>
              <a:cs typeface="Arial" panose="020B0604020202020204" pitchFamily="34" charset="0"/>
            </a:endParaRP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Each sibling goes to the pot, takes a serving of fodder (if the pot is not empty) and eats</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When hungry again, each sibling goes back to the pot to take another potion and eats again.</a:t>
            </a:r>
            <a:endParaRPr lang="en-US" sz="18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Yet another classic</a:t>
            </a:r>
            <a:endParaRPr lang="en-US" sz="2800" b="1" dirty="0">
              <a:solidFill>
                <a:srgbClr val="BE442C"/>
              </a:solidFill>
              <a:latin typeface="Arial Narrow" panose="020B0606020202030204" pitchFamily="34" charset="0"/>
              <a:cs typeface="Arial" panose="020B0604020202020204" pitchFamily="34" charset="0"/>
            </a:endParaRP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“Mom” (</a:t>
            </a:r>
            <a:r>
              <a:rPr lang="en-US" sz="1800" b="1" dirty="0" smtClean="0">
                <a:solidFill>
                  <a:srgbClr val="0070C0"/>
                </a:solidFill>
                <a:latin typeface="Bahnschrift" panose="020B0502040204020203" pitchFamily="34" charset="0"/>
                <a:cs typeface="Arial" panose="020B0604020202020204" pitchFamily="34" charset="0"/>
              </a:rPr>
              <a:t>the cook</a:t>
            </a:r>
            <a:r>
              <a:rPr lang="en-US" sz="1800" dirty="0" smtClean="0">
                <a:solidFill>
                  <a:schemeClr val="bg1"/>
                </a:solidFill>
                <a:latin typeface="Bahnschrift" panose="020B0502040204020203" pitchFamily="34" charset="0"/>
                <a:cs typeface="Arial" panose="020B0604020202020204" pitchFamily="34" charset="0"/>
              </a:rPr>
              <a:t>) keeps the pot filled.  Mom fills the pot only when the pot becomes empty, and once cooking, cooks enough to fill the pot full.</a:t>
            </a:r>
            <a:endParaRPr lang="en-US" sz="1800" dirty="0">
              <a:solidFill>
                <a:schemeClr val="bg1"/>
              </a:solidFill>
              <a:latin typeface="Bahnschrift" panose="020B0502040204020203" pitchFamily="34" charset="0"/>
              <a:cs typeface="Arial" panose="020B0604020202020204" pitchFamily="34" charset="0"/>
            </a:endParaRPr>
          </a:p>
        </p:txBody>
      </p:sp>
      <p:grpSp>
        <p:nvGrpSpPr>
          <p:cNvPr id="13" name="Group 12"/>
          <p:cNvGrpSpPr/>
          <p:nvPr/>
        </p:nvGrpSpPr>
        <p:grpSpPr>
          <a:xfrm>
            <a:off x="5334000" y="1497283"/>
            <a:ext cx="3621338" cy="3276600"/>
            <a:chOff x="5208336" y="1616219"/>
            <a:chExt cx="3621338" cy="3276600"/>
          </a:xfrm>
        </p:grpSpPr>
        <p:pic>
          <p:nvPicPr>
            <p:cNvPr id="2" name="Picture 1"/>
            <p:cNvPicPr>
              <a:picLocks noChangeAspect="1"/>
            </p:cNvPicPr>
            <p:nvPr/>
          </p:nvPicPr>
          <p:blipFill>
            <a:blip r:embed="rId2"/>
            <a:stretch>
              <a:fillRect/>
            </a:stretch>
          </p:blipFill>
          <p:spPr>
            <a:xfrm>
              <a:off x="5208336" y="1616219"/>
              <a:ext cx="3621338" cy="3276600"/>
            </a:xfrm>
            <a:prstGeom prst="rect">
              <a:avLst/>
            </a:prstGeom>
          </p:spPr>
        </p:pic>
        <p:pic>
          <p:nvPicPr>
            <p:cNvPr id="12" name="Picture 11"/>
            <p:cNvPicPr>
              <a:picLocks noChangeAspect="1"/>
            </p:cNvPicPr>
            <p:nvPr/>
          </p:nvPicPr>
          <p:blipFill>
            <a:blip r:embed="rId3"/>
            <a:stretch>
              <a:fillRect/>
            </a:stretch>
          </p:blipFill>
          <p:spPr>
            <a:xfrm>
              <a:off x="5410200" y="2492949"/>
              <a:ext cx="42676" cy="201185"/>
            </a:xfrm>
            <a:prstGeom prst="rect">
              <a:avLst/>
            </a:prstGeom>
          </p:spPr>
        </p:pic>
      </p:grpSp>
    </p:spTree>
    <p:extLst>
      <p:ext uri="{BB962C8B-B14F-4D97-AF65-F5344CB8AC3E}">
        <p14:creationId xmlns:p14="http://schemas.microsoft.com/office/powerpoint/2010/main" val="383572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par>
                          <p:cTn id="12" fill="hold">
                            <p:stCondLst>
                              <p:cond delay="18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800" fill="hold"/>
                                        <p:tgtEl>
                                          <p:spTgt spid="13"/>
                                        </p:tgtEl>
                                        <p:attrNameLst>
                                          <p:attrName>ppt_w</p:attrName>
                                        </p:attrNameLst>
                                      </p:cBhvr>
                                      <p:tavLst>
                                        <p:tav tm="0">
                                          <p:val>
                                            <p:fltVal val="0"/>
                                          </p:val>
                                        </p:tav>
                                        <p:tav tm="100000">
                                          <p:val>
                                            <p:strVal val="#ppt_w"/>
                                          </p:val>
                                        </p:tav>
                                      </p:tavLst>
                                    </p:anim>
                                    <p:anim calcmode="lin" valueType="num">
                                      <p:cBhvr>
                                        <p:cTn id="16" dur="800" fill="hold"/>
                                        <p:tgtEl>
                                          <p:spTgt spid="13"/>
                                        </p:tgtEl>
                                        <p:attrNameLst>
                                          <p:attrName>ppt_h</p:attrName>
                                        </p:attrNameLst>
                                      </p:cBhvr>
                                      <p:tavLst>
                                        <p:tav tm="0">
                                          <p:val>
                                            <p:fltVal val="0"/>
                                          </p:val>
                                        </p:tav>
                                        <p:tav tm="100000">
                                          <p:val>
                                            <p:strVal val="#ppt_h"/>
                                          </p:val>
                                        </p:tav>
                                      </p:tavLst>
                                    </p:anim>
                                    <p:animEffect transition="in" filter="fade">
                                      <p:cBhvr>
                                        <p:cTn id="17" dur="8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13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3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3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Siblings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2741" y="1905001"/>
            <a:ext cx="4726460" cy="1828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As with the others, a solution is a program simulating the actors and actions in this scenario, using concurrent programming and avoiding the issues in concurrency (deadlock, race conditions, starvation)</a:t>
            </a:r>
            <a:endParaRPr lang="en-US" sz="1800" dirty="0">
              <a:solidFill>
                <a:schemeClr val="bg1"/>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Yet another classic</a:t>
            </a:r>
            <a:endParaRPr lang="en-US" sz="2800" b="1" dirty="0">
              <a:solidFill>
                <a:srgbClr val="BE442C"/>
              </a:solidFill>
              <a:latin typeface="Arial Narrow" panose="020B0606020202030204" pitchFamily="34" charset="0"/>
              <a:cs typeface="Arial" panose="020B0604020202020204" pitchFamily="34" charset="0"/>
            </a:endParaRPr>
          </a:p>
        </p:txBody>
      </p:sp>
      <p:grpSp>
        <p:nvGrpSpPr>
          <p:cNvPr id="13" name="Group 12"/>
          <p:cNvGrpSpPr/>
          <p:nvPr/>
        </p:nvGrpSpPr>
        <p:grpSpPr>
          <a:xfrm>
            <a:off x="5334000" y="1497283"/>
            <a:ext cx="3621338" cy="3276600"/>
            <a:chOff x="5208336" y="1616219"/>
            <a:chExt cx="3621338" cy="3276600"/>
          </a:xfrm>
        </p:grpSpPr>
        <p:pic>
          <p:nvPicPr>
            <p:cNvPr id="2" name="Picture 1"/>
            <p:cNvPicPr>
              <a:picLocks noChangeAspect="1"/>
            </p:cNvPicPr>
            <p:nvPr/>
          </p:nvPicPr>
          <p:blipFill>
            <a:blip r:embed="rId2"/>
            <a:stretch>
              <a:fillRect/>
            </a:stretch>
          </p:blipFill>
          <p:spPr>
            <a:xfrm>
              <a:off x="5208336" y="1616219"/>
              <a:ext cx="3621338" cy="3276600"/>
            </a:xfrm>
            <a:prstGeom prst="rect">
              <a:avLst/>
            </a:prstGeom>
          </p:spPr>
        </p:pic>
        <p:pic>
          <p:nvPicPr>
            <p:cNvPr id="12" name="Picture 11"/>
            <p:cNvPicPr>
              <a:picLocks noChangeAspect="1"/>
            </p:cNvPicPr>
            <p:nvPr/>
          </p:nvPicPr>
          <p:blipFill>
            <a:blip r:embed="rId3"/>
            <a:stretch>
              <a:fillRect/>
            </a:stretch>
          </p:blipFill>
          <p:spPr>
            <a:xfrm>
              <a:off x="5410200" y="2492949"/>
              <a:ext cx="42676" cy="201185"/>
            </a:xfrm>
            <a:prstGeom prst="rect">
              <a:avLst/>
            </a:prstGeom>
          </p:spPr>
        </p:pic>
      </p:grpSp>
    </p:spTree>
    <p:extLst>
      <p:ext uri="{BB962C8B-B14F-4D97-AF65-F5344CB8AC3E}">
        <p14:creationId xmlns:p14="http://schemas.microsoft.com/office/powerpoint/2010/main" val="2451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par>
                          <p:cTn id="12" fill="hold">
                            <p:stCondLst>
                              <p:cond delay="18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800" fill="hold"/>
                                        <p:tgtEl>
                                          <p:spTgt spid="13"/>
                                        </p:tgtEl>
                                        <p:attrNameLst>
                                          <p:attrName>ppt_w</p:attrName>
                                        </p:attrNameLst>
                                      </p:cBhvr>
                                      <p:tavLst>
                                        <p:tav tm="0">
                                          <p:val>
                                            <p:fltVal val="0"/>
                                          </p:val>
                                        </p:tav>
                                        <p:tav tm="100000">
                                          <p:val>
                                            <p:strVal val="#ppt_w"/>
                                          </p:val>
                                        </p:tav>
                                      </p:tavLst>
                                    </p:anim>
                                    <p:anim calcmode="lin" valueType="num">
                                      <p:cBhvr>
                                        <p:cTn id="16" dur="800" fill="hold"/>
                                        <p:tgtEl>
                                          <p:spTgt spid="13"/>
                                        </p:tgtEl>
                                        <p:attrNameLst>
                                          <p:attrName>ppt_h</p:attrName>
                                        </p:attrNameLst>
                                      </p:cBhvr>
                                      <p:tavLst>
                                        <p:tav tm="0">
                                          <p:val>
                                            <p:fltVal val="0"/>
                                          </p:val>
                                        </p:tav>
                                        <p:tav tm="100000">
                                          <p:val>
                                            <p:strVal val="#ppt_h"/>
                                          </p:val>
                                        </p:tav>
                                      </p:tavLst>
                                    </p:anim>
                                    <p:animEffect transition="in" filter="fade">
                                      <p:cBhvr>
                                        <p:cTn id="17" dur="8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Sleeping Barber Problem</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2740" y="1751009"/>
            <a:ext cx="3583460" cy="16017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b="1" dirty="0" smtClean="0">
                <a:solidFill>
                  <a:srgbClr val="C00000"/>
                </a:solidFill>
                <a:latin typeface="Bahnschrift" panose="020B0502040204020203" pitchFamily="34" charset="0"/>
                <a:cs typeface="Arial" panose="020B0604020202020204" pitchFamily="34" charset="0"/>
              </a:rPr>
              <a:t>Summary</a:t>
            </a:r>
            <a:r>
              <a:rPr lang="en-US" sz="1800" dirty="0" smtClean="0">
                <a:solidFill>
                  <a:schemeClr val="bg1"/>
                </a:solidFill>
                <a:latin typeface="Bahnschrift SemiBold" panose="020B0502040204020203" pitchFamily="34" charset="0"/>
                <a:cs typeface="Arial" panose="020B0604020202020204" pitchFamily="34" charset="0"/>
              </a:rPr>
              <a:t>: We must keep a barber working when there are customers, resting when there are none, and doing so in an orderly manner</a:t>
            </a:r>
            <a:endParaRPr lang="en-US" sz="1800" b="1" dirty="0" smtClean="0">
              <a:solidFill>
                <a:srgbClr val="0070C0"/>
              </a:solidFill>
              <a:latin typeface="Bahnschrift SemiBold"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Yet another classic</a:t>
            </a:r>
            <a:endParaRPr lang="en-US" sz="2800" b="1" dirty="0">
              <a:solidFill>
                <a:srgbClr val="BE442C"/>
              </a:solidFill>
              <a:latin typeface="Arial Narrow" panose="020B0606020202030204" pitchFamily="34" charset="0"/>
              <a:cs typeface="Arial" panose="020B0604020202020204" pitchFamily="34" charset="0"/>
            </a:endParaRP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dirty="0">
              <a:solidFill>
                <a:schemeClr val="bg1"/>
              </a:solidFill>
              <a:latin typeface="Bahnschrift" panose="020B0502040204020203" pitchFamily="34" charset="0"/>
              <a:cs typeface="Arial" panose="020B0604020202020204" pitchFamily="34" charset="0"/>
            </a:endParaRPr>
          </a:p>
        </p:txBody>
      </p:sp>
      <p:sp>
        <p:nvSpPr>
          <p:cNvPr id="9" name="Content Placeholder 1"/>
          <p:cNvSpPr txBox="1">
            <a:spLocks/>
          </p:cNvSpPr>
          <p:nvPr/>
        </p:nvSpPr>
        <p:spPr>
          <a:xfrm>
            <a:off x="333220" y="3459481"/>
            <a:ext cx="7774460" cy="301751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A </a:t>
            </a:r>
            <a:r>
              <a:rPr lang="en-US" sz="1800" b="1" dirty="0" smtClean="0">
                <a:solidFill>
                  <a:srgbClr val="0070C0"/>
                </a:solidFill>
                <a:latin typeface="Bahnschrift" panose="020B0502040204020203" pitchFamily="34" charset="0"/>
                <a:cs typeface="Arial" panose="020B0604020202020204" pitchFamily="34" charset="0"/>
              </a:rPr>
              <a:t>barber</a:t>
            </a:r>
            <a:r>
              <a:rPr lang="en-US" sz="1800" dirty="0" smtClean="0">
                <a:solidFill>
                  <a:schemeClr val="bg1"/>
                </a:solidFill>
                <a:latin typeface="Bahnschrift" panose="020B0502040204020203" pitchFamily="34" charset="0"/>
                <a:cs typeface="Arial" panose="020B0604020202020204" pitchFamily="34" charset="0"/>
              </a:rPr>
              <a:t> has a shop with </a:t>
            </a:r>
            <a:r>
              <a:rPr lang="en-US" sz="1800" b="1" dirty="0" smtClean="0">
                <a:solidFill>
                  <a:srgbClr val="0070C0"/>
                </a:solidFill>
                <a:latin typeface="Bahnschrift" panose="020B0502040204020203" pitchFamily="34" charset="0"/>
                <a:cs typeface="Arial" panose="020B0604020202020204" pitchFamily="34" charset="0"/>
              </a:rPr>
              <a:t>one chair for service</a:t>
            </a:r>
            <a:r>
              <a:rPr lang="en-US" sz="1800" dirty="0" smtClean="0">
                <a:solidFill>
                  <a:schemeClr val="bg1"/>
                </a:solidFill>
                <a:latin typeface="Bahnschrift" panose="020B0502040204020203" pitchFamily="34" charset="0"/>
                <a:cs typeface="Arial" panose="020B0604020202020204" pitchFamily="34" charset="0"/>
              </a:rPr>
              <a:t>.  </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The shop has </a:t>
            </a:r>
            <a:r>
              <a:rPr lang="en-US" sz="1800" b="1" dirty="0" smtClean="0">
                <a:solidFill>
                  <a:srgbClr val="0070C0"/>
                </a:solidFill>
                <a:latin typeface="Bahnschrift" panose="020B0502040204020203" pitchFamily="34" charset="0"/>
                <a:cs typeface="Arial" panose="020B0604020202020204" pitchFamily="34" charset="0"/>
              </a:rPr>
              <a:t>several wait chairs</a:t>
            </a:r>
            <a:r>
              <a:rPr lang="en-US" sz="1800" dirty="0" smtClean="0">
                <a:solidFill>
                  <a:schemeClr val="bg1"/>
                </a:solidFill>
                <a:latin typeface="Bahnschrift" panose="020B0502040204020203" pitchFamily="34" charset="0"/>
                <a:cs typeface="Arial" panose="020B0604020202020204" pitchFamily="34" charset="0"/>
              </a:rPr>
              <a:t> customers can wait in</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When there are no customers, the </a:t>
            </a:r>
            <a:r>
              <a:rPr lang="en-US" sz="1800" b="1" dirty="0" smtClean="0">
                <a:solidFill>
                  <a:srgbClr val="0070C0"/>
                </a:solidFill>
                <a:latin typeface="Bahnschrift" panose="020B0502040204020203" pitchFamily="34" charset="0"/>
                <a:cs typeface="Arial" panose="020B0604020202020204" pitchFamily="34" charset="0"/>
              </a:rPr>
              <a:t>barber sleeps </a:t>
            </a:r>
            <a:r>
              <a:rPr lang="en-US" sz="1800" dirty="0" smtClean="0">
                <a:solidFill>
                  <a:schemeClr val="bg1"/>
                </a:solidFill>
                <a:latin typeface="Bahnschrift" panose="020B0502040204020203" pitchFamily="34" charset="0"/>
                <a:cs typeface="Arial" panose="020B0604020202020204" pitchFamily="34" charset="0"/>
              </a:rPr>
              <a:t>(in his own chair)</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When a customer arrives, they find one of 3 things:</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Barber is </a:t>
            </a:r>
            <a:r>
              <a:rPr lang="en-US" sz="1800" b="1" dirty="0" smtClean="0">
                <a:solidFill>
                  <a:srgbClr val="0070C0"/>
                </a:solidFill>
                <a:latin typeface="Bahnschrift" panose="020B0502040204020203" pitchFamily="34" charset="0"/>
                <a:cs typeface="Arial" panose="020B0604020202020204" pitchFamily="34" charset="0"/>
              </a:rPr>
              <a:t>busy</a:t>
            </a:r>
            <a:r>
              <a:rPr lang="en-US" sz="1800" dirty="0" smtClean="0">
                <a:solidFill>
                  <a:schemeClr val="bg1"/>
                </a:solidFill>
                <a:latin typeface="Bahnschrift" panose="020B0502040204020203" pitchFamily="34" charset="0"/>
                <a:cs typeface="Arial" panose="020B0604020202020204" pitchFamily="34" charset="0"/>
              </a:rPr>
              <a:t> cutting hair, and a </a:t>
            </a:r>
            <a:r>
              <a:rPr lang="en-US" sz="1800" b="1" dirty="0" smtClean="0">
                <a:solidFill>
                  <a:srgbClr val="0070C0"/>
                </a:solidFill>
                <a:latin typeface="Bahnschrift" panose="020B0502040204020203" pitchFamily="34" charset="0"/>
                <a:cs typeface="Arial" panose="020B0604020202020204" pitchFamily="34" charset="0"/>
              </a:rPr>
              <a:t>wait chair is open</a:t>
            </a:r>
            <a:r>
              <a:rPr lang="en-US" sz="1800" dirty="0" smtClean="0">
                <a:solidFill>
                  <a:schemeClr val="bg1"/>
                </a:solidFill>
                <a:latin typeface="Bahnschrift" panose="020B0502040204020203" pitchFamily="34" charset="0"/>
                <a:cs typeface="Arial" panose="020B0604020202020204" pitchFamily="34" charset="0"/>
              </a:rPr>
              <a:t>… so they sit and wait</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Barber is </a:t>
            </a:r>
            <a:r>
              <a:rPr lang="en-US" sz="1800" b="1" dirty="0" smtClean="0">
                <a:solidFill>
                  <a:srgbClr val="0070C0"/>
                </a:solidFill>
                <a:latin typeface="Bahnschrift" panose="020B0502040204020203" pitchFamily="34" charset="0"/>
                <a:cs typeface="Arial" panose="020B0604020202020204" pitchFamily="34" charset="0"/>
              </a:rPr>
              <a:t>sleeping</a:t>
            </a:r>
            <a:r>
              <a:rPr lang="en-US" sz="1800" dirty="0" smtClean="0">
                <a:solidFill>
                  <a:schemeClr val="bg1"/>
                </a:solidFill>
                <a:latin typeface="Bahnschrift" panose="020B0502040204020203" pitchFamily="34" charset="0"/>
                <a:cs typeface="Arial" panose="020B0604020202020204" pitchFamily="34" charset="0"/>
              </a:rPr>
              <a:t>… so they wake the barber for a cut</a:t>
            </a:r>
          </a:p>
          <a:p>
            <a:pPr marL="109728" indent="0">
              <a:spcBef>
                <a:spcPts val="0"/>
              </a:spcBef>
              <a:spcAft>
                <a:spcPts val="1200"/>
              </a:spcAft>
              <a:buNone/>
            </a:pPr>
            <a:r>
              <a:rPr lang="en-US" sz="1800" dirty="0" smtClean="0">
                <a:solidFill>
                  <a:schemeClr val="bg1"/>
                </a:solidFill>
                <a:latin typeface="Bahnschrift" panose="020B0502040204020203" pitchFamily="34" charset="0"/>
                <a:cs typeface="Arial" panose="020B0604020202020204" pitchFamily="34" charset="0"/>
              </a:rPr>
              <a:t>Barber is </a:t>
            </a:r>
            <a:r>
              <a:rPr lang="en-US" sz="1800" dirty="0" smtClean="0">
                <a:solidFill>
                  <a:srgbClr val="0070C0"/>
                </a:solidFill>
                <a:latin typeface="Bahnschrift" panose="020B0502040204020203" pitchFamily="34" charset="0"/>
                <a:cs typeface="Arial" panose="020B0604020202020204" pitchFamily="34" charset="0"/>
              </a:rPr>
              <a:t>busy</a:t>
            </a:r>
            <a:r>
              <a:rPr lang="en-US" sz="1800" dirty="0" smtClean="0">
                <a:solidFill>
                  <a:schemeClr val="bg1"/>
                </a:solidFill>
                <a:latin typeface="Bahnschrift" panose="020B0502040204020203" pitchFamily="34" charset="0"/>
                <a:cs typeface="Arial" panose="020B0604020202020204" pitchFamily="34" charset="0"/>
              </a:rPr>
              <a:t> and </a:t>
            </a:r>
            <a:r>
              <a:rPr lang="en-US" sz="1800" dirty="0" smtClean="0">
                <a:solidFill>
                  <a:srgbClr val="0070C0"/>
                </a:solidFill>
                <a:latin typeface="Bahnschrift" panose="020B0502040204020203" pitchFamily="34" charset="0"/>
                <a:cs typeface="Arial" panose="020B0604020202020204" pitchFamily="34" charset="0"/>
              </a:rPr>
              <a:t>all wait chairs are full</a:t>
            </a:r>
            <a:r>
              <a:rPr lang="en-US" sz="1800" dirty="0" smtClean="0">
                <a:solidFill>
                  <a:schemeClr val="bg1"/>
                </a:solidFill>
                <a:latin typeface="Bahnschrift" panose="020B0502040204020203" pitchFamily="34" charset="0"/>
                <a:cs typeface="Arial" panose="020B0604020202020204" pitchFamily="34" charset="0"/>
              </a:rPr>
              <a:t>… so they leave</a:t>
            </a:r>
            <a:endParaRPr lang="en-US" sz="1800" dirty="0" smtClean="0">
              <a:solidFill>
                <a:schemeClr val="bg1"/>
              </a:solidFill>
              <a:latin typeface="Bahnschrift SemiBold" panose="020B0502040204020203"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981993" y="1418001"/>
            <a:ext cx="4867275" cy="1838325"/>
          </a:xfrm>
          <a:prstGeom prst="rect">
            <a:avLst/>
          </a:prstGeom>
        </p:spPr>
      </p:pic>
    </p:spTree>
    <p:extLst>
      <p:ext uri="{BB962C8B-B14F-4D97-AF65-F5344CB8AC3E}">
        <p14:creationId xmlns:p14="http://schemas.microsoft.com/office/powerpoint/2010/main" val="12058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3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fade">
                                      <p:cBhvr>
                                        <p:cTn id="46" dur="500"/>
                                        <p:tgtEl>
                                          <p:spTgt spid="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Effect transition="in" filter="fade">
                                      <p:cBhvr>
                                        <p:cTn id="51" dur="500"/>
                                        <p:tgtEl>
                                          <p:spTgt spid="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fade">
                                      <p:cBhvr>
                                        <p:cTn id="5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Readers-Writers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2740" y="1905001"/>
            <a:ext cx="5031259" cy="3276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b="1" dirty="0" smtClean="0">
              <a:solidFill>
                <a:srgbClr val="0070C0"/>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Yet another classic</a:t>
            </a:r>
            <a:endParaRPr lang="en-US" sz="2800" b="1" dirty="0">
              <a:solidFill>
                <a:srgbClr val="BE442C"/>
              </a:solidFill>
              <a:latin typeface="Arial Narrow" panose="020B0606020202030204" pitchFamily="34" charset="0"/>
              <a:cs typeface="Arial" panose="020B0604020202020204" pitchFamily="34" charset="0"/>
            </a:endParaRP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5432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3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1199"/>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Producers-Consumers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2740" y="1905001"/>
            <a:ext cx="5031259" cy="1219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b="1" dirty="0" smtClean="0">
              <a:solidFill>
                <a:srgbClr val="0070C0"/>
              </a:solidFill>
              <a:latin typeface="Bahnschrift" panose="020B0502040204020203" pitchFamily="34" charset="0"/>
              <a:cs typeface="Arial" panose="020B0604020202020204" pitchFamily="34" charset="0"/>
            </a:endParaRPr>
          </a:p>
        </p:txBody>
      </p:sp>
      <p:sp>
        <p:nvSpPr>
          <p:cNvPr id="5" name="Content Placeholder 1"/>
          <p:cNvSpPr txBox="1">
            <a:spLocks/>
          </p:cNvSpPr>
          <p:nvPr/>
        </p:nvSpPr>
        <p:spPr>
          <a:xfrm>
            <a:off x="228600" y="1309460"/>
            <a:ext cx="57150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Yet another classic</a:t>
            </a:r>
            <a:endParaRPr lang="en-US" sz="2800" b="1" dirty="0">
              <a:solidFill>
                <a:srgbClr val="BE442C"/>
              </a:solidFill>
              <a:latin typeface="Arial Narrow" panose="020B0606020202030204" pitchFamily="34" charset="0"/>
              <a:cs typeface="Arial" panose="020B0604020202020204" pitchFamily="34" charset="0"/>
            </a:endParaRPr>
          </a:p>
        </p:txBody>
      </p:sp>
      <p:sp>
        <p:nvSpPr>
          <p:cNvPr id="11" name="Content Placeholder 1"/>
          <p:cNvSpPr txBox="1">
            <a:spLocks/>
          </p:cNvSpPr>
          <p:nvPr/>
        </p:nvSpPr>
        <p:spPr>
          <a:xfrm>
            <a:off x="326689" y="5301109"/>
            <a:ext cx="8001000" cy="79489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5590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9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3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199"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Concurrent Programming</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447800"/>
            <a:ext cx="852487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1200"/>
              </a:spcAft>
              <a:buNone/>
            </a:pPr>
            <a:r>
              <a:rPr lang="en-US" sz="2800" b="1" dirty="0" smtClean="0">
                <a:solidFill>
                  <a:srgbClr val="C00000"/>
                </a:solidFill>
                <a:latin typeface="Arial Narrow" panose="020B0606020202030204" pitchFamily="34" charset="0"/>
                <a:cs typeface="Arial" panose="020B0604020202020204" pitchFamily="34" charset="0"/>
              </a:rPr>
              <a:t>Languages for expressing concurrent computations</a:t>
            </a: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Multi-threaded: </a:t>
            </a:r>
            <a:r>
              <a:rPr lang="en-US" sz="2000" dirty="0" smtClean="0">
                <a:solidFill>
                  <a:schemeClr val="bg1"/>
                </a:solidFill>
                <a:latin typeface="Bahnschrift" panose="020B0502040204020203" pitchFamily="34" charset="0"/>
                <a:cs typeface="Arial" panose="020B0604020202020204" pitchFamily="34" charset="0"/>
              </a:rPr>
              <a:t>Java, Go, Rust, </a:t>
            </a:r>
            <a:r>
              <a:rPr lang="en-US" sz="2000" dirty="0" err="1" smtClean="0">
                <a:solidFill>
                  <a:schemeClr val="bg1"/>
                </a:solidFill>
                <a:latin typeface="Bahnschrift" panose="020B0502040204020203" pitchFamily="34" charset="0"/>
                <a:cs typeface="Arial" panose="020B0604020202020204" pitchFamily="34" charset="0"/>
              </a:rPr>
              <a:t>Clojure</a:t>
            </a:r>
            <a:r>
              <a:rPr lang="en-US" sz="2000" dirty="0" smtClean="0">
                <a:solidFill>
                  <a:schemeClr val="bg1"/>
                </a:solidFill>
                <a:latin typeface="Bahnschrift" panose="020B0502040204020203" pitchFamily="34" charset="0"/>
                <a:cs typeface="Arial" panose="020B0604020202020204" pitchFamily="34" charset="0"/>
              </a:rPr>
              <a:t>, Go, C#</a:t>
            </a: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Coordination language: </a:t>
            </a:r>
            <a:r>
              <a:rPr lang="en-US" sz="2000" dirty="0" smtClean="0">
                <a:solidFill>
                  <a:schemeClr val="bg1"/>
                </a:solidFill>
                <a:latin typeface="Bahnschrift" panose="020B0502040204020203" pitchFamily="34" charset="0"/>
                <a:cs typeface="Arial" panose="020B0604020202020204" pitchFamily="34" charset="0"/>
              </a:rPr>
              <a:t>Linda, </a:t>
            </a:r>
            <a:r>
              <a:rPr lang="en-US" sz="2000" dirty="0" err="1" smtClean="0">
                <a:solidFill>
                  <a:schemeClr val="bg1"/>
                </a:solidFill>
                <a:latin typeface="Bahnschrift" panose="020B0502040204020203" pitchFamily="34" charset="0"/>
                <a:cs typeface="Arial" panose="020B0604020202020204" pitchFamily="34" charset="0"/>
              </a:rPr>
              <a:t>CnC</a:t>
            </a:r>
            <a:endParaRPr lang="en-US" sz="2000" dirty="0" smtClean="0">
              <a:solidFill>
                <a:schemeClr val="bg1"/>
              </a:solidFill>
              <a:latin typeface="Bahnschrift" panose="020B0502040204020203" pitchFamily="34" charset="0"/>
              <a:cs typeface="Arial" panose="020B0604020202020204" pitchFamily="34" charset="0"/>
            </a:endParaRP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Functional: </a:t>
            </a:r>
            <a:r>
              <a:rPr lang="en-US" sz="2000" dirty="0" err="1">
                <a:solidFill>
                  <a:schemeClr val="bg1"/>
                </a:solidFill>
                <a:latin typeface="Bahnschrift" panose="020B0502040204020203" pitchFamily="34" charset="0"/>
                <a:cs typeface="Arial" panose="020B0604020202020204" pitchFamily="34" charset="0"/>
              </a:rPr>
              <a:t>Clojure</a:t>
            </a:r>
            <a:r>
              <a:rPr lang="en-US" sz="2000" dirty="0">
                <a:solidFill>
                  <a:schemeClr val="bg1"/>
                </a:solidFill>
                <a:latin typeface="Bahnschrift" panose="020B0502040204020203" pitchFamily="34" charset="0"/>
                <a:cs typeface="Arial" panose="020B0604020202020204" pitchFamily="34" charset="0"/>
              </a:rPr>
              <a:t>, </a:t>
            </a:r>
            <a:r>
              <a:rPr lang="en-US" sz="2000" dirty="0" err="1">
                <a:solidFill>
                  <a:schemeClr val="bg1"/>
                </a:solidFill>
                <a:latin typeface="Bahnschrift" panose="020B0502040204020203" pitchFamily="34" charset="0"/>
                <a:cs typeface="Arial" panose="020B0604020202020204" pitchFamily="34" charset="0"/>
              </a:rPr>
              <a:t>Erlang</a:t>
            </a:r>
            <a:r>
              <a:rPr lang="en-US" sz="2000" dirty="0">
                <a:solidFill>
                  <a:schemeClr val="bg1"/>
                </a:solidFill>
                <a:latin typeface="Bahnschrift" panose="020B0502040204020203" pitchFamily="34" charset="0"/>
                <a:cs typeface="Arial" panose="020B0604020202020204" pitchFamily="34" charset="0"/>
              </a:rPr>
              <a:t>, Elixir, </a:t>
            </a:r>
            <a:r>
              <a:rPr lang="en-US" sz="2000" dirty="0" smtClean="0">
                <a:solidFill>
                  <a:schemeClr val="bg1"/>
                </a:solidFill>
                <a:latin typeface="Bahnschrift" panose="020B0502040204020203" pitchFamily="34" charset="0"/>
                <a:cs typeface="Arial" panose="020B0604020202020204" pitchFamily="34" charset="0"/>
              </a:rPr>
              <a:t>Haskell</a:t>
            </a:r>
          </a:p>
          <a:p>
            <a:pPr marL="457200" lvl="1" indent="-274320">
              <a:lnSpc>
                <a:spcPct val="120000"/>
              </a:lnSpc>
              <a:spcBef>
                <a:spcPts val="0"/>
              </a:spcBef>
              <a:buClrTx/>
              <a:buFont typeface="Arial" panose="020B0604020202020204" pitchFamily="34" charset="0"/>
              <a:buChar char="•"/>
            </a:pPr>
            <a:r>
              <a:rPr lang="en-US" sz="2000" dirty="0">
                <a:solidFill>
                  <a:srgbClr val="0070C0"/>
                </a:solidFill>
                <a:latin typeface="Bahnschrift" panose="020B0502040204020203" pitchFamily="34" charset="0"/>
                <a:cs typeface="Arial" panose="020B0604020202020204" pitchFamily="34" charset="0"/>
              </a:rPr>
              <a:t>Message passing: </a:t>
            </a:r>
            <a:r>
              <a:rPr lang="en-US" sz="2000" dirty="0">
                <a:solidFill>
                  <a:schemeClr val="bg1"/>
                </a:solidFill>
                <a:latin typeface="Bahnschrift" panose="020B0502040204020203" pitchFamily="34" charset="0"/>
                <a:cs typeface="Arial" panose="020B0604020202020204" pitchFamily="34" charset="0"/>
              </a:rPr>
              <a:t>Smalltalk, </a:t>
            </a:r>
            <a:r>
              <a:rPr lang="en-US" sz="2000" dirty="0" smtClean="0">
                <a:solidFill>
                  <a:schemeClr val="bg1"/>
                </a:solidFill>
                <a:latin typeface="Bahnschrift" panose="020B0502040204020203" pitchFamily="34" charset="0"/>
                <a:cs typeface="Arial" panose="020B0604020202020204" pitchFamily="34" charset="0"/>
              </a:rPr>
              <a:t>Rust</a:t>
            </a: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Distributed computing: </a:t>
            </a:r>
            <a:r>
              <a:rPr lang="en-US" sz="2000" dirty="0" smtClean="0">
                <a:solidFill>
                  <a:schemeClr val="bg1"/>
                </a:solidFill>
                <a:latin typeface="Bahnschrift" panose="020B0502040204020203" pitchFamily="34" charset="0"/>
                <a:cs typeface="Arial" panose="020B0604020202020204" pitchFamily="34" charset="0"/>
              </a:rPr>
              <a:t>Julia, Oz, Hermes (IBM), Limbo (Bell)</a:t>
            </a: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Logic: </a:t>
            </a:r>
            <a:r>
              <a:rPr lang="en-US" sz="2000" dirty="0" err="1" smtClean="0">
                <a:solidFill>
                  <a:schemeClr val="bg1"/>
                </a:solidFill>
                <a:latin typeface="Bahnschrift" panose="020B0502040204020203" pitchFamily="34" charset="0"/>
                <a:cs typeface="Arial" panose="020B0604020202020204" pitchFamily="34" charset="0"/>
              </a:rPr>
              <a:t>Parlog</a:t>
            </a:r>
            <a:r>
              <a:rPr lang="en-US" sz="2000" dirty="0" smtClean="0">
                <a:solidFill>
                  <a:schemeClr val="bg1"/>
                </a:solidFill>
                <a:latin typeface="Bahnschrift" panose="020B0502040204020203" pitchFamily="34" charset="0"/>
                <a:cs typeface="Arial" panose="020B0604020202020204" pitchFamily="34" charset="0"/>
              </a:rPr>
              <a:t> (Prolog), Mercury</a:t>
            </a: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Monitor-based: </a:t>
            </a:r>
            <a:r>
              <a:rPr lang="en-US" sz="2000" dirty="0" smtClean="0">
                <a:solidFill>
                  <a:schemeClr val="bg1"/>
                </a:solidFill>
                <a:latin typeface="Bahnschrift" panose="020B0502040204020203" pitchFamily="34" charset="0"/>
                <a:cs typeface="Arial" panose="020B0604020202020204" pitchFamily="34" charset="0"/>
              </a:rPr>
              <a:t>Concurrent Pascal, Concurrent Euclid, Emerald</a:t>
            </a: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CSP-based: </a:t>
            </a:r>
            <a:r>
              <a:rPr lang="en-US" sz="2000" dirty="0" smtClean="0">
                <a:solidFill>
                  <a:schemeClr val="bg1"/>
                </a:solidFill>
                <a:latin typeface="Bahnschrift" panose="020B0502040204020203" pitchFamily="34" charset="0"/>
                <a:cs typeface="Arial" panose="020B0604020202020204" pitchFamily="34" charset="0"/>
              </a:rPr>
              <a:t>Occam, Limbo, Go, Crystal (2014)</a:t>
            </a:r>
            <a:endParaRPr lang="en-US" sz="2000" dirty="0">
              <a:solidFill>
                <a:schemeClr val="bg1"/>
              </a:solidFill>
              <a:latin typeface="Bahnschrift" panose="020B0502040204020203" pitchFamily="34" charset="0"/>
              <a:cs typeface="Arial" panose="020B0604020202020204" pitchFamily="34" charset="0"/>
            </a:endParaRPr>
          </a:p>
          <a:p>
            <a:pPr marL="457200" lvl="1" indent="-274320">
              <a:lnSpc>
                <a:spcPct val="120000"/>
              </a:lnSpc>
              <a:spcBef>
                <a:spcPts val="0"/>
              </a:spcBef>
              <a:buClrTx/>
              <a:buFont typeface="Arial" panose="020B0604020202020204" pitchFamily="34" charset="0"/>
              <a:buChar char="•"/>
            </a:pPr>
            <a:r>
              <a:rPr lang="en-US" sz="2000" dirty="0" smtClean="0">
                <a:solidFill>
                  <a:srgbClr val="0070C0"/>
                </a:solidFill>
                <a:latin typeface="Bahnschrift" panose="020B0502040204020203" pitchFamily="34" charset="0"/>
                <a:cs typeface="Arial" panose="020B0604020202020204" pitchFamily="34" charset="0"/>
              </a:rPr>
              <a:t>Dataflow</a:t>
            </a:r>
            <a:endParaRPr lang="en-US" sz="2000" dirty="0">
              <a:solidFill>
                <a:srgbClr val="0070C0"/>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87560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56510"/>
            <a:ext cx="7848600" cy="4168090"/>
          </a:xfrm>
          <a:noFill/>
        </p:spPr>
        <p:txBody>
          <a:bodyPr>
            <a:normAutofit fontScale="92500" lnSpcReduction="20000"/>
          </a:bodyPr>
          <a:lstStyle/>
          <a:p>
            <a:pPr marL="457200" indent="-457200">
              <a:spcBef>
                <a:spcPts val="0"/>
              </a:spcBef>
              <a:spcAft>
                <a:spcPts val="1200"/>
              </a:spcAft>
              <a:buClr>
                <a:schemeClr val="bg1"/>
              </a:buClr>
              <a:buAutoNum type="arabicParenR"/>
            </a:pPr>
            <a:r>
              <a:rPr lang="en-US" sz="2400" dirty="0" smtClean="0">
                <a:latin typeface="Bahnschrift" panose="020B0502040204020203" pitchFamily="34" charset="0"/>
                <a:cs typeface="Courier New" panose="02070309020205020404" pitchFamily="49" charset="0"/>
              </a:rPr>
              <a:t>Write a </a:t>
            </a:r>
            <a:r>
              <a:rPr lang="en-US" sz="2400" dirty="0" smtClean="0">
                <a:latin typeface="Bahnschrift" panose="020B0502040204020203" pitchFamily="34" charset="0"/>
                <a:cs typeface="Courier New" panose="02070309020205020404" pitchFamily="49" charset="0"/>
              </a:rPr>
              <a:t>Java </a:t>
            </a:r>
            <a:r>
              <a:rPr lang="en-US" sz="2400" dirty="0" smtClean="0">
                <a:latin typeface="Bahnschrift" panose="020B0502040204020203" pitchFamily="34" charset="0"/>
                <a:cs typeface="Courier New" panose="02070309020205020404" pitchFamily="49" charset="0"/>
              </a:rPr>
              <a:t>threads program to implement a solution to the Dining Philosophers problem.</a:t>
            </a:r>
          </a:p>
          <a:p>
            <a:pPr marL="457200" indent="-457200">
              <a:spcBef>
                <a:spcPts val="0"/>
              </a:spcBef>
              <a:spcAft>
                <a:spcPts val="1200"/>
              </a:spcAft>
              <a:buClr>
                <a:schemeClr val="bg1"/>
              </a:buClr>
              <a:buAutoNum type="arabicParenR"/>
            </a:pPr>
            <a:r>
              <a:rPr lang="en-US" sz="2400" dirty="0" smtClean="0">
                <a:latin typeface="Bahnschrift" panose="020B0502040204020203" pitchFamily="34" charset="0"/>
                <a:cs typeface="Courier New" panose="02070309020205020404" pitchFamily="49" charset="0"/>
              </a:rPr>
              <a:t>Test it for concurrency issues, and write an explanation (text document) explaining how your approach works… can it deadlock?  Does it show race conditions?  Explain any strange or interesting behavior you notice</a:t>
            </a:r>
            <a:endParaRPr lang="en-US" sz="2400" dirty="0" smtClean="0">
              <a:latin typeface="Bahnschrift" panose="020B0502040204020203" pitchFamily="34" charset="0"/>
              <a:cs typeface="Courier New" panose="02070309020205020404" pitchFamily="49" charset="0"/>
            </a:endParaRPr>
          </a:p>
          <a:p>
            <a:pPr marL="457200" indent="-457200">
              <a:spcBef>
                <a:spcPts val="1200"/>
              </a:spcBef>
              <a:spcAft>
                <a:spcPts val="1200"/>
              </a:spcAft>
              <a:buClr>
                <a:schemeClr val="bg1"/>
              </a:buClr>
              <a:buAutoNum type="arabicParenR"/>
            </a:pPr>
            <a:r>
              <a:rPr lang="en-US" sz="2400" dirty="0" smtClean="0">
                <a:latin typeface="Bahnschrift" panose="020B0502040204020203" pitchFamily="34" charset="0"/>
                <a:cs typeface="Courier New" panose="02070309020205020404" pitchFamily="49" charset="0"/>
              </a:rPr>
              <a:t>You may work in groups of up to 3</a:t>
            </a:r>
          </a:p>
          <a:p>
            <a:pPr marL="457200" indent="-457200">
              <a:spcBef>
                <a:spcPts val="0"/>
              </a:spcBef>
              <a:spcAft>
                <a:spcPts val="1200"/>
              </a:spcAft>
              <a:buClr>
                <a:schemeClr val="bg1"/>
              </a:buClr>
              <a:buAutoNum type="arabicParenR"/>
            </a:pPr>
            <a:r>
              <a:rPr lang="en-US" sz="2400" dirty="0" smtClean="0">
                <a:latin typeface="Bahnschrift" panose="020B0502040204020203" pitchFamily="34" charset="0"/>
                <a:cs typeface="Courier New" panose="02070309020205020404" pitchFamily="49" charset="0"/>
              </a:rPr>
              <a:t>Write your own code… do not look up a web solution and copy it… learning comes from thinking it through</a:t>
            </a:r>
          </a:p>
          <a:p>
            <a:pPr marL="457200" indent="-457200">
              <a:spcBef>
                <a:spcPts val="0"/>
              </a:spcBef>
              <a:spcAft>
                <a:spcPts val="1200"/>
              </a:spcAft>
              <a:buClr>
                <a:schemeClr val="bg1"/>
              </a:buClr>
              <a:buAutoNum type="arabicParenR"/>
            </a:pPr>
            <a:r>
              <a:rPr lang="en-US" sz="2400" dirty="0" smtClean="0">
                <a:latin typeface="Bahnschrift" panose="020B0502040204020203" pitchFamily="34" charset="0"/>
                <a:cs typeface="Courier New" panose="02070309020205020404" pitchFamily="49" charset="0"/>
              </a:rPr>
              <a:t>When done submit in Sakai as we have done other programs</a:t>
            </a:r>
            <a:endParaRPr lang="en-US" sz="2400" dirty="0" smtClean="0">
              <a:latin typeface="Bahnschrift" panose="020B0502040204020203" pitchFamily="34" charset="0"/>
              <a:cs typeface="Courier New" panose="02070309020205020404" pitchFamily="49" charset="0"/>
            </a:endParaRPr>
          </a:p>
        </p:txBody>
      </p:sp>
      <p:sp>
        <p:nvSpPr>
          <p:cNvPr id="6" name="Rounded Rectangle 5"/>
          <p:cNvSpPr/>
          <p:nvPr/>
        </p:nvSpPr>
        <p:spPr>
          <a:xfrm>
            <a:off x="381000" y="381000"/>
            <a:ext cx="8458200" cy="838200"/>
          </a:xfrm>
          <a:prstGeom prst="roundRect">
            <a:avLst/>
          </a:prstGeom>
          <a:solidFill>
            <a:srgbClr val="F4E4CC">
              <a:alpha val="22000"/>
            </a:srgbClr>
          </a:solidFill>
          <a:ln w="15875" cap="flat" cmpd="sng" algn="ctr">
            <a:solidFill>
              <a:srgbClr val="EEF1EE">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70C0"/>
                </a:solidFill>
                <a:effectLst/>
                <a:uLnTx/>
                <a:uFillTx/>
                <a:latin typeface="Arial"/>
                <a:ea typeface="Gadugi" panose="020B0502040204020203" pitchFamily="34" charset="0"/>
                <a:cs typeface="Segoe UI Semilight" panose="020B0402040204020203" pitchFamily="34" charset="0"/>
              </a:rPr>
              <a:t> </a:t>
            </a:r>
            <a:r>
              <a:rPr lang="en-US" sz="4000" b="1" kern="0" dirty="0" smtClean="0">
                <a:solidFill>
                  <a:srgbClr val="0070C0"/>
                </a:solidFill>
                <a:latin typeface="Arial"/>
                <a:ea typeface="Gadugi" panose="020B0502040204020203" pitchFamily="34" charset="0"/>
                <a:cs typeface="Segoe UI Semilight" panose="020B0402040204020203" pitchFamily="34" charset="0"/>
              </a:rPr>
              <a:t>Assignment</a:t>
            </a:r>
            <a:endParaRPr kumimoji="0" lang="en-US" sz="6600" b="0" i="0" u="none" strike="noStrike" kern="0" cap="none" spc="0" normalizeH="0" baseline="0" noProof="0" dirty="0" smtClean="0">
              <a:ln>
                <a:noFill/>
              </a:ln>
              <a:solidFill>
                <a:srgbClr val="0070C0"/>
              </a:solidFill>
              <a:effectLst/>
              <a:uLnTx/>
              <a:uFillTx/>
              <a:latin typeface="Arial"/>
              <a:ea typeface="+mn-ea"/>
              <a:cs typeface="+mn-cs"/>
            </a:endParaRPr>
          </a:p>
        </p:txBody>
      </p:sp>
      <p:sp>
        <p:nvSpPr>
          <p:cNvPr id="5" name="Content Placeholder 1"/>
          <p:cNvSpPr txBox="1">
            <a:spLocks/>
          </p:cNvSpPr>
          <p:nvPr/>
        </p:nvSpPr>
        <p:spPr>
          <a:xfrm>
            <a:off x="381000" y="1407617"/>
            <a:ext cx="8382000" cy="70054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0"/>
              </a:spcBef>
              <a:spcAft>
                <a:spcPts val="300"/>
              </a:spcAft>
              <a:buClr>
                <a:schemeClr val="bg1"/>
              </a:buClr>
              <a:buNone/>
            </a:pPr>
            <a:r>
              <a:rPr lang="en-US" sz="3200" b="1" i="1" dirty="0" smtClean="0">
                <a:solidFill>
                  <a:schemeClr val="bg1">
                    <a:lumMod val="75000"/>
                    <a:lumOff val="25000"/>
                  </a:schemeClr>
                </a:solidFill>
                <a:latin typeface="Calibri" panose="020F0502020204030204" pitchFamily="34" charset="0"/>
                <a:ea typeface="Verdana" panose="020B0604030504040204" pitchFamily="34" charset="0"/>
                <a:cs typeface="Calibri" panose="020F0502020204030204" pitchFamily="34" charset="0"/>
              </a:rPr>
              <a:t>Due </a:t>
            </a:r>
            <a:r>
              <a:rPr lang="en-US" sz="3200" b="1" i="1" dirty="0" smtClean="0">
                <a:solidFill>
                  <a:schemeClr val="bg1">
                    <a:lumMod val="75000"/>
                    <a:lumOff val="25000"/>
                  </a:schemeClr>
                </a:solidFill>
                <a:latin typeface="Calibri" panose="020F0502020204030204" pitchFamily="34" charset="0"/>
                <a:ea typeface="Verdana" panose="020B0604030504040204" pitchFamily="34" charset="0"/>
                <a:cs typeface="Calibri" panose="020F0502020204030204" pitchFamily="34" charset="0"/>
              </a:rPr>
              <a:t>(see assignments page)</a:t>
            </a:r>
            <a:endParaRPr lang="en-US" sz="3200" b="1" i="1" dirty="0" smtClean="0">
              <a:solidFill>
                <a:schemeClr val="bg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233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9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838200" y="1676400"/>
            <a:ext cx="2133600" cy="1066800"/>
          </a:xfrm>
        </p:spPr>
        <p:txBody>
          <a:bodyPr>
            <a:normAutofit fontScale="90000"/>
          </a:bodyPr>
          <a:lstStyle/>
          <a:p>
            <a:pPr algn="ctr"/>
            <a:r>
              <a:rPr lang="en-US" sz="8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254598" y="4343400"/>
            <a:ext cx="7739232" cy="88359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800" dirty="0" smtClean="0">
                <a:solidFill>
                  <a:srgbClr val="B34D1F"/>
                </a:solidFill>
                <a:latin typeface="Bahnschrift" panose="020B0502040204020203" pitchFamily="34" charset="0"/>
                <a:cs typeface="Arial" panose="020B0604020202020204" pitchFamily="34" charset="0"/>
              </a:rPr>
              <a:t>APL Has been called a </a:t>
            </a:r>
            <a:r>
              <a:rPr lang="en-US" sz="2800" dirty="0" smtClean="0">
                <a:solidFill>
                  <a:srgbClr val="B34D1F"/>
                </a:solidFill>
                <a:latin typeface="Bahnschrift" panose="020B0502040204020203" pitchFamily="34" charset="0"/>
                <a:cs typeface="Arial" panose="020B0604020202020204" pitchFamily="34" charset="0"/>
                <a:hlinkClick r:id="rId2"/>
              </a:rPr>
              <a:t>“write-only language”</a:t>
            </a:r>
            <a:endParaRPr lang="en-US" sz="2800" dirty="0">
              <a:solidFill>
                <a:srgbClr val="B34D1F"/>
              </a:solidFill>
              <a:latin typeface="Bahnschrift" panose="020B0502040204020203" pitchFamily="34" charset="0"/>
              <a:cs typeface="Arial" panose="020B0604020202020204" pitchFamily="34" charset="0"/>
            </a:endParaRPr>
          </a:p>
        </p:txBody>
      </p:sp>
      <p:sp>
        <p:nvSpPr>
          <p:cNvPr id="3" name="Rounded Rectangle 2"/>
          <p:cNvSpPr/>
          <p:nvPr/>
        </p:nvSpPr>
        <p:spPr>
          <a:xfrm>
            <a:off x="4800600" y="5334000"/>
            <a:ext cx="2667000" cy="762000"/>
          </a:xfrm>
          <a:prstGeom prst="roundRect">
            <a:avLst/>
          </a:prstGeom>
          <a:solidFill>
            <a:srgbClr val="FBEDDD">
              <a:alpha val="17000"/>
            </a:srgbClr>
          </a:solidFill>
          <a:ln w="19050">
            <a:solidFill>
              <a:schemeClr val="accent1">
                <a:shade val="50000"/>
                <a:hueMod val="94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B34D1F"/>
                </a:solidFill>
                <a:hlinkClick r:id="rId3"/>
              </a:rPr>
              <a:t>And so you know…</a:t>
            </a:r>
            <a:endParaRPr lang="en-US" b="1" i="1" dirty="0">
              <a:solidFill>
                <a:srgbClr val="B34D1F"/>
              </a:solidFill>
            </a:endParaRPr>
          </a:p>
        </p:txBody>
      </p:sp>
      <p:sp>
        <p:nvSpPr>
          <p:cNvPr id="8" name="Rounded Rectangle 7"/>
          <p:cNvSpPr/>
          <p:nvPr/>
        </p:nvSpPr>
        <p:spPr>
          <a:xfrm>
            <a:off x="304800" y="381001"/>
            <a:ext cx="8524875" cy="86681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46207"/>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Sample APL Program </a:t>
            </a:r>
            <a:r>
              <a:rPr lang="en-US" sz="1800" b="1" i="1" dirty="0" smtClean="0">
                <a:solidFill>
                  <a:srgbClr val="0070C0"/>
                </a:solidFill>
                <a:latin typeface="Arial" panose="020B0604020202020204" pitchFamily="34" charset="0"/>
                <a:cs typeface="Arial" panose="020B0604020202020204" pitchFamily="34" charset="0"/>
                <a:hlinkClick r:id="rId4"/>
              </a:rPr>
              <a:t>(source)</a:t>
            </a:r>
            <a:endParaRPr lang="en-US" sz="1800" b="1" i="1" dirty="0">
              <a:solidFill>
                <a:srgbClr val="0070C0"/>
              </a:solidFill>
              <a:latin typeface="Arial" panose="020B0604020202020204" pitchFamily="34" charset="0"/>
              <a:cs typeface="Arial" panose="020B0604020202020204" pitchFamily="34" charset="0"/>
            </a:endParaRPr>
          </a:p>
        </p:txBody>
      </p:sp>
      <p:sp>
        <p:nvSpPr>
          <p:cNvPr id="9" name="Rounded Rectangle 8"/>
          <p:cNvSpPr/>
          <p:nvPr/>
        </p:nvSpPr>
        <p:spPr>
          <a:xfrm>
            <a:off x="457200" y="3209740"/>
            <a:ext cx="2667000" cy="762000"/>
          </a:xfrm>
          <a:prstGeom prst="roundRect">
            <a:avLst/>
          </a:prstGeom>
          <a:solidFill>
            <a:srgbClr val="FBEDDD">
              <a:alpha val="17000"/>
            </a:srgbClr>
          </a:solidFill>
          <a:ln w="19050">
            <a:solidFill>
              <a:schemeClr val="accent1">
                <a:shade val="50000"/>
                <a:hueMod val="94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B34D1F"/>
                </a:solidFill>
                <a:hlinkClick r:id="rId5"/>
              </a:rPr>
              <a:t>Alan Kay on APL</a:t>
            </a:r>
            <a:endParaRPr lang="en-US" b="1" i="1" dirty="0">
              <a:solidFill>
                <a:srgbClr val="B34D1F"/>
              </a:solidFill>
            </a:endParaRPr>
          </a:p>
        </p:txBody>
      </p:sp>
      <p:sp>
        <p:nvSpPr>
          <p:cNvPr id="10" name="Content Placeholder 1"/>
          <p:cNvSpPr txBox="1">
            <a:spLocks/>
          </p:cNvSpPr>
          <p:nvPr/>
        </p:nvSpPr>
        <p:spPr>
          <a:xfrm>
            <a:off x="228600" y="1619470"/>
            <a:ext cx="4572000" cy="59402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800" dirty="0" smtClean="0">
                <a:solidFill>
                  <a:schemeClr val="bg1"/>
                </a:solidFill>
                <a:latin typeface="Bahnschrift" panose="020B0502040204020203" pitchFamily="34" charset="0"/>
                <a:cs typeface="Arial" panose="020B0604020202020204" pitchFamily="34" charset="0"/>
                <a:hlinkClick r:id="rId6"/>
              </a:rPr>
              <a:t>Conway’s Game of Life</a:t>
            </a:r>
            <a:endParaRPr lang="en-US" sz="2800" dirty="0">
              <a:solidFill>
                <a:schemeClr val="bg1"/>
              </a:solidFill>
              <a:latin typeface="Bahnschrift" panose="020B0502040204020203" pitchFamily="34" charset="0"/>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291645"/>
            <a:ext cx="8686800" cy="674048"/>
          </a:xfrm>
          <a:prstGeom prst="rect">
            <a:avLst/>
          </a:prstGeom>
        </p:spPr>
      </p:pic>
    </p:spTree>
    <p:extLst>
      <p:ext uri="{BB962C8B-B14F-4D97-AF65-F5344CB8AC3E}">
        <p14:creationId xmlns:p14="http://schemas.microsoft.com/office/powerpoint/2010/main" val="412643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stCxn id="8" idx="4"/>
          </p:cNvCxnSpPr>
          <p:nvPr/>
        </p:nvCxnSpPr>
        <p:spPr>
          <a:xfrm>
            <a:off x="2383052" y="2448181"/>
            <a:ext cx="0" cy="152400"/>
          </a:xfrm>
          <a:prstGeom prst="line">
            <a:avLst/>
          </a:prstGeom>
          <a:ln w="38100">
            <a:solidFill>
              <a:schemeClr val="bg1">
                <a:lumMod val="85000"/>
                <a:lumOff val="15000"/>
                <a:alpha val="60000"/>
              </a:schemeClr>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2209800" y="1600200"/>
            <a:ext cx="3575735" cy="3129927"/>
            <a:chOff x="2912592" y="2007973"/>
            <a:chExt cx="3575735" cy="3129927"/>
          </a:xfrm>
        </p:grpSpPr>
        <p:sp>
          <p:nvSpPr>
            <p:cNvPr id="4" name="Oval 3"/>
            <p:cNvSpPr/>
            <p:nvPr/>
          </p:nvSpPr>
          <p:spPr>
            <a:xfrm>
              <a:off x="3581400" y="2743200"/>
              <a:ext cx="1828800" cy="175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95700" y="2838450"/>
              <a:ext cx="1600200" cy="15621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1900" y="2912052"/>
              <a:ext cx="1447800" cy="1414896"/>
            </a:xfrm>
            <a:prstGeom prst="rect">
              <a:avLst/>
            </a:prstGeom>
          </p:spPr>
        </p:pic>
        <p:grpSp>
          <p:nvGrpSpPr>
            <p:cNvPr id="32" name="Group 31"/>
            <p:cNvGrpSpPr/>
            <p:nvPr/>
          </p:nvGrpSpPr>
          <p:grpSpPr>
            <a:xfrm>
              <a:off x="2912592" y="2627354"/>
              <a:ext cx="718495" cy="533400"/>
              <a:chOff x="1884148" y="1676400"/>
              <a:chExt cx="718495" cy="533400"/>
            </a:xfrm>
          </p:grpSpPr>
          <p:sp>
            <p:nvSpPr>
              <p:cNvPr id="8" name="Oval 7"/>
              <p:cNvSpPr/>
              <p:nvPr/>
            </p:nvSpPr>
            <p:spPr>
              <a:xfrm>
                <a:off x="1905000" y="1676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1905000" y="2057400"/>
                <a:ext cx="152400"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2057400"/>
                <a:ext cx="144162"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84148" y="1993300"/>
                <a:ext cx="505085" cy="3089"/>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297844" y="1706777"/>
                <a:ext cx="304799" cy="396445"/>
                <a:chOff x="2514600" y="1828800"/>
                <a:chExt cx="304799" cy="396445"/>
              </a:xfrm>
            </p:grpSpPr>
            <p:cxnSp>
              <p:nvCxnSpPr>
                <p:cNvPr id="17" name="Straight Connector 16"/>
                <p:cNvCxnSpPr/>
                <p:nvPr/>
              </p:nvCxnSpPr>
              <p:spPr>
                <a:xfrm flipV="1">
                  <a:off x="2514600" y="1996645"/>
                  <a:ext cx="168362" cy="2286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67000" y="1828800"/>
                  <a:ext cx="31921" cy="172995"/>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682960" y="1828800"/>
                  <a:ext cx="92161" cy="1905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698921" y="1924050"/>
                  <a:ext cx="120478" cy="78517"/>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p:cNvGrpSpPr/>
            <p:nvPr/>
          </p:nvGrpSpPr>
          <p:grpSpPr>
            <a:xfrm>
              <a:off x="5758762" y="3352800"/>
              <a:ext cx="729565" cy="533400"/>
              <a:chOff x="5715000" y="2839223"/>
              <a:chExt cx="729565" cy="533400"/>
            </a:xfrm>
          </p:grpSpPr>
          <p:grpSp>
            <p:nvGrpSpPr>
              <p:cNvPr id="33" name="Group 32"/>
              <p:cNvGrpSpPr/>
              <p:nvPr/>
            </p:nvGrpSpPr>
            <p:grpSpPr>
              <a:xfrm>
                <a:off x="5715000" y="2839223"/>
                <a:ext cx="729565" cy="533400"/>
                <a:chOff x="1873078" y="1676400"/>
                <a:chExt cx="729565" cy="533400"/>
              </a:xfrm>
            </p:grpSpPr>
            <p:sp>
              <p:nvSpPr>
                <p:cNvPr id="34" name="Oval 33"/>
                <p:cNvSpPr/>
                <p:nvPr/>
              </p:nvSpPr>
              <p:spPr>
                <a:xfrm>
                  <a:off x="1905000" y="1676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1905000" y="2057400"/>
                  <a:ext cx="152400"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57400" y="2057400"/>
                  <a:ext cx="144162"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73078" y="1993556"/>
                  <a:ext cx="505085" cy="3089"/>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297844" y="1706777"/>
                  <a:ext cx="304799" cy="396445"/>
                  <a:chOff x="2514600" y="1828800"/>
                  <a:chExt cx="304799" cy="396445"/>
                </a:xfrm>
              </p:grpSpPr>
              <p:cxnSp>
                <p:nvCxnSpPr>
                  <p:cNvPr id="39" name="Straight Connector 38"/>
                  <p:cNvCxnSpPr/>
                  <p:nvPr/>
                </p:nvCxnSpPr>
                <p:spPr>
                  <a:xfrm flipV="1">
                    <a:off x="2514600" y="1996645"/>
                    <a:ext cx="168362" cy="2286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667000" y="1828800"/>
                    <a:ext cx="31921" cy="172995"/>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682960" y="1828800"/>
                    <a:ext cx="92161" cy="1905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698921" y="1924050"/>
                    <a:ext cx="120478" cy="78517"/>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p:cNvCxnSpPr>
                <a:stCxn id="34" idx="4"/>
              </p:cNvCxnSpPr>
              <p:nvPr/>
            </p:nvCxnSpPr>
            <p:spPr>
              <a:xfrm flipH="1">
                <a:off x="5895203" y="3067823"/>
                <a:ext cx="4119" cy="160122"/>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964846" y="4604500"/>
              <a:ext cx="729565" cy="533400"/>
              <a:chOff x="5715000" y="2839223"/>
              <a:chExt cx="729565" cy="533400"/>
            </a:xfrm>
          </p:grpSpPr>
          <p:grpSp>
            <p:nvGrpSpPr>
              <p:cNvPr id="47" name="Group 46"/>
              <p:cNvGrpSpPr/>
              <p:nvPr/>
            </p:nvGrpSpPr>
            <p:grpSpPr>
              <a:xfrm>
                <a:off x="5715000" y="2839223"/>
                <a:ext cx="729565" cy="533400"/>
                <a:chOff x="1873078" y="1676400"/>
                <a:chExt cx="729565" cy="533400"/>
              </a:xfrm>
            </p:grpSpPr>
            <p:sp>
              <p:nvSpPr>
                <p:cNvPr id="49" name="Oval 48"/>
                <p:cNvSpPr/>
                <p:nvPr/>
              </p:nvSpPr>
              <p:spPr>
                <a:xfrm>
                  <a:off x="1905000" y="1676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1905000" y="2057400"/>
                  <a:ext cx="152400"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057400" y="2057400"/>
                  <a:ext cx="144162"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873078" y="1993556"/>
                  <a:ext cx="505085" cy="3089"/>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297844" y="1706777"/>
                  <a:ext cx="304799" cy="396445"/>
                  <a:chOff x="2514600" y="1828800"/>
                  <a:chExt cx="304799" cy="396445"/>
                </a:xfrm>
              </p:grpSpPr>
              <p:cxnSp>
                <p:nvCxnSpPr>
                  <p:cNvPr id="54" name="Straight Connector 53"/>
                  <p:cNvCxnSpPr/>
                  <p:nvPr/>
                </p:nvCxnSpPr>
                <p:spPr>
                  <a:xfrm flipV="1">
                    <a:off x="2514600" y="1996645"/>
                    <a:ext cx="168362" cy="2286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667000" y="1828800"/>
                    <a:ext cx="31921" cy="172995"/>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682960" y="1828800"/>
                    <a:ext cx="92161" cy="1905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698921" y="1924050"/>
                    <a:ext cx="120478" cy="78517"/>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p:cNvCxnSpPr>
                <a:stCxn id="49" idx="4"/>
              </p:cNvCxnSpPr>
              <p:nvPr/>
            </p:nvCxnSpPr>
            <p:spPr>
              <a:xfrm flipH="1">
                <a:off x="5895203" y="3067823"/>
                <a:ext cx="4119" cy="160122"/>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63765" y="2007973"/>
              <a:ext cx="729565" cy="533400"/>
              <a:chOff x="5715000" y="2839223"/>
              <a:chExt cx="729565" cy="533400"/>
            </a:xfrm>
          </p:grpSpPr>
          <p:grpSp>
            <p:nvGrpSpPr>
              <p:cNvPr id="59" name="Group 58"/>
              <p:cNvGrpSpPr/>
              <p:nvPr/>
            </p:nvGrpSpPr>
            <p:grpSpPr>
              <a:xfrm>
                <a:off x="5715000" y="2839223"/>
                <a:ext cx="729565" cy="533400"/>
                <a:chOff x="1873078" y="1676400"/>
                <a:chExt cx="729565" cy="533400"/>
              </a:xfrm>
            </p:grpSpPr>
            <p:sp>
              <p:nvSpPr>
                <p:cNvPr id="61" name="Oval 60"/>
                <p:cNvSpPr/>
                <p:nvPr/>
              </p:nvSpPr>
              <p:spPr>
                <a:xfrm>
                  <a:off x="1905000" y="1676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H="1">
                  <a:off x="1905000" y="2057400"/>
                  <a:ext cx="152400"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057400" y="2057400"/>
                  <a:ext cx="144162"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73078" y="1993556"/>
                  <a:ext cx="505085" cy="3089"/>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2297844" y="1706777"/>
                  <a:ext cx="304799" cy="396445"/>
                  <a:chOff x="2514600" y="1828800"/>
                  <a:chExt cx="304799" cy="396445"/>
                </a:xfrm>
              </p:grpSpPr>
              <p:cxnSp>
                <p:nvCxnSpPr>
                  <p:cNvPr id="66" name="Straight Connector 65"/>
                  <p:cNvCxnSpPr/>
                  <p:nvPr/>
                </p:nvCxnSpPr>
                <p:spPr>
                  <a:xfrm flipV="1">
                    <a:off x="2514600" y="1996645"/>
                    <a:ext cx="168362" cy="2286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667000" y="1828800"/>
                    <a:ext cx="31921" cy="172995"/>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682960" y="1828800"/>
                    <a:ext cx="92161" cy="1905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698921" y="1924050"/>
                    <a:ext cx="120478" cy="78517"/>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0" name="Straight Connector 59"/>
              <p:cNvCxnSpPr>
                <a:stCxn id="61" idx="4"/>
              </p:cNvCxnSpPr>
              <p:nvPr/>
            </p:nvCxnSpPr>
            <p:spPr>
              <a:xfrm flipH="1">
                <a:off x="5895203" y="3067823"/>
                <a:ext cx="4119" cy="160122"/>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3064218" y="4396945"/>
              <a:ext cx="729565" cy="533400"/>
              <a:chOff x="5715000" y="2839223"/>
              <a:chExt cx="729565" cy="533400"/>
            </a:xfrm>
          </p:grpSpPr>
          <p:grpSp>
            <p:nvGrpSpPr>
              <p:cNvPr id="71" name="Group 70"/>
              <p:cNvGrpSpPr/>
              <p:nvPr/>
            </p:nvGrpSpPr>
            <p:grpSpPr>
              <a:xfrm>
                <a:off x="5715000" y="2839223"/>
                <a:ext cx="729565" cy="533400"/>
                <a:chOff x="1873078" y="1676400"/>
                <a:chExt cx="729565" cy="533400"/>
              </a:xfrm>
            </p:grpSpPr>
            <p:sp>
              <p:nvSpPr>
                <p:cNvPr id="73" name="Oval 72"/>
                <p:cNvSpPr/>
                <p:nvPr/>
              </p:nvSpPr>
              <p:spPr>
                <a:xfrm>
                  <a:off x="1905000" y="1676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H="1">
                  <a:off x="1905000" y="2057400"/>
                  <a:ext cx="152400"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057400" y="2057400"/>
                  <a:ext cx="144162" cy="152400"/>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873078" y="1993556"/>
                  <a:ext cx="505085" cy="3089"/>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297844" y="1706777"/>
                  <a:ext cx="304799" cy="396445"/>
                  <a:chOff x="2514600" y="1828800"/>
                  <a:chExt cx="304799" cy="396445"/>
                </a:xfrm>
              </p:grpSpPr>
              <p:cxnSp>
                <p:nvCxnSpPr>
                  <p:cNvPr id="78" name="Straight Connector 77"/>
                  <p:cNvCxnSpPr/>
                  <p:nvPr/>
                </p:nvCxnSpPr>
                <p:spPr>
                  <a:xfrm flipV="1">
                    <a:off x="2514600" y="1996645"/>
                    <a:ext cx="168362" cy="2286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67000" y="1828800"/>
                    <a:ext cx="31921" cy="172995"/>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682960" y="1828800"/>
                    <a:ext cx="92161" cy="19050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698921" y="1924050"/>
                    <a:ext cx="120478" cy="78517"/>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72" name="Straight Connector 71"/>
              <p:cNvCxnSpPr>
                <a:stCxn id="73" idx="4"/>
              </p:cNvCxnSpPr>
              <p:nvPr/>
            </p:nvCxnSpPr>
            <p:spPr>
              <a:xfrm flipH="1">
                <a:off x="5895203" y="3067823"/>
                <a:ext cx="4119" cy="160122"/>
              </a:xfrm>
              <a:prstGeom prst="lin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881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Shared Data State</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799" y="4572000"/>
            <a:ext cx="7848600" cy="1447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smtClean="0">
                <a:solidFill>
                  <a:schemeClr val="bg1"/>
                </a:solidFill>
                <a:latin typeface="Bahnschrift" panose="020B0502040204020203" pitchFamily="34" charset="0"/>
                <a:cs typeface="Arial" panose="020B0604020202020204" pitchFamily="34" charset="0"/>
              </a:rPr>
              <a:t>Concurrent tasks might be larger (processes) or medium (threads)</a:t>
            </a:r>
          </a:p>
          <a:p>
            <a:pPr marL="109728" indent="0">
              <a:lnSpc>
                <a:spcPct val="120000"/>
              </a:lnSpc>
              <a:spcBef>
                <a:spcPts val="0"/>
              </a:spcBef>
              <a:spcAft>
                <a:spcPts val="0"/>
              </a:spcAft>
              <a:buNone/>
            </a:pPr>
            <a:endParaRPr lang="en-US" sz="1100" b="1" dirty="0">
              <a:solidFill>
                <a:schemeClr val="bg1"/>
              </a:solidFill>
              <a:latin typeface="Bahnschrift" panose="020B0502040204020203" pitchFamily="34" charset="0"/>
              <a:cs typeface="Arial" panose="020B0604020202020204" pitchFamily="34" charset="0"/>
            </a:endParaRPr>
          </a:p>
          <a:p>
            <a:pPr marL="109728" indent="0">
              <a:lnSpc>
                <a:spcPct val="120000"/>
              </a:lnSpc>
              <a:spcBef>
                <a:spcPts val="0"/>
              </a:spcBef>
              <a:spcAft>
                <a:spcPts val="0"/>
              </a:spcAft>
              <a:buNone/>
            </a:pPr>
            <a:r>
              <a:rPr lang="en-US" dirty="0" smtClean="0">
                <a:solidFill>
                  <a:schemeClr val="bg1"/>
                </a:solidFill>
                <a:latin typeface="Bahnschrift" panose="020B0502040204020203" pitchFamily="34" charset="0"/>
                <a:cs typeface="Arial" panose="020B0604020202020204" pitchFamily="34" charset="0"/>
              </a:rPr>
              <a:t>Not usually used for fine-grained parallelism</a:t>
            </a:r>
            <a:endParaRPr lang="en-US" dirty="0">
              <a:solidFill>
                <a:schemeClr val="bg1"/>
              </a:solidFill>
              <a:latin typeface="Consolas" panose="020B0609020204030204" pitchFamily="49" charset="0"/>
              <a:cs typeface="Arial" panose="020B0604020202020204" pitchFamily="34" charset="0"/>
            </a:endParaRPr>
          </a:p>
        </p:txBody>
      </p:sp>
      <p:sp>
        <p:nvSpPr>
          <p:cNvPr id="5" name="Content Placeholder 1"/>
          <p:cNvSpPr txBox="1">
            <a:spLocks/>
          </p:cNvSpPr>
          <p:nvPr/>
        </p:nvSpPr>
        <p:spPr>
          <a:xfrm>
            <a:off x="302622" y="1320757"/>
            <a:ext cx="78486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Shared read/write variables or data blocks</a:t>
            </a:r>
            <a:endParaRPr lang="en-US" sz="28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2622" y="2021660"/>
            <a:ext cx="78486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smtClean="0">
                <a:solidFill>
                  <a:schemeClr val="bg1"/>
                </a:solidFill>
                <a:latin typeface="Bahnschrift" panose="020B0502040204020203" pitchFamily="34" charset="0"/>
                <a:cs typeface="Arial" panose="020B0604020202020204" pitchFamily="34" charset="0"/>
              </a:rPr>
              <a:t>Scope allows data visibility to different code blocks</a:t>
            </a:r>
            <a:endParaRPr lang="en-US" dirty="0">
              <a:solidFill>
                <a:schemeClr val="bg1"/>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4799" y="2707460"/>
            <a:ext cx="7848600" cy="83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a:solidFill>
                  <a:schemeClr val="bg1"/>
                </a:solidFill>
                <a:latin typeface="Bahnschrift" panose="020B0502040204020203" pitchFamily="34" charset="0"/>
                <a:cs typeface="Arial" panose="020B0604020202020204" pitchFamily="34" charset="0"/>
              </a:rPr>
              <a:t>C</a:t>
            </a:r>
            <a:r>
              <a:rPr lang="en-US" dirty="0" smtClean="0">
                <a:solidFill>
                  <a:schemeClr val="bg1"/>
                </a:solidFill>
                <a:latin typeface="Bahnschrift" panose="020B0502040204020203" pitchFamily="34" charset="0"/>
                <a:cs typeface="Arial" panose="020B0604020202020204" pitchFamily="34" charset="0"/>
              </a:rPr>
              <a:t>ode blocks then “execute” concurrently and all read/write the shared data</a:t>
            </a:r>
            <a:endParaRPr lang="en-US" dirty="0">
              <a:solidFill>
                <a:schemeClr val="bg1"/>
              </a:solidFill>
              <a:latin typeface="Bahnschrift" panose="020B0502040204020203" pitchFamily="34" charset="0"/>
              <a:cs typeface="Arial" panose="020B0604020202020204" pitchFamily="34" charset="0"/>
            </a:endParaRPr>
          </a:p>
        </p:txBody>
      </p:sp>
      <p:sp>
        <p:nvSpPr>
          <p:cNvPr id="11" name="Content Placeholder 1"/>
          <p:cNvSpPr txBox="1">
            <a:spLocks/>
          </p:cNvSpPr>
          <p:nvPr/>
        </p:nvSpPr>
        <p:spPr>
          <a:xfrm>
            <a:off x="304799" y="3590474"/>
            <a:ext cx="7848600" cy="83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smtClean="0">
                <a:solidFill>
                  <a:schemeClr val="bg1"/>
                </a:solidFill>
                <a:latin typeface="Bahnschrift" panose="020B0502040204020203" pitchFamily="34" charset="0"/>
                <a:cs typeface="Arial" panose="020B0604020202020204" pitchFamily="34" charset="0"/>
              </a:rPr>
              <a:t>Even on single CPU system, “virtual” concurrent execution is a good way to think of the computation as progressing</a:t>
            </a:r>
            <a:endParaRPr lang="en-US"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7473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5023" y="322963"/>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Threads examples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1" y="1524000"/>
            <a:ext cx="7848600" cy="44154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Threads in Java</a:t>
            </a:r>
            <a:endParaRPr lang="en-US" sz="28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1" y="2070324"/>
            <a:ext cx="7848600" cy="90147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spcAft>
                <a:spcPts val="0"/>
              </a:spcAft>
              <a:buNone/>
            </a:pPr>
            <a:r>
              <a:rPr lang="en-US" sz="1800" dirty="0" smtClean="0">
                <a:solidFill>
                  <a:schemeClr val="bg1"/>
                </a:solidFill>
                <a:latin typeface="Bahnschrift" panose="020B0502040204020203" pitchFamily="34" charset="0"/>
                <a:cs typeface="Arial" panose="020B0604020202020204" pitchFamily="34" charset="0"/>
              </a:rPr>
              <a:t>Java threads are lightweight sub-processes that can share memory</a:t>
            </a:r>
          </a:p>
          <a:p>
            <a:pPr marL="109728" indent="0">
              <a:spcBef>
                <a:spcPts val="600"/>
              </a:spcBef>
              <a:spcAft>
                <a:spcPts val="0"/>
              </a:spcAft>
              <a:buNone/>
            </a:pPr>
            <a:r>
              <a:rPr lang="en-US" sz="1800" dirty="0" smtClean="0">
                <a:solidFill>
                  <a:schemeClr val="bg1"/>
                </a:solidFill>
                <a:latin typeface="Bahnschrift" panose="020B0502040204020203" pitchFamily="34" charset="0"/>
                <a:cs typeface="Arial" panose="020B0604020202020204" pitchFamily="34" charset="0"/>
              </a:rPr>
              <a:t>Every Java program has at least one thread… main</a:t>
            </a:r>
          </a:p>
          <a:p>
            <a:pPr marL="109728" indent="0">
              <a:spcBef>
                <a:spcPts val="600"/>
              </a:spcBef>
              <a:spcAft>
                <a:spcPts val="0"/>
              </a:spcAft>
              <a:buNone/>
            </a:pPr>
            <a:r>
              <a:rPr lang="en-US" sz="1800" dirty="0" smtClean="0">
                <a:solidFill>
                  <a:schemeClr val="bg1"/>
                </a:solidFill>
                <a:latin typeface="Bahnschrift" panose="020B0502040204020203" pitchFamily="34" charset="0"/>
                <a:cs typeface="Arial" panose="020B0604020202020204" pitchFamily="34" charset="0"/>
              </a:rPr>
              <a:t>Main thread can cause new threads to come into existence and run </a:t>
            </a:r>
            <a:endParaRPr lang="en-US" sz="1800" dirty="0">
              <a:solidFill>
                <a:schemeClr val="bg1"/>
              </a:solidFill>
              <a:latin typeface="Bahnschrift" panose="020B0502040204020203"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23" y="3096169"/>
            <a:ext cx="5551792" cy="3328988"/>
          </a:xfrm>
          <a:prstGeom prst="rect">
            <a:avLst/>
          </a:prstGeom>
        </p:spPr>
      </p:pic>
      <p:sp>
        <p:nvSpPr>
          <p:cNvPr id="12" name="Content Placeholder 1"/>
          <p:cNvSpPr txBox="1">
            <a:spLocks/>
          </p:cNvSpPr>
          <p:nvPr/>
        </p:nvSpPr>
        <p:spPr>
          <a:xfrm>
            <a:off x="4800600" y="5580697"/>
            <a:ext cx="2700335" cy="99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i="1" dirty="0" smtClean="0">
                <a:solidFill>
                  <a:srgbClr val="C00000"/>
                </a:solidFill>
                <a:latin typeface="Bahnschrift" panose="020B0502040204020203" pitchFamily="34" charset="0"/>
                <a:cs typeface="Arial" panose="020B0604020202020204" pitchFamily="34" charset="0"/>
              </a:rPr>
              <a:t>A thread exists in one of these states</a:t>
            </a:r>
            <a:endParaRPr lang="en-US" i="1" dirty="0">
              <a:solidFill>
                <a:srgbClr val="C00000"/>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415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nodeType="afterEffect">
                                  <p:stCondLst>
                                    <p:cond delay="6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800"/>
                                        <p:tgtEl>
                                          <p:spTgt spid="9">
                                            <p:txEl>
                                              <p:pRg st="0" end="0"/>
                                            </p:txEl>
                                          </p:spTgt>
                                        </p:tgtEl>
                                      </p:cBhvr>
                                    </p:animEffect>
                                  </p:childTnLst>
                                </p:cTn>
                              </p:par>
                            </p:childTnLst>
                          </p:cTn>
                        </p:par>
                        <p:par>
                          <p:cTn id="12" fill="hold">
                            <p:stCondLst>
                              <p:cond delay="2300"/>
                            </p:stCondLst>
                            <p:childTnLst>
                              <p:par>
                                <p:cTn id="13" presetID="10" presetClass="entr" presetSubtype="0" fill="hold" nodeType="afterEffect">
                                  <p:stCondLst>
                                    <p:cond delay="8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700"/>
                                        <p:tgtEl>
                                          <p:spTgt spid="9">
                                            <p:txEl>
                                              <p:pRg st="1" end="1"/>
                                            </p:txEl>
                                          </p:spTgt>
                                        </p:tgtEl>
                                      </p:cBhvr>
                                    </p:animEffect>
                                  </p:childTnLst>
                                </p:cTn>
                              </p:par>
                            </p:childTnLst>
                          </p:cTn>
                        </p:par>
                        <p:par>
                          <p:cTn id="16" fill="hold">
                            <p:stCondLst>
                              <p:cond delay="3800"/>
                            </p:stCondLst>
                            <p:childTnLst>
                              <p:par>
                                <p:cTn id="17" presetID="10" presetClass="entr" presetSubtype="0" fill="hold" nodeType="afterEffect">
                                  <p:stCondLst>
                                    <p:cond delay="8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8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800"/>
                                        <p:tgtEl>
                                          <p:spTgt spid="2"/>
                                        </p:tgtEl>
                                      </p:cBhvr>
                                    </p:animEffect>
                                  </p:childTnLst>
                                </p:cTn>
                              </p:par>
                            </p:childTnLst>
                          </p:cTn>
                        </p:par>
                        <p:par>
                          <p:cTn id="25" fill="hold">
                            <p:stCondLst>
                              <p:cond delay="800"/>
                            </p:stCondLst>
                            <p:childTnLst>
                              <p:par>
                                <p:cTn id="26" presetID="42" presetClass="entr" presetSubtype="0" fill="hold"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39783"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Concurrency via Threads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0" y="1397179"/>
            <a:ext cx="78486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Making a new Thread</a:t>
            </a:r>
            <a:endParaRPr lang="en-US" sz="28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0" y="2165710"/>
            <a:ext cx="7848600" cy="126329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smtClean="0">
                <a:solidFill>
                  <a:schemeClr val="bg1"/>
                </a:solidFill>
                <a:latin typeface="Bahnschrift" panose="020B0502040204020203" pitchFamily="34" charset="0"/>
                <a:cs typeface="Arial" panose="020B0604020202020204" pitchFamily="34" charset="0"/>
              </a:rPr>
              <a:t>Two ways in Java:</a:t>
            </a:r>
          </a:p>
          <a:p>
            <a:pPr marL="365760" indent="-182880">
              <a:spcBef>
                <a:spcPts val="0"/>
              </a:spcBef>
              <a:spcAft>
                <a:spcPts val="400"/>
              </a:spcAft>
              <a:buClrTx/>
              <a:buFont typeface="Arial" panose="020B0604020202020204" pitchFamily="34" charset="0"/>
              <a:buChar char="•"/>
            </a:pPr>
            <a:r>
              <a:rPr lang="en-US" i="1" dirty="0" smtClean="0">
                <a:solidFill>
                  <a:schemeClr val="accent6">
                    <a:lumMod val="75000"/>
                  </a:schemeClr>
                </a:solidFill>
                <a:latin typeface="Bahnschrift" panose="020B0502040204020203" pitchFamily="34" charset="0"/>
                <a:cs typeface="Arial" panose="020B0604020202020204" pitchFamily="34" charset="0"/>
              </a:rPr>
              <a:t>Extend</a:t>
            </a:r>
            <a:r>
              <a:rPr lang="en-US" i="1" dirty="0" smtClean="0">
                <a:solidFill>
                  <a:srgbClr val="0070C0"/>
                </a:solidFill>
                <a:latin typeface="Bahnschrift" panose="020B0502040204020203" pitchFamily="34" charset="0"/>
                <a:cs typeface="Arial" panose="020B0604020202020204" pitchFamily="34" charset="0"/>
              </a:rPr>
              <a:t> the </a:t>
            </a:r>
            <a:r>
              <a:rPr lang="en-US" i="1" dirty="0" smtClean="0">
                <a:solidFill>
                  <a:schemeClr val="accent6">
                    <a:lumMod val="75000"/>
                  </a:schemeClr>
                </a:solidFill>
                <a:latin typeface="Bahnschrift" panose="020B0502040204020203" pitchFamily="34" charset="0"/>
                <a:cs typeface="Arial" panose="020B0604020202020204" pitchFamily="34" charset="0"/>
              </a:rPr>
              <a:t>Thread</a:t>
            </a:r>
            <a:r>
              <a:rPr lang="en-US" i="1" dirty="0" smtClean="0">
                <a:solidFill>
                  <a:schemeClr val="bg1"/>
                </a:solidFill>
                <a:latin typeface="Bahnschrift" panose="020B0502040204020203" pitchFamily="34" charset="0"/>
                <a:cs typeface="Arial" panose="020B0604020202020204" pitchFamily="34" charset="0"/>
              </a:rPr>
              <a:t> </a:t>
            </a:r>
            <a:r>
              <a:rPr lang="en-US" i="1" dirty="0" smtClean="0">
                <a:solidFill>
                  <a:srgbClr val="0070C0"/>
                </a:solidFill>
                <a:latin typeface="Bahnschrift" panose="020B0502040204020203" pitchFamily="34" charset="0"/>
                <a:cs typeface="Arial" panose="020B0604020202020204" pitchFamily="34" charset="0"/>
              </a:rPr>
              <a:t>class</a:t>
            </a:r>
          </a:p>
          <a:p>
            <a:pPr marL="365760" indent="-182880">
              <a:spcBef>
                <a:spcPts val="0"/>
              </a:spcBef>
              <a:spcAft>
                <a:spcPts val="400"/>
              </a:spcAft>
              <a:buClrTx/>
              <a:buFont typeface="Arial" panose="020B0604020202020204" pitchFamily="34" charset="0"/>
              <a:buChar char="•"/>
            </a:pPr>
            <a:r>
              <a:rPr lang="en-US" i="1" dirty="0" smtClean="0">
                <a:solidFill>
                  <a:schemeClr val="accent6">
                    <a:lumMod val="75000"/>
                  </a:schemeClr>
                </a:solidFill>
                <a:latin typeface="Bahnschrift" panose="020B0502040204020203" pitchFamily="34" charset="0"/>
                <a:cs typeface="Arial" panose="020B0604020202020204" pitchFamily="34" charset="0"/>
              </a:rPr>
              <a:t>Implement</a:t>
            </a:r>
            <a:r>
              <a:rPr lang="en-US" i="1" dirty="0" smtClean="0">
                <a:solidFill>
                  <a:schemeClr val="bg1"/>
                </a:solidFill>
                <a:latin typeface="Bahnschrift" panose="020B0502040204020203" pitchFamily="34" charset="0"/>
                <a:cs typeface="Arial" panose="020B0604020202020204" pitchFamily="34" charset="0"/>
              </a:rPr>
              <a:t> </a:t>
            </a:r>
            <a:r>
              <a:rPr lang="en-US" i="1" dirty="0" smtClean="0">
                <a:solidFill>
                  <a:srgbClr val="0070C0"/>
                </a:solidFill>
                <a:latin typeface="Bahnschrift" panose="020B0502040204020203" pitchFamily="34" charset="0"/>
                <a:cs typeface="Arial" panose="020B0604020202020204" pitchFamily="34" charset="0"/>
              </a:rPr>
              <a:t>the </a:t>
            </a:r>
            <a:r>
              <a:rPr lang="en-US" i="1" dirty="0" smtClean="0">
                <a:solidFill>
                  <a:schemeClr val="accent6">
                    <a:lumMod val="75000"/>
                  </a:schemeClr>
                </a:solidFill>
                <a:latin typeface="Bahnschrift" panose="020B0502040204020203" pitchFamily="34" charset="0"/>
                <a:cs typeface="Arial" panose="020B0604020202020204" pitchFamily="34" charset="0"/>
              </a:rPr>
              <a:t>Runnable</a:t>
            </a:r>
            <a:r>
              <a:rPr lang="en-US" i="1" dirty="0" smtClean="0">
                <a:solidFill>
                  <a:srgbClr val="0070C0"/>
                </a:solidFill>
                <a:latin typeface="Bahnschrift" panose="020B0502040204020203" pitchFamily="34" charset="0"/>
                <a:cs typeface="Arial" panose="020B0604020202020204" pitchFamily="34" charset="0"/>
              </a:rPr>
              <a:t> interface</a:t>
            </a:r>
            <a:endParaRPr lang="en-US" i="1" dirty="0">
              <a:solidFill>
                <a:srgbClr val="0070C0"/>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4800" y="3784957"/>
            <a:ext cx="7848600" cy="261584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smtClean="0">
                <a:solidFill>
                  <a:schemeClr val="bg1"/>
                </a:solidFill>
                <a:latin typeface="Bahnschrift" panose="020B0502040204020203" pitchFamily="34" charset="0"/>
                <a:cs typeface="Arial" panose="020B0604020202020204" pitchFamily="34" charset="0"/>
              </a:rPr>
              <a:t>Extend the Thread class</a:t>
            </a:r>
          </a:p>
          <a:p>
            <a:pPr marL="365760" indent="-182880">
              <a:spcBef>
                <a:spcPts val="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Create a thread-intended class that extends Thread</a:t>
            </a:r>
          </a:p>
          <a:p>
            <a:pPr marL="365760" indent="-182880">
              <a:spcBef>
                <a:spcPts val="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Override the run( ) method</a:t>
            </a:r>
          </a:p>
          <a:p>
            <a:pPr marL="365760" indent="-182880">
              <a:spcBef>
                <a:spcPts val="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Instantiate an object of your thread-intended class</a:t>
            </a:r>
          </a:p>
          <a:p>
            <a:pPr marL="365760" indent="-182880">
              <a:spcBef>
                <a:spcPts val="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Have that object invoke its start( ) method</a:t>
            </a:r>
          </a:p>
          <a:p>
            <a:pPr marL="822960" lvl="1" indent="-182880">
              <a:spcBef>
                <a:spcPts val="0"/>
              </a:spcBef>
              <a:buClrTx/>
              <a:buFont typeface="Arial" panose="020B0604020202020204" pitchFamily="34" charset="0"/>
              <a:buChar char="•"/>
            </a:pPr>
            <a:r>
              <a:rPr lang="en-US" i="1" dirty="0" smtClean="0">
                <a:solidFill>
                  <a:schemeClr val="accent5">
                    <a:lumMod val="75000"/>
                  </a:schemeClr>
                </a:solidFill>
                <a:latin typeface="Bahnschrift" panose="020B0502040204020203" pitchFamily="34" charset="0"/>
                <a:cs typeface="Arial" panose="020B0604020202020204" pitchFamily="34" charset="0"/>
              </a:rPr>
              <a:t>start( ) internally executes the run( ) method you overrode</a:t>
            </a:r>
            <a:endParaRPr lang="en-US" i="1" dirty="0">
              <a:solidFill>
                <a:schemeClr val="accent5">
                  <a:lumMod val="75000"/>
                </a:schemeClr>
              </a:solidFill>
              <a:latin typeface="Bahnschrift" panose="020B0502040204020203" pitchFamily="34" charset="0"/>
              <a:cs typeface="Arial" panose="020B0604020202020204" pitchFamily="34" charset="0"/>
            </a:endParaRPr>
          </a:p>
        </p:txBody>
      </p:sp>
      <p:grpSp>
        <p:nvGrpSpPr>
          <p:cNvPr id="3" name="Group 2"/>
          <p:cNvGrpSpPr/>
          <p:nvPr/>
        </p:nvGrpSpPr>
        <p:grpSpPr>
          <a:xfrm>
            <a:off x="2057400" y="279760"/>
            <a:ext cx="6629400" cy="3581400"/>
            <a:chOff x="1981200" y="2590800"/>
            <a:chExt cx="6629400" cy="3581400"/>
          </a:xfrm>
        </p:grpSpPr>
        <p:sp>
          <p:nvSpPr>
            <p:cNvPr id="2" name="Rounded Rectangle 1"/>
            <p:cNvSpPr/>
            <p:nvPr/>
          </p:nvSpPr>
          <p:spPr>
            <a:xfrm>
              <a:off x="1981200" y="2590800"/>
              <a:ext cx="6629400" cy="3581400"/>
            </a:xfrm>
            <a:prstGeom prst="roundRect">
              <a:avLst/>
            </a:prstGeom>
            <a:solidFill>
              <a:schemeClr val="accent5">
                <a:lumMod val="20000"/>
                <a:lumOff val="80000"/>
              </a:schemeClr>
            </a:solidFill>
            <a:ln>
              <a:solidFill>
                <a:srgbClr val="B3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286000" y="2831919"/>
              <a:ext cx="6172200" cy="3124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public class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extends Thread {</a:t>
              </a:r>
            </a:p>
            <a:p>
              <a:pPr marL="0" indent="0">
                <a:spcBef>
                  <a:spcPts val="0"/>
                </a:spcBef>
                <a:spcAft>
                  <a:spcPts val="0"/>
                </a:spcAft>
                <a:buNone/>
              </a:pPr>
              <a:endPar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void run( ) {</a:t>
              </a: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System.out.println</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(“doing foo stuff”);</a:t>
              </a: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public static void main (String[]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args</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thExt</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new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thExt.start</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endParaRPr lang="en-US" sz="12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grpSp>
    </p:spTree>
    <p:extLst>
      <p:ext uri="{BB962C8B-B14F-4D97-AF65-F5344CB8AC3E}">
        <p14:creationId xmlns:p14="http://schemas.microsoft.com/office/powerpoint/2010/main" val="26645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par>
                          <p:cTn id="48" fill="hold">
                            <p:stCondLst>
                              <p:cond delay="500"/>
                            </p:stCondLst>
                            <p:childTnLst>
                              <p:par>
                                <p:cTn id="49" presetID="10" presetClass="entr" presetSubtype="0" fill="hold" nodeType="afterEffect">
                                  <p:stCondLst>
                                    <p:cond delay="20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fade">
                                      <p:cBhvr>
                                        <p:cTn id="51" dur="8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Concurrency via Threads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0" y="1389017"/>
            <a:ext cx="7848600" cy="51598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34D1F"/>
                </a:solidFill>
                <a:latin typeface="Arial Narrow" panose="020B0606020202030204" pitchFamily="34" charset="0"/>
                <a:cs typeface="Arial" panose="020B0604020202020204" pitchFamily="34" charset="0"/>
              </a:rPr>
              <a:t>Making a new Thread</a:t>
            </a:r>
            <a:endParaRPr lang="en-US" sz="2800" b="1" dirty="0">
              <a:solidFill>
                <a:srgbClr val="B34D1F"/>
              </a:solidFill>
              <a:latin typeface="Arial Narrow" panose="020B0606020202030204" pitchFamily="34" charset="0"/>
              <a:cs typeface="Arial" panose="020B0604020202020204" pitchFamily="34" charset="0"/>
            </a:endParaRPr>
          </a:p>
        </p:txBody>
      </p:sp>
      <p:sp>
        <p:nvSpPr>
          <p:cNvPr id="10" name="Content Placeholder 1"/>
          <p:cNvSpPr txBox="1">
            <a:spLocks/>
          </p:cNvSpPr>
          <p:nvPr/>
        </p:nvSpPr>
        <p:spPr>
          <a:xfrm>
            <a:off x="339687" y="3604805"/>
            <a:ext cx="7848600" cy="294839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smtClean="0">
                <a:solidFill>
                  <a:schemeClr val="bg1"/>
                </a:solidFill>
                <a:latin typeface="Bahnschrift" panose="020B0502040204020203" pitchFamily="34" charset="0"/>
                <a:cs typeface="Arial" panose="020B0604020202020204" pitchFamily="34" charset="0"/>
              </a:rPr>
              <a:t>Implement the Runnable interface</a:t>
            </a:r>
          </a:p>
          <a:p>
            <a:pPr marL="365760" indent="-182880">
              <a:spcBef>
                <a:spcPts val="20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Create a thread-intended class that implements Runnable</a:t>
            </a:r>
          </a:p>
          <a:p>
            <a:pPr marL="365760" indent="-182880">
              <a:spcBef>
                <a:spcPts val="20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Code up the run( ) method</a:t>
            </a:r>
          </a:p>
          <a:p>
            <a:pPr marL="365760" indent="-182880">
              <a:spcBef>
                <a:spcPts val="20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Instantiate an object of Thread class, pass a new thread-intended class object to the Thread constructor</a:t>
            </a:r>
          </a:p>
          <a:p>
            <a:pPr marL="365760" indent="-182880">
              <a:spcBef>
                <a:spcPts val="200"/>
              </a:spcBef>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Have that object invoke its start( ) method</a:t>
            </a:r>
          </a:p>
          <a:p>
            <a:pPr marL="640080" lvl="1" indent="-182880">
              <a:spcBef>
                <a:spcPts val="200"/>
              </a:spcBef>
              <a:buClrTx/>
              <a:buFont typeface="Arial" panose="020B0604020202020204" pitchFamily="34" charset="0"/>
              <a:buChar char="•"/>
            </a:pPr>
            <a:r>
              <a:rPr lang="en-US" i="1" dirty="0" smtClean="0">
                <a:solidFill>
                  <a:schemeClr val="accent5">
                    <a:lumMod val="75000"/>
                  </a:schemeClr>
                </a:solidFill>
                <a:latin typeface="Bahnschrift" panose="020B0502040204020203" pitchFamily="34" charset="0"/>
                <a:cs typeface="Arial" panose="020B0604020202020204" pitchFamily="34" charset="0"/>
              </a:rPr>
              <a:t>start( ) internally executes the run( ) method you overrode</a:t>
            </a:r>
            <a:endParaRPr lang="en-US" i="1" dirty="0">
              <a:solidFill>
                <a:schemeClr val="accent5">
                  <a:lumMod val="75000"/>
                </a:schemeClr>
              </a:solidFill>
              <a:latin typeface="Bahnschrift" panose="020B0502040204020203" pitchFamily="34" charset="0"/>
              <a:cs typeface="Arial" panose="020B0604020202020204" pitchFamily="34" charset="0"/>
            </a:endParaRPr>
          </a:p>
        </p:txBody>
      </p:sp>
      <p:sp>
        <p:nvSpPr>
          <p:cNvPr id="7" name="Content Placeholder 1"/>
          <p:cNvSpPr txBox="1">
            <a:spLocks/>
          </p:cNvSpPr>
          <p:nvPr/>
        </p:nvSpPr>
        <p:spPr>
          <a:xfrm>
            <a:off x="304800" y="2021590"/>
            <a:ext cx="7848600" cy="1295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dirty="0" smtClean="0">
                <a:solidFill>
                  <a:schemeClr val="bg1"/>
                </a:solidFill>
                <a:latin typeface="Bahnschrift" panose="020B0502040204020203" pitchFamily="34" charset="0"/>
                <a:cs typeface="Arial" panose="020B0604020202020204" pitchFamily="34" charset="0"/>
              </a:rPr>
              <a:t>We would use this approach for a class that already extends some parent class, but needs thread capability</a:t>
            </a:r>
            <a:endParaRPr lang="en-US" dirty="0">
              <a:solidFill>
                <a:schemeClr val="bg1"/>
              </a:solidFill>
              <a:latin typeface="Bahnschrift" panose="020B0502040204020203" pitchFamily="34" charset="0"/>
              <a:cs typeface="Arial" panose="020B0604020202020204" pitchFamily="34" charset="0"/>
            </a:endParaRPr>
          </a:p>
          <a:p>
            <a:pPr marL="548640" lvl="1" indent="-182880">
              <a:buClrTx/>
              <a:buFont typeface="Arial" panose="020B0604020202020204" pitchFamily="34" charset="0"/>
              <a:buChar char="•"/>
            </a:pPr>
            <a:r>
              <a:rPr lang="en-US" i="1" dirty="0" smtClean="0">
                <a:solidFill>
                  <a:srgbClr val="0070C0"/>
                </a:solidFill>
                <a:latin typeface="Bahnschrift" panose="020B0502040204020203" pitchFamily="34" charset="0"/>
                <a:cs typeface="Arial" panose="020B0604020202020204" pitchFamily="34" charset="0"/>
              </a:rPr>
              <a:t>Java wont allow multiple inheritance (extends)</a:t>
            </a:r>
            <a:endParaRPr lang="en-US" i="1" dirty="0">
              <a:solidFill>
                <a:srgbClr val="0070C0"/>
              </a:solidFill>
              <a:latin typeface="Bahnschrift" panose="020B0502040204020203" pitchFamily="34" charset="0"/>
              <a:cs typeface="Arial" panose="020B0604020202020204" pitchFamily="34" charset="0"/>
            </a:endParaRPr>
          </a:p>
        </p:txBody>
      </p:sp>
      <p:grpSp>
        <p:nvGrpSpPr>
          <p:cNvPr id="2" name="Group 1"/>
          <p:cNvGrpSpPr/>
          <p:nvPr/>
        </p:nvGrpSpPr>
        <p:grpSpPr>
          <a:xfrm>
            <a:off x="2239215" y="230890"/>
            <a:ext cx="6738097" cy="3581400"/>
            <a:chOff x="1982880" y="279760"/>
            <a:chExt cx="6738097" cy="3581400"/>
          </a:xfrm>
        </p:grpSpPr>
        <p:sp>
          <p:nvSpPr>
            <p:cNvPr id="9" name="Rounded Rectangle 8"/>
            <p:cNvSpPr/>
            <p:nvPr/>
          </p:nvSpPr>
          <p:spPr>
            <a:xfrm>
              <a:off x="1982880" y="279760"/>
              <a:ext cx="6629400" cy="3581400"/>
            </a:xfrm>
            <a:prstGeom prst="roundRect">
              <a:avLst/>
            </a:prstGeom>
            <a:solidFill>
              <a:schemeClr val="accent5">
                <a:lumMod val="20000"/>
                <a:lumOff val="80000"/>
              </a:schemeClr>
            </a:solidFill>
            <a:ln>
              <a:solidFill>
                <a:srgbClr val="B3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66110" y="470260"/>
              <a:ext cx="6554867" cy="320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public class </a:t>
              </a:r>
              <a:r>
                <a:rPr lang="en-US" sz="1800" dirty="0" err="1" smtClean="0">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implements Runnable {</a:t>
              </a:r>
            </a:p>
            <a:p>
              <a:pPr marL="0" indent="0">
                <a:spcBef>
                  <a:spcPts val="0"/>
                </a:spcBef>
                <a:spcAft>
                  <a:spcPts val="0"/>
                </a:spcAft>
                <a:buNone/>
              </a:pPr>
              <a:endParaRPr lang="en-US" sz="900" dirty="0" smtClean="0">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public void run( ) {</a:t>
              </a: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smtClean="0">
                  <a:latin typeface="Cascadia Code" panose="020B0609020000020004" pitchFamily="49" charset="0"/>
                  <a:ea typeface="Cascadia Code" panose="020B0609020000020004" pitchFamily="49" charset="0"/>
                  <a:cs typeface="Cascadia Code" panose="020B0609020000020004" pitchFamily="49" charset="0"/>
                </a:rPr>
                <a:t>System.out.println</a:t>
              </a: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(“doing foo stuff”);</a:t>
              </a: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800" dirty="0" smtClean="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public static void main (String[] </a:t>
              </a:r>
              <a:r>
                <a:rPr lang="en-US" sz="1800" dirty="0" err="1" smtClean="0">
                  <a:latin typeface="Cascadia Code" panose="020B0609020000020004" pitchFamily="49" charset="0"/>
                  <a:ea typeface="Cascadia Code" panose="020B0609020000020004" pitchFamily="49" charset="0"/>
                  <a:cs typeface="Cascadia Code" panose="020B0609020000020004" pitchFamily="49" charset="0"/>
                </a:rPr>
                <a:t>args</a:t>
              </a: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Thread </a:t>
              </a:r>
              <a:r>
                <a:rPr lang="en-US" sz="1800" dirty="0" err="1" smtClean="0">
                  <a:latin typeface="Cascadia Code" panose="020B0609020000020004" pitchFamily="49" charset="0"/>
                  <a:ea typeface="Cascadia Code" panose="020B0609020000020004" pitchFamily="49" charset="0"/>
                  <a:cs typeface="Cascadia Code" panose="020B0609020000020004" pitchFamily="49" charset="0"/>
                </a:rPr>
                <a:t>thRnb</a:t>
              </a: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 new Thread(new </a:t>
              </a:r>
              <a:r>
                <a:rPr lang="en-US" sz="1800" dirty="0" err="1" smtClean="0">
                  <a:latin typeface="Cascadia Code" panose="020B0609020000020004" pitchFamily="49" charset="0"/>
                  <a:ea typeface="Cascadia Code" panose="020B0609020000020004" pitchFamily="49" charset="0"/>
                  <a:cs typeface="Cascadia Code" panose="020B0609020000020004" pitchFamily="49" charset="0"/>
                </a:rPr>
                <a:t>FooStuff</a:t>
              </a: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a:t>
              </a:r>
              <a:r>
                <a:rPr lang="en-US" sz="1800" dirty="0" err="1" smtClean="0">
                  <a:latin typeface="Cascadia Code" panose="020B0609020000020004" pitchFamily="49" charset="0"/>
                  <a:ea typeface="Cascadia Code" panose="020B0609020000020004" pitchFamily="49" charset="0"/>
                  <a:cs typeface="Cascadia Code" panose="020B0609020000020004" pitchFamily="49" charset="0"/>
                </a:rPr>
                <a:t>thRnb.start</a:t>
              </a: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a:t>
              </a: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  }</a:t>
              </a:r>
            </a:p>
            <a:p>
              <a:pPr marL="0" indent="0">
                <a:spcBef>
                  <a:spcPts val="0"/>
                </a:spcBef>
                <a:spcAft>
                  <a:spcPts val="0"/>
                </a:spcAft>
                <a:buNone/>
              </a:pPr>
              <a:endParaRPr lang="en-US" sz="800" dirty="0" smtClean="0">
                <a:latin typeface="Cascadia Code" panose="020B0609020000020004" pitchFamily="49" charset="0"/>
                <a:ea typeface="Cascadia Code" panose="020B0609020000020004" pitchFamily="49" charset="0"/>
                <a:cs typeface="Cascadia Code" panose="020B0609020000020004" pitchFamily="49" charset="0"/>
              </a:endParaRPr>
            </a:p>
            <a:p>
              <a:pPr marL="0" indent="0">
                <a:spcBef>
                  <a:spcPts val="0"/>
                </a:spcBef>
                <a:spcAft>
                  <a:spcPts val="0"/>
                </a:spcAft>
                <a:buNone/>
              </a:pPr>
              <a:r>
                <a:rPr lang="en-US" sz="1800" dirty="0" smtClean="0">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a:latin typeface="Cascadia Code" panose="020B0609020000020004" pitchFamily="49" charset="0"/>
                <a:ea typeface="Cascadia Code" panose="020B0609020000020004" pitchFamily="49" charset="0"/>
                <a:cs typeface="Cascadia Code" panose="020B0609020000020004" pitchFamily="49" charset="0"/>
              </a:endParaRPr>
            </a:p>
          </p:txBody>
        </p:sp>
      </p:grpSp>
    </p:spTree>
    <p:extLst>
      <p:ext uri="{BB962C8B-B14F-4D97-AF65-F5344CB8AC3E}">
        <p14:creationId xmlns:p14="http://schemas.microsoft.com/office/powerpoint/2010/main" val="797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40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800"/>
                                        <p:tgtEl>
                                          <p:spTgt spid="1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childTnLst>
                          </p:cTn>
                        </p:par>
                        <p:par>
                          <p:cTn id="42" fill="hold">
                            <p:stCondLst>
                              <p:cond delay="500"/>
                            </p:stCondLst>
                            <p:childTnLst>
                              <p:par>
                                <p:cTn id="43" presetID="10" presetClass="entr" presetSubtype="0" fill="hold" nodeType="afterEffect">
                                  <p:stCondLst>
                                    <p:cond delay="90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9575"/>
            <a:ext cx="8372475" cy="7334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Counting</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924800"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public class Counting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public static void main(String[]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args</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throws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InterruptedException</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Counter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counter = 0;</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increment() { counter++;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get() { return counter;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final Counter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counter</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new Counter();</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class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extends Thread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public void  run()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for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int</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x = 0; x &lt; 500000; x++) {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counter.increment</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 }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t1 = new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t2 = new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CountingThread</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t1.start(); t2.start();</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t1.join(); t2.join();</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System.out.println</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r>
              <a:rPr lang="en-US" sz="1200" b="1" dirty="0" err="1">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counter.get</a:t>
            </a:r>
            <a: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br>
              <a:rPr lang="en-US" sz="120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1200" b="1" dirty="0" smtClean="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endParaRPr lang="en-US" sz="1050" b="1"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p:txBody>
      </p:sp>
      <p:sp>
        <p:nvSpPr>
          <p:cNvPr id="2" name="TextBox 1"/>
          <p:cNvSpPr txBox="1"/>
          <p:nvPr/>
        </p:nvSpPr>
        <p:spPr>
          <a:xfrm>
            <a:off x="6324600" y="5814536"/>
            <a:ext cx="1324402" cy="738664"/>
          </a:xfrm>
          <a:prstGeom prst="rect">
            <a:avLst/>
          </a:prstGeom>
          <a:noFill/>
        </p:spPr>
        <p:txBody>
          <a:bodyPr wrap="none" rtlCol="0">
            <a:spAutoFit/>
          </a:bodyPr>
          <a:lstStyle/>
          <a:p>
            <a:r>
              <a:rPr lang="en-US" sz="1400" i="1" dirty="0" smtClean="0">
                <a:solidFill>
                  <a:schemeClr val="tx1">
                    <a:lumMod val="50000"/>
                  </a:schemeClr>
                </a:solidFill>
                <a:latin typeface="Bahnschrift" panose="020B0502040204020203" pitchFamily="34" charset="0"/>
                <a:cs typeface="Arial" panose="020B0604020202020204" pitchFamily="34" charset="0"/>
              </a:rPr>
              <a:t>Java threads </a:t>
            </a:r>
          </a:p>
          <a:p>
            <a:r>
              <a:rPr lang="en-US" sz="1400" i="1" dirty="0" smtClean="0">
                <a:solidFill>
                  <a:schemeClr val="tx1">
                    <a:lumMod val="50000"/>
                  </a:schemeClr>
                </a:solidFill>
                <a:latin typeface="Bahnschrift" panose="020B0502040204020203" pitchFamily="34" charset="0"/>
                <a:cs typeface="Arial" panose="020B0604020202020204" pitchFamily="34" charset="0"/>
              </a:rPr>
              <a:t>codes from</a:t>
            </a:r>
          </a:p>
          <a:p>
            <a:r>
              <a:rPr lang="en-US" sz="1400" i="1" dirty="0" smtClean="0">
                <a:solidFill>
                  <a:schemeClr val="tx1">
                    <a:lumMod val="50000"/>
                  </a:schemeClr>
                </a:solidFill>
                <a:latin typeface="Bahnschrift" panose="020B0502040204020203" pitchFamily="34" charset="0"/>
              </a:rPr>
              <a:t>Marko </a:t>
            </a:r>
            <a:r>
              <a:rPr lang="en-US" sz="1400" i="1" dirty="0" err="1">
                <a:solidFill>
                  <a:schemeClr val="tx1">
                    <a:lumMod val="50000"/>
                  </a:schemeClr>
                </a:solidFill>
                <a:latin typeface="Bahnschrift" panose="020B0502040204020203" pitchFamily="34" charset="0"/>
              </a:rPr>
              <a:t>Dvečko</a:t>
            </a:r>
            <a:endParaRPr lang="en-US" sz="1400" i="1" dirty="0">
              <a:solidFill>
                <a:schemeClr val="tx1">
                  <a:lumMod val="50000"/>
                </a:schemeClr>
              </a:solidFill>
              <a:latin typeface="Bahnschrift" panose="020B0502040204020203" pitchFamily="34" charset="0"/>
            </a:endParaRPr>
          </a:p>
        </p:txBody>
      </p:sp>
    </p:spTree>
    <p:extLst>
      <p:ext uri="{BB962C8B-B14F-4D97-AF65-F5344CB8AC3E}">
        <p14:creationId xmlns:p14="http://schemas.microsoft.com/office/powerpoint/2010/main" val="41793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00"/>
                                        <p:tgtEl>
                                          <p:spTgt spid="7"/>
                                        </p:tgtEl>
                                      </p:cBhvr>
                                    </p:animEffect>
                                  </p:childTnLst>
                                </p:cTn>
                              </p:par>
                            </p:childTnLst>
                          </p:cTn>
                        </p:par>
                        <p:par>
                          <p:cTn id="8" fill="hold">
                            <p:stCondLst>
                              <p:cond delay="8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9894</TotalTime>
  <Words>3829</Words>
  <Application>Microsoft Office PowerPoint</Application>
  <PresentationFormat>On-screen Show (4:3)</PresentationFormat>
  <Paragraphs>455</Paragraphs>
  <Slides>43</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43</vt:i4>
      </vt:variant>
    </vt:vector>
  </HeadingPairs>
  <TitlesOfParts>
    <vt:vector size="64" baseType="lpstr">
      <vt:lpstr>Malgun Gothic</vt:lpstr>
      <vt:lpstr>Arial</vt:lpstr>
      <vt:lpstr>Arial Narrow</vt:lpstr>
      <vt:lpstr>Arial Rounded MT Bold</vt:lpstr>
      <vt:lpstr>Arial Unicode MS</vt:lpstr>
      <vt:lpstr>Bahnschrift</vt:lpstr>
      <vt:lpstr>Bahnschrift SemiBold</vt:lpstr>
      <vt:lpstr>Calibri</vt:lpstr>
      <vt:lpstr>Cascadia Code</vt:lpstr>
      <vt:lpstr>Cascadia Code SemiBold</vt:lpstr>
      <vt:lpstr>Century Gothic</vt:lpstr>
      <vt:lpstr>Consolas</vt:lpstr>
      <vt:lpstr>Courier New</vt:lpstr>
      <vt:lpstr>Gadugi</vt:lpstr>
      <vt:lpstr>Lucida Sans</vt:lpstr>
      <vt:lpstr>MV Boli</vt:lpstr>
      <vt:lpstr>Segoe UI Semilight</vt:lpstr>
      <vt:lpstr>Verdana</vt:lpstr>
      <vt:lpstr>Wingdings</vt:lpstr>
      <vt:lpstr>Wingdings 3</vt:lpstr>
      <vt:lpstr>Slice</vt:lpstr>
      <vt:lpstr>On Beyond Objects Programming in the 21th century  COMP 590-059  Fall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1124</cp:revision>
  <dcterms:created xsi:type="dcterms:W3CDTF">2013-02-22T17:09:52Z</dcterms:created>
  <dcterms:modified xsi:type="dcterms:W3CDTF">2021-10-05T17:43:05Z</dcterms:modified>
</cp:coreProperties>
</file>