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35"/>
  </p:notesMasterIdLst>
  <p:sldIdLst>
    <p:sldId id="539" r:id="rId2"/>
    <p:sldId id="581" r:id="rId3"/>
    <p:sldId id="597" r:id="rId4"/>
    <p:sldId id="589" r:id="rId5"/>
    <p:sldId id="553" r:id="rId6"/>
    <p:sldId id="598" r:id="rId7"/>
    <p:sldId id="582" r:id="rId8"/>
    <p:sldId id="603" r:id="rId9"/>
    <p:sldId id="610" r:id="rId10"/>
    <p:sldId id="585" r:id="rId11"/>
    <p:sldId id="586" r:id="rId12"/>
    <p:sldId id="587" r:id="rId13"/>
    <p:sldId id="609" r:id="rId14"/>
    <p:sldId id="588" r:id="rId15"/>
    <p:sldId id="599" r:id="rId16"/>
    <p:sldId id="600" r:id="rId17"/>
    <p:sldId id="601" r:id="rId18"/>
    <p:sldId id="602" r:id="rId19"/>
    <p:sldId id="604" r:id="rId20"/>
    <p:sldId id="608" r:id="rId21"/>
    <p:sldId id="611" r:id="rId22"/>
    <p:sldId id="590" r:id="rId23"/>
    <p:sldId id="592" r:id="rId24"/>
    <p:sldId id="593" r:id="rId25"/>
    <p:sldId id="606" r:id="rId26"/>
    <p:sldId id="596" r:id="rId27"/>
    <p:sldId id="605" r:id="rId28"/>
    <p:sldId id="472" r:id="rId29"/>
    <p:sldId id="612" r:id="rId30"/>
    <p:sldId id="594" r:id="rId31"/>
    <p:sldId id="595" r:id="rId32"/>
    <p:sldId id="570" r:id="rId33"/>
    <p:sldId id="59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5E8"/>
    <a:srgbClr val="B34D1F"/>
    <a:srgbClr val="527919"/>
    <a:srgbClr val="C6341C"/>
    <a:srgbClr val="BE442C"/>
    <a:srgbClr val="4979C7"/>
    <a:srgbClr val="FBEDDD"/>
    <a:srgbClr val="FEF9EC"/>
    <a:srgbClr val="F4E4CC"/>
    <a:srgbClr val="F9FD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77" autoAdjust="0"/>
    <p:restoredTop sz="94633" autoAdjust="0"/>
  </p:normalViewPr>
  <p:slideViewPr>
    <p:cSldViewPr>
      <p:cViewPr varScale="1">
        <p:scale>
          <a:sx n="122" d="100"/>
          <a:sy n="122" d="100"/>
        </p:scale>
        <p:origin x="582" y="108"/>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11/18/2021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11/18/2021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11/18/2021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11/18/2021</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11/18/2021</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24384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04800"/>
            <a:ext cx="7620000" cy="2133600"/>
          </a:xfrm>
        </p:spPr>
        <p:txBody>
          <a:bodyPr>
            <a:noAutofit/>
          </a:bodyPr>
          <a:lstStyle/>
          <a:p>
            <a:pPr algn="r">
              <a:spcBef>
                <a:spcPts val="0"/>
              </a:spcBef>
            </a:pPr>
            <a:r>
              <a:rPr lang="en-US" sz="4800" b="1" dirty="0" smtClean="0">
                <a:solidFill>
                  <a:srgbClr val="002060"/>
                </a:solidFill>
                <a:latin typeface="Verdana" pitchFamily="34" charset="0"/>
                <a:ea typeface="Verdana" pitchFamily="34" charset="0"/>
                <a:cs typeface="Verdana" pitchFamily="34" charset="0"/>
              </a:rPr>
              <a:t>On Beyond Objects</a:t>
            </a:r>
            <a:r>
              <a:rPr lang="en-US" b="1" dirty="0" smtClean="0">
                <a:solidFill>
                  <a:schemeClr val="bg1"/>
                </a:solidFill>
                <a:latin typeface="Verdana" pitchFamily="34" charset="0"/>
                <a:ea typeface="Verdana" pitchFamily="34" charset="0"/>
                <a:cs typeface="Verdana" pitchFamily="34" charset="0"/>
              </a:rPr>
              <a:t/>
            </a:r>
            <a:br>
              <a:rPr lang="en-US" b="1" dirty="0" smtClean="0">
                <a:solidFill>
                  <a:schemeClr val="bg1"/>
                </a:solidFill>
                <a:latin typeface="Verdana" pitchFamily="34" charset="0"/>
                <a:ea typeface="Verdana" pitchFamily="34" charset="0"/>
                <a:cs typeface="Verdana" pitchFamily="34" charset="0"/>
              </a:rPr>
            </a:br>
            <a:r>
              <a:rPr lang="en-US" sz="2400" b="1" dirty="0" smtClean="0">
                <a:solidFill>
                  <a:srgbClr val="0070C0"/>
                </a:solidFill>
                <a:latin typeface="MV Boli" panose="02000500030200090000" pitchFamily="2" charset="0"/>
                <a:ea typeface="Verdana" pitchFamily="34" charset="0"/>
                <a:cs typeface="MV Boli" panose="02000500030200090000" pitchFamily="2" charset="0"/>
              </a:rPr>
              <a:t>Programming in the 21</a:t>
            </a:r>
            <a:r>
              <a:rPr lang="en-US" sz="2400" b="1" baseline="30000" dirty="0" smtClean="0">
                <a:solidFill>
                  <a:srgbClr val="0070C0"/>
                </a:solidFill>
                <a:latin typeface="MV Boli" panose="02000500030200090000" pitchFamily="2" charset="0"/>
                <a:ea typeface="Verdana" pitchFamily="34" charset="0"/>
                <a:cs typeface="MV Boli" panose="02000500030200090000" pitchFamily="2" charset="0"/>
              </a:rPr>
              <a:t>th</a:t>
            </a:r>
            <a:r>
              <a:rPr lang="en-US" sz="2400" b="1" dirty="0" smtClean="0">
                <a:solidFill>
                  <a:srgbClr val="0070C0"/>
                </a:solidFill>
                <a:latin typeface="MV Boli" panose="02000500030200090000" pitchFamily="2" charset="0"/>
                <a:ea typeface="Verdana" pitchFamily="34" charset="0"/>
                <a:cs typeface="MV Boli" panose="02000500030200090000" pitchFamily="2" charset="0"/>
              </a:rPr>
              <a:t> century</a:t>
            </a:r>
            <a:r>
              <a:rPr lang="en-US" b="1" dirty="0">
                <a:solidFill>
                  <a:schemeClr val="bg1"/>
                </a:solidFill>
                <a:latin typeface="Verdana" pitchFamily="34" charset="0"/>
                <a:ea typeface="Verdana" pitchFamily="34" charset="0"/>
                <a:cs typeface="Verdana" pitchFamily="34" charset="0"/>
              </a:rPr>
              <a:t/>
            </a:r>
            <a:br>
              <a:rPr lang="en-US" b="1" dirty="0">
                <a:solidFill>
                  <a:schemeClr val="bg1"/>
                </a:solidFill>
                <a:latin typeface="Verdana" pitchFamily="34" charset="0"/>
                <a:ea typeface="Verdana" pitchFamily="34" charset="0"/>
                <a:cs typeface="Verdana" pitchFamily="34" charset="0"/>
              </a:rPr>
            </a:br>
            <a:r>
              <a:rPr lang="en-US" sz="2400" b="1" dirty="0">
                <a:solidFill>
                  <a:schemeClr val="bg1"/>
                </a:solidFill>
                <a:latin typeface="Verdana" pitchFamily="34" charset="0"/>
                <a:ea typeface="Verdana" pitchFamily="34" charset="0"/>
                <a:cs typeface="Verdana" pitchFamily="34" charset="0"/>
              </a:rPr>
              <a:t/>
            </a:r>
            <a:br>
              <a:rPr lang="en-US" sz="2400" b="1" dirty="0">
                <a:solidFill>
                  <a:schemeClr val="bg1"/>
                </a:solidFill>
                <a:latin typeface="Verdana" pitchFamily="34" charset="0"/>
                <a:ea typeface="Verdana" pitchFamily="34" charset="0"/>
                <a:cs typeface="Verdana" pitchFamily="34" charset="0"/>
              </a:rPr>
            </a:br>
            <a:r>
              <a:rPr lang="en-US" sz="1600" b="1" i="1" dirty="0" smtClean="0">
                <a:solidFill>
                  <a:schemeClr val="bg1">
                    <a:lumMod val="65000"/>
                    <a:lumOff val="35000"/>
                  </a:schemeClr>
                </a:solidFill>
                <a:latin typeface="Lucida Sans" panose="020B0602030504020204" pitchFamily="34" charset="0"/>
                <a:ea typeface="Verdana" pitchFamily="34" charset="0"/>
                <a:cs typeface="Verdana" pitchFamily="34" charset="0"/>
              </a:rPr>
              <a:t>COMP 590-059 </a:t>
            </a:r>
            <a:br>
              <a:rPr lang="en-US" sz="1600" b="1" i="1" dirty="0" smtClean="0">
                <a:solidFill>
                  <a:schemeClr val="bg1">
                    <a:lumMod val="65000"/>
                    <a:lumOff val="35000"/>
                  </a:schemeClr>
                </a:solidFill>
                <a:latin typeface="Lucida Sans" panose="020B0602030504020204" pitchFamily="34" charset="0"/>
                <a:ea typeface="Verdana" pitchFamily="34" charset="0"/>
                <a:cs typeface="Verdana" pitchFamily="34" charset="0"/>
              </a:rPr>
            </a:br>
            <a:r>
              <a:rPr lang="en-US" sz="1600" b="1" i="1" dirty="0" smtClean="0">
                <a:solidFill>
                  <a:schemeClr val="bg1">
                    <a:lumMod val="65000"/>
                    <a:lumOff val="35000"/>
                  </a:schemeClr>
                </a:solidFill>
                <a:latin typeface="Lucida Sans" panose="020B0602030504020204" pitchFamily="34" charset="0"/>
                <a:ea typeface="Verdana" pitchFamily="34" charset="0"/>
                <a:cs typeface="Verdana" pitchFamily="34" charset="0"/>
              </a:rPr>
              <a:t>Fall 2021</a:t>
            </a:r>
            <a:endPar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endParaRPr>
          </a:p>
        </p:txBody>
      </p:sp>
      <p:sp>
        <p:nvSpPr>
          <p:cNvPr id="3" name="Subtitle 2"/>
          <p:cNvSpPr>
            <a:spLocks noGrp="1"/>
          </p:cNvSpPr>
          <p:nvPr>
            <p:ph type="subTitle" idx="1"/>
          </p:nvPr>
        </p:nvSpPr>
        <p:spPr>
          <a:xfrm>
            <a:off x="4724400" y="5257800"/>
            <a:ext cx="39624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smtClean="0">
                <a:solidFill>
                  <a:schemeClr val="accent3">
                    <a:lumMod val="20000"/>
                    <a:lumOff val="80000"/>
                  </a:schemeClr>
                </a:solidFill>
              </a:rPr>
              <a:t>David </a:t>
            </a:r>
            <a:r>
              <a:rPr lang="en-US" sz="4900" b="1" i="1" dirty="0">
                <a:solidFill>
                  <a:schemeClr val="accent3">
                    <a:lumMod val="20000"/>
                    <a:lumOff val="80000"/>
                  </a:schemeClr>
                </a:solidFill>
              </a:rPr>
              <a:t>Stotts</a:t>
            </a:r>
          </a:p>
          <a:p>
            <a:pPr algn="r"/>
            <a:r>
              <a:rPr lang="en-US" sz="4900" b="1" i="1" dirty="0">
                <a:solidFill>
                  <a:schemeClr val="accent3">
                    <a:lumMod val="20000"/>
                    <a:lumOff val="80000"/>
                  </a:schemeClr>
                </a:solidFill>
              </a:rPr>
              <a:t>Computer Science </a:t>
            </a:r>
            <a:r>
              <a:rPr lang="en-US" sz="4900" b="1" i="1" dirty="0" err="1" smtClean="0">
                <a:solidFill>
                  <a:schemeClr val="accent3">
                    <a:lumMod val="20000"/>
                    <a:lumOff val="80000"/>
                  </a:schemeClr>
                </a:solidFill>
              </a:rPr>
              <a:t>Dept</a:t>
            </a:r>
            <a:endParaRPr lang="en-US" sz="4900" b="1" i="1" dirty="0">
              <a:solidFill>
                <a:schemeClr val="accent3">
                  <a:lumMod val="20000"/>
                  <a:lumOff val="80000"/>
                </a:schemeClr>
              </a:solidFill>
            </a:endParaRPr>
          </a:p>
          <a:p>
            <a:pPr algn="r"/>
            <a:r>
              <a:rPr lang="en-US" sz="4900" b="1" i="1" dirty="0">
                <a:solidFill>
                  <a:schemeClr val="accent3">
                    <a:lumMod val="20000"/>
                    <a:lumOff val="80000"/>
                  </a:schemeClr>
                </a:solidFill>
              </a:rPr>
              <a:t>UNC Chapel Hill</a:t>
            </a:r>
            <a:endParaRPr lang="en-US" sz="2500" b="1" i="1" dirty="0">
              <a:solidFill>
                <a:schemeClr val="accent3">
                  <a:lumMod val="20000"/>
                  <a:lumOff val="80000"/>
                </a:schemeClr>
              </a:solidFill>
            </a:endParaRPr>
          </a:p>
        </p:txBody>
      </p:sp>
    </p:spTree>
    <p:extLst>
      <p:ext uri="{BB962C8B-B14F-4D97-AF65-F5344CB8AC3E}">
        <p14:creationId xmlns:p14="http://schemas.microsoft.com/office/powerpoint/2010/main" val="383977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304800" y="250293"/>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03969" y="332945"/>
            <a:ext cx="8372475" cy="596695"/>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Basics of </a:t>
            </a:r>
            <a:r>
              <a:rPr lang="en-US" sz="3600" b="1" dirty="0" err="1" smtClean="0">
                <a:solidFill>
                  <a:srgbClr val="0070C0"/>
                </a:solidFill>
                <a:latin typeface="Arial" panose="020B0604020202020204" pitchFamily="34" charset="0"/>
                <a:cs typeface="Arial" panose="020B0604020202020204" pitchFamily="34" charset="0"/>
              </a:rPr>
              <a:t>Tuplespace</a:t>
            </a:r>
            <a:r>
              <a:rPr lang="en-US" sz="3600" b="1" dirty="0" smtClean="0">
                <a:solidFill>
                  <a:srgbClr val="0070C0"/>
                </a:solidFill>
                <a:latin typeface="Arial" panose="020B0604020202020204" pitchFamily="34" charset="0"/>
                <a:cs typeface="Arial" panose="020B0604020202020204" pitchFamily="34" charset="0"/>
              </a:rPr>
              <a:t> (TS)</a:t>
            </a:r>
            <a:endParaRPr lang="en-US" sz="3600" b="1" dirty="0">
              <a:solidFill>
                <a:srgbClr val="0070C0"/>
              </a:solidFill>
              <a:latin typeface="Arial" panose="020B0604020202020204" pitchFamily="34" charset="0"/>
              <a:cs typeface="Arial" panose="020B0604020202020204" pitchFamily="34" charset="0"/>
            </a:endParaRPr>
          </a:p>
        </p:txBody>
      </p:sp>
      <p:sp>
        <p:nvSpPr>
          <p:cNvPr id="12" name="Content Placeholder 1"/>
          <p:cNvSpPr txBox="1">
            <a:spLocks/>
          </p:cNvSpPr>
          <p:nvPr/>
        </p:nvSpPr>
        <p:spPr>
          <a:xfrm>
            <a:off x="330075" y="1236234"/>
            <a:ext cx="8449019" cy="2714459"/>
          </a:xfrm>
          <a:prstGeom prst="rect">
            <a:avLst/>
          </a:prstGeom>
          <a:solidFill>
            <a:schemeClr val="accent4">
              <a:lumMod val="20000"/>
              <a:lumOff val="80000"/>
              <a:alpha val="19000"/>
            </a:schemeClr>
          </a:solidFill>
          <a:ln w="12700">
            <a:solidFill>
              <a:schemeClr val="tx1">
                <a:lumMod val="65000"/>
              </a:schemeClr>
            </a:solidFill>
          </a:ln>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0"/>
              </a:spcAft>
              <a:buClrTx/>
              <a:buNone/>
            </a:pP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in</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atomically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reads and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removes ( </a:t>
            </a:r>
            <a:r>
              <a:rPr lang="en-US" sz="1800" i="1"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consumes</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p>
          <a:p>
            <a:pPr marL="274320" indent="0">
              <a:spcBef>
                <a:spcPts val="0"/>
              </a:spcBef>
              <a:spcAft>
                <a:spcPts val="0"/>
              </a:spcAft>
              <a:buClrTx/>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tuple from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1200"/>
              </a:spcBef>
              <a:spcAft>
                <a:spcPts val="0"/>
              </a:spcAft>
              <a:buClrTx/>
              <a:buNone/>
            </a:pPr>
            <a:r>
              <a:rPr lang="en-US" sz="1800" b="1" dirty="0" err="1"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rd</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non-destructively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reads a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tuple from 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1200"/>
              </a:spcBef>
              <a:spcAft>
                <a:spcPts val="0"/>
              </a:spcAft>
              <a:buClrTx/>
              <a:buNone/>
            </a:pP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produces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 tuple, writing it into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 </a:t>
            </a:r>
          </a:p>
          <a:p>
            <a:pPr marL="274320" indent="0">
              <a:spcBef>
                <a:spcPts val="0"/>
              </a:spcBef>
              <a:spcAft>
                <a:spcPts val="0"/>
              </a:spcAft>
              <a:buClrTx/>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(tuples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may be duplicated in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1200"/>
              </a:spcBef>
              <a:spcAft>
                <a:spcPts val="0"/>
              </a:spcAft>
              <a:buClrTx/>
              <a:buNone/>
            </a:pPr>
            <a:r>
              <a:rPr lang="en-US" sz="1800" b="1" dirty="0" err="1"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eval</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creates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new processes to evaluate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(create) tuples</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0"/>
              </a:spcBef>
              <a:spcAft>
                <a:spcPts val="0"/>
              </a:spcAft>
              <a:buClrTx/>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writing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the result into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9" name="Content Placeholder 1"/>
          <p:cNvSpPr txBox="1">
            <a:spLocks/>
          </p:cNvSpPr>
          <p:nvPr/>
        </p:nvSpPr>
        <p:spPr>
          <a:xfrm>
            <a:off x="291548" y="4087437"/>
            <a:ext cx="8001000" cy="467157"/>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i="1" dirty="0" smtClean="0">
                <a:solidFill>
                  <a:schemeClr val="bg1"/>
                </a:solidFill>
                <a:latin typeface="Bahnschrift" panose="020B0502040204020203" pitchFamily="34" charset="0"/>
                <a:cs typeface="Arial" panose="020B0604020202020204" pitchFamily="34" charset="0"/>
              </a:rPr>
              <a:t>Suppose a </a:t>
            </a:r>
            <a:r>
              <a:rPr lang="en-US" i="1" dirty="0" err="1" smtClean="0">
                <a:solidFill>
                  <a:schemeClr val="bg1"/>
                </a:solidFill>
                <a:latin typeface="Bahnschrift" panose="020B0502040204020203" pitchFamily="34" charset="0"/>
                <a:cs typeface="Arial" panose="020B0604020202020204" pitchFamily="34" charset="0"/>
              </a:rPr>
              <a:t>tuplespace</a:t>
            </a:r>
            <a:r>
              <a:rPr lang="en-US" i="1" dirty="0" smtClean="0">
                <a:solidFill>
                  <a:schemeClr val="bg1"/>
                </a:solidFill>
                <a:latin typeface="Bahnschrift" panose="020B0502040204020203" pitchFamily="34" charset="0"/>
                <a:cs typeface="Arial" panose="020B0604020202020204" pitchFamily="34" charset="0"/>
              </a:rPr>
              <a:t> TS has been created, empty</a:t>
            </a:r>
            <a:endParaRPr lang="en-US" i="1" dirty="0">
              <a:solidFill>
                <a:schemeClr val="bg1"/>
              </a:solidFill>
              <a:latin typeface="Bahnschrift" panose="020B0502040204020203" pitchFamily="34" charset="0"/>
              <a:cs typeface="Arial" panose="020B0604020202020204" pitchFamily="34" charset="0"/>
            </a:endParaRPr>
          </a:p>
        </p:txBody>
      </p:sp>
      <p:sp>
        <p:nvSpPr>
          <p:cNvPr id="10" name="Content Placeholder 1"/>
          <p:cNvSpPr txBox="1">
            <a:spLocks/>
          </p:cNvSpPr>
          <p:nvPr/>
        </p:nvSpPr>
        <p:spPr>
          <a:xfrm>
            <a:off x="304801" y="4554594"/>
            <a:ext cx="8001000" cy="51175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smtClean="0">
                <a:solidFill>
                  <a:srgbClr val="0070C0"/>
                </a:solidFill>
                <a:latin typeface="Arial Narrow" panose="020B0606020202030204" pitchFamily="34" charset="0"/>
                <a:cs typeface="Arial" panose="020B0604020202020204" pitchFamily="34" charset="0"/>
              </a:rPr>
              <a:t>out operation</a:t>
            </a:r>
            <a:endParaRPr lang="en-US" b="1" dirty="0">
              <a:solidFill>
                <a:srgbClr val="0070C0"/>
              </a:solidFill>
              <a:latin typeface="Arial Narrow" panose="020B0606020202030204" pitchFamily="34" charset="0"/>
              <a:cs typeface="Arial" panose="020B0604020202020204" pitchFamily="34" charset="0"/>
            </a:endParaRPr>
          </a:p>
        </p:txBody>
      </p:sp>
      <p:sp>
        <p:nvSpPr>
          <p:cNvPr id="11" name="Content Placeholder 1"/>
          <p:cNvSpPr txBox="1">
            <a:spLocks/>
          </p:cNvSpPr>
          <p:nvPr/>
        </p:nvSpPr>
        <p:spPr>
          <a:xfrm>
            <a:off x="304800" y="5027967"/>
            <a:ext cx="7992291" cy="1109933"/>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400"/>
              </a:spcAft>
              <a:buClrTx/>
              <a:buNone/>
            </a:pPr>
            <a:r>
              <a:rPr lang="en-US" sz="1800" dirty="0" err="1"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TS.out</a:t>
            </a:r>
            <a:r>
              <a:rPr lang="en-US" sz="1800"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(‘a’,5,1.2142) ) </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inserts tuple ( ‘a’, 5, 1.2142 ) into TS</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Tuples can be any and varied lengths (finite)</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Any one specific tuple can be added multiple times (TS is not a set)</a:t>
            </a:r>
            <a:endParaRPr lang="en-US" sz="1800" dirty="0">
              <a:solidFill>
                <a:schemeClr val="bg1"/>
              </a:solidFill>
              <a:latin typeface="Bahnschrift" panose="020B0502040204020203" pitchFamily="34" charset="0"/>
              <a:cs typeface="Arial" panose="020B0604020202020204" pitchFamily="34" charset="0"/>
            </a:endParaRPr>
          </a:p>
        </p:txBody>
      </p:sp>
    </p:spTree>
    <p:extLst>
      <p:ext uri="{BB962C8B-B14F-4D97-AF65-F5344CB8AC3E}">
        <p14:creationId xmlns:p14="http://schemas.microsoft.com/office/powerpoint/2010/main" val="409458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90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wipe(left)">
                                      <p:cBhvr>
                                        <p:cTn id="12" dur="500"/>
                                        <p:tgtEl>
                                          <p:spTgt spid="12">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Effect transition="in" filter="wipe(left)">
                                      <p:cBhvr>
                                        <p:cTn id="15" dur="500"/>
                                        <p:tgtEl>
                                          <p:spTgt spid="1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2">
                                            <p:txEl>
                                              <p:pRg st="2" end="2"/>
                                            </p:txEl>
                                          </p:spTgt>
                                        </p:tgtEl>
                                        <p:attrNameLst>
                                          <p:attrName>style.visibility</p:attrName>
                                        </p:attrNameLst>
                                      </p:cBhvr>
                                      <p:to>
                                        <p:strVal val="visible"/>
                                      </p:to>
                                    </p:set>
                                    <p:animEffect transition="in" filter="wipe(left)">
                                      <p:cBhvr>
                                        <p:cTn id="20" dur="500"/>
                                        <p:tgtEl>
                                          <p:spTgt spid="1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2">
                                            <p:txEl>
                                              <p:pRg st="3" end="3"/>
                                            </p:txEl>
                                          </p:spTgt>
                                        </p:tgtEl>
                                        <p:attrNameLst>
                                          <p:attrName>style.visibility</p:attrName>
                                        </p:attrNameLst>
                                      </p:cBhvr>
                                      <p:to>
                                        <p:strVal val="visible"/>
                                      </p:to>
                                    </p:set>
                                    <p:animEffect transition="in" filter="wipe(left)">
                                      <p:cBhvr>
                                        <p:cTn id="25" dur="500"/>
                                        <p:tgtEl>
                                          <p:spTgt spid="12">
                                            <p:txEl>
                                              <p:pRg st="3" end="3"/>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12">
                                            <p:txEl>
                                              <p:pRg st="4" end="4"/>
                                            </p:txEl>
                                          </p:spTgt>
                                        </p:tgtEl>
                                        <p:attrNameLst>
                                          <p:attrName>style.visibility</p:attrName>
                                        </p:attrNameLst>
                                      </p:cBhvr>
                                      <p:to>
                                        <p:strVal val="visible"/>
                                      </p:to>
                                    </p:set>
                                    <p:animEffect transition="in" filter="wipe(left)">
                                      <p:cBhvr>
                                        <p:cTn id="28" dur="500"/>
                                        <p:tgtEl>
                                          <p:spTgt spid="1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2">
                                            <p:txEl>
                                              <p:pRg st="5" end="5"/>
                                            </p:txEl>
                                          </p:spTgt>
                                        </p:tgtEl>
                                        <p:attrNameLst>
                                          <p:attrName>style.visibility</p:attrName>
                                        </p:attrNameLst>
                                      </p:cBhvr>
                                      <p:to>
                                        <p:strVal val="visible"/>
                                      </p:to>
                                    </p:set>
                                    <p:animEffect transition="in" filter="wipe(left)">
                                      <p:cBhvr>
                                        <p:cTn id="33" dur="500"/>
                                        <p:tgtEl>
                                          <p:spTgt spid="12">
                                            <p:txEl>
                                              <p:pRg st="5" end="5"/>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12">
                                            <p:txEl>
                                              <p:pRg st="6" end="6"/>
                                            </p:txEl>
                                          </p:spTgt>
                                        </p:tgtEl>
                                        <p:attrNameLst>
                                          <p:attrName>style.visibility</p:attrName>
                                        </p:attrNameLst>
                                      </p:cBhvr>
                                      <p:to>
                                        <p:strVal val="visible"/>
                                      </p:to>
                                    </p:set>
                                    <p:animEffect transition="in" filter="wipe(left)">
                                      <p:cBhvr>
                                        <p:cTn id="36" dur="500"/>
                                        <p:tgtEl>
                                          <p:spTgt spid="12">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Effect transition="in" filter="fade">
                                      <p:cBhvr>
                                        <p:cTn id="41" dur="900"/>
                                        <p:tgtEl>
                                          <p:spTgt spid="9">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0">
                                            <p:txEl>
                                              <p:pRg st="0" end="0"/>
                                            </p:txEl>
                                          </p:spTgt>
                                        </p:tgtEl>
                                        <p:attrNameLst>
                                          <p:attrName>style.visibility</p:attrName>
                                        </p:attrNameLst>
                                      </p:cBhvr>
                                      <p:to>
                                        <p:strVal val="visible"/>
                                      </p:to>
                                    </p:set>
                                    <p:animEffect transition="in" filter="fade">
                                      <p:cBhvr>
                                        <p:cTn id="46" dur="800"/>
                                        <p:tgtEl>
                                          <p:spTgt spid="10">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xEl>
                                              <p:pRg st="0" end="0"/>
                                            </p:txEl>
                                          </p:spTgt>
                                        </p:tgtEl>
                                        <p:attrNameLst>
                                          <p:attrName>style.visibility</p:attrName>
                                        </p:attrNameLst>
                                      </p:cBhvr>
                                      <p:to>
                                        <p:strVal val="visible"/>
                                      </p:to>
                                    </p:set>
                                    <p:animEffect transition="in" filter="fade">
                                      <p:cBhvr>
                                        <p:cTn id="51" dur="1100"/>
                                        <p:tgtEl>
                                          <p:spTgt spid="1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1">
                                            <p:txEl>
                                              <p:pRg st="1" end="1"/>
                                            </p:txEl>
                                          </p:spTgt>
                                        </p:tgtEl>
                                        <p:attrNameLst>
                                          <p:attrName>style.visibility</p:attrName>
                                        </p:attrNameLst>
                                      </p:cBhvr>
                                      <p:to>
                                        <p:strVal val="visible"/>
                                      </p:to>
                                    </p:set>
                                    <p:animEffect transition="in" filter="fade">
                                      <p:cBhvr>
                                        <p:cTn id="56" dur="1100"/>
                                        <p:tgtEl>
                                          <p:spTgt spid="11">
                                            <p:txEl>
                                              <p:pRg st="1" end="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1">
                                            <p:txEl>
                                              <p:pRg st="2" end="2"/>
                                            </p:txEl>
                                          </p:spTgt>
                                        </p:tgtEl>
                                        <p:attrNameLst>
                                          <p:attrName>style.visibility</p:attrName>
                                        </p:attrNameLst>
                                      </p:cBhvr>
                                      <p:to>
                                        <p:strVal val="visible"/>
                                      </p:to>
                                    </p:set>
                                    <p:animEffect transition="in" filter="fade">
                                      <p:cBhvr>
                                        <p:cTn id="61" dur="11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29317" y="279218"/>
            <a:ext cx="8372475" cy="581024"/>
          </a:xfrm>
          <a:noFill/>
        </p:spPr>
        <p:txBody>
          <a:bodyPr>
            <a:no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Spaces</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300445" y="1266826"/>
            <a:ext cx="8001000" cy="51175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0070C0"/>
                </a:solidFill>
                <a:latin typeface="Arial Narrow" panose="020B0606020202030204" pitchFamily="34" charset="0"/>
                <a:cs typeface="Arial" panose="020B0604020202020204" pitchFamily="34" charset="0"/>
              </a:rPr>
              <a:t>in operation</a:t>
            </a:r>
            <a:endParaRPr lang="en-US" sz="2400" b="1" dirty="0">
              <a:solidFill>
                <a:srgbClr val="0070C0"/>
              </a:solidFill>
              <a:latin typeface="Arial Narrow" panose="020B0606020202030204" pitchFamily="34" charset="0"/>
              <a:cs typeface="Arial" panose="020B0604020202020204" pitchFamily="34" charset="0"/>
            </a:endParaRPr>
          </a:p>
        </p:txBody>
      </p:sp>
      <p:sp>
        <p:nvSpPr>
          <p:cNvPr id="15" name="Content Placeholder 1"/>
          <p:cNvSpPr txBox="1">
            <a:spLocks/>
          </p:cNvSpPr>
          <p:nvPr/>
        </p:nvSpPr>
        <p:spPr>
          <a:xfrm>
            <a:off x="296091" y="2219022"/>
            <a:ext cx="8529229" cy="1370314"/>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400"/>
              </a:spcAft>
              <a:buClrTx/>
              <a:buNone/>
            </a:pPr>
            <a:r>
              <a:rPr lang="en-US" sz="1800" dirty="0" smtClean="0">
                <a:solidFill>
                  <a:srgbClr val="C00000"/>
                </a:solidFill>
                <a:latin typeface="Bahnschrift" panose="020B0502040204020203" pitchFamily="34" charset="0"/>
                <a:cs typeface="Arial" panose="020B0604020202020204" pitchFamily="34" charset="0"/>
              </a:rPr>
              <a:t>Suppose TS contains these tuples:  (‘a’,5), (‘b’,3), (‘c’,12), (‘b’,20), (‘a’,5), (‘d’,0)</a:t>
            </a:r>
            <a:endParaRPr lang="en-US" sz="1800" dirty="0" smtClean="0">
              <a:solidFill>
                <a:schemeClr val="bg1"/>
              </a:solidFill>
              <a:latin typeface="Bahnschrift" panose="020B0502040204020203" pitchFamily="34" charset="0"/>
              <a:cs typeface="Arial" panose="020B0604020202020204" pitchFamily="34" charset="0"/>
            </a:endParaRP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process executes  </a:t>
            </a:r>
            <a:r>
              <a:rPr lang="en-US" sz="18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d = T.in((‘b’,3))</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The variable d has the tuple value (‘b’,3), and TS has (‘b’,3) removed</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TS contains: </a:t>
            </a:r>
            <a:r>
              <a:rPr lang="en-US" sz="1800" dirty="0">
                <a:solidFill>
                  <a:srgbClr val="C00000"/>
                </a:solidFill>
                <a:latin typeface="Bahnschrift" panose="020B0502040204020203" pitchFamily="34" charset="0"/>
                <a:cs typeface="Arial" panose="020B0604020202020204" pitchFamily="34" charset="0"/>
              </a:rPr>
              <a:t>(‘a’,5), </a:t>
            </a:r>
            <a:r>
              <a:rPr lang="en-US" sz="1800" dirty="0" smtClean="0">
                <a:solidFill>
                  <a:srgbClr val="C00000"/>
                </a:solidFill>
                <a:latin typeface="Bahnschrift" panose="020B0502040204020203" pitchFamily="34" charset="0"/>
                <a:cs typeface="Arial" panose="020B0604020202020204" pitchFamily="34" charset="0"/>
              </a:rPr>
              <a:t>(‘</a:t>
            </a:r>
            <a:r>
              <a:rPr lang="en-US" sz="1800" dirty="0">
                <a:solidFill>
                  <a:srgbClr val="C00000"/>
                </a:solidFill>
                <a:latin typeface="Bahnschrift" panose="020B0502040204020203" pitchFamily="34" charset="0"/>
                <a:cs typeface="Arial" panose="020B0604020202020204" pitchFamily="34" charset="0"/>
              </a:rPr>
              <a:t>c’,12), (‘b’,20), (‘a’,5), (‘d’,0</a:t>
            </a:r>
            <a:r>
              <a:rPr lang="en-US" sz="1800" dirty="0" smtClean="0">
                <a:solidFill>
                  <a:srgbClr val="C00000"/>
                </a:solidFill>
                <a:latin typeface="Bahnschrift" panose="020B0502040204020203" pitchFamily="34" charset="0"/>
                <a:cs typeface="Arial" panose="020B0604020202020204" pitchFamily="34" charset="0"/>
              </a:rPr>
              <a:t>)</a:t>
            </a:r>
            <a:endParaRPr lang="en-US" sz="1800" dirty="0">
              <a:solidFill>
                <a:schemeClr val="bg1"/>
              </a:solidFill>
              <a:latin typeface="Bahnschrift" panose="020B0502040204020203" pitchFamily="34" charset="0"/>
              <a:cs typeface="Arial" panose="020B0604020202020204" pitchFamily="34" charset="0"/>
            </a:endParaRPr>
          </a:p>
        </p:txBody>
      </p:sp>
      <p:sp>
        <p:nvSpPr>
          <p:cNvPr id="16" name="Content Placeholder 1"/>
          <p:cNvSpPr txBox="1">
            <a:spLocks/>
          </p:cNvSpPr>
          <p:nvPr/>
        </p:nvSpPr>
        <p:spPr>
          <a:xfrm>
            <a:off x="296091" y="1774242"/>
            <a:ext cx="8001000" cy="51175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i="1" dirty="0" smtClean="0">
                <a:solidFill>
                  <a:srgbClr val="0070C0"/>
                </a:solidFill>
                <a:latin typeface="Arial Narrow" panose="020B0606020202030204" pitchFamily="34" charset="0"/>
                <a:cs typeface="Arial" panose="020B0604020202020204" pitchFamily="34" charset="0"/>
              </a:rPr>
              <a:t>in will match </a:t>
            </a:r>
            <a:r>
              <a:rPr lang="en-US" i="1" dirty="0" smtClean="0">
                <a:solidFill>
                  <a:srgbClr val="0070C0"/>
                </a:solidFill>
                <a:latin typeface="Arial Narrow" panose="020B0606020202030204" pitchFamily="34" charset="0"/>
                <a:cs typeface="Arial" panose="020B0604020202020204" pitchFamily="34" charset="0"/>
              </a:rPr>
              <a:t>tuples in TS to the request</a:t>
            </a:r>
            <a:endParaRPr lang="en-US" i="1" dirty="0">
              <a:solidFill>
                <a:srgbClr val="0070C0"/>
              </a:solidFill>
              <a:latin typeface="Arial Narrow" panose="020B0606020202030204" pitchFamily="34" charset="0"/>
              <a:cs typeface="Arial" panose="020B0604020202020204" pitchFamily="34" charset="0"/>
            </a:endParaRPr>
          </a:p>
        </p:txBody>
      </p:sp>
      <p:sp>
        <p:nvSpPr>
          <p:cNvPr id="17" name="Content Placeholder 1"/>
          <p:cNvSpPr txBox="1">
            <a:spLocks/>
          </p:cNvSpPr>
          <p:nvPr/>
        </p:nvSpPr>
        <p:spPr>
          <a:xfrm>
            <a:off x="304800" y="3785513"/>
            <a:ext cx="8001000" cy="4273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i="1" dirty="0" smtClean="0">
                <a:solidFill>
                  <a:srgbClr val="0070C0"/>
                </a:solidFill>
                <a:latin typeface="Arial Narrow" panose="020B0606020202030204" pitchFamily="34" charset="0"/>
                <a:cs typeface="Arial" panose="020B0604020202020204" pitchFamily="34" charset="0"/>
              </a:rPr>
              <a:t>in can wait</a:t>
            </a:r>
            <a:endParaRPr lang="en-US" i="1" dirty="0">
              <a:solidFill>
                <a:srgbClr val="0070C0"/>
              </a:solidFill>
              <a:latin typeface="Arial Narrow" panose="020B0606020202030204" pitchFamily="34" charset="0"/>
              <a:cs typeface="Arial" panose="020B0604020202020204" pitchFamily="34" charset="0"/>
            </a:endParaRPr>
          </a:p>
        </p:txBody>
      </p:sp>
      <p:sp>
        <p:nvSpPr>
          <p:cNvPr id="18" name="Content Placeholder 1"/>
          <p:cNvSpPr txBox="1">
            <a:spLocks/>
          </p:cNvSpPr>
          <p:nvPr/>
        </p:nvSpPr>
        <p:spPr>
          <a:xfrm>
            <a:off x="304801" y="4212888"/>
            <a:ext cx="7924800" cy="203551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400"/>
              </a:spcAft>
              <a:buClrTx/>
              <a:buNone/>
            </a:pPr>
            <a:r>
              <a:rPr lang="en-US" sz="1800" dirty="0" smtClean="0">
                <a:solidFill>
                  <a:srgbClr val="C00000"/>
                </a:solidFill>
                <a:latin typeface="Bahnschrift" panose="020B0502040204020203" pitchFamily="34" charset="0"/>
                <a:cs typeface="Arial" panose="020B0604020202020204" pitchFamily="34" charset="0"/>
              </a:rPr>
              <a:t>So TS contains these tuples:  (‘a’,5), (‘c’,12), (‘b’,20), (‘a’,5), (‘d’,0)</a:t>
            </a:r>
            <a:endParaRPr lang="en-US" sz="1800" dirty="0" smtClean="0">
              <a:solidFill>
                <a:schemeClr val="bg1"/>
              </a:solidFill>
              <a:latin typeface="Bahnschrift" panose="020B0502040204020203" pitchFamily="34" charset="0"/>
              <a:cs typeface="Arial" panose="020B0604020202020204" pitchFamily="34" charset="0"/>
            </a:endParaRP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process executes  </a:t>
            </a:r>
            <a:r>
              <a:rPr lang="en-US" sz="18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d = T.in((‘n’,23))</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This cannot immediately succeed, as no tuple in TS matches (‘n’,23)</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The </a:t>
            </a:r>
            <a:r>
              <a:rPr lang="en-US" sz="1800" b="1" dirty="0" smtClean="0">
                <a:solidFill>
                  <a:srgbClr val="0070C0"/>
                </a:solidFill>
                <a:latin typeface="Bahnschrift" panose="020B0502040204020203" pitchFamily="34" charset="0"/>
                <a:cs typeface="Arial" panose="020B0604020202020204" pitchFamily="34" charset="0"/>
              </a:rPr>
              <a:t>in</a:t>
            </a:r>
            <a:r>
              <a:rPr lang="en-US" sz="1800" dirty="0" smtClean="0">
                <a:solidFill>
                  <a:schemeClr val="bg1"/>
                </a:solidFill>
                <a:latin typeface="Bahnschrift" panose="020B0502040204020203" pitchFamily="34" charset="0"/>
                <a:cs typeface="Arial" panose="020B0604020202020204" pitchFamily="34" charset="0"/>
              </a:rPr>
              <a:t> op does not fail or raise an exception… rather the process attempting the </a:t>
            </a:r>
            <a:r>
              <a:rPr lang="en-US" sz="1800" b="1" dirty="0" smtClean="0">
                <a:solidFill>
                  <a:srgbClr val="0070C0"/>
                </a:solidFill>
                <a:latin typeface="Bahnschrift" panose="020B0502040204020203" pitchFamily="34" charset="0"/>
                <a:cs typeface="Arial" panose="020B0604020202020204" pitchFamily="34" charset="0"/>
              </a:rPr>
              <a:t>in</a:t>
            </a:r>
            <a:r>
              <a:rPr lang="en-US" sz="1800" dirty="0" smtClean="0">
                <a:solidFill>
                  <a:srgbClr val="0070C0"/>
                </a:solidFill>
                <a:latin typeface="Bahnschrift" panose="020B0502040204020203" pitchFamily="34" charset="0"/>
                <a:cs typeface="Arial" panose="020B0604020202020204" pitchFamily="34" charset="0"/>
              </a:rPr>
              <a:t> </a:t>
            </a:r>
            <a:r>
              <a:rPr lang="en-US" sz="1800" dirty="0" smtClean="0">
                <a:solidFill>
                  <a:schemeClr val="bg1"/>
                </a:solidFill>
                <a:latin typeface="Bahnschrift" panose="020B0502040204020203" pitchFamily="34" charset="0"/>
                <a:cs typeface="Arial" panose="020B0604020202020204" pitchFamily="34" charset="0"/>
              </a:rPr>
              <a:t>suspends, and waits </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It waits for another process to put tuple(s) into TS that match (‘n’,23)</a:t>
            </a:r>
          </a:p>
        </p:txBody>
      </p:sp>
    </p:spTree>
    <p:extLst>
      <p:ext uri="{BB962C8B-B14F-4D97-AF65-F5344CB8AC3E}">
        <p14:creationId xmlns:p14="http://schemas.microsoft.com/office/powerpoint/2010/main" val="75350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9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wipe(left)">
                                      <p:cBhvr>
                                        <p:cTn id="12" dur="8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900"/>
                                        <p:tgtEl>
                                          <p:spTgt spid="1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xEl>
                                              <p:pRg st="1" end="1"/>
                                            </p:txEl>
                                          </p:spTgt>
                                        </p:tgtEl>
                                        <p:attrNameLst>
                                          <p:attrName>style.visibility</p:attrName>
                                        </p:attrNameLst>
                                      </p:cBhvr>
                                      <p:to>
                                        <p:strVal val="visible"/>
                                      </p:to>
                                    </p:set>
                                    <p:animEffect transition="in" filter="fade">
                                      <p:cBhvr>
                                        <p:cTn id="22" dur="1000"/>
                                        <p:tgtEl>
                                          <p:spTgt spid="1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900"/>
                                        <p:tgtEl>
                                          <p:spTgt spid="1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xEl>
                                              <p:pRg st="3" end="3"/>
                                            </p:txEl>
                                          </p:spTgt>
                                        </p:tgtEl>
                                        <p:attrNameLst>
                                          <p:attrName>style.visibility</p:attrName>
                                        </p:attrNameLst>
                                      </p:cBhvr>
                                      <p:to>
                                        <p:strVal val="visible"/>
                                      </p:to>
                                    </p:set>
                                    <p:animEffect transition="in" filter="fade">
                                      <p:cBhvr>
                                        <p:cTn id="32" dur="1100"/>
                                        <p:tgtEl>
                                          <p:spTgt spid="15">
                                            <p:txEl>
                                              <p:pRg st="3" end="3"/>
                                            </p:txEl>
                                          </p:spTgt>
                                        </p:tgtEl>
                                      </p:cBhvr>
                                    </p:animEffect>
                                  </p:childTnLst>
                                </p:cTn>
                              </p:par>
                            </p:childTnLst>
                          </p:cTn>
                        </p:par>
                        <p:par>
                          <p:cTn id="33" fill="hold">
                            <p:stCondLst>
                              <p:cond delay="1100"/>
                            </p:stCondLst>
                            <p:childTnLst>
                              <p:par>
                                <p:cTn id="34" presetID="10"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900"/>
                                        <p:tgtEl>
                                          <p:spTgt spid="16"/>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9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7">
                                            <p:txEl>
                                              <p:pRg st="0" end="0"/>
                                            </p:txEl>
                                          </p:spTgt>
                                        </p:tgtEl>
                                        <p:attrNameLst>
                                          <p:attrName>style.visibility</p:attrName>
                                        </p:attrNameLst>
                                      </p:cBhvr>
                                      <p:to>
                                        <p:strVal val="visible"/>
                                      </p:to>
                                    </p:set>
                                    <p:animEffect transition="in" filter="wipe(left)">
                                      <p:cBhvr>
                                        <p:cTn id="45" dur="500"/>
                                        <p:tgtEl>
                                          <p:spTgt spid="17">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8">
                                            <p:txEl>
                                              <p:pRg st="0" end="0"/>
                                            </p:txEl>
                                          </p:spTgt>
                                        </p:tgtEl>
                                        <p:attrNameLst>
                                          <p:attrName>style.visibility</p:attrName>
                                        </p:attrNameLst>
                                      </p:cBhvr>
                                      <p:to>
                                        <p:strVal val="visible"/>
                                      </p:to>
                                    </p:set>
                                    <p:animEffect transition="in" filter="fade">
                                      <p:cBhvr>
                                        <p:cTn id="50" dur="1100"/>
                                        <p:tgtEl>
                                          <p:spTgt spid="18">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8">
                                            <p:txEl>
                                              <p:pRg st="1" end="1"/>
                                            </p:txEl>
                                          </p:spTgt>
                                        </p:tgtEl>
                                        <p:attrNameLst>
                                          <p:attrName>style.visibility</p:attrName>
                                        </p:attrNameLst>
                                      </p:cBhvr>
                                      <p:to>
                                        <p:strVal val="visible"/>
                                      </p:to>
                                    </p:set>
                                    <p:animEffect transition="in" filter="fade">
                                      <p:cBhvr>
                                        <p:cTn id="55" dur="1100"/>
                                        <p:tgtEl>
                                          <p:spTgt spid="18">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8">
                                            <p:txEl>
                                              <p:pRg st="2" end="2"/>
                                            </p:txEl>
                                          </p:spTgt>
                                        </p:tgtEl>
                                        <p:attrNameLst>
                                          <p:attrName>style.visibility</p:attrName>
                                        </p:attrNameLst>
                                      </p:cBhvr>
                                      <p:to>
                                        <p:strVal val="visible"/>
                                      </p:to>
                                    </p:set>
                                    <p:animEffect transition="in" filter="fade">
                                      <p:cBhvr>
                                        <p:cTn id="60" dur="1100"/>
                                        <p:tgtEl>
                                          <p:spTgt spid="18">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8">
                                            <p:txEl>
                                              <p:pRg st="3" end="3"/>
                                            </p:txEl>
                                          </p:spTgt>
                                        </p:tgtEl>
                                        <p:attrNameLst>
                                          <p:attrName>style.visibility</p:attrName>
                                        </p:attrNameLst>
                                      </p:cBhvr>
                                      <p:to>
                                        <p:strVal val="visible"/>
                                      </p:to>
                                    </p:set>
                                    <p:animEffect transition="in" filter="fade">
                                      <p:cBhvr>
                                        <p:cTn id="65" dur="1100"/>
                                        <p:tgtEl>
                                          <p:spTgt spid="18">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8">
                                            <p:txEl>
                                              <p:pRg st="4" end="4"/>
                                            </p:txEl>
                                          </p:spTgt>
                                        </p:tgtEl>
                                        <p:attrNameLst>
                                          <p:attrName>style.visibility</p:attrName>
                                        </p:attrNameLst>
                                      </p:cBhvr>
                                      <p:to>
                                        <p:strVal val="visible"/>
                                      </p:to>
                                    </p:set>
                                    <p:animEffect transition="in" filter="fade">
                                      <p:cBhvr>
                                        <p:cTn id="70" dur="11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800" y="296058"/>
            <a:ext cx="8372475" cy="60700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Spaces</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300445" y="1266826"/>
            <a:ext cx="8001000" cy="51175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0070C0"/>
                </a:solidFill>
                <a:latin typeface="Arial Narrow" panose="020B0606020202030204" pitchFamily="34" charset="0"/>
                <a:cs typeface="Arial" panose="020B0604020202020204" pitchFamily="34" charset="0"/>
              </a:rPr>
              <a:t>in operation </a:t>
            </a:r>
            <a:r>
              <a:rPr lang="en-US" sz="1800" b="1" i="1" dirty="0" smtClean="0">
                <a:solidFill>
                  <a:srgbClr val="0070C0"/>
                </a:solidFill>
                <a:latin typeface="Arial Narrow" panose="020B0606020202030204" pitchFamily="34" charset="0"/>
                <a:cs typeface="Arial" panose="020B0604020202020204" pitchFamily="34" charset="0"/>
              </a:rPr>
              <a:t>(cont.)</a:t>
            </a:r>
            <a:endParaRPr lang="en-US" sz="1800" b="1" i="1" dirty="0">
              <a:solidFill>
                <a:srgbClr val="0070C0"/>
              </a:solidFill>
              <a:latin typeface="Arial Narrow" panose="020B0606020202030204" pitchFamily="34" charset="0"/>
              <a:cs typeface="Arial" panose="020B0604020202020204" pitchFamily="34" charset="0"/>
            </a:endParaRPr>
          </a:p>
        </p:txBody>
      </p:sp>
      <p:sp>
        <p:nvSpPr>
          <p:cNvPr id="15" name="Content Placeholder 1"/>
          <p:cNvSpPr txBox="1">
            <a:spLocks/>
          </p:cNvSpPr>
          <p:nvPr/>
        </p:nvSpPr>
        <p:spPr>
          <a:xfrm>
            <a:off x="296092" y="2133600"/>
            <a:ext cx="8000999" cy="44958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400"/>
              </a:spcAft>
              <a:buClrTx/>
              <a:buNone/>
            </a:pPr>
            <a:r>
              <a:rPr lang="en-US" sz="1800" dirty="0" smtClean="0">
                <a:solidFill>
                  <a:srgbClr val="C00000"/>
                </a:solidFill>
                <a:latin typeface="Bahnschrift" panose="020B0502040204020203" pitchFamily="34" charset="0"/>
                <a:cs typeface="Arial" panose="020B0604020202020204" pitchFamily="34" charset="0"/>
              </a:rPr>
              <a:t>So TS contains these tuples:  (‘a’,5), (‘c’,12), (‘b’,20), (‘a’,17), (‘d’,0)</a:t>
            </a:r>
            <a:endParaRPr lang="en-US" sz="1800" dirty="0" smtClean="0">
              <a:solidFill>
                <a:schemeClr val="bg1"/>
              </a:solidFill>
              <a:latin typeface="Bahnschrift" panose="020B0502040204020203" pitchFamily="34" charset="0"/>
              <a:cs typeface="Arial" panose="020B0604020202020204" pitchFamily="34" charset="0"/>
            </a:endParaRPr>
          </a:p>
          <a:p>
            <a:pPr marL="54864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If a process only knows some of a tuple … say, it has first field ‘a’</a:t>
            </a:r>
          </a:p>
          <a:p>
            <a:pPr marL="54864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The process can execute  </a:t>
            </a:r>
            <a:r>
              <a:rPr lang="en-US" sz="18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d = T.in((‘</a:t>
            </a:r>
            <a:r>
              <a:rPr lang="en-US" sz="1800" dirty="0" err="1">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a</a:t>
            </a:r>
            <a:r>
              <a:rPr lang="en-US" sz="1800" dirty="0" err="1"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’,None</a:t>
            </a:r>
            <a:r>
              <a:rPr lang="en-US" sz="18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a:t>
            </a:r>
          </a:p>
          <a:p>
            <a:pPr marL="548640" indent="-182880">
              <a:spcBef>
                <a:spcPts val="0"/>
              </a:spcBef>
              <a:buClrTx/>
              <a:buFont typeface="Arial" panose="020B0604020202020204" pitchFamily="34" charset="0"/>
              <a:buChar char="•"/>
            </a:pPr>
            <a:r>
              <a:rPr lang="en-US" sz="1800" b="1" dirty="0" smtClean="0">
                <a:solidFill>
                  <a:srgbClr val="0070C0"/>
                </a:solidFill>
                <a:latin typeface="Bahnschrift" panose="020B0502040204020203" pitchFamily="34" charset="0"/>
                <a:ea typeface="Cascadia Code" panose="020B0609020000020004" pitchFamily="49" charset="0"/>
                <a:cs typeface="Cascadia Code" panose="020B0609020000020004" pitchFamily="49" charset="0"/>
              </a:rPr>
              <a:t>None</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is a wildcard, so this specifies </a:t>
            </a:r>
            <a:r>
              <a:rPr lang="en-US" sz="1800" i="1"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any  </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tuple with ‘a’ as first field, and don’t care what’s in the second field</a:t>
            </a:r>
          </a:p>
          <a:p>
            <a:pPr marL="54864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TS will supply one of the matching tuples ( </a:t>
            </a:r>
            <a:r>
              <a:rPr lang="en-US" sz="1800" i="1"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any </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 but we cant predict which will be chosen… here either </a:t>
            </a:r>
            <a:r>
              <a:rPr lang="en-US" sz="1800" dirty="0" smtClean="0">
                <a:solidFill>
                  <a:srgbClr val="C00000"/>
                </a:solidFill>
                <a:latin typeface="Bahnschrift" panose="020B0502040204020203" pitchFamily="34" charset="0"/>
                <a:ea typeface="Cascadia Code" panose="020B0609020000020004" pitchFamily="49" charset="0"/>
                <a:cs typeface="Cascadia Code" panose="020B0609020000020004" pitchFamily="49" charset="0"/>
              </a:rPr>
              <a:t>(‘a’,5) </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or </a:t>
            </a:r>
            <a:r>
              <a:rPr lang="en-US" sz="1800" dirty="0" smtClean="0">
                <a:solidFill>
                  <a:srgbClr val="C00000"/>
                </a:solidFill>
                <a:latin typeface="Bahnschrift" panose="020B0502040204020203" pitchFamily="34" charset="0"/>
                <a:ea typeface="Cascadia Code" panose="020B0609020000020004" pitchFamily="49" charset="0"/>
                <a:cs typeface="Cascadia Code" panose="020B0609020000020004" pitchFamily="49" charset="0"/>
              </a:rPr>
              <a:t>(‘a’,17)</a:t>
            </a:r>
            <a:endParaRPr lang="en-US" sz="18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endParaRPr>
          </a:p>
          <a:p>
            <a:pPr marL="54864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If no matches, </a:t>
            </a:r>
            <a:r>
              <a:rPr lang="en-US" sz="1800" b="1" dirty="0" smtClean="0">
                <a:solidFill>
                  <a:srgbClr val="0070C0"/>
                </a:solidFill>
                <a:latin typeface="Bahnschrift" panose="020B0502040204020203" pitchFamily="34" charset="0"/>
                <a:cs typeface="Arial" panose="020B0604020202020204" pitchFamily="34" charset="0"/>
              </a:rPr>
              <a:t>in</a:t>
            </a:r>
            <a:r>
              <a:rPr lang="en-US" sz="1800" dirty="0" smtClean="0">
                <a:solidFill>
                  <a:schemeClr val="bg1"/>
                </a:solidFill>
                <a:latin typeface="Bahnschrift" panose="020B0502040204020203" pitchFamily="34" charset="0"/>
                <a:cs typeface="Arial" panose="020B0604020202020204" pitchFamily="34" charset="0"/>
              </a:rPr>
              <a:t> will suspend and wait for tuple(s) to be put into TS</a:t>
            </a:r>
          </a:p>
          <a:p>
            <a:pPr marL="365760" indent="0">
              <a:spcBef>
                <a:spcPts val="0"/>
              </a:spcBef>
              <a:buClrTx/>
              <a:buNone/>
            </a:pPr>
            <a:r>
              <a:rPr lang="en-US" sz="1800" i="1" dirty="0" smtClean="0">
                <a:solidFill>
                  <a:srgbClr val="C00000"/>
                </a:solidFill>
                <a:latin typeface="Bahnschrift" panose="020B0502040204020203" pitchFamily="34" charset="0"/>
                <a:cs typeface="Arial" panose="020B0604020202020204" pitchFamily="34" charset="0"/>
              </a:rPr>
              <a:t>Examples:</a:t>
            </a:r>
          </a:p>
          <a:p>
            <a:pPr marL="822960" lvl="1" indent="0">
              <a:spcBef>
                <a:spcPts val="0"/>
              </a:spcBef>
              <a:spcAft>
                <a:spcPts val="300"/>
              </a:spcAft>
              <a:buClrTx/>
              <a:buNone/>
            </a:pPr>
            <a:r>
              <a:rPr lang="en-US" sz="16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T.in( (None,None,3) )</a:t>
            </a:r>
          </a:p>
          <a:p>
            <a:pPr marL="822960" lvl="1" indent="0">
              <a:spcBef>
                <a:spcPts val="0"/>
              </a:spcBef>
              <a:spcAft>
                <a:spcPts val="300"/>
              </a:spcAft>
              <a:buClrTx/>
              <a:buNone/>
            </a:pPr>
            <a:r>
              <a:rPr lang="en-US" sz="16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T.in( (None,20) )</a:t>
            </a:r>
          </a:p>
          <a:p>
            <a:pPr marL="822960" lvl="1" indent="0">
              <a:spcBef>
                <a:spcPts val="0"/>
              </a:spcBef>
              <a:spcAft>
                <a:spcPts val="300"/>
              </a:spcAft>
              <a:buClrTx/>
              <a:buNone/>
            </a:pPr>
            <a:r>
              <a:rPr lang="en-US" sz="16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T.in( (</a:t>
            </a:r>
            <a:r>
              <a:rPr lang="en-US" sz="1600" dirty="0" err="1"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None,None,None</a:t>
            </a:r>
            <a:r>
              <a:rPr lang="en-US" sz="16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 )</a:t>
            </a:r>
          </a:p>
          <a:p>
            <a:pPr marL="822960" lvl="1" indent="0">
              <a:spcBef>
                <a:spcPts val="0"/>
              </a:spcBef>
              <a:spcAft>
                <a:spcPts val="300"/>
              </a:spcAft>
              <a:buClrTx/>
              <a:buNone/>
            </a:pPr>
            <a:r>
              <a:rPr lang="en-US" sz="16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T.in( (“go”,None,“</a:t>
            </a:r>
            <a:r>
              <a:rPr lang="en-US" sz="1600" dirty="0" err="1"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tarheels</a:t>
            </a:r>
            <a:r>
              <a:rPr lang="en-US" sz="16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 )</a:t>
            </a:r>
            <a:endParaRPr lang="en-US" sz="1800" dirty="0" smtClean="0">
              <a:solidFill>
                <a:schemeClr val="bg1"/>
              </a:solidFill>
              <a:latin typeface="Bahnschrift" panose="020B0502040204020203" pitchFamily="34" charset="0"/>
              <a:cs typeface="Arial" panose="020B0604020202020204" pitchFamily="34" charset="0"/>
            </a:endParaRPr>
          </a:p>
        </p:txBody>
      </p:sp>
      <p:sp>
        <p:nvSpPr>
          <p:cNvPr id="16" name="Content Placeholder 1"/>
          <p:cNvSpPr txBox="1">
            <a:spLocks/>
          </p:cNvSpPr>
          <p:nvPr/>
        </p:nvSpPr>
        <p:spPr>
          <a:xfrm>
            <a:off x="296091" y="1826208"/>
            <a:ext cx="8001000" cy="45979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i="1" dirty="0" smtClean="0">
                <a:solidFill>
                  <a:srgbClr val="0070C0"/>
                </a:solidFill>
                <a:latin typeface="Arial Narrow" panose="020B0606020202030204" pitchFamily="34" charset="0"/>
                <a:cs typeface="Arial" panose="020B0604020202020204" pitchFamily="34" charset="0"/>
              </a:rPr>
              <a:t>in will “wildcard”</a:t>
            </a:r>
            <a:endParaRPr lang="en-US" i="1" dirty="0">
              <a:solidFill>
                <a:srgbClr val="0070C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76004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wipe(left)">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900"/>
                                        <p:tgtEl>
                                          <p:spTgt spid="1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xEl>
                                              <p:pRg st="1" end="1"/>
                                            </p:txEl>
                                          </p:spTgt>
                                        </p:tgtEl>
                                        <p:attrNameLst>
                                          <p:attrName>style.visibility</p:attrName>
                                        </p:attrNameLst>
                                      </p:cBhvr>
                                      <p:to>
                                        <p:strVal val="visible"/>
                                      </p:to>
                                    </p:set>
                                    <p:animEffect transition="in" filter="fade">
                                      <p:cBhvr>
                                        <p:cTn id="22" dur="900"/>
                                        <p:tgtEl>
                                          <p:spTgt spid="1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1000"/>
                                        <p:tgtEl>
                                          <p:spTgt spid="1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xEl>
                                              <p:pRg st="3" end="3"/>
                                            </p:txEl>
                                          </p:spTgt>
                                        </p:tgtEl>
                                        <p:attrNameLst>
                                          <p:attrName>style.visibility</p:attrName>
                                        </p:attrNameLst>
                                      </p:cBhvr>
                                      <p:to>
                                        <p:strVal val="visible"/>
                                      </p:to>
                                    </p:set>
                                    <p:animEffect transition="in" filter="fade">
                                      <p:cBhvr>
                                        <p:cTn id="32" dur="1000"/>
                                        <p:tgtEl>
                                          <p:spTgt spid="1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
                                            <p:txEl>
                                              <p:pRg st="4" end="4"/>
                                            </p:txEl>
                                          </p:spTgt>
                                        </p:tgtEl>
                                        <p:attrNameLst>
                                          <p:attrName>style.visibility</p:attrName>
                                        </p:attrNameLst>
                                      </p:cBhvr>
                                      <p:to>
                                        <p:strVal val="visible"/>
                                      </p:to>
                                    </p:set>
                                    <p:animEffect transition="in" filter="fade">
                                      <p:cBhvr>
                                        <p:cTn id="37" dur="1000"/>
                                        <p:tgtEl>
                                          <p:spTgt spid="1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xEl>
                                              <p:pRg st="5" end="5"/>
                                            </p:txEl>
                                          </p:spTgt>
                                        </p:tgtEl>
                                        <p:attrNameLst>
                                          <p:attrName>style.visibility</p:attrName>
                                        </p:attrNameLst>
                                      </p:cBhvr>
                                      <p:to>
                                        <p:strVal val="visible"/>
                                      </p:to>
                                    </p:set>
                                    <p:animEffect transition="in" filter="fade">
                                      <p:cBhvr>
                                        <p:cTn id="42" dur="1000"/>
                                        <p:tgtEl>
                                          <p:spTgt spid="1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
                                            <p:txEl>
                                              <p:pRg st="6" end="6"/>
                                            </p:txEl>
                                          </p:spTgt>
                                        </p:tgtEl>
                                        <p:attrNameLst>
                                          <p:attrName>style.visibility</p:attrName>
                                        </p:attrNameLst>
                                      </p:cBhvr>
                                      <p:to>
                                        <p:strVal val="visible"/>
                                      </p:to>
                                    </p:set>
                                    <p:animEffect transition="in" filter="fade">
                                      <p:cBhvr>
                                        <p:cTn id="47" dur="600"/>
                                        <p:tgtEl>
                                          <p:spTgt spid="15">
                                            <p:txEl>
                                              <p:pRg st="6" end="6"/>
                                            </p:txEl>
                                          </p:spTgt>
                                        </p:tgtEl>
                                      </p:cBhvr>
                                    </p:animEffect>
                                  </p:childTnLst>
                                </p:cTn>
                              </p:par>
                            </p:childTnLst>
                          </p:cTn>
                        </p:par>
                        <p:par>
                          <p:cTn id="48" fill="hold">
                            <p:stCondLst>
                              <p:cond delay="600"/>
                            </p:stCondLst>
                            <p:childTnLst>
                              <p:par>
                                <p:cTn id="49" presetID="10" presetClass="entr" presetSubtype="0" fill="hold" nodeType="afterEffect">
                                  <p:stCondLst>
                                    <p:cond delay="0"/>
                                  </p:stCondLst>
                                  <p:childTnLst>
                                    <p:set>
                                      <p:cBhvr>
                                        <p:cTn id="50" dur="1" fill="hold">
                                          <p:stCondLst>
                                            <p:cond delay="0"/>
                                          </p:stCondLst>
                                        </p:cTn>
                                        <p:tgtEl>
                                          <p:spTgt spid="15">
                                            <p:txEl>
                                              <p:pRg st="7" end="7"/>
                                            </p:txEl>
                                          </p:spTgt>
                                        </p:tgtEl>
                                        <p:attrNameLst>
                                          <p:attrName>style.visibility</p:attrName>
                                        </p:attrNameLst>
                                      </p:cBhvr>
                                      <p:to>
                                        <p:strVal val="visible"/>
                                      </p:to>
                                    </p:set>
                                    <p:animEffect transition="in" filter="fade">
                                      <p:cBhvr>
                                        <p:cTn id="51" dur="1000"/>
                                        <p:tgtEl>
                                          <p:spTgt spid="15">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5">
                                            <p:txEl>
                                              <p:pRg st="8" end="8"/>
                                            </p:txEl>
                                          </p:spTgt>
                                        </p:tgtEl>
                                        <p:attrNameLst>
                                          <p:attrName>style.visibility</p:attrName>
                                        </p:attrNameLst>
                                      </p:cBhvr>
                                      <p:to>
                                        <p:strVal val="visible"/>
                                      </p:to>
                                    </p:set>
                                    <p:animEffect transition="in" filter="fade">
                                      <p:cBhvr>
                                        <p:cTn id="56" dur="1000"/>
                                        <p:tgtEl>
                                          <p:spTgt spid="15">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5">
                                            <p:txEl>
                                              <p:pRg st="9" end="9"/>
                                            </p:txEl>
                                          </p:spTgt>
                                        </p:tgtEl>
                                        <p:attrNameLst>
                                          <p:attrName>style.visibility</p:attrName>
                                        </p:attrNameLst>
                                      </p:cBhvr>
                                      <p:to>
                                        <p:strVal val="visible"/>
                                      </p:to>
                                    </p:set>
                                    <p:animEffect transition="in" filter="fade">
                                      <p:cBhvr>
                                        <p:cTn id="61" dur="1000"/>
                                        <p:tgtEl>
                                          <p:spTgt spid="15">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15">
                                            <p:txEl>
                                              <p:pRg st="10" end="10"/>
                                            </p:txEl>
                                          </p:spTgt>
                                        </p:tgtEl>
                                        <p:attrNameLst>
                                          <p:attrName>style.visibility</p:attrName>
                                        </p:attrNameLst>
                                      </p:cBhvr>
                                      <p:to>
                                        <p:strVal val="visible"/>
                                      </p:to>
                                    </p:set>
                                    <p:animEffect transition="in" filter="fade">
                                      <p:cBhvr>
                                        <p:cTn id="66" dur="1000"/>
                                        <p:tgtEl>
                                          <p:spTgt spid="1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304800" y="250293"/>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03969" y="332945"/>
            <a:ext cx="8372475" cy="596695"/>
          </a:xfrm>
          <a:noFill/>
        </p:spPr>
        <p:txBody>
          <a:bodyPr>
            <a:normAutofit lnSpcReduction="10000"/>
          </a:bodyPr>
          <a:lstStyle/>
          <a:p>
            <a:pPr marL="109728" indent="0" algn="r">
              <a:spcBef>
                <a:spcPts val="0"/>
              </a:spcBef>
              <a:spcAft>
                <a:spcPts val="0"/>
              </a:spcAft>
              <a:buNone/>
            </a:pPr>
            <a:r>
              <a:rPr lang="en-US" sz="3600" b="1" dirty="0" err="1" smtClean="0">
                <a:solidFill>
                  <a:srgbClr val="0070C0"/>
                </a:solidFill>
                <a:latin typeface="Arial" panose="020B0604020202020204" pitchFamily="34" charset="0"/>
                <a:cs typeface="Arial" panose="020B0604020202020204" pitchFamily="34" charset="0"/>
              </a:rPr>
              <a:t>Tuplespace</a:t>
            </a:r>
            <a:r>
              <a:rPr lang="en-US" sz="3600" b="1" dirty="0" smtClean="0">
                <a:solidFill>
                  <a:srgbClr val="0070C0"/>
                </a:solidFill>
                <a:latin typeface="Arial" panose="020B0604020202020204" pitchFamily="34" charset="0"/>
                <a:cs typeface="Arial" panose="020B0604020202020204" pitchFamily="34" charset="0"/>
              </a:rPr>
              <a:t> Diagram</a:t>
            </a:r>
            <a:endParaRPr lang="en-US" sz="3600" b="1" dirty="0">
              <a:solidFill>
                <a:srgbClr val="0070C0"/>
              </a:solidFill>
              <a:latin typeface="Arial" panose="020B0604020202020204" pitchFamily="34" charset="0"/>
              <a:cs typeface="Arial" panose="020B0604020202020204" pitchFamily="34" charset="0"/>
            </a:endParaRPr>
          </a:p>
        </p:txBody>
      </p:sp>
      <p:sp>
        <p:nvSpPr>
          <p:cNvPr id="12" name="Content Placeholder 1"/>
          <p:cNvSpPr txBox="1">
            <a:spLocks/>
          </p:cNvSpPr>
          <p:nvPr/>
        </p:nvSpPr>
        <p:spPr>
          <a:xfrm>
            <a:off x="304800" y="3886200"/>
            <a:ext cx="8449019" cy="2562655"/>
          </a:xfrm>
          <a:prstGeom prst="rect">
            <a:avLst/>
          </a:prstGeom>
          <a:solidFill>
            <a:schemeClr val="accent4">
              <a:lumMod val="20000"/>
              <a:lumOff val="80000"/>
              <a:alpha val="19000"/>
            </a:schemeClr>
          </a:solidFill>
          <a:ln w="12700">
            <a:solidFill>
              <a:schemeClr val="tx1">
                <a:lumMod val="65000"/>
              </a:schemeClr>
            </a:solidFill>
          </a:ln>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0"/>
              </a:spcAft>
              <a:buClrTx/>
              <a:buNone/>
            </a:pP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in</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atomically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reads and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removes ( </a:t>
            </a:r>
            <a:r>
              <a:rPr lang="en-US" sz="1800" i="1"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consumes</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p>
          <a:p>
            <a:pPr marL="274320" indent="0">
              <a:spcBef>
                <a:spcPts val="0"/>
              </a:spcBef>
              <a:spcAft>
                <a:spcPts val="0"/>
              </a:spcAft>
              <a:buClrTx/>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tuple from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1200"/>
              </a:spcBef>
              <a:spcAft>
                <a:spcPts val="0"/>
              </a:spcAft>
              <a:buClrTx/>
              <a:buNone/>
            </a:pPr>
            <a:r>
              <a:rPr lang="en-US" sz="1800" b="1" dirty="0" err="1"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rd</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non-destructively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reads a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tuple from 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1200"/>
              </a:spcBef>
              <a:spcAft>
                <a:spcPts val="0"/>
              </a:spcAft>
              <a:buClrTx/>
              <a:buNone/>
            </a:pP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produces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 tuple, writing it into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 </a:t>
            </a:r>
          </a:p>
          <a:p>
            <a:pPr marL="274320" indent="0">
              <a:spcBef>
                <a:spcPts val="0"/>
              </a:spcBef>
              <a:spcAft>
                <a:spcPts val="0"/>
              </a:spcAft>
              <a:buClrTx/>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(tuples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may be duplicated in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1200"/>
              </a:spcBef>
              <a:spcAft>
                <a:spcPts val="0"/>
              </a:spcAft>
              <a:buClrTx/>
              <a:buNone/>
            </a:pPr>
            <a:r>
              <a:rPr lang="en-US" sz="1800" b="1" dirty="0" err="1"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eval</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creates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new processes to evaluate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(create) tuples</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274320" indent="0">
              <a:spcBef>
                <a:spcPts val="0"/>
              </a:spcBef>
              <a:spcAft>
                <a:spcPts val="0"/>
              </a:spcAft>
              <a:buClrTx/>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writing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the result into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TS</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254933"/>
            <a:ext cx="8449019" cy="2270745"/>
          </a:xfrm>
          <a:prstGeom prst="rect">
            <a:avLst/>
          </a:prstGeom>
        </p:spPr>
      </p:pic>
    </p:spTree>
    <p:extLst>
      <p:ext uri="{BB962C8B-B14F-4D97-AF65-F5344CB8AC3E}">
        <p14:creationId xmlns:p14="http://schemas.microsoft.com/office/powerpoint/2010/main" val="245342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90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wipe(left)">
                                      <p:cBhvr>
                                        <p:cTn id="12" dur="500"/>
                                        <p:tgtEl>
                                          <p:spTgt spid="12">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Effect transition="in" filter="wipe(left)">
                                      <p:cBhvr>
                                        <p:cTn id="15" dur="500"/>
                                        <p:tgtEl>
                                          <p:spTgt spid="1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2">
                                            <p:txEl>
                                              <p:pRg st="2" end="2"/>
                                            </p:txEl>
                                          </p:spTgt>
                                        </p:tgtEl>
                                        <p:attrNameLst>
                                          <p:attrName>style.visibility</p:attrName>
                                        </p:attrNameLst>
                                      </p:cBhvr>
                                      <p:to>
                                        <p:strVal val="visible"/>
                                      </p:to>
                                    </p:set>
                                    <p:animEffect transition="in" filter="wipe(left)">
                                      <p:cBhvr>
                                        <p:cTn id="20" dur="500"/>
                                        <p:tgtEl>
                                          <p:spTgt spid="1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2">
                                            <p:txEl>
                                              <p:pRg st="3" end="3"/>
                                            </p:txEl>
                                          </p:spTgt>
                                        </p:tgtEl>
                                        <p:attrNameLst>
                                          <p:attrName>style.visibility</p:attrName>
                                        </p:attrNameLst>
                                      </p:cBhvr>
                                      <p:to>
                                        <p:strVal val="visible"/>
                                      </p:to>
                                    </p:set>
                                    <p:animEffect transition="in" filter="wipe(left)">
                                      <p:cBhvr>
                                        <p:cTn id="25" dur="500"/>
                                        <p:tgtEl>
                                          <p:spTgt spid="12">
                                            <p:txEl>
                                              <p:pRg st="3" end="3"/>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12">
                                            <p:txEl>
                                              <p:pRg st="4" end="4"/>
                                            </p:txEl>
                                          </p:spTgt>
                                        </p:tgtEl>
                                        <p:attrNameLst>
                                          <p:attrName>style.visibility</p:attrName>
                                        </p:attrNameLst>
                                      </p:cBhvr>
                                      <p:to>
                                        <p:strVal val="visible"/>
                                      </p:to>
                                    </p:set>
                                    <p:animEffect transition="in" filter="wipe(left)">
                                      <p:cBhvr>
                                        <p:cTn id="28" dur="500"/>
                                        <p:tgtEl>
                                          <p:spTgt spid="1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2">
                                            <p:txEl>
                                              <p:pRg st="5" end="5"/>
                                            </p:txEl>
                                          </p:spTgt>
                                        </p:tgtEl>
                                        <p:attrNameLst>
                                          <p:attrName>style.visibility</p:attrName>
                                        </p:attrNameLst>
                                      </p:cBhvr>
                                      <p:to>
                                        <p:strVal val="visible"/>
                                      </p:to>
                                    </p:set>
                                    <p:animEffect transition="in" filter="wipe(left)">
                                      <p:cBhvr>
                                        <p:cTn id="33" dur="500"/>
                                        <p:tgtEl>
                                          <p:spTgt spid="12">
                                            <p:txEl>
                                              <p:pRg st="5" end="5"/>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12">
                                            <p:txEl>
                                              <p:pRg st="6" end="6"/>
                                            </p:txEl>
                                          </p:spTgt>
                                        </p:tgtEl>
                                        <p:attrNameLst>
                                          <p:attrName>style.visibility</p:attrName>
                                        </p:attrNameLst>
                                      </p:cBhvr>
                                      <p:to>
                                        <p:strVal val="visible"/>
                                      </p:to>
                                    </p:set>
                                    <p:animEffect transition="in" filter="wipe(left)">
                                      <p:cBhvr>
                                        <p:cTn id="36"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8113" y="304801"/>
            <a:ext cx="8372475" cy="607007"/>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Spaces</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300445" y="1266826"/>
            <a:ext cx="8001000" cy="51175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err="1" smtClean="0">
                <a:solidFill>
                  <a:srgbClr val="0070C0"/>
                </a:solidFill>
                <a:latin typeface="Arial Narrow" panose="020B0606020202030204" pitchFamily="34" charset="0"/>
                <a:cs typeface="Arial" panose="020B0604020202020204" pitchFamily="34" charset="0"/>
              </a:rPr>
              <a:t>rd</a:t>
            </a:r>
            <a:r>
              <a:rPr lang="en-US" sz="2400" b="1" dirty="0" smtClean="0">
                <a:solidFill>
                  <a:srgbClr val="0070C0"/>
                </a:solidFill>
                <a:latin typeface="Arial Narrow" panose="020B0606020202030204" pitchFamily="34" charset="0"/>
                <a:cs typeface="Arial" panose="020B0604020202020204" pitchFamily="34" charset="0"/>
              </a:rPr>
              <a:t> operation </a:t>
            </a:r>
            <a:r>
              <a:rPr lang="en-US" sz="1800" b="1" i="1" dirty="0" smtClean="0">
                <a:solidFill>
                  <a:srgbClr val="0070C0"/>
                </a:solidFill>
                <a:latin typeface="Arial Narrow" panose="020B0606020202030204" pitchFamily="34" charset="0"/>
                <a:cs typeface="Arial" panose="020B0604020202020204" pitchFamily="34" charset="0"/>
              </a:rPr>
              <a:t>(cont.)</a:t>
            </a:r>
            <a:endParaRPr lang="en-US" sz="1800" b="1" i="1" dirty="0">
              <a:solidFill>
                <a:srgbClr val="0070C0"/>
              </a:solidFill>
              <a:latin typeface="Arial Narrow" panose="020B0606020202030204" pitchFamily="34" charset="0"/>
              <a:cs typeface="Arial" panose="020B0604020202020204" pitchFamily="34" charset="0"/>
            </a:endParaRPr>
          </a:p>
        </p:txBody>
      </p:sp>
      <p:sp>
        <p:nvSpPr>
          <p:cNvPr id="16" name="Content Placeholder 1"/>
          <p:cNvSpPr txBox="1">
            <a:spLocks/>
          </p:cNvSpPr>
          <p:nvPr/>
        </p:nvSpPr>
        <p:spPr>
          <a:xfrm>
            <a:off x="296091" y="1826208"/>
            <a:ext cx="8001000" cy="45979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i="1" dirty="0" smtClean="0">
                <a:solidFill>
                  <a:srgbClr val="0070C0"/>
                </a:solidFill>
                <a:latin typeface="Arial Narrow" panose="020B0606020202030204" pitchFamily="34" charset="0"/>
                <a:cs typeface="Arial" panose="020B0604020202020204" pitchFamily="34" charset="0"/>
              </a:rPr>
              <a:t>Like in, but does not remove tuple from the </a:t>
            </a:r>
            <a:r>
              <a:rPr lang="en-US" b="1" i="1" dirty="0" err="1" smtClean="0">
                <a:solidFill>
                  <a:srgbClr val="0070C0"/>
                </a:solidFill>
                <a:latin typeface="Arial Narrow" panose="020B0606020202030204" pitchFamily="34" charset="0"/>
                <a:cs typeface="Arial" panose="020B0604020202020204" pitchFamily="34" charset="0"/>
              </a:rPr>
              <a:t>tuplespace</a:t>
            </a:r>
            <a:endParaRPr lang="en-US" i="1" dirty="0">
              <a:solidFill>
                <a:srgbClr val="0070C0"/>
              </a:solidFill>
              <a:latin typeface="Arial Narrow" panose="020B0606020202030204" pitchFamily="34" charset="0"/>
              <a:cs typeface="Arial" panose="020B0604020202020204" pitchFamily="34" charset="0"/>
            </a:endParaRPr>
          </a:p>
        </p:txBody>
      </p:sp>
      <p:sp>
        <p:nvSpPr>
          <p:cNvPr id="7" name="Content Placeholder 1"/>
          <p:cNvSpPr txBox="1">
            <a:spLocks/>
          </p:cNvSpPr>
          <p:nvPr/>
        </p:nvSpPr>
        <p:spPr>
          <a:xfrm>
            <a:off x="304801" y="2285998"/>
            <a:ext cx="8229600" cy="228600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0">
              <a:spcBef>
                <a:spcPts val="0"/>
              </a:spcBef>
              <a:spcAft>
                <a:spcPts val="400"/>
              </a:spcAft>
              <a:buClrTx/>
              <a:buNone/>
            </a:pPr>
            <a:r>
              <a:rPr lang="en-US" sz="1800" dirty="0" smtClean="0">
                <a:solidFill>
                  <a:srgbClr val="C00000"/>
                </a:solidFill>
                <a:latin typeface="Bahnschrift" panose="020B0502040204020203" pitchFamily="34" charset="0"/>
                <a:cs typeface="Arial" panose="020B0604020202020204" pitchFamily="34" charset="0"/>
              </a:rPr>
              <a:t>Suppose TS contains these tuples:  (‘a’,5), (‘b’,3), (‘c’,12), (‘b’,20), (‘a’,5), (‘d’,0)</a:t>
            </a:r>
            <a:endParaRPr lang="en-US" sz="1800" dirty="0" smtClean="0">
              <a:solidFill>
                <a:schemeClr val="bg1"/>
              </a:solidFill>
              <a:latin typeface="Bahnschrift" panose="020B0502040204020203" pitchFamily="34" charset="0"/>
              <a:cs typeface="Arial" panose="020B0604020202020204" pitchFamily="34" charset="0"/>
            </a:endParaRP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process executes  </a:t>
            </a:r>
            <a:r>
              <a:rPr lang="en-US" sz="18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d = </a:t>
            </a:r>
            <a:r>
              <a:rPr lang="en-US" sz="1800" dirty="0" err="1"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T.rd</a:t>
            </a:r>
            <a:r>
              <a:rPr lang="en-US" sz="1800" dirty="0" smtClean="0">
                <a:solidFill>
                  <a:srgbClr val="0070C0"/>
                </a:solidFill>
                <a:latin typeface="Cascadia Code SemiBold" panose="020B0609020000020004" pitchFamily="49" charset="0"/>
                <a:ea typeface="Cascadia Code SemiBold" panose="020B0609020000020004" pitchFamily="49" charset="0"/>
                <a:cs typeface="Cascadia Code SemiBold" panose="020B0609020000020004" pitchFamily="49" charset="0"/>
              </a:rPr>
              <a:t>((‘c’,12))</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The variable d has the tuple value (‘c’,12), and TS is unchanged</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After, TS contains: </a:t>
            </a:r>
            <a:r>
              <a:rPr lang="en-US" sz="1800" dirty="0">
                <a:solidFill>
                  <a:srgbClr val="C00000"/>
                </a:solidFill>
                <a:latin typeface="Bahnschrift" panose="020B0502040204020203" pitchFamily="34" charset="0"/>
                <a:cs typeface="Arial" panose="020B0604020202020204" pitchFamily="34" charset="0"/>
              </a:rPr>
              <a:t>(‘a’,5), (‘b’,3), (‘c’,12), (‘b’,20), (‘a’,5), (‘d’,0</a:t>
            </a:r>
            <a:r>
              <a:rPr lang="en-US" sz="1800" dirty="0" smtClean="0">
                <a:solidFill>
                  <a:srgbClr val="C00000"/>
                </a:solidFill>
                <a:latin typeface="Bahnschrift" panose="020B0502040204020203" pitchFamily="34" charset="0"/>
                <a:cs typeface="Arial" panose="020B0604020202020204" pitchFamily="34" charset="0"/>
              </a:rPr>
              <a:t>)</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Like the </a:t>
            </a:r>
            <a:r>
              <a:rPr lang="en-US" sz="1800" b="1" dirty="0" smtClean="0">
                <a:solidFill>
                  <a:srgbClr val="0070C0"/>
                </a:solidFill>
                <a:latin typeface="Bahnschrift" panose="020B0502040204020203" pitchFamily="34" charset="0"/>
                <a:cs typeface="Arial" panose="020B0604020202020204" pitchFamily="34" charset="0"/>
              </a:rPr>
              <a:t>in</a:t>
            </a:r>
            <a:r>
              <a:rPr lang="en-US" sz="1800" dirty="0" smtClean="0">
                <a:solidFill>
                  <a:schemeClr val="bg1"/>
                </a:solidFill>
                <a:latin typeface="Bahnschrift" panose="020B0502040204020203" pitchFamily="34" charset="0"/>
                <a:cs typeface="Arial" panose="020B0604020202020204" pitchFamily="34" charset="0"/>
              </a:rPr>
              <a:t> op, </a:t>
            </a:r>
            <a:r>
              <a:rPr lang="en-US" sz="1800" b="1" dirty="0" err="1" smtClean="0">
                <a:solidFill>
                  <a:srgbClr val="0070C0"/>
                </a:solidFill>
                <a:latin typeface="Bahnschrift" panose="020B0502040204020203" pitchFamily="34" charset="0"/>
                <a:cs typeface="Arial" panose="020B0604020202020204" pitchFamily="34" charset="0"/>
              </a:rPr>
              <a:t>rd</a:t>
            </a:r>
            <a:r>
              <a:rPr lang="en-US" sz="1800" dirty="0" smtClean="0">
                <a:solidFill>
                  <a:schemeClr val="bg1"/>
                </a:solidFill>
                <a:latin typeface="Bahnschrift" panose="020B0502040204020203" pitchFamily="34" charset="0"/>
                <a:cs typeface="Arial" panose="020B0604020202020204" pitchFamily="34" charset="0"/>
              </a:rPr>
              <a:t> will wait, can wildcard, and will non-deterministically get one tuple when several match the request</a:t>
            </a:r>
          </a:p>
          <a:p>
            <a:pPr marL="548640" indent="-182880">
              <a:spcBef>
                <a:spcPts val="0"/>
              </a:spcBef>
              <a:spcAft>
                <a:spcPts val="4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Bottom line… </a:t>
            </a:r>
            <a:r>
              <a:rPr lang="en-US" sz="1800" b="1" dirty="0" err="1" smtClean="0">
                <a:solidFill>
                  <a:srgbClr val="0070C0"/>
                </a:solidFill>
                <a:latin typeface="Bahnschrift" panose="020B0502040204020203" pitchFamily="34" charset="0"/>
                <a:cs typeface="Arial" panose="020B0604020202020204" pitchFamily="34" charset="0"/>
              </a:rPr>
              <a:t>rd</a:t>
            </a:r>
            <a:r>
              <a:rPr lang="en-US" sz="1800" dirty="0" smtClean="0">
                <a:solidFill>
                  <a:schemeClr val="bg1"/>
                </a:solidFill>
                <a:latin typeface="Bahnschrift" panose="020B0502040204020203" pitchFamily="34" charset="0"/>
                <a:cs typeface="Arial" panose="020B0604020202020204" pitchFamily="34" charset="0"/>
              </a:rPr>
              <a:t> cannot change the state of TS</a:t>
            </a:r>
            <a:endParaRPr lang="en-US" sz="1800" dirty="0">
              <a:solidFill>
                <a:schemeClr val="bg1"/>
              </a:solidFill>
              <a:latin typeface="Bahnschrift" panose="020B0502040204020203" pitchFamily="34" charset="0"/>
              <a:cs typeface="Arial" panose="020B0604020202020204" pitchFamily="34" charset="0"/>
            </a:endParaRPr>
          </a:p>
        </p:txBody>
      </p:sp>
      <p:sp>
        <p:nvSpPr>
          <p:cNvPr id="9" name="Content Placeholder 1"/>
          <p:cNvSpPr txBox="1">
            <a:spLocks/>
          </p:cNvSpPr>
          <p:nvPr/>
        </p:nvSpPr>
        <p:spPr>
          <a:xfrm>
            <a:off x="304800" y="4622214"/>
            <a:ext cx="8001000" cy="914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200" b="1" dirty="0" err="1" smtClean="0">
                <a:solidFill>
                  <a:srgbClr val="0070C0"/>
                </a:solidFill>
                <a:latin typeface="Arial Narrow" panose="020B0606020202030204" pitchFamily="34" charset="0"/>
                <a:cs typeface="Arial" panose="020B0604020202020204" pitchFamily="34" charset="0"/>
              </a:rPr>
              <a:t>inp</a:t>
            </a:r>
            <a:r>
              <a:rPr lang="en-US" sz="2200" b="1" dirty="0" smtClean="0">
                <a:solidFill>
                  <a:srgbClr val="0070C0"/>
                </a:solidFill>
                <a:latin typeface="Arial Narrow" panose="020B0606020202030204" pitchFamily="34" charset="0"/>
                <a:cs typeface="Arial" panose="020B0604020202020204" pitchFamily="34" charset="0"/>
              </a:rPr>
              <a:t> operation</a:t>
            </a:r>
          </a:p>
          <a:p>
            <a:pPr marL="109728" indent="0">
              <a:spcBef>
                <a:spcPts val="0"/>
              </a:spcBef>
              <a:spcAft>
                <a:spcPts val="0"/>
              </a:spcAft>
              <a:buFont typeface="Wingdings 3" panose="05040102010807070707" pitchFamily="18" charset="2"/>
              <a:buNone/>
            </a:pPr>
            <a:r>
              <a:rPr lang="en-US" sz="1800" i="1" dirty="0" smtClean="0">
                <a:solidFill>
                  <a:schemeClr val="bg1"/>
                </a:solidFill>
                <a:latin typeface="Arial Narrow" panose="020B0606020202030204" pitchFamily="34" charset="0"/>
                <a:cs typeface="Arial" panose="020B0604020202020204" pitchFamily="34" charset="0"/>
              </a:rPr>
              <a:t>   Like </a:t>
            </a:r>
            <a:r>
              <a:rPr lang="en-US" sz="1800" b="1" i="1" dirty="0" smtClean="0">
                <a:solidFill>
                  <a:srgbClr val="0070C0"/>
                </a:solidFill>
                <a:latin typeface="Arial Narrow" panose="020B0606020202030204" pitchFamily="34" charset="0"/>
                <a:cs typeface="Arial" panose="020B0604020202020204" pitchFamily="34" charset="0"/>
              </a:rPr>
              <a:t>in</a:t>
            </a:r>
            <a:r>
              <a:rPr lang="en-US" sz="1800" i="1" dirty="0" smtClean="0">
                <a:solidFill>
                  <a:schemeClr val="bg1"/>
                </a:solidFill>
                <a:latin typeface="Arial Narrow" panose="020B0606020202030204" pitchFamily="34" charset="0"/>
                <a:cs typeface="Arial" panose="020B0604020202020204" pitchFamily="34" charset="0"/>
              </a:rPr>
              <a:t>, except it does not wait when no matching tuple is found (throws exception)</a:t>
            </a:r>
            <a:endParaRPr lang="en-US" sz="1800" i="1" dirty="0">
              <a:solidFill>
                <a:schemeClr val="bg1"/>
              </a:solidFill>
              <a:latin typeface="Arial Narrow" panose="020B0606020202030204" pitchFamily="34" charset="0"/>
              <a:cs typeface="Arial" panose="020B0604020202020204" pitchFamily="34" charset="0"/>
            </a:endParaRPr>
          </a:p>
        </p:txBody>
      </p:sp>
      <p:sp>
        <p:nvSpPr>
          <p:cNvPr id="11" name="Content Placeholder 1"/>
          <p:cNvSpPr txBox="1">
            <a:spLocks/>
          </p:cNvSpPr>
          <p:nvPr/>
        </p:nvSpPr>
        <p:spPr>
          <a:xfrm>
            <a:off x="296091" y="5536614"/>
            <a:ext cx="8001000" cy="914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200" b="1" dirty="0" err="1" smtClean="0">
                <a:solidFill>
                  <a:srgbClr val="0070C0"/>
                </a:solidFill>
                <a:latin typeface="Arial Narrow" panose="020B0606020202030204" pitchFamily="34" charset="0"/>
                <a:cs typeface="Arial" panose="020B0604020202020204" pitchFamily="34" charset="0"/>
              </a:rPr>
              <a:t>rdp</a:t>
            </a:r>
            <a:r>
              <a:rPr lang="en-US" sz="2200" b="1" dirty="0" smtClean="0">
                <a:solidFill>
                  <a:srgbClr val="0070C0"/>
                </a:solidFill>
                <a:latin typeface="Arial Narrow" panose="020B0606020202030204" pitchFamily="34" charset="0"/>
                <a:cs typeface="Arial" panose="020B0604020202020204" pitchFamily="34" charset="0"/>
              </a:rPr>
              <a:t> operation</a:t>
            </a:r>
          </a:p>
          <a:p>
            <a:pPr marL="109728" indent="0">
              <a:spcBef>
                <a:spcPts val="0"/>
              </a:spcBef>
              <a:spcAft>
                <a:spcPts val="0"/>
              </a:spcAft>
              <a:buFont typeface="Wingdings 3" panose="05040102010807070707" pitchFamily="18" charset="2"/>
              <a:buNone/>
            </a:pPr>
            <a:r>
              <a:rPr lang="en-US" sz="1800" i="1" dirty="0" smtClean="0">
                <a:solidFill>
                  <a:schemeClr val="bg1"/>
                </a:solidFill>
                <a:latin typeface="Arial Narrow" panose="020B0606020202030204" pitchFamily="34" charset="0"/>
                <a:cs typeface="Arial" panose="020B0604020202020204" pitchFamily="34" charset="0"/>
              </a:rPr>
              <a:t>   Like </a:t>
            </a:r>
            <a:r>
              <a:rPr lang="en-US" sz="1800" b="1" i="1" dirty="0" err="1" smtClean="0">
                <a:solidFill>
                  <a:srgbClr val="0070C0"/>
                </a:solidFill>
                <a:latin typeface="Arial Narrow" panose="020B0606020202030204" pitchFamily="34" charset="0"/>
                <a:cs typeface="Arial" panose="020B0604020202020204" pitchFamily="34" charset="0"/>
              </a:rPr>
              <a:t>rd</a:t>
            </a:r>
            <a:r>
              <a:rPr lang="en-US" sz="1800" i="1" dirty="0" smtClean="0">
                <a:solidFill>
                  <a:schemeClr val="bg1"/>
                </a:solidFill>
                <a:latin typeface="Arial Narrow" panose="020B0606020202030204" pitchFamily="34" charset="0"/>
                <a:cs typeface="Arial" panose="020B0604020202020204" pitchFamily="34" charset="0"/>
              </a:rPr>
              <a:t>, except it does not wait when no matching tuple is found</a:t>
            </a:r>
            <a:endParaRPr lang="en-US" sz="1800" i="1" dirty="0">
              <a:solidFill>
                <a:schemeClr val="bg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37302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wipe(left)">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9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9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fade">
                                      <p:cBhvr>
                                        <p:cTn id="32" dur="9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fade">
                                      <p:cBhvr>
                                        <p:cTn id="37" dur="9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900"/>
                                        <p:tgtEl>
                                          <p:spTgt spid="7">
                                            <p:txEl>
                                              <p:pRg st="5" end="5"/>
                                            </p:txEl>
                                          </p:spTgt>
                                        </p:tgtEl>
                                      </p:cBhvr>
                                    </p:animEffect>
                                  </p:childTnLst>
                                </p:cTn>
                              </p:par>
                            </p:childTnLst>
                          </p:cTn>
                        </p:par>
                        <p:par>
                          <p:cTn id="43" fill="hold">
                            <p:stCondLst>
                              <p:cond delay="900"/>
                            </p:stCondLst>
                            <p:childTnLst>
                              <p:par>
                                <p:cTn id="44" presetID="10"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800"/>
                                        <p:tgtEl>
                                          <p:spTgt spid="9"/>
                                        </p:tgtEl>
                                      </p:cBhvr>
                                    </p:animEffect>
                                  </p:childTnLst>
                                </p:cTn>
                              </p:par>
                            </p:childTnLst>
                          </p:cTn>
                        </p:par>
                        <p:par>
                          <p:cTn id="47" fill="hold">
                            <p:stCondLst>
                              <p:cond delay="1700"/>
                            </p:stCondLst>
                            <p:childTnLst>
                              <p:par>
                                <p:cTn id="48" presetID="10" presetClass="entr" presetSubtype="0" fill="hold" grpId="0"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8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9">
                                            <p:txEl>
                                              <p:pRg st="0" end="0"/>
                                            </p:txEl>
                                          </p:spTgt>
                                        </p:tgtEl>
                                        <p:attrNameLst>
                                          <p:attrName>style.visibility</p:attrName>
                                        </p:attrNameLst>
                                      </p:cBhvr>
                                      <p:to>
                                        <p:strVal val="visible"/>
                                      </p:to>
                                    </p:set>
                                    <p:animEffect transition="in" filter="wipe(left)">
                                      <p:cBhvr>
                                        <p:cTn id="55" dur="500"/>
                                        <p:tgtEl>
                                          <p:spTgt spid="9">
                                            <p:txEl>
                                              <p:pRg st="0" end="0"/>
                                            </p:txEl>
                                          </p:spTgt>
                                        </p:tgtEl>
                                      </p:cBhvr>
                                    </p:animEffect>
                                  </p:childTnLst>
                                </p:cTn>
                              </p:par>
                            </p:childTnLst>
                          </p:cTn>
                        </p:par>
                        <p:par>
                          <p:cTn id="56" fill="hold">
                            <p:stCondLst>
                              <p:cond delay="500"/>
                            </p:stCondLst>
                            <p:childTnLst>
                              <p:par>
                                <p:cTn id="57" presetID="10" presetClass="entr" presetSubtype="0" fill="hold" nodeType="afterEffect">
                                  <p:stCondLst>
                                    <p:cond delay="300"/>
                                  </p:stCondLst>
                                  <p:childTnLst>
                                    <p:set>
                                      <p:cBhvr>
                                        <p:cTn id="58" dur="1" fill="hold">
                                          <p:stCondLst>
                                            <p:cond delay="0"/>
                                          </p:stCondLst>
                                        </p:cTn>
                                        <p:tgtEl>
                                          <p:spTgt spid="9">
                                            <p:txEl>
                                              <p:pRg st="1" end="1"/>
                                            </p:txEl>
                                          </p:spTgt>
                                        </p:tgtEl>
                                        <p:attrNameLst>
                                          <p:attrName>style.visibility</p:attrName>
                                        </p:attrNameLst>
                                      </p:cBhvr>
                                      <p:to>
                                        <p:strVal val="visible"/>
                                      </p:to>
                                    </p:set>
                                    <p:animEffect transition="in" filter="fade">
                                      <p:cBhvr>
                                        <p:cTn id="59" dur="900"/>
                                        <p:tgtEl>
                                          <p:spTgt spid="9">
                                            <p:txEl>
                                              <p:pRg st="1" end="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1">
                                            <p:txEl>
                                              <p:pRg st="0" end="0"/>
                                            </p:txEl>
                                          </p:spTgt>
                                        </p:tgtEl>
                                        <p:attrNameLst>
                                          <p:attrName>style.visibility</p:attrName>
                                        </p:attrNameLst>
                                      </p:cBhvr>
                                      <p:to>
                                        <p:strVal val="visible"/>
                                      </p:to>
                                    </p:set>
                                    <p:animEffect transition="in" filter="wipe(left)">
                                      <p:cBhvr>
                                        <p:cTn id="64" dur="500"/>
                                        <p:tgtEl>
                                          <p:spTgt spid="11">
                                            <p:txEl>
                                              <p:pRg st="0" end="0"/>
                                            </p:txEl>
                                          </p:spTgt>
                                        </p:tgtEl>
                                      </p:cBhvr>
                                    </p:animEffect>
                                  </p:childTnLst>
                                </p:cTn>
                              </p:par>
                            </p:childTnLst>
                          </p:cTn>
                        </p:par>
                        <p:par>
                          <p:cTn id="65" fill="hold">
                            <p:stCondLst>
                              <p:cond delay="500"/>
                            </p:stCondLst>
                            <p:childTnLst>
                              <p:par>
                                <p:cTn id="66" presetID="10" presetClass="entr" presetSubtype="0" fill="hold" nodeType="afterEffect">
                                  <p:stCondLst>
                                    <p:cond delay="200"/>
                                  </p:stCondLst>
                                  <p:childTnLst>
                                    <p:set>
                                      <p:cBhvr>
                                        <p:cTn id="67" dur="1" fill="hold">
                                          <p:stCondLst>
                                            <p:cond delay="0"/>
                                          </p:stCondLst>
                                        </p:cTn>
                                        <p:tgtEl>
                                          <p:spTgt spid="11">
                                            <p:txEl>
                                              <p:pRg st="1" end="1"/>
                                            </p:txEl>
                                          </p:spTgt>
                                        </p:tgtEl>
                                        <p:attrNameLst>
                                          <p:attrName>style.visibility</p:attrName>
                                        </p:attrNameLst>
                                      </p:cBhvr>
                                      <p:to>
                                        <p:strVal val="visible"/>
                                      </p:to>
                                    </p:set>
                                    <p:animEffect transition="in" filter="fade">
                                      <p:cBhvr>
                                        <p:cTn id="68" dur="11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Structured Naming</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300445" y="1066799"/>
            <a:ext cx="8001000" cy="61824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C00000"/>
                </a:solidFill>
                <a:latin typeface="Arial Narrow" panose="020B0606020202030204" pitchFamily="34" charset="0"/>
                <a:cs typeface="Arial" panose="020B0604020202020204" pitchFamily="34" charset="0"/>
              </a:rPr>
              <a:t>Tuples allow pattern matching</a:t>
            </a:r>
            <a:endParaRPr lang="en-US" sz="1800" b="1" i="1" dirty="0">
              <a:solidFill>
                <a:srgbClr val="C00000"/>
              </a:solidFill>
              <a:latin typeface="Arial Narrow" panose="020B0606020202030204" pitchFamily="34" charset="0"/>
              <a:cs typeface="Arial" panose="020B0604020202020204" pitchFamily="34" charset="0"/>
            </a:endParaRPr>
          </a:p>
        </p:txBody>
      </p:sp>
      <p:sp>
        <p:nvSpPr>
          <p:cNvPr id="7" name="Content Placeholder 1"/>
          <p:cNvSpPr txBox="1">
            <a:spLocks/>
          </p:cNvSpPr>
          <p:nvPr/>
        </p:nvSpPr>
        <p:spPr>
          <a:xfrm>
            <a:off x="300445" y="1752601"/>
            <a:ext cx="8229600" cy="434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400"/>
              </a:spcAft>
              <a:buClrTx/>
              <a:buNone/>
            </a:pPr>
            <a:r>
              <a:rPr lang="en-US" sz="1800" dirty="0">
                <a:solidFill>
                  <a:schemeClr val="bg1"/>
                </a:solidFill>
                <a:latin typeface="Bahnschrift" panose="020B0502040204020203" pitchFamily="34" charset="0"/>
                <a:cs typeface="Arial" panose="020B0604020202020204" pitchFamily="34" charset="0"/>
              </a:rPr>
              <a:t>Gelernter calls the parameter matching of Linda </a:t>
            </a:r>
            <a:r>
              <a:rPr lang="en-US" sz="1800" dirty="0" smtClean="0">
                <a:solidFill>
                  <a:schemeClr val="bg1"/>
                </a:solidFill>
                <a:latin typeface="Bahnschrift" panose="020B0502040204020203" pitchFamily="34" charset="0"/>
                <a:cs typeface="Arial" panose="020B0604020202020204" pitchFamily="34" charset="0"/>
              </a:rPr>
              <a:t>“</a:t>
            </a:r>
            <a:r>
              <a:rPr lang="en-US" sz="1800" dirty="0" smtClean="0">
                <a:solidFill>
                  <a:srgbClr val="0070C0"/>
                </a:solidFill>
                <a:latin typeface="Bahnschrift" panose="020B0502040204020203" pitchFamily="34" charset="0"/>
                <a:cs typeface="Arial" panose="020B0604020202020204" pitchFamily="34" charset="0"/>
              </a:rPr>
              <a:t>structured naming</a:t>
            </a:r>
            <a:r>
              <a:rPr lang="en-US" sz="1800" dirty="0" smtClean="0">
                <a:solidFill>
                  <a:schemeClr val="bg1"/>
                </a:solidFill>
                <a:latin typeface="Bahnschrift" panose="020B0502040204020203" pitchFamily="34" charset="0"/>
                <a:cs typeface="Arial" panose="020B0604020202020204" pitchFamily="34" charset="0"/>
              </a:rPr>
              <a:t>” </a:t>
            </a:r>
          </a:p>
          <a:p>
            <a:pPr marL="91440" indent="0">
              <a:spcBef>
                <a:spcPts val="0"/>
              </a:spcBef>
              <a:spcAft>
                <a:spcPts val="400"/>
              </a:spcAft>
              <a:buClrTx/>
              <a:buNone/>
            </a:pPr>
            <a:endParaRPr lang="en-US" sz="500" dirty="0" smtClean="0">
              <a:solidFill>
                <a:schemeClr val="bg1"/>
              </a:solidFill>
              <a:latin typeface="Bahnschrift" panose="020B0502040204020203" pitchFamily="34" charset="0"/>
              <a:cs typeface="Arial" panose="020B0604020202020204" pitchFamily="34" charset="0"/>
            </a:endParaRPr>
          </a:p>
          <a:p>
            <a:pPr marL="91440" indent="0">
              <a:spcBef>
                <a:spcPts val="0"/>
              </a:spcBef>
              <a:spcAft>
                <a:spcPts val="400"/>
              </a:spcAft>
              <a:buClrTx/>
              <a:buNone/>
            </a:pPr>
            <a:r>
              <a:rPr lang="en-US" sz="1800" i="1" dirty="0" smtClean="0">
                <a:solidFill>
                  <a:schemeClr val="bg1"/>
                </a:solidFill>
                <a:latin typeface="Bahnschrift" panose="020B0502040204020203" pitchFamily="34" charset="0"/>
                <a:cs typeface="Arial" panose="020B0604020202020204" pitchFamily="34" charset="0"/>
              </a:rPr>
              <a:t>Some examples:</a:t>
            </a:r>
          </a:p>
          <a:p>
            <a:pPr marL="91440" indent="0">
              <a:spcBef>
                <a:spcPts val="1800"/>
              </a:spcBef>
              <a:spcAft>
                <a:spcPts val="400"/>
              </a:spcAft>
              <a:buClrTx/>
              <a:buNone/>
            </a:pPr>
            <a:r>
              <a:rPr lang="en-US" sz="1800" b="1" dirty="0" smtClean="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in(tag</a:t>
            </a:r>
            <a:r>
              <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smtClean="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i:integer</a:t>
            </a:r>
            <a:r>
              <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 j:boolean</a:t>
            </a:r>
            <a:r>
              <a:rPr lang="en-US" sz="1800" b="1" dirty="0" smtClean="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endParaRPr>
          </a:p>
          <a:p>
            <a:pPr marL="548640" lvl="1" indent="0">
              <a:spcBef>
                <a:spcPts val="0"/>
              </a:spcBef>
              <a:spcAft>
                <a:spcPts val="400"/>
              </a:spcAft>
              <a:buClrTx/>
              <a:buNone/>
            </a:pPr>
            <a:r>
              <a:rPr lang="en-US" b="1" i="1" dirty="0">
                <a:solidFill>
                  <a:schemeClr val="bg1"/>
                </a:solidFill>
                <a:latin typeface="Candara" panose="020E0502030303020204" pitchFamily="34" charset="0"/>
                <a:cs typeface="Arial" panose="020B0604020202020204" pitchFamily="34" charset="0"/>
              </a:rPr>
              <a:t>matches any 3-tuple with ‘tag’ that has an integer as its second component, and a </a:t>
            </a:r>
            <a:r>
              <a:rPr lang="en-US" b="1" i="1" dirty="0" err="1">
                <a:solidFill>
                  <a:schemeClr val="bg1"/>
                </a:solidFill>
                <a:latin typeface="Candara" panose="020E0502030303020204" pitchFamily="34" charset="0"/>
                <a:cs typeface="Arial" panose="020B0604020202020204" pitchFamily="34" charset="0"/>
              </a:rPr>
              <a:t>boolean</a:t>
            </a:r>
            <a:r>
              <a:rPr lang="en-US" b="1" i="1" dirty="0">
                <a:solidFill>
                  <a:schemeClr val="bg1"/>
                </a:solidFill>
                <a:latin typeface="Candara" panose="020E0502030303020204" pitchFamily="34" charset="0"/>
                <a:cs typeface="Arial" panose="020B0604020202020204" pitchFamily="34" charset="0"/>
              </a:rPr>
              <a:t> as its third. Binds these values to </a:t>
            </a:r>
            <a:r>
              <a:rPr lang="en-US" b="1" i="1" dirty="0" err="1">
                <a:solidFill>
                  <a:schemeClr val="bg1"/>
                </a:solidFill>
                <a:latin typeface="Candara" panose="020E0502030303020204" pitchFamily="34" charset="0"/>
                <a:cs typeface="Arial" panose="020B0604020202020204" pitchFamily="34" charset="0"/>
              </a:rPr>
              <a:t>i</a:t>
            </a:r>
            <a:r>
              <a:rPr lang="en-US" b="1" i="1" dirty="0">
                <a:solidFill>
                  <a:schemeClr val="bg1"/>
                </a:solidFill>
                <a:latin typeface="Candara" panose="020E0502030303020204" pitchFamily="34" charset="0"/>
                <a:cs typeface="Arial" panose="020B0604020202020204" pitchFamily="34" charset="0"/>
              </a:rPr>
              <a:t> and j respectively</a:t>
            </a:r>
            <a:r>
              <a:rPr lang="en-US" b="1" i="1" dirty="0" smtClean="0">
                <a:solidFill>
                  <a:schemeClr val="bg1"/>
                </a:solidFill>
                <a:latin typeface="Candara" panose="020E0502030303020204" pitchFamily="34" charset="0"/>
                <a:cs typeface="Arial" panose="020B0604020202020204" pitchFamily="34" charset="0"/>
              </a:rPr>
              <a:t>.</a:t>
            </a:r>
            <a:endParaRPr lang="en-US" b="1" i="1" dirty="0">
              <a:solidFill>
                <a:schemeClr val="bg1"/>
              </a:solidFill>
              <a:latin typeface="Candara" panose="020E0502030303020204" pitchFamily="34" charset="0"/>
              <a:cs typeface="Arial" panose="020B0604020202020204" pitchFamily="34" charset="0"/>
            </a:endParaRPr>
          </a:p>
          <a:p>
            <a:pPr marL="91440" indent="0">
              <a:spcBef>
                <a:spcPts val="1800"/>
              </a:spcBef>
              <a:spcAft>
                <a:spcPts val="400"/>
              </a:spcAft>
              <a:buClrTx/>
              <a:buNone/>
            </a:pPr>
            <a:r>
              <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in(tag, 2, j:boolean</a:t>
            </a:r>
            <a:r>
              <a:rPr lang="en-US" sz="1800" b="1" dirty="0" smtClean="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endParaRPr>
          </a:p>
          <a:p>
            <a:pPr marL="548640" lvl="1" indent="0">
              <a:spcBef>
                <a:spcPts val="0"/>
              </a:spcBef>
              <a:spcAft>
                <a:spcPts val="400"/>
              </a:spcAft>
              <a:buClrTx/>
              <a:buNone/>
            </a:pPr>
            <a:r>
              <a:rPr lang="en-US" b="1" i="1" dirty="0">
                <a:solidFill>
                  <a:schemeClr val="bg1"/>
                </a:solidFill>
                <a:latin typeface="Candara" panose="020E0502030303020204" pitchFamily="34" charset="0"/>
                <a:cs typeface="Arial" panose="020B0604020202020204" pitchFamily="34" charset="0"/>
              </a:rPr>
              <a:t>matches any 3-tuple with ‘tag’, with the value 2 as its second component, and a </a:t>
            </a:r>
            <a:r>
              <a:rPr lang="en-US" b="1" i="1" dirty="0" err="1">
                <a:solidFill>
                  <a:schemeClr val="bg1"/>
                </a:solidFill>
                <a:latin typeface="Candara" panose="020E0502030303020204" pitchFamily="34" charset="0"/>
                <a:cs typeface="Arial" panose="020B0604020202020204" pitchFamily="34" charset="0"/>
              </a:rPr>
              <a:t>boolean</a:t>
            </a:r>
            <a:r>
              <a:rPr lang="en-US" b="1" i="1" dirty="0">
                <a:solidFill>
                  <a:schemeClr val="bg1"/>
                </a:solidFill>
                <a:latin typeface="Candara" panose="020E0502030303020204" pitchFamily="34" charset="0"/>
                <a:cs typeface="Arial" panose="020B0604020202020204" pitchFamily="34" charset="0"/>
              </a:rPr>
              <a:t> as its third. Binds the </a:t>
            </a:r>
            <a:r>
              <a:rPr lang="en-US" b="1" i="1" dirty="0" err="1">
                <a:solidFill>
                  <a:schemeClr val="bg1"/>
                </a:solidFill>
                <a:latin typeface="Candara" panose="020E0502030303020204" pitchFamily="34" charset="0"/>
                <a:cs typeface="Arial" panose="020B0604020202020204" pitchFamily="34" charset="0"/>
              </a:rPr>
              <a:t>boolean</a:t>
            </a:r>
            <a:r>
              <a:rPr lang="en-US" b="1" i="1" dirty="0">
                <a:solidFill>
                  <a:schemeClr val="bg1"/>
                </a:solidFill>
                <a:latin typeface="Candara" panose="020E0502030303020204" pitchFamily="34" charset="0"/>
                <a:cs typeface="Arial" panose="020B0604020202020204" pitchFamily="34" charset="0"/>
              </a:rPr>
              <a:t> value to </a:t>
            </a:r>
            <a:r>
              <a:rPr lang="en-US" b="1" i="1" dirty="0" smtClean="0">
                <a:solidFill>
                  <a:schemeClr val="bg1"/>
                </a:solidFill>
                <a:latin typeface="Candara" panose="020E0502030303020204" pitchFamily="34" charset="0"/>
                <a:cs typeface="Arial" panose="020B0604020202020204" pitchFamily="34" charset="0"/>
              </a:rPr>
              <a:t>j.</a:t>
            </a:r>
            <a:endParaRPr lang="en-US" b="1" i="1" dirty="0">
              <a:solidFill>
                <a:schemeClr val="bg1"/>
              </a:solidFill>
              <a:latin typeface="Candara" panose="020E0502030303020204" pitchFamily="34" charset="0"/>
              <a:cs typeface="Arial" panose="020B0604020202020204" pitchFamily="34" charset="0"/>
            </a:endParaRPr>
          </a:p>
          <a:p>
            <a:pPr marL="91440" indent="0">
              <a:spcBef>
                <a:spcPts val="1800"/>
              </a:spcBef>
              <a:spcAft>
                <a:spcPts val="400"/>
              </a:spcAft>
              <a:buClrTx/>
              <a:buNone/>
            </a:pPr>
            <a:r>
              <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in(tag, i:integer, FALSE</a:t>
            </a:r>
            <a:r>
              <a:rPr lang="en-US" sz="1800" b="1" dirty="0" smtClean="0">
                <a:solidFill>
                  <a:srgbClr val="527919"/>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800" b="1" dirty="0">
              <a:solidFill>
                <a:srgbClr val="527919"/>
              </a:solidFill>
              <a:latin typeface="Cascadia Code" panose="020B0609020000020004" pitchFamily="49" charset="0"/>
              <a:ea typeface="Cascadia Code" panose="020B0609020000020004" pitchFamily="49" charset="0"/>
              <a:cs typeface="Cascadia Code" panose="020B0609020000020004" pitchFamily="49" charset="0"/>
            </a:endParaRPr>
          </a:p>
          <a:p>
            <a:pPr marL="548640" lvl="1" indent="0">
              <a:spcBef>
                <a:spcPts val="0"/>
              </a:spcBef>
              <a:spcAft>
                <a:spcPts val="400"/>
              </a:spcAft>
              <a:buClrTx/>
              <a:buNone/>
            </a:pPr>
            <a:r>
              <a:rPr lang="en-US" b="1" i="1" dirty="0">
                <a:solidFill>
                  <a:schemeClr val="bg1"/>
                </a:solidFill>
                <a:latin typeface="Candara" panose="020E0502030303020204" pitchFamily="34" charset="0"/>
                <a:cs typeface="Arial" panose="020B0604020202020204" pitchFamily="34" charset="0"/>
              </a:rPr>
              <a:t>matches any 3-tuple with ‘tag’, with the value FALSE as its third component, and an integer as its second. Binds the integer value to </a:t>
            </a:r>
            <a:r>
              <a:rPr lang="en-US" b="1" i="1" dirty="0" err="1" smtClean="0">
                <a:solidFill>
                  <a:schemeClr val="bg1"/>
                </a:solidFill>
                <a:latin typeface="Candara" panose="020E0502030303020204" pitchFamily="34" charset="0"/>
                <a:cs typeface="Arial" panose="020B0604020202020204" pitchFamily="34" charset="0"/>
              </a:rPr>
              <a:t>i</a:t>
            </a:r>
            <a:r>
              <a:rPr lang="en-US" b="1" i="1" dirty="0" smtClean="0">
                <a:solidFill>
                  <a:schemeClr val="bg1"/>
                </a:solidFill>
                <a:latin typeface="Candara" panose="020E0502030303020204" pitchFamily="34" charset="0"/>
                <a:cs typeface="Arial" panose="020B0604020202020204" pitchFamily="34" charset="0"/>
              </a:rPr>
              <a:t>.</a:t>
            </a:r>
            <a:endParaRPr lang="en-US" b="1" i="1" dirty="0">
              <a:solidFill>
                <a:schemeClr val="bg1"/>
              </a:solidFill>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243029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9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9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9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9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9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9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9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9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Statements</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300445" y="1066800"/>
            <a:ext cx="80010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C00000"/>
                </a:solidFill>
                <a:latin typeface="Arial Narrow" panose="020B0606020202030204" pitchFamily="34" charset="0"/>
                <a:cs typeface="Arial" panose="020B0604020202020204" pitchFamily="34" charset="0"/>
              </a:rPr>
              <a:t>Programming constructs</a:t>
            </a:r>
            <a:endParaRPr lang="en-US" sz="1800" b="1" i="1" dirty="0">
              <a:solidFill>
                <a:srgbClr val="C00000"/>
              </a:solidFill>
              <a:latin typeface="Arial Narrow" panose="020B0606020202030204" pitchFamily="34" charset="0"/>
              <a:cs typeface="Arial" panose="020B0604020202020204" pitchFamily="34" charset="0"/>
            </a:endParaRPr>
          </a:p>
        </p:txBody>
      </p:sp>
      <p:sp>
        <p:nvSpPr>
          <p:cNvPr id="7" name="Content Placeholder 1"/>
          <p:cNvSpPr txBox="1">
            <a:spLocks/>
          </p:cNvSpPr>
          <p:nvPr/>
        </p:nvSpPr>
        <p:spPr>
          <a:xfrm>
            <a:off x="300445" y="1676399"/>
            <a:ext cx="8157755" cy="472440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400"/>
              </a:spcAft>
              <a:buClrTx/>
              <a:buNone/>
            </a:pPr>
            <a:r>
              <a:rPr lang="en-US" sz="1800" dirty="0">
                <a:solidFill>
                  <a:schemeClr val="bg1"/>
                </a:solidFill>
                <a:latin typeface="Bahnschrift" panose="020B0502040204020203" pitchFamily="34" charset="0"/>
                <a:cs typeface="Arial" panose="020B0604020202020204" pitchFamily="34" charset="0"/>
              </a:rPr>
              <a:t>Linda has four composed statements</a:t>
            </a:r>
            <a:r>
              <a:rPr lang="en-US" sz="1600" dirty="0">
                <a:solidFill>
                  <a:schemeClr val="bg1"/>
                </a:solidFill>
                <a:latin typeface="Bahnschrift" panose="020B0502040204020203" pitchFamily="34" charset="0"/>
                <a:cs typeface="Arial" panose="020B0604020202020204" pitchFamily="34" charset="0"/>
              </a:rPr>
              <a:t>: </a:t>
            </a:r>
            <a:r>
              <a:rPr lang="en-US" sz="1600" dirty="0" smtClean="0">
                <a:solidFill>
                  <a:schemeClr val="bg1"/>
                </a:solidFill>
                <a:latin typeface="Bahnschrift" panose="020B0502040204020203" pitchFamily="34" charset="0"/>
                <a:cs typeface="Arial" panose="020B0604020202020204" pitchFamily="34" charset="0"/>
              </a:rPr>
              <a:t> </a:t>
            </a:r>
            <a:r>
              <a:rPr lang="en-US" sz="1800" b="1" dirty="0" smtClean="0">
                <a:solidFill>
                  <a:srgbClr val="0070C0"/>
                </a:solidFill>
                <a:latin typeface="Bahnschrift" panose="020B0502040204020203" pitchFamily="34" charset="0"/>
                <a:cs typeface="Arial" panose="020B0604020202020204" pitchFamily="34" charset="0"/>
              </a:rPr>
              <a:t>sequence</a:t>
            </a:r>
            <a:r>
              <a:rPr lang="en-US" sz="1800" dirty="0">
                <a:solidFill>
                  <a:schemeClr val="bg1"/>
                </a:solidFill>
                <a:latin typeface="Bahnschrift" panose="020B0502040204020203" pitchFamily="34" charset="0"/>
                <a:cs typeface="Arial" panose="020B0604020202020204" pitchFamily="34" charset="0"/>
              </a:rPr>
              <a:t>, </a:t>
            </a:r>
            <a:r>
              <a:rPr lang="en-US" sz="1800" b="1" dirty="0">
                <a:solidFill>
                  <a:srgbClr val="0070C0"/>
                </a:solidFill>
                <a:latin typeface="Bahnschrift" panose="020B0502040204020203" pitchFamily="34" charset="0"/>
                <a:cs typeface="Arial" panose="020B0604020202020204" pitchFamily="34" charset="0"/>
              </a:rPr>
              <a:t>and</a:t>
            </a:r>
            <a:r>
              <a:rPr lang="en-US" sz="1800" dirty="0">
                <a:solidFill>
                  <a:schemeClr val="bg1"/>
                </a:solidFill>
                <a:latin typeface="Bahnschrift" panose="020B0502040204020203" pitchFamily="34" charset="0"/>
                <a:cs typeface="Arial" panose="020B0604020202020204" pitchFamily="34" charset="0"/>
              </a:rPr>
              <a:t>, </a:t>
            </a:r>
            <a:r>
              <a:rPr lang="en-US" sz="1800" b="1" dirty="0">
                <a:solidFill>
                  <a:srgbClr val="0070C0"/>
                </a:solidFill>
                <a:latin typeface="Bahnschrift" panose="020B0502040204020203" pitchFamily="34" charset="0"/>
                <a:cs typeface="Arial" panose="020B0604020202020204" pitchFamily="34" charset="0"/>
              </a:rPr>
              <a:t>or</a:t>
            </a:r>
            <a:r>
              <a:rPr lang="en-US" sz="1800" dirty="0">
                <a:solidFill>
                  <a:schemeClr val="bg1"/>
                </a:solidFill>
                <a:latin typeface="Bahnschrift" panose="020B0502040204020203" pitchFamily="34" charset="0"/>
                <a:cs typeface="Arial" panose="020B0604020202020204" pitchFamily="34" charset="0"/>
              </a:rPr>
              <a:t>, and </a:t>
            </a:r>
            <a:r>
              <a:rPr lang="en-US" sz="1800" b="1" dirty="0" smtClean="0">
                <a:solidFill>
                  <a:srgbClr val="0070C0"/>
                </a:solidFill>
                <a:latin typeface="Bahnschrift" panose="020B0502040204020203" pitchFamily="34" charset="0"/>
                <a:cs typeface="Arial" panose="020B0604020202020204" pitchFamily="34" charset="0"/>
              </a:rPr>
              <a:t>star</a:t>
            </a:r>
            <a:endParaRPr lang="en-US" sz="1400" b="1" dirty="0" smtClean="0">
              <a:solidFill>
                <a:srgbClr val="0070C0"/>
              </a:solidFill>
              <a:latin typeface="Bahnschrift" panose="020B0502040204020203" pitchFamily="34" charset="0"/>
              <a:cs typeface="Arial" panose="020B0604020202020204" pitchFamily="34" charset="0"/>
            </a:endParaRPr>
          </a:p>
          <a:p>
            <a:pPr marL="91440" indent="0">
              <a:spcBef>
                <a:spcPts val="0"/>
              </a:spcBef>
              <a:spcAft>
                <a:spcPts val="400"/>
              </a:spcAft>
              <a:buClrTx/>
              <a:buNone/>
            </a:pPr>
            <a:endParaRPr lang="en-US" sz="800" dirty="0">
              <a:solidFill>
                <a:schemeClr val="bg1"/>
              </a:solidFill>
              <a:latin typeface="Bahnschrift" panose="020B0502040204020203" pitchFamily="34" charset="0"/>
              <a:cs typeface="Arial" panose="020B0604020202020204" pitchFamily="34" charset="0"/>
            </a:endParaRPr>
          </a:p>
          <a:p>
            <a:pPr marL="274320" indent="-182880">
              <a:lnSpc>
                <a:spcPct val="110000"/>
              </a:lnSpc>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a:t>
            </a:r>
            <a:r>
              <a:rPr lang="en-US" sz="1800" dirty="0">
                <a:solidFill>
                  <a:srgbClr val="0070C0"/>
                </a:solidFill>
                <a:latin typeface="Bahnschrift" panose="020B0502040204020203" pitchFamily="34" charset="0"/>
                <a:cs typeface="Arial" panose="020B0604020202020204" pitchFamily="34" charset="0"/>
              </a:rPr>
              <a:t>sequence</a:t>
            </a:r>
            <a:r>
              <a:rPr lang="en-US" sz="1800" dirty="0">
                <a:solidFill>
                  <a:schemeClr val="bg1"/>
                </a:solidFill>
                <a:latin typeface="Bahnschrift" panose="020B0502040204020203" pitchFamily="34" charset="0"/>
                <a:cs typeface="Arial" panose="020B0604020202020204" pitchFamily="34" charset="0"/>
              </a:rPr>
              <a:t> </a:t>
            </a:r>
            <a:r>
              <a:rPr lang="en-US" sz="1800" dirty="0" smtClean="0">
                <a:solidFill>
                  <a:schemeClr val="bg1"/>
                </a:solidFill>
                <a:latin typeface="Bahnschrift" panose="020B0502040204020203" pitchFamily="34" charset="0"/>
                <a:cs typeface="Arial" panose="020B0604020202020204" pitchFamily="34" charset="0"/>
              </a:rPr>
              <a:t>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s1</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s2;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 . </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sn</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Bahnschrift" panose="020B0502040204020203" pitchFamily="34" charset="0"/>
                <a:cs typeface="Arial" panose="020B0604020202020204" pitchFamily="34" charset="0"/>
              </a:rPr>
              <a:t>executes </a:t>
            </a:r>
            <a:r>
              <a:rPr lang="en-US" sz="1800" dirty="0" smtClean="0">
                <a:solidFill>
                  <a:srgbClr val="0070C0"/>
                </a:solidFill>
                <a:latin typeface="Bahnschrift" panose="020B0502040204020203" pitchFamily="34" charset="0"/>
                <a:cs typeface="Arial" panose="020B0604020202020204" pitchFamily="34" charset="0"/>
              </a:rPr>
              <a:t>s1, .. </a:t>
            </a:r>
            <a:r>
              <a:rPr lang="en-US" sz="1800" dirty="0" err="1" smtClean="0">
                <a:solidFill>
                  <a:srgbClr val="0070C0"/>
                </a:solidFill>
                <a:latin typeface="Bahnschrift" panose="020B0502040204020203" pitchFamily="34" charset="0"/>
                <a:cs typeface="Arial" panose="020B0604020202020204" pitchFamily="34" charset="0"/>
              </a:rPr>
              <a:t>sn</a:t>
            </a:r>
            <a:r>
              <a:rPr lang="en-US" sz="1800" dirty="0" smtClean="0">
                <a:solidFill>
                  <a:schemeClr val="bg1"/>
                </a:solidFill>
                <a:latin typeface="Bahnschrift" panose="020B0502040204020203" pitchFamily="34" charset="0"/>
                <a:cs typeface="Arial" panose="020B0604020202020204" pitchFamily="34" charset="0"/>
              </a:rPr>
              <a:t> </a:t>
            </a:r>
            <a:r>
              <a:rPr lang="en-US" sz="1800" dirty="0">
                <a:solidFill>
                  <a:schemeClr val="bg1"/>
                </a:solidFill>
                <a:latin typeface="Bahnschrift" panose="020B0502040204020203" pitchFamily="34" charset="0"/>
                <a:cs typeface="Arial" panose="020B0604020202020204" pitchFamily="34" charset="0"/>
              </a:rPr>
              <a:t>sequentially</a:t>
            </a:r>
            <a:r>
              <a:rPr lang="en-US" sz="1600" dirty="0" smtClean="0">
                <a:solidFill>
                  <a:schemeClr val="bg1"/>
                </a:solidFill>
                <a:latin typeface="Bahnschrift" panose="020B0502040204020203" pitchFamily="34" charset="0"/>
                <a:cs typeface="Arial" panose="020B0604020202020204" pitchFamily="34" charset="0"/>
              </a:rPr>
              <a:t>.</a:t>
            </a:r>
            <a:endParaRPr lang="en-US" sz="1400" dirty="0">
              <a:solidFill>
                <a:schemeClr val="bg1"/>
              </a:solidFill>
              <a:latin typeface="Bahnschrift" panose="020B0502040204020203" pitchFamily="34" charset="0"/>
              <a:cs typeface="Arial" panose="020B0604020202020204" pitchFamily="34" charset="0"/>
            </a:endParaRPr>
          </a:p>
          <a:p>
            <a:pPr marL="27432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cs typeface="Arial" panose="020B0604020202020204" pitchFamily="34" charset="0"/>
              </a:rPr>
              <a:t>An </a:t>
            </a:r>
            <a:r>
              <a:rPr lang="en-US" sz="1800" dirty="0">
                <a:solidFill>
                  <a:srgbClr val="0070C0"/>
                </a:solidFill>
                <a:latin typeface="Bahnschrift" panose="020B0502040204020203" pitchFamily="34" charset="0"/>
                <a:cs typeface="Arial" panose="020B0604020202020204" pitchFamily="34" charset="0"/>
              </a:rPr>
              <a:t>and</a:t>
            </a:r>
            <a:r>
              <a:rPr lang="en-US" sz="1800" dirty="0">
                <a:solidFill>
                  <a:schemeClr val="bg1"/>
                </a:solidFill>
                <a:latin typeface="Bahnschrift" panose="020B0502040204020203" pitchFamily="34" charset="0"/>
                <a:cs typeface="Arial" panose="020B0604020202020204" pitchFamily="34" charset="0"/>
              </a:rPr>
              <a:t> </a:t>
            </a:r>
            <a:r>
              <a:rPr lang="en-US" sz="1800" dirty="0" smtClean="0">
                <a:solidFill>
                  <a:schemeClr val="bg1"/>
                </a:solidFill>
                <a:latin typeface="Bahnschrift" panose="020B0502040204020203" pitchFamily="34" charset="0"/>
                <a:cs typeface="Arial" panose="020B0604020202020204" pitchFamily="34" charset="0"/>
              </a:rPr>
              <a:t>statement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s1 &amp; s2 &amp; . . . &amp; </a:t>
            </a:r>
            <a:r>
              <a:rPr lang="en-US" sz="1800" b="1" dirty="0" err="1"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sn</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Bahnschrift" panose="020B0502040204020203" pitchFamily="34" charset="0"/>
                <a:cs typeface="Arial" panose="020B0604020202020204" pitchFamily="34" charset="0"/>
              </a:rPr>
              <a:t>specifies </a:t>
            </a:r>
            <a:r>
              <a:rPr lang="en-US" sz="1800" dirty="0">
                <a:solidFill>
                  <a:schemeClr val="bg1"/>
                </a:solidFill>
                <a:latin typeface="Bahnschrift" panose="020B0502040204020203" pitchFamily="34" charset="0"/>
                <a:cs typeface="Arial" panose="020B0604020202020204" pitchFamily="34" charset="0"/>
              </a:rPr>
              <a:t>that </a:t>
            </a:r>
            <a:r>
              <a:rPr lang="en-US" sz="1800" dirty="0">
                <a:solidFill>
                  <a:srgbClr val="0070C0"/>
                </a:solidFill>
                <a:latin typeface="Bahnschrift" panose="020B0502040204020203" pitchFamily="34" charset="0"/>
                <a:cs typeface="Arial" panose="020B0604020202020204" pitchFamily="34" charset="0"/>
              </a:rPr>
              <a:t>s1, … </a:t>
            </a:r>
            <a:r>
              <a:rPr lang="en-US" sz="1800" dirty="0" err="1">
                <a:solidFill>
                  <a:srgbClr val="0070C0"/>
                </a:solidFill>
                <a:latin typeface="Bahnschrift" panose="020B0502040204020203" pitchFamily="34" charset="0"/>
                <a:cs typeface="Arial" panose="020B0604020202020204" pitchFamily="34" charset="0"/>
              </a:rPr>
              <a:t>sn</a:t>
            </a:r>
            <a:r>
              <a:rPr lang="en-US" sz="1800" dirty="0">
                <a:solidFill>
                  <a:srgbClr val="0070C0"/>
                </a:solidFill>
                <a:latin typeface="Bahnschrift" panose="020B0502040204020203" pitchFamily="34" charset="0"/>
                <a:cs typeface="Arial" panose="020B0604020202020204" pitchFamily="34" charset="0"/>
              </a:rPr>
              <a:t> </a:t>
            </a:r>
            <a:r>
              <a:rPr lang="en-US" sz="1800" dirty="0">
                <a:solidFill>
                  <a:schemeClr val="bg1"/>
                </a:solidFill>
                <a:latin typeface="Bahnschrift" panose="020B0502040204020203" pitchFamily="34" charset="0"/>
                <a:cs typeface="Arial" panose="020B0604020202020204" pitchFamily="34" charset="0"/>
              </a:rPr>
              <a:t>have </a:t>
            </a:r>
            <a:r>
              <a:rPr lang="en-US" sz="1800" i="1" dirty="0">
                <a:solidFill>
                  <a:srgbClr val="0070C0"/>
                </a:solidFill>
                <a:latin typeface="Bahnschrift" panose="020B0502040204020203" pitchFamily="34" charset="0"/>
                <a:cs typeface="Arial" panose="020B0604020202020204" pitchFamily="34" charset="0"/>
              </a:rPr>
              <a:t>concurrent</a:t>
            </a:r>
            <a:r>
              <a:rPr lang="en-US" sz="1800" dirty="0">
                <a:solidFill>
                  <a:schemeClr val="bg1"/>
                </a:solidFill>
                <a:latin typeface="Bahnschrift" panose="020B0502040204020203" pitchFamily="34" charset="0"/>
                <a:cs typeface="Arial" panose="020B0604020202020204" pitchFamily="34" charset="0"/>
              </a:rPr>
              <a:t> </a:t>
            </a:r>
            <a:r>
              <a:rPr lang="en-US" sz="1800" i="1" dirty="0">
                <a:solidFill>
                  <a:srgbClr val="0070C0"/>
                </a:solidFill>
                <a:latin typeface="Bahnschrift" panose="020B0502040204020203" pitchFamily="34" charset="0"/>
                <a:cs typeface="Arial" panose="020B0604020202020204" pitchFamily="34" charset="0"/>
              </a:rPr>
              <a:t>lifetimes</a:t>
            </a:r>
            <a:r>
              <a:rPr lang="en-US" sz="1800" dirty="0">
                <a:solidFill>
                  <a:schemeClr val="bg1"/>
                </a:solidFill>
                <a:latin typeface="Bahnschrift" panose="020B0502040204020203" pitchFamily="34" charset="0"/>
                <a:cs typeface="Arial" panose="020B0604020202020204" pitchFamily="34" charset="0"/>
              </a:rPr>
              <a:t>. If one </a:t>
            </a:r>
            <a:r>
              <a:rPr lang="en-US" sz="1800" dirty="0" smtClean="0">
                <a:solidFill>
                  <a:schemeClr val="bg1"/>
                </a:solidFill>
                <a:latin typeface="Bahnschrift" panose="020B0502040204020203" pitchFamily="34" charset="0"/>
                <a:cs typeface="Arial" panose="020B0604020202020204" pitchFamily="34" charset="0"/>
              </a:rPr>
              <a:t>or </a:t>
            </a:r>
            <a:r>
              <a:rPr lang="en-US" sz="1800" dirty="0">
                <a:solidFill>
                  <a:schemeClr val="bg1"/>
                </a:solidFill>
                <a:latin typeface="Bahnschrift" panose="020B0502040204020203" pitchFamily="34" charset="0"/>
                <a:cs typeface="Arial" panose="020B0604020202020204" pitchFamily="34" charset="0"/>
              </a:rPr>
              <a:t>more of the statements are variable declarations, then </a:t>
            </a:r>
            <a:r>
              <a:rPr lang="en-US" sz="1800" dirty="0" smtClean="0">
                <a:solidFill>
                  <a:schemeClr val="bg1"/>
                </a:solidFill>
                <a:latin typeface="Bahnschrift" panose="020B0502040204020203" pitchFamily="34" charset="0"/>
                <a:cs typeface="Arial" panose="020B0604020202020204" pitchFamily="34" charset="0"/>
              </a:rPr>
              <a:t>the </a:t>
            </a:r>
            <a:r>
              <a:rPr lang="en-US" sz="1800" dirty="0">
                <a:solidFill>
                  <a:schemeClr val="bg1"/>
                </a:solidFill>
                <a:latin typeface="Bahnschrift" panose="020B0502040204020203" pitchFamily="34" charset="0"/>
                <a:cs typeface="Arial" panose="020B0604020202020204" pitchFamily="34" charset="0"/>
              </a:rPr>
              <a:t>declared variable exists for as long as the compound statement executes</a:t>
            </a:r>
            <a:r>
              <a:rPr lang="en-US" sz="1800" dirty="0" smtClean="0">
                <a:solidFill>
                  <a:schemeClr val="bg1"/>
                </a:solidFill>
                <a:latin typeface="Bahnschrift" panose="020B0502040204020203" pitchFamily="34" charset="0"/>
                <a:cs typeface="Arial" panose="020B0604020202020204" pitchFamily="34" charset="0"/>
              </a:rPr>
              <a:t>.</a:t>
            </a:r>
            <a:endParaRPr lang="en-US" sz="1600" dirty="0">
              <a:solidFill>
                <a:schemeClr val="bg1"/>
              </a:solidFill>
              <a:latin typeface="Bahnschrift" panose="020B0502040204020203" pitchFamily="34" charset="0"/>
              <a:cs typeface="Arial" panose="020B0604020202020204" pitchFamily="34" charset="0"/>
            </a:endParaRPr>
          </a:p>
          <a:p>
            <a:pPr marL="27432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cs typeface="Arial" panose="020B0604020202020204" pitchFamily="34" charset="0"/>
              </a:rPr>
              <a:t>An </a:t>
            </a:r>
            <a:r>
              <a:rPr lang="en-US" sz="1800" dirty="0">
                <a:solidFill>
                  <a:srgbClr val="0070C0"/>
                </a:solidFill>
                <a:latin typeface="Bahnschrift" panose="020B0502040204020203" pitchFamily="34" charset="0"/>
                <a:cs typeface="Arial" panose="020B0604020202020204" pitchFamily="34" charset="0"/>
              </a:rPr>
              <a:t>or</a:t>
            </a:r>
            <a:r>
              <a:rPr lang="en-US" sz="1800" dirty="0">
                <a:solidFill>
                  <a:schemeClr val="bg1"/>
                </a:solidFill>
                <a:latin typeface="Bahnschrift" panose="020B0502040204020203" pitchFamily="34" charset="0"/>
                <a:cs typeface="Arial" panose="020B0604020202020204" pitchFamily="34" charset="0"/>
              </a:rPr>
              <a:t> statement </a:t>
            </a:r>
            <a:r>
              <a:rPr lang="en-US" sz="1800" dirty="0" smtClean="0">
                <a:solidFill>
                  <a:schemeClr val="bg1"/>
                </a:solidFill>
                <a:latin typeface="Bahnschrift" panose="020B0502040204020203" pitchFamily="34" charset="0"/>
                <a:cs typeface="Arial" panose="020B0604020202020204" pitchFamily="34" charset="0"/>
              </a:rPr>
              <a:t>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s1 </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s2 |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 . </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sn</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Bahnschrift" panose="020B0502040204020203" pitchFamily="34" charset="0"/>
                <a:cs typeface="Arial" panose="020B0604020202020204" pitchFamily="34" charset="0"/>
              </a:rPr>
              <a:t>specifies </a:t>
            </a:r>
            <a:r>
              <a:rPr lang="en-US" sz="1800" dirty="0">
                <a:solidFill>
                  <a:schemeClr val="bg1"/>
                </a:solidFill>
                <a:latin typeface="Bahnschrift" panose="020B0502040204020203" pitchFamily="34" charset="0"/>
                <a:cs typeface="Arial" panose="020B0604020202020204" pitchFamily="34" charset="0"/>
              </a:rPr>
              <a:t>that </a:t>
            </a:r>
            <a:r>
              <a:rPr lang="en-US" sz="1800" dirty="0" smtClean="0">
                <a:solidFill>
                  <a:srgbClr val="0070C0"/>
                </a:solidFill>
                <a:latin typeface="Bahnschrift" panose="020B0502040204020203" pitchFamily="34" charset="0"/>
                <a:cs typeface="Arial" panose="020B0604020202020204" pitchFamily="34" charset="0"/>
              </a:rPr>
              <a:t>s1, … </a:t>
            </a:r>
            <a:r>
              <a:rPr lang="en-US" sz="1800" dirty="0" err="1" smtClean="0">
                <a:solidFill>
                  <a:srgbClr val="0070C0"/>
                </a:solidFill>
                <a:latin typeface="Bahnschrift" panose="020B0502040204020203" pitchFamily="34" charset="0"/>
                <a:cs typeface="Arial" panose="020B0604020202020204" pitchFamily="34" charset="0"/>
              </a:rPr>
              <a:t>sn</a:t>
            </a:r>
            <a:r>
              <a:rPr lang="en-US" sz="1800" dirty="0" smtClean="0">
                <a:solidFill>
                  <a:srgbClr val="0070C0"/>
                </a:solidFill>
                <a:latin typeface="Bahnschrift" panose="020B0502040204020203" pitchFamily="34" charset="0"/>
                <a:cs typeface="Arial" panose="020B0604020202020204" pitchFamily="34" charset="0"/>
              </a:rPr>
              <a:t> </a:t>
            </a:r>
            <a:r>
              <a:rPr lang="en-US" sz="1800" dirty="0">
                <a:solidFill>
                  <a:schemeClr val="bg1"/>
                </a:solidFill>
                <a:latin typeface="Bahnschrift" panose="020B0502040204020203" pitchFamily="34" charset="0"/>
                <a:cs typeface="Arial" panose="020B0604020202020204" pitchFamily="34" charset="0"/>
              </a:rPr>
              <a:t>have </a:t>
            </a:r>
            <a:r>
              <a:rPr lang="en-US" sz="1800" i="1" dirty="0">
                <a:solidFill>
                  <a:srgbClr val="0070C0"/>
                </a:solidFill>
                <a:latin typeface="Bahnschrift" panose="020B0502040204020203" pitchFamily="34" charset="0"/>
                <a:cs typeface="Arial" panose="020B0604020202020204" pitchFamily="34" charset="0"/>
              </a:rPr>
              <a:t>mutually exclusive lifetimes</a:t>
            </a:r>
            <a:r>
              <a:rPr lang="en-US" sz="1800" dirty="0">
                <a:solidFill>
                  <a:schemeClr val="bg1"/>
                </a:solidFill>
                <a:latin typeface="Bahnschrift" panose="020B0502040204020203" pitchFamily="34" charset="0"/>
                <a:cs typeface="Arial" panose="020B0604020202020204" pitchFamily="34" charset="0"/>
              </a:rPr>
              <a:t>. A single enabled constituent of the or-statement is chosen for execution</a:t>
            </a:r>
            <a:r>
              <a:rPr lang="en-US" sz="1800" dirty="0" smtClean="0">
                <a:solidFill>
                  <a:schemeClr val="bg1"/>
                </a:solidFill>
                <a:latin typeface="Bahnschrift" panose="020B0502040204020203" pitchFamily="34" charset="0"/>
                <a:cs typeface="Arial" panose="020B0604020202020204" pitchFamily="34" charset="0"/>
              </a:rPr>
              <a:t>.</a:t>
            </a:r>
            <a:endParaRPr lang="en-US" sz="1800" dirty="0">
              <a:solidFill>
                <a:schemeClr val="bg1"/>
              </a:solidFill>
              <a:latin typeface="Bahnschrift" panose="020B0502040204020203" pitchFamily="34" charset="0"/>
              <a:cs typeface="Arial" panose="020B0604020202020204" pitchFamily="34" charset="0"/>
            </a:endParaRP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cs typeface="Arial" panose="020B0604020202020204" pitchFamily="34" charset="0"/>
              </a:rPr>
              <a:t>The star statement </a:t>
            </a:r>
            <a:r>
              <a:rPr lang="en-US" sz="1800" b="1" dirty="0">
                <a:solidFill>
                  <a:srgbClr val="C00000"/>
                </a:solidFill>
                <a:latin typeface="Bahnschrift" panose="020B0502040204020203" pitchFamily="34" charset="0"/>
                <a:cs typeface="Arial" panose="020B0604020202020204" pitchFamily="34" charset="0"/>
              </a:rPr>
              <a:t>*s</a:t>
            </a:r>
            <a:r>
              <a:rPr lang="en-US" sz="1800" dirty="0">
                <a:solidFill>
                  <a:schemeClr val="bg1"/>
                </a:solidFill>
                <a:latin typeface="Bahnschrift" panose="020B0502040204020203" pitchFamily="34" charset="0"/>
                <a:cs typeface="Arial" panose="020B0604020202020204" pitchFamily="34" charset="0"/>
              </a:rPr>
              <a:t> executes ‘</a:t>
            </a:r>
            <a:r>
              <a:rPr lang="en-US" sz="1800" dirty="0">
                <a:solidFill>
                  <a:srgbClr val="0070C0"/>
                </a:solidFill>
                <a:latin typeface="Bahnschrift" panose="020B0502040204020203" pitchFamily="34" charset="0"/>
                <a:cs typeface="Arial" panose="020B0604020202020204" pitchFamily="34" charset="0"/>
              </a:rPr>
              <a:t>s</a:t>
            </a:r>
            <a:r>
              <a:rPr lang="en-US" sz="1800" dirty="0">
                <a:solidFill>
                  <a:schemeClr val="bg1"/>
                </a:solidFill>
                <a:latin typeface="Bahnschrift" panose="020B0502040204020203" pitchFamily="34" charset="0"/>
                <a:cs typeface="Arial" panose="020B0604020202020204" pitchFamily="34" charset="0"/>
              </a:rPr>
              <a:t>’ zero or more times. A star-statement of the </a:t>
            </a:r>
            <a:r>
              <a:rPr lang="en-US" sz="1800" dirty="0" smtClean="0">
                <a:solidFill>
                  <a:schemeClr val="bg1"/>
                </a:solidFill>
                <a:latin typeface="Bahnschrift" panose="020B0502040204020203" pitchFamily="34" charset="0"/>
                <a:cs typeface="Arial" panose="020B0604020202020204" pitchFamily="34" charset="0"/>
              </a:rPr>
              <a:t>form</a:t>
            </a:r>
            <a:endParaRPr lang="en-US" sz="1800" dirty="0">
              <a:solidFill>
                <a:schemeClr val="bg1"/>
              </a:solidFill>
              <a:latin typeface="Bahnschrift" panose="020B0502040204020203" pitchFamily="34" charset="0"/>
              <a:cs typeface="Arial" panose="020B0604020202020204" pitchFamily="34" charset="0"/>
            </a:endParaRPr>
          </a:p>
          <a:p>
            <a:pPr marL="91440" indent="0">
              <a:spcBef>
                <a:spcPts val="0"/>
              </a:spcBef>
              <a:spcAft>
                <a:spcPts val="400"/>
              </a:spcAft>
              <a:buClrTx/>
              <a:buNone/>
            </a:pPr>
            <a:r>
              <a:rPr lang="en-US" sz="1800"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in(t); s</a:t>
            </a:r>
            <a:r>
              <a:rPr lang="en-US" sz="18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is very common, similar to iterating over a data structure</a:t>
            </a:r>
          </a:p>
          <a:p>
            <a:pPr marL="91440" indent="0">
              <a:spcBef>
                <a:spcPts val="0"/>
              </a:spcBef>
              <a:spcAft>
                <a:spcPts val="400"/>
              </a:spcAft>
              <a:buClrTx/>
              <a:buNone/>
            </a:pP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0157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9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9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9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9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9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9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Characteristics</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152400" y="1027822"/>
            <a:ext cx="8001000" cy="49617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C00000"/>
                </a:solidFill>
                <a:latin typeface="Arial Narrow" panose="020B0606020202030204" pitchFamily="34" charset="0"/>
                <a:cs typeface="Arial" panose="020B0604020202020204" pitchFamily="34" charset="0"/>
              </a:rPr>
              <a:t>Communication Uncoupling</a:t>
            </a:r>
            <a:endParaRPr lang="en-US" sz="1800" b="1" i="1" dirty="0">
              <a:solidFill>
                <a:srgbClr val="C00000"/>
              </a:solidFill>
              <a:latin typeface="Arial Narrow" panose="020B0606020202030204" pitchFamily="34" charset="0"/>
              <a:cs typeface="Arial" panose="020B0604020202020204" pitchFamily="34" charset="0"/>
            </a:endParaRPr>
          </a:p>
        </p:txBody>
      </p:sp>
      <p:sp>
        <p:nvSpPr>
          <p:cNvPr id="7" name="Content Placeholder 1"/>
          <p:cNvSpPr txBox="1">
            <a:spLocks/>
          </p:cNvSpPr>
          <p:nvPr/>
        </p:nvSpPr>
        <p:spPr>
          <a:xfrm>
            <a:off x="300445" y="1524000"/>
            <a:ext cx="8005355" cy="3124200"/>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buClrTx/>
              <a:buFont typeface="Arial" panose="020B0604020202020204" pitchFamily="34" charset="0"/>
              <a:buChar char="•"/>
            </a:pPr>
            <a:r>
              <a:rPr lang="en-US" dirty="0">
                <a:solidFill>
                  <a:schemeClr val="bg1"/>
                </a:solidFill>
                <a:latin typeface="Bahnschrift" panose="020B0502040204020203" pitchFamily="34" charset="0"/>
                <a:cs typeface="Arial" panose="020B0604020202020204" pitchFamily="34" charset="0"/>
              </a:rPr>
              <a:t>Linda has </a:t>
            </a:r>
            <a:r>
              <a:rPr lang="en-US" dirty="0">
                <a:solidFill>
                  <a:srgbClr val="0070C0"/>
                </a:solidFill>
                <a:latin typeface="Bahnschrift" panose="020B0502040204020203" pitchFamily="34" charset="0"/>
                <a:cs typeface="Arial" panose="020B0604020202020204" pitchFamily="34" charset="0"/>
              </a:rPr>
              <a:t>communication </a:t>
            </a:r>
            <a:r>
              <a:rPr lang="en-US" dirty="0" smtClean="0">
                <a:solidFill>
                  <a:srgbClr val="0070C0"/>
                </a:solidFill>
                <a:latin typeface="Bahnschrift" panose="020B0502040204020203" pitchFamily="34" charset="0"/>
                <a:cs typeface="Arial" panose="020B0604020202020204" pitchFamily="34" charset="0"/>
              </a:rPr>
              <a:t>orthogonality </a:t>
            </a:r>
          </a:p>
          <a:p>
            <a:pPr marL="182880" indent="-182880">
              <a:spcBef>
                <a:spcPts val="60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This means we can use tuples </a:t>
            </a:r>
            <a:r>
              <a:rPr lang="en-US" dirty="0">
                <a:solidFill>
                  <a:schemeClr val="bg1"/>
                </a:solidFill>
                <a:latin typeface="Bahnschrift" panose="020B0502040204020203" pitchFamily="34" charset="0"/>
                <a:cs typeface="Arial" panose="020B0604020202020204" pitchFamily="34" charset="0"/>
              </a:rPr>
              <a:t>to communicate between a sender and a </a:t>
            </a:r>
            <a:r>
              <a:rPr lang="en-US" dirty="0" smtClean="0">
                <a:solidFill>
                  <a:schemeClr val="bg1"/>
                </a:solidFill>
                <a:latin typeface="Bahnschrift" panose="020B0502040204020203" pitchFamily="34" charset="0"/>
                <a:cs typeface="Arial" panose="020B0604020202020204" pitchFamily="34" charset="0"/>
              </a:rPr>
              <a:t>receiver </a:t>
            </a:r>
          </a:p>
          <a:p>
            <a:pPr marL="0" indent="0">
              <a:spcBef>
                <a:spcPts val="0"/>
              </a:spcBef>
              <a:buClrTx/>
              <a:buNone/>
            </a:pPr>
            <a:r>
              <a:rPr lang="en-US" i="1" dirty="0" smtClean="0">
                <a:solidFill>
                  <a:srgbClr val="0070C0"/>
                </a:solidFill>
                <a:latin typeface="Bahnschrift" panose="020B0502040204020203" pitchFamily="34" charset="0"/>
                <a:cs typeface="Arial" panose="020B0604020202020204" pitchFamily="34" charset="0"/>
              </a:rPr>
              <a:t>     In both directions</a:t>
            </a:r>
          </a:p>
          <a:p>
            <a:pPr marL="182880" indent="-182880">
              <a:spcBef>
                <a:spcPts val="60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However, neither </a:t>
            </a:r>
            <a:r>
              <a:rPr lang="en-US" dirty="0">
                <a:solidFill>
                  <a:schemeClr val="bg1"/>
                </a:solidFill>
                <a:latin typeface="Bahnschrift" panose="020B0502040204020203" pitchFamily="34" charset="0"/>
                <a:cs typeface="Arial" panose="020B0604020202020204" pitchFamily="34" charset="0"/>
              </a:rPr>
              <a:t>party directly knows about the </a:t>
            </a:r>
            <a:r>
              <a:rPr lang="en-US" dirty="0" smtClean="0">
                <a:solidFill>
                  <a:schemeClr val="bg1"/>
                </a:solidFill>
                <a:latin typeface="Bahnschrift" panose="020B0502040204020203" pitchFamily="34" charset="0"/>
                <a:cs typeface="Arial" panose="020B0604020202020204" pitchFamily="34" charset="0"/>
              </a:rPr>
              <a:t>other (no process names, actor IDs, mailbox addresses needed)</a:t>
            </a:r>
            <a:endParaRPr lang="en-US" dirty="0">
              <a:solidFill>
                <a:schemeClr val="bg1"/>
              </a:solidFill>
              <a:latin typeface="Bahnschrift" panose="020B0502040204020203" pitchFamily="34" charset="0"/>
              <a:cs typeface="Arial" panose="020B0604020202020204" pitchFamily="34" charset="0"/>
            </a:endParaRPr>
          </a:p>
          <a:p>
            <a:pPr marL="182880" indent="-182880">
              <a:spcBef>
                <a:spcPts val="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What the parties do know (or agree on) is the form of the data they use to communicate with</a:t>
            </a:r>
          </a:p>
          <a:p>
            <a:pPr marL="182880" indent="-182880">
              <a:spcBef>
                <a:spcPts val="0"/>
              </a:spcBef>
              <a:buClrTx/>
              <a:buFont typeface="Arial" panose="020B0604020202020204" pitchFamily="34" charset="0"/>
              <a:buChar char="•"/>
            </a:pPr>
            <a:r>
              <a:rPr lang="en-US" i="1" dirty="0">
                <a:solidFill>
                  <a:srgbClr val="0070C0"/>
                </a:solidFill>
                <a:latin typeface="Bahnschrift" panose="020B0502040204020203" pitchFamily="34" charset="0"/>
                <a:cs typeface="Arial" panose="020B0604020202020204" pitchFamily="34" charset="0"/>
              </a:rPr>
              <a:t>E</a:t>
            </a:r>
            <a:r>
              <a:rPr lang="en-US" i="1" dirty="0" smtClean="0">
                <a:solidFill>
                  <a:srgbClr val="0070C0"/>
                </a:solidFill>
                <a:latin typeface="Bahnschrift" panose="020B0502040204020203" pitchFamily="34" charset="0"/>
                <a:cs typeface="Arial" panose="020B0604020202020204" pitchFamily="34" charset="0"/>
              </a:rPr>
              <a:t>ach knows what tuple structure to issue, and import</a:t>
            </a:r>
          </a:p>
        </p:txBody>
      </p:sp>
      <p:sp>
        <p:nvSpPr>
          <p:cNvPr id="8" name="Content Placeholder 1"/>
          <p:cNvSpPr txBox="1">
            <a:spLocks/>
          </p:cNvSpPr>
          <p:nvPr/>
        </p:nvSpPr>
        <p:spPr>
          <a:xfrm>
            <a:off x="300444" y="4724400"/>
            <a:ext cx="8005355" cy="1676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dirty="0" smtClean="0">
                <a:solidFill>
                  <a:srgbClr val="C00000"/>
                </a:solidFill>
                <a:latin typeface="Bahnschrift" panose="020B0502040204020203" pitchFamily="34" charset="0"/>
                <a:cs typeface="Arial" panose="020B0604020202020204" pitchFamily="34" charset="0"/>
              </a:rPr>
              <a:t>Computation may be non-deterministic</a:t>
            </a:r>
          </a:p>
          <a:p>
            <a:pPr marL="182880" indent="-182880">
              <a:spcBef>
                <a:spcPts val="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When two or more copies of a tuple match, no way to know which one is obtained</a:t>
            </a:r>
          </a:p>
          <a:p>
            <a:pPr marL="182880" indent="-182880">
              <a:spcBef>
                <a:spcPts val="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Also no specifics on storage and retrieval times in TS</a:t>
            </a:r>
            <a:endParaRPr lang="en-US" dirty="0" smtClean="0">
              <a:solidFill>
                <a:srgbClr val="0070C0"/>
              </a:solidFill>
              <a:latin typeface="Bahnschrift" panose="020B0502040204020203" pitchFamily="34" charset="0"/>
              <a:cs typeface="Arial" panose="020B0604020202020204" pitchFamily="34" charset="0"/>
            </a:endParaRPr>
          </a:p>
        </p:txBody>
      </p:sp>
    </p:spTree>
    <p:extLst>
      <p:ext uri="{BB962C8B-B14F-4D97-AF65-F5344CB8AC3E}">
        <p14:creationId xmlns:p14="http://schemas.microsoft.com/office/powerpoint/2010/main" val="11288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9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9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9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9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9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9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9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fade">
                                      <p:cBhvr>
                                        <p:cTn id="47" dur="9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2" end="2"/>
                                            </p:txEl>
                                          </p:spTgt>
                                        </p:tgtEl>
                                        <p:attrNameLst>
                                          <p:attrName>style.visibility</p:attrName>
                                        </p:attrNameLst>
                                      </p:cBhvr>
                                      <p:to>
                                        <p:strVal val="visible"/>
                                      </p:to>
                                    </p:set>
                                    <p:animEffect transition="in" filter="fade">
                                      <p:cBhvr>
                                        <p:cTn id="52" dur="9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Characteristics</a:t>
            </a:r>
            <a:endParaRPr lang="en-US" sz="3600" b="1" dirty="0">
              <a:solidFill>
                <a:srgbClr val="0070C0"/>
              </a:solidFill>
              <a:latin typeface="Arial" panose="020B0604020202020204" pitchFamily="34" charset="0"/>
              <a:cs typeface="Arial" panose="020B0604020202020204" pitchFamily="34" charset="0"/>
            </a:endParaRPr>
          </a:p>
        </p:txBody>
      </p:sp>
      <p:sp>
        <p:nvSpPr>
          <p:cNvPr id="8" name="Content Placeholder 1"/>
          <p:cNvSpPr txBox="1">
            <a:spLocks/>
          </p:cNvSpPr>
          <p:nvPr/>
        </p:nvSpPr>
        <p:spPr>
          <a:xfrm>
            <a:off x="302623" y="1027822"/>
            <a:ext cx="8307977" cy="529677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1200"/>
              </a:spcAft>
              <a:buClrTx/>
              <a:buNone/>
            </a:pPr>
            <a:r>
              <a:rPr lang="en-US" sz="2400" b="1" dirty="0" smtClean="0">
                <a:solidFill>
                  <a:srgbClr val="C00000"/>
                </a:solidFill>
                <a:latin typeface="Bahnschrift" panose="020B0502040204020203" pitchFamily="34" charset="0"/>
                <a:cs typeface="Arial" panose="020B0604020202020204" pitchFamily="34" charset="0"/>
              </a:rPr>
              <a:t>Space </a:t>
            </a:r>
            <a:r>
              <a:rPr lang="en-US" sz="2400" b="1" dirty="0">
                <a:solidFill>
                  <a:srgbClr val="C00000"/>
                </a:solidFill>
                <a:latin typeface="Bahnschrift" panose="020B0502040204020203" pitchFamily="34" charset="0"/>
                <a:cs typeface="Arial" panose="020B0604020202020204" pitchFamily="34" charset="0"/>
              </a:rPr>
              <a:t>uncoupling (distributed naming</a:t>
            </a:r>
            <a:r>
              <a:rPr lang="en-US" sz="2400" b="1" dirty="0" smtClean="0">
                <a:solidFill>
                  <a:srgbClr val="C00000"/>
                </a:solidFill>
                <a:latin typeface="Bahnschrift" panose="020B0502040204020203" pitchFamily="34" charset="0"/>
                <a:cs typeface="Arial" panose="020B0604020202020204" pitchFamily="34" charset="0"/>
              </a:rPr>
              <a:t>)</a:t>
            </a:r>
          </a:p>
          <a:p>
            <a:pPr marL="18288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Distributed </a:t>
            </a:r>
            <a:r>
              <a:rPr lang="en-US" sz="1800" dirty="0">
                <a:solidFill>
                  <a:schemeClr val="bg1"/>
                </a:solidFill>
                <a:latin typeface="Bahnschrift" panose="020B0502040204020203" pitchFamily="34" charset="0"/>
                <a:cs typeface="Arial" panose="020B0604020202020204" pitchFamily="34" charset="0"/>
              </a:rPr>
              <a:t>naming refers to the fact that a tuple in </a:t>
            </a:r>
            <a:r>
              <a:rPr lang="en-US" sz="1800" dirty="0">
                <a:solidFill>
                  <a:srgbClr val="C00000"/>
                </a:solidFill>
                <a:latin typeface="Bahnschrift" panose="020B0502040204020203" pitchFamily="34" charset="0"/>
                <a:cs typeface="Arial" panose="020B0604020202020204" pitchFamily="34" charset="0"/>
              </a:rPr>
              <a:t>TS</a:t>
            </a:r>
            <a:r>
              <a:rPr lang="en-US" sz="1800" dirty="0">
                <a:solidFill>
                  <a:schemeClr val="bg1"/>
                </a:solidFill>
                <a:latin typeface="Bahnschrift" panose="020B0502040204020203" pitchFamily="34" charset="0"/>
                <a:cs typeface="Arial" panose="020B0604020202020204" pitchFamily="34" charset="0"/>
              </a:rPr>
              <a:t> tagged “</a:t>
            </a:r>
            <a:r>
              <a:rPr lang="en-US" sz="1800" dirty="0">
                <a:solidFill>
                  <a:srgbClr val="C00000"/>
                </a:solidFill>
                <a:latin typeface="Bahnschrift" panose="020B0502040204020203" pitchFamily="34" charset="0"/>
                <a:cs typeface="Arial" panose="020B0604020202020204" pitchFamily="34" charset="0"/>
              </a:rPr>
              <a:t>P</a:t>
            </a:r>
            <a:r>
              <a:rPr lang="en-US" sz="1800" dirty="0">
                <a:solidFill>
                  <a:schemeClr val="bg1"/>
                </a:solidFill>
                <a:latin typeface="Bahnschrift" panose="020B0502040204020203" pitchFamily="34" charset="0"/>
                <a:cs typeface="Arial" panose="020B0604020202020204" pitchFamily="34" charset="0"/>
              </a:rPr>
              <a:t>” may be input </a:t>
            </a:r>
            <a:r>
              <a:rPr lang="en-US" sz="1800" dirty="0" smtClean="0">
                <a:solidFill>
                  <a:schemeClr val="bg1"/>
                </a:solidFill>
                <a:latin typeface="Bahnschrift" panose="020B0502040204020203" pitchFamily="34" charset="0"/>
                <a:cs typeface="Arial" panose="020B0604020202020204" pitchFamily="34" charset="0"/>
              </a:rPr>
              <a:t>(accessed) by </a:t>
            </a:r>
            <a:r>
              <a:rPr lang="en-US" sz="1800" dirty="0">
                <a:solidFill>
                  <a:schemeClr val="bg1"/>
                </a:solidFill>
                <a:latin typeface="Bahnschrift" panose="020B0502040204020203" pitchFamily="34" charset="0"/>
                <a:cs typeface="Arial" panose="020B0604020202020204" pitchFamily="34" charset="0"/>
              </a:rPr>
              <a:t>any number of address-space-disjoint </a:t>
            </a:r>
            <a:r>
              <a:rPr lang="en-US" sz="1800" dirty="0" smtClean="0">
                <a:solidFill>
                  <a:schemeClr val="bg1"/>
                </a:solidFill>
                <a:latin typeface="Bahnschrift" panose="020B0502040204020203" pitchFamily="34" charset="0"/>
                <a:cs typeface="Arial" panose="020B0604020202020204" pitchFamily="34" charset="0"/>
              </a:rPr>
              <a:t>processes</a:t>
            </a:r>
            <a:endParaRPr lang="en-US" sz="1800" dirty="0">
              <a:solidFill>
                <a:schemeClr val="bg1"/>
              </a:solidFill>
              <a:latin typeface="Bahnschrift" panose="020B0502040204020203" pitchFamily="34" charset="0"/>
              <a:cs typeface="Arial" panose="020B0604020202020204" pitchFamily="34" charset="0"/>
            </a:endParaRPr>
          </a:p>
          <a:p>
            <a:pPr marL="18288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In </a:t>
            </a:r>
            <a:r>
              <a:rPr lang="en-US" sz="1800" dirty="0">
                <a:solidFill>
                  <a:schemeClr val="bg1"/>
                </a:solidFill>
                <a:latin typeface="Bahnschrift" panose="020B0502040204020203" pitchFamily="34" charset="0"/>
                <a:cs typeface="Arial" panose="020B0604020202020204" pitchFamily="34" charset="0"/>
              </a:rPr>
              <a:t>particular, </a:t>
            </a:r>
            <a:r>
              <a:rPr lang="en-US" sz="1800" b="1" dirty="0" smtClean="0">
                <a:solidFill>
                  <a:srgbClr val="C00000"/>
                </a:solidFill>
                <a:latin typeface="Bahnschrift" panose="020B0502040204020203" pitchFamily="34" charset="0"/>
                <a:cs typeface="Arial" panose="020B0604020202020204" pitchFamily="34" charset="0"/>
              </a:rPr>
              <a:t>k </a:t>
            </a:r>
            <a:r>
              <a:rPr lang="en-US" sz="1800" dirty="0">
                <a:solidFill>
                  <a:schemeClr val="bg1"/>
                </a:solidFill>
                <a:latin typeface="Bahnschrift" panose="020B0502040204020203" pitchFamily="34" charset="0"/>
                <a:cs typeface="Arial" panose="020B0604020202020204" pitchFamily="34" charset="0"/>
              </a:rPr>
              <a:t>processes executing on </a:t>
            </a:r>
            <a:r>
              <a:rPr lang="en-US" sz="1800" b="1" dirty="0" smtClean="0">
                <a:solidFill>
                  <a:srgbClr val="C00000"/>
                </a:solidFill>
                <a:latin typeface="Bahnschrift" panose="020B0502040204020203" pitchFamily="34" charset="0"/>
                <a:cs typeface="Arial" panose="020B0604020202020204" pitchFamily="34" charset="0"/>
              </a:rPr>
              <a:t>k </a:t>
            </a:r>
            <a:r>
              <a:rPr lang="en-US" sz="1800" dirty="0" smtClean="0">
                <a:solidFill>
                  <a:schemeClr val="bg1"/>
                </a:solidFill>
                <a:latin typeface="Bahnschrift" panose="020B0502040204020203" pitchFamily="34" charset="0"/>
                <a:cs typeface="Arial" panose="020B0604020202020204" pitchFamily="34" charset="0"/>
              </a:rPr>
              <a:t>distinct </a:t>
            </a:r>
            <a:r>
              <a:rPr lang="en-US" sz="1800" dirty="0">
                <a:solidFill>
                  <a:schemeClr val="bg1"/>
                </a:solidFill>
                <a:latin typeface="Bahnschrift" panose="020B0502040204020203" pitchFamily="34" charset="0"/>
                <a:cs typeface="Arial" panose="020B0604020202020204" pitchFamily="34" charset="0"/>
              </a:rPr>
              <a:t>network nodes may all accept tuples tagged with one </a:t>
            </a:r>
            <a:r>
              <a:rPr lang="en-US" sz="1800" dirty="0" smtClean="0">
                <a:solidFill>
                  <a:schemeClr val="bg1"/>
                </a:solidFill>
                <a:latin typeface="Bahnschrift" panose="020B0502040204020203" pitchFamily="34" charset="0"/>
                <a:cs typeface="Arial" panose="020B0604020202020204" pitchFamily="34" charset="0"/>
              </a:rPr>
              <a:t>name</a:t>
            </a:r>
          </a:p>
          <a:p>
            <a:pPr marL="182880" indent="-182880">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Distributed </a:t>
            </a:r>
            <a:r>
              <a:rPr lang="en-US" sz="1800" dirty="0">
                <a:solidFill>
                  <a:schemeClr val="bg1"/>
                </a:solidFill>
                <a:latin typeface="Bahnschrift" panose="020B0502040204020203" pitchFamily="34" charset="0"/>
                <a:cs typeface="Arial" panose="020B0604020202020204" pitchFamily="34" charset="0"/>
              </a:rPr>
              <a:t>naming means that Linda is fully distributed in </a:t>
            </a:r>
            <a:r>
              <a:rPr lang="en-US" sz="1800" dirty="0" smtClean="0">
                <a:solidFill>
                  <a:schemeClr val="bg1"/>
                </a:solidFill>
                <a:latin typeface="Bahnschrift" panose="020B0502040204020203" pitchFamily="34" charset="0"/>
                <a:cs typeface="Arial" panose="020B0604020202020204" pitchFamily="34" charset="0"/>
              </a:rPr>
              <a:t>space (does not depend on some specific distribution scheme)</a:t>
            </a:r>
          </a:p>
          <a:p>
            <a:pPr marL="182880" indent="-182880">
              <a:spcBef>
                <a:spcPts val="60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This is basically saying that a </a:t>
            </a:r>
            <a:r>
              <a:rPr lang="en-US" sz="1800" dirty="0">
                <a:solidFill>
                  <a:schemeClr val="bg1"/>
                </a:solidFill>
                <a:latin typeface="Bahnschrift" panose="020B0502040204020203" pitchFamily="34" charset="0"/>
                <a:cs typeface="Arial" panose="020B0604020202020204" pitchFamily="34" charset="0"/>
              </a:rPr>
              <a:t>tuple space is a </a:t>
            </a:r>
            <a:r>
              <a:rPr lang="en-US" sz="1800" i="1" dirty="0">
                <a:solidFill>
                  <a:srgbClr val="0070C0"/>
                </a:solidFill>
                <a:latin typeface="Bahnschrift" panose="020B0502040204020203" pitchFamily="34" charset="0"/>
                <a:cs typeface="Arial" panose="020B0604020202020204" pitchFamily="34" charset="0"/>
              </a:rPr>
              <a:t>transparently distributed data </a:t>
            </a:r>
            <a:r>
              <a:rPr lang="en-US" sz="1800" i="1" dirty="0" smtClean="0">
                <a:solidFill>
                  <a:srgbClr val="0070C0"/>
                </a:solidFill>
                <a:latin typeface="Bahnschrift" panose="020B0502040204020203" pitchFamily="34" charset="0"/>
                <a:cs typeface="Arial" panose="020B0604020202020204" pitchFamily="34" charset="0"/>
              </a:rPr>
              <a:t>structure</a:t>
            </a:r>
          </a:p>
          <a:p>
            <a:pPr marL="182880" indent="-182880">
              <a:lnSpc>
                <a:spcPct val="110000"/>
              </a:lnSpc>
              <a:spcBef>
                <a:spcPts val="0"/>
              </a:spcBef>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It is also saying it is a </a:t>
            </a:r>
            <a:r>
              <a:rPr lang="en-US" sz="1800" dirty="0" smtClean="0">
                <a:solidFill>
                  <a:srgbClr val="0070C0"/>
                </a:solidFill>
                <a:latin typeface="Bahnschrift" panose="020B0502040204020203" pitchFamily="34" charset="0"/>
                <a:cs typeface="Arial" panose="020B0604020202020204" pitchFamily="34" charset="0"/>
              </a:rPr>
              <a:t>global shared data space</a:t>
            </a:r>
            <a:r>
              <a:rPr lang="en-US" sz="1800" dirty="0" smtClean="0">
                <a:solidFill>
                  <a:schemeClr val="bg1"/>
                </a:solidFill>
                <a:latin typeface="Bahnschrift" panose="020B0502040204020203" pitchFamily="34" charset="0"/>
                <a:cs typeface="Arial" panose="020B0604020202020204" pitchFamily="34" charset="0"/>
              </a:rPr>
              <a:t>, but it is not globally lockable</a:t>
            </a:r>
          </a:p>
          <a:p>
            <a:pPr marL="0" indent="0">
              <a:lnSpc>
                <a:spcPct val="110000"/>
              </a:lnSpc>
              <a:spcBef>
                <a:spcPts val="1200"/>
              </a:spcBef>
              <a:buClrTx/>
              <a:buNone/>
            </a:pPr>
            <a:r>
              <a:rPr lang="en-US" sz="1900" i="1" dirty="0" smtClean="0">
                <a:solidFill>
                  <a:srgbClr val="0070C0"/>
                </a:solidFill>
                <a:latin typeface="Bahnschrift" panose="020B0502040204020203" pitchFamily="34" charset="0"/>
                <a:cs typeface="Arial" panose="020B0604020202020204" pitchFamily="34" charset="0"/>
              </a:rPr>
              <a:t>Any locking happens at tuple granularity</a:t>
            </a:r>
            <a:endParaRPr lang="en-US" sz="1900" i="1" dirty="0">
              <a:solidFill>
                <a:srgbClr val="0070C0"/>
              </a:solidFill>
              <a:latin typeface="Bahnschrift" panose="020B0502040204020203" pitchFamily="34" charset="0"/>
              <a:cs typeface="Arial" panose="020B0604020202020204" pitchFamily="34" charset="0"/>
            </a:endParaRPr>
          </a:p>
          <a:p>
            <a:pPr marL="182880" indent="-182880">
              <a:lnSpc>
                <a:spcPct val="110000"/>
              </a:lnSpc>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tuple cannot be updated “in-place” (leading to race conditions)</a:t>
            </a:r>
          </a:p>
          <a:p>
            <a:pPr marL="182880" indent="-182880">
              <a:lnSpc>
                <a:spcPct val="110000"/>
              </a:lnSpc>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tuple is only updated by removing it, then updating in a process, and putting it back to </a:t>
            </a:r>
            <a:r>
              <a:rPr lang="en-US" sz="1800" dirty="0" smtClean="0">
                <a:solidFill>
                  <a:srgbClr val="C00000"/>
                </a:solidFill>
                <a:latin typeface="Bahnschrift" panose="020B0502040204020203" pitchFamily="34" charset="0"/>
                <a:cs typeface="Arial" panose="020B0604020202020204" pitchFamily="34" charset="0"/>
              </a:rPr>
              <a:t>TS</a:t>
            </a:r>
          </a:p>
        </p:txBody>
      </p:sp>
    </p:spTree>
    <p:extLst>
      <p:ext uri="{BB962C8B-B14F-4D97-AF65-F5344CB8AC3E}">
        <p14:creationId xmlns:p14="http://schemas.microsoft.com/office/powerpoint/2010/main" val="143000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9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9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9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9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9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9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fade">
                                      <p:cBhvr>
                                        <p:cTn id="37" dur="9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fade">
                                      <p:cBhvr>
                                        <p:cTn id="42" dur="9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fade">
                                      <p:cBhvr>
                                        <p:cTn id="47" dur="9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Characteristics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800" y="1066800"/>
            <a:ext cx="7776755" cy="38862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1200"/>
              </a:spcAft>
              <a:buClrTx/>
              <a:buNone/>
            </a:pPr>
            <a:r>
              <a:rPr lang="en-US" sz="2400" b="1" dirty="0" smtClean="0">
                <a:solidFill>
                  <a:srgbClr val="C00000"/>
                </a:solidFill>
                <a:latin typeface="Bahnschrift" panose="020B0502040204020203" pitchFamily="34" charset="0"/>
                <a:cs typeface="Arial" panose="020B0604020202020204" pitchFamily="34" charset="0"/>
              </a:rPr>
              <a:t>Time uncoupling</a:t>
            </a:r>
          </a:p>
          <a:p>
            <a:pPr marL="18288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a:t>
            </a:r>
            <a:r>
              <a:rPr lang="en-US" sz="1800" dirty="0">
                <a:solidFill>
                  <a:schemeClr val="bg1"/>
                </a:solidFill>
                <a:latin typeface="Bahnschrift" panose="020B0502040204020203" pitchFamily="34" charset="0"/>
                <a:cs typeface="Arial" panose="020B0604020202020204" pitchFamily="34" charset="0"/>
              </a:rPr>
              <a:t>tuple added to </a:t>
            </a:r>
            <a:r>
              <a:rPr lang="en-US" sz="1800" dirty="0">
                <a:solidFill>
                  <a:srgbClr val="C00000"/>
                </a:solidFill>
                <a:latin typeface="Bahnschrift" panose="020B0502040204020203" pitchFamily="34" charset="0"/>
                <a:cs typeface="Arial" panose="020B0604020202020204" pitchFamily="34" charset="0"/>
              </a:rPr>
              <a:t>TS</a:t>
            </a:r>
            <a:r>
              <a:rPr lang="en-US" sz="1800" dirty="0">
                <a:solidFill>
                  <a:schemeClr val="bg1"/>
                </a:solidFill>
                <a:latin typeface="Bahnschrift" panose="020B0502040204020203" pitchFamily="34" charset="0"/>
                <a:cs typeface="Arial" panose="020B0604020202020204" pitchFamily="34" charset="0"/>
              </a:rPr>
              <a:t> by </a:t>
            </a:r>
            <a:r>
              <a:rPr lang="en-US" sz="1800" dirty="0" smtClean="0">
                <a:solidFill>
                  <a:schemeClr val="bg1"/>
                </a:solidFill>
                <a:latin typeface="Bahnschrift" panose="020B0502040204020203" pitchFamily="34" charset="0"/>
                <a:cs typeface="Arial" panose="020B0604020202020204" pitchFamily="34" charset="0"/>
              </a:rPr>
              <a:t>some </a:t>
            </a:r>
            <a:r>
              <a:rPr lang="en-US" sz="1800" dirty="0" smtClean="0">
                <a:solidFill>
                  <a:srgbClr val="C00000"/>
                </a:solidFill>
                <a:latin typeface="Bahnschrift" panose="020B0502040204020203" pitchFamily="34" charset="0"/>
                <a:cs typeface="Arial" panose="020B0604020202020204" pitchFamily="34" charset="0"/>
              </a:rPr>
              <a:t>out</a:t>
            </a:r>
            <a:r>
              <a:rPr lang="en-US" sz="1800" dirty="0">
                <a:solidFill>
                  <a:srgbClr val="C00000"/>
                </a:solidFill>
                <a:latin typeface="Bahnschrift" panose="020B0502040204020203" pitchFamily="34" charset="0"/>
                <a:cs typeface="Arial" panose="020B0604020202020204" pitchFamily="34" charset="0"/>
              </a:rPr>
              <a:t>( ) </a:t>
            </a:r>
            <a:r>
              <a:rPr lang="en-US" sz="1800" dirty="0">
                <a:solidFill>
                  <a:schemeClr val="bg1"/>
                </a:solidFill>
                <a:latin typeface="Bahnschrift" panose="020B0502040204020203" pitchFamily="34" charset="0"/>
                <a:cs typeface="Arial" panose="020B0604020202020204" pitchFamily="34" charset="0"/>
              </a:rPr>
              <a:t>remains in </a:t>
            </a:r>
            <a:r>
              <a:rPr lang="en-US" sz="1800" dirty="0">
                <a:solidFill>
                  <a:srgbClr val="C00000"/>
                </a:solidFill>
                <a:latin typeface="Bahnschrift" panose="020B0502040204020203" pitchFamily="34" charset="0"/>
                <a:cs typeface="Arial" panose="020B0604020202020204" pitchFamily="34" charset="0"/>
              </a:rPr>
              <a:t>TS</a:t>
            </a:r>
            <a:r>
              <a:rPr lang="en-US" sz="1800" dirty="0">
                <a:solidFill>
                  <a:schemeClr val="bg1"/>
                </a:solidFill>
                <a:latin typeface="Bahnschrift" panose="020B0502040204020203" pitchFamily="34" charset="0"/>
                <a:cs typeface="Arial" panose="020B0604020202020204" pitchFamily="34" charset="0"/>
              </a:rPr>
              <a:t> until it is removed by </a:t>
            </a:r>
            <a:r>
              <a:rPr lang="en-US" sz="1800" dirty="0" smtClean="0">
                <a:solidFill>
                  <a:schemeClr val="bg1"/>
                </a:solidFill>
                <a:latin typeface="Bahnschrift" panose="020B0502040204020203" pitchFamily="34" charset="0"/>
                <a:cs typeface="Arial" panose="020B0604020202020204" pitchFamily="34" charset="0"/>
              </a:rPr>
              <a:t>some </a:t>
            </a:r>
            <a:r>
              <a:rPr lang="en-US" sz="1800" dirty="0" smtClean="0">
                <a:solidFill>
                  <a:srgbClr val="C00000"/>
                </a:solidFill>
                <a:latin typeface="Bahnschrift" panose="020B0502040204020203" pitchFamily="34" charset="0"/>
                <a:cs typeface="Arial" panose="020B0604020202020204" pitchFamily="34" charset="0"/>
              </a:rPr>
              <a:t>in</a:t>
            </a:r>
            <a:r>
              <a:rPr lang="en-US" sz="1800" dirty="0">
                <a:solidFill>
                  <a:srgbClr val="C00000"/>
                </a:solidFill>
                <a:latin typeface="Bahnschrift" panose="020B0502040204020203" pitchFamily="34" charset="0"/>
                <a:cs typeface="Arial" panose="020B0604020202020204" pitchFamily="34" charset="0"/>
              </a:rPr>
              <a:t>( </a:t>
            </a:r>
            <a:r>
              <a:rPr lang="en-US" sz="1800" dirty="0" smtClean="0">
                <a:solidFill>
                  <a:srgbClr val="C00000"/>
                </a:solidFill>
                <a:latin typeface="Bahnschrift" panose="020B0502040204020203" pitchFamily="34" charset="0"/>
                <a:cs typeface="Arial" panose="020B0604020202020204" pitchFamily="34" charset="0"/>
              </a:rPr>
              <a:t>)</a:t>
            </a:r>
          </a:p>
          <a:p>
            <a:pPr marL="18288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If </a:t>
            </a:r>
            <a:r>
              <a:rPr lang="en-US" sz="1800" dirty="0">
                <a:solidFill>
                  <a:schemeClr val="bg1"/>
                </a:solidFill>
                <a:latin typeface="Bahnschrift" panose="020B0502040204020203" pitchFamily="34" charset="0"/>
                <a:cs typeface="Arial" panose="020B0604020202020204" pitchFamily="34" charset="0"/>
              </a:rPr>
              <a:t>it is never removed by </a:t>
            </a:r>
            <a:r>
              <a:rPr lang="en-US" sz="1800" dirty="0">
                <a:solidFill>
                  <a:srgbClr val="C00000"/>
                </a:solidFill>
                <a:latin typeface="Bahnschrift" panose="020B0502040204020203" pitchFamily="34" charset="0"/>
                <a:cs typeface="Arial" panose="020B0604020202020204" pitchFamily="34" charset="0"/>
              </a:rPr>
              <a:t>in( ) </a:t>
            </a:r>
            <a:r>
              <a:rPr lang="en-US" sz="1800" dirty="0">
                <a:solidFill>
                  <a:schemeClr val="bg1"/>
                </a:solidFill>
                <a:latin typeface="Bahnschrift" panose="020B0502040204020203" pitchFamily="34" charset="0"/>
                <a:cs typeface="Arial" panose="020B0604020202020204" pitchFamily="34" charset="0"/>
              </a:rPr>
              <a:t>it will, in the abstract, remain in </a:t>
            </a:r>
            <a:r>
              <a:rPr lang="en-US" sz="1800" dirty="0">
                <a:solidFill>
                  <a:srgbClr val="C00000"/>
                </a:solidFill>
                <a:latin typeface="Bahnschrift" panose="020B0502040204020203" pitchFamily="34" charset="0"/>
                <a:cs typeface="Arial" panose="020B0604020202020204" pitchFamily="34" charset="0"/>
              </a:rPr>
              <a:t>TS</a:t>
            </a:r>
            <a:r>
              <a:rPr lang="en-US" sz="1800" dirty="0">
                <a:solidFill>
                  <a:schemeClr val="bg1"/>
                </a:solidFill>
                <a:latin typeface="Bahnschrift" panose="020B0502040204020203" pitchFamily="34" charset="0"/>
                <a:cs typeface="Arial" panose="020B0604020202020204" pitchFamily="34" charset="0"/>
              </a:rPr>
              <a:t> </a:t>
            </a:r>
            <a:r>
              <a:rPr lang="en-US" sz="1800" dirty="0" smtClean="0">
                <a:solidFill>
                  <a:schemeClr val="bg1"/>
                </a:solidFill>
                <a:latin typeface="Bahnschrift" panose="020B0502040204020203" pitchFamily="34" charset="0"/>
                <a:cs typeface="Arial" panose="020B0604020202020204" pitchFamily="34" charset="0"/>
              </a:rPr>
              <a:t>forever</a:t>
            </a:r>
          </a:p>
          <a:p>
            <a:pPr marL="18288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In </a:t>
            </a:r>
            <a:r>
              <a:rPr lang="en-US" sz="1800" dirty="0">
                <a:solidFill>
                  <a:schemeClr val="bg1"/>
                </a:solidFill>
                <a:latin typeface="Bahnschrift" panose="020B0502040204020203" pitchFamily="34" charset="0"/>
                <a:cs typeface="Arial" panose="020B0604020202020204" pitchFamily="34" charset="0"/>
              </a:rPr>
              <a:t>practice, tuples added to </a:t>
            </a:r>
            <a:r>
              <a:rPr lang="en-US" sz="1800" dirty="0">
                <a:solidFill>
                  <a:srgbClr val="C00000"/>
                </a:solidFill>
                <a:latin typeface="Bahnschrift" panose="020B0502040204020203" pitchFamily="34" charset="0"/>
                <a:cs typeface="Arial" panose="020B0604020202020204" pitchFamily="34" charset="0"/>
              </a:rPr>
              <a:t>TS</a:t>
            </a:r>
            <a:r>
              <a:rPr lang="en-US" sz="1800" dirty="0">
                <a:solidFill>
                  <a:schemeClr val="bg1"/>
                </a:solidFill>
                <a:latin typeface="Bahnschrift" panose="020B0502040204020203" pitchFamily="34" charset="0"/>
                <a:cs typeface="Arial" panose="020B0604020202020204" pitchFamily="34" charset="0"/>
              </a:rPr>
              <a:t> by a given distributed program will be removed once all that program’s processes have </a:t>
            </a:r>
            <a:r>
              <a:rPr lang="en-US" sz="1800" dirty="0" smtClean="0">
                <a:solidFill>
                  <a:schemeClr val="bg1"/>
                </a:solidFill>
                <a:latin typeface="Bahnschrift" panose="020B0502040204020203" pitchFamily="34" charset="0"/>
                <a:cs typeface="Arial" panose="020B0604020202020204" pitchFamily="34" charset="0"/>
              </a:rPr>
              <a:t>terminated</a:t>
            </a:r>
            <a:r>
              <a:rPr lang="en-US" sz="1800" dirty="0">
                <a:solidFill>
                  <a:schemeClr val="bg1"/>
                </a:solidFill>
                <a:latin typeface="Bahnschrift" panose="020B0502040204020203" pitchFamily="34" charset="0"/>
                <a:cs typeface="Arial" panose="020B0604020202020204" pitchFamily="34" charset="0"/>
              </a:rPr>
              <a:t> </a:t>
            </a:r>
            <a:r>
              <a:rPr lang="en-US" sz="1800" dirty="0" smtClean="0">
                <a:solidFill>
                  <a:schemeClr val="bg1"/>
                </a:solidFill>
                <a:latin typeface="Bahnschrift" panose="020B0502040204020203" pitchFamily="34" charset="0"/>
                <a:cs typeface="Arial" panose="020B0604020202020204" pitchFamily="34" charset="0"/>
              </a:rPr>
              <a:t>(unless </a:t>
            </a:r>
            <a:r>
              <a:rPr lang="en-US" sz="1800" dirty="0">
                <a:solidFill>
                  <a:schemeClr val="bg1"/>
                </a:solidFill>
                <a:latin typeface="Bahnschrift" panose="020B0502040204020203" pitchFamily="34" charset="0"/>
                <a:cs typeface="Arial" panose="020B0604020202020204" pitchFamily="34" charset="0"/>
              </a:rPr>
              <a:t>the programmer indicates explicitly to the </a:t>
            </a:r>
            <a:r>
              <a:rPr lang="en-US" sz="1800" dirty="0" smtClean="0">
                <a:solidFill>
                  <a:schemeClr val="bg1"/>
                </a:solidFill>
                <a:latin typeface="Bahnschrift" panose="020B0502040204020203" pitchFamily="34" charset="0"/>
                <a:cs typeface="Arial" panose="020B0604020202020204" pitchFamily="34" charset="0"/>
              </a:rPr>
              <a:t>contrary)</a:t>
            </a:r>
          </a:p>
          <a:p>
            <a:pPr marL="18288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Despite </a:t>
            </a:r>
            <a:r>
              <a:rPr lang="en-US" sz="1800" dirty="0">
                <a:solidFill>
                  <a:schemeClr val="bg1"/>
                </a:solidFill>
                <a:latin typeface="Bahnschrift" panose="020B0502040204020203" pitchFamily="34" charset="0"/>
                <a:cs typeface="Arial" panose="020B0604020202020204" pitchFamily="34" charset="0"/>
              </a:rPr>
              <a:t>these practical considerations, Linda allows programs to be distributed in time </a:t>
            </a:r>
            <a:r>
              <a:rPr lang="en-US" sz="1800" i="1" dirty="0" smtClean="0">
                <a:solidFill>
                  <a:schemeClr val="bg1"/>
                </a:solidFill>
                <a:latin typeface="Bahnschrift" panose="020B0502040204020203" pitchFamily="34" charset="0"/>
                <a:cs typeface="Arial" panose="020B0604020202020204" pitchFamily="34" charset="0"/>
              </a:rPr>
              <a:t>in that</a:t>
            </a:r>
            <a:r>
              <a:rPr lang="en-US" sz="1800" dirty="0" smtClean="0">
                <a:solidFill>
                  <a:schemeClr val="bg1"/>
                </a:solidFill>
                <a:latin typeface="Bahnschrift" panose="020B0502040204020203" pitchFamily="34" charset="0"/>
                <a:cs typeface="Arial" panose="020B0604020202020204" pitchFamily="34" charset="0"/>
              </a:rPr>
              <a:t> a </a:t>
            </a:r>
            <a:r>
              <a:rPr lang="en-US" sz="1800" dirty="0">
                <a:solidFill>
                  <a:schemeClr val="bg1"/>
                </a:solidFill>
                <a:latin typeface="Bahnschrift" panose="020B0502040204020203" pitchFamily="34" charset="0"/>
                <a:cs typeface="Arial" panose="020B0604020202020204" pitchFamily="34" charset="0"/>
              </a:rPr>
              <a:t>process </a:t>
            </a:r>
            <a:r>
              <a:rPr lang="en-US" sz="1800" dirty="0">
                <a:solidFill>
                  <a:srgbClr val="B34D1F"/>
                </a:solidFill>
                <a:latin typeface="Bahnschrift" panose="020B0502040204020203" pitchFamily="34" charset="0"/>
                <a:cs typeface="Arial" panose="020B0604020202020204" pitchFamily="34" charset="0"/>
              </a:rPr>
              <a:t>A</a:t>
            </a:r>
            <a:r>
              <a:rPr lang="en-US" sz="1800" dirty="0">
                <a:solidFill>
                  <a:schemeClr val="bg1"/>
                </a:solidFill>
                <a:latin typeface="Bahnschrift" panose="020B0502040204020203" pitchFamily="34" charset="0"/>
                <a:cs typeface="Arial" panose="020B0604020202020204" pitchFamily="34" charset="0"/>
              </a:rPr>
              <a:t> in which some </a:t>
            </a:r>
            <a:r>
              <a:rPr lang="en-US" sz="1800" dirty="0">
                <a:solidFill>
                  <a:srgbClr val="B34D1F"/>
                </a:solidFill>
                <a:latin typeface="Bahnschrift" panose="020B0502040204020203" pitchFamily="34" charset="0"/>
                <a:cs typeface="Arial" panose="020B0604020202020204" pitchFamily="34" charset="0"/>
              </a:rPr>
              <a:t>out( )</a:t>
            </a:r>
            <a:r>
              <a:rPr lang="en-US" sz="1800" dirty="0">
                <a:solidFill>
                  <a:schemeClr val="bg1"/>
                </a:solidFill>
                <a:latin typeface="Bahnschrift" panose="020B0502040204020203" pitchFamily="34" charset="0"/>
                <a:cs typeface="Arial" panose="020B0604020202020204" pitchFamily="34" charset="0"/>
              </a:rPr>
              <a:t> statement appears may run to completion before </a:t>
            </a:r>
            <a:r>
              <a:rPr lang="en-US" sz="1800" dirty="0" smtClean="0">
                <a:solidFill>
                  <a:schemeClr val="bg1"/>
                </a:solidFill>
                <a:latin typeface="Bahnschrift" panose="020B0502040204020203" pitchFamily="34" charset="0"/>
                <a:cs typeface="Arial" panose="020B0604020202020204" pitchFamily="34" charset="0"/>
              </a:rPr>
              <a:t>a matching process </a:t>
            </a:r>
            <a:r>
              <a:rPr lang="en-US" sz="1800" dirty="0" smtClean="0">
                <a:solidFill>
                  <a:srgbClr val="B34D1F"/>
                </a:solidFill>
                <a:latin typeface="Bahnschrift" panose="020B0502040204020203" pitchFamily="34" charset="0"/>
                <a:cs typeface="Arial" panose="020B0604020202020204" pitchFamily="34" charset="0"/>
              </a:rPr>
              <a:t>B</a:t>
            </a:r>
            <a:r>
              <a:rPr lang="en-US" sz="1800" dirty="0">
                <a:solidFill>
                  <a:schemeClr val="bg1"/>
                </a:solidFill>
                <a:latin typeface="Bahnschrift" panose="020B0502040204020203" pitchFamily="34" charset="0"/>
                <a:cs typeface="Arial" panose="020B0604020202020204" pitchFamily="34" charset="0"/>
              </a:rPr>
              <a:t> </a:t>
            </a:r>
            <a:r>
              <a:rPr lang="en-US" sz="1800" dirty="0" smtClean="0">
                <a:solidFill>
                  <a:schemeClr val="bg1"/>
                </a:solidFill>
                <a:latin typeface="Bahnschrift" panose="020B0502040204020203" pitchFamily="34" charset="0"/>
                <a:cs typeface="Arial" panose="020B0604020202020204" pitchFamily="34" charset="0"/>
              </a:rPr>
              <a:t>(in </a:t>
            </a:r>
            <a:r>
              <a:rPr lang="en-US" sz="1800" dirty="0">
                <a:solidFill>
                  <a:schemeClr val="bg1"/>
                </a:solidFill>
                <a:latin typeface="Bahnschrift" panose="020B0502040204020203" pitchFamily="34" charset="0"/>
                <a:cs typeface="Arial" panose="020B0604020202020204" pitchFamily="34" charset="0"/>
              </a:rPr>
              <a:t>which the corresponding </a:t>
            </a:r>
            <a:r>
              <a:rPr lang="en-US" sz="1800" dirty="0">
                <a:solidFill>
                  <a:srgbClr val="B34D1F"/>
                </a:solidFill>
                <a:latin typeface="Bahnschrift" panose="020B0502040204020203" pitchFamily="34" charset="0"/>
                <a:cs typeface="Arial" panose="020B0604020202020204" pitchFamily="34" charset="0"/>
              </a:rPr>
              <a:t>in( ) </a:t>
            </a:r>
            <a:r>
              <a:rPr lang="en-US" sz="1800" dirty="0" smtClean="0">
                <a:solidFill>
                  <a:schemeClr val="bg1"/>
                </a:solidFill>
                <a:latin typeface="Bahnschrift" panose="020B0502040204020203" pitchFamily="34" charset="0"/>
                <a:cs typeface="Arial" panose="020B0604020202020204" pitchFamily="34" charset="0"/>
              </a:rPr>
              <a:t>appears) </a:t>
            </a:r>
            <a:r>
              <a:rPr lang="en-US" sz="1800" dirty="0">
                <a:solidFill>
                  <a:schemeClr val="bg1"/>
                </a:solidFill>
                <a:latin typeface="Bahnschrift" panose="020B0502040204020203" pitchFamily="34" charset="0"/>
                <a:cs typeface="Arial" panose="020B0604020202020204" pitchFamily="34" charset="0"/>
              </a:rPr>
              <a:t>is loaded. </a:t>
            </a:r>
            <a:endParaRPr lang="en-US" sz="1800" dirty="0" smtClean="0">
              <a:solidFill>
                <a:schemeClr val="bg1"/>
              </a:solidFill>
              <a:latin typeface="Bahnschrift" panose="020B0502040204020203" pitchFamily="34" charset="0"/>
              <a:cs typeface="Arial" panose="020B0604020202020204" pitchFamily="34" charset="0"/>
            </a:endParaRPr>
          </a:p>
        </p:txBody>
      </p:sp>
    </p:spTree>
    <p:extLst>
      <p:ext uri="{BB962C8B-B14F-4D97-AF65-F5344CB8AC3E}">
        <p14:creationId xmlns:p14="http://schemas.microsoft.com/office/powerpoint/2010/main" val="140320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9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9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9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9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9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31242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45538" y="838200"/>
            <a:ext cx="7620000" cy="2133600"/>
          </a:xfrm>
        </p:spPr>
        <p:txBody>
          <a:bodyPr>
            <a:noAutofit/>
          </a:bodyPr>
          <a:lstStyle/>
          <a:p>
            <a:pPr algn="ctr">
              <a:spcBef>
                <a:spcPts val="0"/>
              </a:spcBef>
            </a:pPr>
            <a:r>
              <a:rPr lang="en-US" b="1" dirty="0" smtClean="0">
                <a:solidFill>
                  <a:srgbClr val="002060"/>
                </a:solidFill>
                <a:latin typeface="Verdana" pitchFamily="34" charset="0"/>
                <a:ea typeface="Verdana" pitchFamily="34" charset="0"/>
                <a:cs typeface="Verdana" pitchFamily="34" charset="0"/>
              </a:rPr>
              <a:t>Linda </a:t>
            </a:r>
            <a:br>
              <a:rPr lang="en-US" b="1" dirty="0" smtClean="0">
                <a:solidFill>
                  <a:srgbClr val="002060"/>
                </a:solidFill>
                <a:latin typeface="Verdana" pitchFamily="34" charset="0"/>
                <a:ea typeface="Verdana" pitchFamily="34" charset="0"/>
                <a:cs typeface="Verdana" pitchFamily="34" charset="0"/>
              </a:rPr>
            </a:br>
            <a:r>
              <a:rPr lang="en-US" b="1" dirty="0" smtClean="0">
                <a:solidFill>
                  <a:srgbClr val="002060"/>
                </a:solidFill>
                <a:latin typeface="Verdana" pitchFamily="34" charset="0"/>
                <a:ea typeface="Verdana" pitchFamily="34" charset="0"/>
                <a:cs typeface="Verdana" pitchFamily="34" charset="0"/>
              </a:rPr>
              <a:t>and </a:t>
            </a:r>
            <a:br>
              <a:rPr lang="en-US" b="1" dirty="0" smtClean="0">
                <a:solidFill>
                  <a:srgbClr val="002060"/>
                </a:solidFill>
                <a:latin typeface="Verdana" pitchFamily="34" charset="0"/>
                <a:ea typeface="Verdana" pitchFamily="34" charset="0"/>
                <a:cs typeface="Verdana" pitchFamily="34" charset="0"/>
              </a:rPr>
            </a:br>
            <a:r>
              <a:rPr lang="en-US" b="1" dirty="0" smtClean="0">
                <a:solidFill>
                  <a:srgbClr val="002060"/>
                </a:solidFill>
                <a:latin typeface="Verdana" pitchFamily="34" charset="0"/>
                <a:ea typeface="Verdana" pitchFamily="34" charset="0"/>
                <a:cs typeface="Verdana" pitchFamily="34" charset="0"/>
              </a:rPr>
              <a:t>Tuple Spaces</a:t>
            </a:r>
            <a:r>
              <a:rPr lang="en-US" b="1" dirty="0" smtClean="0">
                <a:solidFill>
                  <a:schemeClr val="bg1"/>
                </a:solidFill>
                <a:latin typeface="Verdana" pitchFamily="34" charset="0"/>
                <a:ea typeface="Verdana" pitchFamily="34" charset="0"/>
                <a:cs typeface="Verdana" pitchFamily="34" charset="0"/>
              </a:rPr>
              <a:t/>
            </a:r>
            <a:br>
              <a:rPr lang="en-US" b="1" dirty="0" smtClean="0">
                <a:solidFill>
                  <a:schemeClr val="bg1"/>
                </a:solidFill>
                <a:latin typeface="Verdana" pitchFamily="34" charset="0"/>
                <a:ea typeface="Verdana" pitchFamily="34" charset="0"/>
                <a:cs typeface="Verdana" pitchFamily="34" charset="0"/>
              </a:rPr>
            </a:br>
            <a:endPar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5895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Characteristics</a:t>
            </a:r>
            <a:endParaRPr lang="en-US" sz="3600" b="1" dirty="0">
              <a:solidFill>
                <a:srgbClr val="0070C0"/>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295400"/>
            <a:ext cx="7525445" cy="5029200"/>
          </a:xfrm>
          <a:prstGeom prst="rect">
            <a:avLst/>
          </a:prstGeom>
        </p:spPr>
      </p:pic>
      <p:sp>
        <p:nvSpPr>
          <p:cNvPr id="3" name="Oval 2"/>
          <p:cNvSpPr/>
          <p:nvPr/>
        </p:nvSpPr>
        <p:spPr>
          <a:xfrm>
            <a:off x="7211936" y="5715000"/>
            <a:ext cx="533400" cy="533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5893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65821"/>
            <a:ext cx="8372475" cy="657223"/>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Characteristics</a:t>
            </a:r>
            <a:endParaRPr lang="en-US" sz="3600" b="1" dirty="0">
              <a:solidFill>
                <a:srgbClr val="0070C0"/>
              </a:solidFill>
              <a:latin typeface="Arial" panose="020B0604020202020204" pitchFamily="34" charset="0"/>
              <a:cs typeface="Arial" panose="020B0604020202020204" pitchFamily="34" charset="0"/>
            </a:endParaRPr>
          </a:p>
        </p:txBody>
      </p:sp>
      <p:sp>
        <p:nvSpPr>
          <p:cNvPr id="3" name="Oval 2"/>
          <p:cNvSpPr/>
          <p:nvPr/>
        </p:nvSpPr>
        <p:spPr>
          <a:xfrm>
            <a:off x="7211936" y="5715000"/>
            <a:ext cx="533400" cy="533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219200"/>
            <a:ext cx="7019236" cy="5410200"/>
          </a:xfrm>
          <a:prstGeom prst="rect">
            <a:avLst/>
          </a:prstGeom>
        </p:spPr>
      </p:pic>
    </p:spTree>
    <p:extLst>
      <p:ext uri="{BB962C8B-B14F-4D97-AF65-F5344CB8AC3E}">
        <p14:creationId xmlns:p14="http://schemas.microsoft.com/office/powerpoint/2010/main" val="500150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60959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Example in C-Linda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800" y="1066802"/>
            <a:ext cx="8524875" cy="52577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hello_linda.c</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#include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#include "</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linda_lib.h</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void </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sayHello</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n</a:t>
            </a:r>
            <a:r>
              <a:rPr lang="en-US" sz="16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j;</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in("count", ?j</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tuple removed from TS </a:t>
            </a:r>
            <a:r>
              <a:rPr lang="en-US" sz="1600" i="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out("count", j+1</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i="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tuple </a:t>
            </a:r>
            <a:r>
              <a:rPr lang="en-US" sz="1600" i="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put back into TS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 from process %d, count %d\n", n, j);</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void </a:t>
            </a:r>
            <a:r>
              <a:rPr lang="en-US" sz="16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real_main</a:t>
            </a:r>
            <a:r>
              <a:rPr lang="en-US" sz="16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out("count", 0</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i="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tuple put into TS */</a:t>
            </a:r>
            <a:endParaRPr lang="en-US" sz="16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1;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&lt;= 4;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eval</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("worker", </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sayHello</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in("count", 4</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i="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tuple removed from TS */</a:t>
            </a:r>
            <a:endParaRPr lang="en-US" sz="1600" i="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("all processes done. \n");</a:t>
            </a:r>
          </a:p>
          <a:p>
            <a:pPr marL="109728" indent="0">
              <a:lnSpc>
                <a:spcPct val="120000"/>
              </a:lnSpc>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2543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1100"/>
                            </p:stCondLst>
                            <p:childTnLst>
                              <p:par>
                                <p:cTn id="9" presetID="10" presetClass="entr" presetSubtype="0" fill="hold" nodeType="afterEffect">
                                  <p:stCondLst>
                                    <p:cond delay="6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2200"/>
                            </p:stCondLst>
                            <p:childTnLst>
                              <p:par>
                                <p:cTn id="13" presetID="10" presetClass="entr" presetSubtype="0" fill="hold" nodeType="afterEffect">
                                  <p:stCondLst>
                                    <p:cond delay="6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par>
                          <p:cTn id="16" fill="hold">
                            <p:stCondLst>
                              <p:cond delay="3300"/>
                            </p:stCondLst>
                            <p:childTnLst>
                              <p:par>
                                <p:cTn id="17" presetID="10" presetClass="entr" presetSubtype="0" fill="hold" nodeType="afterEffect">
                                  <p:stCondLst>
                                    <p:cond delay="60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500"/>
                                        <p:tgtEl>
                                          <p:spTgt spid="7">
                                            <p:txEl>
                                              <p:pRg st="4" end="4"/>
                                            </p:txEl>
                                          </p:spTgt>
                                        </p:tgtEl>
                                      </p:cBhvr>
                                    </p:animEffect>
                                  </p:childTnLst>
                                </p:cTn>
                              </p:par>
                            </p:childTnLst>
                          </p:cTn>
                        </p:par>
                        <p:par>
                          <p:cTn id="20" fill="hold">
                            <p:stCondLst>
                              <p:cond delay="4400"/>
                            </p:stCondLst>
                            <p:childTnLst>
                              <p:par>
                                <p:cTn id="21" presetID="10" presetClass="entr" presetSubtype="0" fill="hold" nodeType="afterEffect">
                                  <p:stCondLst>
                                    <p:cond delay="600"/>
                                  </p:stCondLst>
                                  <p:childTnLst>
                                    <p:set>
                                      <p:cBhvr>
                                        <p:cTn id="22" dur="1" fill="hold">
                                          <p:stCondLst>
                                            <p:cond delay="0"/>
                                          </p:stCondLst>
                                        </p:cTn>
                                        <p:tgtEl>
                                          <p:spTgt spid="7">
                                            <p:txEl>
                                              <p:pRg st="5" end="5"/>
                                            </p:txEl>
                                          </p:spTgt>
                                        </p:tgtEl>
                                        <p:attrNameLst>
                                          <p:attrName>style.visibility</p:attrName>
                                        </p:attrNameLst>
                                      </p:cBhvr>
                                      <p:to>
                                        <p:strVal val="visible"/>
                                      </p:to>
                                    </p:set>
                                    <p:animEffect transition="in" filter="fade">
                                      <p:cBhvr>
                                        <p:cTn id="23" dur="500"/>
                                        <p:tgtEl>
                                          <p:spTgt spid="7">
                                            <p:txEl>
                                              <p:pRg st="5" end="5"/>
                                            </p:txEl>
                                          </p:spTgt>
                                        </p:tgtEl>
                                      </p:cBhvr>
                                    </p:animEffect>
                                  </p:childTnLst>
                                </p:cTn>
                              </p:par>
                            </p:childTnLst>
                          </p:cTn>
                        </p:par>
                        <p:par>
                          <p:cTn id="24" fill="hold">
                            <p:stCondLst>
                              <p:cond delay="5500"/>
                            </p:stCondLst>
                            <p:childTnLst>
                              <p:par>
                                <p:cTn id="25" presetID="10" presetClass="entr" presetSubtype="0" fill="hold" nodeType="afterEffect">
                                  <p:stCondLst>
                                    <p:cond delay="60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childTnLst>
                          </p:cTn>
                        </p:par>
                        <p:par>
                          <p:cTn id="28" fill="hold">
                            <p:stCondLst>
                              <p:cond delay="6600"/>
                            </p:stCondLst>
                            <p:childTnLst>
                              <p:par>
                                <p:cTn id="29" presetID="10" presetClass="entr" presetSubtype="0" fill="hold" nodeType="afterEffect">
                                  <p:stCondLst>
                                    <p:cond delay="600"/>
                                  </p:stCondLst>
                                  <p:childTnLst>
                                    <p:set>
                                      <p:cBhvr>
                                        <p:cTn id="30" dur="1" fill="hold">
                                          <p:stCondLst>
                                            <p:cond delay="0"/>
                                          </p:stCondLst>
                                        </p:cTn>
                                        <p:tgtEl>
                                          <p:spTgt spid="7">
                                            <p:txEl>
                                              <p:pRg st="7" end="7"/>
                                            </p:txEl>
                                          </p:spTgt>
                                        </p:tgtEl>
                                        <p:attrNameLst>
                                          <p:attrName>style.visibility</p:attrName>
                                        </p:attrNameLst>
                                      </p:cBhvr>
                                      <p:to>
                                        <p:strVal val="visible"/>
                                      </p:to>
                                    </p:set>
                                    <p:animEffect transition="in" filter="fade">
                                      <p:cBhvr>
                                        <p:cTn id="31" dur="500"/>
                                        <p:tgtEl>
                                          <p:spTgt spid="7">
                                            <p:txEl>
                                              <p:pRg st="7" end="7"/>
                                            </p:txEl>
                                          </p:spTgt>
                                        </p:tgtEl>
                                      </p:cBhvr>
                                    </p:animEffect>
                                  </p:childTnLst>
                                </p:cTn>
                              </p:par>
                            </p:childTnLst>
                          </p:cTn>
                        </p:par>
                        <p:par>
                          <p:cTn id="32" fill="hold">
                            <p:stCondLst>
                              <p:cond delay="7700"/>
                            </p:stCondLst>
                            <p:childTnLst>
                              <p:par>
                                <p:cTn id="33" presetID="10" presetClass="entr" presetSubtype="0" fill="hold" nodeType="afterEffect">
                                  <p:stCondLst>
                                    <p:cond delay="600"/>
                                  </p:stCondLst>
                                  <p:childTnLst>
                                    <p:set>
                                      <p:cBhvr>
                                        <p:cTn id="34" dur="1" fill="hold">
                                          <p:stCondLst>
                                            <p:cond delay="0"/>
                                          </p:stCondLst>
                                        </p:cTn>
                                        <p:tgtEl>
                                          <p:spTgt spid="7">
                                            <p:txEl>
                                              <p:pRg st="8" end="8"/>
                                            </p:txEl>
                                          </p:spTgt>
                                        </p:tgtEl>
                                        <p:attrNameLst>
                                          <p:attrName>style.visibility</p:attrName>
                                        </p:attrNameLst>
                                      </p:cBhvr>
                                      <p:to>
                                        <p:strVal val="visible"/>
                                      </p:to>
                                    </p:set>
                                    <p:animEffect transition="in" filter="fade">
                                      <p:cBhvr>
                                        <p:cTn id="35" dur="500"/>
                                        <p:tgtEl>
                                          <p:spTgt spid="7">
                                            <p:txEl>
                                              <p:pRg st="8" end="8"/>
                                            </p:txEl>
                                          </p:spTgt>
                                        </p:tgtEl>
                                      </p:cBhvr>
                                    </p:animEffect>
                                  </p:childTnLst>
                                </p:cTn>
                              </p:par>
                            </p:childTnLst>
                          </p:cTn>
                        </p:par>
                        <p:par>
                          <p:cTn id="36" fill="hold">
                            <p:stCondLst>
                              <p:cond delay="8800"/>
                            </p:stCondLst>
                            <p:childTnLst>
                              <p:par>
                                <p:cTn id="37" presetID="10" presetClass="entr" presetSubtype="0" fill="hold" nodeType="afterEffect">
                                  <p:stCondLst>
                                    <p:cond delay="600"/>
                                  </p:stCondLst>
                                  <p:childTnLst>
                                    <p:set>
                                      <p:cBhvr>
                                        <p:cTn id="38" dur="1" fill="hold">
                                          <p:stCondLst>
                                            <p:cond delay="0"/>
                                          </p:stCondLst>
                                        </p:cTn>
                                        <p:tgtEl>
                                          <p:spTgt spid="7">
                                            <p:txEl>
                                              <p:pRg st="9" end="9"/>
                                            </p:txEl>
                                          </p:spTgt>
                                        </p:tgtEl>
                                        <p:attrNameLst>
                                          <p:attrName>style.visibility</p:attrName>
                                        </p:attrNameLst>
                                      </p:cBhvr>
                                      <p:to>
                                        <p:strVal val="visible"/>
                                      </p:to>
                                    </p:set>
                                    <p:animEffect transition="in" filter="fade">
                                      <p:cBhvr>
                                        <p:cTn id="39" dur="500"/>
                                        <p:tgtEl>
                                          <p:spTgt spid="7">
                                            <p:txEl>
                                              <p:pRg st="9" end="9"/>
                                            </p:txEl>
                                          </p:spTgt>
                                        </p:tgtEl>
                                      </p:cBhvr>
                                    </p:animEffect>
                                  </p:childTnLst>
                                </p:cTn>
                              </p:par>
                            </p:childTnLst>
                          </p:cTn>
                        </p:par>
                        <p:par>
                          <p:cTn id="40" fill="hold">
                            <p:stCondLst>
                              <p:cond delay="9900"/>
                            </p:stCondLst>
                            <p:childTnLst>
                              <p:par>
                                <p:cTn id="41" presetID="10" presetClass="entr" presetSubtype="0" fill="hold" nodeType="afterEffect">
                                  <p:stCondLst>
                                    <p:cond delay="600"/>
                                  </p:stCondLst>
                                  <p:childTnLst>
                                    <p:set>
                                      <p:cBhvr>
                                        <p:cTn id="42" dur="1" fill="hold">
                                          <p:stCondLst>
                                            <p:cond delay="0"/>
                                          </p:stCondLst>
                                        </p:cTn>
                                        <p:tgtEl>
                                          <p:spTgt spid="7">
                                            <p:txEl>
                                              <p:pRg st="10" end="10"/>
                                            </p:txEl>
                                          </p:spTgt>
                                        </p:tgtEl>
                                        <p:attrNameLst>
                                          <p:attrName>style.visibility</p:attrName>
                                        </p:attrNameLst>
                                      </p:cBhvr>
                                      <p:to>
                                        <p:strVal val="visible"/>
                                      </p:to>
                                    </p:set>
                                    <p:animEffect transition="in" filter="fade">
                                      <p:cBhvr>
                                        <p:cTn id="43" dur="500"/>
                                        <p:tgtEl>
                                          <p:spTgt spid="7">
                                            <p:txEl>
                                              <p:pRg st="10" end="10"/>
                                            </p:txEl>
                                          </p:spTgt>
                                        </p:tgtEl>
                                      </p:cBhvr>
                                    </p:animEffect>
                                  </p:childTnLst>
                                </p:cTn>
                              </p:par>
                            </p:childTnLst>
                          </p:cTn>
                        </p:par>
                        <p:par>
                          <p:cTn id="44" fill="hold">
                            <p:stCondLst>
                              <p:cond delay="11000"/>
                            </p:stCondLst>
                            <p:childTnLst>
                              <p:par>
                                <p:cTn id="45" presetID="10" presetClass="entr" presetSubtype="0" fill="hold" nodeType="afterEffect">
                                  <p:stCondLst>
                                    <p:cond delay="600"/>
                                  </p:stCondLst>
                                  <p:childTnLst>
                                    <p:set>
                                      <p:cBhvr>
                                        <p:cTn id="46" dur="1" fill="hold">
                                          <p:stCondLst>
                                            <p:cond delay="0"/>
                                          </p:stCondLst>
                                        </p:cTn>
                                        <p:tgtEl>
                                          <p:spTgt spid="7">
                                            <p:txEl>
                                              <p:pRg st="11" end="11"/>
                                            </p:txEl>
                                          </p:spTgt>
                                        </p:tgtEl>
                                        <p:attrNameLst>
                                          <p:attrName>style.visibility</p:attrName>
                                        </p:attrNameLst>
                                      </p:cBhvr>
                                      <p:to>
                                        <p:strVal val="visible"/>
                                      </p:to>
                                    </p:set>
                                    <p:animEffect transition="in" filter="fade">
                                      <p:cBhvr>
                                        <p:cTn id="47" dur="500"/>
                                        <p:tgtEl>
                                          <p:spTgt spid="7">
                                            <p:txEl>
                                              <p:pRg st="11" end="11"/>
                                            </p:txEl>
                                          </p:spTgt>
                                        </p:tgtEl>
                                      </p:cBhvr>
                                    </p:animEffect>
                                  </p:childTnLst>
                                </p:cTn>
                              </p:par>
                            </p:childTnLst>
                          </p:cTn>
                        </p:par>
                        <p:par>
                          <p:cTn id="48" fill="hold">
                            <p:stCondLst>
                              <p:cond delay="12100"/>
                            </p:stCondLst>
                            <p:childTnLst>
                              <p:par>
                                <p:cTn id="49" presetID="10" presetClass="entr" presetSubtype="0" fill="hold" nodeType="afterEffect">
                                  <p:stCondLst>
                                    <p:cond delay="600"/>
                                  </p:stCondLst>
                                  <p:childTnLst>
                                    <p:set>
                                      <p:cBhvr>
                                        <p:cTn id="50" dur="1" fill="hold">
                                          <p:stCondLst>
                                            <p:cond delay="0"/>
                                          </p:stCondLst>
                                        </p:cTn>
                                        <p:tgtEl>
                                          <p:spTgt spid="7">
                                            <p:txEl>
                                              <p:pRg st="12" end="12"/>
                                            </p:txEl>
                                          </p:spTgt>
                                        </p:tgtEl>
                                        <p:attrNameLst>
                                          <p:attrName>style.visibility</p:attrName>
                                        </p:attrNameLst>
                                      </p:cBhvr>
                                      <p:to>
                                        <p:strVal val="visible"/>
                                      </p:to>
                                    </p:set>
                                    <p:animEffect transition="in" filter="fade">
                                      <p:cBhvr>
                                        <p:cTn id="51" dur="500"/>
                                        <p:tgtEl>
                                          <p:spTgt spid="7">
                                            <p:txEl>
                                              <p:pRg st="12" end="12"/>
                                            </p:txEl>
                                          </p:spTgt>
                                        </p:tgtEl>
                                      </p:cBhvr>
                                    </p:animEffect>
                                  </p:childTnLst>
                                </p:cTn>
                              </p:par>
                            </p:childTnLst>
                          </p:cTn>
                        </p:par>
                        <p:par>
                          <p:cTn id="52" fill="hold">
                            <p:stCondLst>
                              <p:cond delay="13200"/>
                            </p:stCondLst>
                            <p:childTnLst>
                              <p:par>
                                <p:cTn id="53" presetID="10" presetClass="entr" presetSubtype="0" fill="hold" nodeType="afterEffect">
                                  <p:stCondLst>
                                    <p:cond delay="600"/>
                                  </p:stCondLst>
                                  <p:childTnLst>
                                    <p:set>
                                      <p:cBhvr>
                                        <p:cTn id="54" dur="1" fill="hold">
                                          <p:stCondLst>
                                            <p:cond delay="0"/>
                                          </p:stCondLst>
                                        </p:cTn>
                                        <p:tgtEl>
                                          <p:spTgt spid="7">
                                            <p:txEl>
                                              <p:pRg st="13" end="13"/>
                                            </p:txEl>
                                          </p:spTgt>
                                        </p:tgtEl>
                                        <p:attrNameLst>
                                          <p:attrName>style.visibility</p:attrName>
                                        </p:attrNameLst>
                                      </p:cBhvr>
                                      <p:to>
                                        <p:strVal val="visible"/>
                                      </p:to>
                                    </p:set>
                                    <p:animEffect transition="in" filter="fade">
                                      <p:cBhvr>
                                        <p:cTn id="55" dur="500"/>
                                        <p:tgtEl>
                                          <p:spTgt spid="7">
                                            <p:txEl>
                                              <p:pRg st="13" end="13"/>
                                            </p:txEl>
                                          </p:spTgt>
                                        </p:tgtEl>
                                      </p:cBhvr>
                                    </p:animEffect>
                                  </p:childTnLst>
                                </p:cTn>
                              </p:par>
                            </p:childTnLst>
                          </p:cTn>
                        </p:par>
                        <p:par>
                          <p:cTn id="56" fill="hold">
                            <p:stCondLst>
                              <p:cond delay="14300"/>
                            </p:stCondLst>
                            <p:childTnLst>
                              <p:par>
                                <p:cTn id="57" presetID="10" presetClass="entr" presetSubtype="0" fill="hold" nodeType="afterEffect">
                                  <p:stCondLst>
                                    <p:cond delay="600"/>
                                  </p:stCondLst>
                                  <p:childTnLst>
                                    <p:set>
                                      <p:cBhvr>
                                        <p:cTn id="58" dur="1" fill="hold">
                                          <p:stCondLst>
                                            <p:cond delay="0"/>
                                          </p:stCondLst>
                                        </p:cTn>
                                        <p:tgtEl>
                                          <p:spTgt spid="7">
                                            <p:txEl>
                                              <p:pRg st="14" end="14"/>
                                            </p:txEl>
                                          </p:spTgt>
                                        </p:tgtEl>
                                        <p:attrNameLst>
                                          <p:attrName>style.visibility</p:attrName>
                                        </p:attrNameLst>
                                      </p:cBhvr>
                                      <p:to>
                                        <p:strVal val="visible"/>
                                      </p:to>
                                    </p:set>
                                    <p:animEffect transition="in" filter="fade">
                                      <p:cBhvr>
                                        <p:cTn id="59" dur="500"/>
                                        <p:tgtEl>
                                          <p:spTgt spid="7">
                                            <p:txEl>
                                              <p:pRg st="14" end="14"/>
                                            </p:txEl>
                                          </p:spTgt>
                                        </p:tgtEl>
                                      </p:cBhvr>
                                    </p:animEffect>
                                  </p:childTnLst>
                                </p:cTn>
                              </p:par>
                            </p:childTnLst>
                          </p:cTn>
                        </p:par>
                        <p:par>
                          <p:cTn id="60" fill="hold">
                            <p:stCondLst>
                              <p:cond delay="15400"/>
                            </p:stCondLst>
                            <p:childTnLst>
                              <p:par>
                                <p:cTn id="61" presetID="10" presetClass="entr" presetSubtype="0" fill="hold" nodeType="afterEffect">
                                  <p:stCondLst>
                                    <p:cond delay="600"/>
                                  </p:stCondLst>
                                  <p:childTnLst>
                                    <p:set>
                                      <p:cBhvr>
                                        <p:cTn id="62" dur="1" fill="hold">
                                          <p:stCondLst>
                                            <p:cond delay="0"/>
                                          </p:stCondLst>
                                        </p:cTn>
                                        <p:tgtEl>
                                          <p:spTgt spid="7">
                                            <p:txEl>
                                              <p:pRg st="15" end="15"/>
                                            </p:txEl>
                                          </p:spTgt>
                                        </p:tgtEl>
                                        <p:attrNameLst>
                                          <p:attrName>style.visibility</p:attrName>
                                        </p:attrNameLst>
                                      </p:cBhvr>
                                      <p:to>
                                        <p:strVal val="visible"/>
                                      </p:to>
                                    </p:set>
                                    <p:animEffect transition="in" filter="fade">
                                      <p:cBhvr>
                                        <p:cTn id="63" dur="500"/>
                                        <p:tgtEl>
                                          <p:spTgt spid="7">
                                            <p:txEl>
                                              <p:pRg st="15" end="15"/>
                                            </p:txEl>
                                          </p:spTgt>
                                        </p:tgtEl>
                                      </p:cBhvr>
                                    </p:animEffect>
                                  </p:childTnLst>
                                </p:cTn>
                              </p:par>
                            </p:childTnLst>
                          </p:cTn>
                        </p:par>
                        <p:par>
                          <p:cTn id="64" fill="hold">
                            <p:stCondLst>
                              <p:cond delay="16500"/>
                            </p:stCondLst>
                            <p:childTnLst>
                              <p:par>
                                <p:cTn id="65" presetID="10" presetClass="entr" presetSubtype="0" fill="hold" nodeType="afterEffect">
                                  <p:stCondLst>
                                    <p:cond delay="600"/>
                                  </p:stCondLst>
                                  <p:childTnLst>
                                    <p:set>
                                      <p:cBhvr>
                                        <p:cTn id="66" dur="1" fill="hold">
                                          <p:stCondLst>
                                            <p:cond delay="0"/>
                                          </p:stCondLst>
                                        </p:cTn>
                                        <p:tgtEl>
                                          <p:spTgt spid="7">
                                            <p:txEl>
                                              <p:pRg st="16" end="16"/>
                                            </p:txEl>
                                          </p:spTgt>
                                        </p:tgtEl>
                                        <p:attrNameLst>
                                          <p:attrName>style.visibility</p:attrName>
                                        </p:attrNameLst>
                                      </p:cBhvr>
                                      <p:to>
                                        <p:strVal val="visible"/>
                                      </p:to>
                                    </p:set>
                                    <p:animEffect transition="in" filter="fade">
                                      <p:cBhvr>
                                        <p:cTn id="67" dur="500"/>
                                        <p:tgtEl>
                                          <p:spTgt spid="7">
                                            <p:txEl>
                                              <p:pRg st="16" end="16"/>
                                            </p:txEl>
                                          </p:spTgt>
                                        </p:tgtEl>
                                      </p:cBhvr>
                                    </p:animEffect>
                                  </p:childTnLst>
                                </p:cTn>
                              </p:par>
                            </p:childTnLst>
                          </p:cTn>
                        </p:par>
                        <p:par>
                          <p:cTn id="68" fill="hold">
                            <p:stCondLst>
                              <p:cond delay="17600"/>
                            </p:stCondLst>
                            <p:childTnLst>
                              <p:par>
                                <p:cTn id="69" presetID="10" presetClass="entr" presetSubtype="0" fill="hold" nodeType="afterEffect">
                                  <p:stCondLst>
                                    <p:cond delay="600"/>
                                  </p:stCondLst>
                                  <p:childTnLst>
                                    <p:set>
                                      <p:cBhvr>
                                        <p:cTn id="70" dur="1" fill="hold">
                                          <p:stCondLst>
                                            <p:cond delay="0"/>
                                          </p:stCondLst>
                                        </p:cTn>
                                        <p:tgtEl>
                                          <p:spTgt spid="7">
                                            <p:txEl>
                                              <p:pRg st="17" end="17"/>
                                            </p:txEl>
                                          </p:spTgt>
                                        </p:tgtEl>
                                        <p:attrNameLst>
                                          <p:attrName>style.visibility</p:attrName>
                                        </p:attrNameLst>
                                      </p:cBhvr>
                                      <p:to>
                                        <p:strVal val="visible"/>
                                      </p:to>
                                    </p:set>
                                    <p:animEffect transition="in" filter="fade">
                                      <p:cBhvr>
                                        <p:cTn id="71" dur="500"/>
                                        <p:tgtEl>
                                          <p:spTgt spid="7">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266701"/>
            <a:ext cx="8372475" cy="685799"/>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Example in C-Linda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1143000"/>
            <a:ext cx="8524875" cy="533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#include &lt;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stdio.h</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a:t>
            </a:r>
            <a:endParaRPr lang="en-US" sz="9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real_main</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argc</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argv</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argc</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char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argv</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j, hello(), sum, temp;</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if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argc</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2)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stderr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"Usage: %s &lt;workers&gt; \n",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argv</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atoi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argv</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out("sum", 0);</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 j=0; j&lt;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eval</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("worker", j, hello(j));</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 j=0; j&lt;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in("done");</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in("sum", ? sum);</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("sum is %d\n", sum);</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 j=0; j&lt;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in("worker", j, ? temp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("%d^2 is %d\n", j, temp);</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hello_world</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is finished\n");</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lexit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(0);</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9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hello(</a:t>
            </a:r>
            <a:r>
              <a:rPr lang="en-US" sz="1200" b="1" dirty="0" err="1">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b="1" dirty="0">
                <a:solidFill>
                  <a:srgbClr val="B34D1F"/>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sum</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 world from number %d\n",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in("sum", ? sum);</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out("sum", sum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out("done");</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return(</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p:txBody>
      </p:sp>
    </p:spTree>
    <p:extLst>
      <p:ext uri="{BB962C8B-B14F-4D97-AF65-F5344CB8AC3E}">
        <p14:creationId xmlns:p14="http://schemas.microsoft.com/office/powerpoint/2010/main" val="373410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1100"/>
                            </p:stCondLst>
                            <p:childTnLst>
                              <p:par>
                                <p:cTn id="9" presetID="10" presetClass="entr" presetSubtype="0" fill="hold" nodeType="afterEffect">
                                  <p:stCondLst>
                                    <p:cond delay="6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2200"/>
                            </p:stCondLst>
                            <p:childTnLst>
                              <p:par>
                                <p:cTn id="13" presetID="10" presetClass="entr" presetSubtype="0" fill="hold" nodeType="afterEffect">
                                  <p:stCondLst>
                                    <p:cond delay="6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par>
                          <p:cTn id="16" fill="hold">
                            <p:stCondLst>
                              <p:cond delay="3300"/>
                            </p:stCondLst>
                            <p:childTnLst>
                              <p:par>
                                <p:cTn id="17" presetID="10" presetClass="entr" presetSubtype="0" fill="hold" nodeType="afterEffect">
                                  <p:stCondLst>
                                    <p:cond delay="6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par>
                          <p:cTn id="20" fill="hold">
                            <p:stCondLst>
                              <p:cond delay="4400"/>
                            </p:stCondLst>
                            <p:childTnLst>
                              <p:par>
                                <p:cTn id="21" presetID="10" presetClass="entr" presetSubtype="0" fill="hold" nodeType="afterEffect">
                                  <p:stCondLst>
                                    <p:cond delay="6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par>
                          <p:cTn id="24" fill="hold">
                            <p:stCondLst>
                              <p:cond delay="5500"/>
                            </p:stCondLst>
                            <p:childTnLst>
                              <p:par>
                                <p:cTn id="25" presetID="10" presetClass="entr" presetSubtype="0" fill="hold" nodeType="afterEffect">
                                  <p:stCondLst>
                                    <p:cond delay="60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par>
                          <p:cTn id="28" fill="hold">
                            <p:stCondLst>
                              <p:cond delay="6600"/>
                            </p:stCondLst>
                            <p:childTnLst>
                              <p:par>
                                <p:cTn id="29" presetID="10" presetClass="entr" presetSubtype="0" fill="hold" nodeType="afterEffect">
                                  <p:stCondLst>
                                    <p:cond delay="60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fade">
                                      <p:cBhvr>
                                        <p:cTn id="31" dur="500"/>
                                        <p:tgtEl>
                                          <p:spTgt spid="7">
                                            <p:txEl>
                                              <p:pRg st="6" end="6"/>
                                            </p:txEl>
                                          </p:spTgt>
                                        </p:tgtEl>
                                      </p:cBhvr>
                                    </p:animEffect>
                                  </p:childTnLst>
                                </p:cTn>
                              </p:par>
                            </p:childTnLst>
                          </p:cTn>
                        </p:par>
                        <p:par>
                          <p:cTn id="32" fill="hold">
                            <p:stCondLst>
                              <p:cond delay="7700"/>
                            </p:stCondLst>
                            <p:childTnLst>
                              <p:par>
                                <p:cTn id="33" presetID="10" presetClass="entr" presetSubtype="0" fill="hold" nodeType="afterEffect">
                                  <p:stCondLst>
                                    <p:cond delay="60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500"/>
                                        <p:tgtEl>
                                          <p:spTgt spid="7">
                                            <p:txEl>
                                              <p:pRg st="7" end="7"/>
                                            </p:txEl>
                                          </p:spTgt>
                                        </p:tgtEl>
                                      </p:cBhvr>
                                    </p:animEffect>
                                  </p:childTnLst>
                                </p:cTn>
                              </p:par>
                            </p:childTnLst>
                          </p:cTn>
                        </p:par>
                        <p:par>
                          <p:cTn id="36" fill="hold">
                            <p:stCondLst>
                              <p:cond delay="8800"/>
                            </p:stCondLst>
                            <p:childTnLst>
                              <p:par>
                                <p:cTn id="37" presetID="10" presetClass="entr" presetSubtype="0" fill="hold" nodeType="afterEffect">
                                  <p:stCondLst>
                                    <p:cond delay="600"/>
                                  </p:stCondLst>
                                  <p:childTnLst>
                                    <p:set>
                                      <p:cBhvr>
                                        <p:cTn id="38" dur="1" fill="hold">
                                          <p:stCondLst>
                                            <p:cond delay="0"/>
                                          </p:stCondLst>
                                        </p:cTn>
                                        <p:tgtEl>
                                          <p:spTgt spid="7">
                                            <p:txEl>
                                              <p:pRg st="8" end="8"/>
                                            </p:txEl>
                                          </p:spTgt>
                                        </p:tgtEl>
                                        <p:attrNameLst>
                                          <p:attrName>style.visibility</p:attrName>
                                        </p:attrNameLst>
                                      </p:cBhvr>
                                      <p:to>
                                        <p:strVal val="visible"/>
                                      </p:to>
                                    </p:set>
                                    <p:animEffect transition="in" filter="fade">
                                      <p:cBhvr>
                                        <p:cTn id="39" dur="500"/>
                                        <p:tgtEl>
                                          <p:spTgt spid="7">
                                            <p:txEl>
                                              <p:pRg st="8" end="8"/>
                                            </p:txEl>
                                          </p:spTgt>
                                        </p:tgtEl>
                                      </p:cBhvr>
                                    </p:animEffect>
                                  </p:childTnLst>
                                </p:cTn>
                              </p:par>
                            </p:childTnLst>
                          </p:cTn>
                        </p:par>
                        <p:par>
                          <p:cTn id="40" fill="hold">
                            <p:stCondLst>
                              <p:cond delay="9900"/>
                            </p:stCondLst>
                            <p:childTnLst>
                              <p:par>
                                <p:cTn id="41" presetID="10" presetClass="entr" presetSubtype="0" fill="hold" nodeType="afterEffect">
                                  <p:stCondLst>
                                    <p:cond delay="600"/>
                                  </p:stCondLst>
                                  <p:childTnLst>
                                    <p:set>
                                      <p:cBhvr>
                                        <p:cTn id="42" dur="1" fill="hold">
                                          <p:stCondLst>
                                            <p:cond delay="0"/>
                                          </p:stCondLst>
                                        </p:cTn>
                                        <p:tgtEl>
                                          <p:spTgt spid="7">
                                            <p:txEl>
                                              <p:pRg st="9" end="9"/>
                                            </p:txEl>
                                          </p:spTgt>
                                        </p:tgtEl>
                                        <p:attrNameLst>
                                          <p:attrName>style.visibility</p:attrName>
                                        </p:attrNameLst>
                                      </p:cBhvr>
                                      <p:to>
                                        <p:strVal val="visible"/>
                                      </p:to>
                                    </p:set>
                                    <p:animEffect transition="in" filter="fade">
                                      <p:cBhvr>
                                        <p:cTn id="43" dur="500"/>
                                        <p:tgtEl>
                                          <p:spTgt spid="7">
                                            <p:txEl>
                                              <p:pRg st="9" end="9"/>
                                            </p:txEl>
                                          </p:spTgt>
                                        </p:tgtEl>
                                      </p:cBhvr>
                                    </p:animEffect>
                                  </p:childTnLst>
                                </p:cTn>
                              </p:par>
                            </p:childTnLst>
                          </p:cTn>
                        </p:par>
                        <p:par>
                          <p:cTn id="44" fill="hold">
                            <p:stCondLst>
                              <p:cond delay="11000"/>
                            </p:stCondLst>
                            <p:childTnLst>
                              <p:par>
                                <p:cTn id="45" presetID="10" presetClass="entr" presetSubtype="0" fill="hold" nodeType="afterEffect">
                                  <p:stCondLst>
                                    <p:cond delay="600"/>
                                  </p:stCondLst>
                                  <p:childTnLst>
                                    <p:set>
                                      <p:cBhvr>
                                        <p:cTn id="46" dur="1" fill="hold">
                                          <p:stCondLst>
                                            <p:cond delay="0"/>
                                          </p:stCondLst>
                                        </p:cTn>
                                        <p:tgtEl>
                                          <p:spTgt spid="7">
                                            <p:txEl>
                                              <p:pRg st="10" end="10"/>
                                            </p:txEl>
                                          </p:spTgt>
                                        </p:tgtEl>
                                        <p:attrNameLst>
                                          <p:attrName>style.visibility</p:attrName>
                                        </p:attrNameLst>
                                      </p:cBhvr>
                                      <p:to>
                                        <p:strVal val="visible"/>
                                      </p:to>
                                    </p:set>
                                    <p:animEffect transition="in" filter="fade">
                                      <p:cBhvr>
                                        <p:cTn id="47" dur="500"/>
                                        <p:tgtEl>
                                          <p:spTgt spid="7">
                                            <p:txEl>
                                              <p:pRg st="10" end="10"/>
                                            </p:txEl>
                                          </p:spTgt>
                                        </p:tgtEl>
                                      </p:cBhvr>
                                    </p:animEffect>
                                  </p:childTnLst>
                                </p:cTn>
                              </p:par>
                            </p:childTnLst>
                          </p:cTn>
                        </p:par>
                        <p:par>
                          <p:cTn id="48" fill="hold">
                            <p:stCondLst>
                              <p:cond delay="12100"/>
                            </p:stCondLst>
                            <p:childTnLst>
                              <p:par>
                                <p:cTn id="49" presetID="10" presetClass="entr" presetSubtype="0" fill="hold" nodeType="afterEffect">
                                  <p:stCondLst>
                                    <p:cond delay="600"/>
                                  </p:stCondLst>
                                  <p:childTnLst>
                                    <p:set>
                                      <p:cBhvr>
                                        <p:cTn id="50" dur="1" fill="hold">
                                          <p:stCondLst>
                                            <p:cond delay="0"/>
                                          </p:stCondLst>
                                        </p:cTn>
                                        <p:tgtEl>
                                          <p:spTgt spid="7">
                                            <p:txEl>
                                              <p:pRg st="11" end="11"/>
                                            </p:txEl>
                                          </p:spTgt>
                                        </p:tgtEl>
                                        <p:attrNameLst>
                                          <p:attrName>style.visibility</p:attrName>
                                        </p:attrNameLst>
                                      </p:cBhvr>
                                      <p:to>
                                        <p:strVal val="visible"/>
                                      </p:to>
                                    </p:set>
                                    <p:animEffect transition="in" filter="fade">
                                      <p:cBhvr>
                                        <p:cTn id="51" dur="500"/>
                                        <p:tgtEl>
                                          <p:spTgt spid="7">
                                            <p:txEl>
                                              <p:pRg st="11" end="11"/>
                                            </p:txEl>
                                          </p:spTgt>
                                        </p:tgtEl>
                                      </p:cBhvr>
                                    </p:animEffect>
                                  </p:childTnLst>
                                </p:cTn>
                              </p:par>
                            </p:childTnLst>
                          </p:cTn>
                        </p:par>
                        <p:par>
                          <p:cTn id="52" fill="hold">
                            <p:stCondLst>
                              <p:cond delay="13200"/>
                            </p:stCondLst>
                            <p:childTnLst>
                              <p:par>
                                <p:cTn id="53" presetID="10" presetClass="entr" presetSubtype="0" fill="hold" nodeType="afterEffect">
                                  <p:stCondLst>
                                    <p:cond delay="600"/>
                                  </p:stCondLst>
                                  <p:childTnLst>
                                    <p:set>
                                      <p:cBhvr>
                                        <p:cTn id="54" dur="1" fill="hold">
                                          <p:stCondLst>
                                            <p:cond delay="0"/>
                                          </p:stCondLst>
                                        </p:cTn>
                                        <p:tgtEl>
                                          <p:spTgt spid="7">
                                            <p:txEl>
                                              <p:pRg st="12" end="12"/>
                                            </p:txEl>
                                          </p:spTgt>
                                        </p:tgtEl>
                                        <p:attrNameLst>
                                          <p:attrName>style.visibility</p:attrName>
                                        </p:attrNameLst>
                                      </p:cBhvr>
                                      <p:to>
                                        <p:strVal val="visible"/>
                                      </p:to>
                                    </p:set>
                                    <p:animEffect transition="in" filter="fade">
                                      <p:cBhvr>
                                        <p:cTn id="55" dur="500"/>
                                        <p:tgtEl>
                                          <p:spTgt spid="7">
                                            <p:txEl>
                                              <p:pRg st="12" end="12"/>
                                            </p:txEl>
                                          </p:spTgt>
                                        </p:tgtEl>
                                      </p:cBhvr>
                                    </p:animEffect>
                                  </p:childTnLst>
                                </p:cTn>
                              </p:par>
                            </p:childTnLst>
                          </p:cTn>
                        </p:par>
                        <p:par>
                          <p:cTn id="56" fill="hold">
                            <p:stCondLst>
                              <p:cond delay="14300"/>
                            </p:stCondLst>
                            <p:childTnLst>
                              <p:par>
                                <p:cTn id="57" presetID="10" presetClass="entr" presetSubtype="0" fill="hold" nodeType="afterEffect">
                                  <p:stCondLst>
                                    <p:cond delay="600"/>
                                  </p:stCondLst>
                                  <p:childTnLst>
                                    <p:set>
                                      <p:cBhvr>
                                        <p:cTn id="58" dur="1" fill="hold">
                                          <p:stCondLst>
                                            <p:cond delay="0"/>
                                          </p:stCondLst>
                                        </p:cTn>
                                        <p:tgtEl>
                                          <p:spTgt spid="7">
                                            <p:txEl>
                                              <p:pRg st="13" end="13"/>
                                            </p:txEl>
                                          </p:spTgt>
                                        </p:tgtEl>
                                        <p:attrNameLst>
                                          <p:attrName>style.visibility</p:attrName>
                                        </p:attrNameLst>
                                      </p:cBhvr>
                                      <p:to>
                                        <p:strVal val="visible"/>
                                      </p:to>
                                    </p:set>
                                    <p:animEffect transition="in" filter="fade">
                                      <p:cBhvr>
                                        <p:cTn id="59" dur="500"/>
                                        <p:tgtEl>
                                          <p:spTgt spid="7">
                                            <p:txEl>
                                              <p:pRg st="13" end="13"/>
                                            </p:txEl>
                                          </p:spTgt>
                                        </p:tgtEl>
                                      </p:cBhvr>
                                    </p:animEffect>
                                  </p:childTnLst>
                                </p:cTn>
                              </p:par>
                            </p:childTnLst>
                          </p:cTn>
                        </p:par>
                        <p:par>
                          <p:cTn id="60" fill="hold">
                            <p:stCondLst>
                              <p:cond delay="15400"/>
                            </p:stCondLst>
                            <p:childTnLst>
                              <p:par>
                                <p:cTn id="61" presetID="10" presetClass="entr" presetSubtype="0" fill="hold" nodeType="afterEffect">
                                  <p:stCondLst>
                                    <p:cond delay="600"/>
                                  </p:stCondLst>
                                  <p:childTnLst>
                                    <p:set>
                                      <p:cBhvr>
                                        <p:cTn id="62" dur="1" fill="hold">
                                          <p:stCondLst>
                                            <p:cond delay="0"/>
                                          </p:stCondLst>
                                        </p:cTn>
                                        <p:tgtEl>
                                          <p:spTgt spid="7">
                                            <p:txEl>
                                              <p:pRg st="14" end="14"/>
                                            </p:txEl>
                                          </p:spTgt>
                                        </p:tgtEl>
                                        <p:attrNameLst>
                                          <p:attrName>style.visibility</p:attrName>
                                        </p:attrNameLst>
                                      </p:cBhvr>
                                      <p:to>
                                        <p:strVal val="visible"/>
                                      </p:to>
                                    </p:set>
                                    <p:animEffect transition="in" filter="fade">
                                      <p:cBhvr>
                                        <p:cTn id="63" dur="500"/>
                                        <p:tgtEl>
                                          <p:spTgt spid="7">
                                            <p:txEl>
                                              <p:pRg st="14" end="14"/>
                                            </p:txEl>
                                          </p:spTgt>
                                        </p:tgtEl>
                                      </p:cBhvr>
                                    </p:animEffect>
                                  </p:childTnLst>
                                </p:cTn>
                              </p:par>
                            </p:childTnLst>
                          </p:cTn>
                        </p:par>
                        <p:par>
                          <p:cTn id="64" fill="hold">
                            <p:stCondLst>
                              <p:cond delay="16500"/>
                            </p:stCondLst>
                            <p:childTnLst>
                              <p:par>
                                <p:cTn id="65" presetID="10" presetClass="entr" presetSubtype="0" fill="hold" nodeType="afterEffect">
                                  <p:stCondLst>
                                    <p:cond delay="600"/>
                                  </p:stCondLst>
                                  <p:childTnLst>
                                    <p:set>
                                      <p:cBhvr>
                                        <p:cTn id="66" dur="1" fill="hold">
                                          <p:stCondLst>
                                            <p:cond delay="0"/>
                                          </p:stCondLst>
                                        </p:cTn>
                                        <p:tgtEl>
                                          <p:spTgt spid="7">
                                            <p:txEl>
                                              <p:pRg st="15" end="15"/>
                                            </p:txEl>
                                          </p:spTgt>
                                        </p:tgtEl>
                                        <p:attrNameLst>
                                          <p:attrName>style.visibility</p:attrName>
                                        </p:attrNameLst>
                                      </p:cBhvr>
                                      <p:to>
                                        <p:strVal val="visible"/>
                                      </p:to>
                                    </p:set>
                                    <p:animEffect transition="in" filter="fade">
                                      <p:cBhvr>
                                        <p:cTn id="67" dur="500"/>
                                        <p:tgtEl>
                                          <p:spTgt spid="7">
                                            <p:txEl>
                                              <p:pRg st="15" end="15"/>
                                            </p:txEl>
                                          </p:spTgt>
                                        </p:tgtEl>
                                      </p:cBhvr>
                                    </p:animEffect>
                                  </p:childTnLst>
                                </p:cTn>
                              </p:par>
                            </p:childTnLst>
                          </p:cTn>
                        </p:par>
                        <p:par>
                          <p:cTn id="68" fill="hold">
                            <p:stCondLst>
                              <p:cond delay="17600"/>
                            </p:stCondLst>
                            <p:childTnLst>
                              <p:par>
                                <p:cTn id="69" presetID="10" presetClass="entr" presetSubtype="0" fill="hold" nodeType="afterEffect">
                                  <p:stCondLst>
                                    <p:cond delay="600"/>
                                  </p:stCondLst>
                                  <p:childTnLst>
                                    <p:set>
                                      <p:cBhvr>
                                        <p:cTn id="70" dur="1" fill="hold">
                                          <p:stCondLst>
                                            <p:cond delay="0"/>
                                          </p:stCondLst>
                                        </p:cTn>
                                        <p:tgtEl>
                                          <p:spTgt spid="7">
                                            <p:txEl>
                                              <p:pRg st="16" end="16"/>
                                            </p:txEl>
                                          </p:spTgt>
                                        </p:tgtEl>
                                        <p:attrNameLst>
                                          <p:attrName>style.visibility</p:attrName>
                                        </p:attrNameLst>
                                      </p:cBhvr>
                                      <p:to>
                                        <p:strVal val="visible"/>
                                      </p:to>
                                    </p:set>
                                    <p:animEffect transition="in" filter="fade">
                                      <p:cBhvr>
                                        <p:cTn id="71" dur="500"/>
                                        <p:tgtEl>
                                          <p:spTgt spid="7">
                                            <p:txEl>
                                              <p:pRg st="16" end="16"/>
                                            </p:txEl>
                                          </p:spTgt>
                                        </p:tgtEl>
                                      </p:cBhvr>
                                    </p:animEffect>
                                  </p:childTnLst>
                                </p:cTn>
                              </p:par>
                            </p:childTnLst>
                          </p:cTn>
                        </p:par>
                        <p:par>
                          <p:cTn id="72" fill="hold">
                            <p:stCondLst>
                              <p:cond delay="18700"/>
                            </p:stCondLst>
                            <p:childTnLst>
                              <p:par>
                                <p:cTn id="73" presetID="10" presetClass="entr" presetSubtype="0" fill="hold" nodeType="afterEffect">
                                  <p:stCondLst>
                                    <p:cond delay="600"/>
                                  </p:stCondLst>
                                  <p:childTnLst>
                                    <p:set>
                                      <p:cBhvr>
                                        <p:cTn id="74" dur="1" fill="hold">
                                          <p:stCondLst>
                                            <p:cond delay="0"/>
                                          </p:stCondLst>
                                        </p:cTn>
                                        <p:tgtEl>
                                          <p:spTgt spid="7">
                                            <p:txEl>
                                              <p:pRg st="17" end="17"/>
                                            </p:txEl>
                                          </p:spTgt>
                                        </p:tgtEl>
                                        <p:attrNameLst>
                                          <p:attrName>style.visibility</p:attrName>
                                        </p:attrNameLst>
                                      </p:cBhvr>
                                      <p:to>
                                        <p:strVal val="visible"/>
                                      </p:to>
                                    </p:set>
                                    <p:animEffect transition="in" filter="fade">
                                      <p:cBhvr>
                                        <p:cTn id="75" dur="500"/>
                                        <p:tgtEl>
                                          <p:spTgt spid="7">
                                            <p:txEl>
                                              <p:pRg st="17" end="17"/>
                                            </p:txEl>
                                          </p:spTgt>
                                        </p:tgtEl>
                                      </p:cBhvr>
                                    </p:animEffect>
                                  </p:childTnLst>
                                </p:cTn>
                              </p:par>
                            </p:childTnLst>
                          </p:cTn>
                        </p:par>
                        <p:par>
                          <p:cTn id="76" fill="hold">
                            <p:stCondLst>
                              <p:cond delay="19800"/>
                            </p:stCondLst>
                            <p:childTnLst>
                              <p:par>
                                <p:cTn id="77" presetID="10" presetClass="entr" presetSubtype="0" fill="hold" nodeType="afterEffect">
                                  <p:stCondLst>
                                    <p:cond delay="600"/>
                                  </p:stCondLst>
                                  <p:childTnLst>
                                    <p:set>
                                      <p:cBhvr>
                                        <p:cTn id="78" dur="1" fill="hold">
                                          <p:stCondLst>
                                            <p:cond delay="0"/>
                                          </p:stCondLst>
                                        </p:cTn>
                                        <p:tgtEl>
                                          <p:spTgt spid="7">
                                            <p:txEl>
                                              <p:pRg st="18" end="18"/>
                                            </p:txEl>
                                          </p:spTgt>
                                        </p:tgtEl>
                                        <p:attrNameLst>
                                          <p:attrName>style.visibility</p:attrName>
                                        </p:attrNameLst>
                                      </p:cBhvr>
                                      <p:to>
                                        <p:strVal val="visible"/>
                                      </p:to>
                                    </p:set>
                                    <p:animEffect transition="in" filter="fade">
                                      <p:cBhvr>
                                        <p:cTn id="79" dur="500"/>
                                        <p:tgtEl>
                                          <p:spTgt spid="7">
                                            <p:txEl>
                                              <p:pRg st="18" end="18"/>
                                            </p:txEl>
                                          </p:spTgt>
                                        </p:tgtEl>
                                      </p:cBhvr>
                                    </p:animEffect>
                                  </p:childTnLst>
                                </p:cTn>
                              </p:par>
                            </p:childTnLst>
                          </p:cTn>
                        </p:par>
                        <p:par>
                          <p:cTn id="80" fill="hold">
                            <p:stCondLst>
                              <p:cond delay="20900"/>
                            </p:stCondLst>
                            <p:childTnLst>
                              <p:par>
                                <p:cTn id="81" presetID="10" presetClass="entr" presetSubtype="0" fill="hold" nodeType="afterEffect">
                                  <p:stCondLst>
                                    <p:cond delay="600"/>
                                  </p:stCondLst>
                                  <p:childTnLst>
                                    <p:set>
                                      <p:cBhvr>
                                        <p:cTn id="82" dur="1" fill="hold">
                                          <p:stCondLst>
                                            <p:cond delay="0"/>
                                          </p:stCondLst>
                                        </p:cTn>
                                        <p:tgtEl>
                                          <p:spTgt spid="7">
                                            <p:txEl>
                                              <p:pRg st="20" end="20"/>
                                            </p:txEl>
                                          </p:spTgt>
                                        </p:tgtEl>
                                        <p:attrNameLst>
                                          <p:attrName>style.visibility</p:attrName>
                                        </p:attrNameLst>
                                      </p:cBhvr>
                                      <p:to>
                                        <p:strVal val="visible"/>
                                      </p:to>
                                    </p:set>
                                    <p:animEffect transition="in" filter="fade">
                                      <p:cBhvr>
                                        <p:cTn id="83" dur="500"/>
                                        <p:tgtEl>
                                          <p:spTgt spid="7">
                                            <p:txEl>
                                              <p:pRg st="20" end="20"/>
                                            </p:txEl>
                                          </p:spTgt>
                                        </p:tgtEl>
                                      </p:cBhvr>
                                    </p:animEffect>
                                  </p:childTnLst>
                                </p:cTn>
                              </p:par>
                            </p:childTnLst>
                          </p:cTn>
                        </p:par>
                        <p:par>
                          <p:cTn id="84" fill="hold">
                            <p:stCondLst>
                              <p:cond delay="22000"/>
                            </p:stCondLst>
                            <p:childTnLst>
                              <p:par>
                                <p:cTn id="85" presetID="10" presetClass="entr" presetSubtype="0" fill="hold" nodeType="afterEffect">
                                  <p:stCondLst>
                                    <p:cond delay="600"/>
                                  </p:stCondLst>
                                  <p:childTnLst>
                                    <p:set>
                                      <p:cBhvr>
                                        <p:cTn id="86" dur="1" fill="hold">
                                          <p:stCondLst>
                                            <p:cond delay="0"/>
                                          </p:stCondLst>
                                        </p:cTn>
                                        <p:tgtEl>
                                          <p:spTgt spid="7">
                                            <p:txEl>
                                              <p:pRg st="21" end="21"/>
                                            </p:txEl>
                                          </p:spTgt>
                                        </p:tgtEl>
                                        <p:attrNameLst>
                                          <p:attrName>style.visibility</p:attrName>
                                        </p:attrNameLst>
                                      </p:cBhvr>
                                      <p:to>
                                        <p:strVal val="visible"/>
                                      </p:to>
                                    </p:set>
                                    <p:animEffect transition="in" filter="fade">
                                      <p:cBhvr>
                                        <p:cTn id="87" dur="500"/>
                                        <p:tgtEl>
                                          <p:spTgt spid="7">
                                            <p:txEl>
                                              <p:pRg st="21" end="21"/>
                                            </p:txEl>
                                          </p:spTgt>
                                        </p:tgtEl>
                                      </p:cBhvr>
                                    </p:animEffect>
                                  </p:childTnLst>
                                </p:cTn>
                              </p:par>
                            </p:childTnLst>
                          </p:cTn>
                        </p:par>
                        <p:par>
                          <p:cTn id="88" fill="hold">
                            <p:stCondLst>
                              <p:cond delay="23100"/>
                            </p:stCondLst>
                            <p:childTnLst>
                              <p:par>
                                <p:cTn id="89" presetID="10" presetClass="entr" presetSubtype="0" fill="hold" nodeType="afterEffect">
                                  <p:stCondLst>
                                    <p:cond delay="600"/>
                                  </p:stCondLst>
                                  <p:childTnLst>
                                    <p:set>
                                      <p:cBhvr>
                                        <p:cTn id="90" dur="1" fill="hold">
                                          <p:stCondLst>
                                            <p:cond delay="0"/>
                                          </p:stCondLst>
                                        </p:cTn>
                                        <p:tgtEl>
                                          <p:spTgt spid="7">
                                            <p:txEl>
                                              <p:pRg st="22" end="22"/>
                                            </p:txEl>
                                          </p:spTgt>
                                        </p:tgtEl>
                                        <p:attrNameLst>
                                          <p:attrName>style.visibility</p:attrName>
                                        </p:attrNameLst>
                                      </p:cBhvr>
                                      <p:to>
                                        <p:strVal val="visible"/>
                                      </p:to>
                                    </p:set>
                                    <p:animEffect transition="in" filter="fade">
                                      <p:cBhvr>
                                        <p:cTn id="91" dur="500"/>
                                        <p:tgtEl>
                                          <p:spTgt spid="7">
                                            <p:txEl>
                                              <p:pRg st="22" end="22"/>
                                            </p:txEl>
                                          </p:spTgt>
                                        </p:tgtEl>
                                      </p:cBhvr>
                                    </p:animEffect>
                                  </p:childTnLst>
                                </p:cTn>
                              </p:par>
                            </p:childTnLst>
                          </p:cTn>
                        </p:par>
                        <p:par>
                          <p:cTn id="92" fill="hold">
                            <p:stCondLst>
                              <p:cond delay="24200"/>
                            </p:stCondLst>
                            <p:childTnLst>
                              <p:par>
                                <p:cTn id="93" presetID="10" presetClass="entr" presetSubtype="0" fill="hold" nodeType="afterEffect">
                                  <p:stCondLst>
                                    <p:cond delay="600"/>
                                  </p:stCondLst>
                                  <p:childTnLst>
                                    <p:set>
                                      <p:cBhvr>
                                        <p:cTn id="94" dur="1" fill="hold">
                                          <p:stCondLst>
                                            <p:cond delay="0"/>
                                          </p:stCondLst>
                                        </p:cTn>
                                        <p:tgtEl>
                                          <p:spTgt spid="7">
                                            <p:txEl>
                                              <p:pRg st="23" end="23"/>
                                            </p:txEl>
                                          </p:spTgt>
                                        </p:tgtEl>
                                        <p:attrNameLst>
                                          <p:attrName>style.visibility</p:attrName>
                                        </p:attrNameLst>
                                      </p:cBhvr>
                                      <p:to>
                                        <p:strVal val="visible"/>
                                      </p:to>
                                    </p:set>
                                    <p:animEffect transition="in" filter="fade">
                                      <p:cBhvr>
                                        <p:cTn id="95" dur="500"/>
                                        <p:tgtEl>
                                          <p:spTgt spid="7">
                                            <p:txEl>
                                              <p:pRg st="23" end="23"/>
                                            </p:txEl>
                                          </p:spTgt>
                                        </p:tgtEl>
                                      </p:cBhvr>
                                    </p:animEffect>
                                  </p:childTnLst>
                                </p:cTn>
                              </p:par>
                            </p:childTnLst>
                          </p:cTn>
                        </p:par>
                        <p:par>
                          <p:cTn id="96" fill="hold">
                            <p:stCondLst>
                              <p:cond delay="25300"/>
                            </p:stCondLst>
                            <p:childTnLst>
                              <p:par>
                                <p:cTn id="97" presetID="10" presetClass="entr" presetSubtype="0" fill="hold" nodeType="afterEffect">
                                  <p:stCondLst>
                                    <p:cond delay="600"/>
                                  </p:stCondLst>
                                  <p:childTnLst>
                                    <p:set>
                                      <p:cBhvr>
                                        <p:cTn id="98" dur="1" fill="hold">
                                          <p:stCondLst>
                                            <p:cond delay="0"/>
                                          </p:stCondLst>
                                        </p:cTn>
                                        <p:tgtEl>
                                          <p:spTgt spid="7">
                                            <p:txEl>
                                              <p:pRg st="24" end="24"/>
                                            </p:txEl>
                                          </p:spTgt>
                                        </p:tgtEl>
                                        <p:attrNameLst>
                                          <p:attrName>style.visibility</p:attrName>
                                        </p:attrNameLst>
                                      </p:cBhvr>
                                      <p:to>
                                        <p:strVal val="visible"/>
                                      </p:to>
                                    </p:set>
                                    <p:animEffect transition="in" filter="fade">
                                      <p:cBhvr>
                                        <p:cTn id="99" dur="500"/>
                                        <p:tgtEl>
                                          <p:spTgt spid="7">
                                            <p:txEl>
                                              <p:pRg st="24" end="24"/>
                                            </p:txEl>
                                          </p:spTgt>
                                        </p:tgtEl>
                                      </p:cBhvr>
                                    </p:animEffect>
                                  </p:childTnLst>
                                </p:cTn>
                              </p:par>
                            </p:childTnLst>
                          </p:cTn>
                        </p:par>
                        <p:par>
                          <p:cTn id="100" fill="hold">
                            <p:stCondLst>
                              <p:cond delay="26400"/>
                            </p:stCondLst>
                            <p:childTnLst>
                              <p:par>
                                <p:cTn id="101" presetID="10" presetClass="entr" presetSubtype="0" fill="hold" nodeType="afterEffect">
                                  <p:stCondLst>
                                    <p:cond delay="600"/>
                                  </p:stCondLst>
                                  <p:childTnLst>
                                    <p:set>
                                      <p:cBhvr>
                                        <p:cTn id="102" dur="1" fill="hold">
                                          <p:stCondLst>
                                            <p:cond delay="0"/>
                                          </p:stCondLst>
                                        </p:cTn>
                                        <p:tgtEl>
                                          <p:spTgt spid="7">
                                            <p:txEl>
                                              <p:pRg st="25" end="25"/>
                                            </p:txEl>
                                          </p:spTgt>
                                        </p:tgtEl>
                                        <p:attrNameLst>
                                          <p:attrName>style.visibility</p:attrName>
                                        </p:attrNameLst>
                                      </p:cBhvr>
                                      <p:to>
                                        <p:strVal val="visible"/>
                                      </p:to>
                                    </p:set>
                                    <p:animEffect transition="in" filter="fade">
                                      <p:cBhvr>
                                        <p:cTn id="103" dur="500"/>
                                        <p:tgtEl>
                                          <p:spTgt spid="7">
                                            <p:txEl>
                                              <p:pRg st="25" end="25"/>
                                            </p:txEl>
                                          </p:spTgt>
                                        </p:tgtEl>
                                      </p:cBhvr>
                                    </p:animEffect>
                                  </p:childTnLst>
                                </p:cTn>
                              </p:par>
                            </p:childTnLst>
                          </p:cTn>
                        </p:par>
                        <p:par>
                          <p:cTn id="104" fill="hold">
                            <p:stCondLst>
                              <p:cond delay="27500"/>
                            </p:stCondLst>
                            <p:childTnLst>
                              <p:par>
                                <p:cTn id="105" presetID="10" presetClass="entr" presetSubtype="0" fill="hold" nodeType="afterEffect">
                                  <p:stCondLst>
                                    <p:cond delay="600"/>
                                  </p:stCondLst>
                                  <p:childTnLst>
                                    <p:set>
                                      <p:cBhvr>
                                        <p:cTn id="106" dur="1" fill="hold">
                                          <p:stCondLst>
                                            <p:cond delay="0"/>
                                          </p:stCondLst>
                                        </p:cTn>
                                        <p:tgtEl>
                                          <p:spTgt spid="7">
                                            <p:txEl>
                                              <p:pRg st="26" end="26"/>
                                            </p:txEl>
                                          </p:spTgt>
                                        </p:tgtEl>
                                        <p:attrNameLst>
                                          <p:attrName>style.visibility</p:attrName>
                                        </p:attrNameLst>
                                      </p:cBhvr>
                                      <p:to>
                                        <p:strVal val="visible"/>
                                      </p:to>
                                    </p:set>
                                    <p:animEffect transition="in" filter="fade">
                                      <p:cBhvr>
                                        <p:cTn id="107" dur="500"/>
                                        <p:tgtEl>
                                          <p:spTgt spid="7">
                                            <p:txEl>
                                              <p:pRg st="26" end="26"/>
                                            </p:txEl>
                                          </p:spTgt>
                                        </p:tgtEl>
                                      </p:cBhvr>
                                    </p:animEffect>
                                  </p:childTnLst>
                                </p:cTn>
                              </p:par>
                            </p:childTnLst>
                          </p:cTn>
                        </p:par>
                        <p:par>
                          <p:cTn id="108" fill="hold">
                            <p:stCondLst>
                              <p:cond delay="28600"/>
                            </p:stCondLst>
                            <p:childTnLst>
                              <p:par>
                                <p:cTn id="109" presetID="10" presetClass="entr" presetSubtype="0" fill="hold" nodeType="afterEffect">
                                  <p:stCondLst>
                                    <p:cond delay="600"/>
                                  </p:stCondLst>
                                  <p:childTnLst>
                                    <p:set>
                                      <p:cBhvr>
                                        <p:cTn id="110" dur="1" fill="hold">
                                          <p:stCondLst>
                                            <p:cond delay="0"/>
                                          </p:stCondLst>
                                        </p:cTn>
                                        <p:tgtEl>
                                          <p:spTgt spid="7">
                                            <p:txEl>
                                              <p:pRg st="27" end="27"/>
                                            </p:txEl>
                                          </p:spTgt>
                                        </p:tgtEl>
                                        <p:attrNameLst>
                                          <p:attrName>style.visibility</p:attrName>
                                        </p:attrNameLst>
                                      </p:cBhvr>
                                      <p:to>
                                        <p:strVal val="visible"/>
                                      </p:to>
                                    </p:set>
                                    <p:animEffect transition="in" filter="fade">
                                      <p:cBhvr>
                                        <p:cTn id="111" dur="500"/>
                                        <p:tgtEl>
                                          <p:spTgt spid="7">
                                            <p:txEl>
                                              <p:pRg st="27" end="2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30696" y="300036"/>
            <a:ext cx="8372475" cy="619125"/>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Example in C-Linda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1752600"/>
            <a:ext cx="8077201"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900"/>
              </a:spcAft>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This program requires as input the number of workers that will execute the hello</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function</a:t>
            </a: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640080" lvl="1" indent="-182880">
              <a:spcBef>
                <a:spcPts val="0"/>
              </a:spcBef>
              <a:spcAft>
                <a:spcPts val="1200"/>
              </a:spcAft>
              <a:buClrTx/>
              <a:buFont typeface="Courier New" panose="02070309020205020404" pitchFamily="49" charset="0"/>
              <a:buChar char="o"/>
            </a:pPr>
            <a:r>
              <a:rPr lang="en-US" sz="1600" i="1" dirty="0" smtClean="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In </a:t>
            </a:r>
            <a:r>
              <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case of the CRAY T3E this number normally corresponds to the NPEs </a:t>
            </a:r>
            <a:r>
              <a:rPr lang="en-US" sz="1600" i="1" dirty="0" smtClean="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1</a:t>
            </a:r>
            <a:r>
              <a:rPr lang="en-US" sz="16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first for loop creates workers that print "hello world", increment a global sum, define a tuple "done" in the tuple space, and return a product. </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second for loop waits for a "done" tuple from each worker. </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Once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"done" tuples have been collected, the global sum is retrieved and printed. </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last loop matches the tuples in tuple space created by the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eval</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operation. </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This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loop retrieves and prints in order the products left behind by the workers.</a:t>
            </a:r>
          </a:p>
        </p:txBody>
      </p:sp>
      <p:sp>
        <p:nvSpPr>
          <p:cNvPr id="5" name="Content Placeholder 1"/>
          <p:cNvSpPr txBox="1">
            <a:spLocks/>
          </p:cNvSpPr>
          <p:nvPr/>
        </p:nvSpPr>
        <p:spPr>
          <a:xfrm>
            <a:off x="304799" y="1275215"/>
            <a:ext cx="7456714" cy="47738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2400" b="1" dirty="0" smtClean="0">
                <a:solidFill>
                  <a:srgbClr val="BE442C"/>
                </a:solidFill>
                <a:latin typeface="Bahnschrift" panose="020B0502040204020203" pitchFamily="34" charset="0"/>
                <a:cs typeface="Arial" panose="020B0604020202020204" pitchFamily="34" charset="0"/>
              </a:rPr>
              <a:t>Explanation</a:t>
            </a:r>
          </a:p>
        </p:txBody>
      </p:sp>
    </p:spTree>
    <p:extLst>
      <p:ext uri="{BB962C8B-B14F-4D97-AF65-F5344CB8AC3E}">
        <p14:creationId xmlns:p14="http://schemas.microsoft.com/office/powerpoint/2010/main" val="66603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1100"/>
                            </p:stCondLst>
                            <p:childTnLst>
                              <p:par>
                                <p:cTn id="9" presetID="10" presetClass="entr" presetSubtype="0" fill="hold" nodeType="afterEffect">
                                  <p:stCondLst>
                                    <p:cond delay="6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2200"/>
                            </p:stCondLst>
                            <p:childTnLst>
                              <p:par>
                                <p:cTn id="13" presetID="10" presetClass="entr" presetSubtype="0" fill="hold" nodeType="afterEffect">
                                  <p:stCondLst>
                                    <p:cond delay="6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par>
                          <p:cTn id="16" fill="hold">
                            <p:stCondLst>
                              <p:cond delay="3300"/>
                            </p:stCondLst>
                            <p:childTnLst>
                              <p:par>
                                <p:cTn id="17" presetID="10" presetClass="entr" presetSubtype="0" fill="hold" nodeType="afterEffect">
                                  <p:stCondLst>
                                    <p:cond delay="6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par>
                          <p:cTn id="20" fill="hold">
                            <p:stCondLst>
                              <p:cond delay="4400"/>
                            </p:stCondLst>
                            <p:childTnLst>
                              <p:par>
                                <p:cTn id="21" presetID="10" presetClass="entr" presetSubtype="0" fill="hold" nodeType="afterEffect">
                                  <p:stCondLst>
                                    <p:cond delay="6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par>
                          <p:cTn id="24" fill="hold">
                            <p:stCondLst>
                              <p:cond delay="5500"/>
                            </p:stCondLst>
                            <p:childTnLst>
                              <p:par>
                                <p:cTn id="25" presetID="10" presetClass="entr" presetSubtype="0" fill="hold" nodeType="afterEffect">
                                  <p:stCondLst>
                                    <p:cond delay="60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par>
                          <p:cTn id="28" fill="hold">
                            <p:stCondLst>
                              <p:cond delay="6600"/>
                            </p:stCondLst>
                            <p:childTnLst>
                              <p:par>
                                <p:cTn id="29" presetID="10" presetClass="entr" presetSubtype="0" fill="hold" nodeType="afterEffect">
                                  <p:stCondLst>
                                    <p:cond delay="60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fade">
                                      <p:cBhvr>
                                        <p:cTn id="31" dur="500"/>
                                        <p:tgtEl>
                                          <p:spTgt spid="7">
                                            <p:txEl>
                                              <p:pRg st="6" end="6"/>
                                            </p:txEl>
                                          </p:spTgt>
                                        </p:tgtEl>
                                      </p:cBhvr>
                                    </p:animEffect>
                                  </p:childTnLst>
                                </p:cTn>
                              </p:par>
                            </p:childTnLst>
                          </p:cTn>
                        </p:par>
                        <p:par>
                          <p:cTn id="32" fill="hold">
                            <p:stCondLst>
                              <p:cond delay="7700"/>
                            </p:stCondLst>
                            <p:childTnLst>
                              <p:par>
                                <p:cTn id="33" presetID="10" presetClass="entr" presetSubtype="0" fill="hold" grpId="0" nodeType="afterEffect">
                                  <p:stCondLst>
                                    <p:cond delay="50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266701"/>
            <a:ext cx="8372475" cy="685799"/>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Dining </a:t>
            </a:r>
            <a:r>
              <a:rPr lang="en-US" sz="3600" b="1" dirty="0" err="1" smtClean="0">
                <a:solidFill>
                  <a:srgbClr val="0070C0"/>
                </a:solidFill>
                <a:latin typeface="Arial" panose="020B0604020202020204" pitchFamily="34" charset="0"/>
                <a:cs typeface="Arial" panose="020B0604020202020204" pitchFamily="34" charset="0"/>
              </a:rPr>
              <a:t>Philos</a:t>
            </a:r>
            <a:r>
              <a:rPr lang="en-US" sz="3600" b="1" dirty="0" smtClean="0">
                <a:solidFill>
                  <a:srgbClr val="0070C0"/>
                </a:solidFill>
                <a:latin typeface="Arial" panose="020B0604020202020204" pitchFamily="34" charset="0"/>
                <a:cs typeface="Arial" panose="020B0604020202020204" pitchFamily="34" charset="0"/>
              </a:rPr>
              <a:t> in C-Linda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1143000"/>
            <a:ext cx="8524875" cy="533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initialization</a:t>
            </a:r>
          </a:p>
          <a:p>
            <a:pPr marL="109728" indent="0">
              <a:spcBef>
                <a:spcPts val="0"/>
              </a:spcBef>
              <a:spcAft>
                <a:spcPts val="0"/>
              </a:spcAft>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0;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&lt;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("chopstick",</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err="1"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eval</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phil</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&lt; (Num-1)) </a:t>
            </a:r>
            <a:r>
              <a:rPr lang="en-US" sz="1600" dirty="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("room ticket</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philosophers</a:t>
            </a:r>
          </a:p>
          <a:p>
            <a:pPr marL="109728" indent="0">
              <a:spcBef>
                <a:spcPts val="0"/>
              </a:spcBef>
              <a:spcAft>
                <a:spcPts val="0"/>
              </a:spcAft>
              <a:buNone/>
            </a:pP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phil</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while(1</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ah we do love C</a:t>
            </a: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think</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in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("room ticket");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in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("chopstick",</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in</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("chopstick",(i+1)%</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eat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("chopstick",</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("chopstick",(i+1)%</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b="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out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("room ticket");</a:t>
            </a:r>
          </a:p>
          <a:p>
            <a:pPr marL="109728" indent="0">
              <a:spcBef>
                <a:spcPts val="0"/>
              </a:spcBef>
              <a:spcAft>
                <a:spcPts val="0"/>
              </a:spcAft>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73750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60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par>
                                <p:cTn id="11" presetID="10" presetClass="entr" presetSubtype="0" fill="hold" nodeType="withEffect">
                                  <p:stCondLst>
                                    <p:cond delay="60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fade">
                                      <p:cBhvr>
                                        <p:cTn id="13" dur="500"/>
                                        <p:tgtEl>
                                          <p:spTgt spid="7">
                                            <p:txEl>
                                              <p:pRg st="2" end="2"/>
                                            </p:txEl>
                                          </p:spTgt>
                                        </p:tgtEl>
                                      </p:cBhvr>
                                    </p:animEffect>
                                  </p:childTnLst>
                                </p:cTn>
                              </p:par>
                              <p:par>
                                <p:cTn id="14" presetID="10" presetClass="entr" presetSubtype="0" fill="hold" nodeType="withEffect">
                                  <p:stCondLst>
                                    <p:cond delay="60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fade">
                                      <p:cBhvr>
                                        <p:cTn id="16" dur="500"/>
                                        <p:tgtEl>
                                          <p:spTgt spid="7">
                                            <p:txEl>
                                              <p:pRg st="3" end="3"/>
                                            </p:txEl>
                                          </p:spTgt>
                                        </p:tgtEl>
                                      </p:cBhvr>
                                    </p:animEffect>
                                  </p:childTnLst>
                                </p:cTn>
                              </p:par>
                              <p:par>
                                <p:cTn id="17" presetID="10" presetClass="entr" presetSubtype="0" fill="hold" nodeType="withEffect">
                                  <p:stCondLst>
                                    <p:cond delay="60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500"/>
                                        <p:tgtEl>
                                          <p:spTgt spid="7">
                                            <p:txEl>
                                              <p:pRg st="4" end="4"/>
                                            </p:txEl>
                                          </p:spTgt>
                                        </p:tgtEl>
                                      </p:cBhvr>
                                    </p:animEffect>
                                  </p:childTnLst>
                                </p:cTn>
                              </p:par>
                              <p:par>
                                <p:cTn id="20" presetID="10" presetClass="entr" presetSubtype="0" fill="hold" nodeType="withEffect">
                                  <p:stCondLst>
                                    <p:cond delay="60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fade">
                                      <p:cBhvr>
                                        <p:cTn id="22" dur="500"/>
                                        <p:tgtEl>
                                          <p:spTgt spid="7">
                                            <p:txEl>
                                              <p:pRg st="5" end="5"/>
                                            </p:txEl>
                                          </p:spTgt>
                                        </p:tgtEl>
                                      </p:cBhvr>
                                    </p:animEffect>
                                  </p:childTnLst>
                                </p:cTn>
                              </p:par>
                            </p:childTnLst>
                          </p:cTn>
                        </p:par>
                        <p:par>
                          <p:cTn id="23" fill="hold">
                            <p:stCondLst>
                              <p:cond delay="1100"/>
                            </p:stCondLst>
                            <p:childTnLst>
                              <p:par>
                                <p:cTn id="24" presetID="10" presetClass="entr" presetSubtype="0" fill="hold" nodeType="afterEffect">
                                  <p:stCondLst>
                                    <p:cond delay="0"/>
                                  </p:stCondLst>
                                  <p:childTnLst>
                                    <p:set>
                                      <p:cBhvr>
                                        <p:cTn id="25" dur="1" fill="hold">
                                          <p:stCondLst>
                                            <p:cond delay="0"/>
                                          </p:stCondLst>
                                        </p:cTn>
                                        <p:tgtEl>
                                          <p:spTgt spid="7">
                                            <p:txEl>
                                              <p:pRg st="6" end="6"/>
                                            </p:txEl>
                                          </p:spTgt>
                                        </p:tgtEl>
                                        <p:attrNameLst>
                                          <p:attrName>style.visibility</p:attrName>
                                        </p:attrNameLst>
                                      </p:cBhvr>
                                      <p:to>
                                        <p:strVal val="visible"/>
                                      </p:to>
                                    </p:set>
                                    <p:animEffect transition="in" filter="fade">
                                      <p:cBhvr>
                                        <p:cTn id="26" dur="500"/>
                                        <p:tgtEl>
                                          <p:spTgt spid="7">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Effect transition="in" filter="fade">
                                      <p:cBhvr>
                                        <p:cTn id="31" dur="500"/>
                                        <p:tgtEl>
                                          <p:spTgt spid="7">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7">
                                            <p:txEl>
                                              <p:pRg st="8" end="8"/>
                                            </p:txEl>
                                          </p:spTgt>
                                        </p:tgtEl>
                                        <p:attrNameLst>
                                          <p:attrName>style.visibility</p:attrName>
                                        </p:attrNameLst>
                                      </p:cBhvr>
                                      <p:to>
                                        <p:strVal val="visible"/>
                                      </p:to>
                                    </p:set>
                                    <p:animEffect transition="in" filter="fade">
                                      <p:cBhvr>
                                        <p:cTn id="34" dur="500"/>
                                        <p:tgtEl>
                                          <p:spTgt spid="7">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animEffect transition="in" filter="fade">
                                      <p:cBhvr>
                                        <p:cTn id="37" dur="500"/>
                                        <p:tgtEl>
                                          <p:spTgt spid="7">
                                            <p:txEl>
                                              <p:pRg st="9" end="9"/>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7">
                                            <p:txEl>
                                              <p:pRg st="10" end="10"/>
                                            </p:txEl>
                                          </p:spTgt>
                                        </p:tgtEl>
                                        <p:attrNameLst>
                                          <p:attrName>style.visibility</p:attrName>
                                        </p:attrNameLst>
                                      </p:cBhvr>
                                      <p:to>
                                        <p:strVal val="visible"/>
                                      </p:to>
                                    </p:set>
                                    <p:animEffect transition="in" filter="fade">
                                      <p:cBhvr>
                                        <p:cTn id="40" dur="500"/>
                                        <p:tgtEl>
                                          <p:spTgt spid="7">
                                            <p:txEl>
                                              <p:pRg st="10" end="10"/>
                                            </p:txEl>
                                          </p:spTgt>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7">
                                            <p:txEl>
                                              <p:pRg st="11" end="11"/>
                                            </p:txEl>
                                          </p:spTgt>
                                        </p:tgtEl>
                                        <p:attrNameLst>
                                          <p:attrName>style.visibility</p:attrName>
                                        </p:attrNameLst>
                                      </p:cBhvr>
                                      <p:to>
                                        <p:strVal val="visible"/>
                                      </p:to>
                                    </p:set>
                                    <p:animEffect transition="in" filter="fade">
                                      <p:cBhvr>
                                        <p:cTn id="44" dur="500"/>
                                        <p:tgtEl>
                                          <p:spTgt spid="7">
                                            <p:txEl>
                                              <p:pRg st="11" end="11"/>
                                            </p:txEl>
                                          </p:spTgt>
                                        </p:tgtEl>
                                      </p:cBhvr>
                                    </p:animEffect>
                                  </p:childTnLst>
                                </p:cTn>
                              </p:par>
                            </p:childTnLst>
                          </p:cTn>
                        </p:par>
                        <p:par>
                          <p:cTn id="45" fill="hold">
                            <p:stCondLst>
                              <p:cond delay="1000"/>
                            </p:stCondLst>
                            <p:childTnLst>
                              <p:par>
                                <p:cTn id="46" presetID="10" presetClass="entr" presetSubtype="0" fill="hold" nodeType="afterEffect">
                                  <p:stCondLst>
                                    <p:cond delay="600"/>
                                  </p:stCondLst>
                                  <p:childTnLst>
                                    <p:set>
                                      <p:cBhvr>
                                        <p:cTn id="47" dur="1" fill="hold">
                                          <p:stCondLst>
                                            <p:cond delay="0"/>
                                          </p:stCondLst>
                                        </p:cTn>
                                        <p:tgtEl>
                                          <p:spTgt spid="7">
                                            <p:txEl>
                                              <p:pRg st="12" end="12"/>
                                            </p:txEl>
                                          </p:spTgt>
                                        </p:tgtEl>
                                        <p:attrNameLst>
                                          <p:attrName>style.visibility</p:attrName>
                                        </p:attrNameLst>
                                      </p:cBhvr>
                                      <p:to>
                                        <p:strVal val="visible"/>
                                      </p:to>
                                    </p:set>
                                    <p:animEffect transition="in" filter="fade">
                                      <p:cBhvr>
                                        <p:cTn id="48" dur="500"/>
                                        <p:tgtEl>
                                          <p:spTgt spid="7">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
                                            <p:txEl>
                                              <p:pRg st="13" end="13"/>
                                            </p:txEl>
                                          </p:spTgt>
                                        </p:tgtEl>
                                        <p:attrNameLst>
                                          <p:attrName>style.visibility</p:attrName>
                                        </p:attrNameLst>
                                      </p:cBhvr>
                                      <p:to>
                                        <p:strVal val="visible"/>
                                      </p:to>
                                    </p:set>
                                    <p:animEffect transition="in" filter="fade">
                                      <p:cBhvr>
                                        <p:cTn id="53" dur="500"/>
                                        <p:tgtEl>
                                          <p:spTgt spid="7">
                                            <p:txEl>
                                              <p:pRg st="13" end="13"/>
                                            </p:txEl>
                                          </p:spTgt>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7">
                                            <p:txEl>
                                              <p:pRg st="14" end="14"/>
                                            </p:txEl>
                                          </p:spTgt>
                                        </p:tgtEl>
                                        <p:attrNameLst>
                                          <p:attrName>style.visibility</p:attrName>
                                        </p:attrNameLst>
                                      </p:cBhvr>
                                      <p:to>
                                        <p:strVal val="visible"/>
                                      </p:to>
                                    </p:set>
                                    <p:animEffect transition="in" filter="fade">
                                      <p:cBhvr>
                                        <p:cTn id="57" dur="500"/>
                                        <p:tgtEl>
                                          <p:spTgt spid="7">
                                            <p:txEl>
                                              <p:pRg st="14" end="14"/>
                                            </p:txEl>
                                          </p:spTgt>
                                        </p:tgtEl>
                                      </p:cBhvr>
                                    </p:animEffect>
                                  </p:childTnLst>
                                </p:cTn>
                              </p:par>
                            </p:childTnLst>
                          </p:cTn>
                        </p:par>
                        <p:par>
                          <p:cTn id="58" fill="hold">
                            <p:stCondLst>
                              <p:cond delay="1000"/>
                            </p:stCondLst>
                            <p:childTnLst>
                              <p:par>
                                <p:cTn id="59" presetID="10" presetClass="entr" presetSubtype="0" fill="hold" nodeType="afterEffect">
                                  <p:stCondLst>
                                    <p:cond delay="0"/>
                                  </p:stCondLst>
                                  <p:childTnLst>
                                    <p:set>
                                      <p:cBhvr>
                                        <p:cTn id="60" dur="1" fill="hold">
                                          <p:stCondLst>
                                            <p:cond delay="0"/>
                                          </p:stCondLst>
                                        </p:cTn>
                                        <p:tgtEl>
                                          <p:spTgt spid="7">
                                            <p:txEl>
                                              <p:pRg st="15" end="15"/>
                                            </p:txEl>
                                          </p:spTgt>
                                        </p:tgtEl>
                                        <p:attrNameLst>
                                          <p:attrName>style.visibility</p:attrName>
                                        </p:attrNameLst>
                                      </p:cBhvr>
                                      <p:to>
                                        <p:strVal val="visible"/>
                                      </p:to>
                                    </p:set>
                                    <p:animEffect transition="in" filter="fade">
                                      <p:cBhvr>
                                        <p:cTn id="61" dur="500"/>
                                        <p:tgtEl>
                                          <p:spTgt spid="7">
                                            <p:txEl>
                                              <p:pRg st="15" end="15"/>
                                            </p:txEl>
                                          </p:spTgt>
                                        </p:tgtEl>
                                      </p:cBhvr>
                                    </p:animEffect>
                                  </p:childTnLst>
                                </p:cTn>
                              </p:par>
                            </p:childTnLst>
                          </p:cTn>
                        </p:par>
                        <p:par>
                          <p:cTn id="62" fill="hold">
                            <p:stCondLst>
                              <p:cond delay="1500"/>
                            </p:stCondLst>
                            <p:childTnLst>
                              <p:par>
                                <p:cTn id="63" presetID="10" presetClass="entr" presetSubtype="0" fill="hold" nodeType="afterEffect">
                                  <p:stCondLst>
                                    <p:cond delay="600"/>
                                  </p:stCondLst>
                                  <p:childTnLst>
                                    <p:set>
                                      <p:cBhvr>
                                        <p:cTn id="64" dur="1" fill="hold">
                                          <p:stCondLst>
                                            <p:cond delay="0"/>
                                          </p:stCondLst>
                                        </p:cTn>
                                        <p:tgtEl>
                                          <p:spTgt spid="7">
                                            <p:txEl>
                                              <p:pRg st="16" end="16"/>
                                            </p:txEl>
                                          </p:spTgt>
                                        </p:tgtEl>
                                        <p:attrNameLst>
                                          <p:attrName>style.visibility</p:attrName>
                                        </p:attrNameLst>
                                      </p:cBhvr>
                                      <p:to>
                                        <p:strVal val="visible"/>
                                      </p:to>
                                    </p:set>
                                    <p:animEffect transition="in" filter="fade">
                                      <p:cBhvr>
                                        <p:cTn id="65" dur="500"/>
                                        <p:tgtEl>
                                          <p:spTgt spid="7">
                                            <p:txEl>
                                              <p:pRg st="16" end="1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7">
                                            <p:txEl>
                                              <p:pRg st="17" end="17"/>
                                            </p:txEl>
                                          </p:spTgt>
                                        </p:tgtEl>
                                        <p:attrNameLst>
                                          <p:attrName>style.visibility</p:attrName>
                                        </p:attrNameLst>
                                      </p:cBhvr>
                                      <p:to>
                                        <p:strVal val="visible"/>
                                      </p:to>
                                    </p:set>
                                    <p:animEffect transition="in" filter="fade">
                                      <p:cBhvr>
                                        <p:cTn id="70" dur="500"/>
                                        <p:tgtEl>
                                          <p:spTgt spid="7">
                                            <p:txEl>
                                              <p:pRg st="17" end="17"/>
                                            </p:txEl>
                                          </p:spTgt>
                                        </p:tgtEl>
                                      </p:cBhvr>
                                    </p:animEffect>
                                  </p:childTnLst>
                                </p:cTn>
                              </p:par>
                            </p:childTnLst>
                          </p:cTn>
                        </p:par>
                        <p:par>
                          <p:cTn id="71" fill="hold">
                            <p:stCondLst>
                              <p:cond delay="500"/>
                            </p:stCondLst>
                            <p:childTnLst>
                              <p:par>
                                <p:cTn id="72" presetID="10" presetClass="entr" presetSubtype="0" fill="hold" nodeType="afterEffect">
                                  <p:stCondLst>
                                    <p:cond delay="0"/>
                                  </p:stCondLst>
                                  <p:childTnLst>
                                    <p:set>
                                      <p:cBhvr>
                                        <p:cTn id="73" dur="1" fill="hold">
                                          <p:stCondLst>
                                            <p:cond delay="0"/>
                                          </p:stCondLst>
                                        </p:cTn>
                                        <p:tgtEl>
                                          <p:spTgt spid="7">
                                            <p:txEl>
                                              <p:pRg st="18" end="18"/>
                                            </p:txEl>
                                          </p:spTgt>
                                        </p:tgtEl>
                                        <p:attrNameLst>
                                          <p:attrName>style.visibility</p:attrName>
                                        </p:attrNameLst>
                                      </p:cBhvr>
                                      <p:to>
                                        <p:strVal val="visible"/>
                                      </p:to>
                                    </p:set>
                                    <p:animEffect transition="in" filter="fade">
                                      <p:cBhvr>
                                        <p:cTn id="74" dur="500"/>
                                        <p:tgtEl>
                                          <p:spTgt spid="7">
                                            <p:txEl>
                                              <p:pRg st="18" end="18"/>
                                            </p:txEl>
                                          </p:spTgt>
                                        </p:tgtEl>
                                      </p:cBhvr>
                                    </p:animEffect>
                                  </p:childTnLst>
                                </p:cTn>
                              </p:par>
                            </p:childTnLst>
                          </p:cTn>
                        </p:par>
                        <p:par>
                          <p:cTn id="75" fill="hold">
                            <p:stCondLst>
                              <p:cond delay="1000"/>
                            </p:stCondLst>
                            <p:childTnLst>
                              <p:par>
                                <p:cTn id="76" presetID="10" presetClass="entr" presetSubtype="0" fill="hold" nodeType="afterEffect">
                                  <p:stCondLst>
                                    <p:cond delay="0"/>
                                  </p:stCondLst>
                                  <p:childTnLst>
                                    <p:set>
                                      <p:cBhvr>
                                        <p:cTn id="77" dur="1" fill="hold">
                                          <p:stCondLst>
                                            <p:cond delay="0"/>
                                          </p:stCondLst>
                                        </p:cTn>
                                        <p:tgtEl>
                                          <p:spTgt spid="7">
                                            <p:txEl>
                                              <p:pRg st="19" end="19"/>
                                            </p:txEl>
                                          </p:spTgt>
                                        </p:tgtEl>
                                        <p:attrNameLst>
                                          <p:attrName>style.visibility</p:attrName>
                                        </p:attrNameLst>
                                      </p:cBhvr>
                                      <p:to>
                                        <p:strVal val="visible"/>
                                      </p:to>
                                    </p:set>
                                    <p:animEffect transition="in" filter="fade">
                                      <p:cBhvr>
                                        <p:cTn id="78" dur="500"/>
                                        <p:tgtEl>
                                          <p:spTgt spid="7">
                                            <p:txEl>
                                              <p:pRg st="19" end="19"/>
                                            </p:txEl>
                                          </p:spTgt>
                                        </p:tgtEl>
                                      </p:cBhvr>
                                    </p:animEffect>
                                  </p:childTnLst>
                                </p:cTn>
                              </p:par>
                            </p:childTnLst>
                          </p:cTn>
                        </p:par>
                        <p:par>
                          <p:cTn id="79" fill="hold">
                            <p:stCondLst>
                              <p:cond delay="1500"/>
                            </p:stCondLst>
                            <p:childTnLst>
                              <p:par>
                                <p:cTn id="80" presetID="10" presetClass="entr" presetSubtype="0" fill="hold" nodeType="afterEffect">
                                  <p:stCondLst>
                                    <p:cond delay="0"/>
                                  </p:stCondLst>
                                  <p:childTnLst>
                                    <p:set>
                                      <p:cBhvr>
                                        <p:cTn id="81" dur="1" fill="hold">
                                          <p:stCondLst>
                                            <p:cond delay="0"/>
                                          </p:stCondLst>
                                        </p:cTn>
                                        <p:tgtEl>
                                          <p:spTgt spid="7">
                                            <p:txEl>
                                              <p:pRg st="20" end="20"/>
                                            </p:txEl>
                                          </p:spTgt>
                                        </p:tgtEl>
                                        <p:attrNameLst>
                                          <p:attrName>style.visibility</p:attrName>
                                        </p:attrNameLst>
                                      </p:cBhvr>
                                      <p:to>
                                        <p:strVal val="visible"/>
                                      </p:to>
                                    </p:set>
                                    <p:animEffect transition="in" filter="fade">
                                      <p:cBhvr>
                                        <p:cTn id="82" dur="500"/>
                                        <p:tgtEl>
                                          <p:spTgt spid="7">
                                            <p:txEl>
                                              <p:pRg st="20" end="20"/>
                                            </p:txEl>
                                          </p:spTgt>
                                        </p:tgtEl>
                                      </p:cBhvr>
                                    </p:animEffect>
                                  </p:childTnLst>
                                </p:cTn>
                              </p:par>
                            </p:childTnLst>
                          </p:cTn>
                        </p:par>
                        <p:par>
                          <p:cTn id="83" fill="hold">
                            <p:stCondLst>
                              <p:cond delay="2000"/>
                            </p:stCondLst>
                            <p:childTnLst>
                              <p:par>
                                <p:cTn id="84" presetID="10" presetClass="entr" presetSubtype="0" fill="hold" nodeType="afterEffect">
                                  <p:stCondLst>
                                    <p:cond delay="0"/>
                                  </p:stCondLst>
                                  <p:childTnLst>
                                    <p:set>
                                      <p:cBhvr>
                                        <p:cTn id="85" dur="1" fill="hold">
                                          <p:stCondLst>
                                            <p:cond delay="0"/>
                                          </p:stCondLst>
                                        </p:cTn>
                                        <p:tgtEl>
                                          <p:spTgt spid="7">
                                            <p:txEl>
                                              <p:pRg st="21" end="21"/>
                                            </p:txEl>
                                          </p:spTgt>
                                        </p:tgtEl>
                                        <p:attrNameLst>
                                          <p:attrName>style.visibility</p:attrName>
                                        </p:attrNameLst>
                                      </p:cBhvr>
                                      <p:to>
                                        <p:strVal val="visible"/>
                                      </p:to>
                                    </p:set>
                                    <p:animEffect transition="in" filter="fade">
                                      <p:cBhvr>
                                        <p:cTn id="86" dur="500"/>
                                        <p:tgtEl>
                                          <p:spTgt spid="7">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80999" y="274653"/>
            <a:ext cx="83724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Notes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801" y="1219200"/>
            <a:ext cx="81534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800"/>
              </a:spcAft>
              <a:buNone/>
            </a:pPr>
            <a:r>
              <a:rPr lang="en-US" dirty="0">
                <a:solidFill>
                  <a:schemeClr val="bg1"/>
                </a:solidFill>
                <a:latin typeface="Bahnschrift" panose="020B0502040204020203" pitchFamily="34" charset="0"/>
                <a:cs typeface="Arial" panose="020B0604020202020204" pitchFamily="34" charset="0"/>
              </a:rPr>
              <a:t>One of the key concepts in the Linda coordination model is the shared, content-addressed, ``virtual'' memory tuple space. </a:t>
            </a:r>
            <a:endParaRPr lang="en-US" dirty="0" smtClean="0">
              <a:solidFill>
                <a:schemeClr val="bg1"/>
              </a:solidFill>
              <a:latin typeface="Bahnschrift" panose="020B0502040204020203" pitchFamily="34" charset="0"/>
              <a:cs typeface="Arial" panose="020B0604020202020204" pitchFamily="34" charset="0"/>
            </a:endParaRPr>
          </a:p>
          <a:p>
            <a:pPr marL="109728" indent="0">
              <a:spcBef>
                <a:spcPts val="0"/>
              </a:spcBef>
              <a:buNone/>
            </a:pPr>
            <a:r>
              <a:rPr lang="en-US" dirty="0" smtClean="0">
                <a:solidFill>
                  <a:schemeClr val="bg1"/>
                </a:solidFill>
                <a:latin typeface="Bahnschrift" panose="020B0502040204020203" pitchFamily="34" charset="0"/>
                <a:cs typeface="Arial" panose="020B0604020202020204" pitchFamily="34" charset="0"/>
              </a:rPr>
              <a:t>All </a:t>
            </a:r>
            <a:r>
              <a:rPr lang="en-US" dirty="0">
                <a:solidFill>
                  <a:schemeClr val="bg1"/>
                </a:solidFill>
                <a:latin typeface="Bahnschrift" panose="020B0502040204020203" pitchFamily="34" charset="0"/>
                <a:cs typeface="Arial" panose="020B0604020202020204" pitchFamily="34" charset="0"/>
              </a:rPr>
              <a:t>the </a:t>
            </a:r>
            <a:r>
              <a:rPr lang="en-US" dirty="0" smtClean="0">
                <a:solidFill>
                  <a:schemeClr val="bg1"/>
                </a:solidFill>
                <a:latin typeface="Bahnschrift" panose="020B0502040204020203" pitchFamily="34" charset="0"/>
                <a:cs typeface="Arial" panose="020B0604020202020204" pitchFamily="34" charset="0"/>
              </a:rPr>
              <a:t>inter-process </a:t>
            </a:r>
            <a:r>
              <a:rPr lang="en-US" dirty="0">
                <a:solidFill>
                  <a:schemeClr val="bg1"/>
                </a:solidFill>
                <a:latin typeface="Bahnschrift" panose="020B0502040204020203" pitchFamily="34" charset="0"/>
                <a:cs typeface="Arial" panose="020B0604020202020204" pitchFamily="34" charset="0"/>
              </a:rPr>
              <a:t>communication is carried out via operations on tuple space. </a:t>
            </a:r>
            <a:endParaRPr lang="en-US" dirty="0" smtClean="0">
              <a:solidFill>
                <a:schemeClr val="bg1"/>
              </a:solidFill>
              <a:latin typeface="Bahnschrift" panose="020B0502040204020203" pitchFamily="34" charset="0"/>
              <a:cs typeface="Arial" panose="020B0604020202020204" pitchFamily="34" charset="0"/>
            </a:endParaRPr>
          </a:p>
          <a:p>
            <a:pPr marL="457200" lvl="1" indent="-182880">
              <a:spcBef>
                <a:spcPts val="0"/>
              </a:spcBef>
              <a:spcAft>
                <a:spcPts val="1200"/>
              </a:spcAft>
              <a:buClrTx/>
              <a:buFont typeface="+mj-lt"/>
              <a:buAutoNum type="arabicParenR"/>
            </a:pPr>
            <a:r>
              <a:rPr lang="en-US" i="1" dirty="0" smtClean="0">
                <a:solidFill>
                  <a:srgbClr val="0070C0"/>
                </a:solidFill>
                <a:latin typeface="Bahnschrift" panose="020B0502040204020203" pitchFamily="34" charset="0"/>
                <a:cs typeface="Arial" panose="020B0604020202020204" pitchFamily="34" charset="0"/>
              </a:rPr>
              <a:t>In </a:t>
            </a:r>
            <a:r>
              <a:rPr lang="en-US" i="1" dirty="0">
                <a:solidFill>
                  <a:srgbClr val="0070C0"/>
                </a:solidFill>
                <a:latin typeface="Bahnschrift" panose="020B0502040204020203" pitchFamily="34" charset="0"/>
                <a:cs typeface="Arial" panose="020B0604020202020204" pitchFamily="34" charset="0"/>
              </a:rPr>
              <a:t>this model, the programmer never has to be concerned with or program explicit message passing constructs and never has to manage the relatively rigid, point-to-point process topology induced by message passing. </a:t>
            </a:r>
            <a:endParaRPr lang="en-US" i="1" dirty="0" smtClean="0">
              <a:solidFill>
                <a:srgbClr val="0070C0"/>
              </a:solidFill>
              <a:latin typeface="Bahnschrift" panose="020B0502040204020203" pitchFamily="34" charset="0"/>
              <a:cs typeface="Arial" panose="020B0604020202020204" pitchFamily="34" charset="0"/>
            </a:endParaRPr>
          </a:p>
          <a:p>
            <a:pPr marL="457200" lvl="1" indent="-182880">
              <a:spcBef>
                <a:spcPts val="0"/>
              </a:spcBef>
              <a:spcAft>
                <a:spcPts val="1200"/>
              </a:spcAft>
              <a:buClrTx/>
              <a:buFont typeface="+mj-lt"/>
              <a:buAutoNum type="arabicParenR"/>
            </a:pPr>
            <a:r>
              <a:rPr lang="en-US" i="1" dirty="0" smtClean="0">
                <a:solidFill>
                  <a:srgbClr val="0070C0"/>
                </a:solidFill>
                <a:latin typeface="Bahnschrift" panose="020B0502040204020203" pitchFamily="34" charset="0"/>
                <a:cs typeface="Arial" panose="020B0604020202020204" pitchFamily="34" charset="0"/>
              </a:rPr>
              <a:t>In </a:t>
            </a:r>
            <a:r>
              <a:rPr lang="en-US" i="1" dirty="0">
                <a:solidFill>
                  <a:srgbClr val="0070C0"/>
                </a:solidFill>
                <a:latin typeface="Bahnschrift" panose="020B0502040204020203" pitchFamily="34" charset="0"/>
                <a:cs typeface="Arial" panose="020B0604020202020204" pitchFamily="34" charset="0"/>
              </a:rPr>
              <a:t>contrast, coordination in Linda is uncoupled and </a:t>
            </a:r>
            <a:r>
              <a:rPr lang="en-US" i="1" dirty="0" smtClean="0">
                <a:solidFill>
                  <a:srgbClr val="0070C0"/>
                </a:solidFill>
                <a:latin typeface="Bahnschrift" panose="020B0502040204020203" pitchFamily="34" charset="0"/>
                <a:cs typeface="Arial" panose="020B0604020202020204" pitchFamily="34" charset="0"/>
              </a:rPr>
              <a:t>anonymous</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The </a:t>
            </a:r>
            <a:r>
              <a:rPr lang="en-US" dirty="0">
                <a:solidFill>
                  <a:schemeClr val="bg1"/>
                </a:solidFill>
                <a:latin typeface="Bahnschrift" panose="020B0502040204020203" pitchFamily="34" charset="0"/>
                <a:cs typeface="Arial" panose="020B0604020202020204" pitchFamily="34" charset="0"/>
              </a:rPr>
              <a:t>first </a:t>
            </a:r>
            <a:r>
              <a:rPr lang="en-US" dirty="0" smtClean="0">
                <a:solidFill>
                  <a:schemeClr val="bg1"/>
                </a:solidFill>
                <a:latin typeface="Bahnschrift" panose="020B0502040204020203" pitchFamily="34" charset="0"/>
                <a:cs typeface="Arial" panose="020B0604020202020204" pitchFamily="34" charset="0"/>
              </a:rPr>
              <a:t>item means </a:t>
            </a:r>
            <a:r>
              <a:rPr lang="en-US" dirty="0">
                <a:solidFill>
                  <a:schemeClr val="bg1"/>
                </a:solidFill>
                <a:latin typeface="Bahnschrift" panose="020B0502040204020203" pitchFamily="34" charset="0"/>
                <a:cs typeface="Arial" panose="020B0604020202020204" pitchFamily="34" charset="0"/>
              </a:rPr>
              <a:t>that the acts of sending (producing) and receiving (consuming) data are independent (akin to buffered message </a:t>
            </a:r>
            <a:r>
              <a:rPr lang="en-US" dirty="0" smtClean="0">
                <a:solidFill>
                  <a:schemeClr val="bg1"/>
                </a:solidFill>
                <a:latin typeface="Bahnschrift" panose="020B0502040204020203" pitchFamily="34" charset="0"/>
                <a:cs typeface="Arial" panose="020B0604020202020204" pitchFamily="34" charset="0"/>
              </a:rPr>
              <a:t>passing)</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The </a:t>
            </a:r>
            <a:r>
              <a:rPr lang="en-US" dirty="0">
                <a:solidFill>
                  <a:schemeClr val="bg1"/>
                </a:solidFill>
                <a:latin typeface="Bahnschrift" panose="020B0502040204020203" pitchFamily="34" charset="0"/>
                <a:cs typeface="Arial" panose="020B0604020202020204" pitchFamily="34" charset="0"/>
              </a:rPr>
              <a:t>second </a:t>
            </a:r>
            <a:r>
              <a:rPr lang="en-US" dirty="0" smtClean="0">
                <a:solidFill>
                  <a:schemeClr val="bg1"/>
                </a:solidFill>
                <a:latin typeface="Bahnschrift" panose="020B0502040204020203" pitchFamily="34" charset="0"/>
                <a:cs typeface="Arial" panose="020B0604020202020204" pitchFamily="34" charset="0"/>
              </a:rPr>
              <a:t>item means </a:t>
            </a:r>
            <a:r>
              <a:rPr lang="en-US" dirty="0">
                <a:solidFill>
                  <a:schemeClr val="bg1"/>
                </a:solidFill>
                <a:latin typeface="Bahnschrift" panose="020B0502040204020203" pitchFamily="34" charset="0"/>
                <a:cs typeface="Arial" panose="020B0604020202020204" pitchFamily="34" charset="0"/>
              </a:rPr>
              <a:t>that process identities are unimportant and, in particular, there is no need to ``hard wire'' them into the </a:t>
            </a:r>
            <a:r>
              <a:rPr lang="en-US" dirty="0" smtClean="0">
                <a:solidFill>
                  <a:schemeClr val="bg1"/>
                </a:solidFill>
                <a:latin typeface="Bahnschrift" panose="020B0502040204020203" pitchFamily="34" charset="0"/>
                <a:cs typeface="Arial" panose="020B0604020202020204" pitchFamily="34" charset="0"/>
              </a:rPr>
              <a:t>code</a:t>
            </a:r>
          </a:p>
        </p:txBody>
      </p:sp>
    </p:spTree>
    <p:extLst>
      <p:ext uri="{BB962C8B-B14F-4D97-AF65-F5344CB8AC3E}">
        <p14:creationId xmlns:p14="http://schemas.microsoft.com/office/powerpoint/2010/main" val="183308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1100"/>
                            </p:stCondLst>
                            <p:childTnLst>
                              <p:par>
                                <p:cTn id="9" presetID="10" presetClass="entr" presetSubtype="0" fill="hold" nodeType="afterEffect">
                                  <p:stCondLst>
                                    <p:cond delay="6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2200"/>
                            </p:stCondLst>
                            <p:childTnLst>
                              <p:par>
                                <p:cTn id="13" presetID="10" presetClass="entr" presetSubtype="0" fill="hold" nodeType="afterEffect">
                                  <p:stCondLst>
                                    <p:cond delay="6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par>
                          <p:cTn id="16" fill="hold">
                            <p:stCondLst>
                              <p:cond delay="3300"/>
                            </p:stCondLst>
                            <p:childTnLst>
                              <p:par>
                                <p:cTn id="17" presetID="10" presetClass="entr" presetSubtype="0" fill="hold" nodeType="afterEffect">
                                  <p:stCondLst>
                                    <p:cond delay="6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par>
                          <p:cTn id="20" fill="hold">
                            <p:stCondLst>
                              <p:cond delay="4400"/>
                            </p:stCondLst>
                            <p:childTnLst>
                              <p:par>
                                <p:cTn id="21" presetID="10" presetClass="entr" presetSubtype="0" fill="hold" nodeType="afterEffect">
                                  <p:stCondLst>
                                    <p:cond delay="6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par>
                          <p:cTn id="24" fill="hold">
                            <p:stCondLst>
                              <p:cond delay="5500"/>
                            </p:stCondLst>
                            <p:childTnLst>
                              <p:par>
                                <p:cTn id="25" presetID="10" presetClass="entr" presetSubtype="0" fill="hold" nodeType="afterEffect">
                                  <p:stCondLst>
                                    <p:cond delay="60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4800" y="280987"/>
            <a:ext cx="83724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 Notes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801" y="1219200"/>
            <a:ext cx="815340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Conceptually</a:t>
            </a:r>
            <a:r>
              <a:rPr lang="en-US" dirty="0">
                <a:solidFill>
                  <a:schemeClr val="bg1"/>
                </a:solidFill>
                <a:latin typeface="Bahnschrift" panose="020B0502040204020203" pitchFamily="34" charset="0"/>
                <a:cs typeface="Arial" panose="020B0604020202020204" pitchFamily="34" charset="0"/>
              </a:rPr>
              <a:t>, this </a:t>
            </a:r>
            <a:r>
              <a:rPr lang="en-US" dirty="0" smtClean="0">
                <a:solidFill>
                  <a:schemeClr val="bg1"/>
                </a:solidFill>
                <a:latin typeface="Bahnschrift" panose="020B0502040204020203" pitchFamily="34" charset="0"/>
                <a:cs typeface="Arial" panose="020B0604020202020204" pitchFamily="34" charset="0"/>
              </a:rPr>
              <a:t>is </a:t>
            </a:r>
            <a:r>
              <a:rPr lang="en-US" dirty="0">
                <a:solidFill>
                  <a:schemeClr val="bg1"/>
                </a:solidFill>
                <a:latin typeface="Bahnschrift" panose="020B0502040204020203" pitchFamily="34" charset="0"/>
                <a:cs typeface="Arial" panose="020B0604020202020204" pitchFamily="34" charset="0"/>
              </a:rPr>
              <a:t>the difference between trying to run a </a:t>
            </a:r>
            <a:r>
              <a:rPr lang="en-US" dirty="0" smtClean="0">
                <a:solidFill>
                  <a:schemeClr val="bg1"/>
                </a:solidFill>
                <a:latin typeface="Bahnschrift" panose="020B0502040204020203" pitchFamily="34" charset="0"/>
                <a:cs typeface="Arial" panose="020B0604020202020204" pitchFamily="34" charset="0"/>
              </a:rPr>
              <a:t>stock </a:t>
            </a:r>
            <a:r>
              <a:rPr lang="en-US" dirty="0">
                <a:solidFill>
                  <a:schemeClr val="bg1"/>
                </a:solidFill>
                <a:latin typeface="Bahnschrift" panose="020B0502040204020203" pitchFamily="34" charset="0"/>
                <a:cs typeface="Arial" panose="020B0604020202020204" pitchFamily="34" charset="0"/>
              </a:rPr>
              <a:t>trading pit with a tangled mass of telegraph sets </a:t>
            </a:r>
            <a:r>
              <a:rPr lang="en-US" dirty="0" smtClean="0">
                <a:solidFill>
                  <a:schemeClr val="bg1"/>
                </a:solidFill>
                <a:latin typeface="Bahnschrift" panose="020B0502040204020203" pitchFamily="34" charset="0"/>
                <a:cs typeface="Arial" panose="020B0604020202020204" pitchFamily="34" charset="0"/>
              </a:rPr>
              <a:t>( point-to-point ) </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As opposed to </a:t>
            </a:r>
            <a:r>
              <a:rPr lang="en-US" i="1" dirty="0" smtClean="0">
                <a:solidFill>
                  <a:srgbClr val="0070C0"/>
                </a:solidFill>
                <a:latin typeface="Bahnschrift" panose="020B0502040204020203" pitchFamily="34" charset="0"/>
                <a:cs typeface="Arial" panose="020B0604020202020204" pitchFamily="34" charset="0"/>
              </a:rPr>
              <a:t>yelling</a:t>
            </a:r>
            <a:r>
              <a:rPr lang="en-US" dirty="0" smtClean="0">
                <a:solidFill>
                  <a:schemeClr val="bg1"/>
                </a:solidFill>
                <a:latin typeface="Bahnschrift" panose="020B0502040204020203" pitchFamily="34" charset="0"/>
                <a:cs typeface="Arial" panose="020B0604020202020204" pitchFamily="34" charset="0"/>
              </a:rPr>
              <a:t> </a:t>
            </a:r>
            <a:r>
              <a:rPr lang="en-US" dirty="0">
                <a:solidFill>
                  <a:schemeClr val="bg1"/>
                </a:solidFill>
                <a:latin typeface="Bahnschrift" panose="020B0502040204020203" pitchFamily="34" charset="0"/>
                <a:cs typeface="Arial" panose="020B0604020202020204" pitchFamily="34" charset="0"/>
              </a:rPr>
              <a:t>and </a:t>
            </a:r>
            <a:r>
              <a:rPr lang="en-US" i="1" dirty="0">
                <a:solidFill>
                  <a:srgbClr val="0070C0"/>
                </a:solidFill>
                <a:latin typeface="Bahnschrift" panose="020B0502040204020203" pitchFamily="34" charset="0"/>
                <a:cs typeface="Arial" panose="020B0604020202020204" pitchFamily="34" charset="0"/>
              </a:rPr>
              <a:t>listening </a:t>
            </a:r>
            <a:r>
              <a:rPr lang="en-US" i="1" dirty="0" smtClean="0">
                <a:solidFill>
                  <a:srgbClr val="0070C0"/>
                </a:solidFill>
                <a:latin typeface="Bahnschrift" panose="020B0502040204020203" pitchFamily="34" charset="0"/>
                <a:cs typeface="Arial" panose="020B0604020202020204" pitchFamily="34" charset="0"/>
              </a:rPr>
              <a:t> </a:t>
            </a:r>
            <a:r>
              <a:rPr lang="en-US" dirty="0" smtClean="0">
                <a:solidFill>
                  <a:schemeClr val="bg1"/>
                </a:solidFill>
                <a:latin typeface="Bahnschrift" panose="020B0502040204020203" pitchFamily="34" charset="0"/>
                <a:cs typeface="Arial" panose="020B0604020202020204" pitchFamily="34" charset="0"/>
              </a:rPr>
              <a:t>(</a:t>
            </a:r>
            <a:r>
              <a:rPr lang="en-US" dirty="0">
                <a:solidFill>
                  <a:schemeClr val="bg1"/>
                </a:solidFill>
                <a:latin typeface="Bahnschrift" panose="020B0502040204020203" pitchFamily="34" charset="0"/>
                <a:cs typeface="Arial" panose="020B0604020202020204" pitchFamily="34" charset="0"/>
              </a:rPr>
              <a:t>a trader </a:t>
            </a:r>
            <a:r>
              <a:rPr lang="en-US" dirty="0" smtClean="0">
                <a:solidFill>
                  <a:schemeClr val="bg1"/>
                </a:solidFill>
                <a:latin typeface="Bahnschrift" panose="020B0502040204020203" pitchFamily="34" charset="0"/>
                <a:cs typeface="Arial" panose="020B0604020202020204" pitchFamily="34" charset="0"/>
              </a:rPr>
              <a:t>launches </a:t>
            </a:r>
            <a:r>
              <a:rPr lang="en-US" dirty="0">
                <a:solidFill>
                  <a:schemeClr val="bg1"/>
                </a:solidFill>
                <a:latin typeface="Bahnschrift" panose="020B0502040204020203" pitchFamily="34" charset="0"/>
                <a:cs typeface="Arial" panose="020B0604020202020204" pitchFamily="34" charset="0"/>
              </a:rPr>
              <a:t>a bid into space, those interested in the bid pull it </a:t>
            </a:r>
            <a:r>
              <a:rPr lang="en-US" dirty="0" smtClean="0">
                <a:solidFill>
                  <a:schemeClr val="bg1"/>
                </a:solidFill>
                <a:latin typeface="Bahnschrift" panose="020B0502040204020203" pitchFamily="34" charset="0"/>
                <a:cs typeface="Arial" panose="020B0604020202020204" pitchFamily="34" charset="0"/>
              </a:rPr>
              <a:t>in)</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Compare to broadcast network vs. crossbar, or point-to-point</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It </a:t>
            </a:r>
            <a:r>
              <a:rPr lang="en-US" dirty="0">
                <a:solidFill>
                  <a:schemeClr val="bg1"/>
                </a:solidFill>
                <a:latin typeface="Bahnschrift" panose="020B0502040204020203" pitchFamily="34" charset="0"/>
                <a:cs typeface="Arial" panose="020B0604020202020204" pitchFamily="34" charset="0"/>
              </a:rPr>
              <a:t>also means data may live independent of a process, so shared variables are easy to </a:t>
            </a:r>
            <a:r>
              <a:rPr lang="en-US" dirty="0" smtClean="0">
                <a:solidFill>
                  <a:schemeClr val="bg1"/>
                </a:solidFill>
                <a:latin typeface="Bahnschrift" panose="020B0502040204020203" pitchFamily="34" charset="0"/>
                <a:cs typeface="Arial" panose="020B0604020202020204" pitchFamily="34" charset="0"/>
              </a:rPr>
              <a:t>support </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This is unlike </a:t>
            </a:r>
            <a:r>
              <a:rPr lang="en-US" dirty="0">
                <a:solidFill>
                  <a:schemeClr val="bg1"/>
                </a:solidFill>
                <a:latin typeface="Bahnschrift" panose="020B0502040204020203" pitchFamily="34" charset="0"/>
                <a:cs typeface="Arial" panose="020B0604020202020204" pitchFamily="34" charset="0"/>
              </a:rPr>
              <a:t>message </a:t>
            </a:r>
            <a:r>
              <a:rPr lang="en-US" dirty="0" smtClean="0">
                <a:solidFill>
                  <a:schemeClr val="bg1"/>
                </a:solidFill>
                <a:latin typeface="Bahnschrift" panose="020B0502040204020203" pitchFamily="34" charset="0"/>
                <a:cs typeface="Arial" panose="020B0604020202020204" pitchFamily="34" charset="0"/>
              </a:rPr>
              <a:t>passing, </a:t>
            </a:r>
            <a:r>
              <a:rPr lang="en-US" dirty="0">
                <a:solidFill>
                  <a:schemeClr val="bg1"/>
                </a:solidFill>
                <a:latin typeface="Bahnschrift" panose="020B0502040204020203" pitchFamily="34" charset="0"/>
                <a:cs typeface="Arial" panose="020B0604020202020204" pitchFamily="34" charset="0"/>
              </a:rPr>
              <a:t>which insists that data always be ``somewhere</a:t>
            </a:r>
            <a:r>
              <a:rPr lang="en-US" dirty="0" smtClean="0">
                <a:solidFill>
                  <a:schemeClr val="bg1"/>
                </a:solidFill>
                <a:latin typeface="Bahnschrift" panose="020B0502040204020203" pitchFamily="34" charset="0"/>
                <a:cs typeface="Arial" panose="020B0604020202020204" pitchFamily="34" charset="0"/>
              </a:rPr>
              <a:t>'‘ in a program structure</a:t>
            </a:r>
          </a:p>
          <a:p>
            <a:pPr marL="109728" indent="0">
              <a:spcBef>
                <a:spcPts val="0"/>
              </a:spcBef>
              <a:spcAft>
                <a:spcPts val="1800"/>
              </a:spcAft>
              <a:buNone/>
            </a:pPr>
            <a:r>
              <a:rPr lang="en-US" dirty="0" smtClean="0">
                <a:solidFill>
                  <a:schemeClr val="bg1"/>
                </a:solidFill>
                <a:latin typeface="Bahnschrift" panose="020B0502040204020203" pitchFamily="34" charset="0"/>
                <a:cs typeface="Arial" panose="020B0604020202020204" pitchFamily="34" charset="0"/>
              </a:rPr>
              <a:t>This imposes </a:t>
            </a:r>
            <a:r>
              <a:rPr lang="en-US" dirty="0">
                <a:solidFill>
                  <a:schemeClr val="bg1"/>
                </a:solidFill>
                <a:latin typeface="Bahnschrift" panose="020B0502040204020203" pitchFamily="34" charset="0"/>
                <a:cs typeface="Arial" panose="020B0604020202020204" pitchFamily="34" charset="0"/>
              </a:rPr>
              <a:t>considerable overhead in the </a:t>
            </a:r>
            <a:r>
              <a:rPr lang="en-US" dirty="0" smtClean="0">
                <a:solidFill>
                  <a:schemeClr val="bg1"/>
                </a:solidFill>
                <a:latin typeface="Bahnschrift" panose="020B0502040204020203" pitchFamily="34" charset="0"/>
                <a:cs typeface="Arial" panose="020B0604020202020204" pitchFamily="34" charset="0"/>
              </a:rPr>
              <a:t>format and structure </a:t>
            </a:r>
            <a:r>
              <a:rPr lang="en-US" dirty="0">
                <a:solidFill>
                  <a:schemeClr val="bg1"/>
                </a:solidFill>
                <a:latin typeface="Bahnschrift" panose="020B0502040204020203" pitchFamily="34" charset="0"/>
                <a:cs typeface="Arial" panose="020B0604020202020204" pitchFamily="34" charset="0"/>
              </a:rPr>
              <a:t>of a process </a:t>
            </a:r>
            <a:r>
              <a:rPr lang="en-US" dirty="0" smtClean="0">
                <a:solidFill>
                  <a:schemeClr val="bg1"/>
                </a:solidFill>
                <a:latin typeface="Bahnschrift" panose="020B0502040204020203" pitchFamily="34" charset="0"/>
                <a:cs typeface="Arial" panose="020B0604020202020204" pitchFamily="34" charset="0"/>
              </a:rPr>
              <a:t>that is created </a:t>
            </a:r>
            <a:r>
              <a:rPr lang="en-US" dirty="0">
                <a:solidFill>
                  <a:schemeClr val="bg1"/>
                </a:solidFill>
                <a:latin typeface="Bahnschrift" panose="020B0502040204020203" pitchFamily="34" charset="0"/>
                <a:cs typeface="Arial" panose="020B0604020202020204" pitchFamily="34" charset="0"/>
              </a:rPr>
              <a:t>to manage the variable that is to be </a:t>
            </a:r>
            <a:r>
              <a:rPr lang="en-US" dirty="0" smtClean="0">
                <a:solidFill>
                  <a:schemeClr val="bg1"/>
                </a:solidFill>
                <a:latin typeface="Bahnschrift" panose="020B0502040204020203" pitchFamily="34" charset="0"/>
                <a:cs typeface="Arial" panose="020B0604020202020204" pitchFamily="34" charset="0"/>
              </a:rPr>
              <a:t>shared</a:t>
            </a:r>
          </a:p>
        </p:txBody>
      </p:sp>
    </p:spTree>
    <p:extLst>
      <p:ext uri="{BB962C8B-B14F-4D97-AF65-F5344CB8AC3E}">
        <p14:creationId xmlns:p14="http://schemas.microsoft.com/office/powerpoint/2010/main" val="204435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981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838200" y="1676400"/>
            <a:ext cx="2133600" cy="1066800"/>
          </a:xfrm>
        </p:spPr>
        <p:txBody>
          <a:bodyPr>
            <a:noAutofit/>
          </a:bodyPr>
          <a:lstStyle/>
          <a:p>
            <a:pPr algn="ctr"/>
            <a:r>
              <a:rPr lang="en-US" sz="66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266701"/>
            <a:ext cx="8372475" cy="685799"/>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Example in C-Linda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1143000"/>
            <a:ext cx="8524875" cy="518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real_main</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argc,argv</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argc</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char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argv</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j, hello();</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atoi</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argv</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(j=0; j &lt;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eval</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("worker", hello(j));</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for (j=0</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j &lt;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nworker</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in</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("done</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Hello_world</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is finished.\n");</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subroutine hello **/</a:t>
            </a:r>
          </a:p>
          <a:p>
            <a:pPr marL="109728" indent="0">
              <a:spcBef>
                <a:spcPts val="0"/>
              </a:spcBef>
              <a:spcAft>
                <a:spcPts val="0"/>
              </a:spcAft>
              <a:buNone/>
            </a:pP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hello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printf</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("Hello world from number %d.\n",</a:t>
            </a:r>
            <a:r>
              <a:rPr lang="en-US" sz="18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out</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("done");</a:t>
            </a:r>
          </a:p>
          <a:p>
            <a:pPr marL="109728" indent="0">
              <a:spcBef>
                <a:spcPts val="0"/>
              </a:spcBef>
              <a:spcAft>
                <a:spcPts val="0"/>
              </a:spcAft>
              <a:buNone/>
            </a:pP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return(0);</a:t>
            </a:r>
          </a:p>
          <a:p>
            <a:pPr marL="109728" indent="0">
              <a:spcBef>
                <a:spcPts val="0"/>
              </a:spcBef>
              <a:spcAft>
                <a:spcPts val="0"/>
              </a:spcAft>
              <a:buNone/>
            </a:pP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90128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childTnLst>
                          </p:cTn>
                        </p:par>
                        <p:par>
                          <p:cTn id="8" fill="hold">
                            <p:stCondLst>
                              <p:cond delay="1100"/>
                            </p:stCondLst>
                            <p:childTnLst>
                              <p:par>
                                <p:cTn id="9" presetID="10" presetClass="entr" presetSubtype="0" fill="hold" nodeType="afterEffect">
                                  <p:stCondLst>
                                    <p:cond delay="600"/>
                                  </p:stCondLst>
                                  <p:childTnLst>
                                    <p:set>
                                      <p:cBhvr>
                                        <p:cTn id="10" dur="1" fill="hold">
                                          <p:stCondLst>
                                            <p:cond delay="0"/>
                                          </p:stCondLst>
                                        </p:cTn>
                                        <p:tgtEl>
                                          <p:spTgt spid="7">
                                            <p:txEl>
                                              <p:pRg st="3" end="3"/>
                                            </p:txEl>
                                          </p:spTgt>
                                        </p:tgtEl>
                                        <p:attrNameLst>
                                          <p:attrName>style.visibility</p:attrName>
                                        </p:attrNameLst>
                                      </p:cBhvr>
                                      <p:to>
                                        <p:strVal val="visible"/>
                                      </p:to>
                                    </p:set>
                                    <p:animEffect transition="in" filter="fade">
                                      <p:cBhvr>
                                        <p:cTn id="11" dur="500"/>
                                        <p:tgtEl>
                                          <p:spTgt spid="7">
                                            <p:txEl>
                                              <p:pRg st="3" end="3"/>
                                            </p:txEl>
                                          </p:spTgt>
                                        </p:tgtEl>
                                      </p:cBhvr>
                                    </p:animEffect>
                                  </p:childTnLst>
                                </p:cTn>
                              </p:par>
                            </p:childTnLst>
                          </p:cTn>
                        </p:par>
                        <p:par>
                          <p:cTn id="12" fill="hold">
                            <p:stCondLst>
                              <p:cond delay="2200"/>
                            </p:stCondLst>
                            <p:childTnLst>
                              <p:par>
                                <p:cTn id="13" presetID="10" presetClass="entr" presetSubtype="0" fill="hold" nodeType="afterEffect">
                                  <p:stCondLst>
                                    <p:cond delay="60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fade">
                                      <p:cBhvr>
                                        <p:cTn id="15" dur="500"/>
                                        <p:tgtEl>
                                          <p:spTgt spid="7">
                                            <p:txEl>
                                              <p:pRg st="4" end="4"/>
                                            </p:txEl>
                                          </p:spTgt>
                                        </p:tgtEl>
                                      </p:cBhvr>
                                    </p:animEffect>
                                  </p:childTnLst>
                                </p:cTn>
                              </p:par>
                            </p:childTnLst>
                          </p:cTn>
                        </p:par>
                        <p:par>
                          <p:cTn id="16" fill="hold">
                            <p:stCondLst>
                              <p:cond delay="3300"/>
                            </p:stCondLst>
                            <p:childTnLst>
                              <p:par>
                                <p:cTn id="17" presetID="10" presetClass="entr" presetSubtype="0" fill="hold" nodeType="afterEffect">
                                  <p:stCondLst>
                                    <p:cond delay="600"/>
                                  </p:stCondLst>
                                  <p:childTnLst>
                                    <p:set>
                                      <p:cBhvr>
                                        <p:cTn id="18" dur="1" fill="hold">
                                          <p:stCondLst>
                                            <p:cond delay="0"/>
                                          </p:stCondLst>
                                        </p:cTn>
                                        <p:tgtEl>
                                          <p:spTgt spid="7">
                                            <p:txEl>
                                              <p:pRg st="5" end="5"/>
                                            </p:txEl>
                                          </p:spTgt>
                                        </p:tgtEl>
                                        <p:attrNameLst>
                                          <p:attrName>style.visibility</p:attrName>
                                        </p:attrNameLst>
                                      </p:cBhvr>
                                      <p:to>
                                        <p:strVal val="visible"/>
                                      </p:to>
                                    </p:set>
                                    <p:animEffect transition="in" filter="fade">
                                      <p:cBhvr>
                                        <p:cTn id="19" dur="500"/>
                                        <p:tgtEl>
                                          <p:spTgt spid="7">
                                            <p:txEl>
                                              <p:pRg st="5" end="5"/>
                                            </p:txEl>
                                          </p:spTgt>
                                        </p:tgtEl>
                                      </p:cBhvr>
                                    </p:animEffect>
                                  </p:childTnLst>
                                </p:cTn>
                              </p:par>
                            </p:childTnLst>
                          </p:cTn>
                        </p:par>
                        <p:par>
                          <p:cTn id="20" fill="hold">
                            <p:stCondLst>
                              <p:cond delay="4400"/>
                            </p:stCondLst>
                            <p:childTnLst>
                              <p:par>
                                <p:cTn id="21" presetID="10" presetClass="entr" presetSubtype="0" fill="hold" nodeType="afterEffect">
                                  <p:stCondLst>
                                    <p:cond delay="600"/>
                                  </p:stCondLst>
                                  <p:childTnLst>
                                    <p:set>
                                      <p:cBhvr>
                                        <p:cTn id="22" dur="1" fill="hold">
                                          <p:stCondLst>
                                            <p:cond delay="0"/>
                                          </p:stCondLst>
                                        </p:cTn>
                                        <p:tgtEl>
                                          <p:spTgt spid="7">
                                            <p:txEl>
                                              <p:pRg st="6" end="6"/>
                                            </p:txEl>
                                          </p:spTgt>
                                        </p:tgtEl>
                                        <p:attrNameLst>
                                          <p:attrName>style.visibility</p:attrName>
                                        </p:attrNameLst>
                                      </p:cBhvr>
                                      <p:to>
                                        <p:strVal val="visible"/>
                                      </p:to>
                                    </p:set>
                                    <p:animEffect transition="in" filter="fade">
                                      <p:cBhvr>
                                        <p:cTn id="23" dur="500"/>
                                        <p:tgtEl>
                                          <p:spTgt spid="7">
                                            <p:txEl>
                                              <p:pRg st="6" end="6"/>
                                            </p:txEl>
                                          </p:spTgt>
                                        </p:tgtEl>
                                      </p:cBhvr>
                                    </p:animEffect>
                                  </p:childTnLst>
                                </p:cTn>
                              </p:par>
                            </p:childTnLst>
                          </p:cTn>
                        </p:par>
                        <p:par>
                          <p:cTn id="24" fill="hold">
                            <p:stCondLst>
                              <p:cond delay="5500"/>
                            </p:stCondLst>
                            <p:childTnLst>
                              <p:par>
                                <p:cTn id="25" presetID="10" presetClass="entr" presetSubtype="0" fill="hold" nodeType="afterEffect">
                                  <p:stCondLst>
                                    <p:cond delay="600"/>
                                  </p:stCondLst>
                                  <p:childTnLst>
                                    <p:set>
                                      <p:cBhvr>
                                        <p:cTn id="26" dur="1" fill="hold">
                                          <p:stCondLst>
                                            <p:cond delay="0"/>
                                          </p:stCondLst>
                                        </p:cTn>
                                        <p:tgtEl>
                                          <p:spTgt spid="7">
                                            <p:txEl>
                                              <p:pRg st="7" end="7"/>
                                            </p:txEl>
                                          </p:spTgt>
                                        </p:tgtEl>
                                        <p:attrNameLst>
                                          <p:attrName>style.visibility</p:attrName>
                                        </p:attrNameLst>
                                      </p:cBhvr>
                                      <p:to>
                                        <p:strVal val="visible"/>
                                      </p:to>
                                    </p:set>
                                    <p:animEffect transition="in" filter="fade">
                                      <p:cBhvr>
                                        <p:cTn id="27" dur="500"/>
                                        <p:tgtEl>
                                          <p:spTgt spid="7">
                                            <p:txEl>
                                              <p:pRg st="7" end="7"/>
                                            </p:txEl>
                                          </p:spTgt>
                                        </p:tgtEl>
                                      </p:cBhvr>
                                    </p:animEffect>
                                  </p:childTnLst>
                                </p:cTn>
                              </p:par>
                            </p:childTnLst>
                          </p:cTn>
                        </p:par>
                        <p:par>
                          <p:cTn id="28" fill="hold">
                            <p:stCondLst>
                              <p:cond delay="6600"/>
                            </p:stCondLst>
                            <p:childTnLst>
                              <p:par>
                                <p:cTn id="29" presetID="10" presetClass="entr" presetSubtype="0" fill="hold" nodeType="afterEffect">
                                  <p:stCondLst>
                                    <p:cond delay="600"/>
                                  </p:stCondLst>
                                  <p:childTnLst>
                                    <p:set>
                                      <p:cBhvr>
                                        <p:cTn id="30" dur="1" fill="hold">
                                          <p:stCondLst>
                                            <p:cond delay="0"/>
                                          </p:stCondLst>
                                        </p:cTn>
                                        <p:tgtEl>
                                          <p:spTgt spid="7">
                                            <p:txEl>
                                              <p:pRg st="8" end="8"/>
                                            </p:txEl>
                                          </p:spTgt>
                                        </p:tgtEl>
                                        <p:attrNameLst>
                                          <p:attrName>style.visibility</p:attrName>
                                        </p:attrNameLst>
                                      </p:cBhvr>
                                      <p:to>
                                        <p:strVal val="visible"/>
                                      </p:to>
                                    </p:set>
                                    <p:animEffect transition="in" filter="fade">
                                      <p:cBhvr>
                                        <p:cTn id="31" dur="500"/>
                                        <p:tgtEl>
                                          <p:spTgt spid="7">
                                            <p:txEl>
                                              <p:pRg st="8" end="8"/>
                                            </p:txEl>
                                          </p:spTgt>
                                        </p:tgtEl>
                                      </p:cBhvr>
                                    </p:animEffect>
                                  </p:childTnLst>
                                </p:cTn>
                              </p:par>
                            </p:childTnLst>
                          </p:cTn>
                        </p:par>
                        <p:par>
                          <p:cTn id="32" fill="hold">
                            <p:stCondLst>
                              <p:cond delay="7700"/>
                            </p:stCondLst>
                            <p:childTnLst>
                              <p:par>
                                <p:cTn id="33" presetID="10" presetClass="entr" presetSubtype="0" fill="hold" nodeType="afterEffect">
                                  <p:stCondLst>
                                    <p:cond delay="600"/>
                                  </p:stCondLst>
                                  <p:childTnLst>
                                    <p:set>
                                      <p:cBhvr>
                                        <p:cTn id="34" dur="1" fill="hold">
                                          <p:stCondLst>
                                            <p:cond delay="0"/>
                                          </p:stCondLst>
                                        </p:cTn>
                                        <p:tgtEl>
                                          <p:spTgt spid="7">
                                            <p:txEl>
                                              <p:pRg st="9" end="9"/>
                                            </p:txEl>
                                          </p:spTgt>
                                        </p:tgtEl>
                                        <p:attrNameLst>
                                          <p:attrName>style.visibility</p:attrName>
                                        </p:attrNameLst>
                                      </p:cBhvr>
                                      <p:to>
                                        <p:strVal val="visible"/>
                                      </p:to>
                                    </p:set>
                                    <p:animEffect transition="in" filter="fade">
                                      <p:cBhvr>
                                        <p:cTn id="35" dur="500"/>
                                        <p:tgtEl>
                                          <p:spTgt spid="7">
                                            <p:txEl>
                                              <p:pRg st="9" end="9"/>
                                            </p:txEl>
                                          </p:spTgt>
                                        </p:tgtEl>
                                      </p:cBhvr>
                                    </p:animEffect>
                                  </p:childTnLst>
                                </p:cTn>
                              </p:par>
                            </p:childTnLst>
                          </p:cTn>
                        </p:par>
                        <p:par>
                          <p:cTn id="36" fill="hold">
                            <p:stCondLst>
                              <p:cond delay="8800"/>
                            </p:stCondLst>
                            <p:childTnLst>
                              <p:par>
                                <p:cTn id="37" presetID="10" presetClass="entr" presetSubtype="0" fill="hold" nodeType="afterEffect">
                                  <p:stCondLst>
                                    <p:cond delay="600"/>
                                  </p:stCondLst>
                                  <p:childTnLst>
                                    <p:set>
                                      <p:cBhvr>
                                        <p:cTn id="38" dur="1" fill="hold">
                                          <p:stCondLst>
                                            <p:cond delay="0"/>
                                          </p:stCondLst>
                                        </p:cTn>
                                        <p:tgtEl>
                                          <p:spTgt spid="7">
                                            <p:txEl>
                                              <p:pRg st="10" end="10"/>
                                            </p:txEl>
                                          </p:spTgt>
                                        </p:tgtEl>
                                        <p:attrNameLst>
                                          <p:attrName>style.visibility</p:attrName>
                                        </p:attrNameLst>
                                      </p:cBhvr>
                                      <p:to>
                                        <p:strVal val="visible"/>
                                      </p:to>
                                    </p:set>
                                    <p:animEffect transition="in" filter="fade">
                                      <p:cBhvr>
                                        <p:cTn id="39" dur="500"/>
                                        <p:tgtEl>
                                          <p:spTgt spid="7">
                                            <p:txEl>
                                              <p:pRg st="10" end="10"/>
                                            </p:txEl>
                                          </p:spTgt>
                                        </p:tgtEl>
                                      </p:cBhvr>
                                    </p:animEffect>
                                  </p:childTnLst>
                                </p:cTn>
                              </p:par>
                            </p:childTnLst>
                          </p:cTn>
                        </p:par>
                        <p:par>
                          <p:cTn id="40" fill="hold">
                            <p:stCondLst>
                              <p:cond delay="9900"/>
                            </p:stCondLst>
                            <p:childTnLst>
                              <p:par>
                                <p:cTn id="41" presetID="10" presetClass="entr" presetSubtype="0" fill="hold" nodeType="afterEffect">
                                  <p:stCondLst>
                                    <p:cond delay="600"/>
                                  </p:stCondLst>
                                  <p:childTnLst>
                                    <p:set>
                                      <p:cBhvr>
                                        <p:cTn id="42" dur="1" fill="hold">
                                          <p:stCondLst>
                                            <p:cond delay="0"/>
                                          </p:stCondLst>
                                        </p:cTn>
                                        <p:tgtEl>
                                          <p:spTgt spid="7">
                                            <p:txEl>
                                              <p:pRg st="12" end="12"/>
                                            </p:txEl>
                                          </p:spTgt>
                                        </p:tgtEl>
                                        <p:attrNameLst>
                                          <p:attrName>style.visibility</p:attrName>
                                        </p:attrNameLst>
                                      </p:cBhvr>
                                      <p:to>
                                        <p:strVal val="visible"/>
                                      </p:to>
                                    </p:set>
                                    <p:animEffect transition="in" filter="fade">
                                      <p:cBhvr>
                                        <p:cTn id="43" dur="500"/>
                                        <p:tgtEl>
                                          <p:spTgt spid="7">
                                            <p:txEl>
                                              <p:pRg st="12" end="12"/>
                                            </p:txEl>
                                          </p:spTgt>
                                        </p:tgtEl>
                                      </p:cBhvr>
                                    </p:animEffect>
                                  </p:childTnLst>
                                </p:cTn>
                              </p:par>
                            </p:childTnLst>
                          </p:cTn>
                        </p:par>
                        <p:par>
                          <p:cTn id="44" fill="hold">
                            <p:stCondLst>
                              <p:cond delay="11000"/>
                            </p:stCondLst>
                            <p:childTnLst>
                              <p:par>
                                <p:cTn id="45" presetID="10" presetClass="entr" presetSubtype="0" fill="hold" nodeType="afterEffect">
                                  <p:stCondLst>
                                    <p:cond delay="600"/>
                                  </p:stCondLst>
                                  <p:childTnLst>
                                    <p:set>
                                      <p:cBhvr>
                                        <p:cTn id="46" dur="1" fill="hold">
                                          <p:stCondLst>
                                            <p:cond delay="0"/>
                                          </p:stCondLst>
                                        </p:cTn>
                                        <p:tgtEl>
                                          <p:spTgt spid="7">
                                            <p:txEl>
                                              <p:pRg st="13" end="13"/>
                                            </p:txEl>
                                          </p:spTgt>
                                        </p:tgtEl>
                                        <p:attrNameLst>
                                          <p:attrName>style.visibility</p:attrName>
                                        </p:attrNameLst>
                                      </p:cBhvr>
                                      <p:to>
                                        <p:strVal val="visible"/>
                                      </p:to>
                                    </p:set>
                                    <p:animEffect transition="in" filter="fade">
                                      <p:cBhvr>
                                        <p:cTn id="47" dur="500"/>
                                        <p:tgtEl>
                                          <p:spTgt spid="7">
                                            <p:txEl>
                                              <p:pRg st="13" end="13"/>
                                            </p:txEl>
                                          </p:spTgt>
                                        </p:tgtEl>
                                      </p:cBhvr>
                                    </p:animEffect>
                                  </p:childTnLst>
                                </p:cTn>
                              </p:par>
                            </p:childTnLst>
                          </p:cTn>
                        </p:par>
                        <p:par>
                          <p:cTn id="48" fill="hold">
                            <p:stCondLst>
                              <p:cond delay="12100"/>
                            </p:stCondLst>
                            <p:childTnLst>
                              <p:par>
                                <p:cTn id="49" presetID="10" presetClass="entr" presetSubtype="0" fill="hold" nodeType="afterEffect">
                                  <p:stCondLst>
                                    <p:cond delay="600"/>
                                  </p:stCondLst>
                                  <p:childTnLst>
                                    <p:set>
                                      <p:cBhvr>
                                        <p:cTn id="50" dur="1" fill="hold">
                                          <p:stCondLst>
                                            <p:cond delay="0"/>
                                          </p:stCondLst>
                                        </p:cTn>
                                        <p:tgtEl>
                                          <p:spTgt spid="7">
                                            <p:txEl>
                                              <p:pRg st="14" end="14"/>
                                            </p:txEl>
                                          </p:spTgt>
                                        </p:tgtEl>
                                        <p:attrNameLst>
                                          <p:attrName>style.visibility</p:attrName>
                                        </p:attrNameLst>
                                      </p:cBhvr>
                                      <p:to>
                                        <p:strVal val="visible"/>
                                      </p:to>
                                    </p:set>
                                    <p:animEffect transition="in" filter="fade">
                                      <p:cBhvr>
                                        <p:cTn id="51" dur="500"/>
                                        <p:tgtEl>
                                          <p:spTgt spid="7">
                                            <p:txEl>
                                              <p:pRg st="14" end="14"/>
                                            </p:txEl>
                                          </p:spTgt>
                                        </p:tgtEl>
                                      </p:cBhvr>
                                    </p:animEffect>
                                  </p:childTnLst>
                                </p:cTn>
                              </p:par>
                            </p:childTnLst>
                          </p:cTn>
                        </p:par>
                        <p:par>
                          <p:cTn id="52" fill="hold">
                            <p:stCondLst>
                              <p:cond delay="13200"/>
                            </p:stCondLst>
                            <p:childTnLst>
                              <p:par>
                                <p:cTn id="53" presetID="10" presetClass="entr" presetSubtype="0" fill="hold" nodeType="afterEffect">
                                  <p:stCondLst>
                                    <p:cond delay="600"/>
                                  </p:stCondLst>
                                  <p:childTnLst>
                                    <p:set>
                                      <p:cBhvr>
                                        <p:cTn id="54" dur="1" fill="hold">
                                          <p:stCondLst>
                                            <p:cond delay="0"/>
                                          </p:stCondLst>
                                        </p:cTn>
                                        <p:tgtEl>
                                          <p:spTgt spid="7">
                                            <p:txEl>
                                              <p:pRg st="15" end="15"/>
                                            </p:txEl>
                                          </p:spTgt>
                                        </p:tgtEl>
                                        <p:attrNameLst>
                                          <p:attrName>style.visibility</p:attrName>
                                        </p:attrNameLst>
                                      </p:cBhvr>
                                      <p:to>
                                        <p:strVal val="visible"/>
                                      </p:to>
                                    </p:set>
                                    <p:animEffect transition="in" filter="fade">
                                      <p:cBhvr>
                                        <p:cTn id="55" dur="500"/>
                                        <p:tgtEl>
                                          <p:spTgt spid="7">
                                            <p:txEl>
                                              <p:pRg st="15" end="15"/>
                                            </p:txEl>
                                          </p:spTgt>
                                        </p:tgtEl>
                                      </p:cBhvr>
                                    </p:animEffect>
                                  </p:childTnLst>
                                </p:cTn>
                              </p:par>
                            </p:childTnLst>
                          </p:cTn>
                        </p:par>
                        <p:par>
                          <p:cTn id="56" fill="hold">
                            <p:stCondLst>
                              <p:cond delay="14300"/>
                            </p:stCondLst>
                            <p:childTnLst>
                              <p:par>
                                <p:cTn id="57" presetID="10" presetClass="entr" presetSubtype="0" fill="hold" nodeType="afterEffect">
                                  <p:stCondLst>
                                    <p:cond delay="600"/>
                                  </p:stCondLst>
                                  <p:childTnLst>
                                    <p:set>
                                      <p:cBhvr>
                                        <p:cTn id="58" dur="1" fill="hold">
                                          <p:stCondLst>
                                            <p:cond delay="0"/>
                                          </p:stCondLst>
                                        </p:cTn>
                                        <p:tgtEl>
                                          <p:spTgt spid="7">
                                            <p:txEl>
                                              <p:pRg st="16" end="16"/>
                                            </p:txEl>
                                          </p:spTgt>
                                        </p:tgtEl>
                                        <p:attrNameLst>
                                          <p:attrName>style.visibility</p:attrName>
                                        </p:attrNameLst>
                                      </p:cBhvr>
                                      <p:to>
                                        <p:strVal val="visible"/>
                                      </p:to>
                                    </p:set>
                                    <p:animEffect transition="in" filter="fade">
                                      <p:cBhvr>
                                        <p:cTn id="59" dur="500"/>
                                        <p:tgtEl>
                                          <p:spTgt spid="7">
                                            <p:txEl>
                                              <p:pRg st="16" end="16"/>
                                            </p:txEl>
                                          </p:spTgt>
                                        </p:tgtEl>
                                      </p:cBhvr>
                                    </p:animEffect>
                                  </p:childTnLst>
                                </p:cTn>
                              </p:par>
                            </p:childTnLst>
                          </p:cTn>
                        </p:par>
                        <p:par>
                          <p:cTn id="60" fill="hold">
                            <p:stCondLst>
                              <p:cond delay="15400"/>
                            </p:stCondLst>
                            <p:childTnLst>
                              <p:par>
                                <p:cTn id="61" presetID="10" presetClass="entr" presetSubtype="0" fill="hold" nodeType="afterEffect">
                                  <p:stCondLst>
                                    <p:cond delay="600"/>
                                  </p:stCondLst>
                                  <p:childTnLst>
                                    <p:set>
                                      <p:cBhvr>
                                        <p:cTn id="62" dur="1" fill="hold">
                                          <p:stCondLst>
                                            <p:cond delay="0"/>
                                          </p:stCondLst>
                                        </p:cTn>
                                        <p:tgtEl>
                                          <p:spTgt spid="7">
                                            <p:txEl>
                                              <p:pRg st="17" end="17"/>
                                            </p:txEl>
                                          </p:spTgt>
                                        </p:tgtEl>
                                        <p:attrNameLst>
                                          <p:attrName>style.visibility</p:attrName>
                                        </p:attrNameLst>
                                      </p:cBhvr>
                                      <p:to>
                                        <p:strVal val="visible"/>
                                      </p:to>
                                    </p:set>
                                    <p:animEffect transition="in" filter="fade">
                                      <p:cBhvr>
                                        <p:cTn id="63" dur="500"/>
                                        <p:tgtEl>
                                          <p:spTgt spid="7">
                                            <p:txEl>
                                              <p:pRg st="17" end="17"/>
                                            </p:txEl>
                                          </p:spTgt>
                                        </p:tgtEl>
                                      </p:cBhvr>
                                    </p:animEffect>
                                  </p:childTnLst>
                                </p:cTn>
                              </p:par>
                            </p:childTnLst>
                          </p:cTn>
                        </p:par>
                        <p:par>
                          <p:cTn id="64" fill="hold">
                            <p:stCondLst>
                              <p:cond delay="16500"/>
                            </p:stCondLst>
                            <p:childTnLst>
                              <p:par>
                                <p:cTn id="65" presetID="10" presetClass="entr" presetSubtype="0" fill="hold" nodeType="afterEffect">
                                  <p:stCondLst>
                                    <p:cond delay="600"/>
                                  </p:stCondLst>
                                  <p:childTnLst>
                                    <p:set>
                                      <p:cBhvr>
                                        <p:cTn id="66" dur="1" fill="hold">
                                          <p:stCondLst>
                                            <p:cond delay="0"/>
                                          </p:stCondLst>
                                        </p:cTn>
                                        <p:tgtEl>
                                          <p:spTgt spid="7">
                                            <p:txEl>
                                              <p:pRg st="18" end="18"/>
                                            </p:txEl>
                                          </p:spTgt>
                                        </p:tgtEl>
                                        <p:attrNameLst>
                                          <p:attrName>style.visibility</p:attrName>
                                        </p:attrNameLst>
                                      </p:cBhvr>
                                      <p:to>
                                        <p:strVal val="visible"/>
                                      </p:to>
                                    </p:set>
                                    <p:animEffect transition="in" filter="fade">
                                      <p:cBhvr>
                                        <p:cTn id="67" dur="500"/>
                                        <p:tgtEl>
                                          <p:spTgt spid="7">
                                            <p:txEl>
                                              <p:pRg st="18" end="18"/>
                                            </p:txEl>
                                          </p:spTgt>
                                        </p:tgtEl>
                                      </p:cBhvr>
                                    </p:animEffect>
                                  </p:childTnLst>
                                </p:cTn>
                              </p:par>
                            </p:childTnLst>
                          </p:cTn>
                        </p:par>
                        <p:par>
                          <p:cTn id="68" fill="hold">
                            <p:stCondLst>
                              <p:cond delay="17600"/>
                            </p:stCondLst>
                            <p:childTnLst>
                              <p:par>
                                <p:cTn id="69" presetID="10" presetClass="entr" presetSubtype="0" fill="hold" nodeType="afterEffect">
                                  <p:stCondLst>
                                    <p:cond delay="600"/>
                                  </p:stCondLst>
                                  <p:childTnLst>
                                    <p:set>
                                      <p:cBhvr>
                                        <p:cTn id="70" dur="1" fill="hold">
                                          <p:stCondLst>
                                            <p:cond delay="0"/>
                                          </p:stCondLst>
                                        </p:cTn>
                                        <p:tgtEl>
                                          <p:spTgt spid="7">
                                            <p:txEl>
                                              <p:pRg st="19" end="19"/>
                                            </p:txEl>
                                          </p:spTgt>
                                        </p:tgtEl>
                                        <p:attrNameLst>
                                          <p:attrName>style.visibility</p:attrName>
                                        </p:attrNameLst>
                                      </p:cBhvr>
                                      <p:to>
                                        <p:strVal val="visible"/>
                                      </p:to>
                                    </p:set>
                                    <p:animEffect transition="in" filter="fade">
                                      <p:cBhvr>
                                        <p:cTn id="71" dur="500"/>
                                        <p:tgtEl>
                                          <p:spTgt spid="7">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59293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A language?  A model?  It’s really both</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800" y="1631156"/>
            <a:ext cx="7696200" cy="4617244"/>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Linda is due to David Gelernter (et al.) at Yale Comp Sci., c. early 1980’s</a:t>
            </a:r>
          </a:p>
          <a:p>
            <a:pPr marL="731520" lvl="1" indent="-182880">
              <a:spcBef>
                <a:spcPts val="0"/>
              </a:spcBef>
              <a:spcAft>
                <a:spcPts val="800"/>
              </a:spcAft>
              <a:buClrTx/>
              <a:buFont typeface="Arial" panose="020B0604020202020204" pitchFamily="34" charset="0"/>
              <a:buChar char="•"/>
            </a:pPr>
            <a:r>
              <a:rPr lang="en-US" i="1" dirty="0" smtClean="0">
                <a:solidFill>
                  <a:srgbClr val="0070C0"/>
                </a:solidFill>
                <a:latin typeface="Bahnschrift" panose="020B0502040204020203" pitchFamily="34" charset="0"/>
                <a:cs typeface="Arial" panose="020B0604020202020204" pitchFamily="34" charset="0"/>
              </a:rPr>
              <a:t>Gelernter is one of the targets of the Unabomber</a:t>
            </a:r>
          </a:p>
          <a:p>
            <a:pPr marL="365760" indent="-182880">
              <a:spcBef>
                <a:spcPts val="600"/>
              </a:spcBef>
              <a:spcAft>
                <a:spcPts val="8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Early on, Gelernter calls Linda “ </a:t>
            </a:r>
            <a:r>
              <a:rPr lang="en-US" i="1" dirty="0" smtClean="0">
                <a:solidFill>
                  <a:srgbClr val="0070C0"/>
                </a:solidFill>
                <a:latin typeface="Bahnschrift" panose="020B0502040204020203" pitchFamily="34" charset="0"/>
                <a:cs typeface="Arial" panose="020B0604020202020204" pitchFamily="34" charset="0"/>
              </a:rPr>
              <a:t>a distributed programming language </a:t>
            </a:r>
            <a:r>
              <a:rPr lang="en-US" dirty="0" smtClean="0">
                <a:solidFill>
                  <a:schemeClr val="bg1"/>
                </a:solidFill>
                <a:latin typeface="Bahnschrift" panose="020B0502040204020203" pitchFamily="34" charset="0"/>
                <a:cs typeface="Arial" panose="020B0604020202020204" pitchFamily="34" charset="0"/>
              </a:rPr>
              <a:t>”</a:t>
            </a:r>
          </a:p>
          <a:p>
            <a:pPr marL="365760" indent="-182880">
              <a:spcBef>
                <a:spcPts val="0"/>
              </a:spcBef>
              <a:spcAft>
                <a:spcPts val="8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In later works, Linda ends up being presented as mainly a way to add </a:t>
            </a:r>
            <a:r>
              <a:rPr lang="en-US" i="1" dirty="0" err="1">
                <a:solidFill>
                  <a:srgbClr val="0070C0"/>
                </a:solidFill>
                <a:latin typeface="Bahnschrift" panose="020B0502040204020203" pitchFamily="34" charset="0"/>
                <a:cs typeface="Arial" panose="020B0604020202020204" pitchFamily="34" charset="0"/>
              </a:rPr>
              <a:t>t</a:t>
            </a:r>
            <a:r>
              <a:rPr lang="en-US" i="1" dirty="0" err="1" smtClean="0">
                <a:solidFill>
                  <a:srgbClr val="0070C0"/>
                </a:solidFill>
                <a:latin typeface="Bahnschrift" panose="020B0502040204020203" pitchFamily="34" charset="0"/>
                <a:cs typeface="Arial" panose="020B0604020202020204" pitchFamily="34" charset="0"/>
              </a:rPr>
              <a:t>uplespace</a:t>
            </a:r>
            <a:r>
              <a:rPr lang="en-US" dirty="0" smtClean="0">
                <a:solidFill>
                  <a:schemeClr val="bg1"/>
                </a:solidFill>
                <a:latin typeface="Bahnschrift" panose="020B0502040204020203" pitchFamily="34" charset="0"/>
                <a:cs typeface="Arial" panose="020B0604020202020204" pitchFamily="34" charset="0"/>
              </a:rPr>
              <a:t> functionality to existing programming languages</a:t>
            </a:r>
          </a:p>
          <a:p>
            <a:pPr marL="365760" indent="-182880">
              <a:spcBef>
                <a:spcPts val="600"/>
              </a:spcBef>
              <a:spcAft>
                <a:spcPts val="800"/>
              </a:spcAft>
              <a:buClrTx/>
              <a:buFont typeface="Arial" panose="020B0604020202020204" pitchFamily="34" charset="0"/>
              <a:buChar char="•"/>
            </a:pPr>
            <a:r>
              <a:rPr lang="en-US" dirty="0">
                <a:solidFill>
                  <a:srgbClr val="C6341C"/>
                </a:solidFill>
                <a:latin typeface="Candara" panose="020E0502030303020204" pitchFamily="34" charset="0"/>
                <a:cs typeface="Arial" panose="020B0604020202020204" pitchFamily="34" charset="0"/>
              </a:rPr>
              <a:t>“</a:t>
            </a:r>
            <a:r>
              <a:rPr lang="en-US" i="1" dirty="0">
                <a:solidFill>
                  <a:srgbClr val="C6341C"/>
                </a:solidFill>
                <a:latin typeface="Candara" panose="020E0502030303020204" pitchFamily="34" charset="0"/>
                <a:cs typeface="Arial" panose="020B0604020202020204" pitchFamily="34" charset="0"/>
              </a:rPr>
              <a:t>Where most distributed languages are partially distributed in space and </a:t>
            </a:r>
            <a:r>
              <a:rPr lang="en-US" i="1" dirty="0" smtClean="0">
                <a:solidFill>
                  <a:srgbClr val="C6341C"/>
                </a:solidFill>
                <a:latin typeface="Candara" panose="020E0502030303020204" pitchFamily="34" charset="0"/>
                <a:cs typeface="Arial" panose="020B0604020202020204" pitchFamily="34" charset="0"/>
              </a:rPr>
              <a:t>non-distributed </a:t>
            </a:r>
            <a:r>
              <a:rPr lang="en-US" i="1" dirty="0">
                <a:solidFill>
                  <a:srgbClr val="C6341C"/>
                </a:solidFill>
                <a:latin typeface="Candara" panose="020E0502030303020204" pitchFamily="34" charset="0"/>
                <a:cs typeface="Arial" panose="020B0604020202020204" pitchFamily="34" charset="0"/>
              </a:rPr>
              <a:t>in time, Linda is fully distributed in space and distributed in time as well. </a:t>
            </a:r>
            <a:r>
              <a:rPr lang="en-US" i="1" dirty="0" smtClean="0">
                <a:solidFill>
                  <a:srgbClr val="C6341C"/>
                </a:solidFill>
                <a:latin typeface="Candara" panose="020E0502030303020204" pitchFamily="34" charset="0"/>
                <a:cs typeface="Arial" panose="020B0604020202020204" pitchFamily="34" charset="0"/>
              </a:rPr>
              <a:t>“</a:t>
            </a:r>
          </a:p>
          <a:p>
            <a:pPr marL="365760" indent="-182880">
              <a:spcBef>
                <a:spcPts val="600"/>
              </a:spcBef>
              <a:spcAft>
                <a:spcPts val="800"/>
              </a:spcAft>
              <a:buClrTx/>
              <a:buFont typeface="Arial" panose="020B0604020202020204" pitchFamily="34" charset="0"/>
              <a:buChar char="•"/>
            </a:pPr>
            <a:r>
              <a:rPr lang="en-US" i="1" dirty="0" smtClean="0">
                <a:solidFill>
                  <a:srgbClr val="C6341C"/>
                </a:solidFill>
                <a:latin typeface="Candara" panose="020E0502030303020204" pitchFamily="34" charset="0"/>
                <a:cs typeface="Arial" panose="020B0604020202020204" pitchFamily="34" charset="0"/>
              </a:rPr>
              <a:t>“ Linda </a:t>
            </a:r>
            <a:r>
              <a:rPr lang="en-US" i="1" dirty="0">
                <a:solidFill>
                  <a:srgbClr val="C6341C"/>
                </a:solidFill>
                <a:latin typeface="Candara" panose="020E0502030303020204" pitchFamily="34" charset="0"/>
                <a:cs typeface="Arial" panose="020B0604020202020204" pitchFamily="34" charset="0"/>
              </a:rPr>
              <a:t>appears in many cases to be both simpler and more expressive than existing proposals within the application domains of interest. </a:t>
            </a:r>
            <a:r>
              <a:rPr lang="en-US" i="1" dirty="0" smtClean="0">
                <a:solidFill>
                  <a:srgbClr val="C6341C"/>
                </a:solidFill>
                <a:latin typeface="Candara" panose="020E0502030303020204" pitchFamily="34" charset="0"/>
                <a:cs typeface="Arial" panose="020B0604020202020204" pitchFamily="34" charset="0"/>
              </a:rPr>
              <a:t>“</a:t>
            </a:r>
            <a:endParaRPr lang="en-US" i="1" dirty="0">
              <a:solidFill>
                <a:srgbClr val="C6341C"/>
              </a:solidFill>
              <a:latin typeface="Candara" panose="020E0502030303020204" pitchFamily="34" charset="0"/>
              <a:cs typeface="Arial" panose="020B0604020202020204" pitchFamily="34" charset="0"/>
            </a:endParaRPr>
          </a:p>
        </p:txBody>
      </p:sp>
    </p:spTree>
    <p:extLst>
      <p:ext uri="{BB962C8B-B14F-4D97-AF65-F5344CB8AC3E}">
        <p14:creationId xmlns:p14="http://schemas.microsoft.com/office/powerpoint/2010/main" val="227082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11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11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11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11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11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11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10393"/>
            <a:ext cx="8372475" cy="604007"/>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Implementing 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1752600"/>
            <a:ext cx="8077201"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9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10 years of research at Yale and Scientific Computing have led to a general strategy for developing efficient Linda implementations</a:t>
            </a:r>
            <a:r>
              <a:rPr lang="en-US" sz="16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endPar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365760" indent="-182880">
              <a:spcBef>
                <a:spcPts val="0"/>
              </a:spcBef>
              <a:spcAft>
                <a:spcPts val="900"/>
              </a:spcAft>
              <a:buClrTx/>
              <a:buFont typeface="Arial" panose="020B0604020202020204" pitchFamily="34" charset="0"/>
              <a:buChar char="•"/>
            </a:pPr>
            <a:r>
              <a:rPr lang="en-US" sz="16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module compile time, collect data about the Linda operations within a module.</a:t>
            </a:r>
          </a:p>
          <a:p>
            <a:pPr marL="365760" indent="-182880">
              <a:spcBef>
                <a:spcPts val="0"/>
              </a:spcBef>
              <a:spcAft>
                <a:spcPts val="900"/>
              </a:spcAft>
              <a:buClrTx/>
              <a:buFont typeface="Arial" panose="020B0604020202020204" pitchFamily="34" charset="0"/>
              <a:buChar char="•"/>
            </a:pPr>
            <a:r>
              <a:rPr lang="en-US" sz="16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link time, analyze the pattern of Linda usage, as given by the data collected in 1. Use the results of this analysis to:</a:t>
            </a:r>
          </a:p>
          <a:p>
            <a:pPr marL="365760" indent="-182880">
              <a:spcBef>
                <a:spcPts val="0"/>
              </a:spcBef>
              <a:spcAft>
                <a:spcPts val="900"/>
              </a:spcAft>
              <a:buClrTx/>
              <a:buFont typeface="Arial" panose="020B0604020202020204" pitchFamily="34" charset="0"/>
              <a:buChar char="•"/>
            </a:pPr>
            <a:r>
              <a:rPr lang="en-US" sz="16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Restrict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collection of tuples or templates (the ``tuple'' produced by an in()/</a:t>
            </a:r>
            <a:r>
              <a:rPr lang="en-US" sz="16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rd</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operation) a given operation must consider by construction of a disjoint partitioning of the operations. An operation in one set cannot be influenced by the activity of an operation in another set.</a:t>
            </a:r>
          </a:p>
          <a:p>
            <a:pPr marL="365760" indent="-182880">
              <a:spcBef>
                <a:spcPts val="0"/>
              </a:spcBef>
              <a:spcAft>
                <a:spcPts val="900"/>
              </a:spcAft>
              <a:buClrTx/>
              <a:buFont typeface="Arial" panose="020B0604020202020204" pitchFamily="34" charset="0"/>
              <a:buChar char="•"/>
            </a:pPr>
            <a:r>
              <a:rPr lang="en-US" sz="16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For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each partition, choose a data structure for organizing the tuples and templates arising from operations in the partition. The data structure is chosen from a small list of standard structures (counting semaphores, queues, etc.). </a:t>
            </a:r>
          </a:p>
          <a:p>
            <a:pPr marL="365760" indent="-182880">
              <a:spcBef>
                <a:spcPts val="0"/>
              </a:spcBef>
              <a:spcAft>
                <a:spcPts val="900"/>
              </a:spcAft>
              <a:buClrTx/>
              <a:buFont typeface="Arial" panose="020B0604020202020204" pitchFamily="34" charset="0"/>
              <a:buChar char="•"/>
            </a:pPr>
            <a:r>
              <a:rPr lang="en-US" sz="1600" dirty="0" smtClean="0">
                <a:solidFill>
                  <a:schemeClr val="bg1"/>
                </a:solidFill>
                <a:latin typeface="Bahnschrift" panose="020B0502040204020203" pitchFamily="34" charset="0"/>
                <a:ea typeface="Cascadia Code" panose="020B0609020000020004" pitchFamily="49" charset="0"/>
                <a:cs typeface="Cascadia Code" panose="020B0609020000020004" pitchFamily="49" charset="0"/>
              </a:rPr>
              <a:t>Given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target architecture, make good use of its ``feature set'' to implement Linda runtime services that ensure the data structures of item 2.2 are well supported. Note that assigning responsibility for managing tuple space to one processor is likely to create a bottleneck, so the </a:t>
            </a:r>
            <a:r>
              <a:rPr lang="en-US" sz="16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work of managing tuple space should be distributed across a number of processors. </a:t>
            </a:r>
          </a:p>
        </p:txBody>
      </p:sp>
      <p:sp>
        <p:nvSpPr>
          <p:cNvPr id="5" name="Content Placeholder 1"/>
          <p:cNvSpPr txBox="1">
            <a:spLocks/>
          </p:cNvSpPr>
          <p:nvPr/>
        </p:nvSpPr>
        <p:spPr>
          <a:xfrm>
            <a:off x="304799" y="1275215"/>
            <a:ext cx="7456714" cy="47738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2400" b="1" dirty="0" smtClean="0">
                <a:solidFill>
                  <a:srgbClr val="BE442C"/>
                </a:solidFill>
                <a:latin typeface="Bahnschrift" panose="020B0502040204020203" pitchFamily="34" charset="0"/>
                <a:cs typeface="Arial" panose="020B0604020202020204" pitchFamily="34" charset="0"/>
              </a:rPr>
              <a:t>Experience</a:t>
            </a:r>
          </a:p>
        </p:txBody>
      </p:sp>
    </p:spTree>
    <p:extLst>
      <p:ext uri="{BB962C8B-B14F-4D97-AF65-F5344CB8AC3E}">
        <p14:creationId xmlns:p14="http://schemas.microsoft.com/office/powerpoint/2010/main" val="4997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1100"/>
                            </p:stCondLst>
                            <p:childTnLst>
                              <p:par>
                                <p:cTn id="9" presetID="10" presetClass="entr" presetSubtype="0" fill="hold" nodeType="afterEffect">
                                  <p:stCondLst>
                                    <p:cond delay="60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2200"/>
                            </p:stCondLst>
                            <p:childTnLst>
                              <p:par>
                                <p:cTn id="13" presetID="10" presetClass="entr" presetSubtype="0" fill="hold" nodeType="afterEffect">
                                  <p:stCondLst>
                                    <p:cond delay="60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par>
                          <p:cTn id="16" fill="hold">
                            <p:stCondLst>
                              <p:cond delay="3300"/>
                            </p:stCondLst>
                            <p:childTnLst>
                              <p:par>
                                <p:cTn id="17" presetID="10" presetClass="entr" presetSubtype="0" fill="hold" nodeType="afterEffect">
                                  <p:stCondLst>
                                    <p:cond delay="60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par>
                          <p:cTn id="20" fill="hold">
                            <p:stCondLst>
                              <p:cond delay="4400"/>
                            </p:stCondLst>
                            <p:childTnLst>
                              <p:par>
                                <p:cTn id="21" presetID="10" presetClass="entr" presetSubtype="0" fill="hold" nodeType="afterEffect">
                                  <p:stCondLst>
                                    <p:cond delay="60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par>
                          <p:cTn id="24" fill="hold">
                            <p:stCondLst>
                              <p:cond delay="5500"/>
                            </p:stCondLst>
                            <p:childTnLst>
                              <p:par>
                                <p:cTn id="25" presetID="10" presetClass="entr" presetSubtype="0" fill="hold" nodeType="afterEffect">
                                  <p:stCondLst>
                                    <p:cond delay="60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par>
                          <p:cTn id="28" fill="hold">
                            <p:stCondLst>
                              <p:cond delay="6600"/>
                            </p:stCondLst>
                            <p:childTnLst>
                              <p:par>
                                <p:cTn id="29" presetID="10" presetClass="entr" presetSubtype="0" fill="hold" grpId="0" nodeType="afterEffect">
                                  <p:stCondLst>
                                    <p:cond delay="50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42519" y="266265"/>
            <a:ext cx="83724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Implementing 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1752600"/>
            <a:ext cx="8077201"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9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Efficient Linda runtime support has been developed for a variety of platforms including shared-memory, distributed-memory, and LAN architectures. The T3D/T3E architecture, however, differs in significant ways from all of these. In essence the T3D/T3E can be viewed as an instance of an architecture somewhere between shared-memory and distributed-memory. It is like shared memory systems in that a data location can be referenced from any process, making it relatively easy for different processes to asynchronously access and update the data structures holding tuple space. Unfortunately, it is like distributed memory in that the address space is partitioned. This meant our traditional shared memory implementation---based on a model in which all addresses (local or shared) are in the same address space---wouldn't work. E.g., in the ``typical'' SMP model, a data structure pointer is the same whether the pointer is to a local or shared address. On the T3D/E, a ``pointer'' to an address on another node is completely different from a pointer to a local address. Driven by these considerations, we developed a new runtime loosely based on our shared memory approach but one that reflected and exploited T3D/E features. Two examples of the latter: 1) heavy use is made of the 64 bit swap operation to accomplish both synchronization and movement of important control data, 2) the ability to access any memory on any node is leveraged to provide "zero copy" data transfers when an in() precedes an out().</a:t>
            </a:r>
          </a:p>
        </p:txBody>
      </p:sp>
      <p:sp>
        <p:nvSpPr>
          <p:cNvPr id="5" name="Content Placeholder 1"/>
          <p:cNvSpPr txBox="1">
            <a:spLocks/>
          </p:cNvSpPr>
          <p:nvPr/>
        </p:nvSpPr>
        <p:spPr>
          <a:xfrm>
            <a:off x="304799" y="1275215"/>
            <a:ext cx="7456714" cy="47738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2400" b="1" dirty="0" smtClean="0">
                <a:solidFill>
                  <a:srgbClr val="BE442C"/>
                </a:solidFill>
                <a:latin typeface="Bahnschrift" panose="020B0502040204020203" pitchFamily="34" charset="0"/>
                <a:cs typeface="Arial" panose="020B0604020202020204" pitchFamily="34" charset="0"/>
              </a:rPr>
              <a:t>Experience</a:t>
            </a:r>
          </a:p>
        </p:txBody>
      </p:sp>
    </p:spTree>
    <p:extLst>
      <p:ext uri="{BB962C8B-B14F-4D97-AF65-F5344CB8AC3E}">
        <p14:creationId xmlns:p14="http://schemas.microsoft.com/office/powerpoint/2010/main" val="78337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6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1100"/>
                            </p:stCondLst>
                            <p:childTnLst>
                              <p:par>
                                <p:cTn id="9" presetID="10" presetClass="entr" presetSubtype="0"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33376"/>
            <a:ext cx="8372475" cy="885825"/>
          </a:xfrm>
          <a:noFill/>
        </p:spPr>
        <p:txBody>
          <a:bodyPr>
            <a:normAutofit/>
          </a:bodyPr>
          <a:lstStyle/>
          <a:p>
            <a:pPr marL="109728" indent="0">
              <a:spcBef>
                <a:spcPts val="0"/>
              </a:spcBef>
              <a:spcAft>
                <a:spcPts val="0"/>
              </a:spcAft>
              <a:buNone/>
            </a:pPr>
            <a:r>
              <a:rPr lang="en-US" sz="4000" b="1" dirty="0" smtClean="0">
                <a:solidFill>
                  <a:srgbClr val="0070C0"/>
                </a:solidFill>
                <a:latin typeface="Arial" panose="020B0604020202020204" pitchFamily="34" charset="0"/>
                <a:cs typeface="Arial" panose="020B0604020202020204" pitchFamily="34" charset="0"/>
              </a:rPr>
              <a:t>Linda-calculus</a:t>
            </a:r>
            <a:endParaRPr lang="en-US" sz="40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799" y="5165100"/>
            <a:ext cx="7617823" cy="111825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1800" dirty="0">
                <a:solidFill>
                  <a:schemeClr val="bg1"/>
                </a:solidFill>
                <a:latin typeface="Bahnschrift" panose="020B0502040204020203" pitchFamily="34" charset="0"/>
                <a:cs typeface="Arial" panose="020B0604020202020204" pitchFamily="34" charset="0"/>
              </a:rPr>
              <a:t>The syntax includes the </a:t>
            </a:r>
            <a:r>
              <a:rPr lang="en-US" sz="1800" dirty="0" smtClean="0">
                <a:solidFill>
                  <a:schemeClr val="bg1"/>
                </a:solidFill>
                <a:latin typeface="Bahnschrift" panose="020B0502040204020203" pitchFamily="34" charset="0"/>
                <a:cs typeface="Arial" panose="020B0604020202020204" pitchFamily="34" charset="0"/>
              </a:rPr>
              <a:t>aforementioned </a:t>
            </a:r>
            <a:r>
              <a:rPr lang="en-US" sz="1800" dirty="0">
                <a:solidFill>
                  <a:schemeClr val="bg1"/>
                </a:solidFill>
                <a:latin typeface="Bahnschrift" panose="020B0502040204020203" pitchFamily="34" charset="0"/>
                <a:cs typeface="Arial" panose="020B0604020202020204" pitchFamily="34" charset="0"/>
              </a:rPr>
              <a:t>Linda operations, non-deterministic choice, and recursion. The substitution function is extended to processes recursively. </a:t>
            </a:r>
            <a:endParaRPr lang="en-US" sz="1800" dirty="0" smtClean="0">
              <a:solidFill>
                <a:schemeClr val="bg1"/>
              </a:solidFill>
              <a:latin typeface="Bahnschrift" panose="020B0502040204020203" pitchFamily="34" charset="0"/>
              <a:cs typeface="Arial" panose="020B0604020202020204"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8" y="1857873"/>
            <a:ext cx="8152703" cy="190500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8" y="4520049"/>
            <a:ext cx="7304315" cy="638744"/>
          </a:xfrm>
          <a:prstGeom prst="rect">
            <a:avLst/>
          </a:prstGeom>
        </p:spPr>
      </p:pic>
      <p:sp>
        <p:nvSpPr>
          <p:cNvPr id="12" name="Content Placeholder 1"/>
          <p:cNvSpPr txBox="1">
            <a:spLocks/>
          </p:cNvSpPr>
          <p:nvPr/>
        </p:nvSpPr>
        <p:spPr>
          <a:xfrm>
            <a:off x="304799" y="3912861"/>
            <a:ext cx="7456714"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1800" dirty="0">
                <a:solidFill>
                  <a:schemeClr val="bg1"/>
                </a:solidFill>
                <a:latin typeface="Bahnschrift" panose="020B0502040204020203" pitchFamily="34" charset="0"/>
                <a:cs typeface="Arial" panose="020B0604020202020204" pitchFamily="34" charset="0"/>
              </a:rPr>
              <a:t>The </a:t>
            </a:r>
            <a:r>
              <a:rPr lang="en-US" sz="1800" dirty="0" smtClean="0">
                <a:solidFill>
                  <a:schemeClr val="bg1"/>
                </a:solidFill>
                <a:latin typeface="Bahnschrift" panose="020B0502040204020203" pitchFamily="34" charset="0"/>
                <a:cs typeface="Arial" panose="020B0604020202020204" pitchFamily="34" charset="0"/>
              </a:rPr>
              <a:t>Linda-calculus processes are defined by the following grammar:</a:t>
            </a:r>
          </a:p>
        </p:txBody>
      </p:sp>
      <p:sp>
        <p:nvSpPr>
          <p:cNvPr id="13" name="Content Placeholder 1"/>
          <p:cNvSpPr txBox="1">
            <a:spLocks/>
          </p:cNvSpPr>
          <p:nvPr/>
        </p:nvSpPr>
        <p:spPr>
          <a:xfrm>
            <a:off x="228599" y="1296013"/>
            <a:ext cx="7456714" cy="50945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2400" b="1" dirty="0" smtClean="0">
                <a:solidFill>
                  <a:srgbClr val="BE442C"/>
                </a:solidFill>
                <a:latin typeface="Bahnschrift" panose="020B0502040204020203" pitchFamily="34" charset="0"/>
                <a:cs typeface="Arial" panose="020B0604020202020204" pitchFamily="34" charset="0"/>
              </a:rPr>
              <a:t>Syntax</a:t>
            </a:r>
          </a:p>
        </p:txBody>
      </p:sp>
    </p:spTree>
    <p:extLst>
      <p:ext uri="{BB962C8B-B14F-4D97-AF65-F5344CB8AC3E}">
        <p14:creationId xmlns:p14="http://schemas.microsoft.com/office/powerpoint/2010/main" val="187560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8382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33376"/>
            <a:ext cx="8372475" cy="885825"/>
          </a:xfrm>
          <a:noFill/>
        </p:spPr>
        <p:txBody>
          <a:bodyPr>
            <a:normAutofit/>
          </a:bodyPr>
          <a:lstStyle/>
          <a:p>
            <a:pPr marL="109728" indent="0">
              <a:spcBef>
                <a:spcPts val="0"/>
              </a:spcBef>
              <a:spcAft>
                <a:spcPts val="0"/>
              </a:spcAft>
              <a:buNone/>
            </a:pPr>
            <a:r>
              <a:rPr lang="en-US" sz="4000" b="1" dirty="0" smtClean="0">
                <a:solidFill>
                  <a:srgbClr val="0070C0"/>
                </a:solidFill>
                <a:latin typeface="Arial" panose="020B0604020202020204" pitchFamily="34" charset="0"/>
                <a:cs typeface="Arial" panose="020B0604020202020204" pitchFamily="34" charset="0"/>
              </a:rPr>
              <a:t>Linda-calculus</a:t>
            </a:r>
            <a:endParaRPr lang="en-US" sz="4000" b="1" dirty="0">
              <a:solidFill>
                <a:srgbClr val="0070C0"/>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217" y="2231727"/>
            <a:ext cx="4567646" cy="46985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3194859"/>
            <a:ext cx="7848599" cy="431049"/>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773" y="2684452"/>
            <a:ext cx="3657600" cy="433246"/>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0600" y="2227257"/>
            <a:ext cx="2743200" cy="474329"/>
          </a:xfrm>
          <a:prstGeom prst="rect">
            <a:avLst/>
          </a:prstGeom>
        </p:spPr>
      </p:pic>
      <p:sp>
        <p:nvSpPr>
          <p:cNvPr id="15" name="Content Placeholder 1"/>
          <p:cNvSpPr txBox="1">
            <a:spLocks/>
          </p:cNvSpPr>
          <p:nvPr/>
        </p:nvSpPr>
        <p:spPr>
          <a:xfrm>
            <a:off x="228599" y="1296013"/>
            <a:ext cx="7456714" cy="50945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2400" b="1" dirty="0" smtClean="0">
                <a:solidFill>
                  <a:srgbClr val="BE442C"/>
                </a:solidFill>
                <a:latin typeface="Bahnschrift" panose="020B0502040204020203" pitchFamily="34" charset="0"/>
                <a:cs typeface="Arial" panose="020B0604020202020204" pitchFamily="34" charset="0"/>
              </a:rPr>
              <a:t>Semantics</a:t>
            </a:r>
          </a:p>
        </p:txBody>
      </p:sp>
      <p:sp>
        <p:nvSpPr>
          <p:cNvPr id="16" name="Content Placeholder 1"/>
          <p:cNvSpPr txBox="1">
            <a:spLocks/>
          </p:cNvSpPr>
          <p:nvPr/>
        </p:nvSpPr>
        <p:spPr>
          <a:xfrm>
            <a:off x="228598" y="1801532"/>
            <a:ext cx="792480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1800" dirty="0" smtClean="0">
                <a:solidFill>
                  <a:schemeClr val="bg1"/>
                </a:solidFill>
                <a:latin typeface="Bahnschrift" panose="020B0502040204020203" pitchFamily="34" charset="0"/>
                <a:cs typeface="Arial" panose="020B0604020202020204" pitchFamily="34" charset="0"/>
              </a:rPr>
              <a:t>A tuple space is represented as a multiset of the processes.  We write</a:t>
            </a:r>
          </a:p>
        </p:txBody>
      </p:sp>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4800" y="3703069"/>
            <a:ext cx="6172202" cy="2174395"/>
          </a:xfrm>
          <a:prstGeom prst="rect">
            <a:avLst/>
          </a:prstGeom>
        </p:spPr>
      </p:pic>
      <p:pic>
        <p:nvPicPr>
          <p:cNvPr id="18" name="Picture 1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86400" y="4101764"/>
            <a:ext cx="2895600" cy="803106"/>
          </a:xfrm>
          <a:prstGeom prst="rect">
            <a:avLst/>
          </a:prstGeom>
        </p:spPr>
      </p:pic>
      <p:sp>
        <p:nvSpPr>
          <p:cNvPr id="19" name="Content Placeholder 1"/>
          <p:cNvSpPr txBox="1">
            <a:spLocks/>
          </p:cNvSpPr>
          <p:nvPr/>
        </p:nvSpPr>
        <p:spPr>
          <a:xfrm>
            <a:off x="275405" y="5877519"/>
            <a:ext cx="8267702" cy="74764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1200"/>
              </a:spcAft>
              <a:buNone/>
            </a:pPr>
            <a:r>
              <a:rPr lang="en-US" sz="1800" dirty="0" smtClean="0">
                <a:solidFill>
                  <a:srgbClr val="0070C0"/>
                </a:solidFill>
                <a:latin typeface="Bahnschrift" panose="020B0502040204020203" pitchFamily="34" charset="0"/>
                <a:cs typeface="Arial" panose="020B0604020202020204" pitchFamily="34" charset="0"/>
              </a:rPr>
              <a:t>(input) consumes the tuple t’ from tuple space, whereas (read) only reads it.</a:t>
            </a:r>
            <a:r>
              <a:rPr lang="en-US" sz="1800" dirty="0">
                <a:solidFill>
                  <a:srgbClr val="0070C0"/>
                </a:solidFill>
                <a:latin typeface="Bahnschrift" panose="020B0502040204020203" pitchFamily="34" charset="0"/>
                <a:cs typeface="Arial" panose="020B0604020202020204" pitchFamily="34" charset="0"/>
              </a:rPr>
              <a:t> </a:t>
            </a:r>
            <a:r>
              <a:rPr lang="en-US" sz="1800" dirty="0" smtClean="0">
                <a:solidFill>
                  <a:srgbClr val="0070C0"/>
                </a:solidFill>
                <a:latin typeface="Bahnschrift" panose="020B0502040204020203" pitchFamily="34" charset="0"/>
                <a:cs typeface="Arial" panose="020B0604020202020204" pitchFamily="34" charset="0"/>
              </a:rPr>
              <a:t> The resulting operational </a:t>
            </a:r>
            <a:r>
              <a:rPr lang="en-US" sz="1800" dirty="0" err="1" smtClean="0">
                <a:solidFill>
                  <a:srgbClr val="0070C0"/>
                </a:solidFill>
                <a:latin typeface="Bahnschrift" panose="020B0502040204020203" pitchFamily="34" charset="0"/>
                <a:cs typeface="Arial" panose="020B0604020202020204" pitchFamily="34" charset="0"/>
              </a:rPr>
              <a:t>sematics</a:t>
            </a:r>
            <a:r>
              <a:rPr lang="en-US" sz="1800" dirty="0" smtClean="0">
                <a:solidFill>
                  <a:srgbClr val="0070C0"/>
                </a:solidFill>
                <a:latin typeface="Bahnschrift" panose="020B0502040204020203" pitchFamily="34" charset="0"/>
                <a:cs typeface="Arial" panose="020B0604020202020204" pitchFamily="34" charset="0"/>
              </a:rPr>
              <a:t> is synchronous.</a:t>
            </a:r>
          </a:p>
        </p:txBody>
      </p:sp>
    </p:spTree>
    <p:extLst>
      <p:ext uri="{BB962C8B-B14F-4D97-AF65-F5344CB8AC3E}">
        <p14:creationId xmlns:p14="http://schemas.microsoft.com/office/powerpoint/2010/main" val="115337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8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fade">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fade">
                                      <p:cBhvr>
                                        <p:cTn id="17"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33377"/>
            <a:ext cx="8372475" cy="581023"/>
          </a:xfrm>
          <a:noFill/>
        </p:spPr>
        <p:txBody>
          <a:bodyPr>
            <a:normAutofit fontScale="92500"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A “Program” in Linda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800" y="1832007"/>
            <a:ext cx="8153400" cy="36543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Linda has a model of concurrency that is an alternative to</a:t>
            </a:r>
          </a:p>
          <a:p>
            <a:pPr marL="731520" lvl="1" indent="-182880">
              <a:spcBef>
                <a:spcPts val="0"/>
              </a:spcBef>
              <a:spcAft>
                <a:spcPts val="0"/>
              </a:spcAft>
              <a:buClrTx/>
              <a:buFont typeface="Courier New" panose="02070309020205020404" pitchFamily="49" charset="0"/>
              <a:buChar char="o"/>
            </a:pPr>
            <a:r>
              <a:rPr lang="en-US" i="1" dirty="0" smtClean="0">
                <a:solidFill>
                  <a:srgbClr val="0070C0"/>
                </a:solidFill>
                <a:latin typeface="Bahnschrift" panose="020B0502040204020203" pitchFamily="34" charset="0"/>
                <a:cs typeface="Arial" panose="020B0604020202020204" pitchFamily="34" charset="0"/>
              </a:rPr>
              <a:t>monitors </a:t>
            </a:r>
            <a:r>
              <a:rPr lang="en-US" i="1" dirty="0">
                <a:solidFill>
                  <a:srgbClr val="0070C0"/>
                </a:solidFill>
                <a:latin typeface="Bahnschrift" panose="020B0502040204020203" pitchFamily="34" charset="0"/>
                <a:cs typeface="Arial" panose="020B0604020202020204" pitchFamily="34" charset="0"/>
              </a:rPr>
              <a:t>(shared </a:t>
            </a:r>
            <a:r>
              <a:rPr lang="en-US" i="1" dirty="0" smtClean="0">
                <a:solidFill>
                  <a:srgbClr val="0070C0"/>
                </a:solidFill>
                <a:latin typeface="Bahnschrift" panose="020B0502040204020203" pitchFamily="34" charset="0"/>
                <a:cs typeface="Arial" panose="020B0604020202020204" pitchFamily="34" charset="0"/>
              </a:rPr>
              <a:t>variables, shared state)</a:t>
            </a:r>
          </a:p>
          <a:p>
            <a:pPr marL="731520" lvl="1" indent="-182880">
              <a:spcBef>
                <a:spcPts val="0"/>
              </a:spcBef>
              <a:spcAft>
                <a:spcPts val="0"/>
              </a:spcAft>
              <a:buClrTx/>
              <a:buFont typeface="Courier New" panose="02070309020205020404" pitchFamily="49" charset="0"/>
              <a:buChar char="o"/>
            </a:pPr>
            <a:r>
              <a:rPr lang="en-US" i="1" dirty="0" smtClean="0">
                <a:solidFill>
                  <a:srgbClr val="0070C0"/>
                </a:solidFill>
                <a:latin typeface="Bahnschrift" panose="020B0502040204020203" pitchFamily="34" charset="0"/>
                <a:cs typeface="Arial" panose="020B0604020202020204" pitchFamily="34" charset="0"/>
              </a:rPr>
              <a:t>message passing</a:t>
            </a:r>
            <a:r>
              <a:rPr lang="en-US" i="1" dirty="0">
                <a:solidFill>
                  <a:srgbClr val="0070C0"/>
                </a:solidFill>
                <a:latin typeface="Bahnschrift" panose="020B0502040204020203" pitchFamily="34" charset="0"/>
                <a:cs typeface="Arial" panose="020B0604020202020204" pitchFamily="34" charset="0"/>
              </a:rPr>
              <a:t> </a:t>
            </a:r>
            <a:r>
              <a:rPr lang="en-US" i="1" dirty="0" smtClean="0">
                <a:solidFill>
                  <a:srgbClr val="0070C0"/>
                </a:solidFill>
                <a:latin typeface="Bahnschrift" panose="020B0502040204020203" pitchFamily="34" charset="0"/>
                <a:cs typeface="Arial" panose="020B0604020202020204" pitchFamily="34" charset="0"/>
              </a:rPr>
              <a:t>(actors)</a:t>
            </a:r>
          </a:p>
          <a:p>
            <a:pPr marL="731520" lvl="1" indent="-182880">
              <a:spcBef>
                <a:spcPts val="0"/>
              </a:spcBef>
              <a:spcAft>
                <a:spcPts val="0"/>
              </a:spcAft>
              <a:buClrTx/>
              <a:buFont typeface="Courier New" panose="02070309020205020404" pitchFamily="49" charset="0"/>
              <a:buChar char="o"/>
            </a:pPr>
            <a:r>
              <a:rPr lang="en-US" i="1" dirty="0" smtClean="0">
                <a:solidFill>
                  <a:srgbClr val="0070C0"/>
                </a:solidFill>
                <a:latin typeface="Bahnschrift" panose="020B0502040204020203" pitchFamily="34" charset="0"/>
                <a:cs typeface="Arial" panose="020B0604020202020204" pitchFamily="34" charset="0"/>
              </a:rPr>
              <a:t>remote operations ( RPC, distributed object-methods ) </a:t>
            </a:r>
          </a:p>
          <a:p>
            <a:pPr marL="365760" indent="-182880">
              <a:spcBef>
                <a:spcPts val="1200"/>
              </a:spcBef>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Program comprises</a:t>
            </a:r>
          </a:p>
          <a:p>
            <a:pPr marL="731520" lvl="1" indent="-182880">
              <a:spcBef>
                <a:spcPts val="0"/>
              </a:spcBef>
              <a:spcAft>
                <a:spcPts val="0"/>
              </a:spcAft>
              <a:buClrTx/>
              <a:buFont typeface="Courier New" panose="02070309020205020404" pitchFamily="49" charset="0"/>
              <a:buChar char="o"/>
            </a:pPr>
            <a:r>
              <a:rPr lang="en-US" i="1" dirty="0" smtClean="0">
                <a:solidFill>
                  <a:srgbClr val="0070C0"/>
                </a:solidFill>
                <a:latin typeface="Bahnschrift" panose="020B0502040204020203" pitchFamily="34" charset="0"/>
                <a:cs typeface="Arial" panose="020B0604020202020204" pitchFamily="34" charset="0"/>
              </a:rPr>
              <a:t>Concurrently executing processes ( that do not access each other’s states )</a:t>
            </a:r>
          </a:p>
          <a:p>
            <a:pPr marL="731520" lvl="1" indent="-182880">
              <a:spcBef>
                <a:spcPts val="0"/>
              </a:spcBef>
              <a:spcAft>
                <a:spcPts val="0"/>
              </a:spcAft>
              <a:buClrTx/>
              <a:buFont typeface="Courier New" panose="02070309020205020404" pitchFamily="49" charset="0"/>
              <a:buChar char="o"/>
            </a:pPr>
            <a:r>
              <a:rPr lang="en-US" i="1" dirty="0" smtClean="0">
                <a:solidFill>
                  <a:srgbClr val="0070C0"/>
                </a:solidFill>
                <a:latin typeface="Bahnschrift" panose="020B0502040204020203" pitchFamily="34" charset="0"/>
                <a:cs typeface="Arial" panose="020B0604020202020204" pitchFamily="34" charset="0"/>
              </a:rPr>
              <a:t>Tuple space</a:t>
            </a:r>
            <a:endParaRPr lang="en-US" sz="2000" dirty="0">
              <a:solidFill>
                <a:schemeClr val="bg1"/>
              </a:solidFill>
              <a:latin typeface="Bahnschrift" panose="020B0502040204020203" pitchFamily="34" charset="0"/>
              <a:cs typeface="Arial" panose="020B0604020202020204" pitchFamily="34" charset="0"/>
            </a:endParaRPr>
          </a:p>
          <a:p>
            <a:pPr marL="365760" indent="-182880">
              <a:spcBef>
                <a:spcPts val="1200"/>
              </a:spcBef>
              <a:spcAft>
                <a:spcPts val="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Tuple space is shared among all processes</a:t>
            </a:r>
          </a:p>
          <a:p>
            <a:pPr marL="365760" indent="-182880">
              <a:spcBef>
                <a:spcPts val="1200"/>
              </a:spcBef>
              <a:spcAft>
                <a:spcPts val="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Tuple space may be distributed</a:t>
            </a:r>
          </a:p>
        </p:txBody>
      </p:sp>
      <p:sp>
        <p:nvSpPr>
          <p:cNvPr id="5" name="Content Placeholder 1"/>
          <p:cNvSpPr txBox="1">
            <a:spLocks/>
          </p:cNvSpPr>
          <p:nvPr/>
        </p:nvSpPr>
        <p:spPr>
          <a:xfrm>
            <a:off x="304800" y="1095378"/>
            <a:ext cx="8001000" cy="66042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C00000"/>
                </a:solidFill>
                <a:latin typeface="Arial Narrow" panose="020B0606020202030204" pitchFamily="34" charset="0"/>
                <a:cs typeface="Arial" panose="020B0604020202020204" pitchFamily="34" charset="0"/>
              </a:rPr>
              <a:t>Yet another concurrency model</a:t>
            </a:r>
            <a:endParaRPr lang="en-US" sz="2400" b="1"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26041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900"/>
                                        <p:tgtEl>
                                          <p:spTgt spid="5"/>
                                        </p:tgtEl>
                                      </p:cBhvr>
                                    </p:animEffect>
                                  </p:childTnLst>
                                </p:cTn>
                              </p:par>
                            </p:childTnLst>
                          </p:cTn>
                        </p:par>
                        <p:par>
                          <p:cTn id="8" fill="hold">
                            <p:stCondLst>
                              <p:cond delay="9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500"/>
                                        <p:tgtEl>
                                          <p:spTgt spid="7">
                                            <p:txEl>
                                              <p:pRg st="0" end="0"/>
                                            </p:txEl>
                                          </p:spTgt>
                                        </p:tgtEl>
                                      </p:cBhvr>
                                    </p:animEffect>
                                  </p:childTnLst>
                                </p:cTn>
                              </p:par>
                              <p:par>
                                <p:cTn id="17" presetID="10" presetClass="entr" presetSubtype="0" fill="hold" nodeType="withEffect">
                                  <p:stCondLst>
                                    <p:cond delay="60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500"/>
                                        <p:tgtEl>
                                          <p:spTgt spid="7">
                                            <p:txEl>
                                              <p:pRg st="1" end="1"/>
                                            </p:txEl>
                                          </p:spTgt>
                                        </p:tgtEl>
                                      </p:cBhvr>
                                    </p:animEffect>
                                  </p:childTnLst>
                                </p:cTn>
                              </p:par>
                            </p:childTnLst>
                          </p:cTn>
                        </p:par>
                        <p:par>
                          <p:cTn id="20" fill="hold">
                            <p:stCondLst>
                              <p:cond delay="1100"/>
                            </p:stCondLst>
                            <p:childTnLst>
                              <p:par>
                                <p:cTn id="21" presetID="10" presetClass="entr" presetSubtype="0" fill="hold" nodeType="after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fade">
                                      <p:cBhvr>
                                        <p:cTn id="23" dur="500"/>
                                        <p:tgtEl>
                                          <p:spTgt spid="7">
                                            <p:txEl>
                                              <p:pRg st="2" end="2"/>
                                            </p:txEl>
                                          </p:spTgt>
                                        </p:tgtEl>
                                      </p:cBhvr>
                                    </p:animEffect>
                                  </p:childTnLst>
                                </p:cTn>
                              </p:par>
                            </p:childTnLst>
                          </p:cTn>
                        </p:par>
                        <p:par>
                          <p:cTn id="24" fill="hold">
                            <p:stCondLst>
                              <p:cond delay="1600"/>
                            </p:stCondLst>
                            <p:childTnLst>
                              <p:par>
                                <p:cTn id="25" presetID="10" presetClass="entr" presetSubtype="0" fill="hold" nodeType="after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animEffect transition="in" filter="fade">
                                      <p:cBhvr>
                                        <p:cTn id="36" dur="500"/>
                                        <p:tgtEl>
                                          <p:spTgt spid="7">
                                            <p:txEl>
                                              <p:pRg st="5" end="5"/>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Effect transition="in" filter="fade">
                                      <p:cBhvr>
                                        <p:cTn id="40" dur="500"/>
                                        <p:tgtEl>
                                          <p:spTgt spid="7">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7">
                                            <p:txEl>
                                              <p:pRg st="7" end="7"/>
                                            </p:txEl>
                                          </p:spTgt>
                                        </p:tgtEl>
                                        <p:attrNameLst>
                                          <p:attrName>style.visibility</p:attrName>
                                        </p:attrNameLst>
                                      </p:cBhvr>
                                      <p:to>
                                        <p:strVal val="visible"/>
                                      </p:to>
                                    </p:set>
                                    <p:animEffect transition="in" filter="fade">
                                      <p:cBhvr>
                                        <p:cTn id="45" dur="500"/>
                                        <p:tgtEl>
                                          <p:spTgt spid="7">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7">
                                            <p:txEl>
                                              <p:pRg st="8" end="8"/>
                                            </p:txEl>
                                          </p:spTgt>
                                        </p:tgtEl>
                                        <p:attrNameLst>
                                          <p:attrName>style.visibility</p:attrName>
                                        </p:attrNameLst>
                                      </p:cBhvr>
                                      <p:to>
                                        <p:strVal val="visible"/>
                                      </p:to>
                                    </p:set>
                                    <p:animEffect transition="in" filter="fade">
                                      <p:cBhvr>
                                        <p:cTn id="50"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3402" y="280987"/>
            <a:ext cx="83724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Spaces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3402" y="1084760"/>
            <a:ext cx="8001000" cy="60960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D</a:t>
            </a:r>
            <a:r>
              <a:rPr lang="en-US" sz="2400" b="1" dirty="0" smtClean="0">
                <a:solidFill>
                  <a:srgbClr val="BE442C"/>
                </a:solidFill>
                <a:latin typeface="Arial Narrow" panose="020B0606020202030204" pitchFamily="34" charset="0"/>
                <a:cs typeface="Arial" panose="020B0604020202020204" pitchFamily="34" charset="0"/>
              </a:rPr>
              <a:t>istributed </a:t>
            </a:r>
            <a:r>
              <a:rPr lang="en-US" sz="2400" b="1" dirty="0">
                <a:solidFill>
                  <a:srgbClr val="BE442C"/>
                </a:solidFill>
                <a:latin typeface="Arial Narrow" panose="020B0606020202030204" pitchFamily="34" charset="0"/>
                <a:cs typeface="Arial" panose="020B0604020202020204" pitchFamily="34" charset="0"/>
              </a:rPr>
              <a:t>A</a:t>
            </a:r>
            <a:r>
              <a:rPr lang="en-US" sz="2400" b="1" dirty="0" smtClean="0">
                <a:solidFill>
                  <a:srgbClr val="BE442C"/>
                </a:solidFill>
                <a:latin typeface="Arial Narrow" panose="020B0606020202030204" pitchFamily="34" charset="0"/>
                <a:cs typeface="Arial" panose="020B0604020202020204" pitchFamily="34" charset="0"/>
              </a:rPr>
              <a:t>ssociative </a:t>
            </a:r>
            <a:r>
              <a:rPr lang="en-US" sz="2400" b="1" dirty="0">
                <a:solidFill>
                  <a:srgbClr val="BE442C"/>
                </a:solidFill>
                <a:latin typeface="Arial Narrow" panose="020B0606020202030204" pitchFamily="34" charset="0"/>
                <a:cs typeface="Arial" panose="020B0604020202020204" pitchFamily="34" charset="0"/>
              </a:rPr>
              <a:t>M</a:t>
            </a:r>
            <a:r>
              <a:rPr lang="en-US" sz="2400" b="1" dirty="0" smtClean="0">
                <a:solidFill>
                  <a:srgbClr val="BE442C"/>
                </a:solidFill>
                <a:latin typeface="Arial Narrow" panose="020B0606020202030204" pitchFamily="34" charset="0"/>
                <a:cs typeface="Arial" panose="020B0604020202020204" pitchFamily="34" charset="0"/>
              </a:rPr>
              <a:t>emory</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2" name="Content Placeholder 1"/>
          <p:cNvSpPr txBox="1">
            <a:spLocks/>
          </p:cNvSpPr>
          <p:nvPr/>
        </p:nvSpPr>
        <p:spPr>
          <a:xfrm>
            <a:off x="303402" y="1679121"/>
            <a:ext cx="8230998" cy="251187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600" dirty="0">
                <a:solidFill>
                  <a:schemeClr val="bg1"/>
                </a:solidFill>
                <a:latin typeface="Bahnschrift" panose="020B0502040204020203" pitchFamily="34" charset="0"/>
                <a:cs typeface="Arial" panose="020B0604020202020204" pitchFamily="34" charset="0"/>
              </a:rPr>
              <a:t>A form of associative memory for parallel, concurrent, and distributed </a:t>
            </a:r>
            <a:r>
              <a:rPr lang="en-US" sz="1600" dirty="0" smtClean="0">
                <a:solidFill>
                  <a:schemeClr val="bg1"/>
                </a:solidFill>
                <a:latin typeface="Bahnschrift" panose="020B0502040204020203" pitchFamily="34" charset="0"/>
                <a:cs typeface="Arial" panose="020B0604020202020204" pitchFamily="34" charset="0"/>
              </a:rPr>
              <a:t>computing</a:t>
            </a:r>
          </a:p>
          <a:p>
            <a:pPr marL="365760" indent="-182880">
              <a:spcBef>
                <a:spcPts val="0"/>
              </a:spcBef>
              <a:spcAft>
                <a:spcPts val="1200"/>
              </a:spcAft>
              <a:buClrTx/>
              <a:buFont typeface="Arial" panose="020B0604020202020204" pitchFamily="34" charset="0"/>
              <a:buChar char="•"/>
            </a:pPr>
            <a:r>
              <a:rPr lang="en-US" sz="1600" dirty="0" smtClean="0">
                <a:solidFill>
                  <a:schemeClr val="bg1"/>
                </a:solidFill>
                <a:latin typeface="Bahnschrift" panose="020B0502040204020203" pitchFamily="34" charset="0"/>
                <a:cs typeface="Arial" panose="020B0604020202020204" pitchFamily="34" charset="0"/>
              </a:rPr>
              <a:t>Associative means addressable </a:t>
            </a:r>
            <a:r>
              <a:rPr lang="en-US" sz="1600" i="1" dirty="0" smtClean="0">
                <a:solidFill>
                  <a:srgbClr val="0070C0"/>
                </a:solidFill>
                <a:latin typeface="Bahnschrift" panose="020B0502040204020203" pitchFamily="34" charset="0"/>
                <a:cs typeface="Arial" panose="020B0604020202020204" pitchFamily="34" charset="0"/>
              </a:rPr>
              <a:t>by content </a:t>
            </a:r>
            <a:r>
              <a:rPr lang="en-US" sz="1600" dirty="0" smtClean="0">
                <a:solidFill>
                  <a:schemeClr val="bg1"/>
                </a:solidFill>
                <a:latin typeface="Bahnschrift" panose="020B0502040204020203" pitchFamily="34" charset="0"/>
                <a:cs typeface="Arial" panose="020B0604020202020204" pitchFamily="34" charset="0"/>
              </a:rPr>
              <a:t>( vs. </a:t>
            </a:r>
            <a:r>
              <a:rPr lang="en-US" sz="1600" i="1" dirty="0" smtClean="0">
                <a:solidFill>
                  <a:srgbClr val="0070C0"/>
                </a:solidFill>
                <a:latin typeface="Bahnschrift" panose="020B0502040204020203" pitchFamily="34" charset="0"/>
                <a:cs typeface="Arial" panose="020B0604020202020204" pitchFamily="34" charset="0"/>
              </a:rPr>
              <a:t>by address</a:t>
            </a:r>
            <a:r>
              <a:rPr lang="en-US" sz="1600" dirty="0" smtClean="0">
                <a:solidFill>
                  <a:schemeClr val="bg1"/>
                </a:solidFill>
                <a:latin typeface="Bahnschrift" panose="020B0502040204020203" pitchFamily="34" charset="0"/>
                <a:cs typeface="Arial" panose="020B0604020202020204" pitchFamily="34" charset="0"/>
              </a:rPr>
              <a:t>, like an actor mailbox )</a:t>
            </a:r>
          </a:p>
          <a:p>
            <a:pPr marL="365760" indent="-182880">
              <a:spcBef>
                <a:spcPts val="0"/>
              </a:spcBef>
              <a:spcAft>
                <a:spcPts val="1200"/>
              </a:spcAft>
              <a:buClrTx/>
              <a:buFont typeface="Arial" panose="020B0604020202020204" pitchFamily="34" charset="0"/>
              <a:buChar char="•"/>
            </a:pPr>
            <a:r>
              <a:rPr lang="en-US" sz="1600" dirty="0">
                <a:solidFill>
                  <a:schemeClr val="bg1"/>
                </a:solidFill>
                <a:latin typeface="Bahnschrift" panose="020B0502040204020203" pitchFamily="34" charset="0"/>
                <a:cs typeface="Arial" panose="020B0604020202020204" pitchFamily="34" charset="0"/>
              </a:rPr>
              <a:t>Provides a repository of “tuples” that can be accessed concurrently </a:t>
            </a:r>
            <a:endParaRPr lang="en-US" sz="1600" dirty="0" smtClean="0">
              <a:solidFill>
                <a:schemeClr val="bg1"/>
              </a:solidFill>
              <a:latin typeface="Bahnschrift" panose="020B0502040204020203"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600" dirty="0">
                <a:solidFill>
                  <a:schemeClr val="bg1"/>
                </a:solidFill>
                <a:latin typeface="Bahnschrift" panose="020B0502040204020203" pitchFamily="34" charset="0"/>
                <a:cs typeface="Arial" panose="020B0604020202020204" pitchFamily="34" charset="0"/>
              </a:rPr>
              <a:t>Also known of as a “blackboard model”… users can read and write to the blackboard, and it is shared among all </a:t>
            </a:r>
            <a:r>
              <a:rPr lang="en-US" sz="1600" dirty="0" smtClean="0">
                <a:solidFill>
                  <a:schemeClr val="bg1"/>
                </a:solidFill>
                <a:latin typeface="Bahnschrift" panose="020B0502040204020203" pitchFamily="34" charset="0"/>
                <a:cs typeface="Arial" panose="020B0604020202020204" pitchFamily="34" charset="0"/>
              </a:rPr>
              <a:t>users</a:t>
            </a:r>
          </a:p>
          <a:p>
            <a:pPr marL="365760" indent="-182880">
              <a:spcBef>
                <a:spcPts val="0"/>
              </a:spcBef>
              <a:spcAft>
                <a:spcPts val="1200"/>
              </a:spcAft>
              <a:buClrTx/>
              <a:buFont typeface="Arial" panose="020B0604020202020204" pitchFamily="34" charset="0"/>
              <a:buChar char="•"/>
            </a:pPr>
            <a:r>
              <a:rPr lang="en-US" sz="1600" dirty="0">
                <a:solidFill>
                  <a:schemeClr val="bg1"/>
                </a:solidFill>
                <a:latin typeface="Bahnschrift" panose="020B0502040204020203" pitchFamily="34" charset="0"/>
                <a:cs typeface="Arial" panose="020B0604020202020204" pitchFamily="34" charset="0"/>
              </a:rPr>
              <a:t>But tuple spaces (</a:t>
            </a:r>
            <a:r>
              <a:rPr lang="en-US" sz="1600" i="1" dirty="0">
                <a:solidFill>
                  <a:schemeClr val="bg1"/>
                </a:solidFill>
                <a:latin typeface="Bahnschrift" panose="020B0502040204020203" pitchFamily="34" charset="0"/>
                <a:cs typeface="Arial" panose="020B0604020202020204" pitchFamily="34" charset="0"/>
              </a:rPr>
              <a:t>a la </a:t>
            </a:r>
            <a:r>
              <a:rPr lang="en-US" sz="1600" dirty="0">
                <a:solidFill>
                  <a:schemeClr val="bg1"/>
                </a:solidFill>
                <a:latin typeface="Bahnschrift" panose="020B0502040204020203" pitchFamily="34" charset="0"/>
                <a:cs typeface="Arial" panose="020B0604020202020204" pitchFamily="34" charset="0"/>
              </a:rPr>
              <a:t>Linda) are more general than blackboards … blackboards can be built in tuple spaces</a:t>
            </a:r>
            <a:r>
              <a:rPr lang="en-US" sz="1600" dirty="0" smtClean="0">
                <a:solidFill>
                  <a:schemeClr val="bg1"/>
                </a:solidFill>
                <a:latin typeface="Bahnschrift" panose="020B0502040204020203" pitchFamily="34" charset="0"/>
                <a:cs typeface="Arial" panose="020B0604020202020204" pitchFamily="34" charset="0"/>
              </a:rPr>
              <a:t>.</a:t>
            </a:r>
            <a:endParaRPr lang="en-US" sz="1800" dirty="0">
              <a:solidFill>
                <a:schemeClr val="bg1"/>
              </a:solidFill>
              <a:latin typeface="Bahnschrift" panose="020B0502040204020203" pitchFamily="34" charset="0"/>
              <a:cs typeface="Arial" panose="020B0604020202020204" pitchFamily="34" charset="0"/>
            </a:endParaRPr>
          </a:p>
        </p:txBody>
      </p:sp>
      <p:sp>
        <p:nvSpPr>
          <p:cNvPr id="15" name="Content Placeholder 1"/>
          <p:cNvSpPr txBox="1">
            <a:spLocks/>
          </p:cNvSpPr>
          <p:nvPr/>
        </p:nvSpPr>
        <p:spPr>
          <a:xfrm>
            <a:off x="303402" y="4191000"/>
            <a:ext cx="8001000" cy="22098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1800" dirty="0" smtClean="0">
                <a:solidFill>
                  <a:srgbClr val="C00000"/>
                </a:solidFill>
                <a:latin typeface="Bahnschrift" panose="020B0502040204020203" pitchFamily="34" charset="0"/>
                <a:cs typeface="Arial" panose="020B0604020202020204" pitchFamily="34" charset="0"/>
              </a:rPr>
              <a:t>A tuple is an ordered sequence of typed data objects </a:t>
            </a:r>
          </a:p>
          <a:p>
            <a:pPr marL="109728" indent="0">
              <a:spcBef>
                <a:spcPts val="0"/>
              </a:spcBef>
              <a:spcAft>
                <a:spcPts val="1200"/>
              </a:spcAft>
              <a:buFont typeface="Wingdings 3" panose="05040102010807070707" pitchFamily="18" charset="2"/>
              <a:buNone/>
            </a:pPr>
            <a:r>
              <a:rPr lang="en-US" sz="1600" i="1" dirty="0" smtClean="0">
                <a:solidFill>
                  <a:srgbClr val="0070C0"/>
                </a:solidFill>
                <a:latin typeface="Bahnschrift" panose="020B0502040204020203" pitchFamily="34" charset="0"/>
                <a:cs typeface="Arial" panose="020B0604020202020204" pitchFamily="34" charset="0"/>
              </a:rPr>
              <a:t>( like an SML tuple)</a:t>
            </a:r>
          </a:p>
          <a:p>
            <a:pPr marL="365760" indent="-182880">
              <a:spcBef>
                <a:spcPts val="0"/>
              </a:spcBef>
              <a:buClrTx/>
              <a:buFont typeface="Arial" panose="020B0604020202020204" pitchFamily="34" charset="0"/>
              <a:buChar char="•"/>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(“Smith”, “Anne”, 12.3, 56, true)</a:t>
            </a:r>
          </a:p>
          <a:p>
            <a:pPr marL="365760" indent="-182880">
              <a:spcBef>
                <a:spcPts val="0"/>
              </a:spcBef>
              <a:buClrTx/>
              <a:buFont typeface="Arial" panose="020B0604020202020204" pitchFamily="34" charset="0"/>
              <a:buChar char="•"/>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( 2, 3, 5, 7, 11, 13, 17, 19 )</a:t>
            </a:r>
          </a:p>
          <a:p>
            <a:pPr marL="365760" indent="-182880">
              <a:spcBef>
                <a:spcPts val="0"/>
              </a:spcBef>
              <a:buClrTx/>
              <a:buFont typeface="Arial" panose="020B0604020202020204" pitchFamily="34" charset="0"/>
              <a:buChar char="•"/>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“alpha”, “beta”, “gamma”, “delta”, ‘q’, 36 )</a:t>
            </a:r>
          </a:p>
          <a:p>
            <a:pPr marL="365760" indent="-182880">
              <a:spcBef>
                <a:spcPts val="0"/>
              </a:spcBef>
              <a:buClrTx/>
              <a:buFont typeface="Arial" panose="020B0604020202020204" pitchFamily="34" charset="0"/>
              <a:buChar char="•"/>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[2,3,4], {name=“last, first”, age=34}, (5.6, 7.8) )</a:t>
            </a:r>
          </a:p>
        </p:txBody>
      </p:sp>
    </p:spTree>
    <p:extLst>
      <p:ext uri="{BB962C8B-B14F-4D97-AF65-F5344CB8AC3E}">
        <p14:creationId xmlns:p14="http://schemas.microsoft.com/office/powerpoint/2010/main" val="127673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11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11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2" end="2"/>
                                            </p:txEl>
                                          </p:spTgt>
                                        </p:tgtEl>
                                        <p:attrNameLst>
                                          <p:attrName>style.visibility</p:attrName>
                                        </p:attrNameLst>
                                      </p:cBhvr>
                                      <p:to>
                                        <p:strVal val="visible"/>
                                      </p:to>
                                    </p:set>
                                    <p:animEffect transition="in" filter="fade">
                                      <p:cBhvr>
                                        <p:cTn id="22" dur="1100"/>
                                        <p:tgtEl>
                                          <p:spTgt spid="1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animEffect transition="in" filter="fade">
                                      <p:cBhvr>
                                        <p:cTn id="27" dur="1100"/>
                                        <p:tgtEl>
                                          <p:spTgt spid="1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xEl>
                                              <p:pRg st="4" end="4"/>
                                            </p:txEl>
                                          </p:spTgt>
                                        </p:tgtEl>
                                        <p:attrNameLst>
                                          <p:attrName>style.visibility</p:attrName>
                                        </p:attrNameLst>
                                      </p:cBhvr>
                                      <p:to>
                                        <p:strVal val="visible"/>
                                      </p:to>
                                    </p:set>
                                    <p:animEffect transition="in" filter="fade">
                                      <p:cBhvr>
                                        <p:cTn id="32" dur="1100"/>
                                        <p:tgtEl>
                                          <p:spTgt spid="12">
                                            <p:txEl>
                                              <p:pRg st="4" end="4"/>
                                            </p:txEl>
                                          </p:spTgt>
                                        </p:tgtEl>
                                      </p:cBhvr>
                                    </p:animEffect>
                                  </p:childTnLst>
                                </p:cTn>
                              </p:par>
                            </p:childTnLst>
                          </p:cTn>
                        </p:par>
                        <p:par>
                          <p:cTn id="33" fill="hold">
                            <p:stCondLst>
                              <p:cond delay="1100"/>
                            </p:stCondLst>
                            <p:childTnLst>
                              <p:par>
                                <p:cTn id="34" presetID="10" presetClass="entr" presetSubtype="0"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9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5">
                                            <p:txEl>
                                              <p:pRg st="0" end="0"/>
                                            </p:txEl>
                                          </p:spTgt>
                                        </p:tgtEl>
                                        <p:attrNameLst>
                                          <p:attrName>style.visibility</p:attrName>
                                        </p:attrNameLst>
                                      </p:cBhvr>
                                      <p:to>
                                        <p:strVal val="visible"/>
                                      </p:to>
                                    </p:set>
                                    <p:animEffect transition="in" filter="fade">
                                      <p:cBhvr>
                                        <p:cTn id="41" dur="500"/>
                                        <p:tgtEl>
                                          <p:spTgt spid="15">
                                            <p:txEl>
                                              <p:pRg st="0" end="0"/>
                                            </p:txEl>
                                          </p:spTgt>
                                        </p:tgtEl>
                                      </p:cBhvr>
                                    </p:animEffect>
                                  </p:childTnLst>
                                </p:cTn>
                              </p:par>
                            </p:childTnLst>
                          </p:cTn>
                        </p:par>
                        <p:par>
                          <p:cTn id="42" fill="hold">
                            <p:stCondLst>
                              <p:cond delay="500"/>
                            </p:stCondLst>
                            <p:childTnLst>
                              <p:par>
                                <p:cTn id="43" presetID="10" presetClass="entr" presetSubtype="0" fill="hold" nodeType="afterEffect">
                                  <p:stCondLst>
                                    <p:cond delay="0"/>
                                  </p:stCondLst>
                                  <p:childTnLst>
                                    <p:set>
                                      <p:cBhvr>
                                        <p:cTn id="44" dur="1" fill="hold">
                                          <p:stCondLst>
                                            <p:cond delay="0"/>
                                          </p:stCondLst>
                                        </p:cTn>
                                        <p:tgtEl>
                                          <p:spTgt spid="15">
                                            <p:txEl>
                                              <p:pRg st="1" end="1"/>
                                            </p:txEl>
                                          </p:spTgt>
                                        </p:tgtEl>
                                        <p:attrNameLst>
                                          <p:attrName>style.visibility</p:attrName>
                                        </p:attrNameLst>
                                      </p:cBhvr>
                                      <p:to>
                                        <p:strVal val="visible"/>
                                      </p:to>
                                    </p:set>
                                    <p:animEffect transition="in" filter="fade">
                                      <p:cBhvr>
                                        <p:cTn id="45" dur="500"/>
                                        <p:tgtEl>
                                          <p:spTgt spid="15">
                                            <p:txEl>
                                              <p:pRg st="1" end="1"/>
                                            </p:txEl>
                                          </p:spTgt>
                                        </p:tgtEl>
                                      </p:cBhvr>
                                    </p:animEffect>
                                  </p:childTnLst>
                                </p:cTn>
                              </p:par>
                            </p:childTnLst>
                          </p:cTn>
                        </p:par>
                        <p:par>
                          <p:cTn id="46" fill="hold">
                            <p:stCondLst>
                              <p:cond delay="1000"/>
                            </p:stCondLst>
                            <p:childTnLst>
                              <p:par>
                                <p:cTn id="47" presetID="10" presetClass="entr" presetSubtype="0" fill="hold" nodeType="afterEffect">
                                  <p:stCondLst>
                                    <p:cond delay="0"/>
                                  </p:stCondLst>
                                  <p:childTnLst>
                                    <p:set>
                                      <p:cBhvr>
                                        <p:cTn id="48" dur="1" fill="hold">
                                          <p:stCondLst>
                                            <p:cond delay="0"/>
                                          </p:stCondLst>
                                        </p:cTn>
                                        <p:tgtEl>
                                          <p:spTgt spid="15">
                                            <p:txEl>
                                              <p:pRg st="2" end="2"/>
                                            </p:txEl>
                                          </p:spTgt>
                                        </p:tgtEl>
                                        <p:attrNameLst>
                                          <p:attrName>style.visibility</p:attrName>
                                        </p:attrNameLst>
                                      </p:cBhvr>
                                      <p:to>
                                        <p:strVal val="visible"/>
                                      </p:to>
                                    </p:set>
                                    <p:animEffect transition="in" filter="fade">
                                      <p:cBhvr>
                                        <p:cTn id="49" dur="500"/>
                                        <p:tgtEl>
                                          <p:spTgt spid="15">
                                            <p:txEl>
                                              <p:pRg st="2" end="2"/>
                                            </p:txEl>
                                          </p:spTgt>
                                        </p:tgtEl>
                                      </p:cBhvr>
                                    </p:animEffect>
                                  </p:childTnLst>
                                </p:cTn>
                              </p:par>
                            </p:childTnLst>
                          </p:cTn>
                        </p:par>
                        <p:par>
                          <p:cTn id="50" fill="hold">
                            <p:stCondLst>
                              <p:cond delay="1500"/>
                            </p:stCondLst>
                            <p:childTnLst>
                              <p:par>
                                <p:cTn id="51" presetID="10" presetClass="entr" presetSubtype="0" fill="hold" nodeType="afterEffect">
                                  <p:stCondLst>
                                    <p:cond delay="0"/>
                                  </p:stCondLst>
                                  <p:childTnLst>
                                    <p:set>
                                      <p:cBhvr>
                                        <p:cTn id="52" dur="1" fill="hold">
                                          <p:stCondLst>
                                            <p:cond delay="0"/>
                                          </p:stCondLst>
                                        </p:cTn>
                                        <p:tgtEl>
                                          <p:spTgt spid="15">
                                            <p:txEl>
                                              <p:pRg st="3" end="3"/>
                                            </p:txEl>
                                          </p:spTgt>
                                        </p:tgtEl>
                                        <p:attrNameLst>
                                          <p:attrName>style.visibility</p:attrName>
                                        </p:attrNameLst>
                                      </p:cBhvr>
                                      <p:to>
                                        <p:strVal val="visible"/>
                                      </p:to>
                                    </p:set>
                                    <p:animEffect transition="in" filter="fade">
                                      <p:cBhvr>
                                        <p:cTn id="53" dur="500"/>
                                        <p:tgtEl>
                                          <p:spTgt spid="15">
                                            <p:txEl>
                                              <p:pRg st="3" end="3"/>
                                            </p:txEl>
                                          </p:spTgt>
                                        </p:tgtEl>
                                      </p:cBhvr>
                                    </p:animEffect>
                                  </p:childTnLst>
                                </p:cTn>
                              </p:par>
                            </p:childTnLst>
                          </p:cTn>
                        </p:par>
                        <p:par>
                          <p:cTn id="54" fill="hold">
                            <p:stCondLst>
                              <p:cond delay="2000"/>
                            </p:stCondLst>
                            <p:childTnLst>
                              <p:par>
                                <p:cTn id="55" presetID="10" presetClass="entr" presetSubtype="0" fill="hold" nodeType="afterEffect">
                                  <p:stCondLst>
                                    <p:cond delay="0"/>
                                  </p:stCondLst>
                                  <p:childTnLst>
                                    <p:set>
                                      <p:cBhvr>
                                        <p:cTn id="56" dur="1" fill="hold">
                                          <p:stCondLst>
                                            <p:cond delay="0"/>
                                          </p:stCondLst>
                                        </p:cTn>
                                        <p:tgtEl>
                                          <p:spTgt spid="15">
                                            <p:txEl>
                                              <p:pRg st="4" end="4"/>
                                            </p:txEl>
                                          </p:spTgt>
                                        </p:tgtEl>
                                        <p:attrNameLst>
                                          <p:attrName>style.visibility</p:attrName>
                                        </p:attrNameLst>
                                      </p:cBhvr>
                                      <p:to>
                                        <p:strVal val="visible"/>
                                      </p:to>
                                    </p:set>
                                    <p:animEffect transition="in" filter="fade">
                                      <p:cBhvr>
                                        <p:cTn id="57" dur="500"/>
                                        <p:tgtEl>
                                          <p:spTgt spid="15">
                                            <p:txEl>
                                              <p:pRg st="4" end="4"/>
                                            </p:txEl>
                                          </p:spTgt>
                                        </p:tgtEl>
                                      </p:cBhvr>
                                    </p:animEffect>
                                  </p:childTnLst>
                                </p:cTn>
                              </p:par>
                            </p:childTnLst>
                          </p:cTn>
                        </p:par>
                        <p:par>
                          <p:cTn id="58" fill="hold">
                            <p:stCondLst>
                              <p:cond delay="2500"/>
                            </p:stCondLst>
                            <p:childTnLst>
                              <p:par>
                                <p:cTn id="59" presetID="10" presetClass="entr" presetSubtype="0" fill="hold" nodeType="afterEffect">
                                  <p:stCondLst>
                                    <p:cond delay="0"/>
                                  </p:stCondLst>
                                  <p:childTnLst>
                                    <p:set>
                                      <p:cBhvr>
                                        <p:cTn id="60" dur="1" fill="hold">
                                          <p:stCondLst>
                                            <p:cond delay="0"/>
                                          </p:stCondLst>
                                        </p:cTn>
                                        <p:tgtEl>
                                          <p:spTgt spid="15">
                                            <p:txEl>
                                              <p:pRg st="5" end="5"/>
                                            </p:txEl>
                                          </p:spTgt>
                                        </p:tgtEl>
                                        <p:attrNameLst>
                                          <p:attrName>style.visibility</p:attrName>
                                        </p:attrNameLst>
                                      </p:cBhvr>
                                      <p:to>
                                        <p:strVal val="visible"/>
                                      </p:to>
                                    </p:set>
                                    <p:animEffect transition="in" filter="fade">
                                      <p:cBhvr>
                                        <p:cTn id="61" dur="500"/>
                                        <p:tgtEl>
                                          <p:spTgt spid="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19377" y="280987"/>
            <a:ext cx="83724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Generative Communication</a:t>
            </a:r>
            <a:endParaRPr lang="en-US" sz="3600" b="1" dirty="0">
              <a:solidFill>
                <a:srgbClr val="0070C0"/>
              </a:solidFill>
              <a:latin typeface="Arial" panose="020B0604020202020204" pitchFamily="34" charset="0"/>
              <a:cs typeface="Arial" panose="020B0604020202020204" pitchFamily="34" charset="0"/>
            </a:endParaRPr>
          </a:p>
        </p:txBody>
      </p:sp>
      <p:sp>
        <p:nvSpPr>
          <p:cNvPr id="12" name="Content Placeholder 1"/>
          <p:cNvSpPr txBox="1">
            <a:spLocks/>
          </p:cNvSpPr>
          <p:nvPr/>
        </p:nvSpPr>
        <p:spPr>
          <a:xfrm>
            <a:off x="304800" y="1143000"/>
            <a:ext cx="7696200" cy="38862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60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The manner of communicating that a </a:t>
            </a:r>
            <a:r>
              <a:rPr lang="en-US" dirty="0" err="1" smtClean="0">
                <a:solidFill>
                  <a:schemeClr val="bg1"/>
                </a:solidFill>
                <a:latin typeface="Bahnschrift" panose="020B0502040204020203" pitchFamily="34" charset="0"/>
                <a:cs typeface="Arial" panose="020B0604020202020204" pitchFamily="34" charset="0"/>
              </a:rPr>
              <a:t>tuplespace</a:t>
            </a:r>
            <a:r>
              <a:rPr lang="en-US" dirty="0" smtClean="0">
                <a:solidFill>
                  <a:schemeClr val="bg1"/>
                </a:solidFill>
                <a:latin typeface="Bahnschrift" panose="020B0502040204020203" pitchFamily="34" charset="0"/>
                <a:cs typeface="Arial" panose="020B0604020202020204" pitchFamily="34" charset="0"/>
              </a:rPr>
              <a:t> engenders is called (by Gelernter) “</a:t>
            </a:r>
            <a:r>
              <a:rPr lang="en-US" dirty="0" smtClean="0">
                <a:solidFill>
                  <a:srgbClr val="C00000"/>
                </a:solidFill>
                <a:latin typeface="Bahnschrift" panose="020B0502040204020203" pitchFamily="34" charset="0"/>
                <a:cs typeface="Arial" panose="020B0604020202020204" pitchFamily="34" charset="0"/>
              </a:rPr>
              <a:t>generative communication</a:t>
            </a:r>
            <a:r>
              <a:rPr lang="en-US" dirty="0" smtClean="0">
                <a:solidFill>
                  <a:schemeClr val="bg1"/>
                </a:solidFill>
                <a:latin typeface="Bahnschrift" panose="020B0502040204020203" pitchFamily="34" charset="0"/>
                <a:cs typeface="Arial" panose="020B0604020202020204" pitchFamily="34" charset="0"/>
              </a:rPr>
              <a:t>”</a:t>
            </a:r>
          </a:p>
          <a:p>
            <a:pPr marL="365760" indent="-182880">
              <a:spcBef>
                <a:spcPts val="60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The name comes from the properties of a tuple in the space</a:t>
            </a:r>
          </a:p>
          <a:p>
            <a:pPr marL="365760" indent="-182880">
              <a:spcBef>
                <a:spcPts val="60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Until </a:t>
            </a:r>
            <a:r>
              <a:rPr lang="en-US" dirty="0">
                <a:solidFill>
                  <a:schemeClr val="bg1"/>
                </a:solidFill>
                <a:latin typeface="Bahnschrift" panose="020B0502040204020203" pitchFamily="34" charset="0"/>
                <a:cs typeface="Arial" panose="020B0604020202020204" pitchFamily="34" charset="0"/>
              </a:rPr>
              <a:t>it is explicitly withdrawn, the tuple generated by </a:t>
            </a:r>
            <a:r>
              <a:rPr lang="en-US" dirty="0" smtClean="0">
                <a:solidFill>
                  <a:schemeClr val="bg1"/>
                </a:solidFill>
                <a:latin typeface="Bahnschrift" panose="020B0502040204020203" pitchFamily="34" charset="0"/>
                <a:cs typeface="Arial" panose="020B0604020202020204" pitchFamily="34" charset="0"/>
              </a:rPr>
              <a:t>some process </a:t>
            </a:r>
            <a:r>
              <a:rPr lang="en-US" b="1" dirty="0" smtClean="0">
                <a:solidFill>
                  <a:srgbClr val="0070C0"/>
                </a:solidFill>
                <a:latin typeface="Bahnschrift" panose="020B0502040204020203" pitchFamily="34" charset="0"/>
                <a:cs typeface="Arial" panose="020B0604020202020204" pitchFamily="34" charset="0"/>
              </a:rPr>
              <a:t>A</a:t>
            </a:r>
            <a:r>
              <a:rPr lang="en-US" dirty="0" smtClean="0">
                <a:solidFill>
                  <a:schemeClr val="bg1"/>
                </a:solidFill>
                <a:latin typeface="Bahnschrift" panose="020B0502040204020203" pitchFamily="34" charset="0"/>
                <a:cs typeface="Arial" panose="020B0604020202020204" pitchFamily="34" charset="0"/>
              </a:rPr>
              <a:t> </a:t>
            </a:r>
            <a:r>
              <a:rPr lang="en-US" dirty="0">
                <a:solidFill>
                  <a:schemeClr val="bg1"/>
                </a:solidFill>
                <a:latin typeface="Bahnschrift" panose="020B0502040204020203" pitchFamily="34" charset="0"/>
                <a:cs typeface="Arial" panose="020B0604020202020204" pitchFamily="34" charset="0"/>
              </a:rPr>
              <a:t>has an independent existence </a:t>
            </a:r>
            <a:r>
              <a:rPr lang="en-US" dirty="0" smtClean="0">
                <a:solidFill>
                  <a:schemeClr val="bg1"/>
                </a:solidFill>
                <a:latin typeface="Bahnschrift" panose="020B0502040204020203" pitchFamily="34" charset="0"/>
                <a:cs typeface="Arial" panose="020B0604020202020204" pitchFamily="34" charset="0"/>
              </a:rPr>
              <a:t>in a </a:t>
            </a:r>
            <a:r>
              <a:rPr lang="en-US" dirty="0" err="1" smtClean="0">
                <a:solidFill>
                  <a:schemeClr val="bg1"/>
                </a:solidFill>
                <a:latin typeface="Bahnschrift" panose="020B0502040204020203" pitchFamily="34" charset="0"/>
                <a:cs typeface="Arial" panose="020B0604020202020204" pitchFamily="34" charset="0"/>
              </a:rPr>
              <a:t>tuplespace</a:t>
            </a:r>
            <a:r>
              <a:rPr lang="en-US" dirty="0" smtClean="0">
                <a:solidFill>
                  <a:schemeClr val="bg1"/>
                </a:solidFill>
                <a:latin typeface="Bahnschrift" panose="020B0502040204020203" pitchFamily="34" charset="0"/>
                <a:cs typeface="Arial" panose="020B0604020202020204" pitchFamily="34" charset="0"/>
              </a:rPr>
              <a:t> </a:t>
            </a:r>
            <a:r>
              <a:rPr lang="en-US" b="1" dirty="0">
                <a:solidFill>
                  <a:srgbClr val="0070C0"/>
                </a:solidFill>
                <a:latin typeface="Bahnschrift" panose="020B0502040204020203" pitchFamily="34" charset="0"/>
                <a:cs typeface="Arial" panose="020B0604020202020204" pitchFamily="34" charset="0"/>
              </a:rPr>
              <a:t>TS</a:t>
            </a:r>
            <a:r>
              <a:rPr lang="en-US" dirty="0">
                <a:solidFill>
                  <a:schemeClr val="bg1"/>
                </a:solidFill>
                <a:latin typeface="Bahnschrift" panose="020B0502040204020203" pitchFamily="34" charset="0"/>
                <a:cs typeface="Arial" panose="020B0604020202020204" pitchFamily="34" charset="0"/>
              </a:rPr>
              <a:t>. </a:t>
            </a:r>
            <a:r>
              <a:rPr lang="en-US" dirty="0" smtClean="0">
                <a:solidFill>
                  <a:schemeClr val="bg1"/>
                </a:solidFill>
                <a:latin typeface="Bahnschrift" panose="020B0502040204020203" pitchFamily="34" charset="0"/>
                <a:cs typeface="Arial" panose="020B0604020202020204" pitchFamily="34" charset="0"/>
              </a:rPr>
              <a:t>  </a:t>
            </a:r>
          </a:p>
          <a:p>
            <a:pPr marL="365760" indent="-182880">
              <a:spcBef>
                <a:spcPts val="60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A </a:t>
            </a:r>
            <a:r>
              <a:rPr lang="en-US" dirty="0">
                <a:solidFill>
                  <a:schemeClr val="bg1"/>
                </a:solidFill>
                <a:latin typeface="Bahnschrift" panose="020B0502040204020203" pitchFamily="34" charset="0"/>
                <a:cs typeface="Arial" panose="020B0604020202020204" pitchFamily="34" charset="0"/>
              </a:rPr>
              <a:t>tuple in </a:t>
            </a:r>
            <a:r>
              <a:rPr lang="en-US" b="1" dirty="0">
                <a:solidFill>
                  <a:srgbClr val="0070C0"/>
                </a:solidFill>
                <a:latin typeface="Bahnschrift" panose="020B0502040204020203" pitchFamily="34" charset="0"/>
                <a:cs typeface="Arial" panose="020B0604020202020204" pitchFamily="34" charset="0"/>
              </a:rPr>
              <a:t>TS</a:t>
            </a:r>
            <a:r>
              <a:rPr lang="en-US" dirty="0">
                <a:solidFill>
                  <a:schemeClr val="bg1"/>
                </a:solidFill>
                <a:latin typeface="Bahnschrift" panose="020B0502040204020203" pitchFamily="34" charset="0"/>
                <a:cs typeface="Arial" panose="020B0604020202020204" pitchFamily="34" charset="0"/>
              </a:rPr>
              <a:t> is equally accessible to all processes </a:t>
            </a:r>
            <a:r>
              <a:rPr lang="en-US" dirty="0" smtClean="0">
                <a:solidFill>
                  <a:schemeClr val="bg1"/>
                </a:solidFill>
                <a:latin typeface="Bahnschrift" panose="020B0502040204020203" pitchFamily="34" charset="0"/>
                <a:cs typeface="Arial" panose="020B0604020202020204" pitchFamily="34" charset="0"/>
              </a:rPr>
              <a:t>within the program using </a:t>
            </a:r>
            <a:r>
              <a:rPr lang="en-US" b="1" dirty="0">
                <a:solidFill>
                  <a:srgbClr val="0070C0"/>
                </a:solidFill>
                <a:latin typeface="Bahnschrift" panose="020B0502040204020203" pitchFamily="34" charset="0"/>
                <a:cs typeface="Arial" panose="020B0604020202020204" pitchFamily="34" charset="0"/>
              </a:rPr>
              <a:t>TS</a:t>
            </a:r>
            <a:r>
              <a:rPr lang="en-US" dirty="0">
                <a:solidFill>
                  <a:schemeClr val="bg1"/>
                </a:solidFill>
                <a:latin typeface="Bahnschrift" panose="020B0502040204020203" pitchFamily="34" charset="0"/>
                <a:cs typeface="Arial" panose="020B0604020202020204" pitchFamily="34" charset="0"/>
              </a:rPr>
              <a:t>, but </a:t>
            </a:r>
            <a:r>
              <a:rPr lang="en-US" dirty="0" smtClean="0">
                <a:solidFill>
                  <a:schemeClr val="bg1"/>
                </a:solidFill>
                <a:latin typeface="Bahnschrift" panose="020B0502040204020203" pitchFamily="34" charset="0"/>
                <a:cs typeface="Arial" panose="020B0604020202020204" pitchFamily="34" charset="0"/>
              </a:rPr>
              <a:t>it is </a:t>
            </a:r>
            <a:r>
              <a:rPr lang="en-US" dirty="0">
                <a:solidFill>
                  <a:schemeClr val="bg1"/>
                </a:solidFill>
                <a:latin typeface="Bahnschrift" panose="020B0502040204020203" pitchFamily="34" charset="0"/>
                <a:cs typeface="Arial" panose="020B0604020202020204" pitchFamily="34" charset="0"/>
              </a:rPr>
              <a:t>bound to none</a:t>
            </a:r>
            <a:r>
              <a:rPr lang="en-US" dirty="0" smtClean="0">
                <a:solidFill>
                  <a:schemeClr val="bg1"/>
                </a:solidFill>
                <a:latin typeface="Bahnschrift" panose="020B0502040204020203" pitchFamily="34" charset="0"/>
                <a:cs typeface="Arial" panose="020B0604020202020204" pitchFamily="34" charset="0"/>
              </a:rPr>
              <a:t>.</a:t>
            </a:r>
          </a:p>
          <a:p>
            <a:pPr marL="365760" indent="-182880">
              <a:spcBef>
                <a:spcPts val="60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cs typeface="Arial" panose="020B0604020202020204" pitchFamily="34" charset="0"/>
              </a:rPr>
              <a:t>Compare to actors… a message is bound to a mailbox for an actor </a:t>
            </a:r>
            <a:endParaRPr lang="en-US" dirty="0">
              <a:solidFill>
                <a:schemeClr val="bg1"/>
              </a:solidFill>
              <a:latin typeface="Bahnschrift" panose="020B0502040204020203" pitchFamily="34" charset="0"/>
              <a:cs typeface="Arial" panose="020B0604020202020204" pitchFamily="34" charset="0"/>
            </a:endParaRPr>
          </a:p>
        </p:txBody>
      </p:sp>
    </p:spTree>
    <p:extLst>
      <p:ext uri="{BB962C8B-B14F-4D97-AF65-F5344CB8AC3E}">
        <p14:creationId xmlns:p14="http://schemas.microsoft.com/office/powerpoint/2010/main" val="280370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1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11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11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11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11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22217" y="312412"/>
            <a:ext cx="8372475" cy="554552"/>
          </a:xfrm>
          <a:noFill/>
        </p:spPr>
        <p:txBody>
          <a:bodyPr>
            <a:no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Spaces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94508" y="1104491"/>
            <a:ext cx="8001000" cy="501561"/>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For a simple example …</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2" name="Content Placeholder 1"/>
          <p:cNvSpPr txBox="1">
            <a:spLocks/>
          </p:cNvSpPr>
          <p:nvPr/>
        </p:nvSpPr>
        <p:spPr>
          <a:xfrm>
            <a:off x="304800" y="1669807"/>
            <a:ext cx="7992291" cy="642163"/>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7200" indent="-182880">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Consider a collection of processes ( </a:t>
            </a:r>
            <a:r>
              <a:rPr lang="en-US" sz="1800" i="1" dirty="0" smtClean="0">
                <a:solidFill>
                  <a:srgbClr val="0070C0"/>
                </a:solidFill>
                <a:latin typeface="Bahnschrift" panose="020B0502040204020203" pitchFamily="34" charset="0"/>
                <a:cs typeface="Arial" panose="020B0604020202020204" pitchFamily="34" charset="0"/>
              </a:rPr>
              <a:t>producers</a:t>
            </a:r>
            <a:r>
              <a:rPr lang="en-US" sz="1800" dirty="0" smtClean="0">
                <a:solidFill>
                  <a:schemeClr val="bg1"/>
                </a:solidFill>
                <a:latin typeface="Bahnschrift" panose="020B0502040204020203" pitchFamily="34" charset="0"/>
                <a:cs typeface="Arial" panose="020B0604020202020204" pitchFamily="34" charset="0"/>
              </a:rPr>
              <a:t> ) that create data widgets for some purpose </a:t>
            </a:r>
            <a:endParaRPr lang="en-US" sz="1800" dirty="0">
              <a:solidFill>
                <a:schemeClr val="bg1"/>
              </a:solidFill>
              <a:latin typeface="Bahnschrift" panose="020B0502040204020203" pitchFamily="34" charset="0"/>
              <a:cs typeface="Arial" panose="020B0604020202020204" pitchFamily="34" charset="0"/>
            </a:endParaRPr>
          </a:p>
        </p:txBody>
      </p:sp>
      <p:sp>
        <p:nvSpPr>
          <p:cNvPr id="14" name="Content Placeholder 1"/>
          <p:cNvSpPr txBox="1">
            <a:spLocks/>
          </p:cNvSpPr>
          <p:nvPr/>
        </p:nvSpPr>
        <p:spPr>
          <a:xfrm>
            <a:off x="293914" y="2451047"/>
            <a:ext cx="7992291" cy="65629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2628" indent="-182880">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Consider a collection of processes ( </a:t>
            </a:r>
            <a:r>
              <a:rPr lang="en-US" sz="1800" i="1" dirty="0" smtClean="0">
                <a:solidFill>
                  <a:srgbClr val="0070C0"/>
                </a:solidFill>
                <a:latin typeface="Bahnschrift" panose="020B0502040204020203" pitchFamily="34" charset="0"/>
                <a:cs typeface="Arial" panose="020B0604020202020204" pitchFamily="34" charset="0"/>
              </a:rPr>
              <a:t>consumers</a:t>
            </a:r>
            <a:r>
              <a:rPr lang="en-US" sz="1800" dirty="0" smtClean="0">
                <a:solidFill>
                  <a:schemeClr val="bg1"/>
                </a:solidFill>
                <a:latin typeface="Bahnschrift" panose="020B0502040204020203" pitchFamily="34" charset="0"/>
                <a:cs typeface="Arial" panose="020B0604020202020204" pitchFamily="34" charset="0"/>
              </a:rPr>
              <a:t> ) that use these data widgets for some end goal </a:t>
            </a:r>
            <a:endParaRPr lang="en-US" sz="1800" dirty="0">
              <a:solidFill>
                <a:schemeClr val="bg1"/>
              </a:solidFill>
              <a:latin typeface="Bahnschrift" panose="020B0502040204020203" pitchFamily="34" charset="0"/>
              <a:cs typeface="Arial" panose="020B0604020202020204" pitchFamily="34" charset="0"/>
            </a:endParaRPr>
          </a:p>
        </p:txBody>
      </p:sp>
      <p:sp>
        <p:nvSpPr>
          <p:cNvPr id="15" name="Content Placeholder 1"/>
          <p:cNvSpPr txBox="1">
            <a:spLocks/>
          </p:cNvSpPr>
          <p:nvPr/>
        </p:nvSpPr>
        <p:spPr>
          <a:xfrm>
            <a:off x="285205" y="3197179"/>
            <a:ext cx="7992291" cy="602994"/>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2628" indent="-182880">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producer may create a </a:t>
            </a:r>
            <a:r>
              <a:rPr lang="en-US" sz="1800" i="1" dirty="0" err="1" smtClean="0">
                <a:solidFill>
                  <a:srgbClr val="0070C0"/>
                </a:solidFill>
                <a:latin typeface="Bahnschrift" panose="020B0502040204020203" pitchFamily="34" charset="0"/>
                <a:cs typeface="Arial" panose="020B0604020202020204" pitchFamily="34" charset="0"/>
              </a:rPr>
              <a:t>dwidge</a:t>
            </a:r>
            <a:r>
              <a:rPr lang="en-US" sz="1800" dirty="0" smtClean="0">
                <a:solidFill>
                  <a:schemeClr val="bg1"/>
                </a:solidFill>
                <a:latin typeface="Bahnschrift" panose="020B0502040204020203" pitchFamily="34" charset="0"/>
                <a:cs typeface="Arial" panose="020B0604020202020204" pitchFamily="34" charset="0"/>
              </a:rPr>
              <a:t> at its own pace and post it to the tuple space when done </a:t>
            </a:r>
            <a:endParaRPr lang="en-US" sz="1800" dirty="0">
              <a:solidFill>
                <a:schemeClr val="bg1"/>
              </a:solidFill>
              <a:latin typeface="Bahnschrift" panose="020B0502040204020203" pitchFamily="34" charset="0"/>
              <a:cs typeface="Arial" panose="020B0604020202020204" pitchFamily="34" charset="0"/>
            </a:endParaRPr>
          </a:p>
        </p:txBody>
      </p:sp>
      <p:sp>
        <p:nvSpPr>
          <p:cNvPr id="16" name="Content Placeholder 1"/>
          <p:cNvSpPr txBox="1">
            <a:spLocks/>
          </p:cNvSpPr>
          <p:nvPr/>
        </p:nvSpPr>
        <p:spPr>
          <a:xfrm>
            <a:off x="293914" y="3828402"/>
            <a:ext cx="7992291" cy="49435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2628" indent="-182880">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A consumer may extract a </a:t>
            </a:r>
            <a:r>
              <a:rPr lang="en-US" sz="1800" i="1" dirty="0" err="1" smtClean="0">
                <a:solidFill>
                  <a:srgbClr val="0070C0"/>
                </a:solidFill>
                <a:latin typeface="Bahnschrift" panose="020B0502040204020203" pitchFamily="34" charset="0"/>
                <a:cs typeface="Arial" panose="020B0604020202020204" pitchFamily="34" charset="0"/>
              </a:rPr>
              <a:t>dwidge</a:t>
            </a:r>
            <a:r>
              <a:rPr lang="en-US" sz="1800" dirty="0" smtClean="0">
                <a:solidFill>
                  <a:schemeClr val="bg1"/>
                </a:solidFill>
                <a:latin typeface="Bahnschrift" panose="020B0502040204020203" pitchFamily="34" charset="0"/>
                <a:cs typeface="Arial" panose="020B0604020202020204" pitchFamily="34" charset="0"/>
              </a:rPr>
              <a:t> at its leisure use it at its pace</a:t>
            </a:r>
            <a:endParaRPr lang="en-US" sz="1800" dirty="0">
              <a:solidFill>
                <a:schemeClr val="bg1"/>
              </a:solidFill>
              <a:latin typeface="Bahnschrift" panose="020B0502040204020203" pitchFamily="34" charset="0"/>
              <a:cs typeface="Arial" panose="020B0604020202020204" pitchFamily="34" charset="0"/>
            </a:endParaRPr>
          </a:p>
        </p:txBody>
      </p:sp>
      <p:sp>
        <p:nvSpPr>
          <p:cNvPr id="17" name="Content Placeholder 1"/>
          <p:cNvSpPr txBox="1">
            <a:spLocks/>
          </p:cNvSpPr>
          <p:nvPr/>
        </p:nvSpPr>
        <p:spPr>
          <a:xfrm>
            <a:off x="285206" y="4322761"/>
            <a:ext cx="7992291" cy="65750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2628" indent="-182880">
              <a:buClrTx/>
              <a:buFont typeface="Arial" panose="020B0604020202020204" pitchFamily="34" charset="0"/>
              <a:buChar char="•"/>
            </a:pPr>
            <a:r>
              <a:rPr lang="en-US" sz="1800" dirty="0" smtClean="0">
                <a:solidFill>
                  <a:schemeClr val="bg1"/>
                </a:solidFill>
                <a:latin typeface="Bahnschrift" panose="020B0502040204020203" pitchFamily="34" charset="0"/>
                <a:cs typeface="Arial" panose="020B0604020202020204" pitchFamily="34" charset="0"/>
              </a:rPr>
              <a:t>Produces and consumers do not communicate directly with each other to control traffic or behavior</a:t>
            </a:r>
            <a:endParaRPr lang="en-US" sz="1800" dirty="0">
              <a:solidFill>
                <a:schemeClr val="bg1"/>
              </a:solidFill>
              <a:latin typeface="Bahnschrift" panose="020B0502040204020203" pitchFamily="34" charset="0"/>
              <a:cs typeface="Arial" panose="020B0604020202020204" pitchFamily="34" charset="0"/>
            </a:endParaRPr>
          </a:p>
        </p:txBody>
      </p:sp>
      <p:sp>
        <p:nvSpPr>
          <p:cNvPr id="18" name="Content Placeholder 1"/>
          <p:cNvSpPr txBox="1">
            <a:spLocks/>
          </p:cNvSpPr>
          <p:nvPr/>
        </p:nvSpPr>
        <p:spPr>
          <a:xfrm>
            <a:off x="304800" y="4953984"/>
            <a:ext cx="7992291" cy="64676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2628" indent="-182880">
              <a:buClrTx/>
              <a:buFont typeface="Arial" panose="020B0604020202020204" pitchFamily="34" charset="0"/>
              <a:buChar char="•"/>
            </a:pPr>
            <a:r>
              <a:rPr lang="en-US" sz="1800" i="1" dirty="0" smtClean="0">
                <a:solidFill>
                  <a:srgbClr val="0070C0"/>
                </a:solidFill>
                <a:latin typeface="Bahnschrift" panose="020B0502040204020203" pitchFamily="34" charset="0"/>
                <a:cs typeface="Arial" panose="020B0604020202020204" pitchFamily="34" charset="0"/>
              </a:rPr>
              <a:t>Tuple space acts like a market for them</a:t>
            </a:r>
            <a:endParaRPr lang="en-US" sz="1800" i="1" dirty="0">
              <a:solidFill>
                <a:srgbClr val="0070C0"/>
              </a:solidFill>
              <a:latin typeface="Bahnschrift" panose="020B0502040204020203" pitchFamily="34" charset="0"/>
              <a:cs typeface="Arial" panose="020B0604020202020204" pitchFamily="34" charset="0"/>
            </a:endParaRPr>
          </a:p>
        </p:txBody>
      </p:sp>
      <p:sp>
        <p:nvSpPr>
          <p:cNvPr id="19" name="Content Placeholder 1"/>
          <p:cNvSpPr txBox="1">
            <a:spLocks/>
          </p:cNvSpPr>
          <p:nvPr/>
        </p:nvSpPr>
        <p:spPr>
          <a:xfrm>
            <a:off x="322217" y="5495073"/>
            <a:ext cx="7450183" cy="71318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2628" indent="-182880">
              <a:buClrTx/>
              <a:buFont typeface="Arial" panose="020B0604020202020204" pitchFamily="34" charset="0"/>
              <a:buChar char="•"/>
            </a:pPr>
            <a:r>
              <a:rPr lang="en-US" sz="1800" i="1" dirty="0" smtClean="0">
                <a:solidFill>
                  <a:srgbClr val="0070C0"/>
                </a:solidFill>
                <a:latin typeface="Bahnschrift" panose="020B0502040204020203" pitchFamily="34" charset="0"/>
                <a:cs typeface="Arial" panose="020B0604020202020204" pitchFamily="34" charset="0"/>
              </a:rPr>
              <a:t>Still we need some controls… e.g., which consumer gets a </a:t>
            </a:r>
            <a:r>
              <a:rPr lang="en-US" sz="1800" i="1" dirty="0" err="1" smtClean="0">
                <a:solidFill>
                  <a:srgbClr val="0070C0"/>
                </a:solidFill>
                <a:latin typeface="Bahnschrift" panose="020B0502040204020203" pitchFamily="34" charset="0"/>
                <a:cs typeface="Arial" panose="020B0604020202020204" pitchFamily="34" charset="0"/>
              </a:rPr>
              <a:t>dwidge</a:t>
            </a:r>
            <a:r>
              <a:rPr lang="en-US" sz="1800" i="1" dirty="0" smtClean="0">
                <a:solidFill>
                  <a:srgbClr val="0070C0"/>
                </a:solidFill>
                <a:latin typeface="Bahnschrift" panose="020B0502040204020203" pitchFamily="34" charset="0"/>
                <a:cs typeface="Arial" panose="020B0604020202020204" pitchFamily="34" charset="0"/>
              </a:rPr>
              <a:t> if there is only one?</a:t>
            </a:r>
            <a:endParaRPr lang="en-US" sz="1800" i="1" dirty="0">
              <a:solidFill>
                <a:srgbClr val="0070C0"/>
              </a:solidFill>
              <a:latin typeface="Bahnschrift" panose="020B0502040204020203" pitchFamily="34" charset="0"/>
              <a:cs typeface="Arial" panose="020B0604020202020204" pitchFamily="34" charset="0"/>
            </a:endParaRPr>
          </a:p>
        </p:txBody>
      </p:sp>
    </p:spTree>
    <p:extLst>
      <p:ext uri="{BB962C8B-B14F-4D97-AF65-F5344CB8AC3E}">
        <p14:creationId xmlns:p14="http://schemas.microsoft.com/office/powerpoint/2010/main" val="63203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9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fade">
                                      <p:cBhvr>
                                        <p:cTn id="17" dur="8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fade">
                                      <p:cBhvr>
                                        <p:cTn id="22" dur="8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fade">
                                      <p:cBhvr>
                                        <p:cTn id="27" dur="900"/>
                                        <p:tgtEl>
                                          <p:spTgt spid="1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fade">
                                      <p:cBhvr>
                                        <p:cTn id="32" dur="8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xEl>
                                              <p:pRg st="0" end="0"/>
                                            </p:txEl>
                                          </p:spTgt>
                                        </p:tgtEl>
                                        <p:attrNameLst>
                                          <p:attrName>style.visibility</p:attrName>
                                        </p:attrNameLst>
                                      </p:cBhvr>
                                      <p:to>
                                        <p:strVal val="visible"/>
                                      </p:to>
                                    </p:set>
                                    <p:animEffect transition="in" filter="fade">
                                      <p:cBhvr>
                                        <p:cTn id="37" dur="900"/>
                                        <p:tgtEl>
                                          <p:spTgt spid="1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
                                            <p:txEl>
                                              <p:pRg st="0" end="0"/>
                                            </p:txEl>
                                          </p:spTgt>
                                        </p:tgtEl>
                                        <p:attrNameLst>
                                          <p:attrName>style.visibility</p:attrName>
                                        </p:attrNameLst>
                                      </p:cBhvr>
                                      <p:to>
                                        <p:strVal val="visible"/>
                                      </p:to>
                                    </p:set>
                                    <p:animEffect transition="in" filter="fade">
                                      <p:cBhvr>
                                        <p:cTn id="42" dur="8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2623" y="295274"/>
            <a:ext cx="8372475" cy="62864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and TS</a:t>
            </a:r>
            <a:endParaRPr lang="en-US" sz="3600" b="1" dirty="0">
              <a:solidFill>
                <a:srgbClr val="0070C0"/>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2623" y="1524000"/>
            <a:ext cx="8001000" cy="2057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dirty="0" smtClean="0">
                <a:solidFill>
                  <a:srgbClr val="0070C0"/>
                </a:solidFill>
                <a:latin typeface="Bahnschrift" panose="020B0502040204020203" pitchFamily="34" charset="0"/>
                <a:cs typeface="Arial" panose="020B0604020202020204" pitchFamily="34" charset="0"/>
              </a:rPr>
              <a:t>A tuple is an ordered sequence of typed data objects </a:t>
            </a:r>
          </a:p>
          <a:p>
            <a:pPr marL="109728" indent="0">
              <a:spcBef>
                <a:spcPts val="0"/>
              </a:spcBef>
              <a:buFont typeface="Wingdings 3" panose="05040102010807070707" pitchFamily="18" charset="2"/>
              <a:buNone/>
            </a:pPr>
            <a:r>
              <a:rPr lang="en-US" sz="1800" i="1" dirty="0" smtClean="0">
                <a:solidFill>
                  <a:srgbClr val="0070C0"/>
                </a:solidFill>
                <a:latin typeface="Bahnschrift" panose="020B0502040204020203" pitchFamily="34" charset="0"/>
                <a:cs typeface="Arial" panose="020B0604020202020204" pitchFamily="34" charset="0"/>
              </a:rPr>
              <a:t>( like an SML tuple)</a:t>
            </a:r>
          </a:p>
          <a:p>
            <a:pPr marL="365760" indent="-182880">
              <a:spcBef>
                <a:spcPts val="400"/>
              </a:spcBef>
              <a:buClrTx/>
              <a:buFont typeface="Arial" panose="020B0604020202020204" pitchFamily="34" charset="0"/>
              <a:buChar char="•"/>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(“Smith”, “Anne”, 12.3, 56, true)</a:t>
            </a:r>
          </a:p>
          <a:p>
            <a:pPr marL="365760" indent="-182880">
              <a:spcBef>
                <a:spcPts val="0"/>
              </a:spcBef>
              <a:buClrTx/>
              <a:buFont typeface="Arial" panose="020B0604020202020204" pitchFamily="34" charset="0"/>
              <a:buChar char="•"/>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( 2, 3, 5, 7, 11, 13, 17, 19 )</a:t>
            </a:r>
          </a:p>
          <a:p>
            <a:pPr marL="365760" indent="-182880">
              <a:spcBef>
                <a:spcPts val="0"/>
              </a:spcBef>
              <a:buClrTx/>
              <a:buFont typeface="Arial" panose="020B0604020202020204" pitchFamily="34" charset="0"/>
              <a:buChar char="•"/>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“alpha”, “beta”, “gamma”, “delta”, ‘q’, 36 )</a:t>
            </a:r>
          </a:p>
          <a:p>
            <a:pPr marL="365760" indent="-182880">
              <a:spcBef>
                <a:spcPts val="0"/>
              </a:spcBef>
              <a:buClrTx/>
              <a:buFont typeface="Arial" panose="020B0604020202020204" pitchFamily="34" charset="0"/>
              <a:buChar char="•"/>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[2,3,4], {name=“last, first”, age=34}, (5.6, 7.8) )</a:t>
            </a:r>
          </a:p>
        </p:txBody>
      </p:sp>
      <p:sp>
        <p:nvSpPr>
          <p:cNvPr id="13" name="Content Placeholder 1"/>
          <p:cNvSpPr txBox="1">
            <a:spLocks/>
          </p:cNvSpPr>
          <p:nvPr/>
        </p:nvSpPr>
        <p:spPr>
          <a:xfrm>
            <a:off x="294508" y="1057275"/>
            <a:ext cx="8001000" cy="46672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Review…</a:t>
            </a:r>
            <a:endParaRPr lang="en-US" sz="2400" b="1" dirty="0">
              <a:solidFill>
                <a:srgbClr val="BE442C"/>
              </a:solidFill>
              <a:latin typeface="Arial Narrow" panose="020B0606020202030204" pitchFamily="34" charset="0"/>
              <a:cs typeface="Arial" panose="020B0604020202020204" pitchFamily="34" charset="0"/>
            </a:endParaRPr>
          </a:p>
        </p:txBody>
      </p:sp>
      <p:sp>
        <p:nvSpPr>
          <p:cNvPr id="2" name="Cloud 1"/>
          <p:cNvSpPr/>
          <p:nvPr/>
        </p:nvSpPr>
        <p:spPr>
          <a:xfrm>
            <a:off x="838200" y="3581400"/>
            <a:ext cx="5867400" cy="3066116"/>
          </a:xfrm>
          <a:prstGeom prst="cloud">
            <a:avLst/>
          </a:prstGeom>
          <a:solidFill>
            <a:srgbClr val="FEF5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1"/>
          <p:cNvSpPr txBox="1">
            <a:spLocks/>
          </p:cNvSpPr>
          <p:nvPr/>
        </p:nvSpPr>
        <p:spPr>
          <a:xfrm>
            <a:off x="5029200" y="3612607"/>
            <a:ext cx="676275" cy="628649"/>
          </a:xfrm>
          <a:prstGeom prst="rect">
            <a:avLst/>
          </a:prstGeom>
          <a:noFill/>
        </p:spPr>
        <p:txBody>
          <a:bodyPr vert="horz" lIns="91440" tIns="45720" rIns="91440" bIns="45720" rtlCol="0" anchor="ctr">
            <a:normAutofit fontScale="925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spcBef>
                <a:spcPts val="0"/>
              </a:spcBef>
              <a:spcAft>
                <a:spcPts val="0"/>
              </a:spcAft>
              <a:buFont typeface="Wingdings 3" panose="05040102010807070707" pitchFamily="18" charset="2"/>
              <a:buNone/>
            </a:pPr>
            <a:r>
              <a:rPr lang="en-US" sz="2400" b="1" dirty="0" smtClean="0">
                <a:solidFill>
                  <a:srgbClr val="0070C0"/>
                </a:solidFill>
                <a:latin typeface="Arial" panose="020B0604020202020204" pitchFamily="34" charset="0"/>
                <a:cs typeface="Arial" panose="020B0604020202020204" pitchFamily="34" charset="0"/>
              </a:rPr>
              <a:t>TS</a:t>
            </a:r>
            <a:endParaRPr lang="en-US" sz="2400" b="1" dirty="0">
              <a:solidFill>
                <a:srgbClr val="0070C0"/>
              </a:solidFill>
              <a:latin typeface="Arial" panose="020B0604020202020204" pitchFamily="34" charset="0"/>
              <a:cs typeface="Arial" panose="020B0604020202020204" pitchFamily="34" charset="0"/>
            </a:endParaRPr>
          </a:p>
        </p:txBody>
      </p:sp>
      <p:sp>
        <p:nvSpPr>
          <p:cNvPr id="3" name="TextBox 2"/>
          <p:cNvSpPr txBox="1"/>
          <p:nvPr/>
        </p:nvSpPr>
        <p:spPr>
          <a:xfrm>
            <a:off x="2705100" y="5489602"/>
            <a:ext cx="2057400" cy="276999"/>
          </a:xfrm>
          <a:prstGeom prst="rect">
            <a:avLst/>
          </a:prstGeom>
          <a:noFill/>
        </p:spPr>
        <p:txBody>
          <a:bodyPr wrap="square" rtlCol="0">
            <a:spAutoFit/>
          </a:bodyPr>
          <a:lstStyle/>
          <a:p>
            <a:r>
              <a:rPr lang="en-US" sz="1200" dirty="0">
                <a:solidFill>
                  <a:schemeClr val="bg1"/>
                </a:solidFill>
                <a:latin typeface="Bahnschrift SemiBold SemiConden" panose="020B0502040204020203" pitchFamily="34" charset="0"/>
                <a:ea typeface="Cascadia Code" panose="020B0609020000020004" pitchFamily="49" charset="0"/>
                <a:cs typeface="Cascadia Code" panose="020B0609020000020004" pitchFamily="49" charset="0"/>
              </a:rPr>
              <a:t>(“Smith”, “Anne”, 12.3, 56, true</a:t>
            </a:r>
            <a:r>
              <a:rPr lang="en-US" sz="1200" dirty="0" smtClean="0">
                <a:solidFill>
                  <a:schemeClr val="bg1"/>
                </a:solidFill>
                <a:latin typeface="Bahnschrift SemiBold SemiConden" panose="020B0502040204020203" pitchFamily="34" charset="0"/>
                <a:ea typeface="Cascadia Code" panose="020B0609020000020004" pitchFamily="49" charset="0"/>
                <a:cs typeface="Cascadia Code" panose="020B0609020000020004" pitchFamily="49" charset="0"/>
              </a:rPr>
              <a:t>)</a:t>
            </a:r>
            <a:endParaRPr lang="en-US" sz="1200" dirty="0">
              <a:solidFill>
                <a:schemeClr val="bg1"/>
              </a:solidFill>
              <a:latin typeface="Bahnschrift SemiBold SemiConden" panose="020B0502040204020203" pitchFamily="34" charset="0"/>
              <a:ea typeface="Cascadia Code" panose="020B0609020000020004" pitchFamily="49" charset="0"/>
              <a:cs typeface="Cascadia Code" panose="020B0609020000020004" pitchFamily="49" charset="0"/>
            </a:endParaRPr>
          </a:p>
        </p:txBody>
      </p:sp>
      <p:sp>
        <p:nvSpPr>
          <p:cNvPr id="4" name="Rectangle 3"/>
          <p:cNvSpPr/>
          <p:nvPr/>
        </p:nvSpPr>
        <p:spPr>
          <a:xfrm>
            <a:off x="1905000" y="5943600"/>
            <a:ext cx="1537600" cy="276999"/>
          </a:xfrm>
          <a:prstGeom prst="rect">
            <a:avLst/>
          </a:prstGeom>
        </p:spPr>
        <p:txBody>
          <a:bodyPr wrap="none">
            <a:spAutoFit/>
          </a:bodyPr>
          <a:lstStyle/>
          <a:p>
            <a:r>
              <a:rPr lang="en-US" sz="1200" dirty="0">
                <a:solidFill>
                  <a:schemeClr val="bg1"/>
                </a:solidFill>
                <a:latin typeface="Bahnschrift SemiBold SemiConden" panose="020B0502040204020203" pitchFamily="34" charset="0"/>
              </a:rPr>
              <a:t>( 2, 3, 5, 7, 11, 13, 17, 19 )</a:t>
            </a:r>
          </a:p>
        </p:txBody>
      </p:sp>
      <p:sp>
        <p:nvSpPr>
          <p:cNvPr id="5" name="Rectangle 4"/>
          <p:cNvSpPr/>
          <p:nvPr/>
        </p:nvSpPr>
        <p:spPr>
          <a:xfrm>
            <a:off x="3572097" y="4232010"/>
            <a:ext cx="2737064" cy="276999"/>
          </a:xfrm>
          <a:prstGeom prst="rect">
            <a:avLst/>
          </a:prstGeom>
        </p:spPr>
        <p:txBody>
          <a:bodyPr wrap="square">
            <a:spAutoFit/>
          </a:bodyPr>
          <a:lstStyle/>
          <a:p>
            <a:r>
              <a:rPr lang="sv-SE" sz="1200" dirty="0">
                <a:solidFill>
                  <a:schemeClr val="bg1"/>
                </a:solidFill>
                <a:latin typeface="Bahnschrift SemiBold SemiConden" panose="020B0502040204020203" pitchFamily="34" charset="0"/>
              </a:rPr>
              <a:t>( “alpha”, “beta”, “gamma”, “delta”, ‘q’, 36 )</a:t>
            </a:r>
          </a:p>
        </p:txBody>
      </p:sp>
      <p:sp>
        <p:nvSpPr>
          <p:cNvPr id="8" name="Rectangle 7"/>
          <p:cNvSpPr/>
          <p:nvPr/>
        </p:nvSpPr>
        <p:spPr>
          <a:xfrm>
            <a:off x="990600" y="4853466"/>
            <a:ext cx="2965000" cy="276999"/>
          </a:xfrm>
          <a:prstGeom prst="rect">
            <a:avLst/>
          </a:prstGeom>
        </p:spPr>
        <p:txBody>
          <a:bodyPr wrap="square">
            <a:spAutoFit/>
          </a:bodyPr>
          <a:lstStyle/>
          <a:p>
            <a:r>
              <a:rPr lang="en-US" sz="1200" dirty="0">
                <a:solidFill>
                  <a:schemeClr val="bg1"/>
                </a:solidFill>
                <a:latin typeface="Bahnschrift SemiBold SemiConden" panose="020B0502040204020203" pitchFamily="34" charset="0"/>
              </a:rPr>
              <a:t>( [2,3,4], {name=“last, first”, age=34}, (5.6, 7.8) )</a:t>
            </a:r>
          </a:p>
        </p:txBody>
      </p:sp>
      <p:sp>
        <p:nvSpPr>
          <p:cNvPr id="10" name="Rounded Rectangle 9"/>
          <p:cNvSpPr/>
          <p:nvPr/>
        </p:nvSpPr>
        <p:spPr>
          <a:xfrm>
            <a:off x="5023658" y="474174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1613721" y="4511924"/>
            <a:ext cx="838137" cy="20515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893520" y="412953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1295463" y="559057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4112823" y="3945712"/>
            <a:ext cx="912223" cy="15703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866963" y="5167332"/>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4024871" y="5114458"/>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734273" y="6077516"/>
            <a:ext cx="638002" cy="20578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5705475" y="5115916"/>
            <a:ext cx="922119" cy="152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5060673" y="5577750"/>
            <a:ext cx="654500" cy="152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3034788" y="4555843"/>
            <a:ext cx="659180" cy="18257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275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900"/>
                                        <p:tgtEl>
                                          <p:spTgt spid="9"/>
                                        </p:tgtEl>
                                      </p:cBhvr>
                                    </p:animEffect>
                                  </p:childTnLst>
                                </p:cTn>
                              </p:par>
                            </p:childTnLst>
                          </p:cTn>
                        </p:par>
                        <p:par>
                          <p:cTn id="8" fill="hold">
                            <p:stCondLst>
                              <p:cond delay="9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9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302623" y="295274"/>
            <a:ext cx="8372475" cy="62864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Tuple and TS</a:t>
            </a:r>
            <a:endParaRPr lang="en-US" sz="3600" b="1" dirty="0">
              <a:solidFill>
                <a:srgbClr val="0070C0"/>
              </a:solidFill>
              <a:latin typeface="Arial" panose="020B0604020202020204" pitchFamily="34" charset="0"/>
              <a:cs typeface="Arial" panose="020B0604020202020204" pitchFamily="34" charset="0"/>
            </a:endParaRPr>
          </a:p>
        </p:txBody>
      </p:sp>
      <p:sp>
        <p:nvSpPr>
          <p:cNvPr id="13" name="Content Placeholder 1"/>
          <p:cNvSpPr txBox="1">
            <a:spLocks/>
          </p:cNvSpPr>
          <p:nvPr/>
        </p:nvSpPr>
        <p:spPr>
          <a:xfrm>
            <a:off x="294508" y="1057275"/>
            <a:ext cx="8001000" cy="46672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smtClean="0">
                <a:solidFill>
                  <a:srgbClr val="BE442C"/>
                </a:solidFill>
                <a:latin typeface="Arial Narrow" panose="020B0606020202030204" pitchFamily="34" charset="0"/>
                <a:cs typeface="Arial" panose="020B0604020202020204" pitchFamily="34" charset="0"/>
              </a:rPr>
              <a:t>Can be Distributed</a:t>
            </a:r>
            <a:endParaRPr lang="en-US" sz="2400" b="1" dirty="0">
              <a:solidFill>
                <a:srgbClr val="BE442C"/>
              </a:solidFill>
              <a:latin typeface="Arial Narrow" panose="020B0606020202030204" pitchFamily="34" charset="0"/>
              <a:cs typeface="Arial" panose="020B0604020202020204" pitchFamily="34" charset="0"/>
            </a:endParaRPr>
          </a:p>
        </p:txBody>
      </p:sp>
      <p:grpSp>
        <p:nvGrpSpPr>
          <p:cNvPr id="25" name="Group 24"/>
          <p:cNvGrpSpPr/>
          <p:nvPr/>
        </p:nvGrpSpPr>
        <p:grpSpPr>
          <a:xfrm>
            <a:off x="575388" y="1654875"/>
            <a:ext cx="5410200" cy="2364412"/>
            <a:chOff x="762000" y="2160061"/>
            <a:chExt cx="5867400" cy="3066116"/>
          </a:xfrm>
        </p:grpSpPr>
        <p:grpSp>
          <p:nvGrpSpPr>
            <p:cNvPr id="24" name="Group 23"/>
            <p:cNvGrpSpPr/>
            <p:nvPr/>
          </p:nvGrpSpPr>
          <p:grpSpPr>
            <a:xfrm>
              <a:off x="762000" y="2160061"/>
              <a:ext cx="5867400" cy="3066116"/>
              <a:chOff x="838200" y="3581400"/>
              <a:chExt cx="5867400" cy="3066116"/>
            </a:xfrm>
          </p:grpSpPr>
          <p:sp>
            <p:nvSpPr>
              <p:cNvPr id="2" name="Cloud 1"/>
              <p:cNvSpPr/>
              <p:nvPr/>
            </p:nvSpPr>
            <p:spPr>
              <a:xfrm>
                <a:off x="838200" y="3581400"/>
                <a:ext cx="5867400" cy="3066116"/>
              </a:xfrm>
              <a:prstGeom prst="cloud">
                <a:avLst/>
              </a:prstGeom>
              <a:solidFill>
                <a:srgbClr val="FEF5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1295463" y="3612607"/>
                <a:ext cx="5332131" cy="2670694"/>
                <a:chOff x="1295463" y="3612607"/>
                <a:chExt cx="5332131" cy="2670694"/>
              </a:xfrm>
            </p:grpSpPr>
            <p:sp>
              <p:nvSpPr>
                <p:cNvPr id="7" name="Content Placeholder 1"/>
                <p:cNvSpPr txBox="1">
                  <a:spLocks/>
                </p:cNvSpPr>
                <p:nvPr/>
              </p:nvSpPr>
              <p:spPr>
                <a:xfrm>
                  <a:off x="5029200" y="3612607"/>
                  <a:ext cx="914400" cy="62864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spcBef>
                      <a:spcPts val="0"/>
                    </a:spcBef>
                    <a:spcAft>
                      <a:spcPts val="0"/>
                    </a:spcAft>
                    <a:buFont typeface="Wingdings 3" panose="05040102010807070707" pitchFamily="18" charset="2"/>
                    <a:buNone/>
                  </a:pPr>
                  <a:r>
                    <a:rPr lang="en-US" sz="2400" b="1" dirty="0" err="1" smtClean="0">
                      <a:solidFill>
                        <a:srgbClr val="0070C0"/>
                      </a:solidFill>
                      <a:latin typeface="Arial" panose="020B0604020202020204" pitchFamily="34" charset="0"/>
                      <a:cs typeface="Arial" panose="020B0604020202020204" pitchFamily="34" charset="0"/>
                    </a:rPr>
                    <a:t>TS</a:t>
                  </a:r>
                  <a:r>
                    <a:rPr lang="en-US" sz="1800" b="1" dirty="0" err="1" smtClean="0">
                      <a:solidFill>
                        <a:srgbClr val="0070C0"/>
                      </a:solidFill>
                      <a:latin typeface="Arial" panose="020B0604020202020204" pitchFamily="34" charset="0"/>
                      <a:cs typeface="Arial" panose="020B0604020202020204" pitchFamily="34" charset="0"/>
                    </a:rPr>
                    <a:t>a</a:t>
                  </a:r>
                  <a:endParaRPr lang="en-US" sz="1800" b="1" dirty="0">
                    <a:solidFill>
                      <a:srgbClr val="0070C0"/>
                    </a:solidFill>
                    <a:latin typeface="Arial" panose="020B0604020202020204" pitchFamily="34" charset="0"/>
                    <a:cs typeface="Arial" panose="020B0604020202020204" pitchFamily="34" charset="0"/>
                  </a:endParaRPr>
                </a:p>
              </p:txBody>
            </p:sp>
            <p:sp>
              <p:nvSpPr>
                <p:cNvPr id="3" name="TextBox 2"/>
                <p:cNvSpPr txBox="1"/>
                <p:nvPr/>
              </p:nvSpPr>
              <p:spPr>
                <a:xfrm>
                  <a:off x="2618994" y="5594329"/>
                  <a:ext cx="2057400" cy="348128"/>
                </a:xfrm>
                <a:prstGeom prst="rect">
                  <a:avLst/>
                </a:prstGeom>
                <a:noFill/>
              </p:spPr>
              <p:txBody>
                <a:bodyPr wrap="square" rtlCol="0">
                  <a:spAutoFit/>
                </a:bodyPr>
                <a:lstStyle/>
                <a:p>
                  <a:r>
                    <a:rPr lang="en-US" sz="1100" dirty="0">
                      <a:solidFill>
                        <a:schemeClr val="bg1"/>
                      </a:solidFill>
                      <a:latin typeface="Bahnschrift SemiBold SemiConden" panose="020B0502040204020203" pitchFamily="34" charset="0"/>
                      <a:ea typeface="Cascadia Code" panose="020B0609020000020004" pitchFamily="49" charset="0"/>
                      <a:cs typeface="Cascadia Code" panose="020B0609020000020004" pitchFamily="49" charset="0"/>
                    </a:rPr>
                    <a:t>(“Smith”, “Anne”, 12.3, 56, true</a:t>
                  </a:r>
                  <a:r>
                    <a:rPr lang="en-US" sz="1100" dirty="0" smtClean="0">
                      <a:solidFill>
                        <a:schemeClr val="bg1"/>
                      </a:solidFill>
                      <a:latin typeface="Bahnschrift SemiBold SemiConden" panose="020B0502040204020203" pitchFamily="34" charset="0"/>
                      <a:ea typeface="Cascadia Code" panose="020B0609020000020004" pitchFamily="49" charset="0"/>
                      <a:cs typeface="Cascadia Code" panose="020B0609020000020004" pitchFamily="49" charset="0"/>
                    </a:rPr>
                    <a:t>)</a:t>
                  </a:r>
                  <a:endParaRPr lang="en-US" sz="1100" dirty="0">
                    <a:solidFill>
                      <a:schemeClr val="bg1"/>
                    </a:solidFill>
                    <a:latin typeface="Bahnschrift SemiBold SemiConden" panose="020B0502040204020203" pitchFamily="34" charset="0"/>
                    <a:ea typeface="Cascadia Code" panose="020B0609020000020004" pitchFamily="49" charset="0"/>
                    <a:cs typeface="Cascadia Code" panose="020B0609020000020004" pitchFamily="49" charset="0"/>
                  </a:endParaRPr>
                </a:p>
              </p:txBody>
            </p:sp>
            <p:sp>
              <p:nvSpPr>
                <p:cNvPr id="8" name="Rectangle 7"/>
                <p:cNvSpPr/>
                <p:nvPr/>
              </p:nvSpPr>
              <p:spPr>
                <a:xfrm>
                  <a:off x="1460450" y="4645143"/>
                  <a:ext cx="2965000" cy="348128"/>
                </a:xfrm>
                <a:prstGeom prst="rect">
                  <a:avLst/>
                </a:prstGeom>
              </p:spPr>
              <p:txBody>
                <a:bodyPr wrap="square">
                  <a:spAutoFit/>
                </a:bodyPr>
                <a:lstStyle/>
                <a:p>
                  <a:r>
                    <a:rPr lang="en-US" sz="1100" dirty="0">
                      <a:solidFill>
                        <a:schemeClr val="bg1"/>
                      </a:solidFill>
                      <a:latin typeface="Bahnschrift SemiBold SemiConden" panose="020B0502040204020203" pitchFamily="34" charset="0"/>
                    </a:rPr>
                    <a:t>( [2,3,4], {name=“last, first”, age=34}, (5.6, 7.8) )</a:t>
                  </a:r>
                </a:p>
              </p:txBody>
            </p:sp>
            <p:sp>
              <p:nvSpPr>
                <p:cNvPr id="10" name="Rounded Rectangle 9"/>
                <p:cNvSpPr/>
                <p:nvPr/>
              </p:nvSpPr>
              <p:spPr>
                <a:xfrm>
                  <a:off x="5023658" y="474174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893520" y="412953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1295463" y="559057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4112823" y="3945712"/>
                  <a:ext cx="912223" cy="15703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866963" y="5167332"/>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734273" y="6077516"/>
                  <a:ext cx="638002" cy="20578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5705475" y="5115916"/>
                  <a:ext cx="922119" cy="152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5060673" y="5577750"/>
                  <a:ext cx="654500" cy="152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3405381" y="4350317"/>
                  <a:ext cx="659180" cy="18257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9" name="Rounded Rectangle 18"/>
            <p:cNvSpPr/>
            <p:nvPr/>
          </p:nvSpPr>
          <p:spPr>
            <a:xfrm>
              <a:off x="3733984" y="377077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732197" y="4224038"/>
            <a:ext cx="3870034" cy="2304116"/>
            <a:chOff x="664066" y="2118974"/>
            <a:chExt cx="5867400" cy="3066116"/>
          </a:xfrm>
        </p:grpSpPr>
        <p:grpSp>
          <p:nvGrpSpPr>
            <p:cNvPr id="27" name="Group 26"/>
            <p:cNvGrpSpPr/>
            <p:nvPr/>
          </p:nvGrpSpPr>
          <p:grpSpPr>
            <a:xfrm>
              <a:off x="664066" y="2118974"/>
              <a:ext cx="5867400" cy="3066116"/>
              <a:chOff x="740266" y="3540313"/>
              <a:chExt cx="5867400" cy="3066116"/>
            </a:xfrm>
          </p:grpSpPr>
          <p:sp>
            <p:nvSpPr>
              <p:cNvPr id="29" name="Cloud 28"/>
              <p:cNvSpPr/>
              <p:nvPr/>
            </p:nvSpPr>
            <p:spPr>
              <a:xfrm>
                <a:off x="740266" y="3540313"/>
                <a:ext cx="5867400" cy="3066116"/>
              </a:xfrm>
              <a:prstGeom prst="cloud">
                <a:avLst/>
              </a:prstGeom>
              <a:solidFill>
                <a:srgbClr val="FEF5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a:off x="1295463" y="3945712"/>
                <a:ext cx="4867868" cy="2337589"/>
                <a:chOff x="1295463" y="3945712"/>
                <a:chExt cx="4867868" cy="2337589"/>
              </a:xfrm>
            </p:grpSpPr>
            <p:sp>
              <p:nvSpPr>
                <p:cNvPr id="31" name="Content Placeholder 1"/>
                <p:cNvSpPr txBox="1">
                  <a:spLocks/>
                </p:cNvSpPr>
                <p:nvPr/>
              </p:nvSpPr>
              <p:spPr>
                <a:xfrm>
                  <a:off x="4890878" y="3991285"/>
                  <a:ext cx="1182988" cy="62864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spcBef>
                      <a:spcPts val="0"/>
                    </a:spcBef>
                    <a:spcAft>
                      <a:spcPts val="0"/>
                    </a:spcAft>
                    <a:buFont typeface="Wingdings 3" panose="05040102010807070707" pitchFamily="18" charset="2"/>
                    <a:buNone/>
                  </a:pPr>
                  <a:r>
                    <a:rPr lang="en-US" sz="1800" b="1" dirty="0" err="1" smtClean="0">
                      <a:solidFill>
                        <a:srgbClr val="0070C0"/>
                      </a:solidFill>
                      <a:latin typeface="Arial" panose="020B0604020202020204" pitchFamily="34" charset="0"/>
                      <a:cs typeface="Arial" panose="020B0604020202020204" pitchFamily="34" charset="0"/>
                    </a:rPr>
                    <a:t>TS</a:t>
                  </a:r>
                  <a:r>
                    <a:rPr lang="en-US" sz="1400" b="1" dirty="0" err="1">
                      <a:solidFill>
                        <a:srgbClr val="0070C0"/>
                      </a:solidFill>
                      <a:latin typeface="Arial" panose="020B0604020202020204" pitchFamily="34" charset="0"/>
                      <a:cs typeface="Arial" panose="020B0604020202020204" pitchFamily="34" charset="0"/>
                    </a:rPr>
                    <a:t>b</a:t>
                  </a:r>
                  <a:endParaRPr lang="en-US" sz="1400" b="1" dirty="0">
                    <a:solidFill>
                      <a:srgbClr val="0070C0"/>
                    </a:solidFill>
                    <a:latin typeface="Arial" panose="020B0604020202020204" pitchFamily="34" charset="0"/>
                    <a:cs typeface="Arial" panose="020B0604020202020204" pitchFamily="34" charset="0"/>
                  </a:endParaRPr>
                </a:p>
              </p:txBody>
            </p:sp>
            <p:sp>
              <p:nvSpPr>
                <p:cNvPr id="36" name="Rounded Rectangle 35"/>
                <p:cNvSpPr/>
                <p:nvPr/>
              </p:nvSpPr>
              <p:spPr>
                <a:xfrm>
                  <a:off x="5481513" y="4887359"/>
                  <a:ext cx="681818" cy="23565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3625986" y="4295962"/>
                  <a:ext cx="838136" cy="20515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p:nvSpPr>
              <p:spPr>
                <a:xfrm>
                  <a:off x="1893520" y="412953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p:nvSpPr>
              <p:spPr>
                <a:xfrm>
                  <a:off x="1295463" y="5590577"/>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4112823" y="3945712"/>
                  <a:ext cx="912223" cy="15703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1866963" y="5167332"/>
                  <a:ext cx="1143000" cy="22343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p:nvSpPr>
              <p:spPr>
                <a:xfrm>
                  <a:off x="3734273" y="6077516"/>
                  <a:ext cx="638002" cy="20578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2965682" y="5673080"/>
                  <a:ext cx="922120" cy="152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4565944" y="5626095"/>
                  <a:ext cx="654500" cy="152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8" name="Rounded Rectangle 27"/>
            <p:cNvSpPr/>
            <p:nvPr/>
          </p:nvSpPr>
          <p:spPr>
            <a:xfrm>
              <a:off x="3733984" y="3770778"/>
              <a:ext cx="780597" cy="19865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4935277" y="3293790"/>
            <a:ext cx="2547914" cy="3110904"/>
            <a:chOff x="730699" y="2154531"/>
            <a:chExt cx="5867400" cy="3066116"/>
          </a:xfrm>
        </p:grpSpPr>
        <p:grpSp>
          <p:nvGrpSpPr>
            <p:cNvPr id="47" name="Group 46"/>
            <p:cNvGrpSpPr/>
            <p:nvPr/>
          </p:nvGrpSpPr>
          <p:grpSpPr>
            <a:xfrm>
              <a:off x="730699" y="2154531"/>
              <a:ext cx="5867400" cy="3066116"/>
              <a:chOff x="806899" y="3575870"/>
              <a:chExt cx="5867400" cy="3066116"/>
            </a:xfrm>
          </p:grpSpPr>
          <p:sp>
            <p:nvSpPr>
              <p:cNvPr id="49" name="Cloud 48"/>
              <p:cNvSpPr/>
              <p:nvPr/>
            </p:nvSpPr>
            <p:spPr>
              <a:xfrm>
                <a:off x="806899" y="3575870"/>
                <a:ext cx="5867400" cy="3066116"/>
              </a:xfrm>
              <a:prstGeom prst="cloud">
                <a:avLst/>
              </a:prstGeom>
              <a:solidFill>
                <a:srgbClr val="FEF5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a:off x="1295465" y="3945713"/>
                <a:ext cx="4829300" cy="2300208"/>
                <a:chOff x="1295465" y="3945713"/>
                <a:chExt cx="4829300" cy="2300208"/>
              </a:xfrm>
            </p:grpSpPr>
            <p:sp>
              <p:nvSpPr>
                <p:cNvPr id="51" name="Content Placeholder 1"/>
                <p:cNvSpPr txBox="1">
                  <a:spLocks/>
                </p:cNvSpPr>
                <p:nvPr/>
              </p:nvSpPr>
              <p:spPr>
                <a:xfrm>
                  <a:off x="4446655" y="4064495"/>
                  <a:ext cx="1678110" cy="51719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spcBef>
                      <a:spcPts val="0"/>
                    </a:spcBef>
                    <a:spcAft>
                      <a:spcPts val="0"/>
                    </a:spcAft>
                    <a:buFont typeface="Wingdings 3" panose="05040102010807070707" pitchFamily="18" charset="2"/>
                    <a:buNone/>
                  </a:pPr>
                  <a:r>
                    <a:rPr lang="en-US" sz="1800" b="1" dirty="0" err="1" smtClean="0">
                      <a:solidFill>
                        <a:srgbClr val="0070C0"/>
                      </a:solidFill>
                      <a:latin typeface="Arial" panose="020B0604020202020204" pitchFamily="34" charset="0"/>
                      <a:cs typeface="Arial" panose="020B0604020202020204" pitchFamily="34" charset="0"/>
                    </a:rPr>
                    <a:t>TS</a:t>
                  </a:r>
                  <a:r>
                    <a:rPr lang="en-US" sz="1400" b="1" dirty="0" err="1" smtClean="0">
                      <a:solidFill>
                        <a:srgbClr val="0070C0"/>
                      </a:solidFill>
                      <a:latin typeface="Arial" panose="020B0604020202020204" pitchFamily="34" charset="0"/>
                      <a:cs typeface="Arial" panose="020B0604020202020204" pitchFamily="34" charset="0"/>
                    </a:rPr>
                    <a:t>c</a:t>
                  </a:r>
                  <a:endParaRPr lang="en-US" sz="1400" b="1" dirty="0">
                    <a:solidFill>
                      <a:srgbClr val="0070C0"/>
                    </a:solidFill>
                    <a:latin typeface="Arial" panose="020B0604020202020204" pitchFamily="34" charset="0"/>
                    <a:cs typeface="Arial" panose="020B0604020202020204" pitchFamily="34" charset="0"/>
                  </a:endParaRPr>
                </a:p>
              </p:txBody>
            </p:sp>
            <p:sp>
              <p:nvSpPr>
                <p:cNvPr id="52" name="Rounded Rectangle 51"/>
                <p:cNvSpPr/>
                <p:nvPr/>
              </p:nvSpPr>
              <p:spPr>
                <a:xfrm>
                  <a:off x="4156884" y="4597952"/>
                  <a:ext cx="1208958" cy="14046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ounded Rectangle 52"/>
                <p:cNvSpPr/>
                <p:nvPr/>
              </p:nvSpPr>
              <p:spPr>
                <a:xfrm>
                  <a:off x="1925613" y="4588226"/>
                  <a:ext cx="1041984" cy="15019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a:off x="2274900" y="4213829"/>
                  <a:ext cx="1622223" cy="15975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a:off x="1295465" y="5673080"/>
                  <a:ext cx="992075" cy="14093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4112824" y="3945713"/>
                  <a:ext cx="1253018" cy="108067"/>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ounded Rectangle 56"/>
                <p:cNvSpPr/>
                <p:nvPr/>
              </p:nvSpPr>
              <p:spPr>
                <a:xfrm>
                  <a:off x="1866962" y="5214209"/>
                  <a:ext cx="1297831" cy="10431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ounded Rectangle 57"/>
                <p:cNvSpPr/>
                <p:nvPr/>
              </p:nvSpPr>
              <p:spPr>
                <a:xfrm>
                  <a:off x="3499464" y="6077516"/>
                  <a:ext cx="872812" cy="16840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ounded Rectangle 59"/>
                <p:cNvSpPr/>
                <p:nvPr/>
              </p:nvSpPr>
              <p:spPr>
                <a:xfrm>
                  <a:off x="3499464" y="5572851"/>
                  <a:ext cx="1107620" cy="11069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8" name="Rounded Rectangle 47"/>
            <p:cNvSpPr/>
            <p:nvPr/>
          </p:nvSpPr>
          <p:spPr>
            <a:xfrm>
              <a:off x="3733981" y="3770778"/>
              <a:ext cx="823525" cy="100667"/>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Rectangle 61"/>
          <p:cNvSpPr/>
          <p:nvPr/>
        </p:nvSpPr>
        <p:spPr>
          <a:xfrm>
            <a:off x="5254317" y="4603136"/>
            <a:ext cx="1417787" cy="208158"/>
          </a:xfrm>
          <a:prstGeom prst="rect">
            <a:avLst/>
          </a:prstGeom>
        </p:spPr>
        <p:txBody>
          <a:bodyPr wrap="none">
            <a:spAutoFit/>
          </a:bodyPr>
          <a:lstStyle/>
          <a:p>
            <a:r>
              <a:rPr lang="en-US" sz="1200" dirty="0">
                <a:solidFill>
                  <a:schemeClr val="bg1"/>
                </a:solidFill>
                <a:latin typeface="Bahnschrift SemiBold SemiConden" panose="020B0502040204020203" pitchFamily="34" charset="0"/>
              </a:rPr>
              <a:t>( 2, 3, 5, 7, 11, 13, 17, 19 )</a:t>
            </a:r>
          </a:p>
        </p:txBody>
      </p:sp>
      <p:sp>
        <p:nvSpPr>
          <p:cNvPr id="63" name="Rectangle 62"/>
          <p:cNvSpPr/>
          <p:nvPr/>
        </p:nvSpPr>
        <p:spPr>
          <a:xfrm>
            <a:off x="1169131" y="5078312"/>
            <a:ext cx="2523786" cy="248909"/>
          </a:xfrm>
          <a:prstGeom prst="rect">
            <a:avLst/>
          </a:prstGeom>
        </p:spPr>
        <p:txBody>
          <a:bodyPr wrap="square">
            <a:spAutoFit/>
          </a:bodyPr>
          <a:lstStyle/>
          <a:p>
            <a:r>
              <a:rPr lang="sv-SE" sz="1100" dirty="0">
                <a:solidFill>
                  <a:schemeClr val="bg1"/>
                </a:solidFill>
                <a:latin typeface="Bahnschrift SemiBold SemiConden" panose="020B0502040204020203" pitchFamily="34" charset="0"/>
              </a:rPr>
              <a:t>( “alpha”, “beta”, “gamma”, “delta”, ‘q’, 36 )</a:t>
            </a:r>
          </a:p>
        </p:txBody>
      </p:sp>
      <p:sp>
        <p:nvSpPr>
          <p:cNvPr id="65" name="Freeform 64"/>
          <p:cNvSpPr/>
          <p:nvPr/>
        </p:nvSpPr>
        <p:spPr>
          <a:xfrm>
            <a:off x="76199" y="1354192"/>
            <a:ext cx="8136775" cy="5363551"/>
          </a:xfrm>
          <a:custGeom>
            <a:avLst/>
            <a:gdLst>
              <a:gd name="connsiteX0" fmla="*/ 282742 w 8213084"/>
              <a:gd name="connsiteY0" fmla="*/ 1729830 h 5363551"/>
              <a:gd name="connsiteX1" fmla="*/ 532124 w 8213084"/>
              <a:gd name="connsiteY1" fmla="*/ 757241 h 5363551"/>
              <a:gd name="connsiteX2" fmla="*/ 548749 w 8213084"/>
              <a:gd name="connsiteY2" fmla="*/ 740615 h 5363551"/>
              <a:gd name="connsiteX3" fmla="*/ 598625 w 8213084"/>
              <a:gd name="connsiteY3" fmla="*/ 682426 h 5363551"/>
              <a:gd name="connsiteX4" fmla="*/ 640189 w 8213084"/>
              <a:gd name="connsiteY4" fmla="*/ 640863 h 5363551"/>
              <a:gd name="connsiteX5" fmla="*/ 656814 w 8213084"/>
              <a:gd name="connsiteY5" fmla="*/ 624237 h 5363551"/>
              <a:gd name="connsiteX6" fmla="*/ 690065 w 8213084"/>
              <a:gd name="connsiteY6" fmla="*/ 607612 h 5363551"/>
              <a:gd name="connsiteX7" fmla="*/ 715004 w 8213084"/>
              <a:gd name="connsiteY7" fmla="*/ 582673 h 5363551"/>
              <a:gd name="connsiteX8" fmla="*/ 764880 w 8213084"/>
              <a:gd name="connsiteY8" fmla="*/ 549423 h 5363551"/>
              <a:gd name="connsiteX9" fmla="*/ 798131 w 8213084"/>
              <a:gd name="connsiteY9" fmla="*/ 516172 h 5363551"/>
              <a:gd name="connsiteX10" fmla="*/ 823069 w 8213084"/>
              <a:gd name="connsiteY10" fmla="*/ 507859 h 5363551"/>
              <a:gd name="connsiteX11" fmla="*/ 848007 w 8213084"/>
              <a:gd name="connsiteY11" fmla="*/ 491233 h 5363551"/>
              <a:gd name="connsiteX12" fmla="*/ 864633 w 8213084"/>
              <a:gd name="connsiteY12" fmla="*/ 474608 h 5363551"/>
              <a:gd name="connsiteX13" fmla="*/ 914509 w 8213084"/>
              <a:gd name="connsiteY13" fmla="*/ 457983 h 5363551"/>
              <a:gd name="connsiteX14" fmla="*/ 939447 w 8213084"/>
              <a:gd name="connsiteY14" fmla="*/ 449670 h 5363551"/>
              <a:gd name="connsiteX15" fmla="*/ 964385 w 8213084"/>
              <a:gd name="connsiteY15" fmla="*/ 441357 h 5363551"/>
              <a:gd name="connsiteX16" fmla="*/ 989324 w 8213084"/>
              <a:gd name="connsiteY16" fmla="*/ 424732 h 5363551"/>
              <a:gd name="connsiteX17" fmla="*/ 1014262 w 8213084"/>
              <a:gd name="connsiteY17" fmla="*/ 416419 h 5363551"/>
              <a:gd name="connsiteX18" fmla="*/ 1089076 w 8213084"/>
              <a:gd name="connsiteY18" fmla="*/ 399793 h 5363551"/>
              <a:gd name="connsiteX19" fmla="*/ 1238705 w 8213084"/>
              <a:gd name="connsiteY19" fmla="*/ 383168 h 5363551"/>
              <a:gd name="connsiteX20" fmla="*/ 1296894 w 8213084"/>
              <a:gd name="connsiteY20" fmla="*/ 374855 h 5363551"/>
              <a:gd name="connsiteX21" fmla="*/ 2053353 w 8213084"/>
              <a:gd name="connsiteY21" fmla="*/ 358230 h 5363551"/>
              <a:gd name="connsiteX22" fmla="*/ 2078291 w 8213084"/>
              <a:gd name="connsiteY22" fmla="*/ 349917 h 5363551"/>
              <a:gd name="connsiteX23" fmla="*/ 2169731 w 8213084"/>
              <a:gd name="connsiteY23" fmla="*/ 333292 h 5363551"/>
              <a:gd name="connsiteX24" fmla="*/ 2377549 w 8213084"/>
              <a:gd name="connsiteY24" fmla="*/ 308353 h 5363551"/>
              <a:gd name="connsiteX25" fmla="*/ 2435738 w 8213084"/>
              <a:gd name="connsiteY25" fmla="*/ 300041 h 5363551"/>
              <a:gd name="connsiteX26" fmla="*/ 2593680 w 8213084"/>
              <a:gd name="connsiteY26" fmla="*/ 275103 h 5363551"/>
              <a:gd name="connsiteX27" fmla="*/ 2701745 w 8213084"/>
              <a:gd name="connsiteY27" fmla="*/ 266790 h 5363551"/>
              <a:gd name="connsiteX28" fmla="*/ 2818124 w 8213084"/>
              <a:gd name="connsiteY28" fmla="*/ 250164 h 5363551"/>
              <a:gd name="connsiteX29" fmla="*/ 2868000 w 8213084"/>
              <a:gd name="connsiteY29" fmla="*/ 233539 h 5363551"/>
              <a:gd name="connsiteX30" fmla="*/ 2892938 w 8213084"/>
              <a:gd name="connsiteY30" fmla="*/ 225226 h 5363551"/>
              <a:gd name="connsiteX31" fmla="*/ 2917876 w 8213084"/>
              <a:gd name="connsiteY31" fmla="*/ 216913 h 5363551"/>
              <a:gd name="connsiteX32" fmla="*/ 2992691 w 8213084"/>
              <a:gd name="connsiteY32" fmla="*/ 183663 h 5363551"/>
              <a:gd name="connsiteX33" fmla="*/ 3025942 w 8213084"/>
              <a:gd name="connsiteY33" fmla="*/ 175350 h 5363551"/>
              <a:gd name="connsiteX34" fmla="*/ 3059193 w 8213084"/>
              <a:gd name="connsiteY34" fmla="*/ 158724 h 5363551"/>
              <a:gd name="connsiteX35" fmla="*/ 3142320 w 8213084"/>
              <a:gd name="connsiteY35" fmla="*/ 142099 h 5363551"/>
              <a:gd name="connsiteX36" fmla="*/ 3175571 w 8213084"/>
              <a:gd name="connsiteY36" fmla="*/ 133786 h 5363551"/>
              <a:gd name="connsiteX37" fmla="*/ 3217134 w 8213084"/>
              <a:gd name="connsiteY37" fmla="*/ 125473 h 5363551"/>
              <a:gd name="connsiteX38" fmla="*/ 3242073 w 8213084"/>
              <a:gd name="connsiteY38" fmla="*/ 117161 h 5363551"/>
              <a:gd name="connsiteX39" fmla="*/ 3333513 w 8213084"/>
              <a:gd name="connsiteY39" fmla="*/ 108848 h 5363551"/>
              <a:gd name="connsiteX40" fmla="*/ 3416640 w 8213084"/>
              <a:gd name="connsiteY40" fmla="*/ 100535 h 5363551"/>
              <a:gd name="connsiteX41" fmla="*/ 3541331 w 8213084"/>
              <a:gd name="connsiteY41" fmla="*/ 92223 h 5363551"/>
              <a:gd name="connsiteX42" fmla="*/ 3607833 w 8213084"/>
              <a:gd name="connsiteY42" fmla="*/ 83910 h 5363551"/>
              <a:gd name="connsiteX43" fmla="*/ 4264538 w 8213084"/>
              <a:gd name="connsiteY43" fmla="*/ 67284 h 5363551"/>
              <a:gd name="connsiteX44" fmla="*/ 4289476 w 8213084"/>
              <a:gd name="connsiteY44" fmla="*/ 58972 h 5363551"/>
              <a:gd name="connsiteX45" fmla="*/ 4331040 w 8213084"/>
              <a:gd name="connsiteY45" fmla="*/ 42346 h 5363551"/>
              <a:gd name="connsiteX46" fmla="*/ 4422480 w 8213084"/>
              <a:gd name="connsiteY46" fmla="*/ 34033 h 5363551"/>
              <a:gd name="connsiteX47" fmla="*/ 4962807 w 8213084"/>
              <a:gd name="connsiteY47" fmla="*/ 25721 h 5363551"/>
              <a:gd name="connsiteX48" fmla="*/ 5178938 w 8213084"/>
              <a:gd name="connsiteY48" fmla="*/ 50659 h 5363551"/>
              <a:gd name="connsiteX49" fmla="*/ 5212189 w 8213084"/>
              <a:gd name="connsiteY49" fmla="*/ 58972 h 5363551"/>
              <a:gd name="connsiteX50" fmla="*/ 5320254 w 8213084"/>
              <a:gd name="connsiteY50" fmla="*/ 83910 h 5363551"/>
              <a:gd name="connsiteX51" fmla="*/ 5353505 w 8213084"/>
              <a:gd name="connsiteY51" fmla="*/ 92223 h 5363551"/>
              <a:gd name="connsiteX52" fmla="*/ 5386756 w 8213084"/>
              <a:gd name="connsiteY52" fmla="*/ 100535 h 5363551"/>
              <a:gd name="connsiteX53" fmla="*/ 5444945 w 8213084"/>
              <a:gd name="connsiteY53" fmla="*/ 125473 h 5363551"/>
              <a:gd name="connsiteX54" fmla="*/ 5478196 w 8213084"/>
              <a:gd name="connsiteY54" fmla="*/ 133786 h 5363551"/>
              <a:gd name="connsiteX55" fmla="*/ 5519760 w 8213084"/>
              <a:gd name="connsiteY55" fmla="*/ 150412 h 5363551"/>
              <a:gd name="connsiteX56" fmla="*/ 5569636 w 8213084"/>
              <a:gd name="connsiteY56" fmla="*/ 158724 h 5363551"/>
              <a:gd name="connsiteX57" fmla="*/ 5602887 w 8213084"/>
              <a:gd name="connsiteY57" fmla="*/ 167037 h 5363551"/>
              <a:gd name="connsiteX58" fmla="*/ 5661076 w 8213084"/>
              <a:gd name="connsiteY58" fmla="*/ 191975 h 5363551"/>
              <a:gd name="connsiteX59" fmla="*/ 5702640 w 8213084"/>
              <a:gd name="connsiteY59" fmla="*/ 200288 h 5363551"/>
              <a:gd name="connsiteX60" fmla="*/ 5769142 w 8213084"/>
              <a:gd name="connsiteY60" fmla="*/ 225226 h 5363551"/>
              <a:gd name="connsiteX61" fmla="*/ 5794080 w 8213084"/>
              <a:gd name="connsiteY61" fmla="*/ 250164 h 5363551"/>
              <a:gd name="connsiteX62" fmla="*/ 5827331 w 8213084"/>
              <a:gd name="connsiteY62" fmla="*/ 258477 h 5363551"/>
              <a:gd name="connsiteX63" fmla="*/ 5852269 w 8213084"/>
              <a:gd name="connsiteY63" fmla="*/ 266790 h 5363551"/>
              <a:gd name="connsiteX64" fmla="*/ 5902145 w 8213084"/>
              <a:gd name="connsiteY64" fmla="*/ 300041 h 5363551"/>
              <a:gd name="connsiteX65" fmla="*/ 5952022 w 8213084"/>
              <a:gd name="connsiteY65" fmla="*/ 333292 h 5363551"/>
              <a:gd name="connsiteX66" fmla="*/ 6001898 w 8213084"/>
              <a:gd name="connsiteY66" fmla="*/ 366543 h 5363551"/>
              <a:gd name="connsiteX67" fmla="*/ 6068400 w 8213084"/>
              <a:gd name="connsiteY67" fmla="*/ 399793 h 5363551"/>
              <a:gd name="connsiteX68" fmla="*/ 6118276 w 8213084"/>
              <a:gd name="connsiteY68" fmla="*/ 441357 h 5363551"/>
              <a:gd name="connsiteX69" fmla="*/ 6143214 w 8213084"/>
              <a:gd name="connsiteY69" fmla="*/ 457983 h 5363551"/>
              <a:gd name="connsiteX70" fmla="*/ 6159840 w 8213084"/>
              <a:gd name="connsiteY70" fmla="*/ 474608 h 5363551"/>
              <a:gd name="connsiteX71" fmla="*/ 6184778 w 8213084"/>
              <a:gd name="connsiteY71" fmla="*/ 491233 h 5363551"/>
              <a:gd name="connsiteX72" fmla="*/ 6201404 w 8213084"/>
              <a:gd name="connsiteY72" fmla="*/ 507859 h 5363551"/>
              <a:gd name="connsiteX73" fmla="*/ 6226342 w 8213084"/>
              <a:gd name="connsiteY73" fmla="*/ 516172 h 5363551"/>
              <a:gd name="connsiteX74" fmla="*/ 6267905 w 8213084"/>
              <a:gd name="connsiteY74" fmla="*/ 566048 h 5363551"/>
              <a:gd name="connsiteX75" fmla="*/ 6292844 w 8213084"/>
              <a:gd name="connsiteY75" fmla="*/ 615924 h 5363551"/>
              <a:gd name="connsiteX76" fmla="*/ 6326094 w 8213084"/>
              <a:gd name="connsiteY76" fmla="*/ 640863 h 5363551"/>
              <a:gd name="connsiteX77" fmla="*/ 6384284 w 8213084"/>
              <a:gd name="connsiteY77" fmla="*/ 674113 h 5363551"/>
              <a:gd name="connsiteX78" fmla="*/ 6409222 w 8213084"/>
              <a:gd name="connsiteY78" fmla="*/ 699052 h 5363551"/>
              <a:gd name="connsiteX79" fmla="*/ 6450785 w 8213084"/>
              <a:gd name="connsiteY79" fmla="*/ 723990 h 5363551"/>
              <a:gd name="connsiteX80" fmla="*/ 6484036 w 8213084"/>
              <a:gd name="connsiteY80" fmla="*/ 748928 h 5363551"/>
              <a:gd name="connsiteX81" fmla="*/ 6592102 w 8213084"/>
              <a:gd name="connsiteY81" fmla="*/ 823743 h 5363551"/>
              <a:gd name="connsiteX82" fmla="*/ 6641978 w 8213084"/>
              <a:gd name="connsiteY82" fmla="*/ 840368 h 5363551"/>
              <a:gd name="connsiteX83" fmla="*/ 6725105 w 8213084"/>
              <a:gd name="connsiteY83" fmla="*/ 881932 h 5363551"/>
              <a:gd name="connsiteX84" fmla="*/ 6774982 w 8213084"/>
              <a:gd name="connsiteY84" fmla="*/ 906870 h 5363551"/>
              <a:gd name="connsiteX85" fmla="*/ 6874734 w 8213084"/>
              <a:gd name="connsiteY85" fmla="*/ 940121 h 5363551"/>
              <a:gd name="connsiteX86" fmla="*/ 6949549 w 8213084"/>
              <a:gd name="connsiteY86" fmla="*/ 956746 h 5363551"/>
              <a:gd name="connsiteX87" fmla="*/ 7157367 w 8213084"/>
              <a:gd name="connsiteY87" fmla="*/ 965059 h 5363551"/>
              <a:gd name="connsiteX88" fmla="*/ 7207244 w 8213084"/>
              <a:gd name="connsiteY88" fmla="*/ 973372 h 5363551"/>
              <a:gd name="connsiteX89" fmla="*/ 7257120 w 8213084"/>
              <a:gd name="connsiteY89" fmla="*/ 989997 h 5363551"/>
              <a:gd name="connsiteX90" fmla="*/ 7290371 w 8213084"/>
              <a:gd name="connsiteY90" fmla="*/ 998310 h 5363551"/>
              <a:gd name="connsiteX91" fmla="*/ 7390124 w 8213084"/>
              <a:gd name="connsiteY91" fmla="*/ 1048186 h 5363551"/>
              <a:gd name="connsiteX92" fmla="*/ 7456625 w 8213084"/>
              <a:gd name="connsiteY92" fmla="*/ 1106375 h 5363551"/>
              <a:gd name="connsiteX93" fmla="*/ 7481564 w 8213084"/>
              <a:gd name="connsiteY93" fmla="*/ 1114688 h 5363551"/>
              <a:gd name="connsiteX94" fmla="*/ 7506502 w 8213084"/>
              <a:gd name="connsiteY94" fmla="*/ 1139626 h 5363551"/>
              <a:gd name="connsiteX95" fmla="*/ 7573004 w 8213084"/>
              <a:gd name="connsiteY95" fmla="*/ 1181190 h 5363551"/>
              <a:gd name="connsiteX96" fmla="*/ 7622880 w 8213084"/>
              <a:gd name="connsiteY96" fmla="*/ 1247692 h 5363551"/>
              <a:gd name="connsiteX97" fmla="*/ 7681069 w 8213084"/>
              <a:gd name="connsiteY97" fmla="*/ 1305881 h 5363551"/>
              <a:gd name="connsiteX98" fmla="*/ 7722633 w 8213084"/>
              <a:gd name="connsiteY98" fmla="*/ 1372383 h 5363551"/>
              <a:gd name="connsiteX99" fmla="*/ 7739258 w 8213084"/>
              <a:gd name="connsiteY99" fmla="*/ 1397321 h 5363551"/>
              <a:gd name="connsiteX100" fmla="*/ 7755884 w 8213084"/>
              <a:gd name="connsiteY100" fmla="*/ 1430572 h 5363551"/>
              <a:gd name="connsiteX101" fmla="*/ 7780822 w 8213084"/>
              <a:gd name="connsiteY101" fmla="*/ 1463823 h 5363551"/>
              <a:gd name="connsiteX102" fmla="*/ 7797447 w 8213084"/>
              <a:gd name="connsiteY102" fmla="*/ 1505386 h 5363551"/>
              <a:gd name="connsiteX103" fmla="*/ 7805760 w 8213084"/>
              <a:gd name="connsiteY103" fmla="*/ 1530324 h 5363551"/>
              <a:gd name="connsiteX104" fmla="*/ 7830698 w 8213084"/>
              <a:gd name="connsiteY104" fmla="*/ 1546950 h 5363551"/>
              <a:gd name="connsiteX105" fmla="*/ 7863949 w 8213084"/>
              <a:gd name="connsiteY105" fmla="*/ 1671641 h 5363551"/>
              <a:gd name="connsiteX106" fmla="*/ 7888887 w 8213084"/>
              <a:gd name="connsiteY106" fmla="*/ 1696579 h 5363551"/>
              <a:gd name="connsiteX107" fmla="*/ 7905513 w 8213084"/>
              <a:gd name="connsiteY107" fmla="*/ 1721517 h 5363551"/>
              <a:gd name="connsiteX108" fmla="*/ 7913825 w 8213084"/>
              <a:gd name="connsiteY108" fmla="*/ 1746455 h 5363551"/>
              <a:gd name="connsiteX109" fmla="*/ 7980327 w 8213084"/>
              <a:gd name="connsiteY109" fmla="*/ 1846208 h 5363551"/>
              <a:gd name="connsiteX110" fmla="*/ 8005265 w 8213084"/>
              <a:gd name="connsiteY110" fmla="*/ 1887772 h 5363551"/>
              <a:gd name="connsiteX111" fmla="*/ 8013578 w 8213084"/>
              <a:gd name="connsiteY111" fmla="*/ 1912710 h 5363551"/>
              <a:gd name="connsiteX112" fmla="*/ 8030204 w 8213084"/>
              <a:gd name="connsiteY112" fmla="*/ 1937648 h 5363551"/>
              <a:gd name="connsiteX113" fmla="*/ 8046829 w 8213084"/>
              <a:gd name="connsiteY113" fmla="*/ 1970899 h 5363551"/>
              <a:gd name="connsiteX114" fmla="*/ 8063454 w 8213084"/>
              <a:gd name="connsiteY114" fmla="*/ 1995837 h 5363551"/>
              <a:gd name="connsiteX115" fmla="*/ 8080080 w 8213084"/>
              <a:gd name="connsiteY115" fmla="*/ 2029088 h 5363551"/>
              <a:gd name="connsiteX116" fmla="*/ 8105018 w 8213084"/>
              <a:gd name="connsiteY116" fmla="*/ 2062339 h 5363551"/>
              <a:gd name="connsiteX117" fmla="*/ 8138269 w 8213084"/>
              <a:gd name="connsiteY117" fmla="*/ 2103903 h 5363551"/>
              <a:gd name="connsiteX118" fmla="*/ 8146582 w 8213084"/>
              <a:gd name="connsiteY118" fmla="*/ 2128841 h 5363551"/>
              <a:gd name="connsiteX119" fmla="*/ 8163207 w 8213084"/>
              <a:gd name="connsiteY119" fmla="*/ 2162092 h 5363551"/>
              <a:gd name="connsiteX120" fmla="*/ 8171520 w 8213084"/>
              <a:gd name="connsiteY120" fmla="*/ 2195343 h 5363551"/>
              <a:gd name="connsiteX121" fmla="*/ 8179833 w 8213084"/>
              <a:gd name="connsiteY121" fmla="*/ 2220281 h 5363551"/>
              <a:gd name="connsiteX122" fmla="*/ 8188145 w 8213084"/>
              <a:gd name="connsiteY122" fmla="*/ 2295095 h 5363551"/>
              <a:gd name="connsiteX123" fmla="*/ 8204771 w 8213084"/>
              <a:gd name="connsiteY123" fmla="*/ 2344972 h 5363551"/>
              <a:gd name="connsiteX124" fmla="*/ 8196458 w 8213084"/>
              <a:gd name="connsiteY124" fmla="*/ 2536164 h 5363551"/>
              <a:gd name="connsiteX125" fmla="*/ 8179833 w 8213084"/>
              <a:gd name="connsiteY125" fmla="*/ 2586041 h 5363551"/>
              <a:gd name="connsiteX126" fmla="*/ 8171520 w 8213084"/>
              <a:gd name="connsiteY126" fmla="*/ 2610979 h 5363551"/>
              <a:gd name="connsiteX127" fmla="*/ 8163207 w 8213084"/>
              <a:gd name="connsiteY127" fmla="*/ 2810484 h 5363551"/>
              <a:gd name="connsiteX128" fmla="*/ 8154894 w 8213084"/>
              <a:gd name="connsiteY128" fmla="*/ 2835423 h 5363551"/>
              <a:gd name="connsiteX129" fmla="*/ 8146582 w 8213084"/>
              <a:gd name="connsiteY129" fmla="*/ 2876986 h 5363551"/>
              <a:gd name="connsiteX130" fmla="*/ 8129956 w 8213084"/>
              <a:gd name="connsiteY130" fmla="*/ 2926863 h 5363551"/>
              <a:gd name="connsiteX131" fmla="*/ 8121644 w 8213084"/>
              <a:gd name="connsiteY131" fmla="*/ 2951801 h 5363551"/>
              <a:gd name="connsiteX132" fmla="*/ 8113331 w 8213084"/>
              <a:gd name="connsiteY132" fmla="*/ 2976739 h 5363551"/>
              <a:gd name="connsiteX133" fmla="*/ 8129956 w 8213084"/>
              <a:gd name="connsiteY133" fmla="*/ 3359124 h 5363551"/>
              <a:gd name="connsiteX134" fmla="*/ 8154894 w 8213084"/>
              <a:gd name="connsiteY134" fmla="*/ 3409001 h 5363551"/>
              <a:gd name="connsiteX135" fmla="*/ 8163207 w 8213084"/>
              <a:gd name="connsiteY135" fmla="*/ 3433939 h 5363551"/>
              <a:gd name="connsiteX136" fmla="*/ 8179833 w 8213084"/>
              <a:gd name="connsiteY136" fmla="*/ 3550317 h 5363551"/>
              <a:gd name="connsiteX137" fmla="*/ 8188145 w 8213084"/>
              <a:gd name="connsiteY137" fmla="*/ 3583568 h 5363551"/>
              <a:gd name="connsiteX138" fmla="*/ 8213084 w 8213084"/>
              <a:gd name="connsiteY138" fmla="*/ 3633444 h 5363551"/>
              <a:gd name="connsiteX139" fmla="*/ 8196458 w 8213084"/>
              <a:gd name="connsiteY139" fmla="*/ 3749823 h 5363551"/>
              <a:gd name="connsiteX140" fmla="*/ 8179833 w 8213084"/>
              <a:gd name="connsiteY140" fmla="*/ 3774761 h 5363551"/>
              <a:gd name="connsiteX141" fmla="*/ 8163207 w 8213084"/>
              <a:gd name="connsiteY141" fmla="*/ 3841263 h 5363551"/>
              <a:gd name="connsiteX142" fmla="*/ 8154894 w 8213084"/>
              <a:gd name="connsiteY142" fmla="*/ 3874513 h 5363551"/>
              <a:gd name="connsiteX143" fmla="*/ 8138269 w 8213084"/>
              <a:gd name="connsiteY143" fmla="*/ 3899452 h 5363551"/>
              <a:gd name="connsiteX144" fmla="*/ 8096705 w 8213084"/>
              <a:gd name="connsiteY144" fmla="*/ 3957641 h 5363551"/>
              <a:gd name="connsiteX145" fmla="*/ 8080080 w 8213084"/>
              <a:gd name="connsiteY145" fmla="*/ 4007517 h 5363551"/>
              <a:gd name="connsiteX146" fmla="*/ 8063454 w 8213084"/>
              <a:gd name="connsiteY146" fmla="*/ 4074019 h 5363551"/>
              <a:gd name="connsiteX147" fmla="*/ 8038516 w 8213084"/>
              <a:gd name="connsiteY147" fmla="*/ 4098957 h 5363551"/>
              <a:gd name="connsiteX148" fmla="*/ 8021891 w 8213084"/>
              <a:gd name="connsiteY148" fmla="*/ 4132208 h 5363551"/>
              <a:gd name="connsiteX149" fmla="*/ 8005265 w 8213084"/>
              <a:gd name="connsiteY149" fmla="*/ 4148833 h 5363551"/>
              <a:gd name="connsiteX150" fmla="*/ 7988640 w 8213084"/>
              <a:gd name="connsiteY150" fmla="*/ 4207023 h 5363551"/>
              <a:gd name="connsiteX151" fmla="*/ 7947076 w 8213084"/>
              <a:gd name="connsiteY151" fmla="*/ 4248586 h 5363551"/>
              <a:gd name="connsiteX152" fmla="*/ 7922138 w 8213084"/>
              <a:gd name="connsiteY152" fmla="*/ 4281837 h 5363551"/>
              <a:gd name="connsiteX153" fmla="*/ 7888887 w 8213084"/>
              <a:gd name="connsiteY153" fmla="*/ 4331713 h 5363551"/>
              <a:gd name="connsiteX154" fmla="*/ 7872262 w 8213084"/>
              <a:gd name="connsiteY154" fmla="*/ 4398215 h 5363551"/>
              <a:gd name="connsiteX155" fmla="*/ 7855636 w 8213084"/>
              <a:gd name="connsiteY155" fmla="*/ 4431466 h 5363551"/>
              <a:gd name="connsiteX156" fmla="*/ 7847324 w 8213084"/>
              <a:gd name="connsiteY156" fmla="*/ 4464717 h 5363551"/>
              <a:gd name="connsiteX157" fmla="*/ 7814073 w 8213084"/>
              <a:gd name="connsiteY157" fmla="*/ 4506281 h 5363551"/>
              <a:gd name="connsiteX158" fmla="*/ 7797447 w 8213084"/>
              <a:gd name="connsiteY158" fmla="*/ 4556157 h 5363551"/>
              <a:gd name="connsiteX159" fmla="*/ 7789134 w 8213084"/>
              <a:gd name="connsiteY159" fmla="*/ 4589408 h 5363551"/>
              <a:gd name="connsiteX160" fmla="*/ 7747571 w 8213084"/>
              <a:gd name="connsiteY160" fmla="*/ 4630972 h 5363551"/>
              <a:gd name="connsiteX161" fmla="*/ 7714320 w 8213084"/>
              <a:gd name="connsiteY161" fmla="*/ 4664223 h 5363551"/>
              <a:gd name="connsiteX162" fmla="*/ 7697694 w 8213084"/>
              <a:gd name="connsiteY162" fmla="*/ 4689161 h 5363551"/>
              <a:gd name="connsiteX163" fmla="*/ 7681069 w 8213084"/>
              <a:gd name="connsiteY163" fmla="*/ 4739037 h 5363551"/>
              <a:gd name="connsiteX164" fmla="*/ 7647818 w 8213084"/>
              <a:gd name="connsiteY164" fmla="*/ 4780601 h 5363551"/>
              <a:gd name="connsiteX165" fmla="*/ 7589629 w 8213084"/>
              <a:gd name="connsiteY165" fmla="*/ 4847103 h 5363551"/>
              <a:gd name="connsiteX166" fmla="*/ 7564691 w 8213084"/>
              <a:gd name="connsiteY166" fmla="*/ 4872041 h 5363551"/>
              <a:gd name="connsiteX167" fmla="*/ 7539753 w 8213084"/>
              <a:gd name="connsiteY167" fmla="*/ 4888666 h 5363551"/>
              <a:gd name="connsiteX168" fmla="*/ 7498189 w 8213084"/>
              <a:gd name="connsiteY168" fmla="*/ 4930230 h 5363551"/>
              <a:gd name="connsiteX169" fmla="*/ 7473251 w 8213084"/>
              <a:gd name="connsiteY169" fmla="*/ 4955168 h 5363551"/>
              <a:gd name="connsiteX170" fmla="*/ 7406749 w 8213084"/>
              <a:gd name="connsiteY170" fmla="*/ 4988419 h 5363551"/>
              <a:gd name="connsiteX171" fmla="*/ 7348560 w 8213084"/>
              <a:gd name="connsiteY171" fmla="*/ 5029983 h 5363551"/>
              <a:gd name="connsiteX172" fmla="*/ 7298684 w 8213084"/>
              <a:gd name="connsiteY172" fmla="*/ 5071546 h 5363551"/>
              <a:gd name="connsiteX173" fmla="*/ 7248807 w 8213084"/>
              <a:gd name="connsiteY173" fmla="*/ 5104797 h 5363551"/>
              <a:gd name="connsiteX174" fmla="*/ 7165680 w 8213084"/>
              <a:gd name="connsiteY174" fmla="*/ 5129735 h 5363551"/>
              <a:gd name="connsiteX175" fmla="*/ 7099178 w 8213084"/>
              <a:gd name="connsiteY175" fmla="*/ 5162986 h 5363551"/>
              <a:gd name="connsiteX176" fmla="*/ 7074240 w 8213084"/>
              <a:gd name="connsiteY176" fmla="*/ 5171299 h 5363551"/>
              <a:gd name="connsiteX177" fmla="*/ 7049302 w 8213084"/>
              <a:gd name="connsiteY177" fmla="*/ 5179612 h 5363551"/>
              <a:gd name="connsiteX178" fmla="*/ 7032676 w 8213084"/>
              <a:gd name="connsiteY178" fmla="*/ 5196237 h 5363551"/>
              <a:gd name="connsiteX179" fmla="*/ 6957862 w 8213084"/>
              <a:gd name="connsiteY179" fmla="*/ 5221175 h 5363551"/>
              <a:gd name="connsiteX180" fmla="*/ 6899673 w 8213084"/>
              <a:gd name="connsiteY180" fmla="*/ 5237801 h 5363551"/>
              <a:gd name="connsiteX181" fmla="*/ 6858109 w 8213084"/>
              <a:gd name="connsiteY181" fmla="*/ 5246113 h 5363551"/>
              <a:gd name="connsiteX182" fmla="*/ 6808233 w 8213084"/>
              <a:gd name="connsiteY182" fmla="*/ 5262739 h 5363551"/>
              <a:gd name="connsiteX183" fmla="*/ 6783294 w 8213084"/>
              <a:gd name="connsiteY183" fmla="*/ 5271052 h 5363551"/>
              <a:gd name="connsiteX184" fmla="*/ 6758356 w 8213084"/>
              <a:gd name="connsiteY184" fmla="*/ 5279364 h 5363551"/>
              <a:gd name="connsiteX185" fmla="*/ 6708480 w 8213084"/>
              <a:gd name="connsiteY185" fmla="*/ 5287677 h 5363551"/>
              <a:gd name="connsiteX186" fmla="*/ 6675229 w 8213084"/>
              <a:gd name="connsiteY186" fmla="*/ 5295990 h 5363551"/>
              <a:gd name="connsiteX187" fmla="*/ 6625353 w 8213084"/>
              <a:gd name="connsiteY187" fmla="*/ 5304303 h 5363551"/>
              <a:gd name="connsiteX188" fmla="*/ 6600414 w 8213084"/>
              <a:gd name="connsiteY188" fmla="*/ 5312615 h 5363551"/>
              <a:gd name="connsiteX189" fmla="*/ 6517287 w 8213084"/>
              <a:gd name="connsiteY189" fmla="*/ 5320928 h 5363551"/>
              <a:gd name="connsiteX190" fmla="*/ 6492349 w 8213084"/>
              <a:gd name="connsiteY190" fmla="*/ 5329241 h 5363551"/>
              <a:gd name="connsiteX191" fmla="*/ 5976960 w 8213084"/>
              <a:gd name="connsiteY191" fmla="*/ 5329241 h 5363551"/>
              <a:gd name="connsiteX192" fmla="*/ 5835644 w 8213084"/>
              <a:gd name="connsiteY192" fmla="*/ 5312615 h 5363551"/>
              <a:gd name="connsiteX193" fmla="*/ 5710953 w 8213084"/>
              <a:gd name="connsiteY193" fmla="*/ 5287677 h 5363551"/>
              <a:gd name="connsiteX194" fmla="*/ 5686014 w 8213084"/>
              <a:gd name="connsiteY194" fmla="*/ 5279364 h 5363551"/>
              <a:gd name="connsiteX195" fmla="*/ 5652764 w 8213084"/>
              <a:gd name="connsiteY195" fmla="*/ 5262739 h 5363551"/>
              <a:gd name="connsiteX196" fmla="*/ 5569636 w 8213084"/>
              <a:gd name="connsiteY196" fmla="*/ 5246113 h 5363551"/>
              <a:gd name="connsiteX197" fmla="*/ 5536385 w 8213084"/>
              <a:gd name="connsiteY197" fmla="*/ 5229488 h 5363551"/>
              <a:gd name="connsiteX198" fmla="*/ 5361818 w 8213084"/>
              <a:gd name="connsiteY198" fmla="*/ 5212863 h 5363551"/>
              <a:gd name="connsiteX199" fmla="*/ 5270378 w 8213084"/>
              <a:gd name="connsiteY199" fmla="*/ 5196237 h 5363551"/>
              <a:gd name="connsiteX200" fmla="*/ 5162313 w 8213084"/>
              <a:gd name="connsiteY200" fmla="*/ 5187924 h 5363551"/>
              <a:gd name="connsiteX201" fmla="*/ 3923716 w 8213084"/>
              <a:gd name="connsiteY201" fmla="*/ 5196237 h 5363551"/>
              <a:gd name="connsiteX202" fmla="*/ 3715898 w 8213084"/>
              <a:gd name="connsiteY202" fmla="*/ 5212863 h 5363551"/>
              <a:gd name="connsiteX203" fmla="*/ 3416640 w 8213084"/>
              <a:gd name="connsiteY203" fmla="*/ 5221175 h 5363551"/>
              <a:gd name="connsiteX204" fmla="*/ 3300262 w 8213084"/>
              <a:gd name="connsiteY204" fmla="*/ 5237801 h 5363551"/>
              <a:gd name="connsiteX205" fmla="*/ 3275324 w 8213084"/>
              <a:gd name="connsiteY205" fmla="*/ 5246113 h 5363551"/>
              <a:gd name="connsiteX206" fmla="*/ 3183884 w 8213084"/>
              <a:gd name="connsiteY206" fmla="*/ 5254426 h 5363551"/>
              <a:gd name="connsiteX207" fmla="*/ 3134007 w 8213084"/>
              <a:gd name="connsiteY207" fmla="*/ 5271052 h 5363551"/>
              <a:gd name="connsiteX208" fmla="*/ 3109069 w 8213084"/>
              <a:gd name="connsiteY208" fmla="*/ 5279364 h 5363551"/>
              <a:gd name="connsiteX209" fmla="*/ 3075818 w 8213084"/>
              <a:gd name="connsiteY209" fmla="*/ 5287677 h 5363551"/>
              <a:gd name="connsiteX210" fmla="*/ 3025942 w 8213084"/>
              <a:gd name="connsiteY210" fmla="*/ 5304303 h 5363551"/>
              <a:gd name="connsiteX211" fmla="*/ 2984378 w 8213084"/>
              <a:gd name="connsiteY211" fmla="*/ 5312615 h 5363551"/>
              <a:gd name="connsiteX212" fmla="*/ 2909564 w 8213084"/>
              <a:gd name="connsiteY212" fmla="*/ 5329241 h 5363551"/>
              <a:gd name="connsiteX213" fmla="*/ 2776560 w 8213084"/>
              <a:gd name="connsiteY213" fmla="*/ 5337553 h 5363551"/>
              <a:gd name="connsiteX214" fmla="*/ 2211294 w 8213084"/>
              <a:gd name="connsiteY214" fmla="*/ 5337553 h 5363551"/>
              <a:gd name="connsiteX215" fmla="*/ 2028414 w 8213084"/>
              <a:gd name="connsiteY215" fmla="*/ 5320928 h 5363551"/>
              <a:gd name="connsiteX216" fmla="*/ 1945287 w 8213084"/>
              <a:gd name="connsiteY216" fmla="*/ 5304303 h 5363551"/>
              <a:gd name="connsiteX217" fmla="*/ 1920349 w 8213084"/>
              <a:gd name="connsiteY217" fmla="*/ 5295990 h 5363551"/>
              <a:gd name="connsiteX218" fmla="*/ 1770720 w 8213084"/>
              <a:gd name="connsiteY218" fmla="*/ 5287677 h 5363551"/>
              <a:gd name="connsiteX219" fmla="*/ 1745782 w 8213084"/>
              <a:gd name="connsiteY219" fmla="*/ 5279364 h 5363551"/>
              <a:gd name="connsiteX220" fmla="*/ 1454836 w 8213084"/>
              <a:gd name="connsiteY220" fmla="*/ 5262739 h 5363551"/>
              <a:gd name="connsiteX221" fmla="*/ 1371709 w 8213084"/>
              <a:gd name="connsiteY221" fmla="*/ 5246113 h 5363551"/>
              <a:gd name="connsiteX222" fmla="*/ 1330145 w 8213084"/>
              <a:gd name="connsiteY222" fmla="*/ 5237801 h 5363551"/>
              <a:gd name="connsiteX223" fmla="*/ 1280269 w 8213084"/>
              <a:gd name="connsiteY223" fmla="*/ 5221175 h 5363551"/>
              <a:gd name="connsiteX224" fmla="*/ 1230393 w 8213084"/>
              <a:gd name="connsiteY224" fmla="*/ 5187924 h 5363551"/>
              <a:gd name="connsiteX225" fmla="*/ 1188829 w 8213084"/>
              <a:gd name="connsiteY225" fmla="*/ 5146361 h 5363551"/>
              <a:gd name="connsiteX226" fmla="*/ 1130640 w 8213084"/>
              <a:gd name="connsiteY226" fmla="*/ 5129735 h 5363551"/>
              <a:gd name="connsiteX227" fmla="*/ 1055825 w 8213084"/>
              <a:gd name="connsiteY227" fmla="*/ 5088172 h 5363551"/>
              <a:gd name="connsiteX228" fmla="*/ 1005949 w 8213084"/>
              <a:gd name="connsiteY228" fmla="*/ 5071546 h 5363551"/>
              <a:gd name="connsiteX229" fmla="*/ 981011 w 8213084"/>
              <a:gd name="connsiteY229" fmla="*/ 5054921 h 5363551"/>
              <a:gd name="connsiteX230" fmla="*/ 956073 w 8213084"/>
              <a:gd name="connsiteY230" fmla="*/ 5029983 h 5363551"/>
              <a:gd name="connsiteX231" fmla="*/ 922822 w 8213084"/>
              <a:gd name="connsiteY231" fmla="*/ 5021670 h 5363551"/>
              <a:gd name="connsiteX232" fmla="*/ 897884 w 8213084"/>
              <a:gd name="connsiteY232" fmla="*/ 5005044 h 5363551"/>
              <a:gd name="connsiteX233" fmla="*/ 872945 w 8213084"/>
              <a:gd name="connsiteY233" fmla="*/ 4996732 h 5363551"/>
              <a:gd name="connsiteX234" fmla="*/ 798131 w 8213084"/>
              <a:gd name="connsiteY234" fmla="*/ 4938543 h 5363551"/>
              <a:gd name="connsiteX235" fmla="*/ 739942 w 8213084"/>
              <a:gd name="connsiteY235" fmla="*/ 4913604 h 5363551"/>
              <a:gd name="connsiteX236" fmla="*/ 698378 w 8213084"/>
              <a:gd name="connsiteY236" fmla="*/ 4872041 h 5363551"/>
              <a:gd name="connsiteX237" fmla="*/ 681753 w 8213084"/>
              <a:gd name="connsiteY237" fmla="*/ 4855415 h 5363551"/>
              <a:gd name="connsiteX238" fmla="*/ 656814 w 8213084"/>
              <a:gd name="connsiteY238" fmla="*/ 4847103 h 5363551"/>
              <a:gd name="connsiteX239" fmla="*/ 623564 w 8213084"/>
              <a:gd name="connsiteY239" fmla="*/ 4805539 h 5363551"/>
              <a:gd name="connsiteX240" fmla="*/ 615251 w 8213084"/>
              <a:gd name="connsiteY240" fmla="*/ 4780601 h 5363551"/>
              <a:gd name="connsiteX241" fmla="*/ 598625 w 8213084"/>
              <a:gd name="connsiteY241" fmla="*/ 4755663 h 5363551"/>
              <a:gd name="connsiteX242" fmla="*/ 565374 w 8213084"/>
              <a:gd name="connsiteY242" fmla="*/ 4697473 h 5363551"/>
              <a:gd name="connsiteX243" fmla="*/ 515498 w 8213084"/>
              <a:gd name="connsiteY243" fmla="*/ 4630972 h 5363551"/>
              <a:gd name="connsiteX244" fmla="*/ 465622 w 8213084"/>
              <a:gd name="connsiteY244" fmla="*/ 4597721 h 5363551"/>
              <a:gd name="connsiteX245" fmla="*/ 448996 w 8213084"/>
              <a:gd name="connsiteY245" fmla="*/ 4572783 h 5363551"/>
              <a:gd name="connsiteX246" fmla="*/ 440684 w 8213084"/>
              <a:gd name="connsiteY246" fmla="*/ 4547844 h 5363551"/>
              <a:gd name="connsiteX247" fmla="*/ 415745 w 8213084"/>
              <a:gd name="connsiteY247" fmla="*/ 4514593 h 5363551"/>
              <a:gd name="connsiteX248" fmla="*/ 399120 w 8213084"/>
              <a:gd name="connsiteY248" fmla="*/ 4473030 h 5363551"/>
              <a:gd name="connsiteX249" fmla="*/ 357556 w 8213084"/>
              <a:gd name="connsiteY249" fmla="*/ 4406528 h 5363551"/>
              <a:gd name="connsiteX250" fmla="*/ 307680 w 8213084"/>
              <a:gd name="connsiteY250" fmla="*/ 4340026 h 5363551"/>
              <a:gd name="connsiteX251" fmla="*/ 282742 w 8213084"/>
              <a:gd name="connsiteY251" fmla="*/ 4315088 h 5363551"/>
              <a:gd name="connsiteX252" fmla="*/ 249491 w 8213084"/>
              <a:gd name="connsiteY252" fmla="*/ 4290150 h 5363551"/>
              <a:gd name="connsiteX253" fmla="*/ 207927 w 8213084"/>
              <a:gd name="connsiteY253" fmla="*/ 4240273 h 5363551"/>
              <a:gd name="connsiteX254" fmla="*/ 174676 w 8213084"/>
              <a:gd name="connsiteY254" fmla="*/ 4132208 h 5363551"/>
              <a:gd name="connsiteX255" fmla="*/ 166364 w 8213084"/>
              <a:gd name="connsiteY255" fmla="*/ 4107270 h 5363551"/>
              <a:gd name="connsiteX256" fmla="*/ 149738 w 8213084"/>
              <a:gd name="connsiteY256" fmla="*/ 4090644 h 5363551"/>
              <a:gd name="connsiteX257" fmla="*/ 141425 w 8213084"/>
              <a:gd name="connsiteY257" fmla="*/ 4065706 h 5363551"/>
              <a:gd name="connsiteX258" fmla="*/ 108174 w 8213084"/>
              <a:gd name="connsiteY258" fmla="*/ 3999204 h 5363551"/>
              <a:gd name="connsiteX259" fmla="*/ 99862 w 8213084"/>
              <a:gd name="connsiteY259" fmla="*/ 3974266 h 5363551"/>
              <a:gd name="connsiteX260" fmla="*/ 66611 w 8213084"/>
              <a:gd name="connsiteY260" fmla="*/ 3924390 h 5363551"/>
              <a:gd name="connsiteX261" fmla="*/ 41673 w 8213084"/>
              <a:gd name="connsiteY261" fmla="*/ 3882826 h 5363551"/>
              <a:gd name="connsiteX262" fmla="*/ 25047 w 8213084"/>
              <a:gd name="connsiteY262" fmla="*/ 3808012 h 5363551"/>
              <a:gd name="connsiteX263" fmla="*/ 8422 w 8213084"/>
              <a:gd name="connsiteY263" fmla="*/ 3583568 h 5363551"/>
              <a:gd name="connsiteX264" fmla="*/ 8422 w 8213084"/>
              <a:gd name="connsiteY264" fmla="*/ 3400688 h 5363551"/>
              <a:gd name="connsiteX265" fmla="*/ 16734 w 8213084"/>
              <a:gd name="connsiteY265" fmla="*/ 3375750 h 5363551"/>
              <a:gd name="connsiteX266" fmla="*/ 49985 w 8213084"/>
              <a:gd name="connsiteY266" fmla="*/ 3309248 h 5363551"/>
              <a:gd name="connsiteX267" fmla="*/ 74924 w 8213084"/>
              <a:gd name="connsiteY267" fmla="*/ 3267684 h 5363551"/>
              <a:gd name="connsiteX268" fmla="*/ 91549 w 8213084"/>
              <a:gd name="connsiteY268" fmla="*/ 3217808 h 5363551"/>
              <a:gd name="connsiteX269" fmla="*/ 124800 w 8213084"/>
              <a:gd name="connsiteY269" fmla="*/ 3167932 h 5363551"/>
              <a:gd name="connsiteX270" fmla="*/ 141425 w 8213084"/>
              <a:gd name="connsiteY270" fmla="*/ 3118055 h 5363551"/>
              <a:gd name="connsiteX271" fmla="*/ 149738 w 8213084"/>
              <a:gd name="connsiteY271" fmla="*/ 3093117 h 5363551"/>
              <a:gd name="connsiteX272" fmla="*/ 174676 w 8213084"/>
              <a:gd name="connsiteY272" fmla="*/ 3068179 h 5363551"/>
              <a:gd name="connsiteX273" fmla="*/ 191302 w 8213084"/>
              <a:gd name="connsiteY273" fmla="*/ 3018303 h 5363551"/>
              <a:gd name="connsiteX274" fmla="*/ 199614 w 8213084"/>
              <a:gd name="connsiteY274" fmla="*/ 2993364 h 5363551"/>
              <a:gd name="connsiteX275" fmla="*/ 216240 w 8213084"/>
              <a:gd name="connsiteY275" fmla="*/ 2968426 h 5363551"/>
              <a:gd name="connsiteX276" fmla="*/ 232865 w 8213084"/>
              <a:gd name="connsiteY276" fmla="*/ 2935175 h 5363551"/>
              <a:gd name="connsiteX277" fmla="*/ 241178 w 8213084"/>
              <a:gd name="connsiteY277" fmla="*/ 2910237 h 5363551"/>
              <a:gd name="connsiteX278" fmla="*/ 257804 w 8213084"/>
              <a:gd name="connsiteY278" fmla="*/ 2893612 h 5363551"/>
              <a:gd name="connsiteX279" fmla="*/ 274429 w 8213084"/>
              <a:gd name="connsiteY279" fmla="*/ 2818797 h 5363551"/>
              <a:gd name="connsiteX280" fmla="*/ 291054 w 8213084"/>
              <a:gd name="connsiteY280" fmla="*/ 2768921 h 5363551"/>
              <a:gd name="connsiteX281" fmla="*/ 299367 w 8213084"/>
              <a:gd name="connsiteY281" fmla="*/ 2743983 h 5363551"/>
              <a:gd name="connsiteX282" fmla="*/ 307680 w 8213084"/>
              <a:gd name="connsiteY282" fmla="*/ 2702419 h 5363551"/>
              <a:gd name="connsiteX283" fmla="*/ 315993 w 8213084"/>
              <a:gd name="connsiteY283" fmla="*/ 2669168 h 5363551"/>
              <a:gd name="connsiteX284" fmla="*/ 332618 w 8213084"/>
              <a:gd name="connsiteY284" fmla="*/ 2619292 h 5363551"/>
              <a:gd name="connsiteX285" fmla="*/ 340931 w 8213084"/>
              <a:gd name="connsiteY285" fmla="*/ 2552790 h 5363551"/>
              <a:gd name="connsiteX286" fmla="*/ 349244 w 8213084"/>
              <a:gd name="connsiteY286" fmla="*/ 2494601 h 5363551"/>
              <a:gd name="connsiteX287" fmla="*/ 340931 w 8213084"/>
              <a:gd name="connsiteY287" fmla="*/ 2228593 h 5363551"/>
              <a:gd name="connsiteX288" fmla="*/ 324305 w 8213084"/>
              <a:gd name="connsiteY288" fmla="*/ 2170404 h 5363551"/>
              <a:gd name="connsiteX289" fmla="*/ 315993 w 8213084"/>
              <a:gd name="connsiteY289" fmla="*/ 2137153 h 5363551"/>
              <a:gd name="connsiteX290" fmla="*/ 307680 w 8213084"/>
              <a:gd name="connsiteY290" fmla="*/ 2112215 h 5363551"/>
              <a:gd name="connsiteX291" fmla="*/ 299367 w 8213084"/>
              <a:gd name="connsiteY291" fmla="*/ 2062339 h 5363551"/>
              <a:gd name="connsiteX292" fmla="*/ 291054 w 8213084"/>
              <a:gd name="connsiteY292" fmla="*/ 2020775 h 5363551"/>
              <a:gd name="connsiteX293" fmla="*/ 282742 w 8213084"/>
              <a:gd name="connsiteY293" fmla="*/ 1904397 h 5363551"/>
              <a:gd name="connsiteX294" fmla="*/ 266116 w 8213084"/>
              <a:gd name="connsiteY294" fmla="*/ 1837895 h 5363551"/>
              <a:gd name="connsiteX295" fmla="*/ 274429 w 8213084"/>
              <a:gd name="connsiteY295" fmla="*/ 1746455 h 5363551"/>
              <a:gd name="connsiteX296" fmla="*/ 282742 w 8213084"/>
              <a:gd name="connsiteY296" fmla="*/ 1729830 h 536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Lst>
            <a:rect l="l" t="t" r="r" b="b"/>
            <a:pathLst>
              <a:path w="8213084" h="5363551">
                <a:moveTo>
                  <a:pt x="282742" y="1729830"/>
                </a:moveTo>
                <a:cubicBezTo>
                  <a:pt x="325691" y="1564961"/>
                  <a:pt x="445213" y="1080443"/>
                  <a:pt x="532124" y="757241"/>
                </a:cubicBezTo>
                <a:cubicBezTo>
                  <a:pt x="534159" y="749673"/>
                  <a:pt x="543853" y="746735"/>
                  <a:pt x="548749" y="740615"/>
                </a:cubicBezTo>
                <a:cubicBezTo>
                  <a:pt x="599378" y="677326"/>
                  <a:pt x="518600" y="762449"/>
                  <a:pt x="598625" y="682426"/>
                </a:cubicBezTo>
                <a:lnTo>
                  <a:pt x="640189" y="640863"/>
                </a:lnTo>
                <a:cubicBezTo>
                  <a:pt x="645731" y="635321"/>
                  <a:pt x="649804" y="627742"/>
                  <a:pt x="656814" y="624237"/>
                </a:cubicBezTo>
                <a:lnTo>
                  <a:pt x="690065" y="607612"/>
                </a:lnTo>
                <a:cubicBezTo>
                  <a:pt x="698378" y="599299"/>
                  <a:pt x="705724" y="589891"/>
                  <a:pt x="715004" y="582673"/>
                </a:cubicBezTo>
                <a:cubicBezTo>
                  <a:pt x="730776" y="570406"/>
                  <a:pt x="750751" y="563552"/>
                  <a:pt x="764880" y="549423"/>
                </a:cubicBezTo>
                <a:cubicBezTo>
                  <a:pt x="775964" y="538339"/>
                  <a:pt x="783261" y="521129"/>
                  <a:pt x="798131" y="516172"/>
                </a:cubicBezTo>
                <a:cubicBezTo>
                  <a:pt x="806444" y="513401"/>
                  <a:pt x="815232" y="511778"/>
                  <a:pt x="823069" y="507859"/>
                </a:cubicBezTo>
                <a:cubicBezTo>
                  <a:pt x="832005" y="503391"/>
                  <a:pt x="840206" y="497474"/>
                  <a:pt x="848007" y="491233"/>
                </a:cubicBezTo>
                <a:cubicBezTo>
                  <a:pt x="854127" y="486337"/>
                  <a:pt x="857623" y="478113"/>
                  <a:pt x="864633" y="474608"/>
                </a:cubicBezTo>
                <a:cubicBezTo>
                  <a:pt x="880308" y="466771"/>
                  <a:pt x="897884" y="463525"/>
                  <a:pt x="914509" y="457983"/>
                </a:cubicBezTo>
                <a:lnTo>
                  <a:pt x="939447" y="449670"/>
                </a:lnTo>
                <a:cubicBezTo>
                  <a:pt x="947760" y="446899"/>
                  <a:pt x="957094" y="446217"/>
                  <a:pt x="964385" y="441357"/>
                </a:cubicBezTo>
                <a:cubicBezTo>
                  <a:pt x="972698" y="435815"/>
                  <a:pt x="980388" y="429200"/>
                  <a:pt x="989324" y="424732"/>
                </a:cubicBezTo>
                <a:cubicBezTo>
                  <a:pt x="997161" y="420813"/>
                  <a:pt x="1005837" y="418826"/>
                  <a:pt x="1014262" y="416419"/>
                </a:cubicBezTo>
                <a:cubicBezTo>
                  <a:pt x="1049731" y="406285"/>
                  <a:pt x="1050518" y="408361"/>
                  <a:pt x="1089076" y="399793"/>
                </a:cubicBezTo>
                <a:cubicBezTo>
                  <a:pt x="1182614" y="379007"/>
                  <a:pt x="1034146" y="402651"/>
                  <a:pt x="1238705" y="383168"/>
                </a:cubicBezTo>
                <a:cubicBezTo>
                  <a:pt x="1258210" y="381310"/>
                  <a:pt x="1277310" y="375455"/>
                  <a:pt x="1296894" y="374855"/>
                </a:cubicBezTo>
                <a:lnTo>
                  <a:pt x="2053353" y="358230"/>
                </a:lnTo>
                <a:cubicBezTo>
                  <a:pt x="2061666" y="355459"/>
                  <a:pt x="2069790" y="352042"/>
                  <a:pt x="2078291" y="349917"/>
                </a:cubicBezTo>
                <a:cubicBezTo>
                  <a:pt x="2101538" y="344105"/>
                  <a:pt x="2147485" y="336999"/>
                  <a:pt x="2169731" y="333292"/>
                </a:cubicBezTo>
                <a:cubicBezTo>
                  <a:pt x="2260216" y="303129"/>
                  <a:pt x="2133709" y="343184"/>
                  <a:pt x="2377549" y="308353"/>
                </a:cubicBezTo>
                <a:cubicBezTo>
                  <a:pt x="2396945" y="305582"/>
                  <a:pt x="2416411" y="303262"/>
                  <a:pt x="2435738" y="300041"/>
                </a:cubicBezTo>
                <a:cubicBezTo>
                  <a:pt x="2510916" y="287512"/>
                  <a:pt x="2476660" y="284105"/>
                  <a:pt x="2593680" y="275103"/>
                </a:cubicBezTo>
                <a:lnTo>
                  <a:pt x="2701745" y="266790"/>
                </a:lnTo>
                <a:cubicBezTo>
                  <a:pt x="2816277" y="238156"/>
                  <a:pt x="2591360" y="292682"/>
                  <a:pt x="2818124" y="250164"/>
                </a:cubicBezTo>
                <a:cubicBezTo>
                  <a:pt x="2835348" y="246934"/>
                  <a:pt x="2851375" y="239081"/>
                  <a:pt x="2868000" y="233539"/>
                </a:cubicBezTo>
                <a:lnTo>
                  <a:pt x="2892938" y="225226"/>
                </a:lnTo>
                <a:cubicBezTo>
                  <a:pt x="2901251" y="222455"/>
                  <a:pt x="2910039" y="220832"/>
                  <a:pt x="2917876" y="216913"/>
                </a:cubicBezTo>
                <a:cubicBezTo>
                  <a:pt x="2946846" y="202428"/>
                  <a:pt x="2960847" y="194277"/>
                  <a:pt x="2992691" y="183663"/>
                </a:cubicBezTo>
                <a:cubicBezTo>
                  <a:pt x="3003530" y="180050"/>
                  <a:pt x="3015245" y="179362"/>
                  <a:pt x="3025942" y="175350"/>
                </a:cubicBezTo>
                <a:cubicBezTo>
                  <a:pt x="3037545" y="170999"/>
                  <a:pt x="3047278" y="162128"/>
                  <a:pt x="3059193" y="158724"/>
                </a:cubicBezTo>
                <a:cubicBezTo>
                  <a:pt x="3086363" y="150961"/>
                  <a:pt x="3114906" y="148953"/>
                  <a:pt x="3142320" y="142099"/>
                </a:cubicBezTo>
                <a:cubicBezTo>
                  <a:pt x="3153404" y="139328"/>
                  <a:pt x="3164418" y="136264"/>
                  <a:pt x="3175571" y="133786"/>
                </a:cubicBezTo>
                <a:cubicBezTo>
                  <a:pt x="3189363" y="130721"/>
                  <a:pt x="3203427" y="128900"/>
                  <a:pt x="3217134" y="125473"/>
                </a:cubicBezTo>
                <a:cubicBezTo>
                  <a:pt x="3225635" y="123348"/>
                  <a:pt x="3233398" y="118400"/>
                  <a:pt x="3242073" y="117161"/>
                </a:cubicBezTo>
                <a:cubicBezTo>
                  <a:pt x="3272371" y="112833"/>
                  <a:pt x="3303045" y="111750"/>
                  <a:pt x="3333513" y="108848"/>
                </a:cubicBezTo>
                <a:cubicBezTo>
                  <a:pt x="3361235" y="106208"/>
                  <a:pt x="3388881" y="102756"/>
                  <a:pt x="3416640" y="100535"/>
                </a:cubicBezTo>
                <a:cubicBezTo>
                  <a:pt x="3458163" y="97213"/>
                  <a:pt x="3499832" y="95832"/>
                  <a:pt x="3541331" y="92223"/>
                </a:cubicBezTo>
                <a:cubicBezTo>
                  <a:pt x="3563587" y="90288"/>
                  <a:pt x="3585506" y="84680"/>
                  <a:pt x="3607833" y="83910"/>
                </a:cubicBezTo>
                <a:lnTo>
                  <a:pt x="4264538" y="67284"/>
                </a:lnTo>
                <a:cubicBezTo>
                  <a:pt x="4272851" y="64513"/>
                  <a:pt x="4281272" y="62049"/>
                  <a:pt x="4289476" y="58972"/>
                </a:cubicBezTo>
                <a:cubicBezTo>
                  <a:pt x="4303448" y="53733"/>
                  <a:pt x="4316374" y="45096"/>
                  <a:pt x="4331040" y="42346"/>
                </a:cubicBezTo>
                <a:cubicBezTo>
                  <a:pt x="4361121" y="36706"/>
                  <a:pt x="4392000" y="36804"/>
                  <a:pt x="4422480" y="34033"/>
                </a:cubicBezTo>
                <a:cubicBezTo>
                  <a:pt x="4631004" y="-25544"/>
                  <a:pt x="4494102" y="7460"/>
                  <a:pt x="4962807" y="25721"/>
                </a:cubicBezTo>
                <a:cubicBezTo>
                  <a:pt x="4976402" y="26251"/>
                  <a:pt x="5128980" y="41575"/>
                  <a:pt x="5178938" y="50659"/>
                </a:cubicBezTo>
                <a:cubicBezTo>
                  <a:pt x="5190179" y="52703"/>
                  <a:pt x="5201036" y="56494"/>
                  <a:pt x="5212189" y="58972"/>
                </a:cubicBezTo>
                <a:cubicBezTo>
                  <a:pt x="5327332" y="84558"/>
                  <a:pt x="5157289" y="43167"/>
                  <a:pt x="5320254" y="83910"/>
                </a:cubicBezTo>
                <a:lnTo>
                  <a:pt x="5353505" y="92223"/>
                </a:lnTo>
                <a:cubicBezTo>
                  <a:pt x="5364589" y="94994"/>
                  <a:pt x="5375918" y="96922"/>
                  <a:pt x="5386756" y="100535"/>
                </a:cubicBezTo>
                <a:cubicBezTo>
                  <a:pt x="5510639" y="141831"/>
                  <a:pt x="5280552" y="63826"/>
                  <a:pt x="5444945" y="125473"/>
                </a:cubicBezTo>
                <a:cubicBezTo>
                  <a:pt x="5455642" y="129484"/>
                  <a:pt x="5467358" y="130173"/>
                  <a:pt x="5478196" y="133786"/>
                </a:cubicBezTo>
                <a:cubicBezTo>
                  <a:pt x="5492352" y="138505"/>
                  <a:pt x="5505364" y="146486"/>
                  <a:pt x="5519760" y="150412"/>
                </a:cubicBezTo>
                <a:cubicBezTo>
                  <a:pt x="5536021" y="154847"/>
                  <a:pt x="5553109" y="155419"/>
                  <a:pt x="5569636" y="158724"/>
                </a:cubicBezTo>
                <a:cubicBezTo>
                  <a:pt x="5580839" y="160965"/>
                  <a:pt x="5591902" y="163898"/>
                  <a:pt x="5602887" y="167037"/>
                </a:cubicBezTo>
                <a:cubicBezTo>
                  <a:pt x="5704586" y="196095"/>
                  <a:pt x="5528057" y="147636"/>
                  <a:pt x="5661076" y="191975"/>
                </a:cubicBezTo>
                <a:cubicBezTo>
                  <a:pt x="5674480" y="196443"/>
                  <a:pt x="5688933" y="196861"/>
                  <a:pt x="5702640" y="200288"/>
                </a:cubicBezTo>
                <a:cubicBezTo>
                  <a:pt x="5720010" y="204631"/>
                  <a:pt x="5756437" y="220144"/>
                  <a:pt x="5769142" y="225226"/>
                </a:cubicBezTo>
                <a:cubicBezTo>
                  <a:pt x="5777455" y="233539"/>
                  <a:pt x="5783873" y="244331"/>
                  <a:pt x="5794080" y="250164"/>
                </a:cubicBezTo>
                <a:cubicBezTo>
                  <a:pt x="5803999" y="255832"/>
                  <a:pt x="5816346" y="255338"/>
                  <a:pt x="5827331" y="258477"/>
                </a:cubicBezTo>
                <a:cubicBezTo>
                  <a:pt x="5835756" y="260884"/>
                  <a:pt x="5844609" y="262535"/>
                  <a:pt x="5852269" y="266790"/>
                </a:cubicBezTo>
                <a:cubicBezTo>
                  <a:pt x="5869736" y="276494"/>
                  <a:pt x="5885520" y="288958"/>
                  <a:pt x="5902145" y="300041"/>
                </a:cubicBezTo>
                <a:lnTo>
                  <a:pt x="5952022" y="333292"/>
                </a:lnTo>
                <a:cubicBezTo>
                  <a:pt x="5968647" y="344376"/>
                  <a:pt x="5984026" y="357607"/>
                  <a:pt x="6001898" y="366543"/>
                </a:cubicBezTo>
                <a:cubicBezTo>
                  <a:pt x="6024065" y="377626"/>
                  <a:pt x="6047779" y="386045"/>
                  <a:pt x="6068400" y="399793"/>
                </a:cubicBezTo>
                <a:cubicBezTo>
                  <a:pt x="6130317" y="441072"/>
                  <a:pt x="6054271" y="388019"/>
                  <a:pt x="6118276" y="441357"/>
                </a:cubicBezTo>
                <a:cubicBezTo>
                  <a:pt x="6125951" y="447753"/>
                  <a:pt x="6135413" y="451742"/>
                  <a:pt x="6143214" y="457983"/>
                </a:cubicBezTo>
                <a:cubicBezTo>
                  <a:pt x="6149334" y="462879"/>
                  <a:pt x="6153720" y="469712"/>
                  <a:pt x="6159840" y="474608"/>
                </a:cubicBezTo>
                <a:cubicBezTo>
                  <a:pt x="6167641" y="480849"/>
                  <a:pt x="6176977" y="484992"/>
                  <a:pt x="6184778" y="491233"/>
                </a:cubicBezTo>
                <a:cubicBezTo>
                  <a:pt x="6190898" y="496129"/>
                  <a:pt x="6194683" y="503827"/>
                  <a:pt x="6201404" y="507859"/>
                </a:cubicBezTo>
                <a:cubicBezTo>
                  <a:pt x="6208918" y="512367"/>
                  <a:pt x="6218029" y="513401"/>
                  <a:pt x="6226342" y="516172"/>
                </a:cubicBezTo>
                <a:cubicBezTo>
                  <a:pt x="6248133" y="537963"/>
                  <a:pt x="6253437" y="540007"/>
                  <a:pt x="6267905" y="566048"/>
                </a:cubicBezTo>
                <a:cubicBezTo>
                  <a:pt x="6276932" y="582297"/>
                  <a:pt x="6281432" y="601252"/>
                  <a:pt x="6292844" y="615924"/>
                </a:cubicBezTo>
                <a:cubicBezTo>
                  <a:pt x="6301350" y="626860"/>
                  <a:pt x="6314820" y="632810"/>
                  <a:pt x="6326094" y="640863"/>
                </a:cubicBezTo>
                <a:cubicBezTo>
                  <a:pt x="6353504" y="660441"/>
                  <a:pt x="6351821" y="657882"/>
                  <a:pt x="6384284" y="674113"/>
                </a:cubicBezTo>
                <a:cubicBezTo>
                  <a:pt x="6392597" y="682426"/>
                  <a:pt x="6399817" y="691998"/>
                  <a:pt x="6409222" y="699052"/>
                </a:cubicBezTo>
                <a:cubicBezTo>
                  <a:pt x="6422147" y="708746"/>
                  <a:pt x="6437342" y="715028"/>
                  <a:pt x="6450785" y="723990"/>
                </a:cubicBezTo>
                <a:cubicBezTo>
                  <a:pt x="6462313" y="731675"/>
                  <a:pt x="6472717" y="740938"/>
                  <a:pt x="6484036" y="748928"/>
                </a:cubicBezTo>
                <a:cubicBezTo>
                  <a:pt x="6519829" y="774194"/>
                  <a:pt x="6550538" y="809889"/>
                  <a:pt x="6592102" y="823743"/>
                </a:cubicBezTo>
                <a:cubicBezTo>
                  <a:pt x="6608727" y="829285"/>
                  <a:pt x="6625923" y="833344"/>
                  <a:pt x="6641978" y="840368"/>
                </a:cubicBezTo>
                <a:cubicBezTo>
                  <a:pt x="6670360" y="852785"/>
                  <a:pt x="6697396" y="868077"/>
                  <a:pt x="6725105" y="881932"/>
                </a:cubicBezTo>
                <a:cubicBezTo>
                  <a:pt x="6741731" y="890245"/>
                  <a:pt x="6757348" y="900992"/>
                  <a:pt x="6774982" y="906870"/>
                </a:cubicBezTo>
                <a:cubicBezTo>
                  <a:pt x="6808233" y="917954"/>
                  <a:pt x="6840731" y="931621"/>
                  <a:pt x="6874734" y="940121"/>
                </a:cubicBezTo>
                <a:cubicBezTo>
                  <a:pt x="6890657" y="944101"/>
                  <a:pt x="6935164" y="955787"/>
                  <a:pt x="6949549" y="956746"/>
                </a:cubicBezTo>
                <a:cubicBezTo>
                  <a:pt x="7018724" y="961358"/>
                  <a:pt x="7088094" y="962288"/>
                  <a:pt x="7157367" y="965059"/>
                </a:cubicBezTo>
                <a:cubicBezTo>
                  <a:pt x="7173993" y="967830"/>
                  <a:pt x="7190892" y="969284"/>
                  <a:pt x="7207244" y="973372"/>
                </a:cubicBezTo>
                <a:cubicBezTo>
                  <a:pt x="7224245" y="977622"/>
                  <a:pt x="7240119" y="985747"/>
                  <a:pt x="7257120" y="989997"/>
                </a:cubicBezTo>
                <a:lnTo>
                  <a:pt x="7290371" y="998310"/>
                </a:lnTo>
                <a:cubicBezTo>
                  <a:pt x="7366561" y="1045928"/>
                  <a:pt x="7331513" y="1033533"/>
                  <a:pt x="7390124" y="1048186"/>
                </a:cubicBezTo>
                <a:cubicBezTo>
                  <a:pt x="7411794" y="1069856"/>
                  <a:pt x="7429130" y="1092628"/>
                  <a:pt x="7456625" y="1106375"/>
                </a:cubicBezTo>
                <a:cubicBezTo>
                  <a:pt x="7464463" y="1110294"/>
                  <a:pt x="7473251" y="1111917"/>
                  <a:pt x="7481564" y="1114688"/>
                </a:cubicBezTo>
                <a:cubicBezTo>
                  <a:pt x="7489877" y="1123001"/>
                  <a:pt x="7497471" y="1132100"/>
                  <a:pt x="7506502" y="1139626"/>
                </a:cubicBezTo>
                <a:cubicBezTo>
                  <a:pt x="7517473" y="1148769"/>
                  <a:pt x="7567201" y="1177709"/>
                  <a:pt x="7573004" y="1181190"/>
                </a:cubicBezTo>
                <a:cubicBezTo>
                  <a:pt x="7589629" y="1203357"/>
                  <a:pt x="7603287" y="1228099"/>
                  <a:pt x="7622880" y="1247692"/>
                </a:cubicBezTo>
                <a:cubicBezTo>
                  <a:pt x="7642276" y="1267088"/>
                  <a:pt x="7663933" y="1284461"/>
                  <a:pt x="7681069" y="1305881"/>
                </a:cubicBezTo>
                <a:cubicBezTo>
                  <a:pt x="7697399" y="1326294"/>
                  <a:pt x="7708599" y="1350329"/>
                  <a:pt x="7722633" y="1372383"/>
                </a:cubicBezTo>
                <a:cubicBezTo>
                  <a:pt x="7727997" y="1380812"/>
                  <a:pt x="7734790" y="1388385"/>
                  <a:pt x="7739258" y="1397321"/>
                </a:cubicBezTo>
                <a:cubicBezTo>
                  <a:pt x="7744800" y="1408405"/>
                  <a:pt x="7749316" y="1420064"/>
                  <a:pt x="7755884" y="1430572"/>
                </a:cubicBezTo>
                <a:cubicBezTo>
                  <a:pt x="7763227" y="1442321"/>
                  <a:pt x="7774094" y="1451712"/>
                  <a:pt x="7780822" y="1463823"/>
                </a:cubicBezTo>
                <a:cubicBezTo>
                  <a:pt x="7788069" y="1476867"/>
                  <a:pt x="7792208" y="1491415"/>
                  <a:pt x="7797447" y="1505386"/>
                </a:cubicBezTo>
                <a:cubicBezTo>
                  <a:pt x="7800524" y="1513590"/>
                  <a:pt x="7800286" y="1523482"/>
                  <a:pt x="7805760" y="1530324"/>
                </a:cubicBezTo>
                <a:cubicBezTo>
                  <a:pt x="7812001" y="1538125"/>
                  <a:pt x="7822385" y="1541408"/>
                  <a:pt x="7830698" y="1546950"/>
                </a:cubicBezTo>
                <a:cubicBezTo>
                  <a:pt x="7838853" y="1587721"/>
                  <a:pt x="7846893" y="1634686"/>
                  <a:pt x="7863949" y="1671641"/>
                </a:cubicBezTo>
                <a:cubicBezTo>
                  <a:pt x="7868875" y="1682315"/>
                  <a:pt x="7881361" y="1687548"/>
                  <a:pt x="7888887" y="1696579"/>
                </a:cubicBezTo>
                <a:cubicBezTo>
                  <a:pt x="7895283" y="1704254"/>
                  <a:pt x="7899971" y="1713204"/>
                  <a:pt x="7905513" y="1721517"/>
                </a:cubicBezTo>
                <a:cubicBezTo>
                  <a:pt x="7908284" y="1729830"/>
                  <a:pt x="7909317" y="1738941"/>
                  <a:pt x="7913825" y="1746455"/>
                </a:cubicBezTo>
                <a:cubicBezTo>
                  <a:pt x="7934386" y="1780723"/>
                  <a:pt x="7967689" y="1808296"/>
                  <a:pt x="7980327" y="1846208"/>
                </a:cubicBezTo>
                <a:cubicBezTo>
                  <a:pt x="7991118" y="1878581"/>
                  <a:pt x="7982444" y="1864950"/>
                  <a:pt x="8005265" y="1887772"/>
                </a:cubicBezTo>
                <a:cubicBezTo>
                  <a:pt x="8008036" y="1896085"/>
                  <a:pt x="8009659" y="1904873"/>
                  <a:pt x="8013578" y="1912710"/>
                </a:cubicBezTo>
                <a:cubicBezTo>
                  <a:pt x="8018046" y="1921646"/>
                  <a:pt x="8025247" y="1928974"/>
                  <a:pt x="8030204" y="1937648"/>
                </a:cubicBezTo>
                <a:cubicBezTo>
                  <a:pt x="8036352" y="1948407"/>
                  <a:pt x="8040681" y="1960140"/>
                  <a:pt x="8046829" y="1970899"/>
                </a:cubicBezTo>
                <a:cubicBezTo>
                  <a:pt x="8051786" y="1979573"/>
                  <a:pt x="8058497" y="1987163"/>
                  <a:pt x="8063454" y="1995837"/>
                </a:cubicBezTo>
                <a:cubicBezTo>
                  <a:pt x="8069602" y="2006596"/>
                  <a:pt x="8073512" y="2018580"/>
                  <a:pt x="8080080" y="2029088"/>
                </a:cubicBezTo>
                <a:cubicBezTo>
                  <a:pt x="8087423" y="2040837"/>
                  <a:pt x="8096965" y="2051065"/>
                  <a:pt x="8105018" y="2062339"/>
                </a:cubicBezTo>
                <a:cubicBezTo>
                  <a:pt x="8131233" y="2099040"/>
                  <a:pt x="8110468" y="2076100"/>
                  <a:pt x="8138269" y="2103903"/>
                </a:cubicBezTo>
                <a:cubicBezTo>
                  <a:pt x="8141040" y="2112216"/>
                  <a:pt x="8143130" y="2120787"/>
                  <a:pt x="8146582" y="2128841"/>
                </a:cubicBezTo>
                <a:cubicBezTo>
                  <a:pt x="8151463" y="2140231"/>
                  <a:pt x="8158856" y="2150489"/>
                  <a:pt x="8163207" y="2162092"/>
                </a:cubicBezTo>
                <a:cubicBezTo>
                  <a:pt x="8167218" y="2172789"/>
                  <a:pt x="8168381" y="2184358"/>
                  <a:pt x="8171520" y="2195343"/>
                </a:cubicBezTo>
                <a:cubicBezTo>
                  <a:pt x="8173927" y="2203768"/>
                  <a:pt x="8177062" y="2211968"/>
                  <a:pt x="8179833" y="2220281"/>
                </a:cubicBezTo>
                <a:cubicBezTo>
                  <a:pt x="8182604" y="2245219"/>
                  <a:pt x="8183224" y="2270491"/>
                  <a:pt x="8188145" y="2295095"/>
                </a:cubicBezTo>
                <a:cubicBezTo>
                  <a:pt x="8191582" y="2312280"/>
                  <a:pt x="8204771" y="2344972"/>
                  <a:pt x="8204771" y="2344972"/>
                </a:cubicBezTo>
                <a:cubicBezTo>
                  <a:pt x="8202000" y="2408703"/>
                  <a:pt x="8203022" y="2472712"/>
                  <a:pt x="8196458" y="2536164"/>
                </a:cubicBezTo>
                <a:cubicBezTo>
                  <a:pt x="8194655" y="2553596"/>
                  <a:pt x="8185375" y="2569415"/>
                  <a:pt x="8179833" y="2586041"/>
                </a:cubicBezTo>
                <a:lnTo>
                  <a:pt x="8171520" y="2610979"/>
                </a:lnTo>
                <a:cubicBezTo>
                  <a:pt x="8168749" y="2677481"/>
                  <a:pt x="8168124" y="2744106"/>
                  <a:pt x="8163207" y="2810484"/>
                </a:cubicBezTo>
                <a:cubicBezTo>
                  <a:pt x="8162560" y="2819223"/>
                  <a:pt x="8157019" y="2826922"/>
                  <a:pt x="8154894" y="2835423"/>
                </a:cubicBezTo>
                <a:cubicBezTo>
                  <a:pt x="8151467" y="2849130"/>
                  <a:pt x="8150299" y="2863355"/>
                  <a:pt x="8146582" y="2876986"/>
                </a:cubicBezTo>
                <a:cubicBezTo>
                  <a:pt x="8141971" y="2893894"/>
                  <a:pt x="8135498" y="2910237"/>
                  <a:pt x="8129956" y="2926863"/>
                </a:cubicBezTo>
                <a:lnTo>
                  <a:pt x="8121644" y="2951801"/>
                </a:lnTo>
                <a:lnTo>
                  <a:pt x="8113331" y="2976739"/>
                </a:lnTo>
                <a:cubicBezTo>
                  <a:pt x="8118873" y="3104201"/>
                  <a:pt x="8099012" y="3235351"/>
                  <a:pt x="8129956" y="3359124"/>
                </a:cubicBezTo>
                <a:cubicBezTo>
                  <a:pt x="8140170" y="3399978"/>
                  <a:pt x="8130191" y="3384296"/>
                  <a:pt x="8154894" y="3409001"/>
                </a:cubicBezTo>
                <a:cubicBezTo>
                  <a:pt x="8157665" y="3417314"/>
                  <a:pt x="8161639" y="3425318"/>
                  <a:pt x="8163207" y="3433939"/>
                </a:cubicBezTo>
                <a:cubicBezTo>
                  <a:pt x="8193878" y="3602626"/>
                  <a:pt x="8152556" y="3413928"/>
                  <a:pt x="8179833" y="3550317"/>
                </a:cubicBezTo>
                <a:cubicBezTo>
                  <a:pt x="8182074" y="3561520"/>
                  <a:pt x="8183645" y="3573067"/>
                  <a:pt x="8188145" y="3583568"/>
                </a:cubicBezTo>
                <a:cubicBezTo>
                  <a:pt x="8236498" y="3696391"/>
                  <a:pt x="8178049" y="3528342"/>
                  <a:pt x="8213084" y="3633444"/>
                </a:cubicBezTo>
                <a:cubicBezTo>
                  <a:pt x="8210960" y="3656809"/>
                  <a:pt x="8212450" y="3717838"/>
                  <a:pt x="8196458" y="3749823"/>
                </a:cubicBezTo>
                <a:cubicBezTo>
                  <a:pt x="8191990" y="3758759"/>
                  <a:pt x="8185375" y="3766448"/>
                  <a:pt x="8179833" y="3774761"/>
                </a:cubicBezTo>
                <a:lnTo>
                  <a:pt x="8163207" y="3841263"/>
                </a:lnTo>
                <a:cubicBezTo>
                  <a:pt x="8160436" y="3852346"/>
                  <a:pt x="8161231" y="3865007"/>
                  <a:pt x="8154894" y="3874513"/>
                </a:cubicBezTo>
                <a:cubicBezTo>
                  <a:pt x="8149352" y="3882826"/>
                  <a:pt x="8144076" y="3891322"/>
                  <a:pt x="8138269" y="3899452"/>
                </a:cubicBezTo>
                <a:cubicBezTo>
                  <a:pt x="8086684" y="3971673"/>
                  <a:pt x="8135909" y="3898837"/>
                  <a:pt x="8096705" y="3957641"/>
                </a:cubicBezTo>
                <a:cubicBezTo>
                  <a:pt x="8091163" y="3974266"/>
                  <a:pt x="8084330" y="3990516"/>
                  <a:pt x="8080080" y="4007517"/>
                </a:cubicBezTo>
                <a:cubicBezTo>
                  <a:pt x="8074538" y="4029684"/>
                  <a:pt x="8079611" y="4057862"/>
                  <a:pt x="8063454" y="4074019"/>
                </a:cubicBezTo>
                <a:lnTo>
                  <a:pt x="8038516" y="4098957"/>
                </a:lnTo>
                <a:cubicBezTo>
                  <a:pt x="8032974" y="4110041"/>
                  <a:pt x="8028765" y="4121897"/>
                  <a:pt x="8021891" y="4132208"/>
                </a:cubicBezTo>
                <a:cubicBezTo>
                  <a:pt x="8017544" y="4138729"/>
                  <a:pt x="8008770" y="4141823"/>
                  <a:pt x="8005265" y="4148833"/>
                </a:cubicBezTo>
                <a:cubicBezTo>
                  <a:pt x="8002383" y="4154597"/>
                  <a:pt x="7994771" y="4198848"/>
                  <a:pt x="7988640" y="4207023"/>
                </a:cubicBezTo>
                <a:cubicBezTo>
                  <a:pt x="7976884" y="4222698"/>
                  <a:pt x="7958832" y="4232911"/>
                  <a:pt x="7947076" y="4248586"/>
                </a:cubicBezTo>
                <a:cubicBezTo>
                  <a:pt x="7938763" y="4259670"/>
                  <a:pt x="7930083" y="4270487"/>
                  <a:pt x="7922138" y="4281837"/>
                </a:cubicBezTo>
                <a:cubicBezTo>
                  <a:pt x="7910680" y="4298206"/>
                  <a:pt x="7888887" y="4331713"/>
                  <a:pt x="7888887" y="4331713"/>
                </a:cubicBezTo>
                <a:cubicBezTo>
                  <a:pt x="7884009" y="4356101"/>
                  <a:pt x="7881846" y="4375853"/>
                  <a:pt x="7872262" y="4398215"/>
                </a:cubicBezTo>
                <a:cubicBezTo>
                  <a:pt x="7867381" y="4409605"/>
                  <a:pt x="7861178" y="4420382"/>
                  <a:pt x="7855636" y="4431466"/>
                </a:cubicBezTo>
                <a:cubicBezTo>
                  <a:pt x="7852865" y="4442550"/>
                  <a:pt x="7851824" y="4454216"/>
                  <a:pt x="7847324" y="4464717"/>
                </a:cubicBezTo>
                <a:cubicBezTo>
                  <a:pt x="7839461" y="4483065"/>
                  <a:pt x="7827478" y="4492875"/>
                  <a:pt x="7814073" y="4506281"/>
                </a:cubicBezTo>
                <a:cubicBezTo>
                  <a:pt x="7808531" y="4522906"/>
                  <a:pt x="7801697" y="4539156"/>
                  <a:pt x="7797447" y="4556157"/>
                </a:cubicBezTo>
                <a:cubicBezTo>
                  <a:pt x="7794676" y="4567241"/>
                  <a:pt x="7795471" y="4579902"/>
                  <a:pt x="7789134" y="4589408"/>
                </a:cubicBezTo>
                <a:cubicBezTo>
                  <a:pt x="7778266" y="4605711"/>
                  <a:pt x="7761426" y="4617117"/>
                  <a:pt x="7747571" y="4630972"/>
                </a:cubicBezTo>
                <a:lnTo>
                  <a:pt x="7714320" y="4664223"/>
                </a:lnTo>
                <a:lnTo>
                  <a:pt x="7697694" y="4689161"/>
                </a:lnTo>
                <a:cubicBezTo>
                  <a:pt x="7692152" y="4705786"/>
                  <a:pt x="7690790" y="4724456"/>
                  <a:pt x="7681069" y="4739037"/>
                </a:cubicBezTo>
                <a:cubicBezTo>
                  <a:pt x="7629900" y="4815791"/>
                  <a:pt x="7695197" y="4721377"/>
                  <a:pt x="7647818" y="4780601"/>
                </a:cubicBezTo>
                <a:cubicBezTo>
                  <a:pt x="7592830" y="4849337"/>
                  <a:pt x="7692181" y="4744551"/>
                  <a:pt x="7589629" y="4847103"/>
                </a:cubicBezTo>
                <a:cubicBezTo>
                  <a:pt x="7581316" y="4855416"/>
                  <a:pt x="7574473" y="4865520"/>
                  <a:pt x="7564691" y="4872041"/>
                </a:cubicBezTo>
                <a:cubicBezTo>
                  <a:pt x="7556378" y="4877583"/>
                  <a:pt x="7547272" y="4882087"/>
                  <a:pt x="7539753" y="4888666"/>
                </a:cubicBezTo>
                <a:cubicBezTo>
                  <a:pt x="7525007" y="4901568"/>
                  <a:pt x="7512044" y="4916375"/>
                  <a:pt x="7498189" y="4930230"/>
                </a:cubicBezTo>
                <a:cubicBezTo>
                  <a:pt x="7489876" y="4938543"/>
                  <a:pt x="7483766" y="4949911"/>
                  <a:pt x="7473251" y="4955168"/>
                </a:cubicBezTo>
                <a:cubicBezTo>
                  <a:pt x="7451084" y="4966252"/>
                  <a:pt x="7426576" y="4973549"/>
                  <a:pt x="7406749" y="4988419"/>
                </a:cubicBezTo>
                <a:cubicBezTo>
                  <a:pt x="7365505" y="5019351"/>
                  <a:pt x="7385026" y="5005672"/>
                  <a:pt x="7348560" y="5029983"/>
                </a:cubicBezTo>
                <a:cubicBezTo>
                  <a:pt x="7318640" y="5089819"/>
                  <a:pt x="7351501" y="5045137"/>
                  <a:pt x="7298684" y="5071546"/>
                </a:cubicBezTo>
                <a:cubicBezTo>
                  <a:pt x="7280812" y="5080482"/>
                  <a:pt x="7267763" y="5098478"/>
                  <a:pt x="7248807" y="5104797"/>
                </a:cubicBezTo>
                <a:cubicBezTo>
                  <a:pt x="7188093" y="5125036"/>
                  <a:pt x="7215933" y="5117173"/>
                  <a:pt x="7165680" y="5129735"/>
                </a:cubicBezTo>
                <a:cubicBezTo>
                  <a:pt x="7136662" y="5158753"/>
                  <a:pt x="7156490" y="5143882"/>
                  <a:pt x="7099178" y="5162986"/>
                </a:cubicBezTo>
                <a:lnTo>
                  <a:pt x="7074240" y="5171299"/>
                </a:lnTo>
                <a:lnTo>
                  <a:pt x="7049302" y="5179612"/>
                </a:lnTo>
                <a:cubicBezTo>
                  <a:pt x="7043760" y="5185154"/>
                  <a:pt x="7039481" y="5192349"/>
                  <a:pt x="7032676" y="5196237"/>
                </a:cubicBezTo>
                <a:cubicBezTo>
                  <a:pt x="7004009" y="5212618"/>
                  <a:pt x="6987594" y="5212680"/>
                  <a:pt x="6957862" y="5221175"/>
                </a:cubicBezTo>
                <a:cubicBezTo>
                  <a:pt x="6909259" y="5235061"/>
                  <a:pt x="6958149" y="5224807"/>
                  <a:pt x="6899673" y="5237801"/>
                </a:cubicBezTo>
                <a:cubicBezTo>
                  <a:pt x="6885880" y="5240866"/>
                  <a:pt x="6871740" y="5242395"/>
                  <a:pt x="6858109" y="5246113"/>
                </a:cubicBezTo>
                <a:cubicBezTo>
                  <a:pt x="6841202" y="5250724"/>
                  <a:pt x="6824858" y="5257197"/>
                  <a:pt x="6808233" y="5262739"/>
                </a:cubicBezTo>
                <a:lnTo>
                  <a:pt x="6783294" y="5271052"/>
                </a:lnTo>
                <a:cubicBezTo>
                  <a:pt x="6774981" y="5273823"/>
                  <a:pt x="6766999" y="5277923"/>
                  <a:pt x="6758356" y="5279364"/>
                </a:cubicBezTo>
                <a:cubicBezTo>
                  <a:pt x="6741731" y="5282135"/>
                  <a:pt x="6725007" y="5284371"/>
                  <a:pt x="6708480" y="5287677"/>
                </a:cubicBezTo>
                <a:cubicBezTo>
                  <a:pt x="6697277" y="5289918"/>
                  <a:pt x="6686432" y="5293749"/>
                  <a:pt x="6675229" y="5295990"/>
                </a:cubicBezTo>
                <a:cubicBezTo>
                  <a:pt x="6658702" y="5299296"/>
                  <a:pt x="6641806" y="5300647"/>
                  <a:pt x="6625353" y="5304303"/>
                </a:cubicBezTo>
                <a:cubicBezTo>
                  <a:pt x="6616799" y="5306204"/>
                  <a:pt x="6609075" y="5311283"/>
                  <a:pt x="6600414" y="5312615"/>
                </a:cubicBezTo>
                <a:cubicBezTo>
                  <a:pt x="6572891" y="5316849"/>
                  <a:pt x="6544996" y="5318157"/>
                  <a:pt x="6517287" y="5320928"/>
                </a:cubicBezTo>
                <a:cubicBezTo>
                  <a:pt x="6508974" y="5323699"/>
                  <a:pt x="6501051" y="5328217"/>
                  <a:pt x="6492349" y="5329241"/>
                </a:cubicBezTo>
                <a:cubicBezTo>
                  <a:pt x="6326414" y="5348762"/>
                  <a:pt x="6130472" y="5332439"/>
                  <a:pt x="5976960" y="5329241"/>
                </a:cubicBezTo>
                <a:lnTo>
                  <a:pt x="5835644" y="5312615"/>
                </a:lnTo>
                <a:cubicBezTo>
                  <a:pt x="5676951" y="5278609"/>
                  <a:pt x="5924902" y="5311450"/>
                  <a:pt x="5710953" y="5287677"/>
                </a:cubicBezTo>
                <a:cubicBezTo>
                  <a:pt x="5702640" y="5284906"/>
                  <a:pt x="5694068" y="5282816"/>
                  <a:pt x="5686014" y="5279364"/>
                </a:cubicBezTo>
                <a:cubicBezTo>
                  <a:pt x="5674624" y="5274483"/>
                  <a:pt x="5664679" y="5266143"/>
                  <a:pt x="5652764" y="5262739"/>
                </a:cubicBezTo>
                <a:cubicBezTo>
                  <a:pt x="5625593" y="5254976"/>
                  <a:pt x="5569636" y="5246113"/>
                  <a:pt x="5569636" y="5246113"/>
                </a:cubicBezTo>
                <a:cubicBezTo>
                  <a:pt x="5558552" y="5240571"/>
                  <a:pt x="5548621" y="5231446"/>
                  <a:pt x="5536385" y="5229488"/>
                </a:cubicBezTo>
                <a:cubicBezTo>
                  <a:pt x="5478667" y="5220253"/>
                  <a:pt x="5361818" y="5212863"/>
                  <a:pt x="5361818" y="5212863"/>
                </a:cubicBezTo>
                <a:cubicBezTo>
                  <a:pt x="5338400" y="5208179"/>
                  <a:pt x="5292829" y="5198600"/>
                  <a:pt x="5270378" y="5196237"/>
                </a:cubicBezTo>
                <a:cubicBezTo>
                  <a:pt x="5234448" y="5192455"/>
                  <a:pt x="5198335" y="5190695"/>
                  <a:pt x="5162313" y="5187924"/>
                </a:cubicBezTo>
                <a:cubicBezTo>
                  <a:pt x="4754517" y="5119965"/>
                  <a:pt x="4333430" y="5145021"/>
                  <a:pt x="3923716" y="5196237"/>
                </a:cubicBezTo>
                <a:cubicBezTo>
                  <a:pt x="3841897" y="5223511"/>
                  <a:pt x="3900495" y="5206498"/>
                  <a:pt x="3715898" y="5212863"/>
                </a:cubicBezTo>
                <a:lnTo>
                  <a:pt x="3416640" y="5221175"/>
                </a:lnTo>
                <a:cubicBezTo>
                  <a:pt x="3377847" y="5226717"/>
                  <a:pt x="3337438" y="5225410"/>
                  <a:pt x="3300262" y="5237801"/>
                </a:cubicBezTo>
                <a:cubicBezTo>
                  <a:pt x="3291949" y="5240572"/>
                  <a:pt x="3283998" y="5244874"/>
                  <a:pt x="3275324" y="5246113"/>
                </a:cubicBezTo>
                <a:cubicBezTo>
                  <a:pt x="3245026" y="5250441"/>
                  <a:pt x="3214364" y="5251655"/>
                  <a:pt x="3183884" y="5254426"/>
                </a:cubicBezTo>
                <a:lnTo>
                  <a:pt x="3134007" y="5271052"/>
                </a:lnTo>
                <a:cubicBezTo>
                  <a:pt x="3125694" y="5273823"/>
                  <a:pt x="3117570" y="5277239"/>
                  <a:pt x="3109069" y="5279364"/>
                </a:cubicBezTo>
                <a:cubicBezTo>
                  <a:pt x="3097985" y="5282135"/>
                  <a:pt x="3086761" y="5284394"/>
                  <a:pt x="3075818" y="5287677"/>
                </a:cubicBezTo>
                <a:cubicBezTo>
                  <a:pt x="3059032" y="5292713"/>
                  <a:pt x="3043126" y="5300866"/>
                  <a:pt x="3025942" y="5304303"/>
                </a:cubicBezTo>
                <a:cubicBezTo>
                  <a:pt x="3012087" y="5307074"/>
                  <a:pt x="2998171" y="5309550"/>
                  <a:pt x="2984378" y="5312615"/>
                </a:cubicBezTo>
                <a:cubicBezTo>
                  <a:pt x="2962348" y="5317510"/>
                  <a:pt x="2931502" y="5327152"/>
                  <a:pt x="2909564" y="5329241"/>
                </a:cubicBezTo>
                <a:cubicBezTo>
                  <a:pt x="2865343" y="5333452"/>
                  <a:pt x="2820895" y="5334782"/>
                  <a:pt x="2776560" y="5337553"/>
                </a:cubicBezTo>
                <a:cubicBezTo>
                  <a:pt x="2572557" y="5388555"/>
                  <a:pt x="2734356" y="5351139"/>
                  <a:pt x="2211294" y="5337553"/>
                </a:cubicBezTo>
                <a:cubicBezTo>
                  <a:pt x="2157840" y="5336165"/>
                  <a:pt x="2083832" y="5327086"/>
                  <a:pt x="2028414" y="5320928"/>
                </a:cubicBezTo>
                <a:cubicBezTo>
                  <a:pt x="1895974" y="5287816"/>
                  <a:pt x="2128647" y="5345048"/>
                  <a:pt x="1945287" y="5304303"/>
                </a:cubicBezTo>
                <a:cubicBezTo>
                  <a:pt x="1936733" y="5302402"/>
                  <a:pt x="1929072" y="5296821"/>
                  <a:pt x="1920349" y="5295990"/>
                </a:cubicBezTo>
                <a:cubicBezTo>
                  <a:pt x="1870621" y="5291254"/>
                  <a:pt x="1820596" y="5290448"/>
                  <a:pt x="1770720" y="5287677"/>
                </a:cubicBezTo>
                <a:cubicBezTo>
                  <a:pt x="1762407" y="5284906"/>
                  <a:pt x="1754517" y="5280054"/>
                  <a:pt x="1745782" y="5279364"/>
                </a:cubicBezTo>
                <a:cubicBezTo>
                  <a:pt x="1648943" y="5271719"/>
                  <a:pt x="1454836" y="5262739"/>
                  <a:pt x="1454836" y="5262739"/>
                </a:cubicBezTo>
                <a:cubicBezTo>
                  <a:pt x="1312246" y="5242368"/>
                  <a:pt x="1449100" y="5265460"/>
                  <a:pt x="1371709" y="5246113"/>
                </a:cubicBezTo>
                <a:cubicBezTo>
                  <a:pt x="1358002" y="5242686"/>
                  <a:pt x="1343776" y="5241519"/>
                  <a:pt x="1330145" y="5237801"/>
                </a:cubicBezTo>
                <a:cubicBezTo>
                  <a:pt x="1313238" y="5233190"/>
                  <a:pt x="1294850" y="5230896"/>
                  <a:pt x="1280269" y="5221175"/>
                </a:cubicBezTo>
                <a:cubicBezTo>
                  <a:pt x="1263644" y="5210091"/>
                  <a:pt x="1244522" y="5202053"/>
                  <a:pt x="1230393" y="5187924"/>
                </a:cubicBezTo>
                <a:cubicBezTo>
                  <a:pt x="1216538" y="5174070"/>
                  <a:pt x="1207837" y="5151113"/>
                  <a:pt x="1188829" y="5146361"/>
                </a:cubicBezTo>
                <a:cubicBezTo>
                  <a:pt x="1147077" y="5135923"/>
                  <a:pt x="1166416" y="5141661"/>
                  <a:pt x="1130640" y="5129735"/>
                </a:cubicBezTo>
                <a:cubicBezTo>
                  <a:pt x="1090206" y="5099410"/>
                  <a:pt x="1105132" y="5106102"/>
                  <a:pt x="1055825" y="5088172"/>
                </a:cubicBezTo>
                <a:cubicBezTo>
                  <a:pt x="1039355" y="5082183"/>
                  <a:pt x="1020531" y="5081267"/>
                  <a:pt x="1005949" y="5071546"/>
                </a:cubicBezTo>
                <a:cubicBezTo>
                  <a:pt x="997636" y="5066004"/>
                  <a:pt x="988686" y="5061317"/>
                  <a:pt x="981011" y="5054921"/>
                </a:cubicBezTo>
                <a:cubicBezTo>
                  <a:pt x="971980" y="5047395"/>
                  <a:pt x="966280" y="5035816"/>
                  <a:pt x="956073" y="5029983"/>
                </a:cubicBezTo>
                <a:cubicBezTo>
                  <a:pt x="946154" y="5024315"/>
                  <a:pt x="933906" y="5024441"/>
                  <a:pt x="922822" y="5021670"/>
                </a:cubicBezTo>
                <a:cubicBezTo>
                  <a:pt x="914509" y="5016128"/>
                  <a:pt x="906820" y="5009512"/>
                  <a:pt x="897884" y="5005044"/>
                </a:cubicBezTo>
                <a:cubicBezTo>
                  <a:pt x="890046" y="5001125"/>
                  <a:pt x="880236" y="5001593"/>
                  <a:pt x="872945" y="4996732"/>
                </a:cubicBezTo>
                <a:cubicBezTo>
                  <a:pt x="829904" y="4968038"/>
                  <a:pt x="864544" y="4960682"/>
                  <a:pt x="798131" y="4938543"/>
                </a:cubicBezTo>
                <a:cubicBezTo>
                  <a:pt x="779595" y="4932364"/>
                  <a:pt x="755351" y="4925589"/>
                  <a:pt x="739942" y="4913604"/>
                </a:cubicBezTo>
                <a:cubicBezTo>
                  <a:pt x="724476" y="4901575"/>
                  <a:pt x="712233" y="4885896"/>
                  <a:pt x="698378" y="4872041"/>
                </a:cubicBezTo>
                <a:cubicBezTo>
                  <a:pt x="692836" y="4866499"/>
                  <a:pt x="689188" y="4857893"/>
                  <a:pt x="681753" y="4855415"/>
                </a:cubicBezTo>
                <a:lnTo>
                  <a:pt x="656814" y="4847103"/>
                </a:lnTo>
                <a:cubicBezTo>
                  <a:pt x="641351" y="4831639"/>
                  <a:pt x="634050" y="4826511"/>
                  <a:pt x="623564" y="4805539"/>
                </a:cubicBezTo>
                <a:cubicBezTo>
                  <a:pt x="619645" y="4797702"/>
                  <a:pt x="619170" y="4788438"/>
                  <a:pt x="615251" y="4780601"/>
                </a:cubicBezTo>
                <a:cubicBezTo>
                  <a:pt x="610783" y="4771665"/>
                  <a:pt x="603093" y="4764599"/>
                  <a:pt x="598625" y="4755663"/>
                </a:cubicBezTo>
                <a:cubicBezTo>
                  <a:pt x="569320" y="4697052"/>
                  <a:pt x="597683" y="4729782"/>
                  <a:pt x="565374" y="4697473"/>
                </a:cubicBezTo>
                <a:cubicBezTo>
                  <a:pt x="553917" y="4663100"/>
                  <a:pt x="556436" y="4658265"/>
                  <a:pt x="515498" y="4630972"/>
                </a:cubicBezTo>
                <a:lnTo>
                  <a:pt x="465622" y="4597721"/>
                </a:lnTo>
                <a:cubicBezTo>
                  <a:pt x="460080" y="4589408"/>
                  <a:pt x="453464" y="4581719"/>
                  <a:pt x="448996" y="4572783"/>
                </a:cubicBezTo>
                <a:cubicBezTo>
                  <a:pt x="445077" y="4564945"/>
                  <a:pt x="445031" y="4555452"/>
                  <a:pt x="440684" y="4547844"/>
                </a:cubicBezTo>
                <a:cubicBezTo>
                  <a:pt x="433810" y="4535815"/>
                  <a:pt x="422474" y="4526704"/>
                  <a:pt x="415745" y="4514593"/>
                </a:cubicBezTo>
                <a:cubicBezTo>
                  <a:pt x="408498" y="4501549"/>
                  <a:pt x="405793" y="4486376"/>
                  <a:pt x="399120" y="4473030"/>
                </a:cubicBezTo>
                <a:cubicBezTo>
                  <a:pt x="393355" y="4461500"/>
                  <a:pt x="368111" y="4421041"/>
                  <a:pt x="357556" y="4406528"/>
                </a:cubicBezTo>
                <a:cubicBezTo>
                  <a:pt x="341258" y="4384119"/>
                  <a:pt x="327273" y="4359619"/>
                  <a:pt x="307680" y="4340026"/>
                </a:cubicBezTo>
                <a:cubicBezTo>
                  <a:pt x="299367" y="4331713"/>
                  <a:pt x="291668" y="4322739"/>
                  <a:pt x="282742" y="4315088"/>
                </a:cubicBezTo>
                <a:cubicBezTo>
                  <a:pt x="272223" y="4306072"/>
                  <a:pt x="260134" y="4299019"/>
                  <a:pt x="249491" y="4290150"/>
                </a:cubicBezTo>
                <a:cubicBezTo>
                  <a:pt x="235719" y="4278673"/>
                  <a:pt x="215206" y="4253374"/>
                  <a:pt x="207927" y="4240273"/>
                </a:cubicBezTo>
                <a:cubicBezTo>
                  <a:pt x="186450" y="4201615"/>
                  <a:pt x="189356" y="4176250"/>
                  <a:pt x="174676" y="4132208"/>
                </a:cubicBezTo>
                <a:cubicBezTo>
                  <a:pt x="171905" y="4123895"/>
                  <a:pt x="170872" y="4114784"/>
                  <a:pt x="166364" y="4107270"/>
                </a:cubicBezTo>
                <a:cubicBezTo>
                  <a:pt x="162332" y="4100549"/>
                  <a:pt x="155280" y="4096186"/>
                  <a:pt x="149738" y="4090644"/>
                </a:cubicBezTo>
                <a:cubicBezTo>
                  <a:pt x="146967" y="4082331"/>
                  <a:pt x="145051" y="4073683"/>
                  <a:pt x="141425" y="4065706"/>
                </a:cubicBezTo>
                <a:cubicBezTo>
                  <a:pt x="131169" y="4043144"/>
                  <a:pt x="116011" y="4022716"/>
                  <a:pt x="108174" y="3999204"/>
                </a:cubicBezTo>
                <a:cubicBezTo>
                  <a:pt x="105403" y="3990891"/>
                  <a:pt x="104117" y="3981926"/>
                  <a:pt x="99862" y="3974266"/>
                </a:cubicBezTo>
                <a:cubicBezTo>
                  <a:pt x="90158" y="3956799"/>
                  <a:pt x="72930" y="3943346"/>
                  <a:pt x="66611" y="3924390"/>
                </a:cubicBezTo>
                <a:cubicBezTo>
                  <a:pt x="55820" y="3892017"/>
                  <a:pt x="64494" y="3905648"/>
                  <a:pt x="41673" y="3882826"/>
                </a:cubicBezTo>
                <a:cubicBezTo>
                  <a:pt x="37654" y="3866752"/>
                  <a:pt x="26052" y="3822584"/>
                  <a:pt x="25047" y="3808012"/>
                </a:cubicBezTo>
                <a:cubicBezTo>
                  <a:pt x="9200" y="3578243"/>
                  <a:pt x="38724" y="3674482"/>
                  <a:pt x="8422" y="3583568"/>
                </a:cubicBezTo>
                <a:cubicBezTo>
                  <a:pt x="1449" y="3485949"/>
                  <a:pt x="-6399" y="3482206"/>
                  <a:pt x="8422" y="3400688"/>
                </a:cubicBezTo>
                <a:cubicBezTo>
                  <a:pt x="9989" y="3392067"/>
                  <a:pt x="13108" y="3383727"/>
                  <a:pt x="16734" y="3375750"/>
                </a:cubicBezTo>
                <a:cubicBezTo>
                  <a:pt x="26989" y="3353188"/>
                  <a:pt x="42147" y="3332760"/>
                  <a:pt x="49985" y="3309248"/>
                </a:cubicBezTo>
                <a:cubicBezTo>
                  <a:pt x="60777" y="3276875"/>
                  <a:pt x="52102" y="3290506"/>
                  <a:pt x="74924" y="3267684"/>
                </a:cubicBezTo>
                <a:cubicBezTo>
                  <a:pt x="80466" y="3251059"/>
                  <a:pt x="81828" y="3232389"/>
                  <a:pt x="91549" y="3217808"/>
                </a:cubicBezTo>
                <a:lnTo>
                  <a:pt x="124800" y="3167932"/>
                </a:lnTo>
                <a:lnTo>
                  <a:pt x="141425" y="3118055"/>
                </a:lnTo>
                <a:cubicBezTo>
                  <a:pt x="144196" y="3109742"/>
                  <a:pt x="143542" y="3099313"/>
                  <a:pt x="149738" y="3093117"/>
                </a:cubicBezTo>
                <a:lnTo>
                  <a:pt x="174676" y="3068179"/>
                </a:lnTo>
                <a:lnTo>
                  <a:pt x="191302" y="3018303"/>
                </a:lnTo>
                <a:cubicBezTo>
                  <a:pt x="194073" y="3009990"/>
                  <a:pt x="194753" y="3000655"/>
                  <a:pt x="199614" y="2993364"/>
                </a:cubicBezTo>
                <a:cubicBezTo>
                  <a:pt x="205156" y="2985051"/>
                  <a:pt x="211283" y="2977100"/>
                  <a:pt x="216240" y="2968426"/>
                </a:cubicBezTo>
                <a:cubicBezTo>
                  <a:pt x="222388" y="2957667"/>
                  <a:pt x="227984" y="2946565"/>
                  <a:pt x="232865" y="2935175"/>
                </a:cubicBezTo>
                <a:cubicBezTo>
                  <a:pt x="236317" y="2927121"/>
                  <a:pt x="236670" y="2917751"/>
                  <a:pt x="241178" y="2910237"/>
                </a:cubicBezTo>
                <a:cubicBezTo>
                  <a:pt x="245210" y="2903517"/>
                  <a:pt x="252262" y="2899154"/>
                  <a:pt x="257804" y="2893612"/>
                </a:cubicBezTo>
                <a:cubicBezTo>
                  <a:pt x="262552" y="2869871"/>
                  <a:pt x="267383" y="2842284"/>
                  <a:pt x="274429" y="2818797"/>
                </a:cubicBezTo>
                <a:cubicBezTo>
                  <a:pt x="279465" y="2802011"/>
                  <a:pt x="285512" y="2785546"/>
                  <a:pt x="291054" y="2768921"/>
                </a:cubicBezTo>
                <a:cubicBezTo>
                  <a:pt x="293825" y="2760608"/>
                  <a:pt x="297649" y="2752575"/>
                  <a:pt x="299367" y="2743983"/>
                </a:cubicBezTo>
                <a:cubicBezTo>
                  <a:pt x="302138" y="2730128"/>
                  <a:pt x="304615" y="2716212"/>
                  <a:pt x="307680" y="2702419"/>
                </a:cubicBezTo>
                <a:cubicBezTo>
                  <a:pt x="310158" y="2691266"/>
                  <a:pt x="312710" y="2680111"/>
                  <a:pt x="315993" y="2669168"/>
                </a:cubicBezTo>
                <a:cubicBezTo>
                  <a:pt x="321029" y="2652382"/>
                  <a:pt x="332618" y="2619292"/>
                  <a:pt x="332618" y="2619292"/>
                </a:cubicBezTo>
                <a:cubicBezTo>
                  <a:pt x="335389" y="2597125"/>
                  <a:pt x="337978" y="2574934"/>
                  <a:pt x="340931" y="2552790"/>
                </a:cubicBezTo>
                <a:cubicBezTo>
                  <a:pt x="343521" y="2533369"/>
                  <a:pt x="349244" y="2514194"/>
                  <a:pt x="349244" y="2494601"/>
                </a:cubicBezTo>
                <a:cubicBezTo>
                  <a:pt x="349244" y="2405888"/>
                  <a:pt x="345852" y="2317169"/>
                  <a:pt x="340931" y="2228593"/>
                </a:cubicBezTo>
                <a:cubicBezTo>
                  <a:pt x="340035" y="2212465"/>
                  <a:pt x="328912" y="2186528"/>
                  <a:pt x="324305" y="2170404"/>
                </a:cubicBezTo>
                <a:cubicBezTo>
                  <a:pt x="321167" y="2159419"/>
                  <a:pt x="319132" y="2148138"/>
                  <a:pt x="315993" y="2137153"/>
                </a:cubicBezTo>
                <a:cubicBezTo>
                  <a:pt x="313586" y="2128728"/>
                  <a:pt x="309581" y="2120769"/>
                  <a:pt x="307680" y="2112215"/>
                </a:cubicBezTo>
                <a:cubicBezTo>
                  <a:pt x="304024" y="2095762"/>
                  <a:pt x="302382" y="2078922"/>
                  <a:pt x="299367" y="2062339"/>
                </a:cubicBezTo>
                <a:cubicBezTo>
                  <a:pt x="296839" y="2048438"/>
                  <a:pt x="293825" y="2034630"/>
                  <a:pt x="291054" y="2020775"/>
                </a:cubicBezTo>
                <a:cubicBezTo>
                  <a:pt x="288283" y="1981982"/>
                  <a:pt x="287997" y="1942932"/>
                  <a:pt x="282742" y="1904397"/>
                </a:cubicBezTo>
                <a:cubicBezTo>
                  <a:pt x="279655" y="1881757"/>
                  <a:pt x="266116" y="1837895"/>
                  <a:pt x="266116" y="1837895"/>
                </a:cubicBezTo>
                <a:cubicBezTo>
                  <a:pt x="268887" y="1807415"/>
                  <a:pt x="274429" y="1777061"/>
                  <a:pt x="274429" y="1746455"/>
                </a:cubicBezTo>
                <a:cubicBezTo>
                  <a:pt x="274429" y="1737693"/>
                  <a:pt x="239793" y="1894699"/>
                  <a:pt x="282742" y="1729830"/>
                </a:cubicBezTo>
                <a:close/>
              </a:path>
            </a:pathLst>
          </a:custGeom>
          <a:noFill/>
          <a:ln w="38100" cmpd="dbl">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6725415" y="1981117"/>
            <a:ext cx="726778" cy="523220"/>
          </a:xfrm>
          <a:prstGeom prst="rect">
            <a:avLst/>
          </a:prstGeom>
        </p:spPr>
        <p:txBody>
          <a:bodyPr wrap="square">
            <a:spAutoFit/>
          </a:bodyPr>
          <a:lstStyle/>
          <a:p>
            <a:r>
              <a:rPr lang="en-US" sz="2800" b="1" dirty="0">
                <a:solidFill>
                  <a:srgbClr val="0070C0"/>
                </a:solidFill>
                <a:latin typeface="Arial Rounded MT Bold" panose="020F0704030504030204" pitchFamily="34" charset="0"/>
              </a:rPr>
              <a:t>TS</a:t>
            </a:r>
          </a:p>
        </p:txBody>
      </p:sp>
    </p:spTree>
    <p:extLst>
      <p:ext uri="{BB962C8B-B14F-4D97-AF65-F5344CB8AC3E}">
        <p14:creationId xmlns:p14="http://schemas.microsoft.com/office/powerpoint/2010/main" val="270437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9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13837</TotalTime>
  <Words>3821</Words>
  <Application>Microsoft Office PowerPoint</Application>
  <PresentationFormat>On-screen Show (4:3)</PresentationFormat>
  <Paragraphs>321</Paragraphs>
  <Slides>33</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33</vt:i4>
      </vt:variant>
    </vt:vector>
  </HeadingPairs>
  <TitlesOfParts>
    <vt:vector size="49" baseType="lpstr">
      <vt:lpstr>Arial</vt:lpstr>
      <vt:lpstr>Arial Narrow</vt:lpstr>
      <vt:lpstr>Arial Rounded MT Bold</vt:lpstr>
      <vt:lpstr>Bahnschrift</vt:lpstr>
      <vt:lpstr>Bahnschrift SemiBold SemiConden</vt:lpstr>
      <vt:lpstr>Calibri</vt:lpstr>
      <vt:lpstr>Candara</vt:lpstr>
      <vt:lpstr>Cascadia Code</vt:lpstr>
      <vt:lpstr>Cascadia Code SemiBold</vt:lpstr>
      <vt:lpstr>Century Gothic</vt:lpstr>
      <vt:lpstr>Courier New</vt:lpstr>
      <vt:lpstr>Lucida Sans</vt:lpstr>
      <vt:lpstr>MV Boli</vt:lpstr>
      <vt:lpstr>Verdana</vt:lpstr>
      <vt:lpstr>Wingdings 3</vt:lpstr>
      <vt:lpstr>Slice</vt:lpstr>
      <vt:lpstr>On Beyond Objects Programming in the 21th century  COMP 590-059  Fall 2021</vt:lpstr>
      <vt:lpstr>Linda  and  Tuple Spaces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1170</cp:revision>
  <dcterms:created xsi:type="dcterms:W3CDTF">2013-02-22T17:09:52Z</dcterms:created>
  <dcterms:modified xsi:type="dcterms:W3CDTF">2021-11-18T20:43:05Z</dcterms:modified>
</cp:coreProperties>
</file>