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4"/>
  </p:notesMasterIdLst>
  <p:sldIdLst>
    <p:sldId id="539" r:id="rId2"/>
    <p:sldId id="561" r:id="rId3"/>
    <p:sldId id="524" r:id="rId4"/>
    <p:sldId id="550" r:id="rId5"/>
    <p:sldId id="551" r:id="rId6"/>
    <p:sldId id="555" r:id="rId7"/>
    <p:sldId id="557" r:id="rId8"/>
    <p:sldId id="556" r:id="rId9"/>
    <p:sldId id="554" r:id="rId10"/>
    <p:sldId id="558" r:id="rId11"/>
    <p:sldId id="559" r:id="rId12"/>
    <p:sldId id="553" r:id="rId13"/>
    <p:sldId id="562" r:id="rId14"/>
    <p:sldId id="563" r:id="rId15"/>
    <p:sldId id="564" r:id="rId16"/>
    <p:sldId id="565" r:id="rId17"/>
    <p:sldId id="566" r:id="rId18"/>
    <p:sldId id="567" r:id="rId19"/>
    <p:sldId id="568" r:id="rId20"/>
    <p:sldId id="538" r:id="rId21"/>
    <p:sldId id="536" r:id="rId22"/>
    <p:sldId id="4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BEDDD"/>
    <a:srgbClr val="FEF9EC"/>
    <a:srgbClr val="F4E4CC"/>
    <a:srgbClr val="FEF5E8"/>
    <a:srgbClr val="F9FDC3"/>
    <a:srgbClr val="BE442C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77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7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erve.com/remy/object-oriented-programming-in-apl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en.wikipedia.org/wiki/Write-only_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nway%27s_Game_of_Life" TargetMode="External"/><Relationship Id="rId5" Type="http://schemas.openxmlformats.org/officeDocument/2006/relationships/hyperlink" Target="https://www.quora.com/What-made-APL-programming-so-revolutionary" TargetMode="External"/><Relationship Id="rId4" Type="http://schemas.openxmlformats.org/officeDocument/2006/relationships/hyperlink" Target="https://www.jsoftware.com/papers/APL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y8cceax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nc.edu/~stotts/COMP590-059-f21/slides/CT_PPT_HowTo_Mask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gramming_paradigm" TargetMode="External"/><Relationship Id="rId2" Type="http://schemas.openxmlformats.org/officeDocument/2006/relationships/hyperlink" Target="https://en.wikipedia.org/wiki/Comparison_of_programming_paradig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thod_(computer_science)" TargetMode="External"/><Relationship Id="rId5" Type="http://schemas.openxmlformats.org/officeDocument/2006/relationships/hyperlink" Target="https://en.wikipedia.org/wiki/Indent_style" TargetMode="External"/><Relationship Id="rId4" Type="http://schemas.openxmlformats.org/officeDocument/2006/relationships/hyperlink" Target="https://en.wikipedia.org/wiki/Critiqu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arison_of_programming_paradigm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914900" y="5327837"/>
            <a:ext cx="2667000" cy="10668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Basic Programs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52400" y="1524000"/>
            <a:ext cx="51054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INPUT "What is your name: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PRINT "Hello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INPUT "How many stars do you want: ";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S$ = ""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FOR I = 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60 S$ = S$ + "*"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70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80 PRINT S$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90 INPUT "Do you want more stars? "; A$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100 IF LEN(A$) = 0 THEN GOTO 90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110 A$ = LEFT$(A$, 1)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120 IF A$ = "Y" OR A$ = "y" THEN GOTO 30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130 PRINT "Goodbye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140 END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410200" y="2519643"/>
            <a:ext cx="23622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LET N=10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FOR I=1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PRINT "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Hello!"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END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105400" y="5457825"/>
            <a:ext cx="2286000" cy="8068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PRINT “Hello!”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GOTO 10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54598" y="4343400"/>
            <a:ext cx="7739232" cy="883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APL Has been called a </a:t>
            </a: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“write-only language”</a:t>
            </a:r>
            <a:endParaRPr lang="en-US" sz="2800" dirty="0">
              <a:solidFill>
                <a:srgbClr val="B34D1F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00600" y="533400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3"/>
              </a:rPr>
              <a:t>And so you know…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APL Program </a:t>
            </a:r>
            <a:r>
              <a:rPr lang="en-US" sz="1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(source)</a:t>
            </a:r>
            <a:endParaRPr lang="en-US" sz="1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" y="320974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5"/>
              </a:rPr>
              <a:t>Alan Kay on APL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1619470"/>
            <a:ext cx="4572000" cy="5940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6"/>
              </a:rPr>
              <a:t>Conway’s Game of Life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91645"/>
            <a:ext cx="8686800" cy="67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3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of Fun… just for fun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752600"/>
            <a:ext cx="7086600" cy="137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2"/>
              </a:rPr>
              <a:t>Timeline of Programming Languages</a:t>
            </a:r>
            <a:endParaRPr lang="en-US" sz="3200" b="1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Issues with OO?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</a:t>
            </a:r>
            <a:r>
              <a:rPr lang="en-US" sz="24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</a:t>
            </a:r>
            <a:r>
              <a:rPr lang="en-US" sz="24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modularity</a:t>
            </a: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support each in OO PLs and models?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Objects allow calling code (methods) without having to mod it or know it (reuse)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Packages (modularity)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failings in OO?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</a:t>
            </a:r>
            <a:r>
              <a:rPr lang="en-US" sz="24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</a:t>
            </a:r>
            <a:r>
              <a:rPr lang="en-US" sz="24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modularity</a:t>
            </a: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fail to support each?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Sheer size… modules can get much larger than we can keep in mind (and therefore easily and effectively reason about)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Encapsulation allowed, not required (breaks </a:t>
            </a: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modularity, breaks abstractions)</a:t>
            </a:r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Not easy to separate out different concerns in a module/class, not easy to keep a class cohesive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7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241" y="1524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yes, we can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7239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3957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241" y="1524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but, we don’t have to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8034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 since not declared private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     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double salary;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22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240" y="1524000"/>
            <a:ext cx="814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Can reach into the object even with getters setters, etc.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7" y="1985665"/>
            <a:ext cx="811024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23456.78);</a:t>
            </a:r>
          </a:p>
          <a:p>
            <a:pPr marL="114300"/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("Mark", "Jones", 45, 45678.91);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// cant do it due to encapsulation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(15000.00);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 // cant do it, cant reach in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cant do it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("Non 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pNE.getAge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the correct way, call public 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getter</a:t>
            </a:r>
          </a:p>
          <a:p>
            <a:pPr marL="114300"/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</a:t>
            </a:r>
            <a:r>
              <a:rPr lang="en-US" sz="11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(21000.00); // correct way, call a public method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correct way, call public getter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wrong, reaching into object </a:t>
            </a:r>
            <a:r>
              <a:rPr lang="en-US" sz="11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56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600200"/>
            <a:ext cx="80340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endParaRPr lang="en-US" sz="1600" dirty="0" smtClean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new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23456.78, 15.50);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register hours worked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=1;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&lt;=6;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pEN.addDay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*2); }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hours"); // good way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dollars");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/*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bad way to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0.0;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d=0; d&lt;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pEN.nDays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d++)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[d];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pEN.rate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hours worked");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dollars paid");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*/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5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442911"/>
            <a:ext cx="80340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double[] hours;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//double hours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 rate;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s, double r) {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double[31];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r;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tot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tot +=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return tot;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*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addDay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h)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//hours +=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/>
            </a:r>
            <a:b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 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endParaRPr lang="en-US" sz="3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948557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 move on… AOP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600"/>
            <a:ext cx="7086600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 Oriented Programming</a:t>
            </a:r>
            <a:endParaRPr lang="en-US" sz="32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56510"/>
            <a:ext cx="7848600" cy="3710890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1) Follow the “AJC Install on Windows” instructions and get AspectJ working on your laptop (or other machine)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dirty="0">
              <a:solidFill>
                <a:srgbClr val="00206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2) Try some simple </a:t>
            </a:r>
            <a:r>
              <a:rPr lang="en-US" sz="2400" dirty="0" smtClean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programs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dirty="0">
              <a:solidFill>
                <a:srgbClr val="00206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3) You may work alone, or in groups of up to 3.  In group work, the group produces a solution and one group member submits it with a note saying who it is for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dirty="0">
              <a:solidFill>
                <a:srgbClr val="00206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4) Nothing to submit for this, but next Assignment will be an AspectJ program to submit</a:t>
            </a:r>
            <a:endParaRPr lang="en-US" sz="240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Thursday (no uploads)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447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449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How to Properly</a:t>
            </a:r>
            <a:b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</a:b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Wear a Mask</a:t>
            </a:r>
            <a:endParaRPr 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Programming Paradigms </a:t>
            </a:r>
            <a:r>
              <a:rPr lang="en-US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(source)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14524"/>
              </p:ext>
            </p:extLst>
          </p:nvPr>
        </p:nvGraphicFramePr>
        <p:xfrm>
          <a:off x="304800" y="1524000"/>
          <a:ext cx="8458200" cy="5105400"/>
        </p:xfrm>
        <a:graphic>
          <a:graphicData uri="http://schemas.openxmlformats.org/drawingml/2006/table">
            <a:tbl>
              <a:tblPr/>
              <a:tblGrid>
                <a:gridCol w="1000433">
                  <a:extLst>
                    <a:ext uri="{9D8B030D-6E8A-4147-A177-3AD203B41FA5}">
                      <a16:colId xmlns:a16="http://schemas.microsoft.com/office/drawing/2014/main" val="3629957039"/>
                    </a:ext>
                  </a:extLst>
                </a:gridCol>
                <a:gridCol w="1273278">
                  <a:extLst>
                    <a:ext uri="{9D8B030D-6E8A-4147-A177-3AD203B41FA5}">
                      <a16:colId xmlns:a16="http://schemas.microsoft.com/office/drawing/2014/main" val="3960073106"/>
                    </a:ext>
                  </a:extLst>
                </a:gridCol>
                <a:gridCol w="1612489">
                  <a:extLst>
                    <a:ext uri="{9D8B030D-6E8A-4147-A177-3AD203B41FA5}">
                      <a16:colId xmlns:a16="http://schemas.microsoft.com/office/drawing/2014/main" val="27743457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1943441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67962628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254957924"/>
                    </a:ext>
                  </a:extLst>
                </a:gridCol>
              </a:tblGrid>
              <a:tr h="52255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hlinkClick r:id="rId3" tooltip="Programming paradigm"/>
                        </a:rPr>
                        <a:t>Paradigm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Description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Main traits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Related paradigm(s)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hlinkClick r:id="rId4" tooltip="Critique"/>
                        </a:rPr>
                        <a:t>Critique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Examples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43591"/>
                  </a:ext>
                </a:extLst>
              </a:tr>
              <a:tr h="851163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Programs as statements that </a:t>
                      </a:r>
                      <a:r>
                        <a:rPr lang="en-US" sz="1050" b="1" i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directly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change computed state (datafields)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Direct assignments, common data structures, global variables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Edsger W.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Dijkstra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Michael A. Jackson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Fortran IV, Basic, C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C++,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PHP, Python, Ruby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32196"/>
                  </a:ext>
                </a:extLst>
              </a:tr>
              <a:tr h="851163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Structured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A style of imperative programming with more logical program structure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Structograms, 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hlinkClick r:id="rId5" tooltip="Indent style"/>
                        </a:rPr>
                        <a:t>i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ndentation, no or limited use of goto statements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C, C++,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Pascal, PHP,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Python</a:t>
                      </a:r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7157"/>
                  </a:ext>
                </a:extLst>
              </a:tr>
              <a:tr h="1356104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Derived from structured programming, based on the concept of modular programming or the </a:t>
                      </a:r>
                      <a:r>
                        <a:rPr lang="en-US" sz="1050" b="1" i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procedure call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Local variables, sequence, selection, iteration, and modularization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Structured, 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C, C++, Lisp, PHP, Python </a:t>
                      </a:r>
                      <a:endParaRPr lang="en-US" sz="1050" b="1" dirty="0" smtClean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Fortran 77</a:t>
                      </a:r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58161"/>
                  </a:ext>
                </a:extLst>
              </a:tr>
              <a:tr h="1524419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Object-oriented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Treats datafields as </a:t>
                      </a:r>
                      <a:r>
                        <a:rPr lang="en-US" sz="1050" b="1" i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objects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manipulated through predefined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hlinkClick r:id="rId6" tooltip="Method (computer science)"/>
                        </a:rPr>
                        <a:t>methods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only </a:t>
                      </a:r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Objects, methods,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message passing, information hiding, data abstraction, encapsulation, polymorphism, inheritance, serialization-marshalling </a:t>
                      </a:r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Wikipedia,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others </a:t>
                      </a:r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Common Lisp, C++, C#, Eiffel,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PHP, Python, Ruby, Scala, JavaScript</a:t>
                      </a:r>
                      <a:r>
                        <a:rPr lang="en-US" sz="1050" b="1" baseline="3000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[8][9]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3216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70356" y="21923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38691"/>
              </p:ext>
            </p:extLst>
          </p:nvPr>
        </p:nvGraphicFramePr>
        <p:xfrm>
          <a:off x="304800" y="1524000"/>
          <a:ext cx="8382001" cy="5105400"/>
        </p:xfrm>
        <a:graphic>
          <a:graphicData uri="http://schemas.openxmlformats.org/drawingml/2006/table">
            <a:tbl>
              <a:tblPr/>
              <a:tblGrid>
                <a:gridCol w="991421">
                  <a:extLst>
                    <a:ext uri="{9D8B030D-6E8A-4147-A177-3AD203B41FA5}">
                      <a16:colId xmlns:a16="http://schemas.microsoft.com/office/drawing/2014/main" val="3629957039"/>
                    </a:ext>
                  </a:extLst>
                </a:gridCol>
                <a:gridCol w="1294579">
                  <a:extLst>
                    <a:ext uri="{9D8B030D-6E8A-4147-A177-3AD203B41FA5}">
                      <a16:colId xmlns:a16="http://schemas.microsoft.com/office/drawing/2014/main" val="396007310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74345745"/>
                    </a:ext>
                  </a:extLst>
                </a:gridCol>
                <a:gridCol w="1180383">
                  <a:extLst>
                    <a:ext uri="{9D8B030D-6E8A-4147-A177-3AD203B41FA5}">
                      <a16:colId xmlns:a16="http://schemas.microsoft.com/office/drawing/2014/main" val="3019434414"/>
                    </a:ext>
                  </a:extLst>
                </a:gridCol>
                <a:gridCol w="1027981">
                  <a:extLst>
                    <a:ext uri="{9D8B030D-6E8A-4147-A177-3AD203B41FA5}">
                      <a16:colId xmlns:a16="http://schemas.microsoft.com/office/drawing/2014/main" val="679626288"/>
                    </a:ext>
                  </a:extLst>
                </a:gridCol>
                <a:gridCol w="2135037">
                  <a:extLst>
                    <a:ext uri="{9D8B030D-6E8A-4147-A177-3AD203B41FA5}">
                      <a16:colId xmlns:a16="http://schemas.microsoft.com/office/drawing/2014/main" val="2254957924"/>
                    </a:ext>
                  </a:extLst>
                </a:gridCol>
              </a:tblGrid>
              <a:tr h="52778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Paradigm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Description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Main traits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Related paradigm(s)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Critique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Examples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43591"/>
                  </a:ext>
                </a:extLst>
              </a:tr>
              <a:tr h="1298237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Functional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Treats computation as the evaluation of mathematical functions avoiding state and mutable data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Lambda calculus, compositionality, formula, recursion, referential transparency, no side effects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Declarative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++, 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#,</a:t>
                      </a:r>
                      <a:r>
                        <a:rPr lang="en-US" sz="1050" b="1" baseline="300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Clojure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Coffeescript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Elixir,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Erlang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F#, Haskell, Java (since version 8),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Lisp, Python, R,</a:t>
                      </a:r>
                      <a:r>
                        <a:rPr lang="en-US" sz="1050" b="1" baseline="3000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[4]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Ruby, Scala,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SequenceL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Standard ML, JavaScript, Elm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66373"/>
                  </a:ext>
                </a:extLst>
              </a:tr>
              <a:tr h="1295710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Event-driven including time-driven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Control flow is determined mainly by events, such as mouse clicks or interrupts including timer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Main loop, event handlers, asynchronous processes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Procedural, 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dataflow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JavaScript, ActionScript, Visual Basic, Elm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23800"/>
                  </a:ext>
                </a:extLst>
              </a:tr>
              <a:tr h="868541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Declarative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Defines program logic, but not detailed control flow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Fourth-generation languages, spreadsheets, report program generators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SQL, regular expressions, Prolog, OWL, SPARQL,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Datalog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XSLT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811507"/>
                  </a:ext>
                </a:extLst>
              </a:tr>
              <a:tr h="1115132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Automata-based programming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Treats programs as a model of a finite state machine or any other formal automata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State enumeration, control variable, state changes, isomorphism, state transition table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Imperative, event-driven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Abstract State Machine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Language,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050" b="1" baseline="0" dirty="0" smtClean="0">
                          <a:solidFill>
                            <a:srgbClr val="C00000"/>
                          </a:solidFill>
                        </a:rPr>
                        <a:t>YACC / Bison, </a:t>
                      </a:r>
                    </a:p>
                    <a:p>
                      <a:r>
                        <a:rPr lang="en-US" sz="1050" b="1" baseline="0" dirty="0" smtClean="0">
                          <a:solidFill>
                            <a:srgbClr val="C00000"/>
                          </a:solidFill>
                        </a:rPr>
                        <a:t>Lex / Flex</a:t>
                      </a:r>
                      <a:endParaRPr lang="en-US" sz="1050" b="1" dirty="0">
                        <a:solidFill>
                          <a:srgbClr val="C00000"/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0939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70356" y="21923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409575"/>
            <a:ext cx="8372475" cy="8858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4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Programming Paradigms </a:t>
            </a:r>
            <a:r>
              <a:rPr lang="en-US" sz="1400" b="1" i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(source)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67237" y="3124200"/>
            <a:ext cx="3205163" cy="914400"/>
          </a:xfrm>
          <a:prstGeom prst="roundRect">
            <a:avLst/>
          </a:prstGeom>
          <a:solidFill>
            <a:srgbClr val="FBEDDD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143000"/>
            <a:ext cx="8704965" cy="54292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AREA OF A TRIANGLE WITH A STANDARD SQUARE ROOT FUNCTION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INPUT - TAPE READER UNIT 5, INTEGER INPUT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OUTPUT - LINE PRINTER UNIT 6, REAL OUTPUT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INPUT ERROR DISPLAY ERROR OUTPUT CODE 1 IN JOB CONTROL LISTING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READ INPUT TAPE 5, 501, IA, IB, 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501 FORMAT (3I5)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IA, IB, AND IC MAY NOT BE NEGATIVE OR ZERO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FURTHERMORE, THE SUM OF TWO SIDES OF A TRIANGLE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MUST BE GREATER THAN THE THIRD SIDE, SO WE CHECK FOR THAT, TOO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IF (IA) 777, 777, 701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701 IF (IB) 777, 777, 702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702 IF (IC) 777, 777, 703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703 IF (IA+IB-IC) 777, 777, 704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704 IF (IA+IC-IB) 777, 777, 705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705 IF (IB+IC-IA) 777, 777, 799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rgbClr val="B34D1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777 STOP 1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USING HERON'S FORMULA WE CALCULATE THE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AREA OF THE TRIANGLE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799 S = FLOATF (IA + IB + IC) / 2.0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AREA = SQRTF( S * (S - FLOATF(IA)) * (S - FLOATF(IB)) *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+     (S - FLOATF(IC)))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WRITE OUTPUT TAPE 6, 601, IA, IB, IC, AREA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601 FORMAT (4H A= ,I5,5H  B= ,I5,5H  C= ,I5,8H  AREA= ,F10.2,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+        13H SQUARE UNITS)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STOP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Fortran II Program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0118" y="31242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</a:rPr>
              <a:t>(3-way) </a:t>
            </a:r>
          </a:p>
          <a:p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</a:rPr>
              <a:t>if IA is &lt; 0, goto 777,</a:t>
            </a:r>
          </a:p>
          <a:p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</a:rPr>
              <a:t>==0 goto 777, &gt; 0 goto 701</a:t>
            </a:r>
            <a:endParaRPr lang="en-US" i="1" dirty="0">
              <a:solidFill>
                <a:schemeClr val="accent4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73517" y="3124200"/>
            <a:ext cx="1097280" cy="362455"/>
          </a:xfrm>
          <a:custGeom>
            <a:avLst/>
            <a:gdLst>
              <a:gd name="connsiteX0" fmla="*/ 0 w 1097280"/>
              <a:gd name="connsiteY0" fmla="*/ 86738 h 476087"/>
              <a:gd name="connsiteX1" fmla="*/ 311972 w 1097280"/>
              <a:gd name="connsiteY1" fmla="*/ 677 h 476087"/>
              <a:gd name="connsiteX2" fmla="*/ 441064 w 1097280"/>
              <a:gd name="connsiteY2" fmla="*/ 65223 h 476087"/>
              <a:gd name="connsiteX3" fmla="*/ 537883 w 1097280"/>
              <a:gd name="connsiteY3" fmla="*/ 119011 h 476087"/>
              <a:gd name="connsiteX4" fmla="*/ 591671 w 1097280"/>
              <a:gd name="connsiteY4" fmla="*/ 140526 h 476087"/>
              <a:gd name="connsiteX5" fmla="*/ 645459 w 1097280"/>
              <a:gd name="connsiteY5" fmla="*/ 183557 h 476087"/>
              <a:gd name="connsiteX6" fmla="*/ 677732 w 1097280"/>
              <a:gd name="connsiteY6" fmla="*/ 194314 h 476087"/>
              <a:gd name="connsiteX7" fmla="*/ 731520 w 1097280"/>
              <a:gd name="connsiteY7" fmla="*/ 226587 h 476087"/>
              <a:gd name="connsiteX8" fmla="*/ 753036 w 1097280"/>
              <a:gd name="connsiteY8" fmla="*/ 248103 h 476087"/>
              <a:gd name="connsiteX9" fmla="*/ 796066 w 1097280"/>
              <a:gd name="connsiteY9" fmla="*/ 269618 h 476087"/>
              <a:gd name="connsiteX10" fmla="*/ 839097 w 1097280"/>
              <a:gd name="connsiteY10" fmla="*/ 323406 h 476087"/>
              <a:gd name="connsiteX11" fmla="*/ 871370 w 1097280"/>
              <a:gd name="connsiteY11" fmla="*/ 344921 h 476087"/>
              <a:gd name="connsiteX12" fmla="*/ 957431 w 1097280"/>
              <a:gd name="connsiteY12" fmla="*/ 409467 h 476087"/>
              <a:gd name="connsiteX13" fmla="*/ 1032735 w 1097280"/>
              <a:gd name="connsiteY13" fmla="*/ 474013 h 476087"/>
              <a:gd name="connsiteX14" fmla="*/ 1097280 w 1097280"/>
              <a:gd name="connsiteY14" fmla="*/ 474013 h 47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7280" h="476087">
                <a:moveTo>
                  <a:pt x="0" y="86738"/>
                </a:moveTo>
                <a:cubicBezTo>
                  <a:pt x="103991" y="58051"/>
                  <a:pt x="205648" y="18904"/>
                  <a:pt x="311972" y="677"/>
                </a:cubicBezTo>
                <a:cubicBezTo>
                  <a:pt x="356508" y="-6958"/>
                  <a:pt x="408434" y="52171"/>
                  <a:pt x="441064" y="65223"/>
                </a:cubicBezTo>
                <a:cubicBezTo>
                  <a:pt x="590227" y="124888"/>
                  <a:pt x="406305" y="45913"/>
                  <a:pt x="537883" y="119011"/>
                </a:cubicBezTo>
                <a:cubicBezTo>
                  <a:pt x="554763" y="128389"/>
                  <a:pt x="574399" y="131890"/>
                  <a:pt x="591671" y="140526"/>
                </a:cubicBezTo>
                <a:cubicBezTo>
                  <a:pt x="720858" y="205119"/>
                  <a:pt x="545395" y="123518"/>
                  <a:pt x="645459" y="183557"/>
                </a:cubicBezTo>
                <a:cubicBezTo>
                  <a:pt x="655183" y="189391"/>
                  <a:pt x="666974" y="190728"/>
                  <a:pt x="677732" y="194314"/>
                </a:cubicBezTo>
                <a:cubicBezTo>
                  <a:pt x="732250" y="248832"/>
                  <a:pt x="661694" y="184691"/>
                  <a:pt x="731520" y="226587"/>
                </a:cubicBezTo>
                <a:cubicBezTo>
                  <a:pt x="740217" y="231805"/>
                  <a:pt x="744597" y="242477"/>
                  <a:pt x="753036" y="248103"/>
                </a:cubicBezTo>
                <a:cubicBezTo>
                  <a:pt x="766379" y="256998"/>
                  <a:pt x="782723" y="260723"/>
                  <a:pt x="796066" y="269618"/>
                </a:cubicBezTo>
                <a:cubicBezTo>
                  <a:pt x="828008" y="290912"/>
                  <a:pt x="810320" y="294629"/>
                  <a:pt x="839097" y="323406"/>
                </a:cubicBezTo>
                <a:cubicBezTo>
                  <a:pt x="848239" y="332548"/>
                  <a:pt x="861640" y="336407"/>
                  <a:pt x="871370" y="344921"/>
                </a:cubicBezTo>
                <a:cubicBezTo>
                  <a:pt x="947440" y="411483"/>
                  <a:pt x="894724" y="388566"/>
                  <a:pt x="957431" y="409467"/>
                </a:cubicBezTo>
                <a:cubicBezTo>
                  <a:pt x="965539" y="417575"/>
                  <a:pt x="1011670" y="469332"/>
                  <a:pt x="1032735" y="474013"/>
                </a:cubicBezTo>
                <a:cubicBezTo>
                  <a:pt x="1053738" y="478680"/>
                  <a:pt x="1075765" y="474013"/>
                  <a:pt x="1097280" y="474013"/>
                </a:cubicBezTo>
              </a:path>
            </a:pathLst>
          </a:custGeom>
          <a:noFill/>
          <a:ln w="3175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Fortran IV Program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6593" y="1600200"/>
            <a:ext cx="8704965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AREA OF A TRIANGLE - HERON'S FORMULA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INPUT - CARD READER UNIT 5, INTEGER INPUT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OUTPUT -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INTEGER VARIABLES START WITH I,J,K,L,M OR N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READ(5,501) IA,IB,IC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501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FORMAT(3I5)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IF(IA.EQ.0 .OR. IB.EQ.0 .OR. IC.EQ.0) STOP 1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 = (IA + IB + IC) / 2.0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AREA = SQRT( S * (S - IA) * (S - IB) * (S - IC) )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WRITE(6,601) IA,IB,IC,AREA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601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FORMAT(4H A= ,I5,5H  B= ,I5,5H  C= ,I5,8H  AREA= ,F10.2,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$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13H SQUARE UNITS)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STOP</a:t>
            </a:r>
          </a:p>
          <a:p>
            <a:pPr marL="109728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END</a:t>
            </a:r>
          </a:p>
        </p:txBody>
      </p:sp>
    </p:spTree>
    <p:extLst>
      <p:ext uri="{BB962C8B-B14F-4D97-AF65-F5344CB8AC3E}">
        <p14:creationId xmlns:p14="http://schemas.microsoft.com/office/powerpoint/2010/main" val="200741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Fortran IV Programs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80508" y="1524000"/>
            <a:ext cx="8028691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AREA OF A TRIANGLE - HERON'S FORMULA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INPUT - CARD READER UNIT 5, INTEGER INPUT, ONE BLANK CARD FOR END-OF-DATA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OUTPUT - LINE PRINTER UNIT 6, REAL OUTPUT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 INPUT ERROR DISPAY ERROR MESSAGE ON OUTPUT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501 FORMAT(3I5)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601 FORMAT(4H A= ,I5,5H  B= ,I5,5H  C= ,I5,8H  AREA= ,F10.2,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$13H SQUARE UNITS)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602 FORMAT(10HNORMAL END)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603 FORMAT(23HINPUT ERROR, ZERO VALUE)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INTEGER A,B,C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10 READ(5,501) A,B,C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IF(A.EQ.0 .AND. B.EQ.0 .AND. C.EQ.0) GO TO 50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IF(A.EQ.0 .OR.  B.EQ.0 .OR.  C.EQ.0) GO TO 90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 = (A + B + C) / 2.0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AREA = SQRT( S * (S - A) * (S - B) * (S - C) 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WRITE(6,601) A,B,C,AREA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GO TO 10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50 WRITE(6,602)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STOP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90 WRITE(6,603)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STOP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END</a:t>
            </a:r>
          </a:p>
        </p:txBody>
      </p:sp>
    </p:spTree>
    <p:extLst>
      <p:ext uri="{BB962C8B-B14F-4D97-AF65-F5344CB8AC3E}">
        <p14:creationId xmlns:p14="http://schemas.microsoft.com/office/powerpoint/2010/main" val="15965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Fortran 77 Program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0368" y="1428750"/>
            <a:ext cx="7739232" cy="53530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!</a:t>
            </a:r>
            <a:endParaRPr lang="en-US" sz="135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! Program to calculate the sum </a:t>
            </a:r>
            <a:r>
              <a:rPr lang="en-US" sz="135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of </a:t>
            </a: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up to n values of x**3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! where negative values are ignored.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!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IMPLICIT NONE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INTEGER I,N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REAL SUM,X,Y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READ(*,*)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WRITE(*,*)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SUM=0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DO I=1,N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READ(*,*) X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WRITE(*,*) X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IF (X.GE.0.0) THEN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   Y=X**3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   SUM=SUM+Y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   END IF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END DO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WRITE(*,*) </a:t>
            </a:r>
            <a:r>
              <a:rPr lang="en-US" sz="135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‘The sum of </a:t>
            </a: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positive </a:t>
            </a:r>
            <a:r>
              <a:rPr lang="en-US" sz="1350" b="1" dirty="0" err="1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cubes</a:t>
            </a:r>
            <a:r>
              <a:rPr lang="en-US" sz="1350" b="1" dirty="0" err="1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:’,</a:t>
            </a:r>
            <a:r>
              <a:rPr lang="en-US" sz="1350" b="1" dirty="0" err="1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SUM</a:t>
            </a:r>
            <a:endParaRPr lang="en-US" sz="135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  END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90600" y="4800600"/>
            <a:ext cx="2667000" cy="10668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9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8851</TotalTime>
  <Words>2503</Words>
  <Application>Microsoft Office PowerPoint</Application>
  <PresentationFormat>On-screen Show (4:3)</PresentationFormat>
  <Paragraphs>289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7" baseType="lpstr">
      <vt:lpstr>Arial</vt:lpstr>
      <vt:lpstr>Arial Narrow</vt:lpstr>
      <vt:lpstr>Bahnschrift</vt:lpstr>
      <vt:lpstr>Calibri</vt:lpstr>
      <vt:lpstr>Cascadia Code</vt:lpstr>
      <vt:lpstr>Century Gothic</vt:lpstr>
      <vt:lpstr>Consolas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1014</cp:revision>
  <dcterms:created xsi:type="dcterms:W3CDTF">2013-02-22T17:09:52Z</dcterms:created>
  <dcterms:modified xsi:type="dcterms:W3CDTF">2021-08-31T16:48:46Z</dcterms:modified>
</cp:coreProperties>
</file>