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5" r:id="rId1"/>
  </p:sldMasterIdLst>
  <p:notesMasterIdLst>
    <p:notesMasterId r:id="rId24"/>
  </p:notesMasterIdLst>
  <p:sldIdLst>
    <p:sldId id="539" r:id="rId2"/>
    <p:sldId id="561" r:id="rId3"/>
    <p:sldId id="524" r:id="rId4"/>
    <p:sldId id="550" r:id="rId5"/>
    <p:sldId id="551" r:id="rId6"/>
    <p:sldId id="555" r:id="rId7"/>
    <p:sldId id="557" r:id="rId8"/>
    <p:sldId id="556" r:id="rId9"/>
    <p:sldId id="554" r:id="rId10"/>
    <p:sldId id="558" r:id="rId11"/>
    <p:sldId id="559" r:id="rId12"/>
    <p:sldId id="553" r:id="rId13"/>
    <p:sldId id="562" r:id="rId14"/>
    <p:sldId id="563" r:id="rId15"/>
    <p:sldId id="564" r:id="rId16"/>
    <p:sldId id="565" r:id="rId17"/>
    <p:sldId id="566" r:id="rId18"/>
    <p:sldId id="567" r:id="rId19"/>
    <p:sldId id="568" r:id="rId20"/>
    <p:sldId id="538" r:id="rId21"/>
    <p:sldId id="536" r:id="rId22"/>
    <p:sldId id="472" r:id="rId2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34D1F"/>
    <a:srgbClr val="FBEDDD"/>
    <a:srgbClr val="FEF9EC"/>
    <a:srgbClr val="F4E4CC"/>
    <a:srgbClr val="FEF5E8"/>
    <a:srgbClr val="F9FDC3"/>
    <a:srgbClr val="BE442C"/>
    <a:srgbClr val="C6341C"/>
    <a:srgbClr val="47AF6F"/>
    <a:srgbClr val="F59D9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477" autoAdjust="0"/>
    <p:restoredTop sz="94633" autoAdjust="0"/>
  </p:normalViewPr>
  <p:slideViewPr>
    <p:cSldViewPr>
      <p:cViewPr varScale="1">
        <p:scale>
          <a:sx n="118" d="100"/>
          <a:sy n="118" d="100"/>
        </p:scale>
        <p:origin x="726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172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90" d="100"/>
        <a:sy n="90" d="100"/>
      </p:scale>
      <p:origin x="0" y="403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5731CC-7623-49A2-BDB8-9242858AF01D}" type="datetimeFigureOut">
              <a:rPr lang="en-US" smtClean="0"/>
              <a:t>8/31/2021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47FE0E-92D0-472F-9E15-224B450E13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7377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4334933" y="1169931"/>
            <a:ext cx="4814835" cy="4993802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6154713" cy="3124201"/>
          </a:xfrm>
        </p:spPr>
        <p:txBody>
          <a:bodyPr anchor="b">
            <a:normAutofit/>
          </a:bodyPr>
          <a:lstStyle>
            <a:lvl1pPr algn="l">
              <a:defRPr sz="44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43868"/>
            <a:ext cx="4954250" cy="1913466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8/31/2021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9006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33400" y="533400"/>
            <a:ext cx="8077200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762002" y="3843867"/>
            <a:ext cx="7281332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8/31/2021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6336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077200" cy="2895600"/>
          </a:xfrm>
        </p:spPr>
        <p:txBody>
          <a:bodyPr anchor="ctr">
            <a:normAutofit/>
          </a:bodyPr>
          <a:lstStyle>
            <a:lvl1pPr algn="l">
              <a:defRPr sz="2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114800"/>
            <a:ext cx="6383552" cy="190500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8/31/2021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3266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3" y="533400"/>
            <a:ext cx="6859787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66800" y="3429000"/>
            <a:ext cx="6402467" cy="4826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301070"/>
            <a:ext cx="6382361" cy="171873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8/31/2021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702861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429000"/>
            <a:ext cx="6382361" cy="1697400"/>
          </a:xfrm>
        </p:spPr>
        <p:txBody>
          <a:bodyPr anchor="b">
            <a:normAutofit/>
          </a:bodyPr>
          <a:lstStyle>
            <a:lvl1pPr algn="l">
              <a:defRPr sz="2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132980"/>
            <a:ext cx="6383552" cy="886819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8/31/2021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3575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4" y="533400"/>
            <a:ext cx="6859786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886200"/>
            <a:ext cx="638236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953000"/>
            <a:ext cx="63823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8/31/2021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000245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7525658" cy="28956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928534"/>
            <a:ext cx="638236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766735"/>
            <a:ext cx="6382360" cy="1253065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8/31/2021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0250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1"/>
            <a:ext cx="6554867" cy="376767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8/31/2021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4294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6406" y="533400"/>
            <a:ext cx="2044194" cy="4419600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0"/>
            <a:ext cx="5850012" cy="548640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8/31/2021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7040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6554867" cy="3767670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8/31/2021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9763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981199"/>
            <a:ext cx="6402468" cy="2319867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487333"/>
            <a:ext cx="6402467" cy="1532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8/31/2021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007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533400" y="533400"/>
            <a:ext cx="3949967" cy="3767667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533400"/>
            <a:ext cx="3948238" cy="37592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8/31/2021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166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1" y="533400"/>
            <a:ext cx="3716866" cy="609600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399" y="1143000"/>
            <a:ext cx="3945467" cy="3158067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5016" y="566738"/>
            <a:ext cx="37640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1143000"/>
            <a:ext cx="3956705" cy="3149600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8/31/2021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8060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8/31/2021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6632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8/31/2021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9187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8667" y="533400"/>
            <a:ext cx="3200400" cy="1524000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399" y="533400"/>
            <a:ext cx="4438755" cy="54864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18667" y="2209802"/>
            <a:ext cx="32004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8/31/2021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1391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800" y="1447800"/>
            <a:ext cx="3563258" cy="11430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762000" y="914400"/>
            <a:ext cx="3280974" cy="48006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96027" y="2743200"/>
            <a:ext cx="3564223" cy="2082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8/31/2021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8708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670675" y="3894667"/>
            <a:ext cx="2470456" cy="2658533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33401"/>
            <a:ext cx="6554867" cy="37676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30245" y="6172203"/>
            <a:ext cx="1200463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DC30AAD-270B-45A5-9812-B3FF80DA1D53}" type="datetimeFigureOut">
              <a:rPr lang="en-US" smtClean="0"/>
              <a:t>8/31/2021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172200"/>
            <a:ext cx="581172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4426" y="5578478"/>
            <a:ext cx="856907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8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86192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46" r:id="rId1"/>
    <p:sldLayoutId id="2147483847" r:id="rId2"/>
    <p:sldLayoutId id="2147483848" r:id="rId3"/>
    <p:sldLayoutId id="2147483849" r:id="rId4"/>
    <p:sldLayoutId id="2147483850" r:id="rId5"/>
    <p:sldLayoutId id="2147483851" r:id="rId6"/>
    <p:sldLayoutId id="2147483852" r:id="rId7"/>
    <p:sldLayoutId id="2147483853" r:id="rId8"/>
    <p:sldLayoutId id="2147483854" r:id="rId9"/>
    <p:sldLayoutId id="2147483855" r:id="rId10"/>
    <p:sldLayoutId id="2147483856" r:id="rId11"/>
    <p:sldLayoutId id="2147483857" r:id="rId12"/>
    <p:sldLayoutId id="2147483858" r:id="rId13"/>
    <p:sldLayoutId id="2147483859" r:id="rId14"/>
    <p:sldLayoutId id="2147483860" r:id="rId15"/>
    <p:sldLayoutId id="2147483861" r:id="rId16"/>
    <p:sldLayoutId id="2147483862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lideserve.com/remy/object-oriented-programming-in-apl" TargetMode="External"/><Relationship Id="rId7" Type="http://schemas.openxmlformats.org/officeDocument/2006/relationships/image" Target="../media/image4.JPG"/><Relationship Id="rId2" Type="http://schemas.openxmlformats.org/officeDocument/2006/relationships/hyperlink" Target="https://en.wikipedia.org/wiki/Write-only_languag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n.wikipedia.org/wiki/Conway%27s_Game_of_Life" TargetMode="External"/><Relationship Id="rId5" Type="http://schemas.openxmlformats.org/officeDocument/2006/relationships/hyperlink" Target="https://www.quora.com/What-made-APL-programming-so-revolutionary" TargetMode="External"/><Relationship Id="rId4" Type="http://schemas.openxmlformats.org/officeDocument/2006/relationships/hyperlink" Target="https://www.jsoftware.com/papers/APL.htm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tinyurl.com/y8cceaxn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s.unc.edu/~stotts/COMP590-059-f21/slides/CT_PPT_HowTo_Mask.pptx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Programming_paradigm" TargetMode="External"/><Relationship Id="rId2" Type="http://schemas.openxmlformats.org/officeDocument/2006/relationships/hyperlink" Target="https://en.wikipedia.org/wiki/Comparison_of_programming_paradigm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n.wikipedia.org/wiki/Method_(computer_science)" TargetMode="External"/><Relationship Id="rId5" Type="http://schemas.openxmlformats.org/officeDocument/2006/relationships/hyperlink" Target="https://en.wikipedia.org/wiki/Indent_style" TargetMode="External"/><Relationship Id="rId4" Type="http://schemas.openxmlformats.org/officeDocument/2006/relationships/hyperlink" Target="https://en.wikipedia.org/wiki/Critique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en.wikipedia.org/wiki/Comparison_of_programming_paradigms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alphaModFix amt="80000"/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28600" y="228600"/>
            <a:ext cx="8686800" cy="2438400"/>
          </a:xfrm>
          <a:prstGeom prst="roundRect">
            <a:avLst/>
          </a:prstGeom>
          <a:gradFill flip="none" rotWithShape="1">
            <a:gsLst>
              <a:gs pos="0">
                <a:schemeClr val="accent5">
                  <a:lumMod val="5000"/>
                  <a:lumOff val="95000"/>
                  <a:alpha val="10000"/>
                </a:schemeClr>
              </a:gs>
              <a:gs pos="49000">
                <a:schemeClr val="accent5">
                  <a:lumMod val="45000"/>
                  <a:lumOff val="55000"/>
                  <a:alpha val="98000"/>
                </a:schemeClr>
              </a:gs>
              <a:gs pos="86000">
                <a:schemeClr val="accent5">
                  <a:lumMod val="45000"/>
                  <a:lumOff val="55000"/>
                  <a:alpha val="74000"/>
                </a:schemeClr>
              </a:gs>
              <a:gs pos="100000">
                <a:schemeClr val="accent5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solidFill>
              <a:srgbClr val="FBEDDD">
                <a:alpha val="2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04800"/>
            <a:ext cx="7620000" cy="2133600"/>
          </a:xfrm>
        </p:spPr>
        <p:txBody>
          <a:bodyPr>
            <a:noAutofit/>
          </a:bodyPr>
          <a:lstStyle/>
          <a:p>
            <a:pPr algn="r">
              <a:spcBef>
                <a:spcPts val="0"/>
              </a:spcBef>
            </a:pPr>
            <a:r>
              <a:rPr lang="en-US" sz="48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On Beyond Objects</a:t>
            </a:r>
            <a:r>
              <a:rPr lang="en-US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en-US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sz="2400" b="1" dirty="0" smtClean="0">
                <a:solidFill>
                  <a:srgbClr val="0070C0"/>
                </a:solidFill>
                <a:latin typeface="MV Boli" panose="02000500030200090000" pitchFamily="2" charset="0"/>
                <a:ea typeface="Verdana" pitchFamily="34" charset="0"/>
                <a:cs typeface="MV Boli" panose="02000500030200090000" pitchFamily="2" charset="0"/>
              </a:rPr>
              <a:t>Programming in the 21</a:t>
            </a:r>
            <a:r>
              <a:rPr lang="en-US" sz="2400" b="1" baseline="30000" dirty="0" smtClean="0">
                <a:solidFill>
                  <a:srgbClr val="0070C0"/>
                </a:solidFill>
                <a:latin typeface="MV Boli" panose="02000500030200090000" pitchFamily="2" charset="0"/>
                <a:ea typeface="Verdana" pitchFamily="34" charset="0"/>
                <a:cs typeface="MV Boli" panose="02000500030200090000" pitchFamily="2" charset="0"/>
              </a:rPr>
              <a:t>th</a:t>
            </a:r>
            <a:r>
              <a:rPr lang="en-US" sz="2400" b="1" dirty="0" smtClean="0">
                <a:solidFill>
                  <a:srgbClr val="0070C0"/>
                </a:solidFill>
                <a:latin typeface="MV Boli" panose="02000500030200090000" pitchFamily="2" charset="0"/>
                <a:ea typeface="Verdana" pitchFamily="34" charset="0"/>
                <a:cs typeface="MV Boli" panose="02000500030200090000" pitchFamily="2" charset="0"/>
              </a:rPr>
              <a:t> century</a:t>
            </a:r>
            <a:r>
              <a:rPr lang="en-US" b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en-US" b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sz="2400" b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en-US" sz="2400" b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sz="1600" b="1" i="1" dirty="0" smtClean="0">
                <a:solidFill>
                  <a:schemeClr val="bg1">
                    <a:lumMod val="65000"/>
                    <a:lumOff val="35000"/>
                  </a:schemeClr>
                </a:solidFill>
                <a:latin typeface="Lucida Sans" panose="020B0602030504020204" pitchFamily="34" charset="0"/>
                <a:ea typeface="Verdana" pitchFamily="34" charset="0"/>
                <a:cs typeface="Verdana" pitchFamily="34" charset="0"/>
              </a:rPr>
              <a:t>COMP 590-059 </a:t>
            </a:r>
            <a:br>
              <a:rPr lang="en-US" sz="1600" b="1" i="1" dirty="0" smtClean="0">
                <a:solidFill>
                  <a:schemeClr val="bg1">
                    <a:lumMod val="65000"/>
                    <a:lumOff val="35000"/>
                  </a:schemeClr>
                </a:solidFill>
                <a:latin typeface="Lucida Sans" panose="020B0602030504020204" pitchFamily="34" charset="0"/>
                <a:ea typeface="Verdana" pitchFamily="34" charset="0"/>
                <a:cs typeface="Verdana" pitchFamily="34" charset="0"/>
              </a:rPr>
            </a:br>
            <a:r>
              <a:rPr lang="en-US" sz="1600" b="1" i="1" dirty="0" smtClean="0">
                <a:solidFill>
                  <a:schemeClr val="bg1">
                    <a:lumMod val="65000"/>
                    <a:lumOff val="35000"/>
                  </a:schemeClr>
                </a:solidFill>
                <a:latin typeface="Lucida Sans" panose="020B0602030504020204" pitchFamily="34" charset="0"/>
                <a:ea typeface="Verdana" pitchFamily="34" charset="0"/>
                <a:cs typeface="Verdana" pitchFamily="34" charset="0"/>
              </a:rPr>
              <a:t>Fall 2021</a:t>
            </a:r>
            <a:endParaRPr lang="en-US" sz="1600" b="1" i="1" dirty="0">
              <a:solidFill>
                <a:schemeClr val="bg1">
                  <a:lumMod val="65000"/>
                  <a:lumOff val="35000"/>
                </a:schemeClr>
              </a:solidFill>
              <a:latin typeface="Lucida Sans" panose="020B0602030504020204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24400" y="5257800"/>
            <a:ext cx="3962400" cy="1143000"/>
          </a:xfrm>
        </p:spPr>
        <p:txBody>
          <a:bodyPr>
            <a:normAutofit fontScale="32500" lnSpcReduction="20000"/>
          </a:bodyPr>
          <a:lstStyle/>
          <a:p>
            <a:pPr algn="r">
              <a:lnSpc>
                <a:spcPts val="100"/>
              </a:lnSpc>
              <a:spcBef>
                <a:spcPts val="0"/>
              </a:spcBef>
            </a:pPr>
            <a:r>
              <a:rPr lang="en-US" sz="2400" i="1" dirty="0">
                <a:solidFill>
                  <a:schemeClr val="accent2">
                    <a:lumMod val="50000"/>
                  </a:schemeClr>
                </a:solidFill>
              </a:rPr>
              <a:t>  </a:t>
            </a:r>
          </a:p>
          <a:p>
            <a:pPr algn="r"/>
            <a:r>
              <a:rPr lang="en-US" sz="4900" b="1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David </a:t>
            </a:r>
            <a:r>
              <a:rPr lang="en-US" sz="4900" b="1" i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Stotts</a:t>
            </a:r>
          </a:p>
          <a:p>
            <a:pPr algn="r"/>
            <a:r>
              <a:rPr lang="en-US" sz="4900" b="1" i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Computer Science </a:t>
            </a:r>
            <a:r>
              <a:rPr lang="en-US" sz="4900" b="1" i="1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Dept</a:t>
            </a:r>
            <a:endParaRPr lang="en-US" sz="4900" b="1" i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pPr algn="r"/>
            <a:r>
              <a:rPr lang="en-US" sz="4900" b="1" i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UNC Chapel Hill</a:t>
            </a:r>
            <a:endParaRPr lang="en-US" sz="2500" b="1" i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9777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8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8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6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3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" grpId="0"/>
      <p:bldP spid="3" grpId="0" uiExpand="1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4914900" y="5327837"/>
            <a:ext cx="2667000" cy="1066800"/>
          </a:xfrm>
          <a:prstGeom prst="roundRect">
            <a:avLst/>
          </a:prstGeom>
          <a:solidFill>
            <a:srgbClr val="FBEDDD">
              <a:alpha val="17000"/>
            </a:srgbClr>
          </a:solidFill>
          <a:ln w="19050">
            <a:solidFill>
              <a:schemeClr val="accent1">
                <a:shade val="50000"/>
                <a:hueMod val="94000"/>
                <a:alpha val="94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304800" y="381000"/>
            <a:ext cx="8524875" cy="1019175"/>
          </a:xfrm>
          <a:prstGeom prst="roundRect">
            <a:avLst/>
          </a:prstGeom>
          <a:solidFill>
            <a:schemeClr val="accent5">
              <a:lumMod val="20000"/>
              <a:lumOff val="80000"/>
              <a:alpha val="27000"/>
            </a:schemeClr>
          </a:solidFill>
          <a:ln w="15875">
            <a:solidFill>
              <a:schemeClr val="tx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>
              <a:solidFill>
                <a:srgbClr val="0070C0"/>
              </a:solidFill>
            </a:endParaRPr>
          </a:p>
        </p:txBody>
      </p:sp>
      <p:sp>
        <p:nvSpPr>
          <p:cNvPr id="6" name="Content Placeholder 1"/>
          <p:cNvSpPr>
            <a:spLocks noGrp="1"/>
          </p:cNvSpPr>
          <p:nvPr>
            <p:ph idx="1"/>
          </p:nvPr>
        </p:nvSpPr>
        <p:spPr>
          <a:xfrm>
            <a:off x="457200" y="409575"/>
            <a:ext cx="8372475" cy="885825"/>
          </a:xfrm>
          <a:noFill/>
        </p:spPr>
        <p:txBody>
          <a:bodyPr>
            <a:normAutofit/>
          </a:bodyPr>
          <a:lstStyle/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Sample Basic Programs</a:t>
            </a:r>
            <a:endParaRPr lang="en-US" sz="4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152400" y="1524000"/>
            <a:ext cx="5105400" cy="45720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dirty="0">
                <a:solidFill>
                  <a:schemeClr val="bg1"/>
                </a:solidFill>
                <a:latin typeface="Consolas" panose="020B0609020204030204" pitchFamily="49" charset="0"/>
                <a:cs typeface="Arial" panose="020B0604020202020204" pitchFamily="34" charset="0"/>
              </a:rPr>
              <a:t>10 INPUT "What is your name: "; U$</a:t>
            </a:r>
          </a:p>
          <a:p>
            <a:pPr marL="10972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dirty="0">
                <a:solidFill>
                  <a:schemeClr val="bg1"/>
                </a:solidFill>
                <a:latin typeface="Consolas" panose="020B0609020204030204" pitchFamily="49" charset="0"/>
                <a:cs typeface="Arial" panose="020B0604020202020204" pitchFamily="34" charset="0"/>
              </a:rPr>
              <a:t>20 PRINT "Hello "; U$</a:t>
            </a:r>
          </a:p>
          <a:p>
            <a:pPr marL="10972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dirty="0">
                <a:solidFill>
                  <a:schemeClr val="bg1"/>
                </a:solidFill>
                <a:latin typeface="Consolas" panose="020B0609020204030204" pitchFamily="49" charset="0"/>
                <a:cs typeface="Arial" panose="020B0604020202020204" pitchFamily="34" charset="0"/>
              </a:rPr>
              <a:t>30 INPUT "How many stars do you want: "; N</a:t>
            </a:r>
          </a:p>
          <a:p>
            <a:pPr marL="10972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dirty="0">
                <a:solidFill>
                  <a:schemeClr val="bg1"/>
                </a:solidFill>
                <a:latin typeface="Consolas" panose="020B0609020204030204" pitchFamily="49" charset="0"/>
                <a:cs typeface="Arial" panose="020B0604020202020204" pitchFamily="34" charset="0"/>
              </a:rPr>
              <a:t>40 S$ = ""</a:t>
            </a:r>
          </a:p>
          <a:p>
            <a:pPr marL="10972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dirty="0">
                <a:solidFill>
                  <a:schemeClr val="bg1"/>
                </a:solidFill>
                <a:latin typeface="Consolas" panose="020B0609020204030204" pitchFamily="49" charset="0"/>
                <a:cs typeface="Arial" panose="020B0604020202020204" pitchFamily="34" charset="0"/>
              </a:rPr>
              <a:t>50 FOR I = 1 TO N</a:t>
            </a:r>
          </a:p>
          <a:p>
            <a:pPr marL="10972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dirty="0">
                <a:solidFill>
                  <a:schemeClr val="bg1"/>
                </a:solidFill>
                <a:latin typeface="Consolas" panose="020B0609020204030204" pitchFamily="49" charset="0"/>
                <a:cs typeface="Arial" panose="020B0604020202020204" pitchFamily="34" charset="0"/>
              </a:rPr>
              <a:t>60 S$ = S$ + "*"</a:t>
            </a:r>
          </a:p>
          <a:p>
            <a:pPr marL="10972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dirty="0">
                <a:solidFill>
                  <a:schemeClr val="bg1"/>
                </a:solidFill>
                <a:latin typeface="Consolas" panose="020B0609020204030204" pitchFamily="49" charset="0"/>
                <a:cs typeface="Arial" panose="020B0604020202020204" pitchFamily="34" charset="0"/>
              </a:rPr>
              <a:t>70 NEXT I</a:t>
            </a:r>
          </a:p>
          <a:p>
            <a:pPr marL="10972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dirty="0">
                <a:solidFill>
                  <a:schemeClr val="bg1"/>
                </a:solidFill>
                <a:latin typeface="Consolas" panose="020B0609020204030204" pitchFamily="49" charset="0"/>
                <a:cs typeface="Arial" panose="020B0604020202020204" pitchFamily="34" charset="0"/>
              </a:rPr>
              <a:t>80 PRINT S$</a:t>
            </a:r>
          </a:p>
          <a:p>
            <a:pPr marL="10972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dirty="0">
                <a:solidFill>
                  <a:schemeClr val="bg1"/>
                </a:solidFill>
                <a:latin typeface="Consolas" panose="020B0609020204030204" pitchFamily="49" charset="0"/>
                <a:cs typeface="Arial" panose="020B0604020202020204" pitchFamily="34" charset="0"/>
              </a:rPr>
              <a:t>90 INPUT "Do you want more stars? "; A$</a:t>
            </a:r>
          </a:p>
          <a:p>
            <a:pPr marL="10972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dirty="0">
                <a:solidFill>
                  <a:schemeClr val="bg1"/>
                </a:solidFill>
                <a:latin typeface="Consolas" panose="020B0609020204030204" pitchFamily="49" charset="0"/>
                <a:cs typeface="Arial" panose="020B0604020202020204" pitchFamily="34" charset="0"/>
              </a:rPr>
              <a:t>100 IF LEN(A$) = 0 THEN GOTO 90</a:t>
            </a:r>
          </a:p>
          <a:p>
            <a:pPr marL="10972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dirty="0">
                <a:solidFill>
                  <a:schemeClr val="bg1"/>
                </a:solidFill>
                <a:latin typeface="Consolas" panose="020B0609020204030204" pitchFamily="49" charset="0"/>
                <a:cs typeface="Arial" panose="020B0604020202020204" pitchFamily="34" charset="0"/>
              </a:rPr>
              <a:t>110 A$ = LEFT$(A$, 1)</a:t>
            </a:r>
          </a:p>
          <a:p>
            <a:pPr marL="10972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dirty="0">
                <a:solidFill>
                  <a:schemeClr val="bg1"/>
                </a:solidFill>
                <a:latin typeface="Consolas" panose="020B0609020204030204" pitchFamily="49" charset="0"/>
                <a:cs typeface="Arial" panose="020B0604020202020204" pitchFamily="34" charset="0"/>
              </a:rPr>
              <a:t>120 IF A$ = "Y" OR A$ = "y" THEN GOTO 30</a:t>
            </a:r>
          </a:p>
          <a:p>
            <a:pPr marL="10972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dirty="0">
                <a:solidFill>
                  <a:schemeClr val="bg1"/>
                </a:solidFill>
                <a:latin typeface="Consolas" panose="020B0609020204030204" pitchFamily="49" charset="0"/>
                <a:cs typeface="Arial" panose="020B0604020202020204" pitchFamily="34" charset="0"/>
              </a:rPr>
              <a:t>130 PRINT "Goodbye "; U$</a:t>
            </a:r>
          </a:p>
          <a:p>
            <a:pPr marL="10972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dirty="0">
                <a:solidFill>
                  <a:schemeClr val="bg1"/>
                </a:solidFill>
                <a:latin typeface="Consolas" panose="020B0609020204030204" pitchFamily="49" charset="0"/>
                <a:cs typeface="Arial" panose="020B0604020202020204" pitchFamily="34" charset="0"/>
              </a:rPr>
              <a:t>140 END</a:t>
            </a:r>
          </a:p>
        </p:txBody>
      </p:sp>
      <p:sp>
        <p:nvSpPr>
          <p:cNvPr id="9" name="Content Placeholder 1"/>
          <p:cNvSpPr txBox="1">
            <a:spLocks/>
          </p:cNvSpPr>
          <p:nvPr/>
        </p:nvSpPr>
        <p:spPr>
          <a:xfrm>
            <a:off x="5410200" y="2519643"/>
            <a:ext cx="2362200" cy="18288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dirty="0">
                <a:solidFill>
                  <a:schemeClr val="bg1"/>
                </a:solidFill>
                <a:latin typeface="Consolas" panose="020B0609020204030204" pitchFamily="49" charset="0"/>
                <a:cs typeface="Arial" panose="020B0604020202020204" pitchFamily="34" charset="0"/>
              </a:rPr>
              <a:t>10 LET N=10</a:t>
            </a:r>
          </a:p>
          <a:p>
            <a:pPr marL="10972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dirty="0">
                <a:solidFill>
                  <a:schemeClr val="bg1"/>
                </a:solidFill>
                <a:latin typeface="Consolas" panose="020B0609020204030204" pitchFamily="49" charset="0"/>
                <a:cs typeface="Arial" panose="020B0604020202020204" pitchFamily="34" charset="0"/>
              </a:rPr>
              <a:t>20 FOR I=1 TO N</a:t>
            </a:r>
          </a:p>
          <a:p>
            <a:pPr marL="10972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dirty="0">
                <a:solidFill>
                  <a:schemeClr val="bg1"/>
                </a:solidFill>
                <a:latin typeface="Consolas" panose="020B0609020204030204" pitchFamily="49" charset="0"/>
                <a:cs typeface="Arial" panose="020B0604020202020204" pitchFamily="34" charset="0"/>
              </a:rPr>
              <a:t>30 PRINT "</a:t>
            </a:r>
            <a:r>
              <a:rPr lang="en-US" sz="1600" b="1" dirty="0" smtClean="0">
                <a:solidFill>
                  <a:schemeClr val="bg1"/>
                </a:solidFill>
                <a:latin typeface="Consolas" panose="020B0609020204030204" pitchFamily="49" charset="0"/>
                <a:cs typeface="Arial" panose="020B0604020202020204" pitchFamily="34" charset="0"/>
              </a:rPr>
              <a:t>Hello!"</a:t>
            </a:r>
            <a:endParaRPr lang="en-US" sz="1600" b="1" dirty="0">
              <a:solidFill>
                <a:schemeClr val="bg1"/>
              </a:solidFill>
              <a:latin typeface="Consolas" panose="020B0609020204030204" pitchFamily="49" charset="0"/>
              <a:cs typeface="Arial" panose="020B0604020202020204" pitchFamily="34" charset="0"/>
            </a:endParaRPr>
          </a:p>
          <a:p>
            <a:pPr marL="10972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dirty="0">
                <a:solidFill>
                  <a:schemeClr val="bg1"/>
                </a:solidFill>
                <a:latin typeface="Consolas" panose="020B0609020204030204" pitchFamily="49" charset="0"/>
                <a:cs typeface="Arial" panose="020B0604020202020204" pitchFamily="34" charset="0"/>
              </a:rPr>
              <a:t>40 NEXT I</a:t>
            </a:r>
          </a:p>
          <a:p>
            <a:pPr marL="10972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dirty="0">
                <a:solidFill>
                  <a:schemeClr val="bg1"/>
                </a:solidFill>
                <a:latin typeface="Consolas" panose="020B0609020204030204" pitchFamily="49" charset="0"/>
                <a:cs typeface="Arial" panose="020B0604020202020204" pitchFamily="34" charset="0"/>
              </a:rPr>
              <a:t>50 END</a:t>
            </a:r>
          </a:p>
        </p:txBody>
      </p:sp>
      <p:sp>
        <p:nvSpPr>
          <p:cNvPr id="11" name="Content Placeholder 1"/>
          <p:cNvSpPr txBox="1">
            <a:spLocks/>
          </p:cNvSpPr>
          <p:nvPr/>
        </p:nvSpPr>
        <p:spPr>
          <a:xfrm>
            <a:off x="5105400" y="5457825"/>
            <a:ext cx="2286000" cy="806824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dirty="0">
                <a:solidFill>
                  <a:schemeClr val="bg1"/>
                </a:solidFill>
                <a:latin typeface="Consolas" panose="020B0609020204030204" pitchFamily="49" charset="0"/>
                <a:cs typeface="Arial" panose="020B0604020202020204" pitchFamily="34" charset="0"/>
              </a:rPr>
              <a:t>10 </a:t>
            </a:r>
            <a:r>
              <a:rPr lang="en-US" sz="1600" b="1" dirty="0" smtClean="0">
                <a:solidFill>
                  <a:schemeClr val="bg1"/>
                </a:solidFill>
                <a:latin typeface="Consolas" panose="020B0609020204030204" pitchFamily="49" charset="0"/>
                <a:cs typeface="Arial" panose="020B0604020202020204" pitchFamily="34" charset="0"/>
              </a:rPr>
              <a:t>PRINT “Hello!”</a:t>
            </a:r>
            <a:endParaRPr lang="en-US" sz="1600" b="1" dirty="0">
              <a:solidFill>
                <a:schemeClr val="bg1"/>
              </a:solidFill>
              <a:latin typeface="Consolas" panose="020B0609020204030204" pitchFamily="49" charset="0"/>
              <a:cs typeface="Arial" panose="020B0604020202020204" pitchFamily="34" charset="0"/>
            </a:endParaRPr>
          </a:p>
          <a:p>
            <a:pPr marL="10972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dirty="0" smtClean="0">
                <a:solidFill>
                  <a:schemeClr val="bg1"/>
                </a:solidFill>
                <a:latin typeface="Consolas" panose="020B0609020204030204" pitchFamily="49" charset="0"/>
                <a:cs typeface="Arial" panose="020B0604020202020204" pitchFamily="34" charset="0"/>
              </a:rPr>
              <a:t>20 GOTO 10</a:t>
            </a:r>
            <a:endParaRPr lang="en-US" sz="1600" b="1" dirty="0">
              <a:solidFill>
                <a:schemeClr val="bg1"/>
              </a:solidFill>
              <a:latin typeface="Consolas" panose="020B0609020204030204" pitchFamily="49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9320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1"/>
          <p:cNvSpPr txBox="1">
            <a:spLocks/>
          </p:cNvSpPr>
          <p:nvPr/>
        </p:nvSpPr>
        <p:spPr>
          <a:xfrm>
            <a:off x="254598" y="4343400"/>
            <a:ext cx="7739232" cy="883598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solidFill>
                  <a:srgbClr val="B34D1F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APL Has been called a </a:t>
            </a:r>
            <a:r>
              <a:rPr lang="en-US" sz="2800" dirty="0" smtClean="0">
                <a:solidFill>
                  <a:srgbClr val="B34D1F"/>
                </a:solidFill>
                <a:latin typeface="Bahnschrift" panose="020B0502040204020203" pitchFamily="34" charset="0"/>
                <a:cs typeface="Arial" panose="020B0604020202020204" pitchFamily="34" charset="0"/>
                <a:hlinkClick r:id="rId2"/>
              </a:rPr>
              <a:t>“write-only language”</a:t>
            </a:r>
            <a:endParaRPr lang="en-US" sz="2800" dirty="0">
              <a:solidFill>
                <a:srgbClr val="B34D1F"/>
              </a:solidFill>
              <a:latin typeface="Bahnschrift" panose="020B0502040204020203" pitchFamily="34" charset="0"/>
              <a:cs typeface="Arial" panose="020B0604020202020204" pitchFamily="34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4800600" y="5334000"/>
            <a:ext cx="2667000" cy="762000"/>
          </a:xfrm>
          <a:prstGeom prst="roundRect">
            <a:avLst/>
          </a:prstGeom>
          <a:solidFill>
            <a:srgbClr val="FBEDDD">
              <a:alpha val="17000"/>
            </a:srgbClr>
          </a:solidFill>
          <a:ln w="19050">
            <a:solidFill>
              <a:schemeClr val="accent1">
                <a:shade val="50000"/>
                <a:hueMod val="94000"/>
                <a:alpha val="94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 smtClean="0">
                <a:solidFill>
                  <a:srgbClr val="B34D1F"/>
                </a:solidFill>
                <a:hlinkClick r:id="rId3"/>
              </a:rPr>
              <a:t>And so you know…</a:t>
            </a:r>
            <a:endParaRPr lang="en-US" b="1" i="1" dirty="0">
              <a:solidFill>
                <a:srgbClr val="B34D1F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304800" y="381000"/>
            <a:ext cx="8524875" cy="1019175"/>
          </a:xfrm>
          <a:prstGeom prst="roundRect">
            <a:avLst/>
          </a:prstGeom>
          <a:solidFill>
            <a:schemeClr val="accent5">
              <a:lumMod val="20000"/>
              <a:lumOff val="80000"/>
              <a:alpha val="27000"/>
            </a:schemeClr>
          </a:solidFill>
          <a:ln w="15875">
            <a:solidFill>
              <a:schemeClr val="tx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>
              <a:solidFill>
                <a:srgbClr val="0070C0"/>
              </a:solidFill>
            </a:endParaRPr>
          </a:p>
        </p:txBody>
      </p:sp>
      <p:sp>
        <p:nvSpPr>
          <p:cNvPr id="6" name="Content Placeholder 1"/>
          <p:cNvSpPr>
            <a:spLocks noGrp="1"/>
          </p:cNvSpPr>
          <p:nvPr>
            <p:ph idx="1"/>
          </p:nvPr>
        </p:nvSpPr>
        <p:spPr>
          <a:xfrm>
            <a:off x="457200" y="409575"/>
            <a:ext cx="8372475" cy="885825"/>
          </a:xfrm>
          <a:noFill/>
        </p:spPr>
        <p:txBody>
          <a:bodyPr>
            <a:normAutofit/>
          </a:bodyPr>
          <a:lstStyle/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Sample APL Program </a:t>
            </a:r>
            <a:r>
              <a:rPr lang="en-US" sz="1800" b="1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(source)</a:t>
            </a:r>
            <a:endParaRPr lang="en-US" sz="1800" b="1" i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457200" y="3209740"/>
            <a:ext cx="2667000" cy="762000"/>
          </a:xfrm>
          <a:prstGeom prst="roundRect">
            <a:avLst/>
          </a:prstGeom>
          <a:solidFill>
            <a:srgbClr val="FBEDDD">
              <a:alpha val="17000"/>
            </a:srgbClr>
          </a:solidFill>
          <a:ln w="19050">
            <a:solidFill>
              <a:schemeClr val="accent1">
                <a:shade val="50000"/>
                <a:hueMod val="94000"/>
                <a:alpha val="94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 smtClean="0">
                <a:solidFill>
                  <a:srgbClr val="B34D1F"/>
                </a:solidFill>
                <a:hlinkClick r:id="rId5"/>
              </a:rPr>
              <a:t>Alan Kay on APL</a:t>
            </a:r>
            <a:endParaRPr lang="en-US" b="1" i="1" dirty="0">
              <a:solidFill>
                <a:srgbClr val="B34D1F"/>
              </a:solidFill>
            </a:endParaRPr>
          </a:p>
        </p:txBody>
      </p:sp>
      <p:sp>
        <p:nvSpPr>
          <p:cNvPr id="10" name="Content Placeholder 1"/>
          <p:cNvSpPr txBox="1">
            <a:spLocks/>
          </p:cNvSpPr>
          <p:nvPr/>
        </p:nvSpPr>
        <p:spPr>
          <a:xfrm>
            <a:off x="228600" y="1619470"/>
            <a:ext cx="4572000" cy="594025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solidFill>
                  <a:schemeClr val="bg1"/>
                </a:solidFill>
                <a:latin typeface="Bahnschrift" panose="020B0502040204020203" pitchFamily="34" charset="0"/>
                <a:cs typeface="Arial" panose="020B0604020202020204" pitchFamily="34" charset="0"/>
                <a:hlinkClick r:id="rId6"/>
              </a:rPr>
              <a:t>Conway’s Game of Life</a:t>
            </a:r>
            <a:endParaRPr lang="en-US" sz="2800" dirty="0">
              <a:solidFill>
                <a:schemeClr val="bg1"/>
              </a:solidFill>
              <a:latin typeface="Bahnschrift" panose="020B0502040204020203" pitchFamily="34" charset="0"/>
              <a:cs typeface="Arial" panose="020B060402020202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2291645"/>
            <a:ext cx="8686800" cy="674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6430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3" grpId="0" animBg="1"/>
      <p:bldP spid="9" grpId="0" animBg="1"/>
      <p:bldP spid="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304800" y="381000"/>
            <a:ext cx="8524875" cy="1019175"/>
          </a:xfrm>
          <a:prstGeom prst="roundRect">
            <a:avLst/>
          </a:prstGeom>
          <a:solidFill>
            <a:schemeClr val="accent5">
              <a:lumMod val="20000"/>
              <a:lumOff val="80000"/>
              <a:alpha val="27000"/>
            </a:schemeClr>
          </a:solidFill>
          <a:ln w="15875">
            <a:solidFill>
              <a:schemeClr val="tx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>
              <a:solidFill>
                <a:srgbClr val="0070C0"/>
              </a:solidFill>
            </a:endParaRPr>
          </a:p>
        </p:txBody>
      </p:sp>
      <p:sp>
        <p:nvSpPr>
          <p:cNvPr id="6" name="Content Placeholder 1"/>
          <p:cNvSpPr>
            <a:spLocks noGrp="1"/>
          </p:cNvSpPr>
          <p:nvPr>
            <p:ph idx="1"/>
          </p:nvPr>
        </p:nvSpPr>
        <p:spPr>
          <a:xfrm>
            <a:off x="457200" y="409575"/>
            <a:ext cx="8372475" cy="885825"/>
          </a:xfrm>
          <a:noFill/>
        </p:spPr>
        <p:txBody>
          <a:bodyPr>
            <a:normAutofit/>
          </a:bodyPr>
          <a:lstStyle/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Bit of Fun… just for fun</a:t>
            </a:r>
            <a:endParaRPr lang="en-US" sz="4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457200" y="1752600"/>
            <a:ext cx="7086600" cy="1371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buFont typeface="Wingdings 3" panose="05040102010807070707" pitchFamily="18" charset="2"/>
              <a:buNone/>
            </a:pPr>
            <a:r>
              <a:rPr lang="en-US" sz="3200" b="1" i="1" dirty="0" smtClean="0">
                <a:solidFill>
                  <a:schemeClr val="accent6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  <a:hlinkClick r:id="rId2"/>
              </a:rPr>
              <a:t>Timeline of Programming Languages</a:t>
            </a:r>
            <a:endParaRPr lang="en-US" sz="3200" b="1" i="1" dirty="0">
              <a:solidFill>
                <a:schemeClr val="accent6">
                  <a:lumMod val="50000"/>
                </a:schemeClr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6739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304800" y="381000"/>
            <a:ext cx="8524875" cy="1019175"/>
          </a:xfrm>
          <a:prstGeom prst="roundRect">
            <a:avLst/>
          </a:prstGeom>
          <a:solidFill>
            <a:schemeClr val="accent5">
              <a:lumMod val="20000"/>
              <a:lumOff val="80000"/>
              <a:alpha val="27000"/>
            </a:schemeClr>
          </a:solidFill>
          <a:ln w="15875">
            <a:solidFill>
              <a:schemeClr val="tx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>
              <a:solidFill>
                <a:srgbClr val="0070C0"/>
              </a:solidFill>
            </a:endParaRPr>
          </a:p>
        </p:txBody>
      </p:sp>
      <p:sp>
        <p:nvSpPr>
          <p:cNvPr id="6" name="Content Placeholder 1"/>
          <p:cNvSpPr>
            <a:spLocks noGrp="1"/>
          </p:cNvSpPr>
          <p:nvPr>
            <p:ph idx="1"/>
          </p:nvPr>
        </p:nvSpPr>
        <p:spPr>
          <a:xfrm>
            <a:off x="457200" y="409575"/>
            <a:ext cx="8372475" cy="885825"/>
          </a:xfrm>
          <a:noFill/>
        </p:spPr>
        <p:txBody>
          <a:bodyPr>
            <a:normAutofit/>
          </a:bodyPr>
          <a:lstStyle/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are Issues with OO?</a:t>
            </a:r>
            <a:endParaRPr lang="en-US" sz="4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81000" y="1828800"/>
            <a:ext cx="723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Bahnschrift" panose="020B0502040204020203" pitchFamily="34" charset="0"/>
              </a:rPr>
              <a:t>Goals: </a:t>
            </a:r>
            <a:r>
              <a:rPr lang="en-US" sz="2400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Bahnschrift" panose="020B0502040204020203" pitchFamily="34" charset="0"/>
              </a:rPr>
              <a:t>OO methods/models were intended to </a:t>
            </a:r>
            <a:endParaRPr lang="en-US" sz="2400" dirty="0">
              <a:solidFill>
                <a:schemeClr val="bg1">
                  <a:lumMod val="85000"/>
                  <a:lumOff val="15000"/>
                </a:schemeClr>
              </a:solidFill>
              <a:latin typeface="Bahnschrift" panose="020B0502040204020203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81000" y="2290465"/>
            <a:ext cx="7239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228600">
              <a:buFont typeface="Arial" panose="020B0604020202020204" pitchFamily="34" charset="0"/>
              <a:buChar char="•"/>
            </a:pPr>
            <a:r>
              <a:rPr lang="en-US" sz="2400" i="1" dirty="0">
                <a:solidFill>
                  <a:srgbClr val="C00000"/>
                </a:solidFill>
                <a:latin typeface="Bahnschrift" panose="020B0502040204020203" pitchFamily="34" charset="0"/>
              </a:rPr>
              <a:t>i</a:t>
            </a:r>
            <a:r>
              <a:rPr lang="en-US" sz="2400" i="1" dirty="0" smtClean="0">
                <a:solidFill>
                  <a:srgbClr val="C00000"/>
                </a:solidFill>
                <a:latin typeface="Bahnschrift" panose="020B0502040204020203" pitchFamily="34" charset="0"/>
              </a:rPr>
              <a:t>ncrease reuse</a:t>
            </a:r>
          </a:p>
          <a:p>
            <a:pPr marL="342900" indent="-228600">
              <a:buFont typeface="Arial" panose="020B0604020202020204" pitchFamily="34" charset="0"/>
              <a:buChar char="•"/>
            </a:pPr>
            <a:r>
              <a:rPr lang="en-US" sz="2400" i="1" dirty="0">
                <a:solidFill>
                  <a:srgbClr val="C00000"/>
                </a:solidFill>
                <a:latin typeface="Bahnschrift" panose="020B0502040204020203" pitchFamily="34" charset="0"/>
              </a:rPr>
              <a:t>increase </a:t>
            </a:r>
            <a:r>
              <a:rPr lang="en-US" sz="2400" i="1" dirty="0" smtClean="0">
                <a:solidFill>
                  <a:srgbClr val="C00000"/>
                </a:solidFill>
                <a:latin typeface="Bahnschrift" panose="020B0502040204020203" pitchFamily="34" charset="0"/>
              </a:rPr>
              <a:t>modularity</a:t>
            </a:r>
            <a:endParaRPr lang="en-US" sz="2400" i="1" dirty="0">
              <a:solidFill>
                <a:srgbClr val="C00000"/>
              </a:solidFill>
              <a:latin typeface="Bahnschrift" panose="020B0502040204020203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81000" y="3352800"/>
            <a:ext cx="72390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Bahnschrift" panose="020B0502040204020203" pitchFamily="34" charset="0"/>
              </a:rPr>
              <a:t>How do we do support each in OO PLs and models?</a:t>
            </a:r>
          </a:p>
          <a:p>
            <a:pPr marL="342900" indent="-2286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i="1" dirty="0" smtClean="0">
                <a:solidFill>
                  <a:srgbClr val="C00000"/>
                </a:solidFill>
                <a:latin typeface="Bahnschrift" panose="020B0502040204020203" pitchFamily="34" charset="0"/>
              </a:rPr>
              <a:t>Objects allow calling code (methods) without having to mod it or know it (reuse)</a:t>
            </a:r>
          </a:p>
          <a:p>
            <a:pPr marL="342900" indent="-2286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i="1" dirty="0" smtClean="0">
                <a:solidFill>
                  <a:srgbClr val="C00000"/>
                </a:solidFill>
                <a:latin typeface="Bahnschrift" panose="020B0502040204020203" pitchFamily="34" charset="0"/>
              </a:rPr>
              <a:t>Packages (modularity)</a:t>
            </a:r>
          </a:p>
          <a:p>
            <a:pPr marL="342900" indent="-228600">
              <a:buFont typeface="Arial" panose="020B0604020202020204" pitchFamily="34" charset="0"/>
              <a:buChar char="•"/>
            </a:pPr>
            <a:endParaRPr lang="en-US" sz="2000" i="1" dirty="0" smtClean="0">
              <a:solidFill>
                <a:srgbClr val="C00000"/>
              </a:solidFill>
              <a:latin typeface="Bahnschrift" panose="020B0502040204020203" pitchFamily="34" charset="0"/>
            </a:endParaRPr>
          </a:p>
          <a:p>
            <a:pPr marL="342900" indent="-228600">
              <a:buFont typeface="Arial" panose="020B0604020202020204" pitchFamily="34" charset="0"/>
              <a:buChar char="•"/>
            </a:pPr>
            <a:endParaRPr lang="en-US" sz="2400" i="1" dirty="0">
              <a:solidFill>
                <a:srgbClr val="C00000"/>
              </a:solidFill>
              <a:latin typeface="Bahnschrif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6937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304800" y="381000"/>
            <a:ext cx="8524875" cy="1019175"/>
          </a:xfrm>
          <a:prstGeom prst="roundRect">
            <a:avLst/>
          </a:prstGeom>
          <a:solidFill>
            <a:schemeClr val="accent5">
              <a:lumMod val="20000"/>
              <a:lumOff val="80000"/>
              <a:alpha val="27000"/>
            </a:schemeClr>
          </a:solidFill>
          <a:ln w="15875">
            <a:solidFill>
              <a:schemeClr val="tx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>
              <a:solidFill>
                <a:srgbClr val="0070C0"/>
              </a:solidFill>
            </a:endParaRPr>
          </a:p>
        </p:txBody>
      </p:sp>
      <p:sp>
        <p:nvSpPr>
          <p:cNvPr id="6" name="Content Placeholder 1"/>
          <p:cNvSpPr>
            <a:spLocks noGrp="1"/>
          </p:cNvSpPr>
          <p:nvPr>
            <p:ph idx="1"/>
          </p:nvPr>
        </p:nvSpPr>
        <p:spPr>
          <a:xfrm>
            <a:off x="457200" y="409575"/>
            <a:ext cx="8372475" cy="885825"/>
          </a:xfrm>
          <a:noFill/>
        </p:spPr>
        <p:txBody>
          <a:bodyPr>
            <a:normAutofit/>
          </a:bodyPr>
          <a:lstStyle/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are the failings in OO?</a:t>
            </a:r>
            <a:endParaRPr lang="en-US" sz="4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81000" y="1828800"/>
            <a:ext cx="723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Bahnschrift" panose="020B0502040204020203" pitchFamily="34" charset="0"/>
              </a:rPr>
              <a:t>Goals: </a:t>
            </a:r>
            <a:r>
              <a:rPr lang="en-US" sz="2400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Bahnschrift" panose="020B0502040204020203" pitchFamily="34" charset="0"/>
              </a:rPr>
              <a:t>OO methods/models were intended to </a:t>
            </a:r>
            <a:endParaRPr lang="en-US" sz="2400" dirty="0">
              <a:solidFill>
                <a:schemeClr val="bg1">
                  <a:lumMod val="85000"/>
                  <a:lumOff val="15000"/>
                </a:schemeClr>
              </a:solidFill>
              <a:latin typeface="Bahnschrift" panose="020B0502040204020203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81000" y="2290465"/>
            <a:ext cx="7239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228600">
              <a:buFont typeface="Arial" panose="020B0604020202020204" pitchFamily="34" charset="0"/>
              <a:buChar char="•"/>
            </a:pPr>
            <a:r>
              <a:rPr lang="en-US" sz="2400" i="1" dirty="0">
                <a:solidFill>
                  <a:srgbClr val="C00000"/>
                </a:solidFill>
                <a:latin typeface="Bahnschrift" panose="020B0502040204020203" pitchFamily="34" charset="0"/>
              </a:rPr>
              <a:t>i</a:t>
            </a:r>
            <a:r>
              <a:rPr lang="en-US" sz="2400" i="1" dirty="0" smtClean="0">
                <a:solidFill>
                  <a:srgbClr val="C00000"/>
                </a:solidFill>
                <a:latin typeface="Bahnschrift" panose="020B0502040204020203" pitchFamily="34" charset="0"/>
              </a:rPr>
              <a:t>ncrease reuse</a:t>
            </a:r>
          </a:p>
          <a:p>
            <a:pPr marL="342900" indent="-228600">
              <a:buFont typeface="Arial" panose="020B0604020202020204" pitchFamily="34" charset="0"/>
              <a:buChar char="•"/>
            </a:pPr>
            <a:r>
              <a:rPr lang="en-US" sz="2400" i="1" dirty="0">
                <a:solidFill>
                  <a:srgbClr val="C00000"/>
                </a:solidFill>
                <a:latin typeface="Bahnschrift" panose="020B0502040204020203" pitchFamily="34" charset="0"/>
              </a:rPr>
              <a:t>increase </a:t>
            </a:r>
            <a:r>
              <a:rPr lang="en-US" sz="2400" i="1" dirty="0" smtClean="0">
                <a:solidFill>
                  <a:srgbClr val="C00000"/>
                </a:solidFill>
                <a:latin typeface="Bahnschrift" panose="020B0502040204020203" pitchFamily="34" charset="0"/>
              </a:rPr>
              <a:t>modularity</a:t>
            </a:r>
            <a:endParaRPr lang="en-US" sz="2400" i="1" dirty="0">
              <a:solidFill>
                <a:srgbClr val="C00000"/>
              </a:solidFill>
              <a:latin typeface="Bahnschrift" panose="020B0502040204020203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81000" y="3352800"/>
            <a:ext cx="7239000" cy="35240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Bahnschrift" panose="020B0502040204020203" pitchFamily="34" charset="0"/>
              </a:rPr>
              <a:t>How do we do fail to support each?</a:t>
            </a:r>
          </a:p>
          <a:p>
            <a:pPr marL="342900" indent="-2286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i="1" dirty="0" smtClean="0">
                <a:solidFill>
                  <a:srgbClr val="C00000"/>
                </a:solidFill>
                <a:latin typeface="Bahnschrift" panose="020B0502040204020203" pitchFamily="34" charset="0"/>
              </a:rPr>
              <a:t>Sheer size… modules can get much larger than we can keep in mind (and therefore easily and effectively reason about)</a:t>
            </a:r>
          </a:p>
          <a:p>
            <a:pPr marL="342900" indent="-2286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i="1" dirty="0" smtClean="0">
                <a:solidFill>
                  <a:srgbClr val="C00000"/>
                </a:solidFill>
                <a:latin typeface="Bahnschrift" panose="020B0502040204020203" pitchFamily="34" charset="0"/>
              </a:rPr>
              <a:t>Encapsulation allowed, not required (breaks </a:t>
            </a:r>
            <a:r>
              <a:rPr lang="en-US" sz="2000" i="1" dirty="0" smtClean="0">
                <a:solidFill>
                  <a:srgbClr val="C00000"/>
                </a:solidFill>
                <a:latin typeface="Bahnschrift" panose="020B0502040204020203" pitchFamily="34" charset="0"/>
              </a:rPr>
              <a:t>modularity, breaks abstractions)</a:t>
            </a:r>
            <a:endParaRPr lang="en-US" sz="2000" i="1" dirty="0" smtClean="0">
              <a:solidFill>
                <a:srgbClr val="C00000"/>
              </a:solidFill>
              <a:latin typeface="Bahnschrift" panose="020B0502040204020203" pitchFamily="34" charset="0"/>
            </a:endParaRPr>
          </a:p>
          <a:p>
            <a:pPr marL="342900" indent="-2286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i="1" dirty="0" smtClean="0">
                <a:solidFill>
                  <a:srgbClr val="C00000"/>
                </a:solidFill>
                <a:latin typeface="Bahnschrift" panose="020B0502040204020203" pitchFamily="34" charset="0"/>
              </a:rPr>
              <a:t>Not easy to separate out different concerns in a module/class, not easy to keep a class cohesive</a:t>
            </a:r>
          </a:p>
          <a:p>
            <a:pPr marL="342900" indent="-228600">
              <a:buFont typeface="Arial" panose="020B0604020202020204" pitchFamily="34" charset="0"/>
              <a:buChar char="•"/>
            </a:pPr>
            <a:endParaRPr lang="en-US" sz="2000" i="1" dirty="0" smtClean="0">
              <a:solidFill>
                <a:srgbClr val="C00000"/>
              </a:solidFill>
              <a:latin typeface="Bahnschrift" panose="020B0502040204020203" pitchFamily="34" charset="0"/>
            </a:endParaRPr>
          </a:p>
          <a:p>
            <a:pPr marL="342900" indent="-228600">
              <a:buFont typeface="Arial" panose="020B0604020202020204" pitchFamily="34" charset="0"/>
              <a:buChar char="•"/>
            </a:pPr>
            <a:endParaRPr lang="en-US" sz="2400" i="1" dirty="0">
              <a:solidFill>
                <a:srgbClr val="C00000"/>
              </a:solidFill>
              <a:latin typeface="Bahnschrif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6577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304800" y="381000"/>
            <a:ext cx="8524875" cy="1019175"/>
          </a:xfrm>
          <a:prstGeom prst="roundRect">
            <a:avLst/>
          </a:prstGeom>
          <a:solidFill>
            <a:schemeClr val="accent5">
              <a:lumMod val="20000"/>
              <a:lumOff val="80000"/>
              <a:alpha val="27000"/>
            </a:schemeClr>
          </a:solidFill>
          <a:ln w="15875">
            <a:solidFill>
              <a:schemeClr val="tx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>
              <a:solidFill>
                <a:srgbClr val="0070C0"/>
              </a:solidFill>
            </a:endParaRPr>
          </a:p>
        </p:txBody>
      </p:sp>
      <p:sp>
        <p:nvSpPr>
          <p:cNvPr id="6" name="Content Placeholder 1"/>
          <p:cNvSpPr>
            <a:spLocks noGrp="1"/>
          </p:cNvSpPr>
          <p:nvPr>
            <p:ph idx="1"/>
          </p:nvPr>
        </p:nvSpPr>
        <p:spPr>
          <a:xfrm>
            <a:off x="457200" y="409575"/>
            <a:ext cx="8372475" cy="885825"/>
          </a:xfrm>
          <a:noFill/>
        </p:spPr>
        <p:txBody>
          <a:bodyPr>
            <a:normAutofit/>
          </a:bodyPr>
          <a:lstStyle/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Encapsulation in Java</a:t>
            </a:r>
            <a:endParaRPr lang="en-US" sz="4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14241" y="1524000"/>
            <a:ext cx="723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Bahnschrift" panose="020B0502040204020203" pitchFamily="34" charset="0"/>
              </a:rPr>
              <a:t>Example . . . yes, we can do it</a:t>
            </a:r>
            <a:endParaRPr lang="en-US" sz="2400" dirty="0">
              <a:solidFill>
                <a:schemeClr val="bg1">
                  <a:lumMod val="85000"/>
                  <a:lumOff val="15000"/>
                </a:schemeClr>
              </a:solidFill>
              <a:latin typeface="Bahnschrift" panose="020B0502040204020203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47958" y="1985665"/>
            <a:ext cx="7239000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4300"/>
            <a:r>
              <a:rPr lang="en-US" sz="14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public class </a:t>
            </a:r>
            <a:r>
              <a:rPr lang="en-US" sz="1400" dirty="0" err="1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EnCapso</a:t>
            </a:r>
            <a:r>
              <a:rPr lang="en-US" sz="14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{</a:t>
            </a:r>
          </a:p>
          <a:p>
            <a:pPr marL="114300"/>
            <a:r>
              <a:rPr lang="en-US" sz="14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private String </a:t>
            </a:r>
            <a:r>
              <a:rPr lang="en-US" sz="1400" dirty="0" err="1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fName</a:t>
            </a:r>
            <a:r>
              <a:rPr lang="en-US" sz="14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;</a:t>
            </a:r>
          </a:p>
          <a:p>
            <a:pPr marL="114300"/>
            <a:r>
              <a:rPr lang="en-US" sz="14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private String </a:t>
            </a:r>
            <a:r>
              <a:rPr lang="en-US" sz="1400" dirty="0" err="1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lName</a:t>
            </a:r>
            <a:r>
              <a:rPr lang="en-US" sz="14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;</a:t>
            </a:r>
          </a:p>
          <a:p>
            <a:pPr marL="114300"/>
            <a:r>
              <a:rPr lang="en-US" sz="14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private </a:t>
            </a:r>
            <a:r>
              <a:rPr lang="en-US" sz="1400" dirty="0" err="1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int</a:t>
            </a:r>
            <a:r>
              <a:rPr lang="en-US" sz="14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age;</a:t>
            </a:r>
          </a:p>
          <a:p>
            <a:pPr marL="114300"/>
            <a:r>
              <a:rPr lang="en-US" sz="14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private double salary;</a:t>
            </a:r>
          </a:p>
          <a:p>
            <a:pPr marL="114300"/>
            <a:r>
              <a:rPr lang="en-US" sz="14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</a:t>
            </a:r>
          </a:p>
          <a:p>
            <a:pPr marL="114300"/>
            <a:r>
              <a:rPr lang="en-US" sz="14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</a:t>
            </a:r>
            <a:r>
              <a:rPr lang="en-US" sz="1400" dirty="0" err="1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EnCapso</a:t>
            </a:r>
            <a:r>
              <a:rPr lang="en-US" sz="14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(String </a:t>
            </a:r>
            <a:r>
              <a:rPr lang="en-US" sz="1400" dirty="0" err="1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fn</a:t>
            </a:r>
            <a:r>
              <a:rPr lang="en-US" sz="14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, String ln, </a:t>
            </a:r>
            <a:r>
              <a:rPr lang="en-US" sz="1400" dirty="0" err="1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int</a:t>
            </a:r>
            <a:r>
              <a:rPr lang="en-US" sz="14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a, double s) { </a:t>
            </a:r>
          </a:p>
          <a:p>
            <a:pPr marL="114300"/>
            <a:r>
              <a:rPr lang="en-US" sz="14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</a:t>
            </a:r>
            <a:r>
              <a:rPr lang="en-US" sz="1400" dirty="0" err="1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this.fName</a:t>
            </a:r>
            <a:r>
              <a:rPr lang="en-US" sz="14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= </a:t>
            </a:r>
            <a:r>
              <a:rPr lang="en-US" sz="1400" dirty="0" err="1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fn</a:t>
            </a:r>
            <a:r>
              <a:rPr lang="en-US" sz="14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;</a:t>
            </a:r>
          </a:p>
          <a:p>
            <a:pPr marL="114300"/>
            <a:r>
              <a:rPr lang="en-US" sz="14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</a:t>
            </a:r>
            <a:r>
              <a:rPr lang="en-US" sz="1400" dirty="0" err="1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this.lName</a:t>
            </a:r>
            <a:r>
              <a:rPr lang="en-US" sz="14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= ln;</a:t>
            </a:r>
          </a:p>
          <a:p>
            <a:pPr marL="114300"/>
            <a:r>
              <a:rPr lang="en-US" sz="14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</a:t>
            </a:r>
            <a:r>
              <a:rPr lang="en-US" sz="1400" dirty="0" err="1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this.age</a:t>
            </a:r>
            <a:r>
              <a:rPr lang="en-US" sz="14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= a;</a:t>
            </a:r>
          </a:p>
          <a:p>
            <a:pPr marL="114300"/>
            <a:r>
              <a:rPr lang="en-US" sz="14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</a:t>
            </a:r>
            <a:r>
              <a:rPr lang="en-US" sz="1400" dirty="0" err="1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this.salary</a:t>
            </a:r>
            <a:r>
              <a:rPr lang="en-US" sz="14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= s;</a:t>
            </a:r>
          </a:p>
          <a:p>
            <a:pPr marL="114300"/>
            <a:r>
              <a:rPr lang="en-US" sz="14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}</a:t>
            </a:r>
          </a:p>
          <a:p>
            <a:pPr marL="114300"/>
            <a:r>
              <a:rPr lang="en-US" sz="14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</a:t>
            </a:r>
          </a:p>
          <a:p>
            <a:pPr marL="114300"/>
            <a:r>
              <a:rPr lang="en-US" sz="14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public </a:t>
            </a:r>
            <a:r>
              <a:rPr lang="en-US" sz="1400" dirty="0" err="1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int</a:t>
            </a:r>
            <a:r>
              <a:rPr lang="en-US" sz="14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</a:t>
            </a:r>
            <a:r>
              <a:rPr lang="en-US" sz="1400" dirty="0" err="1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getAge</a:t>
            </a:r>
            <a:r>
              <a:rPr lang="en-US" sz="14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() { return </a:t>
            </a:r>
            <a:r>
              <a:rPr lang="en-US" sz="1400" dirty="0" err="1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this.age</a:t>
            </a:r>
            <a:r>
              <a:rPr lang="en-US" sz="14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; }</a:t>
            </a:r>
          </a:p>
          <a:p>
            <a:pPr marL="114300"/>
            <a:r>
              <a:rPr lang="en-US" sz="14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public void </a:t>
            </a:r>
            <a:r>
              <a:rPr lang="en-US" sz="1400" dirty="0" err="1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setAge</a:t>
            </a:r>
            <a:r>
              <a:rPr lang="en-US" sz="14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</a:t>
            </a:r>
            <a:r>
              <a:rPr lang="en-US" sz="1400" dirty="0" err="1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int</a:t>
            </a:r>
            <a:r>
              <a:rPr lang="en-US" sz="14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a) { </a:t>
            </a:r>
            <a:r>
              <a:rPr lang="en-US" sz="1400" dirty="0" err="1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this.age</a:t>
            </a:r>
            <a:r>
              <a:rPr lang="en-US" sz="14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= a; }</a:t>
            </a:r>
          </a:p>
          <a:p>
            <a:pPr marL="114300"/>
            <a:r>
              <a:rPr lang="en-US" sz="14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public double </a:t>
            </a:r>
            <a:r>
              <a:rPr lang="en-US" sz="1400" dirty="0" err="1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getSalary</a:t>
            </a:r>
            <a:r>
              <a:rPr lang="en-US" sz="14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() { return </a:t>
            </a:r>
            <a:r>
              <a:rPr lang="en-US" sz="1400" dirty="0" err="1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this.salary</a:t>
            </a:r>
            <a:r>
              <a:rPr lang="en-US" sz="14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; }</a:t>
            </a:r>
          </a:p>
          <a:p>
            <a:pPr marL="114300"/>
            <a:r>
              <a:rPr lang="en-US" sz="14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public void </a:t>
            </a:r>
            <a:r>
              <a:rPr lang="en-US" sz="1400" dirty="0" err="1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setSalary</a:t>
            </a:r>
            <a:r>
              <a:rPr lang="en-US" sz="14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(double </a:t>
            </a:r>
            <a:r>
              <a:rPr lang="en-US" sz="1400" dirty="0" err="1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num</a:t>
            </a:r>
            <a:r>
              <a:rPr lang="en-US" sz="14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) { </a:t>
            </a:r>
            <a:r>
              <a:rPr lang="en-US" sz="1400" dirty="0" err="1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this.salary</a:t>
            </a:r>
            <a:r>
              <a:rPr lang="en-US" sz="14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= </a:t>
            </a:r>
            <a:r>
              <a:rPr lang="en-US" sz="1400" dirty="0" err="1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num</a:t>
            </a:r>
            <a:r>
              <a:rPr lang="en-US" sz="14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; }</a:t>
            </a:r>
          </a:p>
          <a:p>
            <a:pPr marL="114300"/>
            <a:endParaRPr lang="en-US" sz="1400" dirty="0">
              <a:solidFill>
                <a:srgbClr val="0070C0"/>
              </a:solidFill>
              <a:latin typeface="Cascadia Code" panose="020B0609020000020004" pitchFamily="49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  <a:p>
            <a:pPr marL="114300"/>
            <a:r>
              <a:rPr lang="en-US" sz="14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public String </a:t>
            </a:r>
            <a:r>
              <a:rPr lang="en-US" sz="1400" dirty="0" err="1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getName</a:t>
            </a:r>
            <a:r>
              <a:rPr lang="en-US" sz="14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() </a:t>
            </a:r>
            <a:r>
              <a:rPr lang="en-US" sz="1400" dirty="0" smtClean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{return </a:t>
            </a:r>
            <a:r>
              <a:rPr lang="en-US" sz="1400" dirty="0" err="1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this.fName</a:t>
            </a:r>
            <a:r>
              <a:rPr lang="en-US" sz="14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+ " " + </a:t>
            </a:r>
            <a:r>
              <a:rPr lang="en-US" sz="1400" dirty="0" err="1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this.lName</a:t>
            </a:r>
            <a:r>
              <a:rPr lang="en-US" sz="1400" dirty="0" smtClean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;} </a:t>
            </a:r>
            <a:endParaRPr lang="en-US" sz="1400" dirty="0">
              <a:solidFill>
                <a:srgbClr val="0070C0"/>
              </a:solidFill>
              <a:latin typeface="Cascadia Code" panose="020B0609020000020004" pitchFamily="49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  <a:p>
            <a:pPr marL="114300"/>
            <a:r>
              <a:rPr lang="en-US" sz="14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public void </a:t>
            </a:r>
            <a:r>
              <a:rPr lang="en-US" sz="1400" dirty="0" err="1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raiseSalary</a:t>
            </a:r>
            <a:r>
              <a:rPr lang="en-US" sz="14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(double </a:t>
            </a:r>
            <a:r>
              <a:rPr lang="en-US" sz="1400" dirty="0" err="1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inc</a:t>
            </a:r>
            <a:r>
              <a:rPr lang="en-US" sz="14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) { </a:t>
            </a:r>
            <a:r>
              <a:rPr lang="en-US" sz="1400" dirty="0" err="1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this.salary</a:t>
            </a:r>
            <a:r>
              <a:rPr lang="en-US" sz="14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+= </a:t>
            </a:r>
            <a:r>
              <a:rPr lang="en-US" sz="1400" dirty="0" err="1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inc</a:t>
            </a:r>
            <a:r>
              <a:rPr lang="en-US" sz="14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; }</a:t>
            </a:r>
          </a:p>
          <a:p>
            <a:pPr marL="114300"/>
            <a:r>
              <a:rPr lang="en-US" sz="14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539573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304800" y="381000"/>
            <a:ext cx="8524875" cy="1019175"/>
          </a:xfrm>
          <a:prstGeom prst="roundRect">
            <a:avLst/>
          </a:prstGeom>
          <a:solidFill>
            <a:schemeClr val="accent5">
              <a:lumMod val="20000"/>
              <a:lumOff val="80000"/>
              <a:alpha val="27000"/>
            </a:schemeClr>
          </a:solidFill>
          <a:ln w="15875">
            <a:solidFill>
              <a:schemeClr val="tx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>
              <a:solidFill>
                <a:srgbClr val="0070C0"/>
              </a:solidFill>
            </a:endParaRPr>
          </a:p>
        </p:txBody>
      </p:sp>
      <p:sp>
        <p:nvSpPr>
          <p:cNvPr id="6" name="Content Placeholder 1"/>
          <p:cNvSpPr>
            <a:spLocks noGrp="1"/>
          </p:cNvSpPr>
          <p:nvPr>
            <p:ph idx="1"/>
          </p:nvPr>
        </p:nvSpPr>
        <p:spPr>
          <a:xfrm>
            <a:off x="457200" y="409575"/>
            <a:ext cx="8372475" cy="885825"/>
          </a:xfrm>
          <a:noFill/>
        </p:spPr>
        <p:txBody>
          <a:bodyPr>
            <a:normAutofit/>
          </a:bodyPr>
          <a:lstStyle/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Encapsulation in Java</a:t>
            </a:r>
            <a:endParaRPr lang="en-US" sz="4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14241" y="1524000"/>
            <a:ext cx="723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Bahnschrift" panose="020B0502040204020203" pitchFamily="34" charset="0"/>
              </a:rPr>
              <a:t>Example . . . but, we don’t have to do it</a:t>
            </a:r>
            <a:endParaRPr lang="en-US" sz="2400" dirty="0">
              <a:solidFill>
                <a:schemeClr val="bg1">
                  <a:lumMod val="85000"/>
                  <a:lumOff val="15000"/>
                </a:schemeClr>
              </a:solidFill>
              <a:latin typeface="Bahnschrift" panose="020B0502040204020203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47958" y="1985665"/>
            <a:ext cx="8034042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4300"/>
            <a:r>
              <a:rPr lang="en-US" sz="14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public class </a:t>
            </a:r>
            <a:r>
              <a:rPr lang="en-US" sz="1400" dirty="0" err="1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NoCapso</a:t>
            </a:r>
            <a:r>
              <a:rPr lang="en-US" sz="14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{</a:t>
            </a:r>
          </a:p>
          <a:p>
            <a:pPr marL="114300"/>
            <a:r>
              <a:rPr lang="en-US" sz="14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String </a:t>
            </a:r>
            <a:r>
              <a:rPr lang="en-US" sz="1400" dirty="0" err="1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fName</a:t>
            </a:r>
            <a:r>
              <a:rPr lang="en-US" sz="14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;   </a:t>
            </a:r>
            <a:r>
              <a:rPr lang="en-US" sz="1400" dirty="0">
                <a:solidFill>
                  <a:srgbClr val="B34D1F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// public since not declared private</a:t>
            </a:r>
          </a:p>
          <a:p>
            <a:pPr marL="114300"/>
            <a:r>
              <a:rPr lang="en-US" sz="14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String </a:t>
            </a:r>
            <a:r>
              <a:rPr lang="en-US" sz="1400" dirty="0" err="1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lName</a:t>
            </a:r>
            <a:r>
              <a:rPr lang="en-US" sz="14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;   </a:t>
            </a:r>
            <a:r>
              <a:rPr lang="en-US" sz="1400" dirty="0">
                <a:solidFill>
                  <a:srgbClr val="B34D1F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// public</a:t>
            </a:r>
          </a:p>
          <a:p>
            <a:pPr marL="114300"/>
            <a:r>
              <a:rPr lang="en-US" sz="14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</a:t>
            </a:r>
            <a:r>
              <a:rPr lang="en-US" sz="1400" dirty="0" err="1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int</a:t>
            </a:r>
            <a:r>
              <a:rPr lang="en-US" sz="14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age;        </a:t>
            </a:r>
            <a:r>
              <a:rPr lang="en-US" sz="1400" dirty="0">
                <a:solidFill>
                  <a:srgbClr val="B34D1F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// public</a:t>
            </a:r>
          </a:p>
          <a:p>
            <a:pPr marL="114300"/>
            <a:r>
              <a:rPr lang="en-US" sz="14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double salary;  </a:t>
            </a:r>
            <a:r>
              <a:rPr lang="en-US" sz="1400" dirty="0">
                <a:solidFill>
                  <a:srgbClr val="B34D1F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// public</a:t>
            </a:r>
          </a:p>
          <a:p>
            <a:pPr marL="114300"/>
            <a:r>
              <a:rPr lang="en-US" sz="14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</a:t>
            </a:r>
          </a:p>
          <a:p>
            <a:pPr marL="114300"/>
            <a:r>
              <a:rPr lang="en-US" sz="14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</a:t>
            </a:r>
            <a:r>
              <a:rPr lang="en-US" sz="1400" dirty="0" err="1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NoCapso</a:t>
            </a:r>
            <a:r>
              <a:rPr lang="en-US" sz="14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(String </a:t>
            </a:r>
            <a:r>
              <a:rPr lang="en-US" sz="1400" dirty="0" err="1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fn</a:t>
            </a:r>
            <a:r>
              <a:rPr lang="en-US" sz="14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, String ln, </a:t>
            </a:r>
            <a:r>
              <a:rPr lang="en-US" sz="1400" dirty="0" err="1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int</a:t>
            </a:r>
            <a:r>
              <a:rPr lang="en-US" sz="14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a, double s) { </a:t>
            </a:r>
          </a:p>
          <a:p>
            <a:pPr marL="114300"/>
            <a:r>
              <a:rPr lang="en-US" sz="14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</a:t>
            </a:r>
            <a:r>
              <a:rPr lang="en-US" sz="1400" dirty="0" err="1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this.fName</a:t>
            </a:r>
            <a:r>
              <a:rPr lang="en-US" sz="14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= </a:t>
            </a:r>
            <a:r>
              <a:rPr lang="en-US" sz="1400" dirty="0" err="1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fn</a:t>
            </a:r>
            <a:r>
              <a:rPr lang="en-US" sz="14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;</a:t>
            </a:r>
          </a:p>
          <a:p>
            <a:pPr marL="114300"/>
            <a:r>
              <a:rPr lang="en-US" sz="14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</a:t>
            </a:r>
            <a:r>
              <a:rPr lang="en-US" sz="1400" dirty="0" err="1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this.lName</a:t>
            </a:r>
            <a:r>
              <a:rPr lang="en-US" sz="14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= ln;</a:t>
            </a:r>
          </a:p>
          <a:p>
            <a:pPr marL="114300"/>
            <a:r>
              <a:rPr lang="en-US" sz="14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</a:t>
            </a:r>
            <a:r>
              <a:rPr lang="en-US" sz="1400" dirty="0" err="1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this.age</a:t>
            </a:r>
            <a:r>
              <a:rPr lang="en-US" sz="14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= a;</a:t>
            </a:r>
          </a:p>
          <a:p>
            <a:pPr marL="114300"/>
            <a:r>
              <a:rPr lang="en-US" sz="14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</a:t>
            </a:r>
            <a:r>
              <a:rPr lang="en-US" sz="1400" dirty="0" err="1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this.salary</a:t>
            </a:r>
            <a:r>
              <a:rPr lang="en-US" sz="14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= s;</a:t>
            </a:r>
          </a:p>
          <a:p>
            <a:pPr marL="114300"/>
            <a:r>
              <a:rPr lang="en-US" sz="14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}</a:t>
            </a:r>
          </a:p>
          <a:p>
            <a:pPr marL="114300"/>
            <a:endParaRPr lang="en-US" sz="1400" dirty="0">
              <a:solidFill>
                <a:srgbClr val="0070C0"/>
              </a:solidFill>
              <a:latin typeface="Cascadia Code" panose="020B0609020000020004" pitchFamily="49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  <a:p>
            <a:pPr marL="114300"/>
            <a:r>
              <a:rPr lang="en-US" sz="14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public </a:t>
            </a:r>
            <a:r>
              <a:rPr lang="en-US" sz="1400" dirty="0" err="1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int</a:t>
            </a:r>
            <a:r>
              <a:rPr lang="en-US" sz="14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</a:t>
            </a:r>
            <a:r>
              <a:rPr lang="en-US" sz="1400" dirty="0" err="1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getAge</a:t>
            </a:r>
            <a:r>
              <a:rPr lang="en-US" sz="14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() { return </a:t>
            </a:r>
            <a:r>
              <a:rPr lang="en-US" sz="1400" dirty="0" err="1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this.age</a:t>
            </a:r>
            <a:r>
              <a:rPr lang="en-US" sz="14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; }</a:t>
            </a:r>
          </a:p>
          <a:p>
            <a:pPr marL="114300"/>
            <a:r>
              <a:rPr lang="en-US" sz="14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public void </a:t>
            </a:r>
            <a:r>
              <a:rPr lang="en-US" sz="1400" dirty="0" err="1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setAge</a:t>
            </a:r>
            <a:r>
              <a:rPr lang="en-US" sz="14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</a:t>
            </a:r>
            <a:r>
              <a:rPr lang="en-US" sz="1400" dirty="0" err="1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int</a:t>
            </a:r>
            <a:r>
              <a:rPr lang="en-US" sz="14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a) { </a:t>
            </a:r>
            <a:r>
              <a:rPr lang="en-US" sz="1400" dirty="0" err="1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this.age</a:t>
            </a:r>
            <a:r>
              <a:rPr lang="en-US" sz="14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= a; }</a:t>
            </a:r>
          </a:p>
          <a:p>
            <a:pPr marL="114300"/>
            <a:r>
              <a:rPr lang="en-US" sz="14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public double </a:t>
            </a:r>
            <a:r>
              <a:rPr lang="en-US" sz="1400" dirty="0" err="1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getSalary</a:t>
            </a:r>
            <a:r>
              <a:rPr lang="en-US" sz="14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() { return </a:t>
            </a:r>
            <a:r>
              <a:rPr lang="en-US" sz="1400" dirty="0" err="1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this.salary</a:t>
            </a:r>
            <a:r>
              <a:rPr lang="en-US" sz="14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; }</a:t>
            </a:r>
          </a:p>
          <a:p>
            <a:pPr marL="114300"/>
            <a:r>
              <a:rPr lang="en-US" sz="14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public void </a:t>
            </a:r>
            <a:r>
              <a:rPr lang="en-US" sz="1400" dirty="0" err="1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setSalary</a:t>
            </a:r>
            <a:r>
              <a:rPr lang="en-US" sz="14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(double </a:t>
            </a:r>
            <a:r>
              <a:rPr lang="en-US" sz="1400" dirty="0" err="1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num</a:t>
            </a:r>
            <a:r>
              <a:rPr lang="en-US" sz="14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) { </a:t>
            </a:r>
            <a:r>
              <a:rPr lang="en-US" sz="1400" dirty="0" err="1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this.salary</a:t>
            </a:r>
            <a:r>
              <a:rPr lang="en-US" sz="14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= </a:t>
            </a:r>
            <a:r>
              <a:rPr lang="en-US" sz="1400" dirty="0" err="1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num</a:t>
            </a:r>
            <a:r>
              <a:rPr lang="en-US" sz="14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; }</a:t>
            </a:r>
          </a:p>
          <a:p>
            <a:pPr marL="114300"/>
            <a:r>
              <a:rPr lang="en-US" sz="14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public String </a:t>
            </a:r>
            <a:r>
              <a:rPr lang="en-US" sz="1400" dirty="0" err="1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getName</a:t>
            </a:r>
            <a:r>
              <a:rPr lang="en-US" sz="14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() </a:t>
            </a:r>
            <a:r>
              <a:rPr lang="en-US" sz="1400" dirty="0" smtClean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{return </a:t>
            </a:r>
            <a:r>
              <a:rPr lang="en-US" sz="1400" dirty="0" err="1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this.fName</a:t>
            </a:r>
            <a:r>
              <a:rPr lang="en-US" sz="14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+ " " + </a:t>
            </a:r>
            <a:r>
              <a:rPr lang="en-US" sz="1400" dirty="0" err="1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this.lName</a:t>
            </a:r>
            <a:r>
              <a:rPr lang="en-US" sz="1400" dirty="0" smtClean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;} </a:t>
            </a:r>
            <a:endParaRPr lang="en-US" sz="1400" dirty="0">
              <a:solidFill>
                <a:srgbClr val="0070C0"/>
              </a:solidFill>
              <a:latin typeface="Cascadia Code" panose="020B0609020000020004" pitchFamily="49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  <a:p>
            <a:pPr marL="114300"/>
            <a:r>
              <a:rPr lang="en-US" sz="14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public void </a:t>
            </a:r>
            <a:r>
              <a:rPr lang="en-US" sz="1400" dirty="0" err="1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raiseSalary</a:t>
            </a:r>
            <a:r>
              <a:rPr lang="en-US" sz="14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(double </a:t>
            </a:r>
            <a:r>
              <a:rPr lang="en-US" sz="1400" dirty="0" err="1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inc</a:t>
            </a:r>
            <a:r>
              <a:rPr lang="en-US" sz="14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) { </a:t>
            </a:r>
            <a:r>
              <a:rPr lang="en-US" sz="1400" dirty="0" err="1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this.salary</a:t>
            </a:r>
            <a:r>
              <a:rPr lang="en-US" sz="14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+= </a:t>
            </a:r>
            <a:r>
              <a:rPr lang="en-US" sz="1400" dirty="0" err="1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inc</a:t>
            </a:r>
            <a:r>
              <a:rPr lang="en-US" sz="14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; }</a:t>
            </a:r>
          </a:p>
          <a:p>
            <a:pPr marL="114300"/>
            <a:r>
              <a:rPr lang="en-US" sz="14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272268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304800" y="381000"/>
            <a:ext cx="8524875" cy="1019175"/>
          </a:xfrm>
          <a:prstGeom prst="roundRect">
            <a:avLst/>
          </a:prstGeom>
          <a:solidFill>
            <a:schemeClr val="accent5">
              <a:lumMod val="20000"/>
              <a:lumOff val="80000"/>
              <a:alpha val="27000"/>
            </a:schemeClr>
          </a:solidFill>
          <a:ln w="15875">
            <a:solidFill>
              <a:schemeClr val="tx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>
              <a:solidFill>
                <a:srgbClr val="0070C0"/>
              </a:solidFill>
            </a:endParaRPr>
          </a:p>
        </p:txBody>
      </p:sp>
      <p:sp>
        <p:nvSpPr>
          <p:cNvPr id="6" name="Content Placeholder 1"/>
          <p:cNvSpPr>
            <a:spLocks noGrp="1"/>
          </p:cNvSpPr>
          <p:nvPr>
            <p:ph idx="1"/>
          </p:nvPr>
        </p:nvSpPr>
        <p:spPr>
          <a:xfrm>
            <a:off x="457200" y="409575"/>
            <a:ext cx="8372475" cy="885825"/>
          </a:xfrm>
          <a:noFill/>
        </p:spPr>
        <p:txBody>
          <a:bodyPr>
            <a:normAutofit/>
          </a:bodyPr>
          <a:lstStyle/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Encapsulation in Java</a:t>
            </a:r>
            <a:endParaRPr lang="en-US" sz="4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14240" y="1524000"/>
            <a:ext cx="81439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Bahnschrift" panose="020B0502040204020203" pitchFamily="34" charset="0"/>
              </a:rPr>
              <a:t>Can reach into the object even with getters setters, etc.</a:t>
            </a:r>
            <a:endParaRPr lang="en-US" sz="2400" dirty="0">
              <a:solidFill>
                <a:schemeClr val="bg1">
                  <a:lumMod val="85000"/>
                  <a:lumOff val="15000"/>
                </a:schemeClr>
              </a:solidFill>
              <a:latin typeface="Bahnschrift" panose="020B0502040204020203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47957" y="1985665"/>
            <a:ext cx="8110241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4300"/>
            <a:r>
              <a:rPr lang="en-US" sz="11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public class </a:t>
            </a:r>
            <a:r>
              <a:rPr lang="en-US" sz="1100" dirty="0" err="1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EncapDemo</a:t>
            </a:r>
            <a:r>
              <a:rPr lang="en-US" sz="11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{</a:t>
            </a:r>
          </a:p>
          <a:p>
            <a:pPr marL="114300"/>
            <a:r>
              <a:rPr lang="en-US" sz="11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public static void main (String[] </a:t>
            </a:r>
            <a:r>
              <a:rPr lang="en-US" sz="1100" dirty="0" err="1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args</a:t>
            </a:r>
            <a:r>
              <a:rPr lang="en-US" sz="11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) {</a:t>
            </a:r>
          </a:p>
          <a:p>
            <a:pPr marL="114300"/>
            <a:r>
              <a:rPr lang="en-US" sz="11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</a:t>
            </a:r>
            <a:r>
              <a:rPr lang="en-US" sz="1100" dirty="0" err="1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EnCapso</a:t>
            </a:r>
            <a:r>
              <a:rPr lang="en-US" sz="11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</a:t>
            </a:r>
            <a:r>
              <a:rPr lang="en-US" sz="1100" dirty="0" err="1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pEN</a:t>
            </a:r>
            <a:r>
              <a:rPr lang="en-US" sz="11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= new </a:t>
            </a:r>
            <a:r>
              <a:rPr lang="en-US" sz="1100" dirty="0" err="1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EnCapso</a:t>
            </a:r>
            <a:r>
              <a:rPr lang="en-US" sz="11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("Anne", "Smith", 27, 23456.78);</a:t>
            </a:r>
          </a:p>
          <a:p>
            <a:pPr marL="114300"/>
            <a:r>
              <a:rPr lang="en-US" sz="1100" dirty="0" smtClean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</a:t>
            </a:r>
            <a:r>
              <a:rPr lang="en-US" sz="1100" dirty="0" err="1" smtClean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NoCapso</a:t>
            </a:r>
            <a:r>
              <a:rPr lang="en-US" sz="1100" dirty="0" smtClean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</a:t>
            </a:r>
            <a:r>
              <a:rPr lang="en-US" sz="1100" dirty="0" err="1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pNO</a:t>
            </a:r>
            <a:r>
              <a:rPr lang="en-US" sz="11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= new </a:t>
            </a:r>
            <a:r>
              <a:rPr lang="en-US" sz="1100" dirty="0" err="1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NoCapso</a:t>
            </a:r>
            <a:r>
              <a:rPr lang="en-US" sz="11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("Mark", "Jones", 45, 45678.91);</a:t>
            </a:r>
          </a:p>
          <a:p>
            <a:pPr marL="114300"/>
            <a:r>
              <a:rPr lang="en-US" sz="11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</a:t>
            </a:r>
            <a:r>
              <a:rPr lang="en-US" sz="1100" dirty="0" smtClean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</a:t>
            </a:r>
            <a:endParaRPr lang="en-US" sz="1100" dirty="0">
              <a:solidFill>
                <a:srgbClr val="0070C0"/>
              </a:solidFill>
              <a:latin typeface="Cascadia Code" panose="020B0609020000020004" pitchFamily="49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  <a:p>
            <a:pPr marL="114300"/>
            <a:r>
              <a:rPr lang="en-US" sz="11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</a:t>
            </a:r>
            <a:r>
              <a:rPr lang="en-US" sz="1100" dirty="0" err="1">
                <a:solidFill>
                  <a:srgbClr val="B34D1F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System.out.println</a:t>
            </a:r>
            <a:r>
              <a:rPr lang="en-US" sz="1100" dirty="0">
                <a:solidFill>
                  <a:srgbClr val="B34D1F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("Encapsulated object, Class </a:t>
            </a:r>
            <a:r>
              <a:rPr lang="en-US" sz="1100" dirty="0" err="1">
                <a:solidFill>
                  <a:srgbClr val="B34D1F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EnCapso</a:t>
            </a:r>
            <a:r>
              <a:rPr lang="en-US" sz="1100" dirty="0">
                <a:solidFill>
                  <a:srgbClr val="B34D1F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"); </a:t>
            </a:r>
          </a:p>
          <a:p>
            <a:pPr marL="114300"/>
            <a:r>
              <a:rPr lang="en-US" sz="11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</a:t>
            </a:r>
          </a:p>
          <a:p>
            <a:pPr marL="114300"/>
            <a:r>
              <a:rPr lang="en-US" sz="11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</a:t>
            </a:r>
            <a:r>
              <a:rPr lang="en-US" sz="1100" dirty="0" err="1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System.out.println</a:t>
            </a:r>
            <a:r>
              <a:rPr lang="en-US" sz="11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</a:t>
            </a:r>
            <a:r>
              <a:rPr lang="en-US" sz="1100" dirty="0" err="1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pEN.getAge</a:t>
            </a:r>
            <a:r>
              <a:rPr lang="en-US" sz="11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());</a:t>
            </a:r>
          </a:p>
          <a:p>
            <a:pPr marL="114300"/>
            <a:r>
              <a:rPr lang="en-US" sz="11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//</a:t>
            </a:r>
            <a:r>
              <a:rPr lang="en-US" sz="1100" dirty="0" err="1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System.out.println</a:t>
            </a:r>
            <a:r>
              <a:rPr lang="en-US" sz="11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</a:t>
            </a:r>
            <a:r>
              <a:rPr lang="en-US" sz="1100" dirty="0" err="1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pEN.age</a:t>
            </a:r>
            <a:r>
              <a:rPr lang="en-US" sz="11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); // cant do it due to encapsulation</a:t>
            </a:r>
          </a:p>
          <a:p>
            <a:pPr marL="114300"/>
            <a:r>
              <a:rPr lang="en-US" sz="11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</a:t>
            </a:r>
            <a:r>
              <a:rPr lang="en-US" sz="1100" dirty="0" err="1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pEN.raiseSalary</a:t>
            </a:r>
            <a:r>
              <a:rPr lang="en-US" sz="11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(15000.00);</a:t>
            </a:r>
          </a:p>
          <a:p>
            <a:pPr marL="114300"/>
            <a:r>
              <a:rPr lang="en-US" sz="11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//</a:t>
            </a:r>
            <a:r>
              <a:rPr lang="en-US" sz="1100" dirty="0" err="1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pEN.salary</a:t>
            </a:r>
            <a:r>
              <a:rPr lang="en-US" sz="11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= </a:t>
            </a:r>
            <a:r>
              <a:rPr lang="en-US" sz="1100" dirty="0" err="1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pEN.salary</a:t>
            </a:r>
            <a:r>
              <a:rPr lang="en-US" sz="11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+ 21000.00;  // cant do it, cant reach in</a:t>
            </a:r>
          </a:p>
          <a:p>
            <a:pPr marL="114300"/>
            <a:r>
              <a:rPr lang="en-US" sz="11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</a:t>
            </a:r>
            <a:r>
              <a:rPr lang="en-US" sz="1100" dirty="0" err="1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System.out.println</a:t>
            </a:r>
            <a:r>
              <a:rPr lang="en-US" sz="11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</a:t>
            </a:r>
            <a:r>
              <a:rPr lang="en-US" sz="1100" dirty="0" err="1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pEN.getSalary</a:t>
            </a:r>
            <a:r>
              <a:rPr lang="en-US" sz="11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());</a:t>
            </a:r>
          </a:p>
          <a:p>
            <a:pPr marL="114300"/>
            <a:r>
              <a:rPr lang="en-US" sz="11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//</a:t>
            </a:r>
            <a:r>
              <a:rPr lang="en-US" sz="1100" dirty="0" err="1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System.out.println</a:t>
            </a:r>
            <a:r>
              <a:rPr lang="en-US" sz="11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</a:t>
            </a:r>
            <a:r>
              <a:rPr lang="en-US" sz="1100" dirty="0" err="1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pEN.salary</a:t>
            </a:r>
            <a:r>
              <a:rPr lang="en-US" sz="11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);  // cant do it</a:t>
            </a:r>
          </a:p>
          <a:p>
            <a:pPr marL="114300"/>
            <a:r>
              <a:rPr lang="en-US" sz="11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</a:t>
            </a:r>
            <a:r>
              <a:rPr lang="en-US" sz="1100" dirty="0" smtClean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</a:t>
            </a:r>
            <a:endParaRPr lang="en-US" sz="1100" dirty="0">
              <a:solidFill>
                <a:srgbClr val="0070C0"/>
              </a:solidFill>
              <a:latin typeface="Cascadia Code" panose="020B0609020000020004" pitchFamily="49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  <a:p>
            <a:pPr marL="114300"/>
            <a:r>
              <a:rPr lang="en-US" sz="11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</a:t>
            </a:r>
            <a:r>
              <a:rPr lang="en-US" sz="1100" dirty="0" err="1">
                <a:solidFill>
                  <a:srgbClr val="B34D1F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System.out.println</a:t>
            </a:r>
            <a:r>
              <a:rPr lang="en-US" sz="1100" dirty="0">
                <a:solidFill>
                  <a:srgbClr val="B34D1F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("Non Encapsulated object, Class </a:t>
            </a:r>
            <a:r>
              <a:rPr lang="en-US" sz="1100" dirty="0" err="1">
                <a:solidFill>
                  <a:srgbClr val="B34D1F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NoCapso</a:t>
            </a:r>
            <a:r>
              <a:rPr lang="en-US" sz="1100" dirty="0">
                <a:solidFill>
                  <a:srgbClr val="B34D1F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"); </a:t>
            </a:r>
          </a:p>
          <a:p>
            <a:pPr marL="114300"/>
            <a:endParaRPr lang="en-US" sz="1100" dirty="0">
              <a:solidFill>
                <a:srgbClr val="0070C0"/>
              </a:solidFill>
              <a:latin typeface="Cascadia Code" panose="020B0609020000020004" pitchFamily="49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  <a:p>
            <a:pPr marL="114300"/>
            <a:r>
              <a:rPr lang="en-US" sz="11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//</a:t>
            </a:r>
            <a:r>
              <a:rPr lang="en-US" sz="1100" dirty="0" err="1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System.out.println</a:t>
            </a:r>
            <a:r>
              <a:rPr lang="en-US" sz="11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</a:t>
            </a:r>
            <a:r>
              <a:rPr lang="en-US" sz="1100" dirty="0" err="1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pNE.getAge</a:t>
            </a:r>
            <a:r>
              <a:rPr lang="en-US" sz="11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()); // the correct way, call public </a:t>
            </a:r>
            <a:r>
              <a:rPr lang="en-US" sz="1100" dirty="0" smtClean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getter</a:t>
            </a:r>
          </a:p>
          <a:p>
            <a:pPr marL="114300"/>
            <a:r>
              <a:rPr lang="en-US" sz="1100" dirty="0" smtClean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</a:t>
            </a:r>
            <a:r>
              <a:rPr lang="en-US" sz="1100" dirty="0" err="1" smtClean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System.out.println</a:t>
            </a:r>
            <a:r>
              <a:rPr lang="en-US" sz="1100" dirty="0" smtClean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</a:t>
            </a:r>
            <a:r>
              <a:rPr lang="en-US" sz="1100" dirty="0" err="1" smtClean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pNO.age</a:t>
            </a:r>
            <a:r>
              <a:rPr lang="en-US" sz="11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);  </a:t>
            </a:r>
            <a:r>
              <a:rPr lang="en-US" sz="1100" dirty="0" smtClean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 // </a:t>
            </a:r>
            <a:r>
              <a:rPr lang="en-US" sz="11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wrong, reaching into object </a:t>
            </a:r>
            <a:r>
              <a:rPr lang="en-US" sz="1100" dirty="0" err="1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pNO</a:t>
            </a:r>
            <a:endParaRPr lang="en-US" sz="1100" dirty="0">
              <a:solidFill>
                <a:srgbClr val="0070C0"/>
              </a:solidFill>
              <a:latin typeface="Cascadia Code" panose="020B0609020000020004" pitchFamily="49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  <a:p>
            <a:pPr marL="114300"/>
            <a:r>
              <a:rPr lang="en-US" sz="11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</a:t>
            </a:r>
          </a:p>
          <a:p>
            <a:pPr marL="114300"/>
            <a:r>
              <a:rPr lang="en-US" sz="11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//</a:t>
            </a:r>
            <a:r>
              <a:rPr lang="en-US" sz="1100" dirty="0" err="1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pNO.raiseSalary</a:t>
            </a:r>
            <a:r>
              <a:rPr lang="en-US" sz="11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(21000.00); // correct way, call a public method</a:t>
            </a:r>
          </a:p>
          <a:p>
            <a:pPr marL="114300"/>
            <a:r>
              <a:rPr lang="en-US" sz="11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</a:t>
            </a:r>
            <a:r>
              <a:rPr lang="en-US" sz="1100" dirty="0" err="1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pNO.salary</a:t>
            </a:r>
            <a:r>
              <a:rPr lang="en-US" sz="11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= </a:t>
            </a:r>
            <a:r>
              <a:rPr lang="en-US" sz="1100" dirty="0" err="1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pNO.salary</a:t>
            </a:r>
            <a:r>
              <a:rPr lang="en-US" sz="11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+ 21000.00; // wrong, reaching into object </a:t>
            </a:r>
            <a:r>
              <a:rPr lang="en-US" sz="1100" dirty="0" err="1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pNO</a:t>
            </a:r>
            <a:endParaRPr lang="en-US" sz="1100" dirty="0">
              <a:solidFill>
                <a:srgbClr val="0070C0"/>
              </a:solidFill>
              <a:latin typeface="Cascadia Code" panose="020B0609020000020004" pitchFamily="49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  <a:p>
            <a:pPr marL="114300"/>
            <a:endParaRPr lang="en-US" sz="1100" dirty="0">
              <a:solidFill>
                <a:srgbClr val="0070C0"/>
              </a:solidFill>
              <a:latin typeface="Cascadia Code" panose="020B0609020000020004" pitchFamily="49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  <a:p>
            <a:pPr marL="114300"/>
            <a:r>
              <a:rPr lang="en-US" sz="11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//</a:t>
            </a:r>
            <a:r>
              <a:rPr lang="en-US" sz="1100" dirty="0" err="1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System.out.println</a:t>
            </a:r>
            <a:r>
              <a:rPr lang="en-US" sz="11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</a:t>
            </a:r>
            <a:r>
              <a:rPr lang="en-US" sz="1100" dirty="0" err="1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pNO.getSalary</a:t>
            </a:r>
            <a:r>
              <a:rPr lang="en-US" sz="11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()); // correct way, call public getter</a:t>
            </a:r>
          </a:p>
          <a:p>
            <a:pPr marL="114300"/>
            <a:r>
              <a:rPr lang="en-US" sz="11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</a:t>
            </a:r>
            <a:r>
              <a:rPr lang="en-US" sz="1100" dirty="0" err="1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System.out.println</a:t>
            </a:r>
            <a:r>
              <a:rPr lang="en-US" sz="11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</a:t>
            </a:r>
            <a:r>
              <a:rPr lang="en-US" sz="1100" dirty="0" err="1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pNO.salary</a:t>
            </a:r>
            <a:r>
              <a:rPr lang="en-US" sz="11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);  // wrong, reaching into object </a:t>
            </a:r>
            <a:r>
              <a:rPr lang="en-US" sz="1100" dirty="0" err="1" smtClean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pNO</a:t>
            </a:r>
            <a:endParaRPr lang="en-US" sz="1100" dirty="0">
              <a:solidFill>
                <a:srgbClr val="0070C0"/>
              </a:solidFill>
              <a:latin typeface="Cascadia Code" panose="020B0609020000020004" pitchFamily="49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  <a:p>
            <a:pPr marL="114300"/>
            <a:r>
              <a:rPr lang="en-US" sz="11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}</a:t>
            </a:r>
          </a:p>
          <a:p>
            <a:pPr marL="114300"/>
            <a:r>
              <a:rPr lang="en-US" sz="11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295619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304800" y="381000"/>
            <a:ext cx="8524875" cy="1019175"/>
          </a:xfrm>
          <a:prstGeom prst="roundRect">
            <a:avLst/>
          </a:prstGeom>
          <a:solidFill>
            <a:schemeClr val="accent5">
              <a:lumMod val="20000"/>
              <a:lumOff val="80000"/>
              <a:alpha val="27000"/>
            </a:schemeClr>
          </a:solidFill>
          <a:ln w="15875">
            <a:solidFill>
              <a:schemeClr val="tx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>
              <a:solidFill>
                <a:srgbClr val="0070C0"/>
              </a:solidFill>
            </a:endParaRPr>
          </a:p>
        </p:txBody>
      </p:sp>
      <p:sp>
        <p:nvSpPr>
          <p:cNvPr id="6" name="Content Placeholder 1"/>
          <p:cNvSpPr>
            <a:spLocks noGrp="1"/>
          </p:cNvSpPr>
          <p:nvPr>
            <p:ph idx="1"/>
          </p:nvPr>
        </p:nvSpPr>
        <p:spPr>
          <a:xfrm>
            <a:off x="457200" y="409575"/>
            <a:ext cx="8372475" cy="885825"/>
          </a:xfrm>
          <a:noFill/>
        </p:spPr>
        <p:txBody>
          <a:bodyPr>
            <a:normAutofit/>
          </a:bodyPr>
          <a:lstStyle/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Killing Modularity in Java</a:t>
            </a:r>
            <a:endParaRPr lang="en-US" sz="4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04800" y="1600200"/>
            <a:ext cx="8034042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4300"/>
            <a:r>
              <a:rPr lang="en-US" sz="16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public class </a:t>
            </a:r>
            <a:r>
              <a:rPr lang="en-US" sz="16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EncapDemo</a:t>
            </a:r>
            <a:r>
              <a:rPr lang="en-US" sz="16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{</a:t>
            </a:r>
            <a:br>
              <a:rPr lang="en-US" sz="16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</a:br>
            <a:r>
              <a:rPr lang="en-US" sz="16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public static void main (String[] </a:t>
            </a:r>
            <a:r>
              <a:rPr lang="en-US" sz="16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args</a:t>
            </a:r>
            <a:r>
              <a:rPr lang="en-US" sz="16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) {</a:t>
            </a:r>
            <a:br>
              <a:rPr lang="en-US" sz="16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</a:br>
            <a:r>
              <a:rPr lang="en-US" sz="16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</a:t>
            </a:r>
            <a:r>
              <a:rPr lang="en-US" sz="16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EnCapso</a:t>
            </a:r>
            <a:r>
              <a:rPr lang="en-US" sz="16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</a:t>
            </a:r>
            <a:r>
              <a:rPr lang="en-US" sz="16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pEN</a:t>
            </a:r>
            <a:r>
              <a:rPr lang="en-US" sz="16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= </a:t>
            </a:r>
            <a:endParaRPr lang="en-US" sz="1600" dirty="0" smtClean="0">
              <a:solidFill>
                <a:schemeClr val="bg1">
                  <a:lumMod val="95000"/>
                  <a:lumOff val="5000"/>
                </a:schemeClr>
              </a:solidFill>
              <a:latin typeface="Cascadia Code" panose="020B0609020000020004" pitchFamily="49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  <a:p>
            <a:pPr marL="114300"/>
            <a:r>
              <a:rPr lang="en-US" sz="16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</a:t>
            </a:r>
            <a:r>
              <a:rPr lang="en-US" sz="16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  new </a:t>
            </a:r>
            <a:r>
              <a:rPr lang="en-US" sz="16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EnCapso</a:t>
            </a:r>
            <a:r>
              <a:rPr lang="en-US" sz="16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("Anne", "Smith", 27, 23456.78, 15.50);   </a:t>
            </a:r>
            <a:br>
              <a:rPr lang="en-US" sz="16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</a:br>
            <a:r>
              <a:rPr lang="en-US" sz="16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// register hours worked    </a:t>
            </a:r>
            <a:br>
              <a:rPr lang="en-US" sz="16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</a:br>
            <a:r>
              <a:rPr lang="en-US" sz="16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for (</a:t>
            </a:r>
            <a:r>
              <a:rPr lang="en-US" sz="16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int</a:t>
            </a:r>
            <a:r>
              <a:rPr lang="en-US" sz="16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</a:t>
            </a:r>
            <a:r>
              <a:rPr lang="en-US" sz="16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i</a:t>
            </a:r>
            <a:r>
              <a:rPr lang="en-US" sz="16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=1; </a:t>
            </a:r>
            <a:r>
              <a:rPr lang="en-US" sz="16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i</a:t>
            </a:r>
            <a:r>
              <a:rPr lang="en-US" sz="16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&lt;=6; </a:t>
            </a:r>
            <a:r>
              <a:rPr lang="en-US" sz="16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i</a:t>
            </a:r>
            <a:r>
              <a:rPr lang="en-US" sz="16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++) { </a:t>
            </a:r>
            <a:r>
              <a:rPr lang="en-US" sz="16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pEN.addDay</a:t>
            </a:r>
            <a:r>
              <a:rPr lang="en-US" sz="16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</a:t>
            </a:r>
            <a:r>
              <a:rPr lang="en-US" sz="16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i</a:t>
            </a:r>
            <a:r>
              <a:rPr lang="en-US" sz="16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*2); } </a:t>
            </a:r>
            <a:br>
              <a:rPr lang="en-US" sz="16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</a:br>
            <a:r>
              <a:rPr lang="en-US" sz="16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// get pay info</a:t>
            </a:r>
            <a:br>
              <a:rPr lang="en-US" sz="16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</a:br>
            <a:r>
              <a:rPr lang="en-US" sz="16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</a:t>
            </a:r>
            <a:r>
              <a:rPr lang="en-US" sz="16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System.out.println</a:t>
            </a:r>
            <a:r>
              <a:rPr lang="en-US" sz="16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</a:t>
            </a:r>
            <a:r>
              <a:rPr lang="en-US" sz="16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pEN.totHours</a:t>
            </a:r>
            <a:r>
              <a:rPr lang="en-US" sz="16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()+" hours"); // good way</a:t>
            </a:r>
            <a:br>
              <a:rPr lang="en-US" sz="16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</a:br>
            <a:r>
              <a:rPr lang="en-US" sz="16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</a:t>
            </a:r>
            <a:r>
              <a:rPr lang="en-US" sz="16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System.out.println</a:t>
            </a:r>
            <a:r>
              <a:rPr lang="en-US" sz="16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</a:t>
            </a:r>
            <a:r>
              <a:rPr lang="en-US" sz="16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pEN.totPay</a:t>
            </a:r>
            <a:r>
              <a:rPr lang="en-US" sz="16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()+" dollars");</a:t>
            </a:r>
            <a:br>
              <a:rPr lang="en-US" sz="16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</a:br>
            <a:r>
              <a:rPr lang="en-US" sz="16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/*</a:t>
            </a:r>
            <a:br>
              <a:rPr lang="en-US" sz="16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</a:br>
            <a:r>
              <a:rPr lang="en-US" sz="16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// bad way to get pay info</a:t>
            </a:r>
            <a:br>
              <a:rPr lang="en-US" sz="16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</a:br>
            <a:r>
              <a:rPr lang="en-US" sz="16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double </a:t>
            </a:r>
            <a:r>
              <a:rPr lang="en-US" sz="16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nHours</a:t>
            </a:r>
            <a:r>
              <a:rPr lang="en-US" sz="16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= 0.0;</a:t>
            </a:r>
            <a:br>
              <a:rPr lang="en-US" sz="16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</a:br>
            <a:r>
              <a:rPr lang="en-US" sz="16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for (</a:t>
            </a:r>
            <a:r>
              <a:rPr lang="en-US" sz="16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int</a:t>
            </a:r>
            <a:r>
              <a:rPr lang="en-US" sz="16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d=0; d&lt;</a:t>
            </a:r>
            <a:r>
              <a:rPr lang="en-US" sz="16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pEN.nDays</a:t>
            </a:r>
            <a:r>
              <a:rPr lang="en-US" sz="16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; d++) { </a:t>
            </a:r>
            <a:r>
              <a:rPr lang="en-US" sz="16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nHours</a:t>
            </a:r>
            <a:r>
              <a:rPr lang="en-US" sz="16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+= </a:t>
            </a:r>
            <a:r>
              <a:rPr lang="en-US" sz="16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pEN.hours</a:t>
            </a:r>
            <a:r>
              <a:rPr lang="en-US" sz="16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[d]; }</a:t>
            </a:r>
            <a:br>
              <a:rPr lang="en-US" sz="16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</a:br>
            <a:r>
              <a:rPr lang="en-US" sz="16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double </a:t>
            </a:r>
            <a:r>
              <a:rPr lang="en-US" sz="16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totPay</a:t>
            </a:r>
            <a:r>
              <a:rPr lang="en-US" sz="16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= </a:t>
            </a:r>
            <a:r>
              <a:rPr lang="en-US" sz="16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nHours</a:t>
            </a:r>
            <a:r>
              <a:rPr lang="en-US" sz="16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* </a:t>
            </a:r>
            <a:r>
              <a:rPr lang="en-US" sz="16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pEN.rate</a:t>
            </a:r>
            <a:r>
              <a:rPr lang="en-US" sz="16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;</a:t>
            </a:r>
            <a:br>
              <a:rPr lang="en-US" sz="16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</a:br>
            <a:r>
              <a:rPr lang="en-US" sz="16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</a:t>
            </a:r>
            <a:r>
              <a:rPr lang="en-US" sz="16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System.out.println</a:t>
            </a:r>
            <a:r>
              <a:rPr lang="en-US" sz="16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</a:t>
            </a:r>
            <a:r>
              <a:rPr lang="en-US" sz="16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nHours</a:t>
            </a:r>
            <a:r>
              <a:rPr lang="en-US" sz="16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+" hours worked");</a:t>
            </a:r>
            <a:br>
              <a:rPr lang="en-US" sz="16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</a:br>
            <a:r>
              <a:rPr lang="en-US" sz="16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</a:t>
            </a:r>
            <a:r>
              <a:rPr lang="en-US" sz="16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System.out.println</a:t>
            </a:r>
            <a:r>
              <a:rPr lang="en-US" sz="16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</a:t>
            </a:r>
            <a:r>
              <a:rPr lang="en-US" sz="16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totPay</a:t>
            </a:r>
            <a:r>
              <a:rPr lang="en-US" sz="16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+" dollars paid");</a:t>
            </a:r>
            <a:br>
              <a:rPr lang="en-US" sz="16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</a:br>
            <a:r>
              <a:rPr lang="en-US" sz="16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*/    </a:t>
            </a:r>
            <a:br>
              <a:rPr lang="en-US" sz="16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</a:br>
            <a:r>
              <a:rPr lang="en-US" sz="16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}</a:t>
            </a:r>
            <a:br>
              <a:rPr lang="en-US" sz="16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</a:br>
            <a:r>
              <a:rPr lang="en-US" sz="16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}</a:t>
            </a:r>
            <a:endParaRPr lang="en-US" sz="1200" dirty="0">
              <a:solidFill>
                <a:schemeClr val="bg1">
                  <a:lumMod val="95000"/>
                  <a:lumOff val="5000"/>
                </a:schemeClr>
              </a:solidFill>
              <a:latin typeface="Cascadia Code" panose="020B0609020000020004" pitchFamily="49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0755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304800" y="381000"/>
            <a:ext cx="8524875" cy="1019175"/>
          </a:xfrm>
          <a:prstGeom prst="roundRect">
            <a:avLst/>
          </a:prstGeom>
          <a:solidFill>
            <a:schemeClr val="accent5">
              <a:lumMod val="20000"/>
              <a:lumOff val="80000"/>
              <a:alpha val="27000"/>
            </a:schemeClr>
          </a:solidFill>
          <a:ln w="15875">
            <a:solidFill>
              <a:schemeClr val="tx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>
              <a:solidFill>
                <a:srgbClr val="0070C0"/>
              </a:solidFill>
            </a:endParaRPr>
          </a:p>
        </p:txBody>
      </p:sp>
      <p:sp>
        <p:nvSpPr>
          <p:cNvPr id="6" name="Content Placeholder 1"/>
          <p:cNvSpPr>
            <a:spLocks noGrp="1"/>
          </p:cNvSpPr>
          <p:nvPr>
            <p:ph idx="1"/>
          </p:nvPr>
        </p:nvSpPr>
        <p:spPr>
          <a:xfrm>
            <a:off x="457200" y="409575"/>
            <a:ext cx="8372475" cy="885825"/>
          </a:xfrm>
          <a:noFill/>
        </p:spPr>
        <p:txBody>
          <a:bodyPr>
            <a:normAutofit/>
          </a:bodyPr>
          <a:lstStyle/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Killing Modularity in Java</a:t>
            </a:r>
            <a:endParaRPr lang="en-US" sz="4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04800" y="1442911"/>
            <a:ext cx="8034042" cy="53091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4300"/>
            <a:r>
              <a:rPr lang="en-US" sz="11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public class </a:t>
            </a:r>
            <a:r>
              <a:rPr lang="en-US" sz="11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EnCapso</a:t>
            </a:r>
            <a:r>
              <a:rPr lang="en-US" sz="11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{</a:t>
            </a:r>
            <a:br>
              <a:rPr lang="en-US" sz="11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</a:br>
            <a:r>
              <a:rPr lang="en-US" sz="11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private String </a:t>
            </a:r>
            <a:r>
              <a:rPr lang="en-US" sz="11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fName</a:t>
            </a:r>
            <a:r>
              <a:rPr lang="en-US" sz="11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;</a:t>
            </a:r>
            <a:br>
              <a:rPr lang="en-US" sz="11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</a:br>
            <a:r>
              <a:rPr lang="en-US" sz="11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private String </a:t>
            </a:r>
            <a:r>
              <a:rPr lang="en-US" sz="11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lName</a:t>
            </a:r>
            <a:r>
              <a:rPr lang="en-US" sz="11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;</a:t>
            </a:r>
            <a:br>
              <a:rPr lang="en-US" sz="11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</a:br>
            <a:r>
              <a:rPr lang="en-US" sz="11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private </a:t>
            </a:r>
            <a:r>
              <a:rPr lang="en-US" sz="11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int</a:t>
            </a:r>
            <a:r>
              <a:rPr lang="en-US" sz="11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age;</a:t>
            </a:r>
            <a:br>
              <a:rPr lang="en-US" sz="11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</a:br>
            <a:r>
              <a:rPr lang="en-US" sz="11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private double salary;</a:t>
            </a:r>
            <a:br>
              <a:rPr lang="en-US" sz="11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</a:br>
            <a:r>
              <a:rPr lang="en-US" sz="11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      double[] hours;</a:t>
            </a:r>
            <a:br>
              <a:rPr lang="en-US" sz="11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</a:br>
            <a:r>
              <a:rPr lang="en-US" sz="11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    //double hours = 0.0;</a:t>
            </a:r>
            <a:br>
              <a:rPr lang="en-US" sz="11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</a:br>
            <a:r>
              <a:rPr lang="en-US" sz="11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      </a:t>
            </a:r>
            <a:r>
              <a:rPr lang="en-US" sz="11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int</a:t>
            </a:r>
            <a:r>
              <a:rPr lang="en-US" sz="11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</a:t>
            </a:r>
            <a:r>
              <a:rPr lang="en-US" sz="11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nDays</a:t>
            </a:r>
            <a:r>
              <a:rPr lang="en-US" sz="11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;</a:t>
            </a:r>
            <a:br>
              <a:rPr lang="en-US" sz="11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</a:br>
            <a:r>
              <a:rPr lang="en-US" sz="11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      double rate;</a:t>
            </a:r>
            <a:br>
              <a:rPr lang="en-US" sz="11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</a:br>
            <a:r>
              <a:rPr lang="en-US" sz="11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</a:t>
            </a:r>
            <a:br>
              <a:rPr lang="en-US" sz="11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</a:br>
            <a:r>
              <a:rPr lang="en-US" sz="11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</a:t>
            </a:r>
            <a:r>
              <a:rPr lang="en-US" sz="11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EnCapso</a:t>
            </a:r>
            <a:r>
              <a:rPr lang="en-US" sz="11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(String </a:t>
            </a:r>
            <a:r>
              <a:rPr lang="en-US" sz="11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fn</a:t>
            </a:r>
            <a:r>
              <a:rPr lang="en-US" sz="11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, String ln, </a:t>
            </a:r>
            <a:r>
              <a:rPr lang="en-US" sz="11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int</a:t>
            </a:r>
            <a:r>
              <a:rPr lang="en-US" sz="11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a, double s, double r) { </a:t>
            </a:r>
            <a:br>
              <a:rPr lang="en-US" sz="11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</a:br>
            <a:r>
              <a:rPr lang="en-US" sz="11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</a:t>
            </a:r>
            <a:r>
              <a:rPr lang="en-US" sz="11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this.fName</a:t>
            </a:r>
            <a:r>
              <a:rPr lang="en-US" sz="11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= </a:t>
            </a:r>
            <a:r>
              <a:rPr lang="en-US" sz="11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fn</a:t>
            </a:r>
            <a:r>
              <a:rPr lang="en-US" sz="11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;  </a:t>
            </a:r>
            <a:r>
              <a:rPr lang="en-US" sz="11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this.lName</a:t>
            </a:r>
            <a:r>
              <a:rPr lang="en-US" sz="11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= ln;</a:t>
            </a:r>
            <a:br>
              <a:rPr lang="en-US" sz="11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</a:br>
            <a:r>
              <a:rPr lang="en-US" sz="11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</a:t>
            </a:r>
            <a:r>
              <a:rPr lang="en-US" sz="11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this.age</a:t>
            </a:r>
            <a:r>
              <a:rPr lang="en-US" sz="11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= a;  </a:t>
            </a:r>
            <a:r>
              <a:rPr lang="en-US" sz="11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this.salary</a:t>
            </a:r>
            <a:r>
              <a:rPr lang="en-US" sz="11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= s;</a:t>
            </a:r>
            <a:br>
              <a:rPr lang="en-US" sz="11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</a:br>
            <a:r>
              <a:rPr lang="en-US" sz="11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</a:t>
            </a:r>
            <a:r>
              <a:rPr lang="en-US" sz="11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this.hours</a:t>
            </a:r>
            <a:r>
              <a:rPr lang="en-US" sz="11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= new double[31];</a:t>
            </a:r>
            <a:br>
              <a:rPr lang="en-US" sz="11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</a:br>
            <a:r>
              <a:rPr lang="en-US" sz="11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</a:t>
            </a:r>
            <a:r>
              <a:rPr lang="en-US" sz="11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this.nDays</a:t>
            </a:r>
            <a:r>
              <a:rPr lang="en-US" sz="11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= 0; </a:t>
            </a:r>
            <a:r>
              <a:rPr lang="en-US" sz="11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this.rate</a:t>
            </a:r>
            <a:r>
              <a:rPr lang="en-US" sz="11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= r;   </a:t>
            </a:r>
            <a:br>
              <a:rPr lang="en-US" sz="11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</a:br>
            <a:r>
              <a:rPr lang="en-US" sz="11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}</a:t>
            </a:r>
            <a:br>
              <a:rPr lang="en-US" sz="11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</a:br>
            <a:r>
              <a:rPr lang="en-US" sz="11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public double </a:t>
            </a:r>
            <a:r>
              <a:rPr lang="en-US" sz="11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totHours</a:t>
            </a:r>
            <a:r>
              <a:rPr lang="en-US" sz="11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() {</a:t>
            </a:r>
            <a:br>
              <a:rPr lang="en-US" sz="11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</a:br>
            <a:r>
              <a:rPr lang="en-US" sz="11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double tot = 0.0;</a:t>
            </a:r>
            <a:br>
              <a:rPr lang="en-US" sz="11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</a:br>
            <a:r>
              <a:rPr lang="en-US" sz="11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for (</a:t>
            </a:r>
            <a:r>
              <a:rPr lang="en-US" sz="11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int</a:t>
            </a:r>
            <a:r>
              <a:rPr lang="en-US" sz="11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</a:t>
            </a:r>
            <a:r>
              <a:rPr lang="en-US" sz="11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i</a:t>
            </a:r>
            <a:r>
              <a:rPr lang="en-US" sz="11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=0; </a:t>
            </a:r>
            <a:r>
              <a:rPr lang="en-US" sz="11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i</a:t>
            </a:r>
            <a:r>
              <a:rPr lang="en-US" sz="11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&lt;</a:t>
            </a:r>
            <a:r>
              <a:rPr lang="en-US" sz="11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this.nDays</a:t>
            </a:r>
            <a:r>
              <a:rPr lang="en-US" sz="11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; </a:t>
            </a:r>
            <a:r>
              <a:rPr lang="en-US" sz="11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i</a:t>
            </a:r>
            <a:r>
              <a:rPr lang="en-US" sz="11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++) { tot += </a:t>
            </a:r>
            <a:r>
              <a:rPr lang="en-US" sz="11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this.hours</a:t>
            </a:r>
            <a:r>
              <a:rPr lang="en-US" sz="11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[</a:t>
            </a:r>
            <a:r>
              <a:rPr lang="en-US" sz="11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i</a:t>
            </a:r>
            <a:r>
              <a:rPr lang="en-US" sz="11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]; }</a:t>
            </a:r>
            <a:br>
              <a:rPr lang="en-US" sz="11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</a:br>
            <a:r>
              <a:rPr lang="en-US" sz="11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return tot;</a:t>
            </a:r>
            <a:br>
              <a:rPr lang="en-US" sz="11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</a:br>
            <a:r>
              <a:rPr lang="en-US" sz="11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//return </a:t>
            </a:r>
            <a:r>
              <a:rPr lang="en-US" sz="11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this.hours</a:t>
            </a:r>
            <a:r>
              <a:rPr lang="en-US" sz="11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;</a:t>
            </a:r>
            <a:br>
              <a:rPr lang="en-US" sz="11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</a:br>
            <a:r>
              <a:rPr lang="en-US" sz="11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}</a:t>
            </a:r>
            <a:br>
              <a:rPr lang="en-US" sz="11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</a:br>
            <a:r>
              <a:rPr lang="en-US" sz="11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public double </a:t>
            </a:r>
            <a:r>
              <a:rPr lang="en-US" sz="11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totPay</a:t>
            </a:r>
            <a:r>
              <a:rPr lang="en-US" sz="11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() { return </a:t>
            </a:r>
            <a:r>
              <a:rPr lang="en-US" sz="11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this.totHours</a:t>
            </a:r>
            <a:r>
              <a:rPr lang="en-US" sz="11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() * </a:t>
            </a:r>
            <a:r>
              <a:rPr lang="en-US" sz="11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this.rate</a:t>
            </a:r>
            <a:r>
              <a:rPr lang="en-US" sz="11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; }</a:t>
            </a:r>
            <a:br>
              <a:rPr lang="en-US" sz="11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</a:br>
            <a:r>
              <a:rPr lang="en-US" sz="11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public void </a:t>
            </a:r>
            <a:r>
              <a:rPr lang="en-US" sz="11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addDay</a:t>
            </a:r>
            <a:r>
              <a:rPr lang="en-US" sz="11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(double h) {</a:t>
            </a:r>
            <a:br>
              <a:rPr lang="en-US" sz="11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</a:br>
            <a:r>
              <a:rPr lang="en-US" sz="11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 </a:t>
            </a:r>
            <a:r>
              <a:rPr lang="en-US" sz="11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this.hours</a:t>
            </a:r>
            <a:r>
              <a:rPr lang="en-US" sz="11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[</a:t>
            </a:r>
            <a:r>
              <a:rPr lang="en-US" sz="11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nDays</a:t>
            </a:r>
            <a:r>
              <a:rPr lang="en-US" sz="11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] = h; </a:t>
            </a:r>
            <a:r>
              <a:rPr lang="en-US" sz="11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nDays</a:t>
            </a:r>
            <a:r>
              <a:rPr lang="en-US" sz="11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++;</a:t>
            </a:r>
            <a:br>
              <a:rPr lang="en-US" sz="11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</a:br>
            <a:r>
              <a:rPr lang="en-US" sz="11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 //hours += h; </a:t>
            </a:r>
            <a:r>
              <a:rPr lang="en-US" sz="11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nDays</a:t>
            </a:r>
            <a:r>
              <a:rPr lang="en-US" sz="11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++;</a:t>
            </a:r>
            <a:br>
              <a:rPr lang="en-US" sz="11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</a:br>
            <a:r>
              <a:rPr lang="en-US" sz="11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}</a:t>
            </a:r>
            <a:r>
              <a:rPr lang="en-US" sz="12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/>
            </a:r>
            <a:br>
              <a:rPr lang="en-US" sz="12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</a:br>
            <a:r>
              <a:rPr lang="en-US" sz="6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</a:t>
            </a:r>
            <a:r>
              <a:rPr lang="en-US" sz="6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public </a:t>
            </a:r>
            <a:r>
              <a:rPr lang="en-US" sz="6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int</a:t>
            </a:r>
            <a:r>
              <a:rPr lang="en-US" sz="6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</a:t>
            </a:r>
            <a:r>
              <a:rPr lang="en-US" sz="6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getAge</a:t>
            </a:r>
            <a:r>
              <a:rPr lang="en-US" sz="6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() { return </a:t>
            </a:r>
            <a:r>
              <a:rPr lang="en-US" sz="6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this.age</a:t>
            </a:r>
            <a:r>
              <a:rPr lang="en-US" sz="6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; }</a:t>
            </a:r>
            <a:br>
              <a:rPr lang="en-US" sz="6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</a:br>
            <a:r>
              <a:rPr lang="en-US" sz="6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public void </a:t>
            </a:r>
            <a:r>
              <a:rPr lang="en-US" sz="6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setAge</a:t>
            </a:r>
            <a:r>
              <a:rPr lang="en-US" sz="6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</a:t>
            </a:r>
            <a:r>
              <a:rPr lang="en-US" sz="6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int</a:t>
            </a:r>
            <a:r>
              <a:rPr lang="en-US" sz="6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a) { </a:t>
            </a:r>
            <a:r>
              <a:rPr lang="en-US" sz="6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this.age</a:t>
            </a:r>
            <a:r>
              <a:rPr lang="en-US" sz="6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= a; }</a:t>
            </a:r>
            <a:br>
              <a:rPr lang="en-US" sz="6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</a:br>
            <a:r>
              <a:rPr lang="en-US" sz="6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public double </a:t>
            </a:r>
            <a:r>
              <a:rPr lang="en-US" sz="6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getSalary</a:t>
            </a:r>
            <a:r>
              <a:rPr lang="en-US" sz="6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() { return </a:t>
            </a:r>
            <a:r>
              <a:rPr lang="en-US" sz="6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this.salary</a:t>
            </a:r>
            <a:r>
              <a:rPr lang="en-US" sz="6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; }</a:t>
            </a:r>
            <a:br>
              <a:rPr lang="en-US" sz="6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</a:br>
            <a:r>
              <a:rPr lang="en-US" sz="6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public void </a:t>
            </a:r>
            <a:r>
              <a:rPr lang="en-US" sz="6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setSalary</a:t>
            </a:r>
            <a:r>
              <a:rPr lang="en-US" sz="6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(double </a:t>
            </a:r>
            <a:r>
              <a:rPr lang="en-US" sz="6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num</a:t>
            </a:r>
            <a:r>
              <a:rPr lang="en-US" sz="6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) { </a:t>
            </a:r>
            <a:r>
              <a:rPr lang="en-US" sz="6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this.salary</a:t>
            </a:r>
            <a:r>
              <a:rPr lang="en-US" sz="6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= </a:t>
            </a:r>
            <a:r>
              <a:rPr lang="en-US" sz="6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num</a:t>
            </a:r>
            <a:r>
              <a:rPr lang="en-US" sz="6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; }</a:t>
            </a:r>
            <a:br>
              <a:rPr lang="en-US" sz="6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</a:br>
            <a:r>
              <a:rPr lang="en-US" sz="6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public String </a:t>
            </a:r>
            <a:r>
              <a:rPr lang="en-US" sz="6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getName</a:t>
            </a:r>
            <a:r>
              <a:rPr lang="en-US" sz="6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() { return </a:t>
            </a:r>
            <a:r>
              <a:rPr lang="en-US" sz="6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this.fName</a:t>
            </a:r>
            <a:r>
              <a:rPr lang="en-US" sz="6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+ " " + </a:t>
            </a:r>
            <a:r>
              <a:rPr lang="en-US" sz="6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this.lName</a:t>
            </a:r>
            <a:r>
              <a:rPr lang="en-US" sz="6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; } </a:t>
            </a:r>
            <a:br>
              <a:rPr lang="en-US" sz="6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</a:br>
            <a:r>
              <a:rPr lang="en-US" sz="6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public void </a:t>
            </a:r>
            <a:r>
              <a:rPr lang="en-US" sz="6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raiseSalary</a:t>
            </a:r>
            <a:r>
              <a:rPr lang="en-US" sz="6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(double </a:t>
            </a:r>
            <a:r>
              <a:rPr lang="en-US" sz="6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inc</a:t>
            </a:r>
            <a:r>
              <a:rPr lang="en-US" sz="6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) { </a:t>
            </a:r>
            <a:r>
              <a:rPr lang="en-US" sz="6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this.salary</a:t>
            </a:r>
            <a:r>
              <a:rPr lang="en-US" sz="6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+= </a:t>
            </a:r>
            <a:r>
              <a:rPr lang="en-US" sz="6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inc</a:t>
            </a:r>
            <a:r>
              <a:rPr lang="en-US" sz="6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; }</a:t>
            </a:r>
            <a:br>
              <a:rPr lang="en-US" sz="6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</a:br>
            <a:r>
              <a:rPr lang="en-US" sz="6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}</a:t>
            </a:r>
            <a:endParaRPr lang="en-US" sz="300" dirty="0">
              <a:solidFill>
                <a:schemeClr val="bg1">
                  <a:lumMod val="95000"/>
                  <a:lumOff val="5000"/>
                </a:schemeClr>
              </a:solidFill>
              <a:latin typeface="Cascadia Code" panose="020B0609020000020004" pitchFamily="49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8089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33400"/>
            <a:ext cx="9485572" cy="548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16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304800" y="381000"/>
            <a:ext cx="8524875" cy="1019175"/>
          </a:xfrm>
          <a:prstGeom prst="roundRect">
            <a:avLst/>
          </a:prstGeom>
          <a:solidFill>
            <a:schemeClr val="accent5">
              <a:lumMod val="20000"/>
              <a:lumOff val="80000"/>
              <a:alpha val="27000"/>
            </a:schemeClr>
          </a:solidFill>
          <a:ln w="15875">
            <a:solidFill>
              <a:schemeClr val="tx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>
              <a:solidFill>
                <a:srgbClr val="0070C0"/>
              </a:solidFill>
            </a:endParaRPr>
          </a:p>
        </p:txBody>
      </p:sp>
      <p:sp>
        <p:nvSpPr>
          <p:cNvPr id="6" name="Content Placeholder 1"/>
          <p:cNvSpPr>
            <a:spLocks noGrp="1"/>
          </p:cNvSpPr>
          <p:nvPr>
            <p:ph idx="1"/>
          </p:nvPr>
        </p:nvSpPr>
        <p:spPr>
          <a:xfrm>
            <a:off x="457200" y="409575"/>
            <a:ext cx="8372475" cy="885825"/>
          </a:xfrm>
          <a:noFill/>
        </p:spPr>
        <p:txBody>
          <a:bodyPr>
            <a:normAutofit/>
          </a:bodyPr>
          <a:lstStyle/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Ok move on… AOP</a:t>
            </a:r>
            <a:endParaRPr lang="en-US" sz="4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304800" y="1752600"/>
            <a:ext cx="7086600" cy="6858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buFont typeface="Wingdings 3" panose="05040102010807070707" pitchFamily="18" charset="2"/>
              <a:buNone/>
            </a:pPr>
            <a:r>
              <a:rPr lang="en-US" sz="3200" i="1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Aspect Oriented Programming</a:t>
            </a:r>
            <a:endParaRPr lang="en-US" sz="3200" i="1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6132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2156510"/>
            <a:ext cx="7848600" cy="3710890"/>
          </a:xfrm>
          <a:noFill/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sz="2400" dirty="0" smtClean="0">
                <a:latin typeface="Bahnschrift" panose="020B0502040204020203" pitchFamily="34" charset="0"/>
                <a:cs typeface="Courier New" panose="02070309020205020404" pitchFamily="49" charset="0"/>
              </a:rPr>
              <a:t>1) Follow the “AJC Install on Windows” instructions and get AspectJ working on your laptop (or other machine)</a:t>
            </a:r>
            <a:endParaRPr lang="en-US" sz="2400" i="1" dirty="0" smtClean="0">
              <a:latin typeface="Bahnschrift" panose="020B0502040204020203" pitchFamily="34" charset="0"/>
              <a:cs typeface="Courier New" panose="02070309020205020404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endParaRPr lang="en-US" sz="1500" dirty="0">
              <a:solidFill>
                <a:srgbClr val="002060"/>
              </a:solidFill>
              <a:latin typeface="Bahnschrift" panose="020B0502040204020203" pitchFamily="34" charset="0"/>
              <a:cs typeface="Courier New" panose="02070309020205020404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sz="2400" dirty="0" smtClean="0">
                <a:solidFill>
                  <a:srgbClr val="002060"/>
                </a:solidFill>
                <a:latin typeface="Bahnschrift" panose="020B0502040204020203" pitchFamily="34" charset="0"/>
                <a:cs typeface="Courier New" panose="02070309020205020404" pitchFamily="49" charset="0"/>
              </a:rPr>
              <a:t>2) Try some simple </a:t>
            </a:r>
            <a:r>
              <a:rPr lang="en-US" sz="2400" dirty="0" smtClean="0">
                <a:solidFill>
                  <a:srgbClr val="002060"/>
                </a:solidFill>
                <a:latin typeface="Bahnschrift" panose="020B0502040204020203" pitchFamily="34" charset="0"/>
                <a:cs typeface="Courier New" panose="02070309020205020404" pitchFamily="49" charset="0"/>
              </a:rPr>
              <a:t>programs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endParaRPr lang="en-US" sz="1500" dirty="0">
              <a:solidFill>
                <a:srgbClr val="002060"/>
              </a:solidFill>
              <a:latin typeface="Bahnschrift" panose="020B0502040204020203" pitchFamily="34" charset="0"/>
              <a:cs typeface="Courier New" panose="02070309020205020404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sz="2400" dirty="0" smtClean="0">
                <a:solidFill>
                  <a:srgbClr val="002060"/>
                </a:solidFill>
                <a:latin typeface="Bahnschrift" panose="020B0502040204020203" pitchFamily="34" charset="0"/>
                <a:cs typeface="Courier New" panose="02070309020205020404" pitchFamily="49" charset="0"/>
              </a:rPr>
              <a:t>3) You may work alone, or in groups of up to 3.  In group work, the group produces a solution and one group member submits it with a note saying who it is for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endParaRPr lang="en-US" sz="1500" dirty="0">
              <a:solidFill>
                <a:srgbClr val="002060"/>
              </a:solidFill>
              <a:latin typeface="Bahnschrift" panose="020B0502040204020203" pitchFamily="34" charset="0"/>
              <a:cs typeface="Courier New" panose="02070309020205020404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sz="2400" dirty="0" smtClean="0">
                <a:solidFill>
                  <a:srgbClr val="002060"/>
                </a:solidFill>
                <a:latin typeface="Bahnschrift" panose="020B0502040204020203" pitchFamily="34" charset="0"/>
                <a:cs typeface="Courier New" panose="02070309020205020404" pitchFamily="49" charset="0"/>
              </a:rPr>
              <a:t>4) Nothing to submit for this, but next Assignment will be an AspectJ program to submit</a:t>
            </a:r>
            <a:endParaRPr lang="en-US" sz="2400" dirty="0" smtClean="0">
              <a:latin typeface="Bahnschrift" panose="020B0502040204020203" pitchFamily="34" charset="0"/>
              <a:cs typeface="Courier New" panose="02070309020205020404" pitchFamily="49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381000" y="381000"/>
            <a:ext cx="8458200" cy="990600"/>
          </a:xfrm>
          <a:prstGeom prst="roundRect">
            <a:avLst/>
          </a:prstGeom>
          <a:solidFill>
            <a:srgbClr val="F4E4CC">
              <a:alpha val="22000"/>
            </a:srgbClr>
          </a:solidFill>
          <a:ln w="15875" cap="flat" cmpd="sng" algn="ctr">
            <a:solidFill>
              <a:srgbClr val="EEF1EE">
                <a:lumMod val="75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ea typeface="Gadugi" panose="020B0502040204020203" pitchFamily="34" charset="0"/>
                <a:cs typeface="Segoe UI Semilight" panose="020B0402040204020203" pitchFamily="34" charset="0"/>
              </a:rPr>
              <a:t> </a:t>
            </a:r>
            <a:r>
              <a:rPr lang="en-US" sz="4000" b="1" kern="0" dirty="0" smtClean="0">
                <a:solidFill>
                  <a:srgbClr val="0070C0"/>
                </a:solidFill>
                <a:latin typeface="Arial"/>
                <a:ea typeface="Gadugi" panose="020B0502040204020203" pitchFamily="34" charset="0"/>
                <a:cs typeface="Segoe UI Semilight" panose="020B0402040204020203" pitchFamily="34" charset="0"/>
              </a:rPr>
              <a:t>Assignment</a:t>
            </a:r>
            <a:endParaRPr kumimoji="0" lang="en-US" sz="6600" b="0" i="0" u="none" strike="noStrike" kern="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Content Placeholder 1"/>
          <p:cNvSpPr txBox="1">
            <a:spLocks/>
          </p:cNvSpPr>
          <p:nvPr/>
        </p:nvSpPr>
        <p:spPr>
          <a:xfrm>
            <a:off x="381000" y="1407617"/>
            <a:ext cx="8382000" cy="700548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sz="3200" b="1" i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Due Thursday (no uploads)</a:t>
            </a:r>
          </a:p>
        </p:txBody>
      </p:sp>
    </p:spTree>
    <p:extLst>
      <p:ext uri="{BB962C8B-B14F-4D97-AF65-F5344CB8AC3E}">
        <p14:creationId xmlns:p14="http://schemas.microsoft.com/office/powerpoint/2010/main" val="223381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9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  <p:bldP spid="5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28600" y="1143000"/>
            <a:ext cx="8368544" cy="1447800"/>
          </a:xfrm>
          <a:prstGeom prst="roundRect">
            <a:avLst/>
          </a:prstGeom>
          <a:solidFill>
            <a:srgbClr val="F4E4CC">
              <a:alpha val="25000"/>
            </a:srgbClr>
          </a:solidFill>
          <a:ln w="1587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9900" dirty="0">
              <a:solidFill>
                <a:srgbClr val="0070C0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1336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8000" b="1" dirty="0">
                <a:solidFill>
                  <a:srgbClr val="0070C0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END</a:t>
            </a:r>
          </a:p>
        </p:txBody>
      </p:sp>
    </p:spTree>
    <p:extLst>
      <p:ext uri="{BB962C8B-B14F-4D97-AF65-F5344CB8AC3E}">
        <p14:creationId xmlns:p14="http://schemas.microsoft.com/office/powerpoint/2010/main" val="1154589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1447800"/>
            <a:ext cx="449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How to Properly</a:t>
            </a:r>
            <a:br>
              <a:rPr lang="en-US" sz="4000" b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</a:br>
            <a:r>
              <a:rPr lang="en-US" sz="4000" b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Wear a Mask</a:t>
            </a:r>
            <a:endParaRPr lang="en-US" sz="4000" b="1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134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304800" y="381000"/>
            <a:ext cx="8524875" cy="1019175"/>
          </a:xfrm>
          <a:prstGeom prst="roundRect">
            <a:avLst/>
          </a:prstGeom>
          <a:solidFill>
            <a:schemeClr val="accent5">
              <a:lumMod val="20000"/>
              <a:lumOff val="80000"/>
              <a:alpha val="27000"/>
            </a:schemeClr>
          </a:solidFill>
          <a:ln w="15875">
            <a:solidFill>
              <a:schemeClr val="tx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>
              <a:solidFill>
                <a:srgbClr val="0070C0"/>
              </a:solidFill>
            </a:endParaRPr>
          </a:p>
        </p:txBody>
      </p:sp>
      <p:sp>
        <p:nvSpPr>
          <p:cNvPr id="6" name="Content Placeholder 1"/>
          <p:cNvSpPr>
            <a:spLocks noGrp="1"/>
          </p:cNvSpPr>
          <p:nvPr>
            <p:ph idx="1"/>
          </p:nvPr>
        </p:nvSpPr>
        <p:spPr>
          <a:xfrm>
            <a:off x="457200" y="409575"/>
            <a:ext cx="8372475" cy="885825"/>
          </a:xfrm>
          <a:noFill/>
        </p:spPr>
        <p:txBody>
          <a:bodyPr>
            <a:normAutofit/>
          </a:bodyPr>
          <a:lstStyle/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Programming Paradigms </a:t>
            </a:r>
            <a:r>
              <a:rPr lang="en-US" sz="1400" b="1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(source)</a:t>
            </a:r>
            <a:endParaRPr lang="en-US" sz="1400" b="1" i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81000" y="3352800"/>
            <a:ext cx="7239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4300"/>
            <a:endParaRPr lang="en-US" sz="2000" i="1" dirty="0" smtClean="0">
              <a:solidFill>
                <a:srgbClr val="C00000"/>
              </a:solidFill>
              <a:latin typeface="Bahnschrift" panose="020B0502040204020203" pitchFamily="34" charset="0"/>
            </a:endParaRPr>
          </a:p>
          <a:p>
            <a:pPr marL="342900" indent="-228600">
              <a:buFont typeface="Arial" panose="020B0604020202020204" pitchFamily="34" charset="0"/>
              <a:buChar char="•"/>
            </a:pPr>
            <a:endParaRPr lang="en-US" sz="2400" i="1" dirty="0">
              <a:solidFill>
                <a:srgbClr val="C00000"/>
              </a:solidFill>
              <a:latin typeface="Bahnschrift" panose="020B0502040204020203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0314524"/>
              </p:ext>
            </p:extLst>
          </p:nvPr>
        </p:nvGraphicFramePr>
        <p:xfrm>
          <a:off x="304800" y="1524000"/>
          <a:ext cx="8458200" cy="5105400"/>
        </p:xfrm>
        <a:graphic>
          <a:graphicData uri="http://schemas.openxmlformats.org/drawingml/2006/table">
            <a:tbl>
              <a:tblPr/>
              <a:tblGrid>
                <a:gridCol w="1000433">
                  <a:extLst>
                    <a:ext uri="{9D8B030D-6E8A-4147-A177-3AD203B41FA5}">
                      <a16:colId xmlns:a16="http://schemas.microsoft.com/office/drawing/2014/main" val="3629957039"/>
                    </a:ext>
                  </a:extLst>
                </a:gridCol>
                <a:gridCol w="1273278">
                  <a:extLst>
                    <a:ext uri="{9D8B030D-6E8A-4147-A177-3AD203B41FA5}">
                      <a16:colId xmlns:a16="http://schemas.microsoft.com/office/drawing/2014/main" val="3960073106"/>
                    </a:ext>
                  </a:extLst>
                </a:gridCol>
                <a:gridCol w="1612489">
                  <a:extLst>
                    <a:ext uri="{9D8B030D-6E8A-4147-A177-3AD203B41FA5}">
                      <a16:colId xmlns:a16="http://schemas.microsoft.com/office/drawing/2014/main" val="2774345745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3019434414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679626288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254957924"/>
                    </a:ext>
                  </a:extLst>
                </a:gridCol>
              </a:tblGrid>
              <a:tr h="522551"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  <a:hlinkClick r:id="rId3" tooltip="Programming paradigm"/>
                        </a:rPr>
                        <a:t>Paradigm</a:t>
                      </a:r>
                      <a:r>
                        <a:rPr lang="en-US" sz="1600" b="1" dirty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 </a:t>
                      </a:r>
                    </a:p>
                  </a:txBody>
                  <a:tcPr marL="9121" marR="9121" marT="4561" marB="456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60000"/>
                        <a:lumOff val="40000"/>
                        <a:alpha val="6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Description </a:t>
                      </a:r>
                    </a:p>
                  </a:txBody>
                  <a:tcPr marL="9121" marR="9121" marT="4561" marB="456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60000"/>
                        <a:lumOff val="40000"/>
                        <a:alpha val="6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Main traits </a:t>
                      </a:r>
                    </a:p>
                  </a:txBody>
                  <a:tcPr marL="9121" marR="9121" marT="4561" marB="456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60000"/>
                        <a:lumOff val="40000"/>
                        <a:alpha val="6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Related paradigm(s) </a:t>
                      </a:r>
                    </a:p>
                  </a:txBody>
                  <a:tcPr marL="9121" marR="9121" marT="4561" marB="456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60000"/>
                        <a:lumOff val="40000"/>
                        <a:alpha val="6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  <a:hlinkClick r:id="rId4" tooltip="Critique"/>
                        </a:rPr>
                        <a:t>Critique</a:t>
                      </a:r>
                      <a:r>
                        <a:rPr lang="en-US" sz="1600" b="1" dirty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 </a:t>
                      </a:r>
                    </a:p>
                  </a:txBody>
                  <a:tcPr marL="9121" marR="9121" marT="4561" marB="456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60000"/>
                        <a:lumOff val="40000"/>
                        <a:alpha val="6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Examples </a:t>
                      </a:r>
                    </a:p>
                  </a:txBody>
                  <a:tcPr marL="9121" marR="9121" marT="4561" marB="456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60000"/>
                        <a:lumOff val="40000"/>
                        <a:alpha val="67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5543591"/>
                  </a:ext>
                </a:extLst>
              </a:tr>
              <a:tr h="851163">
                <a:tc>
                  <a:txBody>
                    <a:bodyPr/>
                    <a:lstStyle/>
                    <a:p>
                      <a:r>
                        <a:rPr lang="en-US" sz="1050" b="1" dirty="0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</a:rPr>
                        <a:t>Imperative </a:t>
                      </a:r>
                    </a:p>
                  </a:txBody>
                  <a:tcPr marL="9121" marR="9121" marT="4561" marB="456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9EC">
                        <a:alpha val="73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b="1" dirty="0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</a:rPr>
                        <a:t>Programs as statements that </a:t>
                      </a:r>
                      <a:r>
                        <a:rPr lang="en-US" sz="1050" b="1" i="1" dirty="0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</a:rPr>
                        <a:t>directly</a:t>
                      </a:r>
                      <a:r>
                        <a:rPr lang="en-US" sz="1050" b="1" dirty="0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</a:rPr>
                        <a:t> change computed state (datafields) </a:t>
                      </a:r>
                    </a:p>
                  </a:txBody>
                  <a:tcPr marL="9121" marR="9121" marT="4561" marB="456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9EC">
                        <a:alpha val="73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b="1" dirty="0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</a:rPr>
                        <a:t>Direct assignments, common data structures, global variables </a:t>
                      </a:r>
                    </a:p>
                  </a:txBody>
                  <a:tcPr marL="9121" marR="9121" marT="4561" marB="456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9EC">
                        <a:alpha val="73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 b="1" dirty="0">
                        <a:solidFill>
                          <a:schemeClr val="bg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9121" marR="9121" marT="4561" marB="456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9EC">
                        <a:alpha val="73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b="1" dirty="0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</a:rPr>
                        <a:t>Edsger W. </a:t>
                      </a:r>
                      <a:r>
                        <a:rPr lang="en-US" sz="1050" b="1" dirty="0" err="1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</a:rPr>
                        <a:t>Dijkstra</a:t>
                      </a:r>
                      <a:r>
                        <a:rPr lang="en-US" sz="1050" b="1" dirty="0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</a:rPr>
                        <a:t>, Michael A. Jackson </a:t>
                      </a:r>
                    </a:p>
                  </a:txBody>
                  <a:tcPr marL="9121" marR="9121" marT="4561" marB="456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9EC">
                        <a:alpha val="73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b="1" dirty="0" smtClean="0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</a:rPr>
                        <a:t>Fortran IV, Basic, C</a:t>
                      </a:r>
                      <a:r>
                        <a:rPr lang="en-US" sz="1050" b="1" dirty="0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</a:rPr>
                        <a:t>, C++, Java, </a:t>
                      </a:r>
                      <a:r>
                        <a:rPr lang="en-US" sz="1050" b="1" dirty="0" err="1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</a:rPr>
                        <a:t>Kotlin</a:t>
                      </a:r>
                      <a:r>
                        <a:rPr lang="en-US" sz="1050" b="1" dirty="0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</a:rPr>
                        <a:t>, PHP, Python, Ruby </a:t>
                      </a:r>
                    </a:p>
                  </a:txBody>
                  <a:tcPr marL="9121" marR="9121" marT="4561" marB="456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9EC">
                        <a:alpha val="73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5532196"/>
                  </a:ext>
                </a:extLst>
              </a:tr>
              <a:tr h="851163">
                <a:tc>
                  <a:txBody>
                    <a:bodyPr/>
                    <a:lstStyle/>
                    <a:p>
                      <a:r>
                        <a:rPr lang="en-US" sz="1050" b="1" dirty="0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</a:rPr>
                        <a:t>Structured </a:t>
                      </a:r>
                    </a:p>
                  </a:txBody>
                  <a:tcPr marL="9121" marR="9121" marT="4561" marB="456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>
                        <a:lumMod val="85000"/>
                        <a:alpha val="7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b="1" dirty="0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</a:rPr>
                        <a:t>A style of imperative programming with more logical program structure </a:t>
                      </a:r>
                    </a:p>
                  </a:txBody>
                  <a:tcPr marL="9121" marR="9121" marT="4561" marB="456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>
                        <a:lumMod val="85000"/>
                        <a:alpha val="7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b="1" dirty="0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</a:rPr>
                        <a:t>Structograms, </a:t>
                      </a:r>
                      <a:r>
                        <a:rPr lang="en-US" sz="1050" b="1" dirty="0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  <a:hlinkClick r:id="rId5" tooltip="Indent style"/>
                        </a:rPr>
                        <a:t>i</a:t>
                      </a:r>
                      <a:r>
                        <a:rPr lang="en-US" sz="1050" b="1" dirty="0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</a:rPr>
                        <a:t>ndentation, no or limited use of goto statements </a:t>
                      </a:r>
                    </a:p>
                  </a:txBody>
                  <a:tcPr marL="9121" marR="9121" marT="4561" marB="456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>
                        <a:lumMod val="85000"/>
                        <a:alpha val="7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b="1" dirty="0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</a:rPr>
                        <a:t>Imperative </a:t>
                      </a:r>
                    </a:p>
                  </a:txBody>
                  <a:tcPr marL="9121" marR="9121" marT="4561" marB="456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>
                        <a:lumMod val="85000"/>
                        <a:alpha val="7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 b="1" dirty="0">
                        <a:solidFill>
                          <a:schemeClr val="bg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9121" marR="9121" marT="4561" marB="456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>
                        <a:lumMod val="85000"/>
                        <a:alpha val="7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b="1" dirty="0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</a:rPr>
                        <a:t>C, C++, Java, </a:t>
                      </a:r>
                      <a:r>
                        <a:rPr lang="en-US" sz="1050" b="1" dirty="0" err="1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</a:rPr>
                        <a:t>Kotlin</a:t>
                      </a:r>
                      <a:r>
                        <a:rPr lang="en-US" sz="1050" b="1" dirty="0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</a:rPr>
                        <a:t>, Pascal, PHP, </a:t>
                      </a:r>
                      <a:r>
                        <a:rPr lang="en-US" sz="1050" b="1" dirty="0" smtClean="0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</a:rPr>
                        <a:t>Python</a:t>
                      </a:r>
                      <a:endParaRPr lang="en-US" sz="1050" b="1" dirty="0">
                        <a:solidFill>
                          <a:schemeClr val="bg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9121" marR="9121" marT="4561" marB="456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>
                        <a:lumMod val="85000"/>
                        <a:alpha val="73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3787157"/>
                  </a:ext>
                </a:extLst>
              </a:tr>
              <a:tr h="1356104">
                <a:tc>
                  <a:txBody>
                    <a:bodyPr/>
                    <a:lstStyle/>
                    <a:p>
                      <a:r>
                        <a:rPr lang="en-US" sz="1050" b="1" dirty="0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</a:rPr>
                        <a:t>Procedural </a:t>
                      </a:r>
                    </a:p>
                  </a:txBody>
                  <a:tcPr marL="9121" marR="9121" marT="4561" marB="456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9EC">
                        <a:alpha val="73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b="1" dirty="0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</a:rPr>
                        <a:t>Derived from structured programming, based on the concept of modular programming or the </a:t>
                      </a:r>
                      <a:r>
                        <a:rPr lang="en-US" sz="1050" b="1" i="1" dirty="0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</a:rPr>
                        <a:t>procedure call</a:t>
                      </a:r>
                      <a:r>
                        <a:rPr lang="en-US" sz="1050" b="1" dirty="0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</a:rPr>
                        <a:t> </a:t>
                      </a:r>
                    </a:p>
                  </a:txBody>
                  <a:tcPr marL="9121" marR="9121" marT="4561" marB="456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9EC">
                        <a:alpha val="73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b="1" dirty="0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</a:rPr>
                        <a:t>Local variables, sequence, selection, iteration, and modularization </a:t>
                      </a:r>
                    </a:p>
                  </a:txBody>
                  <a:tcPr marL="9121" marR="9121" marT="4561" marB="456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9EC">
                        <a:alpha val="73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b="1" dirty="0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</a:rPr>
                        <a:t>Structured, imperative </a:t>
                      </a:r>
                    </a:p>
                  </a:txBody>
                  <a:tcPr marL="9121" marR="9121" marT="4561" marB="456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9EC">
                        <a:alpha val="73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 b="1" dirty="0">
                        <a:solidFill>
                          <a:schemeClr val="bg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9121" marR="9121" marT="4561" marB="456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9EC">
                        <a:alpha val="73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b="1" dirty="0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</a:rPr>
                        <a:t>C, C++, Lisp, PHP, Python </a:t>
                      </a:r>
                      <a:endParaRPr lang="en-US" sz="1050" b="1" dirty="0" smtClean="0">
                        <a:solidFill>
                          <a:schemeClr val="bg1">
                            <a:lumMod val="65000"/>
                            <a:lumOff val="35000"/>
                          </a:schemeClr>
                        </a:solidFill>
                      </a:endParaRPr>
                    </a:p>
                    <a:p>
                      <a:r>
                        <a:rPr lang="en-US" sz="1050" b="1" dirty="0" smtClean="0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</a:rPr>
                        <a:t>Fortran 77</a:t>
                      </a:r>
                      <a:endParaRPr lang="en-US" sz="1050" b="1" dirty="0">
                        <a:solidFill>
                          <a:schemeClr val="bg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9121" marR="9121" marT="4561" marB="456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9EC">
                        <a:alpha val="73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5858161"/>
                  </a:ext>
                </a:extLst>
              </a:tr>
              <a:tr h="1524419">
                <a:tc>
                  <a:txBody>
                    <a:bodyPr/>
                    <a:lstStyle/>
                    <a:p>
                      <a:r>
                        <a:rPr lang="en-US" sz="1050" b="1" dirty="0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</a:rPr>
                        <a:t>Object-oriented </a:t>
                      </a:r>
                    </a:p>
                  </a:txBody>
                  <a:tcPr marL="9121" marR="9121" marT="4561" marB="456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>
                        <a:lumMod val="85000"/>
                        <a:alpha val="7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b="1" dirty="0" smtClean="0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</a:rPr>
                        <a:t>Treats datafields as </a:t>
                      </a:r>
                      <a:r>
                        <a:rPr lang="en-US" sz="1050" b="1" i="1" dirty="0" smtClean="0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</a:rPr>
                        <a:t>objects</a:t>
                      </a:r>
                      <a:r>
                        <a:rPr lang="en-US" sz="1050" b="1" dirty="0" smtClean="0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</a:rPr>
                        <a:t> manipulated through predefined </a:t>
                      </a:r>
                      <a:r>
                        <a:rPr lang="en-US" sz="1050" b="1" dirty="0" smtClean="0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  <a:hlinkClick r:id="rId6" tooltip="Method (computer science)"/>
                        </a:rPr>
                        <a:t>methods</a:t>
                      </a:r>
                      <a:r>
                        <a:rPr lang="en-US" sz="1050" b="1" dirty="0" smtClean="0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</a:rPr>
                        <a:t> only </a:t>
                      </a:r>
                      <a:endParaRPr lang="en-US" sz="1050" b="1" dirty="0">
                        <a:solidFill>
                          <a:schemeClr val="bg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9121" marR="9121" marT="4561" marB="456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>
                        <a:lumMod val="85000"/>
                        <a:alpha val="7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b="1" dirty="0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</a:rPr>
                        <a:t>Objects, methods, </a:t>
                      </a:r>
                      <a:r>
                        <a:rPr lang="en-US" sz="1050" b="1" dirty="0" smtClean="0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</a:rPr>
                        <a:t>message passing, information hiding, data abstraction, encapsulation, polymorphism, inheritance, serialization-marshalling </a:t>
                      </a:r>
                      <a:endParaRPr lang="en-US" sz="1050" b="1" dirty="0">
                        <a:solidFill>
                          <a:schemeClr val="bg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9121" marR="9121" marT="4561" marB="456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>
                        <a:lumMod val="85000"/>
                        <a:alpha val="7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b="1" dirty="0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</a:rPr>
                        <a:t>Procedural </a:t>
                      </a:r>
                    </a:p>
                  </a:txBody>
                  <a:tcPr marL="9121" marR="9121" marT="4561" marB="456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>
                        <a:lumMod val="85000"/>
                        <a:alpha val="7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b="1" dirty="0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</a:rPr>
                        <a:t>Wikipedia, </a:t>
                      </a:r>
                      <a:r>
                        <a:rPr lang="en-US" sz="1050" b="1" dirty="0" smtClean="0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</a:rPr>
                        <a:t>others </a:t>
                      </a:r>
                      <a:endParaRPr lang="en-US" sz="1050" b="1" dirty="0">
                        <a:solidFill>
                          <a:schemeClr val="bg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9121" marR="9121" marT="4561" marB="456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>
                        <a:lumMod val="85000"/>
                        <a:alpha val="7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b="1" dirty="0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</a:rPr>
                        <a:t>Common Lisp, C++, C#, Eiffel, Java, </a:t>
                      </a:r>
                      <a:r>
                        <a:rPr lang="en-US" sz="1050" b="1" dirty="0" err="1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</a:rPr>
                        <a:t>Kotlin</a:t>
                      </a:r>
                      <a:r>
                        <a:rPr lang="en-US" sz="1050" b="1" dirty="0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</a:rPr>
                        <a:t>, PHP, Python, Ruby, Scala, JavaScript</a:t>
                      </a:r>
                      <a:r>
                        <a:rPr lang="en-US" sz="1050" b="1" baseline="30000" dirty="0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</a:rPr>
                        <a:t>[8][9]</a:t>
                      </a:r>
                      <a:r>
                        <a:rPr lang="en-US" sz="1050" b="1" dirty="0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</a:rPr>
                        <a:t> </a:t>
                      </a:r>
                    </a:p>
                  </a:txBody>
                  <a:tcPr marL="9121" marR="9121" marT="4561" marB="456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>
                        <a:lumMod val="85000"/>
                        <a:alpha val="73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6132163"/>
                  </a:ext>
                </a:extLst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-10070356" y="21923"/>
            <a:ext cx="73528911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summarized in this table: </a:t>
            </a:r>
            <a:endParaRPr kumimoji="0" lang="en-US" altLang="en-US" sz="9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Differences in terminology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5812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381000" y="3352800"/>
            <a:ext cx="7239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4300"/>
            <a:endParaRPr lang="en-US" sz="2000" i="1" dirty="0" smtClean="0">
              <a:solidFill>
                <a:srgbClr val="C00000"/>
              </a:solidFill>
              <a:latin typeface="Bahnschrift" panose="020B0502040204020203" pitchFamily="34" charset="0"/>
            </a:endParaRPr>
          </a:p>
          <a:p>
            <a:pPr marL="342900" indent="-228600">
              <a:buFont typeface="Arial" panose="020B0604020202020204" pitchFamily="34" charset="0"/>
              <a:buChar char="•"/>
            </a:pPr>
            <a:endParaRPr lang="en-US" sz="2400" i="1" dirty="0">
              <a:solidFill>
                <a:srgbClr val="C00000"/>
              </a:solidFill>
              <a:latin typeface="Bahnschrift" panose="020B0502040204020203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0738691"/>
              </p:ext>
            </p:extLst>
          </p:nvPr>
        </p:nvGraphicFramePr>
        <p:xfrm>
          <a:off x="304800" y="1524000"/>
          <a:ext cx="8382001" cy="5105400"/>
        </p:xfrm>
        <a:graphic>
          <a:graphicData uri="http://schemas.openxmlformats.org/drawingml/2006/table">
            <a:tbl>
              <a:tblPr/>
              <a:tblGrid>
                <a:gridCol w="991421">
                  <a:extLst>
                    <a:ext uri="{9D8B030D-6E8A-4147-A177-3AD203B41FA5}">
                      <a16:colId xmlns:a16="http://schemas.microsoft.com/office/drawing/2014/main" val="3629957039"/>
                    </a:ext>
                  </a:extLst>
                </a:gridCol>
                <a:gridCol w="1294579">
                  <a:extLst>
                    <a:ext uri="{9D8B030D-6E8A-4147-A177-3AD203B41FA5}">
                      <a16:colId xmlns:a16="http://schemas.microsoft.com/office/drawing/2014/main" val="3960073106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774345745"/>
                    </a:ext>
                  </a:extLst>
                </a:gridCol>
                <a:gridCol w="1180383">
                  <a:extLst>
                    <a:ext uri="{9D8B030D-6E8A-4147-A177-3AD203B41FA5}">
                      <a16:colId xmlns:a16="http://schemas.microsoft.com/office/drawing/2014/main" val="3019434414"/>
                    </a:ext>
                  </a:extLst>
                </a:gridCol>
                <a:gridCol w="1027981">
                  <a:extLst>
                    <a:ext uri="{9D8B030D-6E8A-4147-A177-3AD203B41FA5}">
                      <a16:colId xmlns:a16="http://schemas.microsoft.com/office/drawing/2014/main" val="679626288"/>
                    </a:ext>
                  </a:extLst>
                </a:gridCol>
                <a:gridCol w="2135037">
                  <a:extLst>
                    <a:ext uri="{9D8B030D-6E8A-4147-A177-3AD203B41FA5}">
                      <a16:colId xmlns:a16="http://schemas.microsoft.com/office/drawing/2014/main" val="2254957924"/>
                    </a:ext>
                  </a:extLst>
                </a:gridCol>
              </a:tblGrid>
              <a:tr h="527780"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Paradigm </a:t>
                      </a:r>
                    </a:p>
                  </a:txBody>
                  <a:tcPr marL="9121" marR="9121" marT="4561" marB="456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60000"/>
                        <a:lumOff val="40000"/>
                        <a:alpha val="7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Description </a:t>
                      </a:r>
                    </a:p>
                  </a:txBody>
                  <a:tcPr marL="9121" marR="9121" marT="4561" marB="456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60000"/>
                        <a:lumOff val="40000"/>
                        <a:alpha val="7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Main traits </a:t>
                      </a:r>
                    </a:p>
                  </a:txBody>
                  <a:tcPr marL="9121" marR="9121" marT="4561" marB="456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60000"/>
                        <a:lumOff val="40000"/>
                        <a:alpha val="7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Related paradigm(s) </a:t>
                      </a:r>
                    </a:p>
                  </a:txBody>
                  <a:tcPr marL="9121" marR="9121" marT="4561" marB="456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60000"/>
                        <a:lumOff val="40000"/>
                        <a:alpha val="7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Critique </a:t>
                      </a:r>
                    </a:p>
                  </a:txBody>
                  <a:tcPr marL="9121" marR="9121" marT="4561" marB="456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60000"/>
                        <a:lumOff val="40000"/>
                        <a:alpha val="7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Examples </a:t>
                      </a:r>
                    </a:p>
                  </a:txBody>
                  <a:tcPr marL="9121" marR="9121" marT="4561" marB="456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60000"/>
                        <a:lumOff val="40000"/>
                        <a:alpha val="76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5543591"/>
                  </a:ext>
                </a:extLst>
              </a:tr>
              <a:tr h="1298237">
                <a:tc>
                  <a:txBody>
                    <a:bodyPr/>
                    <a:lstStyle/>
                    <a:p>
                      <a:r>
                        <a:rPr lang="en-US" sz="1050" b="1" dirty="0">
                          <a:solidFill>
                            <a:schemeClr val="bg1">
                              <a:lumMod val="85000"/>
                              <a:lumOff val="15000"/>
                            </a:schemeClr>
                          </a:solidFill>
                        </a:rPr>
                        <a:t>Functional </a:t>
                      </a:r>
                    </a:p>
                  </a:txBody>
                  <a:tcPr marL="9121" marR="9121" marT="4561" marB="456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9EC">
                        <a:alpha val="7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b="1" dirty="0">
                          <a:solidFill>
                            <a:schemeClr val="bg1">
                              <a:lumMod val="85000"/>
                              <a:lumOff val="15000"/>
                            </a:schemeClr>
                          </a:solidFill>
                        </a:rPr>
                        <a:t>Treats computation as the evaluation of mathematical functions avoiding state and mutable data </a:t>
                      </a:r>
                    </a:p>
                  </a:txBody>
                  <a:tcPr marL="9121" marR="9121" marT="4561" marB="456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9EC">
                        <a:alpha val="7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b="1" dirty="0">
                          <a:solidFill>
                            <a:schemeClr val="bg1">
                              <a:lumMod val="85000"/>
                              <a:lumOff val="15000"/>
                            </a:schemeClr>
                          </a:solidFill>
                        </a:rPr>
                        <a:t>Lambda calculus, compositionality, formula, recursion, referential transparency, no side effects </a:t>
                      </a:r>
                    </a:p>
                  </a:txBody>
                  <a:tcPr marL="9121" marR="9121" marT="4561" marB="456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9EC">
                        <a:alpha val="7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b="1" dirty="0">
                          <a:solidFill>
                            <a:schemeClr val="bg1">
                              <a:lumMod val="85000"/>
                              <a:lumOff val="15000"/>
                            </a:schemeClr>
                          </a:solidFill>
                        </a:rPr>
                        <a:t>Declarative </a:t>
                      </a:r>
                    </a:p>
                  </a:txBody>
                  <a:tcPr marL="9121" marR="9121" marT="4561" marB="456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9EC">
                        <a:alpha val="7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 b="1" dirty="0">
                        <a:solidFill>
                          <a:schemeClr val="bg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marL="9121" marR="9121" marT="4561" marB="456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9EC">
                        <a:alpha val="7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b="1" dirty="0">
                          <a:solidFill>
                            <a:schemeClr val="bg1">
                              <a:lumMod val="85000"/>
                              <a:lumOff val="15000"/>
                            </a:schemeClr>
                          </a:solidFill>
                        </a:rPr>
                        <a:t>C</a:t>
                      </a:r>
                      <a:r>
                        <a:rPr lang="en-US" sz="1050" b="1" dirty="0" smtClean="0">
                          <a:solidFill>
                            <a:schemeClr val="bg1">
                              <a:lumMod val="85000"/>
                              <a:lumOff val="15000"/>
                            </a:schemeClr>
                          </a:solidFill>
                        </a:rPr>
                        <a:t>++, </a:t>
                      </a:r>
                      <a:r>
                        <a:rPr lang="en-US" sz="1050" b="1" dirty="0">
                          <a:solidFill>
                            <a:schemeClr val="bg1">
                              <a:lumMod val="85000"/>
                              <a:lumOff val="15000"/>
                            </a:schemeClr>
                          </a:solidFill>
                        </a:rPr>
                        <a:t>C</a:t>
                      </a:r>
                      <a:r>
                        <a:rPr lang="en-US" sz="1050" b="1" dirty="0" smtClean="0">
                          <a:solidFill>
                            <a:schemeClr val="bg1">
                              <a:lumMod val="85000"/>
                              <a:lumOff val="15000"/>
                            </a:schemeClr>
                          </a:solidFill>
                        </a:rPr>
                        <a:t>#,</a:t>
                      </a:r>
                      <a:r>
                        <a:rPr lang="en-US" sz="1050" b="1" baseline="30000" dirty="0" smtClean="0">
                          <a:solidFill>
                            <a:schemeClr val="bg1">
                              <a:lumMod val="85000"/>
                              <a:lumOff val="15000"/>
                            </a:schemeClr>
                          </a:solidFill>
                        </a:rPr>
                        <a:t> </a:t>
                      </a:r>
                      <a:r>
                        <a:rPr lang="en-US" sz="1050" b="1" dirty="0" err="1" smtClean="0">
                          <a:solidFill>
                            <a:schemeClr val="bg1">
                              <a:lumMod val="85000"/>
                              <a:lumOff val="15000"/>
                            </a:schemeClr>
                          </a:solidFill>
                        </a:rPr>
                        <a:t>Clojure</a:t>
                      </a:r>
                      <a:r>
                        <a:rPr lang="en-US" sz="1050" b="1" dirty="0">
                          <a:solidFill>
                            <a:schemeClr val="bg1">
                              <a:lumMod val="85000"/>
                              <a:lumOff val="15000"/>
                            </a:schemeClr>
                          </a:solidFill>
                        </a:rPr>
                        <a:t>, </a:t>
                      </a:r>
                      <a:r>
                        <a:rPr lang="en-US" sz="1050" b="1" dirty="0" err="1">
                          <a:solidFill>
                            <a:schemeClr val="bg1">
                              <a:lumMod val="85000"/>
                              <a:lumOff val="15000"/>
                            </a:schemeClr>
                          </a:solidFill>
                        </a:rPr>
                        <a:t>Coffeescript</a:t>
                      </a:r>
                      <a:r>
                        <a:rPr lang="en-US" sz="1050" b="1" dirty="0" smtClean="0">
                          <a:solidFill>
                            <a:schemeClr val="bg1">
                              <a:lumMod val="85000"/>
                              <a:lumOff val="15000"/>
                            </a:schemeClr>
                          </a:solidFill>
                        </a:rPr>
                        <a:t>, </a:t>
                      </a:r>
                      <a:r>
                        <a:rPr lang="en-US" sz="1050" b="1" dirty="0">
                          <a:solidFill>
                            <a:schemeClr val="bg1">
                              <a:lumMod val="85000"/>
                              <a:lumOff val="15000"/>
                            </a:schemeClr>
                          </a:solidFill>
                        </a:rPr>
                        <a:t>Elixir, </a:t>
                      </a:r>
                      <a:r>
                        <a:rPr lang="en-US" sz="1050" b="1" dirty="0" err="1">
                          <a:solidFill>
                            <a:schemeClr val="bg1">
                              <a:lumMod val="85000"/>
                              <a:lumOff val="15000"/>
                            </a:schemeClr>
                          </a:solidFill>
                        </a:rPr>
                        <a:t>Erlang</a:t>
                      </a:r>
                      <a:r>
                        <a:rPr lang="en-US" sz="1050" b="1" dirty="0">
                          <a:solidFill>
                            <a:schemeClr val="bg1">
                              <a:lumMod val="85000"/>
                              <a:lumOff val="15000"/>
                            </a:schemeClr>
                          </a:solidFill>
                        </a:rPr>
                        <a:t>, F#, Haskell, Java (since version 8), </a:t>
                      </a:r>
                      <a:r>
                        <a:rPr lang="en-US" sz="1050" b="1" dirty="0" err="1">
                          <a:solidFill>
                            <a:schemeClr val="bg1">
                              <a:lumMod val="85000"/>
                              <a:lumOff val="15000"/>
                            </a:schemeClr>
                          </a:solidFill>
                        </a:rPr>
                        <a:t>Kotlin</a:t>
                      </a:r>
                      <a:r>
                        <a:rPr lang="en-US" sz="1050" b="1" dirty="0">
                          <a:solidFill>
                            <a:schemeClr val="bg1">
                              <a:lumMod val="85000"/>
                              <a:lumOff val="15000"/>
                            </a:schemeClr>
                          </a:solidFill>
                        </a:rPr>
                        <a:t>, Lisp, Python, R,</a:t>
                      </a:r>
                      <a:r>
                        <a:rPr lang="en-US" sz="1050" b="1" baseline="30000" dirty="0">
                          <a:solidFill>
                            <a:schemeClr val="bg1">
                              <a:lumMod val="85000"/>
                              <a:lumOff val="15000"/>
                            </a:schemeClr>
                          </a:solidFill>
                        </a:rPr>
                        <a:t>[4]</a:t>
                      </a:r>
                      <a:r>
                        <a:rPr lang="en-US" sz="1050" b="1" dirty="0">
                          <a:solidFill>
                            <a:schemeClr val="bg1">
                              <a:lumMod val="85000"/>
                              <a:lumOff val="15000"/>
                            </a:schemeClr>
                          </a:solidFill>
                        </a:rPr>
                        <a:t> Ruby, Scala, </a:t>
                      </a:r>
                      <a:r>
                        <a:rPr lang="en-US" sz="1050" b="1" dirty="0" err="1">
                          <a:solidFill>
                            <a:schemeClr val="bg1">
                              <a:lumMod val="85000"/>
                              <a:lumOff val="15000"/>
                            </a:schemeClr>
                          </a:solidFill>
                        </a:rPr>
                        <a:t>SequenceL</a:t>
                      </a:r>
                      <a:r>
                        <a:rPr lang="en-US" sz="1050" b="1" dirty="0">
                          <a:solidFill>
                            <a:schemeClr val="bg1">
                              <a:lumMod val="85000"/>
                              <a:lumOff val="15000"/>
                            </a:schemeClr>
                          </a:solidFill>
                        </a:rPr>
                        <a:t>, Standard ML, JavaScript, Elm </a:t>
                      </a:r>
                    </a:p>
                  </a:txBody>
                  <a:tcPr marL="9121" marR="9121" marT="4561" marB="456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9EC">
                        <a:alpha val="76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266373"/>
                  </a:ext>
                </a:extLst>
              </a:tr>
              <a:tr h="1295710">
                <a:tc>
                  <a:txBody>
                    <a:bodyPr/>
                    <a:lstStyle/>
                    <a:p>
                      <a:r>
                        <a:rPr lang="en-US" sz="1050" b="1" dirty="0">
                          <a:solidFill>
                            <a:schemeClr val="bg1">
                              <a:lumMod val="85000"/>
                              <a:lumOff val="15000"/>
                            </a:schemeClr>
                          </a:solidFill>
                        </a:rPr>
                        <a:t>Event-driven including time-driven </a:t>
                      </a:r>
                    </a:p>
                  </a:txBody>
                  <a:tcPr marL="9121" marR="9121" marT="4561" marB="456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>
                        <a:lumMod val="85000"/>
                        <a:alpha val="7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b="1" dirty="0">
                          <a:solidFill>
                            <a:schemeClr val="bg1">
                              <a:lumMod val="85000"/>
                              <a:lumOff val="15000"/>
                            </a:schemeClr>
                          </a:solidFill>
                        </a:rPr>
                        <a:t>Control flow is determined mainly by events, such as mouse clicks or interrupts including timer </a:t>
                      </a:r>
                    </a:p>
                  </a:txBody>
                  <a:tcPr marL="9121" marR="9121" marT="4561" marB="456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>
                        <a:lumMod val="85000"/>
                        <a:alpha val="7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b="1" dirty="0">
                          <a:solidFill>
                            <a:schemeClr val="bg1">
                              <a:lumMod val="85000"/>
                              <a:lumOff val="15000"/>
                            </a:schemeClr>
                          </a:solidFill>
                        </a:rPr>
                        <a:t>Main loop, event handlers, asynchronous processes </a:t>
                      </a:r>
                    </a:p>
                  </a:txBody>
                  <a:tcPr marL="9121" marR="9121" marT="4561" marB="456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>
                        <a:lumMod val="85000"/>
                        <a:alpha val="7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b="1" dirty="0">
                          <a:solidFill>
                            <a:schemeClr val="bg1">
                              <a:lumMod val="85000"/>
                              <a:lumOff val="15000"/>
                            </a:schemeClr>
                          </a:solidFill>
                        </a:rPr>
                        <a:t>Procedural, </a:t>
                      </a:r>
                      <a:r>
                        <a:rPr lang="en-US" sz="1050" b="1" dirty="0">
                          <a:solidFill>
                            <a:srgbClr val="C00000"/>
                          </a:solidFill>
                        </a:rPr>
                        <a:t>dataflow </a:t>
                      </a:r>
                    </a:p>
                  </a:txBody>
                  <a:tcPr marL="9121" marR="9121" marT="4561" marB="456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>
                        <a:lumMod val="85000"/>
                        <a:alpha val="7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 b="1" dirty="0">
                        <a:solidFill>
                          <a:schemeClr val="bg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marL="9121" marR="9121" marT="4561" marB="456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>
                        <a:lumMod val="85000"/>
                        <a:alpha val="7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b="1" dirty="0">
                          <a:solidFill>
                            <a:schemeClr val="bg1">
                              <a:lumMod val="85000"/>
                              <a:lumOff val="15000"/>
                            </a:schemeClr>
                          </a:solidFill>
                        </a:rPr>
                        <a:t>JavaScript, ActionScript, Visual Basic, Elm </a:t>
                      </a:r>
                    </a:p>
                  </a:txBody>
                  <a:tcPr marL="9121" marR="9121" marT="4561" marB="456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>
                        <a:lumMod val="85000"/>
                        <a:alpha val="76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8723800"/>
                  </a:ext>
                </a:extLst>
              </a:tr>
              <a:tr h="868541">
                <a:tc>
                  <a:txBody>
                    <a:bodyPr/>
                    <a:lstStyle/>
                    <a:p>
                      <a:r>
                        <a:rPr lang="en-US" sz="1050" b="1" dirty="0">
                          <a:solidFill>
                            <a:schemeClr val="bg1">
                              <a:lumMod val="85000"/>
                              <a:lumOff val="15000"/>
                            </a:schemeClr>
                          </a:solidFill>
                        </a:rPr>
                        <a:t>Declarative </a:t>
                      </a:r>
                    </a:p>
                  </a:txBody>
                  <a:tcPr marL="9121" marR="9121" marT="4561" marB="456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9EC">
                        <a:alpha val="7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b="1" dirty="0">
                          <a:solidFill>
                            <a:schemeClr val="bg1">
                              <a:lumMod val="85000"/>
                              <a:lumOff val="15000"/>
                            </a:schemeClr>
                          </a:solidFill>
                        </a:rPr>
                        <a:t>Defines program logic, but not detailed control flow </a:t>
                      </a:r>
                    </a:p>
                  </a:txBody>
                  <a:tcPr marL="9121" marR="9121" marT="4561" marB="456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9EC">
                        <a:alpha val="7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b="1" dirty="0">
                          <a:solidFill>
                            <a:schemeClr val="bg1">
                              <a:lumMod val="85000"/>
                              <a:lumOff val="15000"/>
                            </a:schemeClr>
                          </a:solidFill>
                        </a:rPr>
                        <a:t>Fourth-generation languages, spreadsheets, report program generators </a:t>
                      </a:r>
                    </a:p>
                  </a:txBody>
                  <a:tcPr marL="9121" marR="9121" marT="4561" marB="456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9EC">
                        <a:alpha val="7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 b="1" dirty="0">
                        <a:solidFill>
                          <a:schemeClr val="bg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marL="9121" marR="9121" marT="4561" marB="456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9EC">
                        <a:alpha val="7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 b="1" dirty="0">
                        <a:solidFill>
                          <a:schemeClr val="bg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marL="9121" marR="9121" marT="4561" marB="456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9EC">
                        <a:alpha val="7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b="1" dirty="0">
                          <a:solidFill>
                            <a:schemeClr val="bg1">
                              <a:lumMod val="85000"/>
                              <a:lumOff val="15000"/>
                            </a:schemeClr>
                          </a:solidFill>
                        </a:rPr>
                        <a:t>SQL, regular expressions, Prolog, OWL, SPARQL, </a:t>
                      </a:r>
                      <a:r>
                        <a:rPr lang="en-US" sz="1050" b="1" dirty="0" err="1">
                          <a:solidFill>
                            <a:schemeClr val="bg1">
                              <a:lumMod val="85000"/>
                              <a:lumOff val="15000"/>
                            </a:schemeClr>
                          </a:solidFill>
                        </a:rPr>
                        <a:t>Datalog</a:t>
                      </a:r>
                      <a:r>
                        <a:rPr lang="en-US" sz="1050" b="1" dirty="0">
                          <a:solidFill>
                            <a:schemeClr val="bg1">
                              <a:lumMod val="85000"/>
                              <a:lumOff val="15000"/>
                            </a:schemeClr>
                          </a:solidFill>
                        </a:rPr>
                        <a:t>, XSLT </a:t>
                      </a:r>
                    </a:p>
                  </a:txBody>
                  <a:tcPr marL="9121" marR="9121" marT="4561" marB="456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9EC">
                        <a:alpha val="76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8811507"/>
                  </a:ext>
                </a:extLst>
              </a:tr>
              <a:tr h="1115132">
                <a:tc>
                  <a:txBody>
                    <a:bodyPr/>
                    <a:lstStyle/>
                    <a:p>
                      <a:r>
                        <a:rPr lang="en-US" sz="1050" b="1" dirty="0">
                          <a:solidFill>
                            <a:schemeClr val="bg1">
                              <a:lumMod val="85000"/>
                              <a:lumOff val="15000"/>
                            </a:schemeClr>
                          </a:solidFill>
                        </a:rPr>
                        <a:t>Automata-based programming </a:t>
                      </a:r>
                    </a:p>
                  </a:txBody>
                  <a:tcPr marL="9121" marR="9121" marT="4561" marB="456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>
                        <a:lumMod val="85000"/>
                        <a:alpha val="7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b="1" dirty="0">
                          <a:solidFill>
                            <a:schemeClr val="bg1">
                              <a:lumMod val="85000"/>
                              <a:lumOff val="15000"/>
                            </a:schemeClr>
                          </a:solidFill>
                        </a:rPr>
                        <a:t>Treats programs as a model of a finite state machine or any other formal automata </a:t>
                      </a:r>
                    </a:p>
                  </a:txBody>
                  <a:tcPr marL="9121" marR="9121" marT="4561" marB="456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>
                        <a:lumMod val="85000"/>
                        <a:alpha val="7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b="1" dirty="0">
                          <a:solidFill>
                            <a:schemeClr val="bg1">
                              <a:lumMod val="85000"/>
                              <a:lumOff val="15000"/>
                            </a:schemeClr>
                          </a:solidFill>
                        </a:rPr>
                        <a:t>State enumeration, control variable, state changes, isomorphism, state transition table </a:t>
                      </a:r>
                    </a:p>
                  </a:txBody>
                  <a:tcPr marL="9121" marR="9121" marT="4561" marB="456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>
                        <a:lumMod val="85000"/>
                        <a:alpha val="7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b="1" dirty="0">
                          <a:solidFill>
                            <a:schemeClr val="bg1">
                              <a:lumMod val="85000"/>
                              <a:lumOff val="15000"/>
                            </a:schemeClr>
                          </a:solidFill>
                        </a:rPr>
                        <a:t>Imperative, event-driven </a:t>
                      </a:r>
                    </a:p>
                  </a:txBody>
                  <a:tcPr marL="9121" marR="9121" marT="4561" marB="456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>
                        <a:lumMod val="85000"/>
                        <a:alpha val="7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 b="1" dirty="0">
                        <a:solidFill>
                          <a:schemeClr val="bg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marL="9121" marR="9121" marT="4561" marB="456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>
                        <a:lumMod val="85000"/>
                        <a:alpha val="7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b="1" dirty="0">
                          <a:solidFill>
                            <a:schemeClr val="bg1">
                              <a:lumMod val="85000"/>
                              <a:lumOff val="15000"/>
                            </a:schemeClr>
                          </a:solidFill>
                        </a:rPr>
                        <a:t>Abstract State Machine </a:t>
                      </a:r>
                      <a:r>
                        <a:rPr lang="en-US" sz="1050" b="1" dirty="0" smtClean="0">
                          <a:solidFill>
                            <a:schemeClr val="bg1">
                              <a:lumMod val="85000"/>
                              <a:lumOff val="15000"/>
                            </a:schemeClr>
                          </a:solidFill>
                        </a:rPr>
                        <a:t>Language,</a:t>
                      </a:r>
                      <a:r>
                        <a:rPr lang="en-US" sz="1050" b="1" baseline="0" dirty="0" smtClean="0">
                          <a:solidFill>
                            <a:schemeClr val="bg1">
                              <a:lumMod val="85000"/>
                              <a:lumOff val="15000"/>
                            </a:schemeClr>
                          </a:solidFill>
                        </a:rPr>
                        <a:t> </a:t>
                      </a:r>
                      <a:r>
                        <a:rPr lang="en-US" sz="1050" b="1" baseline="0" dirty="0" smtClean="0">
                          <a:solidFill>
                            <a:srgbClr val="C00000"/>
                          </a:solidFill>
                        </a:rPr>
                        <a:t>YACC / Bison, </a:t>
                      </a:r>
                    </a:p>
                    <a:p>
                      <a:r>
                        <a:rPr lang="en-US" sz="1050" b="1" baseline="0" dirty="0" smtClean="0">
                          <a:solidFill>
                            <a:srgbClr val="C00000"/>
                          </a:solidFill>
                        </a:rPr>
                        <a:t>Lex / Flex</a:t>
                      </a:r>
                      <a:endParaRPr lang="en-US" sz="1050" b="1" dirty="0">
                        <a:solidFill>
                          <a:srgbClr val="C00000"/>
                        </a:solidFill>
                      </a:endParaRPr>
                    </a:p>
                  </a:txBody>
                  <a:tcPr marL="9121" marR="9121" marT="4561" marB="456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>
                        <a:lumMod val="85000"/>
                        <a:alpha val="76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3309390"/>
                  </a:ext>
                </a:extLst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-10070356" y="21923"/>
            <a:ext cx="73528911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summarized in this table: </a:t>
            </a:r>
            <a:endParaRPr kumimoji="0" lang="en-US" altLang="en-US" sz="9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Differences in terminology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304800" y="381000"/>
            <a:ext cx="8524875" cy="1019175"/>
          </a:xfrm>
          <a:prstGeom prst="roundRect">
            <a:avLst/>
          </a:prstGeom>
          <a:solidFill>
            <a:schemeClr val="accent5">
              <a:lumMod val="20000"/>
              <a:lumOff val="80000"/>
              <a:alpha val="27000"/>
            </a:schemeClr>
          </a:solidFill>
          <a:ln w="15875">
            <a:solidFill>
              <a:schemeClr val="tx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>
              <a:solidFill>
                <a:srgbClr val="0070C0"/>
              </a:solidFill>
            </a:endParaRPr>
          </a:p>
        </p:txBody>
      </p:sp>
      <p:sp>
        <p:nvSpPr>
          <p:cNvPr id="10" name="Content Placeholder 1"/>
          <p:cNvSpPr txBox="1">
            <a:spLocks/>
          </p:cNvSpPr>
          <p:nvPr/>
        </p:nvSpPr>
        <p:spPr>
          <a:xfrm>
            <a:off x="457200" y="409575"/>
            <a:ext cx="8372475" cy="885825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spcBef>
                <a:spcPts val="0"/>
              </a:spcBef>
              <a:spcAft>
                <a:spcPts val="0"/>
              </a:spcAft>
              <a:buFont typeface="Wingdings 3" panose="05040102010807070707" pitchFamily="18" charset="2"/>
              <a:buNone/>
            </a:pPr>
            <a:r>
              <a:rPr lang="en-US" sz="4000" b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Programming Paradigms </a:t>
            </a:r>
            <a:r>
              <a:rPr lang="en-US" sz="1400" b="1" i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(source)</a:t>
            </a:r>
            <a:endParaRPr lang="en-US" sz="1400" b="1" i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0226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4567237" y="3124200"/>
            <a:ext cx="3205163" cy="914400"/>
          </a:xfrm>
          <a:prstGeom prst="roundRect">
            <a:avLst/>
          </a:prstGeom>
          <a:solidFill>
            <a:srgbClr val="FBEDDD">
              <a:alpha val="2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533400" y="1143000"/>
            <a:ext cx="8704965" cy="542925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50" b="1" dirty="0">
                <a:solidFill>
                  <a:schemeClr val="bg1"/>
                </a:solidFill>
                <a:latin typeface="Consolas" panose="020B0609020204030204" pitchFamily="49" charset="0"/>
                <a:cs typeface="Arial" panose="020B0604020202020204" pitchFamily="34" charset="0"/>
              </a:rPr>
              <a:t>C AREA OF A TRIANGLE WITH A STANDARD SQUARE ROOT FUNCTION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50" b="1" dirty="0">
                <a:solidFill>
                  <a:schemeClr val="bg1"/>
                </a:solidFill>
                <a:latin typeface="Consolas" panose="020B0609020204030204" pitchFamily="49" charset="0"/>
                <a:cs typeface="Arial" panose="020B0604020202020204" pitchFamily="34" charset="0"/>
              </a:rPr>
              <a:t>C INPUT - TAPE READER UNIT 5, INTEGER INPUT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50" b="1" dirty="0">
                <a:solidFill>
                  <a:schemeClr val="bg1"/>
                </a:solidFill>
                <a:latin typeface="Consolas" panose="020B0609020204030204" pitchFamily="49" charset="0"/>
                <a:cs typeface="Arial" panose="020B0604020202020204" pitchFamily="34" charset="0"/>
              </a:rPr>
              <a:t>C OUTPUT - LINE PRINTER UNIT 6, REAL OUTPUT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50" b="1" dirty="0">
                <a:solidFill>
                  <a:schemeClr val="bg1"/>
                </a:solidFill>
                <a:latin typeface="Consolas" panose="020B0609020204030204" pitchFamily="49" charset="0"/>
                <a:cs typeface="Arial" panose="020B0604020202020204" pitchFamily="34" charset="0"/>
              </a:rPr>
              <a:t>C INPUT ERROR DISPLAY ERROR OUTPUT CODE 1 IN JOB CONTROL LISTING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50" b="1" dirty="0">
                <a:solidFill>
                  <a:schemeClr val="bg1"/>
                </a:solidFill>
                <a:latin typeface="Consolas" panose="020B0609020204030204" pitchFamily="49" charset="0"/>
                <a:cs typeface="Arial" panose="020B0604020202020204" pitchFamily="34" charset="0"/>
              </a:rPr>
              <a:t>      READ INPUT TAPE 5, 501, IA, IB, IC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50" b="1" dirty="0">
                <a:solidFill>
                  <a:schemeClr val="bg1"/>
                </a:solidFill>
                <a:latin typeface="Consolas" panose="020B0609020204030204" pitchFamily="49" charset="0"/>
                <a:cs typeface="Arial" panose="020B0604020202020204" pitchFamily="34" charset="0"/>
              </a:rPr>
              <a:t>  501 FORMAT (3I5)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50" b="1" dirty="0">
                <a:solidFill>
                  <a:schemeClr val="bg1"/>
                </a:solidFill>
                <a:latin typeface="Consolas" panose="020B0609020204030204" pitchFamily="49" charset="0"/>
                <a:cs typeface="Arial" panose="020B0604020202020204" pitchFamily="34" charset="0"/>
              </a:rPr>
              <a:t>C IA, IB, AND IC MAY NOT BE NEGATIVE OR ZERO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50" b="1" dirty="0">
                <a:solidFill>
                  <a:schemeClr val="bg1"/>
                </a:solidFill>
                <a:latin typeface="Consolas" panose="020B0609020204030204" pitchFamily="49" charset="0"/>
                <a:cs typeface="Arial" panose="020B0604020202020204" pitchFamily="34" charset="0"/>
              </a:rPr>
              <a:t>C FURTHERMORE, THE SUM OF TWO SIDES OF A TRIANGLE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50" b="1" dirty="0">
                <a:solidFill>
                  <a:schemeClr val="bg1"/>
                </a:solidFill>
                <a:latin typeface="Consolas" panose="020B0609020204030204" pitchFamily="49" charset="0"/>
                <a:cs typeface="Arial" panose="020B0604020202020204" pitchFamily="34" charset="0"/>
              </a:rPr>
              <a:t>C MUST BE GREATER THAN THE THIRD SIDE, SO WE CHECK FOR THAT, TOO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50" b="1" dirty="0">
                <a:solidFill>
                  <a:srgbClr val="B34D1F"/>
                </a:solidFill>
                <a:latin typeface="Consolas" panose="020B0609020204030204" pitchFamily="49" charset="0"/>
                <a:cs typeface="Arial" panose="020B0604020202020204" pitchFamily="34" charset="0"/>
              </a:rPr>
              <a:t>      IF (IA) 777, 777, 701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50" b="1" dirty="0">
                <a:solidFill>
                  <a:srgbClr val="B34D1F"/>
                </a:solidFill>
                <a:latin typeface="Consolas" panose="020B0609020204030204" pitchFamily="49" charset="0"/>
                <a:cs typeface="Arial" panose="020B0604020202020204" pitchFamily="34" charset="0"/>
              </a:rPr>
              <a:t>  701 IF (IB) 777, 777, 702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50" b="1" dirty="0">
                <a:solidFill>
                  <a:srgbClr val="B34D1F"/>
                </a:solidFill>
                <a:latin typeface="Consolas" panose="020B0609020204030204" pitchFamily="49" charset="0"/>
                <a:cs typeface="Arial" panose="020B0604020202020204" pitchFamily="34" charset="0"/>
              </a:rPr>
              <a:t>  702 IF (IC) 777, 777, 703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50" b="1" dirty="0">
                <a:solidFill>
                  <a:srgbClr val="B34D1F"/>
                </a:solidFill>
                <a:latin typeface="Consolas" panose="020B0609020204030204" pitchFamily="49" charset="0"/>
                <a:cs typeface="Arial" panose="020B0604020202020204" pitchFamily="34" charset="0"/>
              </a:rPr>
              <a:t>  703 IF (IA+IB-IC) 777, 777, 704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50" b="1" dirty="0">
                <a:solidFill>
                  <a:srgbClr val="B34D1F"/>
                </a:solidFill>
                <a:latin typeface="Consolas" panose="020B0609020204030204" pitchFamily="49" charset="0"/>
                <a:cs typeface="Arial" panose="020B0604020202020204" pitchFamily="34" charset="0"/>
              </a:rPr>
              <a:t>  704 IF (IA+IC-IB) 777, 777, 705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50" b="1" dirty="0">
                <a:solidFill>
                  <a:srgbClr val="B34D1F"/>
                </a:solidFill>
                <a:latin typeface="Consolas" panose="020B0609020204030204" pitchFamily="49" charset="0"/>
                <a:cs typeface="Arial" panose="020B0604020202020204" pitchFamily="34" charset="0"/>
              </a:rPr>
              <a:t>  705 IF (IB+IC-IA) 777, 777, 799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50" b="1" dirty="0">
                <a:solidFill>
                  <a:srgbClr val="B34D1F"/>
                </a:solidFill>
                <a:latin typeface="Consolas" panose="020B0609020204030204" pitchFamily="49" charset="0"/>
                <a:cs typeface="Arial" panose="020B0604020202020204" pitchFamily="34" charset="0"/>
              </a:rPr>
              <a:t>  777 STOP 1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50" b="1" dirty="0">
                <a:solidFill>
                  <a:schemeClr val="bg1"/>
                </a:solidFill>
                <a:latin typeface="Consolas" panose="020B0609020204030204" pitchFamily="49" charset="0"/>
                <a:cs typeface="Arial" panose="020B0604020202020204" pitchFamily="34" charset="0"/>
              </a:rPr>
              <a:t>C USING HERON'S FORMULA WE CALCULATE THE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50" b="1" dirty="0">
                <a:solidFill>
                  <a:schemeClr val="bg1"/>
                </a:solidFill>
                <a:latin typeface="Consolas" panose="020B0609020204030204" pitchFamily="49" charset="0"/>
                <a:cs typeface="Arial" panose="020B0604020202020204" pitchFamily="34" charset="0"/>
              </a:rPr>
              <a:t>C AREA OF THE TRIANGLE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50" b="1" dirty="0">
                <a:solidFill>
                  <a:schemeClr val="bg1"/>
                </a:solidFill>
                <a:latin typeface="Consolas" panose="020B0609020204030204" pitchFamily="49" charset="0"/>
                <a:cs typeface="Arial" panose="020B0604020202020204" pitchFamily="34" charset="0"/>
              </a:rPr>
              <a:t>  799 S = FLOATF (IA + IB + IC) / 2.0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50" b="1" dirty="0">
                <a:solidFill>
                  <a:schemeClr val="bg1"/>
                </a:solidFill>
                <a:latin typeface="Consolas" panose="020B0609020204030204" pitchFamily="49" charset="0"/>
                <a:cs typeface="Arial" panose="020B0604020202020204" pitchFamily="34" charset="0"/>
              </a:rPr>
              <a:t>      AREA = SQRTF( S * (S - FLOATF(IA)) * (S - FLOATF(IB)) *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50" b="1" dirty="0">
                <a:solidFill>
                  <a:schemeClr val="bg1"/>
                </a:solidFill>
                <a:latin typeface="Consolas" panose="020B0609020204030204" pitchFamily="49" charset="0"/>
                <a:cs typeface="Arial" panose="020B0604020202020204" pitchFamily="34" charset="0"/>
              </a:rPr>
              <a:t>     +     (S - FLOATF(IC)))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50" b="1" dirty="0">
                <a:solidFill>
                  <a:schemeClr val="bg1"/>
                </a:solidFill>
                <a:latin typeface="Consolas" panose="020B0609020204030204" pitchFamily="49" charset="0"/>
                <a:cs typeface="Arial" panose="020B0604020202020204" pitchFamily="34" charset="0"/>
              </a:rPr>
              <a:t>      WRITE OUTPUT TAPE 6, 601, IA, IB, IC, AREA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50" b="1" dirty="0">
                <a:solidFill>
                  <a:schemeClr val="bg1"/>
                </a:solidFill>
                <a:latin typeface="Consolas" panose="020B0609020204030204" pitchFamily="49" charset="0"/>
                <a:cs typeface="Arial" panose="020B0604020202020204" pitchFamily="34" charset="0"/>
              </a:rPr>
              <a:t>  601 FORMAT (4H A= ,I5,5H  B= ,I5,5H  C= ,I5,8H  AREA= ,F10.2,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50" b="1" dirty="0">
                <a:solidFill>
                  <a:schemeClr val="bg1"/>
                </a:solidFill>
                <a:latin typeface="Consolas" panose="020B0609020204030204" pitchFamily="49" charset="0"/>
                <a:cs typeface="Arial" panose="020B0604020202020204" pitchFamily="34" charset="0"/>
              </a:rPr>
              <a:t>     +        13H SQUARE UNITS)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50" b="1" dirty="0">
                <a:solidFill>
                  <a:schemeClr val="bg1"/>
                </a:solidFill>
                <a:latin typeface="Consolas" panose="020B0609020204030204" pitchFamily="49" charset="0"/>
                <a:cs typeface="Arial" panose="020B0604020202020204" pitchFamily="34" charset="0"/>
              </a:rPr>
              <a:t>      STOP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50" b="1" dirty="0">
                <a:solidFill>
                  <a:schemeClr val="bg1"/>
                </a:solidFill>
                <a:latin typeface="Consolas" panose="020B0609020204030204" pitchFamily="49" charset="0"/>
                <a:cs typeface="Arial" panose="020B0604020202020204" pitchFamily="34" charset="0"/>
              </a:rPr>
              <a:t>      END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304800" y="381000"/>
            <a:ext cx="8524875" cy="1019175"/>
          </a:xfrm>
          <a:prstGeom prst="roundRect">
            <a:avLst/>
          </a:prstGeom>
          <a:solidFill>
            <a:schemeClr val="accent5">
              <a:lumMod val="20000"/>
              <a:lumOff val="80000"/>
              <a:alpha val="50000"/>
            </a:schemeClr>
          </a:solidFill>
          <a:ln w="15875">
            <a:solidFill>
              <a:schemeClr val="tx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>
              <a:solidFill>
                <a:srgbClr val="0070C0"/>
              </a:solidFill>
            </a:endParaRPr>
          </a:p>
        </p:txBody>
      </p:sp>
      <p:sp>
        <p:nvSpPr>
          <p:cNvPr id="6" name="Content Placeholder 1"/>
          <p:cNvSpPr>
            <a:spLocks noGrp="1"/>
          </p:cNvSpPr>
          <p:nvPr>
            <p:ph idx="1"/>
          </p:nvPr>
        </p:nvSpPr>
        <p:spPr>
          <a:xfrm>
            <a:off x="457200" y="409575"/>
            <a:ext cx="8372475" cy="885825"/>
          </a:xfrm>
          <a:noFill/>
        </p:spPr>
        <p:txBody>
          <a:bodyPr>
            <a:normAutofit/>
          </a:bodyPr>
          <a:lstStyle/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Sample Fortran II Program</a:t>
            </a:r>
            <a:endParaRPr lang="en-US" sz="4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760118" y="3124200"/>
            <a:ext cx="2819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chemeClr val="accent4">
                    <a:lumMod val="50000"/>
                  </a:schemeClr>
                </a:solidFill>
                <a:latin typeface="Bahnschrift" panose="020B0502040204020203" pitchFamily="34" charset="0"/>
              </a:rPr>
              <a:t>(3-way) </a:t>
            </a:r>
          </a:p>
          <a:p>
            <a:r>
              <a:rPr lang="en-US" i="1" dirty="0" smtClean="0">
                <a:solidFill>
                  <a:schemeClr val="accent4">
                    <a:lumMod val="50000"/>
                  </a:schemeClr>
                </a:solidFill>
                <a:latin typeface="Bahnschrift" panose="020B0502040204020203" pitchFamily="34" charset="0"/>
              </a:rPr>
              <a:t>if IA is &lt; 0, goto 777,</a:t>
            </a:r>
          </a:p>
          <a:p>
            <a:r>
              <a:rPr lang="en-US" i="1" dirty="0" smtClean="0">
                <a:solidFill>
                  <a:schemeClr val="accent4">
                    <a:lumMod val="50000"/>
                  </a:schemeClr>
                </a:solidFill>
                <a:latin typeface="Bahnschrift" panose="020B0502040204020203" pitchFamily="34" charset="0"/>
              </a:rPr>
              <a:t>==0 goto 777, &gt; 0 goto 701</a:t>
            </a:r>
            <a:endParaRPr lang="en-US" i="1" dirty="0">
              <a:solidFill>
                <a:schemeClr val="accent4">
                  <a:lumMod val="50000"/>
                </a:schemeClr>
              </a:solidFill>
              <a:latin typeface="Bahnschrift" panose="020B0502040204020203" pitchFamily="34" charset="0"/>
            </a:endParaRPr>
          </a:p>
        </p:txBody>
      </p:sp>
      <p:sp>
        <p:nvSpPr>
          <p:cNvPr id="10" name="Freeform 9"/>
          <p:cNvSpPr/>
          <p:nvPr/>
        </p:nvSpPr>
        <p:spPr>
          <a:xfrm>
            <a:off x="3373517" y="3124200"/>
            <a:ext cx="1097280" cy="362455"/>
          </a:xfrm>
          <a:custGeom>
            <a:avLst/>
            <a:gdLst>
              <a:gd name="connsiteX0" fmla="*/ 0 w 1097280"/>
              <a:gd name="connsiteY0" fmla="*/ 86738 h 476087"/>
              <a:gd name="connsiteX1" fmla="*/ 311972 w 1097280"/>
              <a:gd name="connsiteY1" fmla="*/ 677 h 476087"/>
              <a:gd name="connsiteX2" fmla="*/ 441064 w 1097280"/>
              <a:gd name="connsiteY2" fmla="*/ 65223 h 476087"/>
              <a:gd name="connsiteX3" fmla="*/ 537883 w 1097280"/>
              <a:gd name="connsiteY3" fmla="*/ 119011 h 476087"/>
              <a:gd name="connsiteX4" fmla="*/ 591671 w 1097280"/>
              <a:gd name="connsiteY4" fmla="*/ 140526 h 476087"/>
              <a:gd name="connsiteX5" fmla="*/ 645459 w 1097280"/>
              <a:gd name="connsiteY5" fmla="*/ 183557 h 476087"/>
              <a:gd name="connsiteX6" fmla="*/ 677732 w 1097280"/>
              <a:gd name="connsiteY6" fmla="*/ 194314 h 476087"/>
              <a:gd name="connsiteX7" fmla="*/ 731520 w 1097280"/>
              <a:gd name="connsiteY7" fmla="*/ 226587 h 476087"/>
              <a:gd name="connsiteX8" fmla="*/ 753036 w 1097280"/>
              <a:gd name="connsiteY8" fmla="*/ 248103 h 476087"/>
              <a:gd name="connsiteX9" fmla="*/ 796066 w 1097280"/>
              <a:gd name="connsiteY9" fmla="*/ 269618 h 476087"/>
              <a:gd name="connsiteX10" fmla="*/ 839097 w 1097280"/>
              <a:gd name="connsiteY10" fmla="*/ 323406 h 476087"/>
              <a:gd name="connsiteX11" fmla="*/ 871370 w 1097280"/>
              <a:gd name="connsiteY11" fmla="*/ 344921 h 476087"/>
              <a:gd name="connsiteX12" fmla="*/ 957431 w 1097280"/>
              <a:gd name="connsiteY12" fmla="*/ 409467 h 476087"/>
              <a:gd name="connsiteX13" fmla="*/ 1032735 w 1097280"/>
              <a:gd name="connsiteY13" fmla="*/ 474013 h 476087"/>
              <a:gd name="connsiteX14" fmla="*/ 1097280 w 1097280"/>
              <a:gd name="connsiteY14" fmla="*/ 474013 h 4760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097280" h="476087">
                <a:moveTo>
                  <a:pt x="0" y="86738"/>
                </a:moveTo>
                <a:cubicBezTo>
                  <a:pt x="103991" y="58051"/>
                  <a:pt x="205648" y="18904"/>
                  <a:pt x="311972" y="677"/>
                </a:cubicBezTo>
                <a:cubicBezTo>
                  <a:pt x="356508" y="-6958"/>
                  <a:pt x="408434" y="52171"/>
                  <a:pt x="441064" y="65223"/>
                </a:cubicBezTo>
                <a:cubicBezTo>
                  <a:pt x="590227" y="124888"/>
                  <a:pt x="406305" y="45913"/>
                  <a:pt x="537883" y="119011"/>
                </a:cubicBezTo>
                <a:cubicBezTo>
                  <a:pt x="554763" y="128389"/>
                  <a:pt x="574399" y="131890"/>
                  <a:pt x="591671" y="140526"/>
                </a:cubicBezTo>
                <a:cubicBezTo>
                  <a:pt x="720858" y="205119"/>
                  <a:pt x="545395" y="123518"/>
                  <a:pt x="645459" y="183557"/>
                </a:cubicBezTo>
                <a:cubicBezTo>
                  <a:pt x="655183" y="189391"/>
                  <a:pt x="666974" y="190728"/>
                  <a:pt x="677732" y="194314"/>
                </a:cubicBezTo>
                <a:cubicBezTo>
                  <a:pt x="732250" y="248832"/>
                  <a:pt x="661694" y="184691"/>
                  <a:pt x="731520" y="226587"/>
                </a:cubicBezTo>
                <a:cubicBezTo>
                  <a:pt x="740217" y="231805"/>
                  <a:pt x="744597" y="242477"/>
                  <a:pt x="753036" y="248103"/>
                </a:cubicBezTo>
                <a:cubicBezTo>
                  <a:pt x="766379" y="256998"/>
                  <a:pt x="782723" y="260723"/>
                  <a:pt x="796066" y="269618"/>
                </a:cubicBezTo>
                <a:cubicBezTo>
                  <a:pt x="828008" y="290912"/>
                  <a:pt x="810320" y="294629"/>
                  <a:pt x="839097" y="323406"/>
                </a:cubicBezTo>
                <a:cubicBezTo>
                  <a:pt x="848239" y="332548"/>
                  <a:pt x="861640" y="336407"/>
                  <a:pt x="871370" y="344921"/>
                </a:cubicBezTo>
                <a:cubicBezTo>
                  <a:pt x="947440" y="411483"/>
                  <a:pt x="894724" y="388566"/>
                  <a:pt x="957431" y="409467"/>
                </a:cubicBezTo>
                <a:cubicBezTo>
                  <a:pt x="965539" y="417575"/>
                  <a:pt x="1011670" y="469332"/>
                  <a:pt x="1032735" y="474013"/>
                </a:cubicBezTo>
                <a:cubicBezTo>
                  <a:pt x="1053738" y="478680"/>
                  <a:pt x="1075765" y="474013"/>
                  <a:pt x="1097280" y="474013"/>
                </a:cubicBezTo>
              </a:path>
            </a:pathLst>
          </a:custGeom>
          <a:noFill/>
          <a:ln w="31750">
            <a:solidFill>
              <a:srgbClr val="00B050"/>
            </a:solidFill>
            <a:tailEnd type="triangle" w="lg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986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8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7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4" grpId="0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304800" y="381000"/>
            <a:ext cx="8524875" cy="1019175"/>
          </a:xfrm>
          <a:prstGeom prst="roundRect">
            <a:avLst/>
          </a:prstGeom>
          <a:solidFill>
            <a:schemeClr val="accent5">
              <a:lumMod val="20000"/>
              <a:lumOff val="80000"/>
              <a:alpha val="27000"/>
            </a:schemeClr>
          </a:solidFill>
          <a:ln w="15875">
            <a:solidFill>
              <a:schemeClr val="tx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>
              <a:solidFill>
                <a:srgbClr val="0070C0"/>
              </a:solidFill>
            </a:endParaRPr>
          </a:p>
        </p:txBody>
      </p:sp>
      <p:sp>
        <p:nvSpPr>
          <p:cNvPr id="6" name="Content Placeholder 1"/>
          <p:cNvSpPr>
            <a:spLocks noGrp="1"/>
          </p:cNvSpPr>
          <p:nvPr>
            <p:ph idx="1"/>
          </p:nvPr>
        </p:nvSpPr>
        <p:spPr>
          <a:xfrm>
            <a:off x="457200" y="409575"/>
            <a:ext cx="8372475" cy="885825"/>
          </a:xfrm>
          <a:noFill/>
        </p:spPr>
        <p:txBody>
          <a:bodyPr>
            <a:normAutofit/>
          </a:bodyPr>
          <a:lstStyle/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Sample Fortran IV Program</a:t>
            </a:r>
            <a:endParaRPr lang="en-US" sz="4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306593" y="1600200"/>
            <a:ext cx="8704965" cy="48768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 lnSpcReduction="10000"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>
                <a:solidFill>
                  <a:schemeClr val="accent5">
                    <a:lumMod val="75000"/>
                  </a:schemeClr>
                </a:solidFill>
                <a:latin typeface="Consolas" panose="020B0609020204030204" pitchFamily="49" charset="0"/>
                <a:cs typeface="Arial" panose="020B0604020202020204" pitchFamily="34" charset="0"/>
              </a:rPr>
              <a:t>C</a:t>
            </a:r>
            <a:r>
              <a:rPr lang="en-US" sz="1800" b="1" dirty="0">
                <a:solidFill>
                  <a:schemeClr val="bg1"/>
                </a:solidFill>
                <a:latin typeface="Consolas" panose="020B0609020204030204" pitchFamily="49" charset="0"/>
                <a:cs typeface="Arial" panose="020B0604020202020204" pitchFamily="34" charset="0"/>
              </a:rPr>
              <a:t> AREA OF A TRIANGLE - HERON'S FORMULA</a:t>
            </a:r>
          </a:p>
          <a:p>
            <a:pPr marL="109728" indent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>
                <a:solidFill>
                  <a:schemeClr val="accent5">
                    <a:lumMod val="75000"/>
                  </a:schemeClr>
                </a:solidFill>
                <a:latin typeface="Consolas" panose="020B0609020204030204" pitchFamily="49" charset="0"/>
                <a:cs typeface="Arial" panose="020B0604020202020204" pitchFamily="34" charset="0"/>
              </a:rPr>
              <a:t>C</a:t>
            </a:r>
            <a:r>
              <a:rPr lang="en-US" sz="1800" b="1" dirty="0">
                <a:solidFill>
                  <a:schemeClr val="bg1"/>
                </a:solidFill>
                <a:latin typeface="Consolas" panose="020B0609020204030204" pitchFamily="49" charset="0"/>
                <a:cs typeface="Arial" panose="020B0604020202020204" pitchFamily="34" charset="0"/>
              </a:rPr>
              <a:t> INPUT - CARD READER UNIT 5, INTEGER INPUT</a:t>
            </a:r>
          </a:p>
          <a:p>
            <a:pPr marL="109728" indent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>
                <a:solidFill>
                  <a:schemeClr val="accent5">
                    <a:lumMod val="75000"/>
                  </a:schemeClr>
                </a:solidFill>
                <a:latin typeface="Consolas" panose="020B0609020204030204" pitchFamily="49" charset="0"/>
                <a:cs typeface="Arial" panose="020B0604020202020204" pitchFamily="34" charset="0"/>
              </a:rPr>
              <a:t>C </a:t>
            </a:r>
            <a:r>
              <a:rPr lang="en-US" sz="1800" b="1" dirty="0">
                <a:solidFill>
                  <a:schemeClr val="bg1"/>
                </a:solidFill>
                <a:latin typeface="Consolas" panose="020B0609020204030204" pitchFamily="49" charset="0"/>
                <a:cs typeface="Arial" panose="020B0604020202020204" pitchFamily="34" charset="0"/>
              </a:rPr>
              <a:t>OUTPUT -</a:t>
            </a:r>
          </a:p>
          <a:p>
            <a:pPr marL="109728" indent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>
                <a:solidFill>
                  <a:schemeClr val="accent5">
                    <a:lumMod val="75000"/>
                  </a:schemeClr>
                </a:solidFill>
                <a:latin typeface="Consolas" panose="020B0609020204030204" pitchFamily="49" charset="0"/>
                <a:cs typeface="Arial" panose="020B0604020202020204" pitchFamily="34" charset="0"/>
              </a:rPr>
              <a:t>C</a:t>
            </a:r>
            <a:r>
              <a:rPr lang="en-US" sz="1800" b="1" dirty="0">
                <a:solidFill>
                  <a:schemeClr val="bg1"/>
                </a:solidFill>
                <a:latin typeface="Consolas" panose="020B0609020204030204" pitchFamily="49" charset="0"/>
                <a:cs typeface="Arial" panose="020B0604020202020204" pitchFamily="34" charset="0"/>
              </a:rPr>
              <a:t> </a:t>
            </a:r>
            <a:r>
              <a:rPr lang="en-US" sz="1800" b="1" dirty="0">
                <a:solidFill>
                  <a:srgbClr val="C00000"/>
                </a:solidFill>
                <a:latin typeface="Consolas" panose="020B0609020204030204" pitchFamily="49" charset="0"/>
                <a:cs typeface="Arial" panose="020B0604020202020204" pitchFamily="34" charset="0"/>
              </a:rPr>
              <a:t>INTEGER VARIABLES START WITH I,J,K,L,M OR N</a:t>
            </a:r>
          </a:p>
          <a:p>
            <a:pPr marL="109728" indent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>
                <a:solidFill>
                  <a:schemeClr val="bg1"/>
                </a:solidFill>
                <a:latin typeface="Consolas" panose="020B0609020204030204" pitchFamily="49" charset="0"/>
                <a:cs typeface="Arial" panose="020B0604020202020204" pitchFamily="34" charset="0"/>
              </a:rPr>
              <a:t>      READ(5,501) IA,IB,IC</a:t>
            </a:r>
          </a:p>
          <a:p>
            <a:pPr marL="109728" indent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>
                <a:solidFill>
                  <a:schemeClr val="bg1"/>
                </a:solidFill>
                <a:latin typeface="Consolas" panose="020B0609020204030204" pitchFamily="49" charset="0"/>
                <a:cs typeface="Arial" panose="020B0604020202020204" pitchFamily="34" charset="0"/>
              </a:rPr>
              <a:t>  </a:t>
            </a:r>
            <a:r>
              <a:rPr lang="en-US" sz="1800" b="1" dirty="0">
                <a:solidFill>
                  <a:srgbClr val="0070C0"/>
                </a:solidFill>
                <a:latin typeface="Consolas" panose="020B0609020204030204" pitchFamily="49" charset="0"/>
                <a:cs typeface="Arial" panose="020B0604020202020204" pitchFamily="34" charset="0"/>
              </a:rPr>
              <a:t>501</a:t>
            </a:r>
            <a:r>
              <a:rPr lang="en-US" sz="1800" b="1" dirty="0">
                <a:solidFill>
                  <a:schemeClr val="bg1"/>
                </a:solidFill>
                <a:latin typeface="Consolas" panose="020B0609020204030204" pitchFamily="49" charset="0"/>
                <a:cs typeface="Arial" panose="020B0604020202020204" pitchFamily="34" charset="0"/>
              </a:rPr>
              <a:t> FORMAT(3I5)</a:t>
            </a:r>
          </a:p>
          <a:p>
            <a:pPr marL="109728" indent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>
                <a:solidFill>
                  <a:schemeClr val="bg1"/>
                </a:solidFill>
                <a:latin typeface="Consolas" panose="020B0609020204030204" pitchFamily="49" charset="0"/>
                <a:cs typeface="Arial" panose="020B0604020202020204" pitchFamily="34" charset="0"/>
              </a:rPr>
              <a:t>      IF(IA.EQ.0 .OR. IB.EQ.0 .OR. IC.EQ.0) STOP 1</a:t>
            </a:r>
          </a:p>
          <a:p>
            <a:pPr marL="109728" indent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>
                <a:solidFill>
                  <a:schemeClr val="bg1"/>
                </a:solidFill>
                <a:latin typeface="Consolas" panose="020B0609020204030204" pitchFamily="49" charset="0"/>
                <a:cs typeface="Arial" panose="020B0604020202020204" pitchFamily="34" charset="0"/>
              </a:rPr>
              <a:t>      S = (IA + IB + IC) / 2.0</a:t>
            </a:r>
          </a:p>
          <a:p>
            <a:pPr marL="109728" indent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>
                <a:solidFill>
                  <a:schemeClr val="bg1"/>
                </a:solidFill>
                <a:latin typeface="Consolas" panose="020B0609020204030204" pitchFamily="49" charset="0"/>
                <a:cs typeface="Arial" panose="020B0604020202020204" pitchFamily="34" charset="0"/>
              </a:rPr>
              <a:t>      AREA = SQRT( S * (S - IA) * (S - IB) * (S - IC) )</a:t>
            </a:r>
          </a:p>
          <a:p>
            <a:pPr marL="109728" indent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>
                <a:solidFill>
                  <a:schemeClr val="bg1"/>
                </a:solidFill>
                <a:latin typeface="Consolas" panose="020B0609020204030204" pitchFamily="49" charset="0"/>
                <a:cs typeface="Arial" panose="020B0604020202020204" pitchFamily="34" charset="0"/>
              </a:rPr>
              <a:t>      WRITE(6,601) IA,IB,IC,AREA</a:t>
            </a:r>
          </a:p>
          <a:p>
            <a:pPr marL="109728" indent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>
                <a:solidFill>
                  <a:schemeClr val="bg1"/>
                </a:solidFill>
                <a:latin typeface="Consolas" panose="020B0609020204030204" pitchFamily="49" charset="0"/>
                <a:cs typeface="Arial" panose="020B0604020202020204" pitchFamily="34" charset="0"/>
              </a:rPr>
              <a:t>  </a:t>
            </a:r>
            <a:r>
              <a:rPr lang="en-US" sz="1800" b="1" dirty="0">
                <a:solidFill>
                  <a:srgbClr val="0070C0"/>
                </a:solidFill>
                <a:latin typeface="Consolas" panose="020B0609020204030204" pitchFamily="49" charset="0"/>
                <a:cs typeface="Arial" panose="020B0604020202020204" pitchFamily="34" charset="0"/>
              </a:rPr>
              <a:t>601</a:t>
            </a:r>
            <a:r>
              <a:rPr lang="en-US" sz="1800" b="1" dirty="0">
                <a:solidFill>
                  <a:schemeClr val="bg1"/>
                </a:solidFill>
                <a:latin typeface="Consolas" panose="020B0609020204030204" pitchFamily="49" charset="0"/>
                <a:cs typeface="Arial" panose="020B0604020202020204" pitchFamily="34" charset="0"/>
              </a:rPr>
              <a:t> FORMAT(4H A= ,I5,5H  B= ,I5,5H  C= ,I5,8H  AREA= ,F10.2,</a:t>
            </a:r>
          </a:p>
          <a:p>
            <a:pPr marL="109728" indent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>
                <a:solidFill>
                  <a:schemeClr val="bg1"/>
                </a:solidFill>
                <a:latin typeface="Consolas" panose="020B0609020204030204" pitchFamily="49" charset="0"/>
                <a:cs typeface="Arial" panose="020B0604020202020204" pitchFamily="34" charset="0"/>
              </a:rPr>
              <a:t>     </a:t>
            </a:r>
            <a:r>
              <a:rPr lang="en-US" sz="1800" b="1" dirty="0">
                <a:solidFill>
                  <a:schemeClr val="accent5">
                    <a:lumMod val="75000"/>
                  </a:schemeClr>
                </a:solidFill>
                <a:latin typeface="Consolas" panose="020B0609020204030204" pitchFamily="49" charset="0"/>
                <a:cs typeface="Arial" panose="020B0604020202020204" pitchFamily="34" charset="0"/>
              </a:rPr>
              <a:t>$</a:t>
            </a:r>
            <a:r>
              <a:rPr lang="en-US" sz="1800" b="1" dirty="0">
                <a:solidFill>
                  <a:schemeClr val="bg1"/>
                </a:solidFill>
                <a:latin typeface="Consolas" panose="020B0609020204030204" pitchFamily="49" charset="0"/>
                <a:cs typeface="Arial" panose="020B0604020202020204" pitchFamily="34" charset="0"/>
              </a:rPr>
              <a:t>13H SQUARE UNITS)</a:t>
            </a:r>
          </a:p>
          <a:p>
            <a:pPr marL="109728" indent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>
                <a:solidFill>
                  <a:schemeClr val="bg1"/>
                </a:solidFill>
                <a:latin typeface="Consolas" panose="020B0609020204030204" pitchFamily="49" charset="0"/>
                <a:cs typeface="Arial" panose="020B0604020202020204" pitchFamily="34" charset="0"/>
              </a:rPr>
              <a:t>      STOP</a:t>
            </a:r>
          </a:p>
          <a:p>
            <a:pPr marL="109728" indent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>
                <a:solidFill>
                  <a:schemeClr val="bg1"/>
                </a:solidFill>
                <a:latin typeface="Consolas" panose="020B0609020204030204" pitchFamily="49" charset="0"/>
                <a:cs typeface="Arial" panose="020B0604020202020204" pitchFamily="34" charset="0"/>
              </a:rPr>
              <a:t>      END</a:t>
            </a:r>
          </a:p>
        </p:txBody>
      </p:sp>
    </p:spTree>
    <p:extLst>
      <p:ext uri="{BB962C8B-B14F-4D97-AF65-F5344CB8AC3E}">
        <p14:creationId xmlns:p14="http://schemas.microsoft.com/office/powerpoint/2010/main" val="2007417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304800" y="381000"/>
            <a:ext cx="8524875" cy="1019175"/>
          </a:xfrm>
          <a:prstGeom prst="roundRect">
            <a:avLst/>
          </a:prstGeom>
          <a:solidFill>
            <a:schemeClr val="accent5">
              <a:lumMod val="20000"/>
              <a:lumOff val="80000"/>
              <a:alpha val="27000"/>
            </a:schemeClr>
          </a:solidFill>
          <a:ln w="15875">
            <a:solidFill>
              <a:schemeClr val="tx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>
              <a:solidFill>
                <a:srgbClr val="0070C0"/>
              </a:solidFill>
            </a:endParaRPr>
          </a:p>
        </p:txBody>
      </p:sp>
      <p:sp>
        <p:nvSpPr>
          <p:cNvPr id="6" name="Content Placeholder 1"/>
          <p:cNvSpPr>
            <a:spLocks noGrp="1"/>
          </p:cNvSpPr>
          <p:nvPr>
            <p:ph idx="1"/>
          </p:nvPr>
        </p:nvSpPr>
        <p:spPr>
          <a:xfrm>
            <a:off x="457200" y="409575"/>
            <a:ext cx="8372475" cy="885825"/>
          </a:xfrm>
          <a:noFill/>
        </p:spPr>
        <p:txBody>
          <a:bodyPr>
            <a:normAutofit/>
          </a:bodyPr>
          <a:lstStyle/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Sample Fortran IV Programs</a:t>
            </a:r>
            <a:endParaRPr lang="en-US" sz="4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480508" y="1524000"/>
            <a:ext cx="8028691" cy="50292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50" b="1" dirty="0">
                <a:solidFill>
                  <a:schemeClr val="bg1"/>
                </a:solidFill>
                <a:latin typeface="Consolas" panose="020B0609020204030204" pitchFamily="49" charset="0"/>
                <a:cs typeface="Arial" panose="020B0604020202020204" pitchFamily="34" charset="0"/>
              </a:rPr>
              <a:t>C AREA OF A TRIANGLE - HERON'S FORMULA</a:t>
            </a:r>
          </a:p>
          <a:p>
            <a:pPr marL="10972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50" b="1" dirty="0">
                <a:solidFill>
                  <a:schemeClr val="bg1"/>
                </a:solidFill>
                <a:latin typeface="Consolas" panose="020B0609020204030204" pitchFamily="49" charset="0"/>
                <a:cs typeface="Arial" panose="020B0604020202020204" pitchFamily="34" charset="0"/>
              </a:rPr>
              <a:t>C INPUT - CARD READER UNIT 5, INTEGER INPUT, ONE BLANK CARD FOR END-OF-DATA</a:t>
            </a:r>
          </a:p>
          <a:p>
            <a:pPr marL="10972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50" b="1" dirty="0">
                <a:solidFill>
                  <a:schemeClr val="bg1"/>
                </a:solidFill>
                <a:latin typeface="Consolas" panose="020B0609020204030204" pitchFamily="49" charset="0"/>
                <a:cs typeface="Arial" panose="020B0604020202020204" pitchFamily="34" charset="0"/>
              </a:rPr>
              <a:t>C OUTPUT - LINE PRINTER UNIT 6, REAL OUTPUT</a:t>
            </a:r>
          </a:p>
          <a:p>
            <a:pPr marL="10972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50" b="1" dirty="0">
                <a:solidFill>
                  <a:schemeClr val="bg1"/>
                </a:solidFill>
                <a:latin typeface="Consolas" panose="020B0609020204030204" pitchFamily="49" charset="0"/>
                <a:cs typeface="Arial" panose="020B0604020202020204" pitchFamily="34" charset="0"/>
              </a:rPr>
              <a:t>C INPUT ERROR DISPAY ERROR MESSAGE ON OUTPUT</a:t>
            </a:r>
          </a:p>
          <a:p>
            <a:pPr marL="10972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50" b="1" dirty="0">
                <a:solidFill>
                  <a:schemeClr val="bg1"/>
                </a:solidFill>
                <a:latin typeface="Consolas" panose="020B0609020204030204" pitchFamily="49" charset="0"/>
                <a:cs typeface="Arial" panose="020B0604020202020204" pitchFamily="34" charset="0"/>
              </a:rPr>
              <a:t>  501 FORMAT(3I5)</a:t>
            </a:r>
          </a:p>
          <a:p>
            <a:pPr marL="10972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50" b="1" dirty="0">
                <a:solidFill>
                  <a:schemeClr val="bg1"/>
                </a:solidFill>
                <a:latin typeface="Consolas" panose="020B0609020204030204" pitchFamily="49" charset="0"/>
                <a:cs typeface="Arial" panose="020B0604020202020204" pitchFamily="34" charset="0"/>
              </a:rPr>
              <a:t>  601 FORMAT(4H A= ,I5,5H  B= ,I5,5H  C= ,I5,8H  AREA= ,F10.2,</a:t>
            </a:r>
          </a:p>
          <a:p>
            <a:pPr marL="10972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50" b="1" dirty="0">
                <a:solidFill>
                  <a:schemeClr val="bg1"/>
                </a:solidFill>
                <a:latin typeface="Consolas" panose="020B0609020204030204" pitchFamily="49" charset="0"/>
                <a:cs typeface="Arial" panose="020B0604020202020204" pitchFamily="34" charset="0"/>
              </a:rPr>
              <a:t>     $13H SQUARE UNITS)</a:t>
            </a:r>
          </a:p>
          <a:p>
            <a:pPr marL="10972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50" b="1" dirty="0">
                <a:solidFill>
                  <a:schemeClr val="bg1"/>
                </a:solidFill>
                <a:latin typeface="Consolas" panose="020B0609020204030204" pitchFamily="49" charset="0"/>
                <a:cs typeface="Arial" panose="020B0604020202020204" pitchFamily="34" charset="0"/>
              </a:rPr>
              <a:t>  602 FORMAT(10HNORMAL END)</a:t>
            </a:r>
          </a:p>
          <a:p>
            <a:pPr marL="10972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50" b="1" dirty="0">
                <a:solidFill>
                  <a:schemeClr val="bg1"/>
                </a:solidFill>
                <a:latin typeface="Consolas" panose="020B0609020204030204" pitchFamily="49" charset="0"/>
                <a:cs typeface="Arial" panose="020B0604020202020204" pitchFamily="34" charset="0"/>
              </a:rPr>
              <a:t>  603 FORMAT(23HINPUT ERROR, ZERO VALUE)</a:t>
            </a:r>
          </a:p>
          <a:p>
            <a:pPr marL="10972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50" b="1" dirty="0">
                <a:solidFill>
                  <a:schemeClr val="bg1"/>
                </a:solidFill>
                <a:latin typeface="Consolas" panose="020B0609020204030204" pitchFamily="49" charset="0"/>
                <a:cs typeface="Arial" panose="020B0604020202020204" pitchFamily="34" charset="0"/>
              </a:rPr>
              <a:t>      INTEGER A,B,C</a:t>
            </a:r>
          </a:p>
          <a:p>
            <a:pPr marL="10972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50" b="1" dirty="0">
                <a:solidFill>
                  <a:schemeClr val="bg1"/>
                </a:solidFill>
                <a:latin typeface="Consolas" panose="020B0609020204030204" pitchFamily="49" charset="0"/>
                <a:cs typeface="Arial" panose="020B0604020202020204" pitchFamily="34" charset="0"/>
              </a:rPr>
              <a:t>   10 READ(5,501) A,B,C</a:t>
            </a:r>
          </a:p>
          <a:p>
            <a:pPr marL="10972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50" b="1" dirty="0">
                <a:solidFill>
                  <a:schemeClr val="bg1"/>
                </a:solidFill>
                <a:latin typeface="Consolas" panose="020B0609020204030204" pitchFamily="49" charset="0"/>
                <a:cs typeface="Arial" panose="020B0604020202020204" pitchFamily="34" charset="0"/>
              </a:rPr>
              <a:t>      IF(A.EQ.0 .AND. B.EQ.0 .AND. C.EQ.0) GO TO 50</a:t>
            </a:r>
          </a:p>
          <a:p>
            <a:pPr marL="10972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50" b="1" dirty="0">
                <a:solidFill>
                  <a:schemeClr val="bg1"/>
                </a:solidFill>
                <a:latin typeface="Consolas" panose="020B0609020204030204" pitchFamily="49" charset="0"/>
                <a:cs typeface="Arial" panose="020B0604020202020204" pitchFamily="34" charset="0"/>
              </a:rPr>
              <a:t>      IF(A.EQ.0 .OR.  B.EQ.0 .OR.  C.EQ.0) GO TO 90</a:t>
            </a:r>
          </a:p>
          <a:p>
            <a:pPr marL="10972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50" b="1" dirty="0">
                <a:solidFill>
                  <a:schemeClr val="bg1"/>
                </a:solidFill>
                <a:latin typeface="Consolas" panose="020B0609020204030204" pitchFamily="49" charset="0"/>
                <a:cs typeface="Arial" panose="020B0604020202020204" pitchFamily="34" charset="0"/>
              </a:rPr>
              <a:t>      S = (A + B + C) / 2.0</a:t>
            </a:r>
          </a:p>
          <a:p>
            <a:pPr marL="10972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50" b="1" dirty="0">
                <a:solidFill>
                  <a:schemeClr val="bg1"/>
                </a:solidFill>
                <a:latin typeface="Consolas" panose="020B0609020204030204" pitchFamily="49" charset="0"/>
                <a:cs typeface="Arial" panose="020B0604020202020204" pitchFamily="34" charset="0"/>
              </a:rPr>
              <a:t>      AREA = SQRT( S * (S - A) * (S - B) * (S - C) )</a:t>
            </a:r>
          </a:p>
          <a:p>
            <a:pPr marL="10972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50" b="1" dirty="0">
                <a:solidFill>
                  <a:schemeClr val="bg1"/>
                </a:solidFill>
                <a:latin typeface="Consolas" panose="020B0609020204030204" pitchFamily="49" charset="0"/>
                <a:cs typeface="Arial" panose="020B0604020202020204" pitchFamily="34" charset="0"/>
              </a:rPr>
              <a:t>      WRITE(6,601) A,B,C,AREA</a:t>
            </a:r>
          </a:p>
          <a:p>
            <a:pPr marL="10972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50" b="1" dirty="0">
                <a:solidFill>
                  <a:schemeClr val="bg1"/>
                </a:solidFill>
                <a:latin typeface="Consolas" panose="020B0609020204030204" pitchFamily="49" charset="0"/>
                <a:cs typeface="Arial" panose="020B0604020202020204" pitchFamily="34" charset="0"/>
              </a:rPr>
              <a:t>      GO TO 10</a:t>
            </a:r>
          </a:p>
          <a:p>
            <a:pPr marL="10972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50" b="1" dirty="0">
                <a:solidFill>
                  <a:schemeClr val="bg1"/>
                </a:solidFill>
                <a:latin typeface="Consolas" panose="020B0609020204030204" pitchFamily="49" charset="0"/>
                <a:cs typeface="Arial" panose="020B0604020202020204" pitchFamily="34" charset="0"/>
              </a:rPr>
              <a:t>   50 WRITE(6,602)</a:t>
            </a:r>
          </a:p>
          <a:p>
            <a:pPr marL="10972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50" b="1" dirty="0">
                <a:solidFill>
                  <a:schemeClr val="bg1"/>
                </a:solidFill>
                <a:latin typeface="Consolas" panose="020B0609020204030204" pitchFamily="49" charset="0"/>
                <a:cs typeface="Arial" panose="020B0604020202020204" pitchFamily="34" charset="0"/>
              </a:rPr>
              <a:t>      STOP</a:t>
            </a:r>
          </a:p>
          <a:p>
            <a:pPr marL="10972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50" b="1" dirty="0">
                <a:solidFill>
                  <a:schemeClr val="bg1"/>
                </a:solidFill>
                <a:latin typeface="Consolas" panose="020B0609020204030204" pitchFamily="49" charset="0"/>
                <a:cs typeface="Arial" panose="020B0604020202020204" pitchFamily="34" charset="0"/>
              </a:rPr>
              <a:t>   90 WRITE(6,603)</a:t>
            </a:r>
          </a:p>
          <a:p>
            <a:pPr marL="10972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50" b="1" dirty="0">
                <a:solidFill>
                  <a:schemeClr val="bg1"/>
                </a:solidFill>
                <a:latin typeface="Consolas" panose="020B0609020204030204" pitchFamily="49" charset="0"/>
                <a:cs typeface="Arial" panose="020B0604020202020204" pitchFamily="34" charset="0"/>
              </a:rPr>
              <a:t>      STOP</a:t>
            </a:r>
          </a:p>
          <a:p>
            <a:pPr marL="10972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50" b="1" dirty="0">
                <a:solidFill>
                  <a:schemeClr val="bg1"/>
                </a:solidFill>
                <a:latin typeface="Consolas" panose="020B0609020204030204" pitchFamily="49" charset="0"/>
                <a:cs typeface="Arial" panose="020B0604020202020204" pitchFamily="34" charset="0"/>
              </a:rPr>
              <a:t>      END</a:t>
            </a:r>
          </a:p>
        </p:txBody>
      </p:sp>
    </p:spTree>
    <p:extLst>
      <p:ext uri="{BB962C8B-B14F-4D97-AF65-F5344CB8AC3E}">
        <p14:creationId xmlns:p14="http://schemas.microsoft.com/office/powerpoint/2010/main" val="1596558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304800" y="381000"/>
            <a:ext cx="8524875" cy="1019175"/>
          </a:xfrm>
          <a:prstGeom prst="roundRect">
            <a:avLst/>
          </a:prstGeom>
          <a:solidFill>
            <a:schemeClr val="accent5">
              <a:lumMod val="20000"/>
              <a:lumOff val="80000"/>
              <a:alpha val="27000"/>
            </a:schemeClr>
          </a:solidFill>
          <a:ln w="15875">
            <a:solidFill>
              <a:schemeClr val="tx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>
              <a:solidFill>
                <a:srgbClr val="0070C0"/>
              </a:solidFill>
            </a:endParaRPr>
          </a:p>
        </p:txBody>
      </p:sp>
      <p:sp>
        <p:nvSpPr>
          <p:cNvPr id="6" name="Content Placeholder 1"/>
          <p:cNvSpPr>
            <a:spLocks noGrp="1"/>
          </p:cNvSpPr>
          <p:nvPr>
            <p:ph idx="1"/>
          </p:nvPr>
        </p:nvSpPr>
        <p:spPr>
          <a:xfrm>
            <a:off x="457200" y="409575"/>
            <a:ext cx="8372475" cy="885825"/>
          </a:xfrm>
          <a:noFill/>
        </p:spPr>
        <p:txBody>
          <a:bodyPr>
            <a:normAutofit/>
          </a:bodyPr>
          <a:lstStyle/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Sample Fortran 77 Program</a:t>
            </a:r>
            <a:endParaRPr lang="en-US" sz="4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490368" y="1428750"/>
            <a:ext cx="7739232" cy="535305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50" b="1" dirty="0" smtClean="0">
                <a:solidFill>
                  <a:schemeClr val="bg1"/>
                </a:solidFill>
                <a:latin typeface="Consolas" panose="020B0609020204030204" pitchFamily="49" charset="0"/>
                <a:cs typeface="Arial" panose="020B0604020202020204" pitchFamily="34" charset="0"/>
              </a:rPr>
              <a:t>!</a:t>
            </a:r>
            <a:endParaRPr lang="en-US" sz="1350" b="1" dirty="0">
              <a:solidFill>
                <a:schemeClr val="bg1"/>
              </a:solidFill>
              <a:latin typeface="Consolas" panose="020B0609020204030204" pitchFamily="49" charset="0"/>
              <a:cs typeface="Arial" panose="020B0604020202020204" pitchFamily="34" charset="0"/>
            </a:endParaRPr>
          </a:p>
          <a:p>
            <a:pPr marL="10972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50" b="1" dirty="0">
                <a:solidFill>
                  <a:schemeClr val="bg1"/>
                </a:solidFill>
                <a:latin typeface="Consolas" panose="020B0609020204030204" pitchFamily="49" charset="0"/>
                <a:cs typeface="Arial" panose="020B0604020202020204" pitchFamily="34" charset="0"/>
              </a:rPr>
              <a:t>! Program to calculate the sum </a:t>
            </a:r>
            <a:r>
              <a:rPr lang="en-US" sz="1350" b="1" dirty="0" smtClean="0">
                <a:solidFill>
                  <a:schemeClr val="bg1"/>
                </a:solidFill>
                <a:latin typeface="Consolas" panose="020B0609020204030204" pitchFamily="49" charset="0"/>
                <a:cs typeface="Arial" panose="020B0604020202020204" pitchFamily="34" charset="0"/>
              </a:rPr>
              <a:t>of </a:t>
            </a:r>
            <a:r>
              <a:rPr lang="en-US" sz="1350" b="1" dirty="0">
                <a:solidFill>
                  <a:schemeClr val="bg1"/>
                </a:solidFill>
                <a:latin typeface="Consolas" panose="020B0609020204030204" pitchFamily="49" charset="0"/>
                <a:cs typeface="Arial" panose="020B0604020202020204" pitchFamily="34" charset="0"/>
              </a:rPr>
              <a:t>up to n values of x**3</a:t>
            </a:r>
          </a:p>
          <a:p>
            <a:pPr marL="10972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50" b="1" dirty="0">
                <a:solidFill>
                  <a:schemeClr val="bg1"/>
                </a:solidFill>
                <a:latin typeface="Consolas" panose="020B0609020204030204" pitchFamily="49" charset="0"/>
                <a:cs typeface="Arial" panose="020B0604020202020204" pitchFamily="34" charset="0"/>
              </a:rPr>
              <a:t>! where negative values are ignored.</a:t>
            </a:r>
          </a:p>
          <a:p>
            <a:pPr marL="10972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50" b="1" dirty="0">
                <a:solidFill>
                  <a:schemeClr val="bg1"/>
                </a:solidFill>
                <a:latin typeface="Consolas" panose="020B0609020204030204" pitchFamily="49" charset="0"/>
                <a:cs typeface="Arial" panose="020B0604020202020204" pitchFamily="34" charset="0"/>
              </a:rPr>
              <a:t>!</a:t>
            </a:r>
          </a:p>
          <a:p>
            <a:pPr marL="10972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50" b="1" dirty="0">
                <a:solidFill>
                  <a:schemeClr val="bg1"/>
                </a:solidFill>
                <a:latin typeface="Consolas" panose="020B0609020204030204" pitchFamily="49" charset="0"/>
                <a:cs typeface="Arial" panose="020B0604020202020204" pitchFamily="34" charset="0"/>
              </a:rPr>
              <a:t>      IMPLICIT NONE</a:t>
            </a:r>
          </a:p>
          <a:p>
            <a:pPr marL="10972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50" b="1" dirty="0">
                <a:solidFill>
                  <a:schemeClr val="bg1"/>
                </a:solidFill>
                <a:latin typeface="Consolas" panose="020B0609020204030204" pitchFamily="49" charset="0"/>
                <a:cs typeface="Arial" panose="020B0604020202020204" pitchFamily="34" charset="0"/>
              </a:rPr>
              <a:t>      INTEGER I,N</a:t>
            </a:r>
          </a:p>
          <a:p>
            <a:pPr marL="10972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50" b="1" dirty="0">
                <a:solidFill>
                  <a:schemeClr val="bg1"/>
                </a:solidFill>
                <a:latin typeface="Consolas" panose="020B0609020204030204" pitchFamily="49" charset="0"/>
                <a:cs typeface="Arial" panose="020B0604020202020204" pitchFamily="34" charset="0"/>
              </a:rPr>
              <a:t>      REAL SUM,X,Y</a:t>
            </a:r>
          </a:p>
          <a:p>
            <a:pPr marL="10972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50" b="1" dirty="0">
                <a:solidFill>
                  <a:schemeClr val="bg1"/>
                </a:solidFill>
                <a:latin typeface="Consolas" panose="020B0609020204030204" pitchFamily="49" charset="0"/>
                <a:cs typeface="Arial" panose="020B0604020202020204" pitchFamily="34" charset="0"/>
              </a:rPr>
              <a:t>      READ(*,*) N</a:t>
            </a:r>
          </a:p>
          <a:p>
            <a:pPr marL="10972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50" b="1" dirty="0">
                <a:solidFill>
                  <a:schemeClr val="bg1"/>
                </a:solidFill>
                <a:latin typeface="Consolas" panose="020B0609020204030204" pitchFamily="49" charset="0"/>
                <a:cs typeface="Arial" panose="020B0604020202020204" pitchFamily="34" charset="0"/>
              </a:rPr>
              <a:t>      WRITE(*,*) N</a:t>
            </a:r>
          </a:p>
          <a:p>
            <a:pPr marL="10972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50" b="1" dirty="0">
                <a:solidFill>
                  <a:schemeClr val="bg1"/>
                </a:solidFill>
                <a:latin typeface="Consolas" panose="020B0609020204030204" pitchFamily="49" charset="0"/>
                <a:cs typeface="Arial" panose="020B0604020202020204" pitchFamily="34" charset="0"/>
              </a:rPr>
              <a:t>      SUM=0</a:t>
            </a:r>
          </a:p>
          <a:p>
            <a:pPr marL="10972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50" b="1" dirty="0">
                <a:solidFill>
                  <a:schemeClr val="bg1"/>
                </a:solidFill>
                <a:latin typeface="Consolas" panose="020B0609020204030204" pitchFamily="49" charset="0"/>
                <a:cs typeface="Arial" panose="020B0604020202020204" pitchFamily="34" charset="0"/>
              </a:rPr>
              <a:t>      DO I=1,N</a:t>
            </a:r>
          </a:p>
          <a:p>
            <a:pPr marL="10972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50" b="1" dirty="0">
                <a:solidFill>
                  <a:schemeClr val="bg1"/>
                </a:solidFill>
                <a:latin typeface="Consolas" panose="020B0609020204030204" pitchFamily="49" charset="0"/>
                <a:cs typeface="Arial" panose="020B0604020202020204" pitchFamily="34" charset="0"/>
              </a:rPr>
              <a:t>         READ(*,*) X</a:t>
            </a:r>
          </a:p>
          <a:p>
            <a:pPr marL="10972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50" b="1" dirty="0">
                <a:solidFill>
                  <a:schemeClr val="bg1"/>
                </a:solidFill>
                <a:latin typeface="Consolas" panose="020B0609020204030204" pitchFamily="49" charset="0"/>
                <a:cs typeface="Arial" panose="020B0604020202020204" pitchFamily="34" charset="0"/>
              </a:rPr>
              <a:t>         WRITE(*,*) X</a:t>
            </a:r>
          </a:p>
          <a:p>
            <a:pPr marL="10972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50" b="1" dirty="0">
                <a:solidFill>
                  <a:schemeClr val="bg1"/>
                </a:solidFill>
                <a:latin typeface="Consolas" panose="020B0609020204030204" pitchFamily="49" charset="0"/>
                <a:cs typeface="Arial" panose="020B0604020202020204" pitchFamily="34" charset="0"/>
              </a:rPr>
              <a:t>         IF (X.GE.0.0) THEN</a:t>
            </a:r>
          </a:p>
          <a:p>
            <a:pPr marL="10972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50" b="1" dirty="0">
                <a:solidFill>
                  <a:schemeClr val="bg1"/>
                </a:solidFill>
                <a:latin typeface="Consolas" panose="020B0609020204030204" pitchFamily="49" charset="0"/>
                <a:cs typeface="Arial" panose="020B0604020202020204" pitchFamily="34" charset="0"/>
              </a:rPr>
              <a:t>            Y=X**3</a:t>
            </a:r>
          </a:p>
          <a:p>
            <a:pPr marL="10972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50" b="1" dirty="0">
                <a:solidFill>
                  <a:schemeClr val="bg1"/>
                </a:solidFill>
                <a:latin typeface="Consolas" panose="020B0609020204030204" pitchFamily="49" charset="0"/>
                <a:cs typeface="Arial" panose="020B0604020202020204" pitchFamily="34" charset="0"/>
              </a:rPr>
              <a:t>            SUM=SUM+Y</a:t>
            </a:r>
          </a:p>
          <a:p>
            <a:pPr marL="10972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50" b="1" dirty="0">
                <a:solidFill>
                  <a:schemeClr val="bg1"/>
                </a:solidFill>
                <a:latin typeface="Consolas" panose="020B0609020204030204" pitchFamily="49" charset="0"/>
                <a:cs typeface="Arial" panose="020B0604020202020204" pitchFamily="34" charset="0"/>
              </a:rPr>
              <a:t>         END IF</a:t>
            </a:r>
          </a:p>
          <a:p>
            <a:pPr marL="10972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50" b="1" dirty="0">
                <a:solidFill>
                  <a:schemeClr val="bg1"/>
                </a:solidFill>
                <a:latin typeface="Consolas" panose="020B0609020204030204" pitchFamily="49" charset="0"/>
                <a:cs typeface="Arial" panose="020B0604020202020204" pitchFamily="34" charset="0"/>
              </a:rPr>
              <a:t>      END DO</a:t>
            </a:r>
          </a:p>
          <a:p>
            <a:pPr marL="10972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50" b="1" dirty="0">
                <a:solidFill>
                  <a:schemeClr val="bg1"/>
                </a:solidFill>
                <a:latin typeface="Consolas" panose="020B0609020204030204" pitchFamily="49" charset="0"/>
                <a:cs typeface="Arial" panose="020B0604020202020204" pitchFamily="34" charset="0"/>
              </a:rPr>
              <a:t>      WRITE(*,*) </a:t>
            </a:r>
            <a:r>
              <a:rPr lang="en-US" sz="1350" b="1" dirty="0" smtClean="0">
                <a:solidFill>
                  <a:schemeClr val="bg1"/>
                </a:solidFill>
                <a:latin typeface="Consolas" panose="020B0609020204030204" pitchFamily="49" charset="0"/>
                <a:cs typeface="Arial" panose="020B0604020202020204" pitchFamily="34" charset="0"/>
              </a:rPr>
              <a:t>‘The sum of </a:t>
            </a:r>
            <a:r>
              <a:rPr lang="en-US" sz="1350" b="1" dirty="0">
                <a:solidFill>
                  <a:schemeClr val="bg1"/>
                </a:solidFill>
                <a:latin typeface="Consolas" panose="020B0609020204030204" pitchFamily="49" charset="0"/>
                <a:cs typeface="Arial" panose="020B0604020202020204" pitchFamily="34" charset="0"/>
              </a:rPr>
              <a:t>positive </a:t>
            </a:r>
            <a:r>
              <a:rPr lang="en-US" sz="1350" b="1" dirty="0" err="1">
                <a:solidFill>
                  <a:schemeClr val="bg1"/>
                </a:solidFill>
                <a:latin typeface="Consolas" panose="020B0609020204030204" pitchFamily="49" charset="0"/>
                <a:cs typeface="Arial" panose="020B0604020202020204" pitchFamily="34" charset="0"/>
              </a:rPr>
              <a:t>cubes</a:t>
            </a:r>
            <a:r>
              <a:rPr lang="en-US" sz="1350" b="1" dirty="0" err="1" smtClean="0">
                <a:solidFill>
                  <a:schemeClr val="bg1"/>
                </a:solidFill>
                <a:latin typeface="Consolas" panose="020B0609020204030204" pitchFamily="49" charset="0"/>
                <a:cs typeface="Arial" panose="020B0604020202020204" pitchFamily="34" charset="0"/>
              </a:rPr>
              <a:t>:’,</a:t>
            </a:r>
            <a:r>
              <a:rPr lang="en-US" sz="1350" b="1" dirty="0" err="1">
                <a:solidFill>
                  <a:schemeClr val="bg1"/>
                </a:solidFill>
                <a:latin typeface="Consolas" panose="020B0609020204030204" pitchFamily="49" charset="0"/>
                <a:cs typeface="Arial" panose="020B0604020202020204" pitchFamily="34" charset="0"/>
              </a:rPr>
              <a:t>SUM</a:t>
            </a:r>
            <a:endParaRPr lang="en-US" sz="1350" b="1" dirty="0">
              <a:solidFill>
                <a:schemeClr val="bg1"/>
              </a:solidFill>
              <a:latin typeface="Consolas" panose="020B0609020204030204" pitchFamily="49" charset="0"/>
              <a:cs typeface="Arial" panose="020B0604020202020204" pitchFamily="34" charset="0"/>
            </a:endParaRPr>
          </a:p>
          <a:p>
            <a:pPr marL="10972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50" b="1" dirty="0">
                <a:solidFill>
                  <a:schemeClr val="bg1"/>
                </a:solidFill>
                <a:latin typeface="Consolas" panose="020B0609020204030204" pitchFamily="49" charset="0"/>
                <a:cs typeface="Arial" panose="020B0604020202020204" pitchFamily="34" charset="0"/>
              </a:rPr>
              <a:t>      END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990600" y="4800600"/>
            <a:ext cx="2667000" cy="1066800"/>
          </a:xfrm>
          <a:prstGeom prst="roundRect">
            <a:avLst/>
          </a:prstGeom>
          <a:solidFill>
            <a:srgbClr val="FBEDDD">
              <a:alpha val="17000"/>
            </a:srgbClr>
          </a:solidFill>
          <a:ln w="19050">
            <a:solidFill>
              <a:schemeClr val="accent1">
                <a:shade val="50000"/>
                <a:hueMod val="94000"/>
                <a:alpha val="94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196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8851</TotalTime>
  <Words>2503</Words>
  <Application>Microsoft Office PowerPoint</Application>
  <PresentationFormat>On-screen Show (4:3)</PresentationFormat>
  <Paragraphs>289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7" baseType="lpstr">
      <vt:lpstr>Arial</vt:lpstr>
      <vt:lpstr>Arial Narrow</vt:lpstr>
      <vt:lpstr>Bahnschrift</vt:lpstr>
      <vt:lpstr>Calibri</vt:lpstr>
      <vt:lpstr>Cascadia Code</vt:lpstr>
      <vt:lpstr>Century Gothic</vt:lpstr>
      <vt:lpstr>Consolas</vt:lpstr>
      <vt:lpstr>Courier New</vt:lpstr>
      <vt:lpstr>Gadugi</vt:lpstr>
      <vt:lpstr>Lucida Sans</vt:lpstr>
      <vt:lpstr>MV Boli</vt:lpstr>
      <vt:lpstr>Segoe UI Semilight</vt:lpstr>
      <vt:lpstr>Verdana</vt:lpstr>
      <vt:lpstr>Wingdings 3</vt:lpstr>
      <vt:lpstr>Slice</vt:lpstr>
      <vt:lpstr>On Beyond Objects Programming in the 21th century  COMP 590-059  Fall 2021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END</vt:lpstr>
    </vt:vector>
  </TitlesOfParts>
  <Company>The University of North Carolina at Chapel Hill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Elemental Design Patterns</dc:title>
  <dc:creator>pds</dc:creator>
  <cp:lastModifiedBy>David Stotts</cp:lastModifiedBy>
  <cp:revision>1014</cp:revision>
  <dcterms:created xsi:type="dcterms:W3CDTF">2013-02-22T17:09:52Z</dcterms:created>
  <dcterms:modified xsi:type="dcterms:W3CDTF">2021-08-31T16:48:46Z</dcterms:modified>
</cp:coreProperties>
</file>