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38"/>
  </p:notesMasterIdLst>
  <p:sldIdLst>
    <p:sldId id="539" r:id="rId2"/>
    <p:sldId id="597" r:id="rId3"/>
    <p:sldId id="553" r:id="rId4"/>
    <p:sldId id="598" r:id="rId5"/>
    <p:sldId id="611" r:id="rId6"/>
    <p:sldId id="610" r:id="rId7"/>
    <p:sldId id="612" r:id="rId8"/>
    <p:sldId id="628" r:id="rId9"/>
    <p:sldId id="571" r:id="rId10"/>
    <p:sldId id="604" r:id="rId11"/>
    <p:sldId id="600" r:id="rId12"/>
    <p:sldId id="605" r:id="rId13"/>
    <p:sldId id="629" r:id="rId14"/>
    <p:sldId id="619" r:id="rId15"/>
    <p:sldId id="621" r:id="rId16"/>
    <p:sldId id="622" r:id="rId17"/>
    <p:sldId id="623" r:id="rId18"/>
    <p:sldId id="624" r:id="rId19"/>
    <p:sldId id="625" r:id="rId20"/>
    <p:sldId id="626" r:id="rId21"/>
    <p:sldId id="606" r:id="rId22"/>
    <p:sldId id="613" r:id="rId23"/>
    <p:sldId id="614" r:id="rId24"/>
    <p:sldId id="615" r:id="rId25"/>
    <p:sldId id="616" r:id="rId26"/>
    <p:sldId id="618" r:id="rId27"/>
    <p:sldId id="617" r:id="rId28"/>
    <p:sldId id="630" r:id="rId29"/>
    <p:sldId id="607" r:id="rId30"/>
    <p:sldId id="608" r:id="rId31"/>
    <p:sldId id="609" r:id="rId32"/>
    <p:sldId id="472" r:id="rId33"/>
    <p:sldId id="601" r:id="rId34"/>
    <p:sldId id="602" r:id="rId35"/>
    <p:sldId id="603" r:id="rId36"/>
    <p:sldId id="62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42C"/>
    <a:srgbClr val="FEF9EC"/>
    <a:srgbClr val="47AF6F"/>
    <a:srgbClr val="B34D1F"/>
    <a:srgbClr val="C6341C"/>
    <a:srgbClr val="FBEDDD"/>
    <a:srgbClr val="F4E4CC"/>
    <a:srgbClr val="FEF5E8"/>
    <a:srgbClr val="F9FDC3"/>
    <a:srgbClr val="F5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7" autoAdjust="0"/>
    <p:restoredTop sz="94633" autoAdjust="0"/>
  </p:normalViewPr>
  <p:slideViewPr>
    <p:cSldViewPr>
      <p:cViewPr varScale="1">
        <p:scale>
          <a:sx n="104" d="100"/>
          <a:sy n="104" d="100"/>
        </p:scale>
        <p:origin x="108" y="330"/>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11/16/2021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11/16/2021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11/16/2021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rocketeer.be/articles/concurrency-in-erlang-scala/" TargetMode="External"/><Relationship Id="rId3" Type="http://schemas.openxmlformats.org/officeDocument/2006/relationships/hyperlink" Target="https://www.youtube.com/watch?v=A69umiVS3ic" TargetMode="External"/><Relationship Id="rId7" Type="http://schemas.openxmlformats.org/officeDocument/2006/relationships/hyperlink" Target="https://doc.akka.io/docs/akka/current/typed/guide/actors-intro.html" TargetMode="External"/><Relationship Id="rId2" Type="http://schemas.openxmlformats.org/officeDocument/2006/relationships/hyperlink" Target="https://www.youtube.com/watch?v=7erJ1DV_Tlo" TargetMode="External"/><Relationship Id="rId1" Type="http://schemas.openxmlformats.org/officeDocument/2006/relationships/slideLayout" Target="../slideLayouts/slideLayout2.xml"/><Relationship Id="rId6" Type="http://schemas.openxmlformats.org/officeDocument/2006/relationships/hyperlink" Target="https://www.youtube.com/watch?v=wnBXrG8IS10" TargetMode="External"/><Relationship Id="rId5" Type="http://schemas.openxmlformats.org/officeDocument/2006/relationships/hyperlink" Target="https://www.youtube.com/watch?v=lPTqcecwkJg" TargetMode="External"/><Relationship Id="rId4" Type="http://schemas.openxmlformats.org/officeDocument/2006/relationships/hyperlink" Target="https://www.youtube.com/watch?v=un-pSOlTaY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04800"/>
            <a:ext cx="7620000" cy="2133600"/>
          </a:xfrm>
        </p:spPr>
        <p:txBody>
          <a:bodyPr>
            <a:noAutofit/>
          </a:bodyPr>
          <a:lstStyle/>
          <a:p>
            <a:pPr algn="r">
              <a:spcBef>
                <a:spcPts val="0"/>
              </a:spcBef>
            </a:pPr>
            <a:r>
              <a:rPr lang="en-US" sz="4800" b="1" dirty="0" smtClean="0">
                <a:solidFill>
                  <a:srgbClr val="002060"/>
                </a:solidFill>
                <a:latin typeface="Verdana" pitchFamily="34" charset="0"/>
                <a:ea typeface="Verdana" pitchFamily="34" charset="0"/>
                <a:cs typeface="Verdana" pitchFamily="34" charset="0"/>
              </a:rPr>
              <a:t>On Beyond Objects</a:t>
            </a:r>
            <a:r>
              <a:rPr lang="en-US" b="1" dirty="0" smtClean="0">
                <a:solidFill>
                  <a:schemeClr val="bg1"/>
                </a:solidFill>
                <a:latin typeface="Verdana" pitchFamily="34" charset="0"/>
                <a:ea typeface="Verdana" pitchFamily="34" charset="0"/>
                <a:cs typeface="Verdana" pitchFamily="34" charset="0"/>
              </a:rPr>
              <a:t/>
            </a:r>
            <a:br>
              <a:rPr lang="en-US" b="1" dirty="0" smtClean="0">
                <a:solidFill>
                  <a:schemeClr val="bg1"/>
                </a:solidFill>
                <a:latin typeface="Verdana" pitchFamily="34" charset="0"/>
                <a:ea typeface="Verdana" pitchFamily="34" charset="0"/>
                <a:cs typeface="Verdana" pitchFamily="34" charset="0"/>
              </a:rPr>
            </a:br>
            <a:r>
              <a:rPr lang="en-US" sz="2400" b="1" dirty="0" smtClean="0">
                <a:solidFill>
                  <a:srgbClr val="0070C0"/>
                </a:solidFill>
                <a:latin typeface="MV Boli" panose="02000500030200090000" pitchFamily="2" charset="0"/>
                <a:ea typeface="Verdana" pitchFamily="34" charset="0"/>
                <a:cs typeface="MV Boli" panose="02000500030200090000" pitchFamily="2" charset="0"/>
              </a:rPr>
              <a:t>Programming in the 21</a:t>
            </a:r>
            <a:r>
              <a:rPr lang="en-US" sz="2400" b="1" baseline="30000" dirty="0" smtClean="0">
                <a:solidFill>
                  <a:srgbClr val="0070C0"/>
                </a:solidFill>
                <a:latin typeface="MV Boli" panose="02000500030200090000" pitchFamily="2" charset="0"/>
                <a:ea typeface="Verdana" pitchFamily="34" charset="0"/>
                <a:cs typeface="MV Boli" panose="02000500030200090000" pitchFamily="2" charset="0"/>
              </a:rPr>
              <a:t>th</a:t>
            </a:r>
            <a:r>
              <a:rPr lang="en-US" sz="2400" b="1" dirty="0" smtClean="0">
                <a:solidFill>
                  <a:srgbClr val="0070C0"/>
                </a:solidFill>
                <a:latin typeface="MV Boli" panose="02000500030200090000" pitchFamily="2" charset="0"/>
                <a:ea typeface="Verdana" pitchFamily="34" charset="0"/>
                <a:cs typeface="MV Boli" panose="02000500030200090000" pitchFamily="2" charset="0"/>
              </a:rPr>
              <a:t> century</a:t>
            </a:r>
            <a:r>
              <a:rPr lang="en-US" b="1" dirty="0">
                <a:solidFill>
                  <a:schemeClr val="bg1"/>
                </a:solidFill>
                <a:latin typeface="Verdana" pitchFamily="34" charset="0"/>
                <a:ea typeface="Verdana" pitchFamily="34" charset="0"/>
                <a:cs typeface="Verdana" pitchFamily="34" charset="0"/>
              </a:rPr>
              <a:t/>
            </a:r>
            <a:br>
              <a:rPr lang="en-US" b="1" dirty="0">
                <a:solidFill>
                  <a:schemeClr val="bg1"/>
                </a:solidFill>
                <a:latin typeface="Verdana" pitchFamily="34" charset="0"/>
                <a:ea typeface="Verdana" pitchFamily="34" charset="0"/>
                <a:cs typeface="Verdana" pitchFamily="34" charset="0"/>
              </a:rPr>
            </a:br>
            <a:r>
              <a:rPr lang="en-US" sz="2400" b="1" dirty="0">
                <a:solidFill>
                  <a:schemeClr val="bg1"/>
                </a:solidFill>
                <a:latin typeface="Verdana" pitchFamily="34" charset="0"/>
                <a:ea typeface="Verdana" pitchFamily="34" charset="0"/>
                <a:cs typeface="Verdana" pitchFamily="34" charset="0"/>
              </a:rPr>
              <a:t/>
            </a:r>
            <a:br>
              <a:rPr lang="en-US" sz="2400" b="1" dirty="0">
                <a:solidFill>
                  <a:schemeClr val="bg1"/>
                </a:solidFill>
                <a:latin typeface="Verdana" pitchFamily="34" charset="0"/>
                <a:ea typeface="Verdana" pitchFamily="34" charset="0"/>
                <a:cs typeface="Verdana" pitchFamily="34" charset="0"/>
              </a:rPr>
            </a:br>
            <a: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t>COMP 590-059 </a:t>
            </a:r>
            <a:b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br>
            <a: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t>Fall 2021</a:t>
            </a: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
        <p:nvSpPr>
          <p:cNvPr id="3" name="Subtitle 2"/>
          <p:cNvSpPr>
            <a:spLocks noGrp="1"/>
          </p:cNvSpPr>
          <p:nvPr>
            <p:ph type="subTitle" idx="1"/>
          </p:nvPr>
        </p:nvSpPr>
        <p:spPr>
          <a:xfrm>
            <a:off x="4724400" y="5257800"/>
            <a:ext cx="39624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smtClean="0">
                <a:solidFill>
                  <a:schemeClr val="accent3">
                    <a:lumMod val="20000"/>
                    <a:lumOff val="80000"/>
                  </a:schemeClr>
                </a:solidFill>
              </a:rPr>
              <a:t>David </a:t>
            </a:r>
            <a:r>
              <a:rPr lang="en-US" sz="4900" b="1" i="1" dirty="0">
                <a:solidFill>
                  <a:schemeClr val="accent3">
                    <a:lumMod val="20000"/>
                    <a:lumOff val="80000"/>
                  </a:schemeClr>
                </a:solidFill>
              </a:rPr>
              <a:t>Stotts</a:t>
            </a:r>
          </a:p>
          <a:p>
            <a:pPr algn="r"/>
            <a:r>
              <a:rPr lang="en-US" sz="4900" b="1" i="1" dirty="0">
                <a:solidFill>
                  <a:schemeClr val="accent3">
                    <a:lumMod val="20000"/>
                    <a:lumOff val="80000"/>
                  </a:schemeClr>
                </a:solidFill>
              </a:rPr>
              <a:t>Computer Science </a:t>
            </a:r>
            <a:r>
              <a:rPr lang="en-US" sz="4900" b="1" i="1" dirty="0" err="1" smtClean="0">
                <a:solidFill>
                  <a:schemeClr val="accent3">
                    <a:lumMod val="20000"/>
                    <a:lumOff val="80000"/>
                  </a:schemeClr>
                </a:solidFill>
              </a:rPr>
              <a:t>Dept</a:t>
            </a:r>
            <a:endParaRPr lang="en-US" sz="4900" b="1" i="1" dirty="0">
              <a:solidFill>
                <a:schemeClr val="accent3">
                  <a:lumMod val="20000"/>
                  <a:lumOff val="80000"/>
                </a:schemeClr>
              </a:solidFill>
            </a:endParaRPr>
          </a:p>
          <a:p>
            <a:pPr algn="r"/>
            <a:r>
              <a:rPr lang="en-US" sz="4900" b="1" i="1" dirty="0">
                <a:solidFill>
                  <a:schemeClr val="accent3">
                    <a:lumMod val="20000"/>
                    <a:lumOff val="80000"/>
                  </a:schemeClr>
                </a:solidFill>
              </a:rPr>
              <a:t>UNC Chapel Hill</a:t>
            </a:r>
            <a:endParaRPr lang="en-US" sz="2500" b="1" i="1" dirty="0">
              <a:solidFill>
                <a:schemeClr val="accent3">
                  <a:lumMod val="20000"/>
                  <a:lumOff val="80000"/>
                </a:schemeClr>
              </a:solidFill>
            </a:endParaRPr>
          </a:p>
        </p:txBody>
      </p:sp>
    </p:spTree>
    <p:extLst>
      <p:ext uri="{BB962C8B-B14F-4D97-AF65-F5344CB8AC3E}">
        <p14:creationId xmlns:p14="http://schemas.microsoft.com/office/powerpoint/2010/main" val="38397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Shared Data State</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Diagram </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6419"/>
            <a:ext cx="8001000" cy="4515480"/>
          </a:xfrm>
          <a:prstGeom prst="rect">
            <a:avLst/>
          </a:prstGeom>
        </p:spPr>
      </p:pic>
    </p:spTree>
    <p:extLst>
      <p:ext uri="{BB962C8B-B14F-4D97-AF65-F5344CB8AC3E}">
        <p14:creationId xmlns:p14="http://schemas.microsoft.com/office/powerpoint/2010/main" val="37368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Shared Data State</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6400800" y="1371600"/>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Diagram </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26" y="1066799"/>
            <a:ext cx="5895474" cy="5746563"/>
          </a:xfrm>
          <a:prstGeom prst="rect">
            <a:avLst/>
          </a:prstGeom>
        </p:spPr>
      </p:pic>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Tree>
    <p:extLst>
      <p:ext uri="{BB962C8B-B14F-4D97-AF65-F5344CB8AC3E}">
        <p14:creationId xmlns:p14="http://schemas.microsoft.com/office/powerpoint/2010/main" val="38053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Actors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As noted, </a:t>
            </a:r>
            <a:r>
              <a:rPr lang="en-US" sz="2200" b="1" dirty="0" smtClean="0">
                <a:solidFill>
                  <a:srgbClr val="C00000"/>
                </a:solidFill>
                <a:latin typeface="Bahnschrift SemiBold" panose="020B0502040204020203" pitchFamily="34" charset="0"/>
                <a:cs typeface="Arial" panose="020B0604020202020204" pitchFamily="34" charset="0"/>
              </a:rPr>
              <a:t>an </a:t>
            </a:r>
            <a:r>
              <a:rPr lang="en-US" sz="2200" b="1" dirty="0">
                <a:solidFill>
                  <a:srgbClr val="C00000"/>
                </a:solidFill>
                <a:latin typeface="Bahnschrift SemiBold" panose="020B0502040204020203" pitchFamily="34" charset="0"/>
                <a:cs typeface="Arial" panose="020B0604020202020204" pitchFamily="34" charset="0"/>
              </a:rPr>
              <a:t>actor is the </a:t>
            </a:r>
            <a:r>
              <a:rPr lang="en-US" sz="2200" b="1" dirty="0" smtClean="0">
                <a:solidFill>
                  <a:srgbClr val="C00000"/>
                </a:solidFill>
                <a:latin typeface="Bahnschrift SemiBold" panose="020B0502040204020203" pitchFamily="34" charset="0"/>
                <a:cs typeface="Arial" panose="020B0604020202020204" pitchFamily="34" charset="0"/>
              </a:rPr>
              <a:t>primitive </a:t>
            </a:r>
            <a:r>
              <a:rPr lang="en-US" sz="2200" b="1" dirty="0">
                <a:solidFill>
                  <a:srgbClr val="C00000"/>
                </a:solidFill>
                <a:latin typeface="Bahnschrift SemiBold" panose="020B0502040204020203" pitchFamily="34" charset="0"/>
                <a:cs typeface="Arial" panose="020B0604020202020204" pitchFamily="34" charset="0"/>
              </a:rPr>
              <a:t>unit of computation</a:t>
            </a:r>
          </a:p>
        </p:txBody>
      </p:sp>
      <p:sp>
        <p:nvSpPr>
          <p:cNvPr id="9" name="Content Placeholder 1"/>
          <p:cNvSpPr txBox="1">
            <a:spLocks/>
          </p:cNvSpPr>
          <p:nvPr/>
        </p:nvSpPr>
        <p:spPr>
          <a:xfrm>
            <a:off x="304800" y="1828800"/>
            <a:ext cx="8001000" cy="441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An actor is </a:t>
            </a:r>
            <a:r>
              <a:rPr lang="en-US" sz="1800" dirty="0">
                <a:solidFill>
                  <a:schemeClr val="bg1"/>
                </a:solidFill>
                <a:latin typeface="Bahnschrift SemiBold" panose="020B0502040204020203" pitchFamily="34" charset="0"/>
                <a:cs typeface="Arial" panose="020B0604020202020204" pitchFamily="34" charset="0"/>
              </a:rPr>
              <a:t>the thing that receives a message and </a:t>
            </a:r>
            <a:r>
              <a:rPr lang="en-US" sz="1800" dirty="0" smtClean="0">
                <a:solidFill>
                  <a:schemeClr val="bg1"/>
                </a:solidFill>
                <a:latin typeface="Bahnschrift SemiBold" panose="020B0502040204020203" pitchFamily="34" charset="0"/>
                <a:cs typeface="Arial" panose="020B0604020202020204" pitchFamily="34" charset="0"/>
              </a:rPr>
              <a:t>does some </a:t>
            </a:r>
            <a:r>
              <a:rPr lang="en-US" sz="1800" dirty="0">
                <a:solidFill>
                  <a:schemeClr val="bg1"/>
                </a:solidFill>
                <a:latin typeface="Bahnschrift SemiBold" panose="020B0502040204020203" pitchFamily="34" charset="0"/>
                <a:cs typeface="Arial" panose="020B0604020202020204" pitchFamily="34" charset="0"/>
              </a:rPr>
              <a:t>kind of computation based on it.</a:t>
            </a:r>
          </a:p>
          <a:p>
            <a:pPr marL="274320" indent="-182880">
              <a:spcBef>
                <a:spcPts val="0"/>
              </a:spcBef>
              <a:spcAft>
                <a:spcPts val="3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The </a:t>
            </a:r>
            <a:r>
              <a:rPr lang="en-US" sz="1800" dirty="0">
                <a:solidFill>
                  <a:schemeClr val="bg1"/>
                </a:solidFill>
                <a:latin typeface="Bahnschrift SemiBold" panose="020B0502040204020203" pitchFamily="34" charset="0"/>
                <a:cs typeface="Arial" panose="020B0604020202020204" pitchFamily="34" charset="0"/>
              </a:rPr>
              <a:t>idea is very similar to what we have in </a:t>
            </a:r>
            <a:r>
              <a:rPr lang="en-US" sz="1800" dirty="0">
                <a:solidFill>
                  <a:schemeClr val="accent6">
                    <a:lumMod val="60000"/>
                    <a:lumOff val="40000"/>
                  </a:schemeClr>
                </a:solidFill>
                <a:latin typeface="Bahnschrift SemiBold" panose="020B0502040204020203" pitchFamily="34" charset="0"/>
                <a:cs typeface="Arial" panose="020B0604020202020204" pitchFamily="34" charset="0"/>
              </a:rPr>
              <a:t>object-oriented</a:t>
            </a:r>
            <a:r>
              <a:rPr lang="en-US" sz="1800" dirty="0">
                <a:solidFill>
                  <a:schemeClr val="bg1"/>
                </a:solidFill>
                <a:latin typeface="Bahnschrift SemiBold" panose="020B0502040204020203" pitchFamily="34" charset="0"/>
                <a:cs typeface="Arial" panose="020B0604020202020204" pitchFamily="34" charset="0"/>
              </a:rPr>
              <a:t> languages: </a:t>
            </a:r>
            <a:endParaRPr lang="en-US" sz="1800" dirty="0" smtClean="0">
              <a:solidFill>
                <a:schemeClr val="bg1"/>
              </a:solidFill>
              <a:latin typeface="Bahnschrift SemiBold" panose="020B0502040204020203" pitchFamily="34" charset="0"/>
              <a:cs typeface="Arial" panose="020B0604020202020204" pitchFamily="34" charset="0"/>
            </a:endParaRPr>
          </a:p>
          <a:p>
            <a:pPr marL="640080" lvl="1" indent="-182880">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a</a:t>
            </a:r>
            <a:r>
              <a:rPr lang="en-US" sz="1700" i="1" dirty="0" smtClean="0">
                <a:solidFill>
                  <a:srgbClr val="0070C0"/>
                </a:solidFill>
                <a:latin typeface="Bahnschrift SemiBold" panose="020B0502040204020203" pitchFamily="34" charset="0"/>
                <a:cs typeface="Arial" panose="020B0604020202020204" pitchFamily="34" charset="0"/>
              </a:rPr>
              <a:t>n </a:t>
            </a:r>
            <a:r>
              <a:rPr lang="en-US" sz="1700" i="1" dirty="0">
                <a:solidFill>
                  <a:srgbClr val="0070C0"/>
                </a:solidFill>
                <a:latin typeface="Bahnschrift SemiBold" panose="020B0502040204020203" pitchFamily="34" charset="0"/>
                <a:cs typeface="Arial" panose="020B0604020202020204" pitchFamily="34" charset="0"/>
              </a:rPr>
              <a:t>object receives a message (a method call) </a:t>
            </a:r>
            <a:endParaRPr lang="en-US" sz="1700" i="1" dirty="0" smtClean="0">
              <a:solidFill>
                <a:srgbClr val="0070C0"/>
              </a:solidFill>
              <a:latin typeface="Bahnschrift SemiBold" panose="020B0502040204020203" pitchFamily="34" charset="0"/>
              <a:cs typeface="Arial" panose="020B0604020202020204" pitchFamily="34" charset="0"/>
            </a:endParaRPr>
          </a:p>
          <a:p>
            <a:pPr marL="640080" lvl="1" indent="-182880">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i</a:t>
            </a:r>
            <a:r>
              <a:rPr lang="en-US" sz="1700" i="1" dirty="0" smtClean="0">
                <a:solidFill>
                  <a:srgbClr val="0070C0"/>
                </a:solidFill>
                <a:latin typeface="Bahnschrift SemiBold" panose="020B0502040204020203" pitchFamily="34" charset="0"/>
                <a:cs typeface="Arial" panose="020B0604020202020204" pitchFamily="34" charset="0"/>
              </a:rPr>
              <a:t>t then does </a:t>
            </a:r>
            <a:r>
              <a:rPr lang="en-US" sz="1700" i="1" dirty="0">
                <a:solidFill>
                  <a:srgbClr val="0070C0"/>
                </a:solidFill>
                <a:latin typeface="Bahnschrift SemiBold" panose="020B0502040204020203" pitchFamily="34" charset="0"/>
                <a:cs typeface="Arial" panose="020B0604020202020204" pitchFamily="34" charset="0"/>
              </a:rPr>
              <a:t>something depending on which message it receives (which method we are calling</a:t>
            </a:r>
            <a:r>
              <a:rPr lang="en-US" sz="1700" i="1" dirty="0" smtClean="0">
                <a:solidFill>
                  <a:srgbClr val="0070C0"/>
                </a:solidFill>
                <a:latin typeface="Bahnschrift SemiBold" panose="020B0502040204020203" pitchFamily="34" charset="0"/>
                <a:cs typeface="Arial" panose="020B0604020202020204" pitchFamily="34" charset="0"/>
              </a:rPr>
              <a:t>)</a:t>
            </a:r>
            <a:endParaRPr lang="en-US" sz="1700" i="1" dirty="0">
              <a:solidFill>
                <a:srgbClr val="0070C0"/>
              </a:solidFill>
              <a:latin typeface="Bahnschrift SemiBold" panose="020B0502040204020203" pitchFamily="34" charset="0"/>
              <a:cs typeface="Arial" panose="020B0604020202020204" pitchFamily="34" charset="0"/>
            </a:endParaRPr>
          </a:p>
          <a:p>
            <a:pPr marL="274320" indent="-182880">
              <a:spcBef>
                <a:spcPts val="60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 main difference is that actors are completely isolated from each other and they will never share </a:t>
            </a:r>
            <a:r>
              <a:rPr lang="en-US" sz="1800" dirty="0" smtClean="0">
                <a:solidFill>
                  <a:schemeClr val="bg1"/>
                </a:solidFill>
                <a:latin typeface="Bahnschrift SemiBold" panose="020B0502040204020203" pitchFamily="34" charset="0"/>
                <a:cs typeface="Arial" panose="020B0604020202020204" pitchFamily="34" charset="0"/>
              </a:rPr>
              <a:t>memory</a:t>
            </a:r>
          </a:p>
          <a:p>
            <a:pPr marL="274320" indent="-182880">
              <a:spcBef>
                <a:spcPts val="600"/>
              </a:spcBef>
              <a:spcAft>
                <a:spcPts val="3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It’s </a:t>
            </a:r>
            <a:r>
              <a:rPr lang="en-US" sz="1800" dirty="0">
                <a:solidFill>
                  <a:schemeClr val="bg1"/>
                </a:solidFill>
                <a:latin typeface="Bahnschrift SemiBold" panose="020B0502040204020203" pitchFamily="34" charset="0"/>
                <a:cs typeface="Arial" panose="020B0604020202020204" pitchFamily="34" charset="0"/>
              </a:rPr>
              <a:t>also worth noting that an actor can maintain a private state that can never be changed directly by another </a:t>
            </a:r>
            <a:r>
              <a:rPr lang="en-US" sz="1800" dirty="0" smtClean="0">
                <a:solidFill>
                  <a:schemeClr val="bg1"/>
                </a:solidFill>
                <a:latin typeface="Bahnschrift SemiBold" panose="020B0502040204020203" pitchFamily="34" charset="0"/>
                <a:cs typeface="Arial" panose="020B0604020202020204" pitchFamily="34" charset="0"/>
              </a:rPr>
              <a:t>actor</a:t>
            </a:r>
          </a:p>
          <a:p>
            <a:pPr marL="640080" lvl="1" indent="-182880">
              <a:lnSpc>
                <a:spcPct val="110000"/>
              </a:lnSpc>
              <a:spcBef>
                <a:spcPts val="0"/>
              </a:spcBef>
              <a:spcAft>
                <a:spcPts val="300"/>
              </a:spcAft>
              <a:buClrTx/>
              <a:buFont typeface="Courier New" panose="02070309020205020404" pitchFamily="49" charset="0"/>
              <a:buChar char="o"/>
            </a:pPr>
            <a:r>
              <a:rPr lang="en-US" sz="1700" i="1" dirty="0" smtClean="0">
                <a:solidFill>
                  <a:srgbClr val="0070C0"/>
                </a:solidFill>
                <a:latin typeface="Bahnschrift SemiBold" panose="020B0502040204020203" pitchFamily="34" charset="0"/>
                <a:cs typeface="Arial" panose="020B0604020202020204" pitchFamily="34" charset="0"/>
              </a:rPr>
              <a:t>Java allows one object to change another’s state ( </a:t>
            </a:r>
            <a:r>
              <a:rPr lang="en-US" sz="1700" i="1" dirty="0" smtClean="0">
                <a:solidFill>
                  <a:schemeClr val="accent6">
                    <a:lumMod val="60000"/>
                    <a:lumOff val="40000"/>
                  </a:schemeClr>
                </a:solidFill>
                <a:latin typeface="Bahnschrift SemiBold" panose="020B0502040204020203" pitchFamily="34" charset="0"/>
                <a:cs typeface="Arial" panose="020B0604020202020204" pitchFamily="34" charset="0"/>
              </a:rPr>
              <a:t>public fields </a:t>
            </a:r>
            <a:r>
              <a:rPr lang="en-US" sz="1700" i="1" dirty="0" smtClean="0">
                <a:solidFill>
                  <a:srgbClr val="0070C0"/>
                </a:solidFill>
                <a:latin typeface="Bahnschrift SemiBold" panose="020B0502040204020203" pitchFamily="34" charset="0"/>
                <a:cs typeface="Arial" panose="020B0604020202020204" pitchFamily="34" charset="0"/>
              </a:rPr>
              <a:t>)</a:t>
            </a:r>
          </a:p>
          <a:p>
            <a:pPr marL="640080" lvl="1" indent="-182880">
              <a:lnSpc>
                <a:spcPct val="110000"/>
              </a:lnSpc>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h</a:t>
            </a:r>
            <a:r>
              <a:rPr lang="en-US" sz="1700" i="1" dirty="0" smtClean="0">
                <a:solidFill>
                  <a:srgbClr val="0070C0"/>
                </a:solidFill>
                <a:latin typeface="Bahnschrift SemiBold" panose="020B0502040204020203" pitchFamily="34" charset="0"/>
                <a:cs typeface="Arial" panose="020B0604020202020204" pitchFamily="34" charset="0"/>
              </a:rPr>
              <a:t>owever, we consider this poor OO style (</a:t>
            </a:r>
            <a:r>
              <a:rPr lang="en-US" sz="1700" i="1" dirty="0" smtClean="0">
                <a:solidFill>
                  <a:schemeClr val="accent6">
                    <a:lumMod val="60000"/>
                    <a:lumOff val="40000"/>
                  </a:schemeClr>
                </a:solidFill>
                <a:latin typeface="Bahnschrift SemiBold" panose="020B0502040204020203" pitchFamily="34" charset="0"/>
                <a:cs typeface="Arial" panose="020B0604020202020204" pitchFamily="34" charset="0"/>
              </a:rPr>
              <a:t>use private fields, getters/setters</a:t>
            </a:r>
            <a:r>
              <a:rPr lang="en-US" sz="1700" i="1" dirty="0" smtClean="0">
                <a:solidFill>
                  <a:srgbClr val="0070C0"/>
                </a:solidFill>
                <a:latin typeface="Bahnschrift SemiBold" panose="020B0502040204020203" pitchFamily="34" charset="0"/>
                <a:cs typeface="Arial" panose="020B0604020202020204" pitchFamily="34" charset="0"/>
              </a:rPr>
              <a:t>)</a:t>
            </a:r>
          </a:p>
        </p:txBody>
      </p:sp>
    </p:spTree>
    <p:extLst>
      <p:ext uri="{BB962C8B-B14F-4D97-AF65-F5344CB8AC3E}">
        <p14:creationId xmlns:p14="http://schemas.microsoft.com/office/powerpoint/2010/main" val="11126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Actors vs. Objects</a:t>
            </a:r>
            <a:endParaRPr lang="en-US" sz="4000" b="1" dirty="0">
              <a:solidFill>
                <a:srgbClr val="0070C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04800" y="1524000"/>
            <a:ext cx="8001000" cy="4419600"/>
          </a:xfrm>
          <a:prstGeom prst="rect">
            <a:avLst/>
          </a:prstGeom>
          <a:noFill/>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An actor is dynamically created (an actor can create more actors)</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An </a:t>
            </a:r>
            <a:r>
              <a:rPr lang="en-US" sz="1800" dirty="0" smtClean="0">
                <a:solidFill>
                  <a:schemeClr val="bg1"/>
                </a:solidFill>
                <a:latin typeface="Bahnschrift SemiBold" panose="020B0502040204020203" pitchFamily="34" charset="0"/>
                <a:cs typeface="Arial" panose="020B0604020202020204" pitchFamily="34" charset="0"/>
              </a:rPr>
              <a:t>actor </a:t>
            </a:r>
            <a:r>
              <a:rPr lang="en-US" sz="1800" dirty="0" smtClean="0">
                <a:solidFill>
                  <a:schemeClr val="bg1"/>
                </a:solidFill>
                <a:latin typeface="Bahnschrift SemiBold" panose="020B0502040204020203" pitchFamily="34" charset="0"/>
                <a:cs typeface="Arial" panose="020B0604020202020204" pitchFamily="34" charset="0"/>
              </a:rPr>
              <a:t>exists as long as there are statements/expression to </a:t>
            </a:r>
            <a:r>
              <a:rPr lang="en-US" sz="1800" dirty="0" err="1" smtClean="0">
                <a:solidFill>
                  <a:schemeClr val="bg1"/>
                </a:solidFill>
                <a:latin typeface="Bahnschrift SemiBold" panose="020B0502040204020203" pitchFamily="34" charset="0"/>
                <a:cs typeface="Arial" panose="020B0604020202020204" pitchFamily="34" charset="0"/>
              </a:rPr>
              <a:t>eval</a:t>
            </a:r>
            <a:r>
              <a:rPr lang="en-US" sz="1800" dirty="0" smtClean="0">
                <a:solidFill>
                  <a:schemeClr val="bg1"/>
                </a:solidFill>
                <a:latin typeface="Bahnschrift SemiBold" panose="020B0502040204020203" pitchFamily="34" charset="0"/>
                <a:cs typeface="Arial" panose="020B0604020202020204" pitchFamily="34" charset="0"/>
              </a:rPr>
              <a:t>.  </a:t>
            </a:r>
          </a:p>
          <a:p>
            <a:pPr lvl="1">
              <a:spcBef>
                <a:spcPts val="0"/>
              </a:spcBef>
              <a:spcAft>
                <a:spcPts val="1200"/>
              </a:spcAft>
              <a:buClrTx/>
              <a:buFont typeface="Courier New" panose="02070309020205020404" pitchFamily="49" charset="0"/>
              <a:buChar char="o"/>
            </a:pPr>
            <a:r>
              <a:rPr lang="en-US" sz="1600" i="1" dirty="0" smtClean="0">
                <a:solidFill>
                  <a:srgbClr val="0070C0"/>
                </a:solidFill>
                <a:latin typeface="Bahnschrift SemiBold" panose="020B0502040204020203" pitchFamily="34" charset="0"/>
                <a:cs typeface="Arial" panose="020B0604020202020204" pitchFamily="34" charset="0"/>
              </a:rPr>
              <a:t>In </a:t>
            </a:r>
            <a:r>
              <a:rPr lang="en-US" sz="1600" i="1" dirty="0" err="1" smtClean="0">
                <a:solidFill>
                  <a:srgbClr val="0070C0"/>
                </a:solidFill>
                <a:latin typeface="Bahnschrift SemiBold" panose="020B0502040204020203" pitchFamily="34" charset="0"/>
                <a:cs typeface="Arial" panose="020B0604020202020204" pitchFamily="34" charset="0"/>
              </a:rPr>
              <a:t>Erlang</a:t>
            </a:r>
            <a:r>
              <a:rPr lang="en-US" sz="1600" i="1" dirty="0" smtClean="0">
                <a:solidFill>
                  <a:srgbClr val="0070C0"/>
                </a:solidFill>
                <a:latin typeface="Bahnschrift SemiBold" panose="020B0502040204020203" pitchFamily="34" charset="0"/>
                <a:cs typeface="Arial" panose="020B0604020202020204" pitchFamily="34" charset="0"/>
              </a:rPr>
              <a:t> (one actor implementation) this means tail recursion to make longer-lived actors</a:t>
            </a:r>
            <a:endParaRPr lang="en-US" sz="1600" i="1" dirty="0" smtClean="0">
              <a:solidFill>
                <a:srgbClr val="0070C0"/>
              </a:solidFill>
              <a:latin typeface="Bahnschrift SemiBold"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An actor ends when its code is fully executed</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An actor can also end when it self-terminates… or is terminated by another actor</a:t>
            </a:r>
          </a:p>
          <a:p>
            <a:pPr marL="274320" indent="-182880">
              <a:spcBef>
                <a:spcPts val="0"/>
              </a:spcBef>
              <a:spcAft>
                <a:spcPts val="1200"/>
              </a:spcAft>
              <a:buClrTx/>
              <a:buFont typeface="Arial" panose="020B0604020202020204" pitchFamily="34" charset="0"/>
              <a:buChar char="•"/>
            </a:pPr>
            <a:endParaRPr lang="en-US" sz="1800" dirty="0" smtClean="0">
              <a:solidFill>
                <a:schemeClr val="bg1"/>
              </a:solidFill>
              <a:latin typeface="Bahnschrift SemiBold"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In OO languages, like Java, an object can be dynamicall</a:t>
            </a:r>
            <a:r>
              <a:rPr lang="en-US" sz="1800" dirty="0" smtClean="0">
                <a:solidFill>
                  <a:schemeClr val="bg1"/>
                </a:solidFill>
                <a:latin typeface="Bahnschrift SemiBold" panose="020B0502040204020203" pitchFamily="34" charset="0"/>
                <a:cs typeface="Arial" panose="020B0604020202020204" pitchFamily="34" charset="0"/>
              </a:rPr>
              <a:t>y created, but only according to scope rules</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Objects… once created… exists until the enclosing scope is done</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Then an object either has a reference passed to some other scope</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Or, it is cast adrift (ends) in the heap and garbage collected</a:t>
            </a:r>
            <a:endParaRPr lang="en-US" sz="1800" dirty="0">
              <a:solidFill>
                <a:schemeClr val="bg1"/>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22534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Comparative Example</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Checking Account</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8001000" cy="16002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Shared account balance (one balance total)</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Multiple concurrent users making deposits and withdrawals</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Traditional approach in shared-state model (like Java threads) requires locking and coordination to prevent race conditions, overdrawing </a:t>
            </a:r>
            <a:endParaRPr lang="en-US" sz="1700" dirty="0" smtClean="0">
              <a:solidFill>
                <a:srgbClr val="0070C0"/>
              </a:solidFill>
              <a:latin typeface="Bahnschrift SemiBold" panose="020B0502040204020203" pitchFamily="34" charset="0"/>
              <a:cs typeface="Arial" panose="020B0604020202020204" pitchFamily="34" charset="0"/>
            </a:endParaRPr>
          </a:p>
        </p:txBody>
      </p:sp>
      <p:sp>
        <p:nvSpPr>
          <p:cNvPr id="10" name="Content Placeholder 1"/>
          <p:cNvSpPr txBox="1">
            <a:spLocks/>
          </p:cNvSpPr>
          <p:nvPr/>
        </p:nvSpPr>
        <p:spPr>
          <a:xfrm>
            <a:off x="304800" y="3581400"/>
            <a:ext cx="8001000" cy="2133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1200"/>
              </a:spcAft>
              <a:buClrTx/>
              <a:buNone/>
            </a:pPr>
            <a:r>
              <a:rPr lang="en-US" dirty="0" smtClean="0">
                <a:solidFill>
                  <a:srgbClr val="0070C0"/>
                </a:solidFill>
                <a:latin typeface="Bahnschrift SemiBold" panose="020B0502040204020203" pitchFamily="34" charset="0"/>
                <a:cs typeface="Arial" panose="020B0604020202020204" pitchFamily="34" charset="0"/>
              </a:rPr>
              <a:t>Consider this scenario</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Balance of $80.00</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Person A wants to withdraw $60.00</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cs typeface="Arial" panose="020B0604020202020204" pitchFamily="34" charset="0"/>
              </a:rPr>
              <a:t>Person B wants to withdraw $50.00</a:t>
            </a:r>
          </a:p>
        </p:txBody>
      </p:sp>
    </p:spTree>
    <p:extLst>
      <p:ext uri="{BB962C8B-B14F-4D97-AF65-F5344CB8AC3E}">
        <p14:creationId xmlns:p14="http://schemas.microsoft.com/office/powerpoint/2010/main" val="20687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Checking</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Naive approach</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8001000" cy="4191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truct Checking {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shared resource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endPar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 // withdrawal code</a:t>
            </a:r>
            <a:endPar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true;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success</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else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false;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cant do it, NSF </a:t>
            </a:r>
            <a:endPar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2928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fade">
                                      <p:cBhvr>
                                        <p:cTn id="50" dur="500"/>
                                        <p:tgtEl>
                                          <p:spTgt spid="9">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Checking</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5867400" y="1447800"/>
            <a:ext cx="2057400"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with </a:t>
            </a:r>
          </a:p>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one User </a:t>
            </a:r>
            <a:endParaRPr lang="en-US" sz="2200" b="1" dirty="0">
              <a:solidFill>
                <a:srgbClr val="C00000"/>
              </a:solidFill>
              <a:latin typeface="Bahnschrift SemiBold" panose="020B0502040204020203"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447800"/>
            <a:ext cx="5257800" cy="5277352"/>
          </a:xfrm>
          <a:prstGeom prst="rect">
            <a:avLst/>
          </a:prstGeom>
        </p:spPr>
      </p:pic>
    </p:spTree>
    <p:extLst>
      <p:ext uri="{BB962C8B-B14F-4D97-AF65-F5344CB8AC3E}">
        <p14:creationId xmlns:p14="http://schemas.microsoft.com/office/powerpoint/2010/main" val="109550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Checking</a:t>
            </a:r>
            <a:endParaRPr lang="en-US" sz="4000" b="1" dirty="0">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99675"/>
            <a:ext cx="6904623" cy="5229725"/>
          </a:xfrm>
          <a:prstGeom prst="rect">
            <a:avLst/>
          </a:prstGeom>
        </p:spPr>
      </p:pic>
      <p:sp>
        <p:nvSpPr>
          <p:cNvPr id="7" name="Content Placeholder 1"/>
          <p:cNvSpPr txBox="1">
            <a:spLocks/>
          </p:cNvSpPr>
          <p:nvPr/>
        </p:nvSpPr>
        <p:spPr>
          <a:xfrm>
            <a:off x="268705" y="1676400"/>
            <a:ext cx="1905000"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with </a:t>
            </a:r>
          </a:p>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Two check writers</a:t>
            </a:r>
            <a:endParaRPr lang="en-US" sz="2200" b="1" dirty="0">
              <a:solidFill>
                <a:srgbClr val="C00000"/>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5465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5932" y="3657599"/>
            <a:ext cx="8444667" cy="2438399"/>
          </a:xfrm>
          <a:prstGeom prst="roundRect">
            <a:avLst/>
          </a:prstGeom>
          <a:solidFill>
            <a:schemeClr val="accent4">
              <a:lumMod val="20000"/>
              <a:lumOff val="8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Checking</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266826"/>
            <a:ext cx="7620000" cy="56824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400" b="1" dirty="0" smtClean="0">
                <a:solidFill>
                  <a:srgbClr val="C00000"/>
                </a:solidFill>
                <a:latin typeface="Bahnschrift SemiBold" panose="020B0502040204020203" pitchFamily="34" charset="0"/>
                <a:cs typeface="Arial" panose="020B0604020202020204" pitchFamily="34" charset="0"/>
              </a:rPr>
              <a:t>Locking (threads) approach</a:t>
            </a:r>
            <a:endParaRPr lang="en-US" sz="24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695451"/>
            <a:ext cx="8001000" cy="508634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truct Checking {  </a:t>
            </a:r>
            <a:r>
              <a:rPr lang="en-US"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shared resource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endPar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lock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Mutex</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mutual exclusion lock</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 // check cashing code</a:t>
            </a:r>
          </a:p>
          <a:p>
            <a:pPr marL="91440" indent="0">
              <a:spcBef>
                <a:spcPts val="0"/>
              </a:spcBef>
              <a:spcAft>
                <a:spcPts val="0"/>
              </a:spcAft>
              <a:buClrTx/>
              <a:buNone/>
            </a:pPr>
            <a:r>
              <a:rPr lang="en-US" b="1" dirty="0" smtClean="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Checking.lock.Lock();</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oolean successFlag = false;</a:t>
            </a: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lnSpc>
                <a:spcPct val="110000"/>
              </a:lnSpc>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successFlag = true;   </a:t>
            </a:r>
            <a:r>
              <a:rPr lang="en-US"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check is covered</a:t>
            </a:r>
          </a:p>
          <a:p>
            <a:pPr marL="91440" indent="0">
              <a:lnSpc>
                <a:spcPct val="110000"/>
              </a:lnSpc>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lnSpc>
                <a:spcPct val="110000"/>
              </a:lnSpc>
              <a:spcBef>
                <a:spcPts val="0"/>
              </a:spcBef>
              <a:spcAft>
                <a:spcPts val="0"/>
              </a:spcAft>
              <a:buClrTx/>
              <a:buNone/>
            </a:pPr>
            <a:r>
              <a:rPr lang="en-US" b="1" dirty="0" err="1" smtClean="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Checking.lock.Free</a:t>
            </a:r>
            <a:r>
              <a:rPr lang="en-US" b="1" dirty="0" smtClean="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lnSpc>
                <a:spcPct val="110000"/>
              </a:lnSpc>
              <a:spcBef>
                <a:spcPts val="120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eturn successFlag;</a:t>
            </a:r>
          </a:p>
        </p:txBody>
      </p:sp>
      <p:grpSp>
        <p:nvGrpSpPr>
          <p:cNvPr id="4" name="Group 3"/>
          <p:cNvGrpSpPr/>
          <p:nvPr/>
        </p:nvGrpSpPr>
        <p:grpSpPr>
          <a:xfrm>
            <a:off x="5088103" y="3505200"/>
            <a:ext cx="3738564" cy="2743200"/>
            <a:chOff x="4643437" y="3581400"/>
            <a:chExt cx="3738564" cy="2743200"/>
          </a:xfrm>
        </p:grpSpPr>
        <p:sp>
          <p:nvSpPr>
            <p:cNvPr id="2" name="Rounded Rectangle 1"/>
            <p:cNvSpPr/>
            <p:nvPr/>
          </p:nvSpPr>
          <p:spPr>
            <a:xfrm>
              <a:off x="4643437" y="3581400"/>
              <a:ext cx="3738564" cy="2743200"/>
            </a:xfrm>
            <a:prstGeom prst="roundRect">
              <a:avLst/>
            </a:prstGeom>
            <a:solidFill>
              <a:srgbClr val="FEF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00600" y="3829615"/>
              <a:ext cx="3505200" cy="2246769"/>
            </a:xfrm>
            <a:prstGeom prst="rect">
              <a:avLst/>
            </a:prstGeom>
            <a:noFill/>
          </p:spPr>
          <p:txBody>
            <a:bodyPr wrap="square" rtlCol="0">
              <a:spAutoFit/>
            </a:bodyPr>
            <a:lstStyle/>
            <a:p>
              <a:r>
                <a:rPr lang="en-US" sz="2800" dirty="0" smtClean="0">
                  <a:solidFill>
                    <a:schemeClr val="bg1"/>
                  </a:solidFill>
                  <a:latin typeface="Bahnschrift Condensed" panose="020B0502040204020203" pitchFamily="34" charset="0"/>
                </a:rPr>
                <a:t>This is the </a:t>
              </a:r>
              <a:r>
                <a:rPr lang="en-US" sz="2800" dirty="0" smtClean="0">
                  <a:solidFill>
                    <a:srgbClr val="C00000"/>
                  </a:solidFill>
                  <a:latin typeface="Bahnschrift Condensed" panose="020B0502040204020203" pitchFamily="34" charset="0"/>
                </a:rPr>
                <a:t>“critical region”</a:t>
              </a:r>
              <a:r>
                <a:rPr lang="en-US" sz="2800" dirty="0" smtClean="0">
                  <a:solidFill>
                    <a:schemeClr val="bg1"/>
                  </a:solidFill>
                  <a:latin typeface="Bahnschrift Condensed" panose="020B0502040204020203" pitchFamily="34" charset="0"/>
                </a:rPr>
                <a:t>, the code between acquiring the lock and releasing it, where the shared resource must be used solo</a:t>
              </a:r>
              <a:endParaRPr lang="en-US" sz="2800" dirty="0">
                <a:solidFill>
                  <a:schemeClr val="bg1"/>
                </a:solidFill>
                <a:latin typeface="Bahnschrift Condensed" panose="020B0502040204020203" pitchFamily="34" charset="0"/>
              </a:endParaRPr>
            </a:p>
          </p:txBody>
        </p:sp>
      </p:grpSp>
      <p:cxnSp>
        <p:nvCxnSpPr>
          <p:cNvPr id="11" name="Straight Arrow Connector 10"/>
          <p:cNvCxnSpPr/>
          <p:nvPr/>
        </p:nvCxnSpPr>
        <p:spPr>
          <a:xfrm flipH="1" flipV="1">
            <a:off x="3706477" y="3845219"/>
            <a:ext cx="1381626" cy="12032"/>
          </a:xfrm>
          <a:prstGeom prst="straightConnector1">
            <a:avLst/>
          </a:prstGeom>
          <a:ln w="63500">
            <a:solidFill>
              <a:srgbClr val="00B050">
                <a:alpha val="60000"/>
              </a:srgb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06477" y="5867400"/>
            <a:ext cx="1381627" cy="0"/>
          </a:xfrm>
          <a:prstGeom prst="straightConnector1">
            <a:avLst/>
          </a:prstGeom>
          <a:ln w="63500">
            <a:solidFill>
              <a:srgbClr val="00B050">
                <a:alpha val="60000"/>
              </a:srgb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4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500"/>
                                        <p:tgtEl>
                                          <p:spTgt spid="9">
                                            <p:txEl>
                                              <p:pRg st="8" end="8"/>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fade">
                                      <p:cBhvr>
                                        <p:cTn id="50" dur="500"/>
                                        <p:tgtEl>
                                          <p:spTgt spid="9">
                                            <p:txEl>
                                              <p:pRg st="9" end="9"/>
                                            </p:txEl>
                                          </p:spTgt>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9">
                                            <p:txEl>
                                              <p:pRg st="10" end="10"/>
                                            </p:txEl>
                                          </p:spTgt>
                                        </p:tgtEl>
                                        <p:attrNameLst>
                                          <p:attrName>style.visibility</p:attrName>
                                        </p:attrNameLst>
                                      </p:cBhvr>
                                      <p:to>
                                        <p:strVal val="visible"/>
                                      </p:to>
                                    </p:set>
                                    <p:animEffect transition="in" filter="fade">
                                      <p:cBhvr>
                                        <p:cTn id="54" dur="500"/>
                                        <p:tgtEl>
                                          <p:spTgt spid="9">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1" end="11"/>
                                            </p:txEl>
                                          </p:spTgt>
                                        </p:tgtEl>
                                        <p:attrNameLst>
                                          <p:attrName>style.visibility</p:attrName>
                                        </p:attrNameLst>
                                      </p:cBhvr>
                                      <p:to>
                                        <p:strVal val="visible"/>
                                      </p:to>
                                    </p:set>
                                    <p:animEffect transition="in" filter="fade">
                                      <p:cBhvr>
                                        <p:cTn id="59" dur="500"/>
                                        <p:tgtEl>
                                          <p:spTgt spid="9">
                                            <p:txEl>
                                              <p:pRg st="11" end="11"/>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9">
                                            <p:txEl>
                                              <p:pRg st="12" end="12"/>
                                            </p:txEl>
                                          </p:spTgt>
                                        </p:tgtEl>
                                        <p:attrNameLst>
                                          <p:attrName>style.visibility</p:attrName>
                                        </p:attrNameLst>
                                      </p:cBhvr>
                                      <p:to>
                                        <p:strVal val="visible"/>
                                      </p:to>
                                    </p:set>
                                    <p:animEffect transition="in" filter="fade">
                                      <p:cBhvr>
                                        <p:cTn id="63" dur="500"/>
                                        <p:tgtEl>
                                          <p:spTgt spid="9">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nodeType="afterEffect">
                                  <p:stCondLst>
                                    <p:cond delay="30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par>
                          <p:cTn id="77" fill="hold">
                            <p:stCondLst>
                              <p:cond delay="2300"/>
                            </p:stCondLst>
                            <p:childTnLst>
                              <p:par>
                                <p:cTn id="78" presetID="22" presetClass="entr" presetSubtype="2"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right)">
                                      <p:cBhvr>
                                        <p:cTn id="80" dur="500"/>
                                        <p:tgtEl>
                                          <p:spTgt spid="11"/>
                                        </p:tgtEl>
                                      </p:cBhvr>
                                    </p:animEffect>
                                  </p:childTnLst>
                                </p:cTn>
                              </p:par>
                            </p:childTnLst>
                          </p:cTn>
                        </p:par>
                        <p:par>
                          <p:cTn id="81" fill="hold">
                            <p:stCondLst>
                              <p:cond delay="2800"/>
                            </p:stCondLst>
                            <p:childTnLst>
                              <p:par>
                                <p:cTn id="82" presetID="22" presetClass="entr" presetSubtype="2"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right)">
                                      <p:cBhvr>
                                        <p:cTn id="8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Checking</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266826"/>
            <a:ext cx="7620000" cy="48577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Actor approach</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752600"/>
            <a:ext cx="8001000" cy="4800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actor Checking {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now not shared </a:t>
            </a:r>
          </a:p>
          <a:p>
            <a:pPr marL="91440" indent="0">
              <a:spcBef>
                <a:spcPts val="0"/>
              </a:spcBef>
              <a:spcAft>
                <a:spcPts val="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var</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80</a:t>
            </a:r>
          </a:p>
          <a:p>
            <a:pPr marL="91440" indent="0">
              <a:spcBef>
                <a:spcPts val="0"/>
              </a:spcBef>
              <a:spcAft>
                <a:spcPts val="0"/>
              </a:spcAft>
              <a:buClrTx/>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 =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case Withdrawal(</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if (balance &gt;=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t>
            </a:r>
            <a:r>
              <a:rPr lang="en-US"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amt</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sender </a:t>
            </a:r>
            <a:r>
              <a:rPr lang="en-US" dirty="0" err="1" smtClean="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sendMsg</a:t>
            </a:r>
            <a:r>
              <a:rPr lang="en-US" dirty="0" smtClean="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success</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sender </a:t>
            </a:r>
            <a:r>
              <a:rPr lang="en-US" dirty="0" err="1" smtClean="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sendMsg</a:t>
            </a:r>
            <a:r>
              <a:rPr lang="en-US" dirty="0" smtClean="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false;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cant do it, NSF </a:t>
            </a:r>
            <a:endPar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8179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fade">
                                      <p:cBhvr>
                                        <p:cTn id="50" dur="500"/>
                                        <p:tgtEl>
                                          <p:spTgt spid="9">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9">
                                            <p:txEl>
                                              <p:pRg st="12" end="12"/>
                                            </p:txEl>
                                          </p:spTgt>
                                        </p:tgtEl>
                                        <p:attrNameLst>
                                          <p:attrName>style.visibility</p:attrName>
                                        </p:attrNameLst>
                                      </p:cBhvr>
                                      <p:to>
                                        <p:strVal val="visible"/>
                                      </p:to>
                                    </p:set>
                                    <p:animEffect transition="in" filter="fade">
                                      <p:cBhvr>
                                        <p:cTn id="58" dur="500"/>
                                        <p:tgtEl>
                                          <p:spTgt spid="9">
                                            <p:txEl>
                                              <p:pRg st="12" end="12"/>
                                            </p:txEl>
                                          </p:spTgt>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9">
                                            <p:txEl>
                                              <p:pRg st="13" end="13"/>
                                            </p:txEl>
                                          </p:spTgt>
                                        </p:tgtEl>
                                        <p:attrNameLst>
                                          <p:attrName>style.visibility</p:attrName>
                                        </p:attrNameLst>
                                      </p:cBhvr>
                                      <p:to>
                                        <p:strVal val="visible"/>
                                      </p:to>
                                    </p:set>
                                    <p:animEffect transition="in" filter="fade">
                                      <p:cBhvr>
                                        <p:cTn id="62" dur="500"/>
                                        <p:tgtEl>
                                          <p:spTgt spid="9">
                                            <p:txEl>
                                              <p:pRg st="13" end="13"/>
                                            </p:txEl>
                                          </p:spTgt>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9">
                                            <p:txEl>
                                              <p:pRg st="14" end="14"/>
                                            </p:txEl>
                                          </p:spTgt>
                                        </p:tgtEl>
                                        <p:attrNameLst>
                                          <p:attrName>style.visibility</p:attrName>
                                        </p:attrNameLst>
                                      </p:cBhvr>
                                      <p:to>
                                        <p:strVal val="visible"/>
                                      </p:to>
                                    </p:set>
                                    <p:animEffect transition="in" filter="fade">
                                      <p:cBhvr>
                                        <p:cTn id="66" dur="500"/>
                                        <p:tgtEl>
                                          <p:spTgt spid="9">
                                            <p:txEl>
                                              <p:pRg st="14" end="14"/>
                                            </p:txEl>
                                          </p:spTgt>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9">
                                            <p:txEl>
                                              <p:pRg st="15" end="15"/>
                                            </p:txEl>
                                          </p:spTgt>
                                        </p:tgtEl>
                                        <p:attrNameLst>
                                          <p:attrName>style.visibility</p:attrName>
                                        </p:attrNameLst>
                                      </p:cBhvr>
                                      <p:to>
                                        <p:strVal val="visible"/>
                                      </p:to>
                                    </p:set>
                                    <p:animEffect transition="in" filter="fade">
                                      <p:cBhvr>
                                        <p:cTn id="70"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304800"/>
            <a:ext cx="8229600" cy="2057400"/>
          </a:xfrm>
        </p:spPr>
        <p:txBody>
          <a:bodyPr>
            <a:noAutofit/>
          </a:bodyPr>
          <a:lstStyle/>
          <a:p>
            <a:pPr algn="ctr">
              <a:spcBef>
                <a:spcPts val="0"/>
              </a:spcBef>
            </a:pPr>
            <a:r>
              <a:rPr lang="en-US" b="1" dirty="0" smtClean="0">
                <a:solidFill>
                  <a:srgbClr val="002060"/>
                </a:solidFill>
                <a:latin typeface="Verdana" pitchFamily="34" charset="0"/>
                <a:ea typeface="Verdana" pitchFamily="34" charset="0"/>
                <a:cs typeface="Verdana" pitchFamily="34" charset="0"/>
              </a:rPr>
              <a:t>The Actor concurrency model</a:t>
            </a:r>
            <a:r>
              <a:rPr lang="en-US" b="1" dirty="0" smtClean="0">
                <a:solidFill>
                  <a:schemeClr val="bg1"/>
                </a:solidFill>
                <a:latin typeface="Verdana" pitchFamily="34" charset="0"/>
                <a:ea typeface="Verdana" pitchFamily="34" charset="0"/>
                <a:cs typeface="Verdana" pitchFamily="34" charset="0"/>
              </a:rPr>
              <a:t/>
            </a:r>
            <a:br>
              <a:rPr lang="en-US" b="1" dirty="0" smtClean="0">
                <a:solidFill>
                  <a:schemeClr val="bg1"/>
                </a:solidFill>
                <a:latin typeface="Verdana" pitchFamily="34" charset="0"/>
                <a:ea typeface="Verdana" pitchFamily="34" charset="0"/>
                <a:cs typeface="Verdana" pitchFamily="34" charset="0"/>
              </a:rPr>
            </a:b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Tree>
    <p:extLst>
      <p:ext uri="{BB962C8B-B14F-4D97-AF65-F5344CB8AC3E}">
        <p14:creationId xmlns:p14="http://schemas.microsoft.com/office/powerpoint/2010/main" val="108827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Example: Checking</a:t>
            </a:r>
            <a:endParaRPr lang="en-US" sz="40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082" y="1371600"/>
            <a:ext cx="7109593" cy="5219701"/>
          </a:xfrm>
          <a:prstGeom prst="rect">
            <a:avLst/>
          </a:prstGeom>
        </p:spPr>
      </p:pic>
      <p:sp>
        <p:nvSpPr>
          <p:cNvPr id="7" name="Content Placeholder 1"/>
          <p:cNvSpPr txBox="1">
            <a:spLocks/>
          </p:cNvSpPr>
          <p:nvPr/>
        </p:nvSpPr>
        <p:spPr>
          <a:xfrm>
            <a:off x="296411" y="2286000"/>
            <a:ext cx="2017295" cy="2895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with an actor as account and</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t</a:t>
            </a:r>
            <a:r>
              <a:rPr lang="en-US" sz="2200" b="1" dirty="0" smtClean="0">
                <a:solidFill>
                  <a:srgbClr val="C00000"/>
                </a:solidFill>
                <a:latin typeface="Bahnschrift SemiBold" panose="020B0502040204020203" pitchFamily="34" charset="0"/>
                <a:cs typeface="Arial" panose="020B0604020202020204" pitchFamily="34" charset="0"/>
              </a:rPr>
              <a:t>wo actors writing checks</a:t>
            </a:r>
            <a:endParaRPr lang="en-US" sz="2200" b="1" dirty="0">
              <a:solidFill>
                <a:srgbClr val="C00000"/>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17075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Distribution</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Is an actor remote? Or local?</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7620000" cy="434340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b="1" i="1" dirty="0" smtClean="0">
                <a:solidFill>
                  <a:srgbClr val="0070C0"/>
                </a:solidFill>
                <a:latin typeface="Bahnschrift SemiBold" panose="020B0502040204020203" pitchFamily="34" charset="0"/>
                <a:cs typeface="Arial" panose="020B0604020202020204" pitchFamily="34" charset="0"/>
              </a:rPr>
              <a:t>It doesn’t matter</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Another aspect </a:t>
            </a:r>
            <a:r>
              <a:rPr lang="en-US" sz="1800" dirty="0">
                <a:solidFill>
                  <a:schemeClr val="bg1"/>
                </a:solidFill>
                <a:latin typeface="Bahnschrift" panose="020B0502040204020203" pitchFamily="34" charset="0"/>
                <a:cs typeface="Arial" panose="020B0604020202020204" pitchFamily="34" charset="0"/>
              </a:rPr>
              <a:t>of the actor model is that it doesn’t matter if the actor that I’m sending a message to is running locally or in another node</a:t>
            </a:r>
            <a:r>
              <a:rPr lang="en-US" sz="1800" dirty="0" smtClean="0">
                <a:solidFill>
                  <a:schemeClr val="bg1"/>
                </a:solidFill>
                <a:latin typeface="Bahnschrift" panose="020B0502040204020203" pitchFamily="34" charset="0"/>
                <a:cs typeface="Arial" panose="020B0604020202020204" pitchFamily="34" charset="0"/>
              </a:rPr>
              <a:t>.</a:t>
            </a:r>
            <a:endParaRPr lang="en-US" sz="1800" dirty="0">
              <a:solidFill>
                <a:schemeClr val="bg1"/>
              </a:solidFill>
              <a:latin typeface="Bahnschrift"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If </a:t>
            </a:r>
            <a:r>
              <a:rPr lang="en-US" sz="1800" dirty="0">
                <a:solidFill>
                  <a:schemeClr val="bg1"/>
                </a:solidFill>
                <a:latin typeface="Bahnschrift" panose="020B0502040204020203" pitchFamily="34" charset="0"/>
                <a:cs typeface="Arial" panose="020B0604020202020204" pitchFamily="34" charset="0"/>
              </a:rPr>
              <a:t>an actor is just </a:t>
            </a:r>
            <a:r>
              <a:rPr lang="en-US" sz="1800" dirty="0" smtClean="0">
                <a:solidFill>
                  <a:schemeClr val="bg1"/>
                </a:solidFill>
                <a:latin typeface="Bahnschrift" panose="020B0502040204020203" pitchFamily="34" charset="0"/>
                <a:cs typeface="Arial" panose="020B0604020202020204" pitchFamily="34" charset="0"/>
              </a:rPr>
              <a:t>a unit </a:t>
            </a:r>
            <a:r>
              <a:rPr lang="en-US" sz="1800" dirty="0">
                <a:solidFill>
                  <a:schemeClr val="bg1"/>
                </a:solidFill>
                <a:latin typeface="Bahnschrift" panose="020B0502040204020203" pitchFamily="34" charset="0"/>
                <a:cs typeface="Arial" panose="020B0604020202020204" pitchFamily="34" charset="0"/>
              </a:rPr>
              <a:t>of code with a mailbox and an internal state, and it just </a:t>
            </a:r>
            <a:r>
              <a:rPr lang="en-US" sz="1800" dirty="0" smtClean="0">
                <a:solidFill>
                  <a:schemeClr val="bg1"/>
                </a:solidFill>
                <a:latin typeface="Bahnschrift" panose="020B0502040204020203" pitchFamily="34" charset="0"/>
                <a:cs typeface="Arial" panose="020B0604020202020204" pitchFamily="34" charset="0"/>
              </a:rPr>
              <a:t>responds </a:t>
            </a:r>
            <a:r>
              <a:rPr lang="en-US" sz="1800" dirty="0">
                <a:solidFill>
                  <a:schemeClr val="bg1"/>
                </a:solidFill>
                <a:latin typeface="Bahnschrift" panose="020B0502040204020203" pitchFamily="34" charset="0"/>
                <a:cs typeface="Arial" panose="020B0604020202020204" pitchFamily="34" charset="0"/>
              </a:rPr>
              <a:t>to messages, </a:t>
            </a:r>
            <a:r>
              <a:rPr lang="en-US" sz="1800" dirty="0" smtClean="0">
                <a:solidFill>
                  <a:schemeClr val="bg1"/>
                </a:solidFill>
                <a:latin typeface="Bahnschrift" panose="020B0502040204020203" pitchFamily="34" charset="0"/>
                <a:cs typeface="Arial" panose="020B0604020202020204" pitchFamily="34" charset="0"/>
              </a:rPr>
              <a:t>it doesn’t alter the functional performance to have the code running on some specific machine</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As </a:t>
            </a:r>
            <a:r>
              <a:rPr lang="en-US" sz="1800" dirty="0">
                <a:solidFill>
                  <a:schemeClr val="bg1"/>
                </a:solidFill>
                <a:latin typeface="Bahnschrift" panose="020B0502040204020203" pitchFamily="34" charset="0"/>
                <a:cs typeface="Arial" panose="020B0604020202020204" pitchFamily="34" charset="0"/>
              </a:rPr>
              <a:t>long as we can make the message get there we are </a:t>
            </a:r>
            <a:r>
              <a:rPr lang="en-US" sz="1800" dirty="0" smtClean="0">
                <a:solidFill>
                  <a:schemeClr val="bg1"/>
                </a:solidFill>
                <a:latin typeface="Bahnschrift" panose="020B0502040204020203" pitchFamily="34" charset="0"/>
                <a:cs typeface="Arial" panose="020B0604020202020204" pitchFamily="34" charset="0"/>
              </a:rPr>
              <a:t>fine; timing performance might be affected (slow network, slow CPU vs. fast, etc.) but it will still compute the same function</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So the model does not have a notion of local or remote… one machine or many… in the abstract it is not there</a:t>
            </a:r>
            <a:endParaRPr lang="en-US" sz="1800" dirty="0">
              <a:solidFill>
                <a:schemeClr val="bg1"/>
              </a:solidFill>
              <a:latin typeface="Bahnschrift"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This allows us to create systems that leverage multiple computers and helps us to recover if one of them fail</a:t>
            </a:r>
            <a:r>
              <a:rPr lang="en-US" sz="1800" dirty="0" smtClean="0">
                <a:solidFill>
                  <a:schemeClr val="bg1"/>
                </a:solidFill>
                <a:latin typeface="Bahnschrift" panose="020B0502040204020203" pitchFamily="34" charset="0"/>
                <a:cs typeface="Arial" panose="020B0604020202020204" pitchFamily="34" charset="0"/>
              </a:rPr>
              <a:t>.</a:t>
            </a:r>
          </a:p>
        </p:txBody>
      </p:sp>
    </p:spTree>
    <p:extLst>
      <p:ext uri="{BB962C8B-B14F-4D97-AF65-F5344CB8AC3E}">
        <p14:creationId xmlns:p14="http://schemas.microsoft.com/office/powerpoint/2010/main" val="18554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Basics of Messages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Message send</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7620000" cy="434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No channel or intermediary with semantics (like CSP)</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Best-effort delivery</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At-most-once delivery</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Messages can take arbitrarily long to be delivered (no timeout, or clock)</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No message orderings guaranteed (can arrive “out of order”)</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No automatic responses, no blocking waiting</a:t>
            </a:r>
          </a:p>
          <a:p>
            <a:pPr marL="91440" indent="0">
              <a:spcBef>
                <a:spcPts val="0"/>
              </a:spcBef>
              <a:spcAft>
                <a:spcPts val="1200"/>
              </a:spcAft>
              <a:buClrTx/>
              <a:buNone/>
            </a:pPr>
            <a:endParaRPr lang="en-US" sz="1800" dirty="0" smtClean="0">
              <a:solidFill>
                <a:schemeClr val="bg1"/>
              </a:solidFill>
              <a:latin typeface="Bahnschrift"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endParaRPr lang="en-US" sz="18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4932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Addresses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Location where message is sent</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7620000" cy="434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Address “semantics” or decoding is not part of the model</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Identifies an actor (process in </a:t>
            </a:r>
            <a:r>
              <a:rPr lang="en-US" sz="1800" dirty="0" err="1" smtClean="0">
                <a:solidFill>
                  <a:schemeClr val="bg1"/>
                </a:solidFill>
                <a:latin typeface="Bahnschrift" panose="020B0502040204020203" pitchFamily="34" charset="0"/>
                <a:cs typeface="Arial" panose="020B0604020202020204" pitchFamily="34" charset="0"/>
              </a:rPr>
              <a:t>Erlang</a:t>
            </a:r>
            <a:r>
              <a:rPr lang="en-US" sz="1800" dirty="0" smtClean="0">
                <a:solidFill>
                  <a:schemeClr val="bg1"/>
                </a:solidFill>
                <a:latin typeface="Bahnschrift" panose="020B0502040204020203" pitchFamily="34" charset="0"/>
                <a:cs typeface="Arial" panose="020B0604020202020204" pitchFamily="34" charset="0"/>
              </a:rPr>
              <a:t>)</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May also represent a proxy or fan-out to other actors</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Contains location and transport information </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Gives location transparency (same process, diff process same machine, different local machine core, different network node)</a:t>
            </a:r>
          </a:p>
          <a:p>
            <a:pPr marL="274320" indent="-182880">
              <a:spcBef>
                <a:spcPts val="0"/>
              </a:spcBef>
              <a:spcAft>
                <a:spcPts val="1200"/>
              </a:spcAft>
              <a:buClrTx/>
              <a:buFont typeface="Arial" panose="020B0604020202020204" pitchFamily="34" charset="0"/>
              <a:buChar char="•"/>
            </a:pPr>
            <a:endParaRPr lang="en-US" sz="1800" dirty="0" smtClean="0">
              <a:solidFill>
                <a:schemeClr val="bg1"/>
              </a:solidFill>
              <a:latin typeface="Bahnschrift" panose="020B0502040204020203" pitchFamily="34" charset="0"/>
              <a:cs typeface="Arial" panose="020B0604020202020204" pitchFamily="34" charset="0"/>
            </a:endParaRPr>
          </a:p>
          <a:p>
            <a:pPr marL="91440" indent="0">
              <a:spcBef>
                <a:spcPts val="0"/>
              </a:spcBef>
              <a:spcAft>
                <a:spcPts val="1200"/>
              </a:spcAft>
              <a:buClrTx/>
              <a:buNone/>
            </a:pPr>
            <a:endParaRPr lang="en-US" sz="1800" dirty="0" smtClean="0">
              <a:solidFill>
                <a:schemeClr val="bg1"/>
              </a:solidFill>
              <a:latin typeface="Bahnschrift"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endParaRPr lang="en-US" sz="18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7124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Addresses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One address, many actors</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36958" y="1905000"/>
            <a:ext cx="76200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Address may represent a “pool” of many actors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7000"/>
            <a:ext cx="4938151" cy="3937931"/>
          </a:xfrm>
          <a:prstGeom prst="rect">
            <a:avLst/>
          </a:prstGeom>
        </p:spPr>
      </p:pic>
    </p:spTree>
    <p:extLst>
      <p:ext uri="{BB962C8B-B14F-4D97-AF65-F5344CB8AC3E}">
        <p14:creationId xmlns:p14="http://schemas.microsoft.com/office/powerpoint/2010/main" val="3878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Addresses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One actor, many addresses</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36958" y="1905000"/>
            <a:ext cx="76200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Address may be an “alias”, one of several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667000"/>
            <a:ext cx="5272088" cy="3857625"/>
          </a:xfrm>
          <a:prstGeom prst="rect">
            <a:avLst/>
          </a:prstGeom>
        </p:spPr>
      </p:pic>
    </p:spTree>
    <p:extLst>
      <p:ext uri="{BB962C8B-B14F-4D97-AF65-F5344CB8AC3E}">
        <p14:creationId xmlns:p14="http://schemas.microsoft.com/office/powerpoint/2010/main" val="41954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Fault tolerance</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Actor model allows a “Let it crash” coding style</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7543800"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Erlang </a:t>
            </a:r>
            <a:r>
              <a:rPr lang="en-US" sz="1500" dirty="0">
                <a:solidFill>
                  <a:schemeClr val="bg1"/>
                </a:solidFill>
                <a:latin typeface="Bahnschrift" panose="020B0502040204020203" pitchFamily="34" charset="0"/>
                <a:cs typeface="Arial" panose="020B0604020202020204" pitchFamily="34" charset="0"/>
              </a:rPr>
              <a:t>introduced the “</a:t>
            </a:r>
            <a:r>
              <a:rPr lang="en-US" sz="1500" dirty="0">
                <a:solidFill>
                  <a:schemeClr val="accent5">
                    <a:lumMod val="75000"/>
                  </a:schemeClr>
                </a:solidFill>
                <a:latin typeface="Bahnschrift" panose="020B0502040204020203" pitchFamily="34" charset="0"/>
                <a:cs typeface="Arial" panose="020B0604020202020204" pitchFamily="34" charset="0"/>
              </a:rPr>
              <a:t>let it crash</a:t>
            </a:r>
            <a:r>
              <a:rPr lang="en-US" sz="1500" dirty="0">
                <a:solidFill>
                  <a:schemeClr val="bg1"/>
                </a:solidFill>
                <a:latin typeface="Bahnschrift" panose="020B0502040204020203" pitchFamily="34" charset="0"/>
                <a:cs typeface="Arial" panose="020B0604020202020204" pitchFamily="34" charset="0"/>
              </a:rPr>
              <a:t>” philosophy. The idea is that you shouldn’t need to program defensively, trying to anticipate all the possible problems that could happen and find a way to handle them, simply because there is no way to think about every single failure point.</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What Erlang does is simply letting it crash, but make this critical code be supervised by someone whose only responsibility is to know what to do when this crash happens (like resetting this unit of code to a stable state), and what makes it all possible is the actor model</a:t>
            </a:r>
            <a:r>
              <a:rPr lang="en-US" sz="1500" dirty="0" smtClean="0">
                <a:solidFill>
                  <a:schemeClr val="bg1"/>
                </a:solidFill>
                <a:latin typeface="Bahnschrift" panose="020B0502040204020203" pitchFamily="34" charset="0"/>
                <a:cs typeface="Arial" panose="020B0604020202020204" pitchFamily="34" charset="0"/>
              </a:rPr>
              <a:t>.</a:t>
            </a:r>
            <a:endParaRPr lang="en-US" sz="1500" dirty="0">
              <a:solidFill>
                <a:schemeClr val="bg1"/>
              </a:solidFill>
              <a:latin typeface="Bahnschrift"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Every code run inside a process (that is basically how Erlang calls its actors). This process is completely isolated, meaning its state is not going to influence any other process. We have a supervisor, that is basically another process (everything is an actor, remember?), that will be notified when the supervised process crashes and then can do something about it</a:t>
            </a:r>
            <a:r>
              <a:rPr lang="en-US" sz="1500" dirty="0" smtClean="0">
                <a:solidFill>
                  <a:schemeClr val="bg1"/>
                </a:solidFill>
                <a:latin typeface="Bahnschrift" panose="020B0502040204020203" pitchFamily="34" charset="0"/>
                <a:cs typeface="Arial" panose="020B0604020202020204" pitchFamily="34" charset="0"/>
              </a:rPr>
              <a:t>.</a:t>
            </a:r>
            <a:endParaRPr lang="en-US" sz="1500" dirty="0">
              <a:solidFill>
                <a:schemeClr val="bg1"/>
              </a:solidFill>
              <a:latin typeface="Bahnschrift"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This makes it possible to create systems that “self heal”, meaning that if an actor gets to an exceptional state and crashes, by whatever reason, a supervisor can do something about it to try to put it in a consistent state again (and there are multiple strategies to do that, the most common being just to restart the actor with its initial state).</a:t>
            </a:r>
            <a:endParaRPr lang="en-US" sz="15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7347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Fault tolerance: Supervision</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Actor model allows a “Let it crash” coding style</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676400"/>
            <a:ext cx="7543800" cy="2057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sz="1500" dirty="0" smtClean="0">
                <a:solidFill>
                  <a:schemeClr val="bg1"/>
                </a:solidFill>
                <a:latin typeface="Bahnschrift SemiBold" panose="020B0502040204020203" pitchFamily="34" charset="0"/>
                <a:cs typeface="Arial" panose="020B0604020202020204" pitchFamily="34" charset="0"/>
              </a:rPr>
              <a:t>Running state of an actor is monitored and managed by another actor</a:t>
            </a:r>
          </a:p>
          <a:p>
            <a:pPr marL="365760" indent="-182880">
              <a:spcBef>
                <a:spcPts val="0"/>
              </a:spcBef>
              <a:buClrTx/>
              <a:buFont typeface="Arial" panose="020B0604020202020204" pitchFamily="34" charset="0"/>
              <a:buChar char="•"/>
            </a:pPr>
            <a:r>
              <a:rPr lang="en-US" sz="1500" dirty="0" smtClean="0">
                <a:solidFill>
                  <a:schemeClr val="bg1"/>
                </a:solidFill>
                <a:latin typeface="Bahnschrift SemiBold" panose="020B0502040204020203" pitchFamily="34" charset="0"/>
                <a:cs typeface="Arial" panose="020B0604020202020204" pitchFamily="34" charset="0"/>
              </a:rPr>
              <a:t>Called a supervisor</a:t>
            </a:r>
          </a:p>
          <a:p>
            <a:pPr marL="365760" indent="-182880">
              <a:spcBef>
                <a:spcPts val="0"/>
              </a:spcBef>
              <a:buClrTx/>
              <a:buFont typeface="Arial" panose="020B0604020202020204" pitchFamily="34" charset="0"/>
              <a:buChar char="•"/>
            </a:pPr>
            <a:r>
              <a:rPr lang="en-US" sz="1500" dirty="0" smtClean="0">
                <a:solidFill>
                  <a:schemeClr val="bg1"/>
                </a:solidFill>
                <a:latin typeface="Bahnschrift SemiBold" panose="020B0502040204020203" pitchFamily="34" charset="0"/>
                <a:cs typeface="Arial" panose="020B0604020202020204" pitchFamily="34" charset="0"/>
              </a:rPr>
              <a:t>Can perform actions based on state on the monitored actor (was there an unhandled error?  What caused the termination?)</a:t>
            </a:r>
          </a:p>
          <a:p>
            <a:pPr marL="365760" indent="-182880">
              <a:spcBef>
                <a:spcPts val="0"/>
              </a:spcBef>
              <a:buClrTx/>
              <a:buFont typeface="Arial" panose="020B0604020202020204" pitchFamily="34" charset="0"/>
              <a:buChar char="•"/>
            </a:pPr>
            <a:r>
              <a:rPr lang="en-US" sz="1500" dirty="0" smtClean="0">
                <a:solidFill>
                  <a:schemeClr val="bg1"/>
                </a:solidFill>
                <a:latin typeface="Bahnschrift SemiBold" panose="020B0502040204020203" pitchFamily="34" charset="0"/>
                <a:cs typeface="Arial" panose="020B0604020202020204" pitchFamily="34" charset="0"/>
              </a:rPr>
              <a:t>Maybe restart the monitored actor…</a:t>
            </a:r>
          </a:p>
          <a:p>
            <a:pPr marL="182880" indent="0">
              <a:spcBef>
                <a:spcPts val="1200"/>
              </a:spcBef>
              <a:buClrTx/>
              <a:buNone/>
            </a:pPr>
            <a:r>
              <a:rPr lang="en-US" sz="1800" dirty="0" smtClean="0">
                <a:solidFill>
                  <a:srgbClr val="0070C0"/>
                </a:solidFill>
                <a:latin typeface="Bahnschrift SemiBold" panose="020B0502040204020203" pitchFamily="34" charset="0"/>
                <a:cs typeface="Arial" panose="020B0604020202020204" pitchFamily="34" charset="0"/>
              </a:rPr>
              <a:t>Supervisor… who watches it?           </a:t>
            </a:r>
            <a:r>
              <a:rPr lang="en-US" sz="1800" b="1" i="1" dirty="0" smtClean="0">
                <a:solidFill>
                  <a:srgbClr val="C00000"/>
                </a:solidFill>
                <a:latin typeface="Bahnschrift SemiBold" panose="020B0502040204020203" pitchFamily="34" charset="0"/>
                <a:cs typeface="Arial" panose="020B0604020202020204" pitchFamily="34" charset="0"/>
              </a:rPr>
              <a:t>Supervisor trees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86200"/>
            <a:ext cx="6772275" cy="2819400"/>
          </a:xfrm>
          <a:prstGeom prst="rect">
            <a:avLst/>
          </a:prstGeom>
        </p:spPr>
      </p:pic>
    </p:spTree>
    <p:extLst>
      <p:ext uri="{BB962C8B-B14F-4D97-AF65-F5344CB8AC3E}">
        <p14:creationId xmlns:p14="http://schemas.microsoft.com/office/powerpoint/2010/main" val="8419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Fault tolerance</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Other notes and issues</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2971800"/>
            <a:ext cx="7772400" cy="28193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Supervisor handling error conditions, rather than having the actor that crashes anticipate and manage them all… </a:t>
            </a:r>
            <a:r>
              <a:rPr lang="en-US" sz="1800" b="1" dirty="0" smtClean="0">
                <a:solidFill>
                  <a:srgbClr val="0070C0"/>
                </a:solidFill>
                <a:latin typeface="Bahnschrift" panose="020B0502040204020203" pitchFamily="34" charset="0"/>
                <a:cs typeface="Arial" panose="020B0604020202020204" pitchFamily="34" charset="0"/>
              </a:rPr>
              <a:t>is a bit like AOP</a:t>
            </a:r>
            <a:r>
              <a:rPr lang="en-US" sz="1800" dirty="0" smtClean="0">
                <a:solidFill>
                  <a:schemeClr val="bg1"/>
                </a:solidFill>
                <a:latin typeface="Bahnschrift" panose="020B0502040204020203" pitchFamily="34" charset="0"/>
                <a:cs typeface="Arial" panose="020B0604020202020204" pitchFamily="34" charset="0"/>
              </a:rPr>
              <a:t>… </a:t>
            </a:r>
            <a:r>
              <a:rPr lang="en-US" sz="1800" i="1" dirty="0" smtClean="0">
                <a:solidFill>
                  <a:schemeClr val="bg1"/>
                </a:solidFill>
                <a:latin typeface="Bahnschrift" panose="020B0502040204020203" pitchFamily="34" charset="0"/>
                <a:cs typeface="Arial" panose="020B0604020202020204" pitchFamily="34" charset="0"/>
              </a:rPr>
              <a:t>separation of concerns</a:t>
            </a:r>
          </a:p>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Actors concentrate on “business logic”</a:t>
            </a:r>
          </a:p>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Special other actors (supervisors) concentrate on repair and recovery</a:t>
            </a:r>
          </a:p>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Together, the business actor and the supervisor… comprise the code that might be in a more traditional process or object</a:t>
            </a:r>
            <a:endParaRPr lang="en-US" sz="1800" dirty="0" smtClean="0">
              <a:solidFill>
                <a:schemeClr val="bg1"/>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4800" y="1752601"/>
            <a:ext cx="7772400"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When one actor crashes… the whole system does not crash</a:t>
            </a:r>
          </a:p>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One dead actor does not kill them all</a:t>
            </a:r>
            <a:endParaRPr lang="en-US" sz="18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2751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Persistence</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More </a:t>
            </a:r>
            <a:r>
              <a:rPr lang="en-US" sz="2200" b="1" dirty="0" smtClean="0">
                <a:solidFill>
                  <a:srgbClr val="C00000"/>
                </a:solidFill>
                <a:latin typeface="Bahnschrift SemiBold" panose="020B0502040204020203" pitchFamily="34" charset="0"/>
                <a:cs typeface="Arial" panose="020B0604020202020204" pitchFamily="34" charset="0"/>
              </a:rPr>
              <a:t>“Let it crash” coding style</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4800" y="1828800"/>
            <a:ext cx="75438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Address of an actor does not change on re-start</a:t>
            </a:r>
          </a:p>
          <a:p>
            <a:pPr marL="36576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Mailbox persists over many actor instantiations (of one address)</a:t>
            </a:r>
            <a:endParaRPr lang="en-US" sz="1500" dirty="0">
              <a:solidFill>
                <a:schemeClr val="bg1"/>
              </a:solidFill>
              <a:latin typeface="Bahnschrift" panose="020B0502040204020203"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12" y="2688370"/>
            <a:ext cx="5661362" cy="2807914"/>
          </a:xfrm>
          <a:prstGeom prst="rect">
            <a:avLst/>
          </a:prstGeom>
        </p:spPr>
      </p:pic>
      <p:sp>
        <p:nvSpPr>
          <p:cNvPr id="12" name="TextBox 11"/>
          <p:cNvSpPr txBox="1"/>
          <p:nvPr/>
        </p:nvSpPr>
        <p:spPr>
          <a:xfrm>
            <a:off x="152400" y="5620433"/>
            <a:ext cx="2743200" cy="646331"/>
          </a:xfrm>
          <a:prstGeom prst="rect">
            <a:avLst/>
          </a:prstGeom>
          <a:noFill/>
        </p:spPr>
        <p:txBody>
          <a:bodyPr wrap="square" rtlCol="0">
            <a:spAutoFit/>
          </a:bodyPr>
          <a:lstStyle/>
          <a:p>
            <a:pPr algn="r"/>
            <a:r>
              <a:rPr lang="en-US" b="1" i="1" dirty="0" smtClean="0">
                <a:solidFill>
                  <a:srgbClr val="002060"/>
                </a:solidFill>
                <a:latin typeface="Arial Narrow" panose="020B0606020202030204" pitchFamily="34" charset="0"/>
              </a:rPr>
              <a:t>“outside” world still sends messages successfully</a:t>
            </a:r>
            <a:endParaRPr lang="en-US" b="1" i="1" dirty="0">
              <a:solidFill>
                <a:srgbClr val="002060"/>
              </a:solidFill>
              <a:latin typeface="Arial Narrow" panose="020B0606020202030204" pitchFamily="34" charset="0"/>
            </a:endParaRPr>
          </a:p>
        </p:txBody>
      </p:sp>
      <p:sp>
        <p:nvSpPr>
          <p:cNvPr id="16" name="Freeform 15"/>
          <p:cNvSpPr/>
          <p:nvPr/>
        </p:nvSpPr>
        <p:spPr>
          <a:xfrm>
            <a:off x="2971800" y="4513276"/>
            <a:ext cx="990600" cy="1430324"/>
          </a:xfrm>
          <a:custGeom>
            <a:avLst/>
            <a:gdLst>
              <a:gd name="connsiteX0" fmla="*/ 0 w 805344"/>
              <a:gd name="connsiteY0" fmla="*/ 1317072 h 1317072"/>
              <a:gd name="connsiteX1" fmla="*/ 41945 w 805344"/>
              <a:gd name="connsiteY1" fmla="*/ 1308683 h 1317072"/>
              <a:gd name="connsiteX2" fmla="*/ 243281 w 805344"/>
              <a:gd name="connsiteY2" fmla="*/ 1291905 h 1317072"/>
              <a:gd name="connsiteX3" fmla="*/ 327171 w 805344"/>
              <a:gd name="connsiteY3" fmla="*/ 1241571 h 1317072"/>
              <a:gd name="connsiteX4" fmla="*/ 352338 w 805344"/>
              <a:gd name="connsiteY4" fmla="*/ 1208015 h 1317072"/>
              <a:gd name="connsiteX5" fmla="*/ 411061 w 805344"/>
              <a:gd name="connsiteY5" fmla="*/ 1149292 h 1317072"/>
              <a:gd name="connsiteX6" fmla="*/ 436228 w 805344"/>
              <a:gd name="connsiteY6" fmla="*/ 1124125 h 1317072"/>
              <a:gd name="connsiteX7" fmla="*/ 478173 w 805344"/>
              <a:gd name="connsiteY7" fmla="*/ 1057013 h 1317072"/>
              <a:gd name="connsiteX8" fmla="*/ 503340 w 805344"/>
              <a:gd name="connsiteY8" fmla="*/ 998290 h 1317072"/>
              <a:gd name="connsiteX9" fmla="*/ 528507 w 805344"/>
              <a:gd name="connsiteY9" fmla="*/ 964734 h 1317072"/>
              <a:gd name="connsiteX10" fmla="*/ 545285 w 805344"/>
              <a:gd name="connsiteY10" fmla="*/ 939567 h 1317072"/>
              <a:gd name="connsiteX11" fmla="*/ 578841 w 805344"/>
              <a:gd name="connsiteY11" fmla="*/ 880844 h 1317072"/>
              <a:gd name="connsiteX12" fmla="*/ 629175 w 805344"/>
              <a:gd name="connsiteY12" fmla="*/ 796954 h 1317072"/>
              <a:gd name="connsiteX13" fmla="*/ 654342 w 805344"/>
              <a:gd name="connsiteY13" fmla="*/ 763398 h 1317072"/>
              <a:gd name="connsiteX14" fmla="*/ 687898 w 805344"/>
              <a:gd name="connsiteY14" fmla="*/ 704675 h 1317072"/>
              <a:gd name="connsiteX15" fmla="*/ 713065 w 805344"/>
              <a:gd name="connsiteY15" fmla="*/ 629174 h 1317072"/>
              <a:gd name="connsiteX16" fmla="*/ 729843 w 805344"/>
              <a:gd name="connsiteY16" fmla="*/ 595618 h 1317072"/>
              <a:gd name="connsiteX17" fmla="*/ 755010 w 805344"/>
              <a:gd name="connsiteY17" fmla="*/ 528506 h 1317072"/>
              <a:gd name="connsiteX18" fmla="*/ 771788 w 805344"/>
              <a:gd name="connsiteY18" fmla="*/ 469784 h 1317072"/>
              <a:gd name="connsiteX19" fmla="*/ 780177 w 805344"/>
              <a:gd name="connsiteY19" fmla="*/ 444617 h 1317072"/>
              <a:gd name="connsiteX20" fmla="*/ 788566 w 805344"/>
              <a:gd name="connsiteY20" fmla="*/ 394283 h 1317072"/>
              <a:gd name="connsiteX21" fmla="*/ 796955 w 805344"/>
              <a:gd name="connsiteY21" fmla="*/ 352338 h 1317072"/>
              <a:gd name="connsiteX22" fmla="*/ 805344 w 805344"/>
              <a:gd name="connsiteY22" fmla="*/ 201336 h 1317072"/>
              <a:gd name="connsiteX23" fmla="*/ 796955 w 805344"/>
              <a:gd name="connsiteY23" fmla="*/ 41945 h 1317072"/>
              <a:gd name="connsiteX24" fmla="*/ 788566 w 805344"/>
              <a:gd name="connsiteY24" fmla="*/ 0 h 13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5344" h="1317072">
                <a:moveTo>
                  <a:pt x="0" y="1317072"/>
                </a:moveTo>
                <a:cubicBezTo>
                  <a:pt x="13982" y="1314276"/>
                  <a:pt x="27762" y="1310150"/>
                  <a:pt x="41945" y="1308683"/>
                </a:cubicBezTo>
                <a:cubicBezTo>
                  <a:pt x="108932" y="1301753"/>
                  <a:pt x="243281" y="1291905"/>
                  <a:pt x="243281" y="1291905"/>
                </a:cubicBezTo>
                <a:cubicBezTo>
                  <a:pt x="264738" y="1281177"/>
                  <a:pt x="315023" y="1257768"/>
                  <a:pt x="327171" y="1241571"/>
                </a:cubicBezTo>
                <a:cubicBezTo>
                  <a:pt x="335560" y="1230386"/>
                  <a:pt x="342933" y="1218361"/>
                  <a:pt x="352338" y="1208015"/>
                </a:cubicBezTo>
                <a:cubicBezTo>
                  <a:pt x="370959" y="1187532"/>
                  <a:pt x="391487" y="1168866"/>
                  <a:pt x="411061" y="1149292"/>
                </a:cubicBezTo>
                <a:cubicBezTo>
                  <a:pt x="419450" y="1140903"/>
                  <a:pt x="430922" y="1134736"/>
                  <a:pt x="436228" y="1124125"/>
                </a:cubicBezTo>
                <a:cubicBezTo>
                  <a:pt x="459259" y="1078063"/>
                  <a:pt x="445503" y="1100573"/>
                  <a:pt x="478173" y="1057013"/>
                </a:cubicBezTo>
                <a:cubicBezTo>
                  <a:pt x="486328" y="1032548"/>
                  <a:pt x="488531" y="1021984"/>
                  <a:pt x="503340" y="998290"/>
                </a:cubicBezTo>
                <a:cubicBezTo>
                  <a:pt x="510750" y="986434"/>
                  <a:pt x="520380" y="976111"/>
                  <a:pt x="528507" y="964734"/>
                </a:cubicBezTo>
                <a:cubicBezTo>
                  <a:pt x="534367" y="956530"/>
                  <a:pt x="539692" y="947956"/>
                  <a:pt x="545285" y="939567"/>
                </a:cubicBezTo>
                <a:cubicBezTo>
                  <a:pt x="562183" y="871976"/>
                  <a:pt x="539727" y="937343"/>
                  <a:pt x="578841" y="880844"/>
                </a:cubicBezTo>
                <a:cubicBezTo>
                  <a:pt x="597403" y="854032"/>
                  <a:pt x="609609" y="823042"/>
                  <a:pt x="629175" y="796954"/>
                </a:cubicBezTo>
                <a:lnTo>
                  <a:pt x="654342" y="763398"/>
                </a:lnTo>
                <a:cubicBezTo>
                  <a:pt x="674647" y="702482"/>
                  <a:pt x="645575" y="780857"/>
                  <a:pt x="687898" y="704675"/>
                </a:cubicBezTo>
                <a:cubicBezTo>
                  <a:pt x="716143" y="653833"/>
                  <a:pt x="695522" y="675955"/>
                  <a:pt x="713065" y="629174"/>
                </a:cubicBezTo>
                <a:cubicBezTo>
                  <a:pt x="717456" y="617465"/>
                  <a:pt x="724250" y="606803"/>
                  <a:pt x="729843" y="595618"/>
                </a:cubicBezTo>
                <a:cubicBezTo>
                  <a:pt x="754174" y="473963"/>
                  <a:pt x="720448" y="614909"/>
                  <a:pt x="755010" y="528506"/>
                </a:cubicBezTo>
                <a:cubicBezTo>
                  <a:pt x="762571" y="509605"/>
                  <a:pt x="765938" y="489283"/>
                  <a:pt x="771788" y="469784"/>
                </a:cubicBezTo>
                <a:cubicBezTo>
                  <a:pt x="774329" y="461314"/>
                  <a:pt x="778259" y="453249"/>
                  <a:pt x="780177" y="444617"/>
                </a:cubicBezTo>
                <a:cubicBezTo>
                  <a:pt x="783867" y="428013"/>
                  <a:pt x="785523" y="411018"/>
                  <a:pt x="788566" y="394283"/>
                </a:cubicBezTo>
                <a:cubicBezTo>
                  <a:pt x="791117" y="380254"/>
                  <a:pt x="794159" y="366320"/>
                  <a:pt x="796955" y="352338"/>
                </a:cubicBezTo>
                <a:cubicBezTo>
                  <a:pt x="799751" y="302004"/>
                  <a:pt x="805344" y="251748"/>
                  <a:pt x="805344" y="201336"/>
                </a:cubicBezTo>
                <a:cubicBezTo>
                  <a:pt x="805344" y="148132"/>
                  <a:pt x="801373" y="94965"/>
                  <a:pt x="796955" y="41945"/>
                </a:cubicBezTo>
                <a:cubicBezTo>
                  <a:pt x="795771" y="27736"/>
                  <a:pt x="788566" y="0"/>
                  <a:pt x="788566" y="0"/>
                </a:cubicBezTo>
              </a:path>
            </a:pathLst>
          </a:custGeom>
          <a:noFill/>
          <a:ln w="38100">
            <a:solidFill>
              <a:srgbClr val="47AF6F"/>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38800" y="4097777"/>
            <a:ext cx="1143000" cy="830997"/>
          </a:xfrm>
          <a:prstGeom prst="rect">
            <a:avLst/>
          </a:prstGeom>
          <a:noFill/>
        </p:spPr>
        <p:txBody>
          <a:bodyPr wrap="square" rtlCol="0">
            <a:spAutoFit/>
          </a:bodyPr>
          <a:lstStyle/>
          <a:p>
            <a:r>
              <a:rPr lang="en-US" sz="4800" b="1" dirty="0" smtClean="0">
                <a:solidFill>
                  <a:srgbClr val="FF0000"/>
                </a:solidFill>
                <a:latin typeface="Wingdings 2" panose="05020102010507070707" pitchFamily="18" charset="2"/>
              </a:rPr>
              <a:t>X</a:t>
            </a:r>
            <a:r>
              <a:rPr lang="en-US" sz="1600" b="1" i="1" dirty="0">
                <a:solidFill>
                  <a:srgbClr val="002060"/>
                </a:solidFill>
                <a:latin typeface="Arial Narrow" panose="020B0606020202030204" pitchFamily="34" charset="0"/>
              </a:rPr>
              <a:t> </a:t>
            </a:r>
            <a:r>
              <a:rPr lang="en-US" sz="1600" b="1" i="1" dirty="0" smtClean="0">
                <a:solidFill>
                  <a:srgbClr val="C00000"/>
                </a:solidFill>
                <a:latin typeface="Arial Narrow" panose="020B0606020202030204" pitchFamily="34" charset="0"/>
              </a:rPr>
              <a:t>fails</a:t>
            </a:r>
            <a:endParaRPr lang="en-US" sz="1600" b="1" i="1" dirty="0">
              <a:solidFill>
                <a:srgbClr val="C00000"/>
              </a:solidFill>
              <a:latin typeface="Arial Narrow" panose="020B0606020202030204" pitchFamily="34" charset="0"/>
            </a:endParaRPr>
          </a:p>
        </p:txBody>
      </p:sp>
      <p:grpSp>
        <p:nvGrpSpPr>
          <p:cNvPr id="20" name="Group 19"/>
          <p:cNvGrpSpPr/>
          <p:nvPr/>
        </p:nvGrpSpPr>
        <p:grpSpPr>
          <a:xfrm>
            <a:off x="5630779" y="4152374"/>
            <a:ext cx="1299760" cy="721801"/>
            <a:chOff x="4948640" y="5616380"/>
            <a:chExt cx="1299760" cy="721801"/>
          </a:xfrm>
        </p:grpSpPr>
        <p:sp>
          <p:nvSpPr>
            <p:cNvPr id="19" name="Oval 18"/>
            <p:cNvSpPr/>
            <p:nvPr/>
          </p:nvSpPr>
          <p:spPr>
            <a:xfrm>
              <a:off x="4948640" y="5620433"/>
              <a:ext cx="1299760" cy="7177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48640" y="5616380"/>
              <a:ext cx="1299760" cy="646331"/>
            </a:xfrm>
            <a:prstGeom prst="rect">
              <a:avLst/>
            </a:prstGeom>
            <a:noFill/>
          </p:spPr>
          <p:txBody>
            <a:bodyPr wrap="square" rtlCol="0">
              <a:spAutoFit/>
            </a:bodyPr>
            <a:lstStyle/>
            <a:p>
              <a:r>
                <a:rPr lang="en-US" sz="3600" b="1" dirty="0" smtClean="0">
                  <a:solidFill>
                    <a:schemeClr val="accent4">
                      <a:lumMod val="75000"/>
                    </a:schemeClr>
                  </a:solidFill>
                  <a:latin typeface="Arial Narrow" panose="020B0606020202030204" pitchFamily="34" charset="0"/>
                </a:rPr>
                <a:t>OK</a:t>
              </a:r>
              <a:r>
                <a:rPr lang="en-US" sz="1400" b="1" i="1" dirty="0" smtClean="0">
                  <a:solidFill>
                    <a:srgbClr val="002060"/>
                  </a:solidFill>
                  <a:latin typeface="Arial Narrow" panose="020B0606020202030204" pitchFamily="34" charset="0"/>
                </a:rPr>
                <a:t> </a:t>
              </a:r>
              <a:r>
                <a:rPr lang="en-US" sz="1200" b="1" i="1" dirty="0" smtClean="0">
                  <a:solidFill>
                    <a:schemeClr val="accent4">
                      <a:lumMod val="75000"/>
                    </a:schemeClr>
                  </a:solidFill>
                  <a:latin typeface="Arial Narrow" panose="020B0606020202030204" pitchFamily="34" charset="0"/>
                </a:rPr>
                <a:t>restarts</a:t>
              </a:r>
              <a:endParaRPr lang="en-US" sz="1200" b="1" i="1" dirty="0">
                <a:solidFill>
                  <a:schemeClr val="accent4">
                    <a:lumMod val="75000"/>
                  </a:schemeClr>
                </a:solidFill>
                <a:latin typeface="Arial Narrow" panose="020B0606020202030204" pitchFamily="34" charset="0"/>
              </a:endParaRPr>
            </a:p>
          </p:txBody>
        </p:sp>
      </p:grpSp>
      <p:sp>
        <p:nvSpPr>
          <p:cNvPr id="22" name="Freeform 21"/>
          <p:cNvSpPr/>
          <p:nvPr/>
        </p:nvSpPr>
        <p:spPr>
          <a:xfrm>
            <a:off x="4286774" y="4513277"/>
            <a:ext cx="1084098" cy="151002"/>
          </a:xfrm>
          <a:custGeom>
            <a:avLst/>
            <a:gdLst>
              <a:gd name="connsiteX0" fmla="*/ 0 w 1084098"/>
              <a:gd name="connsiteY0" fmla="*/ 0 h 151002"/>
              <a:gd name="connsiteX1" fmla="*/ 58723 w 1084098"/>
              <a:gd name="connsiteY1" fmla="*/ 58723 h 151002"/>
              <a:gd name="connsiteX2" fmla="*/ 109057 w 1084098"/>
              <a:gd name="connsiteY2" fmla="*/ 100668 h 151002"/>
              <a:gd name="connsiteX3" fmla="*/ 134224 w 1084098"/>
              <a:gd name="connsiteY3" fmla="*/ 109057 h 151002"/>
              <a:gd name="connsiteX4" fmla="*/ 184558 w 1084098"/>
              <a:gd name="connsiteY4" fmla="*/ 134224 h 151002"/>
              <a:gd name="connsiteX5" fmla="*/ 285226 w 1084098"/>
              <a:gd name="connsiteY5" fmla="*/ 142613 h 151002"/>
              <a:gd name="connsiteX6" fmla="*/ 343949 w 1084098"/>
              <a:gd name="connsiteY6" fmla="*/ 151002 h 151002"/>
              <a:gd name="connsiteX7" fmla="*/ 755009 w 1084098"/>
              <a:gd name="connsiteY7" fmla="*/ 142613 h 151002"/>
              <a:gd name="connsiteX8" fmla="*/ 830510 w 1084098"/>
              <a:gd name="connsiteY8" fmla="*/ 134224 h 151002"/>
              <a:gd name="connsiteX9" fmla="*/ 880844 w 1084098"/>
              <a:gd name="connsiteY9" fmla="*/ 117446 h 151002"/>
              <a:gd name="connsiteX10" fmla="*/ 906011 w 1084098"/>
              <a:gd name="connsiteY10" fmla="*/ 109057 h 151002"/>
              <a:gd name="connsiteX11" fmla="*/ 931178 w 1084098"/>
              <a:gd name="connsiteY11" fmla="*/ 100668 h 151002"/>
              <a:gd name="connsiteX12" fmla="*/ 956345 w 1084098"/>
              <a:gd name="connsiteY12" fmla="*/ 83890 h 151002"/>
              <a:gd name="connsiteX13" fmla="*/ 981512 w 1084098"/>
              <a:gd name="connsiteY13" fmla="*/ 75501 h 151002"/>
              <a:gd name="connsiteX14" fmla="*/ 1006679 w 1084098"/>
              <a:gd name="connsiteY14" fmla="*/ 58723 h 151002"/>
              <a:gd name="connsiteX15" fmla="*/ 1082180 w 1084098"/>
              <a:gd name="connsiteY15" fmla="*/ 25167 h 151002"/>
              <a:gd name="connsiteX16" fmla="*/ 1082180 w 1084098"/>
              <a:gd name="connsiteY16" fmla="*/ 0 h 15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4098" h="151002">
                <a:moveTo>
                  <a:pt x="0" y="0"/>
                </a:moveTo>
                <a:cubicBezTo>
                  <a:pt x="68315" y="85394"/>
                  <a:pt x="2632" y="11980"/>
                  <a:pt x="58723" y="58723"/>
                </a:cubicBezTo>
                <a:cubicBezTo>
                  <a:pt x="86553" y="81914"/>
                  <a:pt x="77815" y="85047"/>
                  <a:pt x="109057" y="100668"/>
                </a:cubicBezTo>
                <a:cubicBezTo>
                  <a:pt x="116966" y="104623"/>
                  <a:pt x="126315" y="105102"/>
                  <a:pt x="134224" y="109057"/>
                </a:cubicBezTo>
                <a:cubicBezTo>
                  <a:pt x="159932" y="121911"/>
                  <a:pt x="155804" y="130390"/>
                  <a:pt x="184558" y="134224"/>
                </a:cubicBezTo>
                <a:cubicBezTo>
                  <a:pt x="217935" y="138674"/>
                  <a:pt x="251739" y="139088"/>
                  <a:pt x="285226" y="142613"/>
                </a:cubicBezTo>
                <a:cubicBezTo>
                  <a:pt x="304890" y="144683"/>
                  <a:pt x="324375" y="148206"/>
                  <a:pt x="343949" y="151002"/>
                </a:cubicBezTo>
                <a:lnTo>
                  <a:pt x="755009" y="142613"/>
                </a:lnTo>
                <a:cubicBezTo>
                  <a:pt x="780316" y="141740"/>
                  <a:pt x="805680" y="139190"/>
                  <a:pt x="830510" y="134224"/>
                </a:cubicBezTo>
                <a:cubicBezTo>
                  <a:pt x="847852" y="130756"/>
                  <a:pt x="864066" y="123039"/>
                  <a:pt x="880844" y="117446"/>
                </a:cubicBezTo>
                <a:lnTo>
                  <a:pt x="906011" y="109057"/>
                </a:lnTo>
                <a:cubicBezTo>
                  <a:pt x="914400" y="106261"/>
                  <a:pt x="923820" y="105573"/>
                  <a:pt x="931178" y="100668"/>
                </a:cubicBezTo>
                <a:cubicBezTo>
                  <a:pt x="939567" y="95075"/>
                  <a:pt x="947327" y="88399"/>
                  <a:pt x="956345" y="83890"/>
                </a:cubicBezTo>
                <a:cubicBezTo>
                  <a:pt x="964254" y="79935"/>
                  <a:pt x="973603" y="79456"/>
                  <a:pt x="981512" y="75501"/>
                </a:cubicBezTo>
                <a:cubicBezTo>
                  <a:pt x="990530" y="70992"/>
                  <a:pt x="997466" y="62818"/>
                  <a:pt x="1006679" y="58723"/>
                </a:cubicBezTo>
                <a:cubicBezTo>
                  <a:pt x="1014785" y="55120"/>
                  <a:pt x="1071824" y="42426"/>
                  <a:pt x="1082180" y="25167"/>
                </a:cubicBezTo>
                <a:cubicBezTo>
                  <a:pt x="1086496" y="17973"/>
                  <a:pt x="1082180" y="8389"/>
                  <a:pt x="1082180" y="0"/>
                </a:cubicBezTo>
              </a:path>
            </a:pathLst>
          </a:custGeom>
          <a:noFill/>
          <a:ln w="41275">
            <a:solidFill>
              <a:schemeClr val="accent5">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5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9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30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animBg="1"/>
      <p:bldP spid="17"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Actors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85889"/>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Carl Hewitt, 1973 </a:t>
            </a:r>
            <a:endParaRPr lang="en-US" sz="2400" b="1" dirty="0">
              <a:solidFill>
                <a:srgbClr val="BE442C"/>
              </a:solidFill>
              <a:latin typeface="Arial Narrow" panose="020B0606020202030204" pitchFamily="34" charset="0"/>
              <a:cs typeface="Arial" panose="020B0604020202020204" pitchFamily="34" charset="0"/>
            </a:endParaRPr>
          </a:p>
        </p:txBody>
      </p:sp>
      <p:sp>
        <p:nvSpPr>
          <p:cNvPr id="5" name="Content Placeholder 1"/>
          <p:cNvSpPr txBox="1">
            <a:spLocks/>
          </p:cNvSpPr>
          <p:nvPr/>
        </p:nvSpPr>
        <p:spPr>
          <a:xfrm>
            <a:off x="304800" y="1870609"/>
            <a:ext cx="7086600" cy="5333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smtClean="0">
                <a:solidFill>
                  <a:schemeClr val="bg1"/>
                </a:solidFill>
                <a:latin typeface="Bahnschrift SemiBold" panose="020B0502040204020203" pitchFamily="34" charset="0"/>
                <a:cs typeface="Arial" panose="020B0604020202020204" pitchFamily="34" charset="0"/>
              </a:rPr>
              <a:t>Alternative to </a:t>
            </a:r>
            <a:r>
              <a:rPr lang="en-US" b="1" dirty="0" smtClean="0">
                <a:solidFill>
                  <a:srgbClr val="0070C0"/>
                </a:solidFill>
                <a:latin typeface="Bahnschrift SemiBold" panose="020B0502040204020203" pitchFamily="34" charset="0"/>
                <a:cs typeface="Arial" panose="020B0604020202020204" pitchFamily="34" charset="0"/>
              </a:rPr>
              <a:t>Shared State </a:t>
            </a:r>
            <a:r>
              <a:rPr lang="en-US" b="1" dirty="0" smtClean="0">
                <a:solidFill>
                  <a:schemeClr val="bg1"/>
                </a:solidFill>
                <a:latin typeface="Bahnschrift SemiBold" panose="020B0502040204020203" pitchFamily="34" charset="0"/>
                <a:cs typeface="Arial" panose="020B0604020202020204" pitchFamily="34" charset="0"/>
              </a:rPr>
              <a:t>concurrency model</a:t>
            </a:r>
          </a:p>
        </p:txBody>
      </p:sp>
      <p:sp>
        <p:nvSpPr>
          <p:cNvPr id="9" name="Content Placeholder 1"/>
          <p:cNvSpPr txBox="1">
            <a:spLocks/>
          </p:cNvSpPr>
          <p:nvPr/>
        </p:nvSpPr>
        <p:spPr>
          <a:xfrm>
            <a:off x="304800" y="2412100"/>
            <a:ext cx="8077200" cy="41411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Font typeface="Wingdings 3" panose="05040102010807070707" pitchFamily="18" charset="2"/>
              <a:buNone/>
            </a:pPr>
            <a:r>
              <a:rPr lang="en-US" b="1" dirty="0" smtClean="0">
                <a:solidFill>
                  <a:schemeClr val="bg1"/>
                </a:solidFill>
                <a:latin typeface="Bahnschrift SemiBold" panose="020B0502040204020203" pitchFamily="34" charset="0"/>
                <a:cs typeface="Arial" panose="020B0604020202020204" pitchFamily="34" charset="0"/>
              </a:rPr>
              <a:t>An “actor” is the universal primitive of concurrent computation</a:t>
            </a:r>
          </a:p>
          <a:p>
            <a:pPr marL="109728" indent="0">
              <a:spcBef>
                <a:spcPts val="0"/>
              </a:spcBef>
              <a:buFont typeface="Wingdings 3" panose="05040102010807070707" pitchFamily="18" charset="2"/>
              <a:buNone/>
            </a:pPr>
            <a:r>
              <a:rPr lang="en-US" b="1" dirty="0" smtClean="0">
                <a:solidFill>
                  <a:schemeClr val="bg1"/>
                </a:solidFill>
                <a:latin typeface="Bahnschrift SemiBold" panose="020B0502040204020203" pitchFamily="34" charset="0"/>
                <a:cs typeface="Arial" panose="020B0604020202020204" pitchFamily="34" charset="0"/>
              </a:rPr>
              <a:t>Actors have private state, but do not share state with other actors</a:t>
            </a:r>
          </a:p>
          <a:p>
            <a:pPr marL="457200" lvl="1" indent="-182880">
              <a:lnSpc>
                <a:spcPct val="110000"/>
              </a:lnSpc>
              <a:spcBef>
                <a:spcPts val="0"/>
              </a:spcBef>
              <a:buClrTx/>
              <a:buFont typeface="Arial" panose="020B0604020202020204" pitchFamily="34" charset="0"/>
              <a:buChar char="•"/>
            </a:pPr>
            <a:r>
              <a:rPr lang="en-US" sz="1600" b="1" i="1" dirty="0">
                <a:solidFill>
                  <a:srgbClr val="0070C0"/>
                </a:solidFill>
                <a:latin typeface="Bahnschrift SemiBold" panose="020B0502040204020203" pitchFamily="34" charset="0"/>
                <a:cs typeface="Arial" panose="020B0604020202020204" pitchFamily="34" charset="0"/>
              </a:rPr>
              <a:t>No need for lock-based </a:t>
            </a:r>
            <a:r>
              <a:rPr lang="en-US" sz="1600" b="1" i="1" dirty="0" smtClean="0">
                <a:solidFill>
                  <a:srgbClr val="0070C0"/>
                </a:solidFill>
                <a:latin typeface="Bahnschrift SemiBold" panose="020B0502040204020203" pitchFamily="34" charset="0"/>
                <a:cs typeface="Arial" panose="020B0604020202020204" pitchFamily="34" charset="0"/>
              </a:rPr>
              <a:t>synchronization</a:t>
            </a:r>
            <a:endParaRPr lang="en-US" b="1" dirty="0" smtClean="0">
              <a:solidFill>
                <a:schemeClr val="bg1"/>
              </a:solidFill>
              <a:latin typeface="Bahnschrift SemiBold" panose="020B0502040204020203" pitchFamily="34" charset="0"/>
              <a:cs typeface="Arial" panose="020B0604020202020204" pitchFamily="34" charset="0"/>
            </a:endParaRPr>
          </a:p>
          <a:p>
            <a:pPr marL="109728" indent="0">
              <a:spcBef>
                <a:spcPts val="0"/>
              </a:spcBef>
              <a:buFont typeface="Wingdings 3" panose="05040102010807070707" pitchFamily="18" charset="2"/>
              <a:buNone/>
            </a:pPr>
            <a:r>
              <a:rPr lang="en-US" b="1" dirty="0" smtClean="0">
                <a:solidFill>
                  <a:schemeClr val="bg1"/>
                </a:solidFill>
                <a:latin typeface="Bahnschrift SemiBold" panose="020B0502040204020203" pitchFamily="34" charset="0"/>
                <a:cs typeface="Arial" panose="020B0604020202020204" pitchFamily="34" charset="0"/>
              </a:rPr>
              <a:t>Actors communicate via message passing</a:t>
            </a:r>
          </a:p>
          <a:p>
            <a:pPr marL="109728" indent="0">
              <a:spcBef>
                <a:spcPts val="0"/>
              </a:spcBef>
              <a:spcAft>
                <a:spcPts val="200"/>
              </a:spcAft>
              <a:buFont typeface="Wingdings 3" panose="05040102010807070707" pitchFamily="18" charset="2"/>
              <a:buNone/>
            </a:pPr>
            <a:r>
              <a:rPr lang="en-US" b="1" dirty="0" smtClean="0">
                <a:solidFill>
                  <a:schemeClr val="bg1"/>
                </a:solidFill>
                <a:latin typeface="Bahnschrift SemiBold" panose="020B0502040204020203" pitchFamily="34" charset="0"/>
                <a:cs typeface="Arial" panose="020B0604020202020204" pitchFamily="34" charset="0"/>
              </a:rPr>
              <a:t>When an actor receives a message it can:</a:t>
            </a:r>
          </a:p>
          <a:p>
            <a:pPr marL="457200" lvl="3" indent="-182880">
              <a:spcBef>
                <a:spcPts val="0"/>
              </a:spcBef>
              <a:spcAft>
                <a:spcPts val="200"/>
              </a:spcAft>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m</a:t>
            </a:r>
            <a:r>
              <a:rPr lang="en-US" sz="1600" b="1" i="1" dirty="0" smtClean="0">
                <a:solidFill>
                  <a:srgbClr val="0070C0"/>
                </a:solidFill>
                <a:latin typeface="Bahnschrift SemiBold" panose="020B0502040204020203" pitchFamily="34" charset="0"/>
                <a:cs typeface="Arial" panose="020B0604020202020204" pitchFamily="34" charset="0"/>
              </a:rPr>
              <a:t>ake local decisions</a:t>
            </a:r>
          </a:p>
          <a:p>
            <a:pPr marL="457200" lvl="3" indent="-182880">
              <a:spcBef>
                <a:spcPts val="0"/>
              </a:spcBef>
              <a:spcAft>
                <a:spcPts val="200"/>
              </a:spcAft>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c</a:t>
            </a:r>
            <a:r>
              <a:rPr lang="en-US" sz="1600" b="1" i="1" dirty="0" smtClean="0">
                <a:solidFill>
                  <a:srgbClr val="0070C0"/>
                </a:solidFill>
                <a:latin typeface="Bahnschrift SemiBold" panose="020B0502040204020203" pitchFamily="34" charset="0"/>
                <a:cs typeface="Arial" panose="020B0604020202020204" pitchFamily="34" charset="0"/>
              </a:rPr>
              <a:t>reate more actors</a:t>
            </a:r>
          </a:p>
          <a:p>
            <a:pPr marL="457200" lvl="3" indent="-182880">
              <a:spcBef>
                <a:spcPts val="0"/>
              </a:spcBef>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d</a:t>
            </a:r>
            <a:r>
              <a:rPr lang="en-US" sz="1600" b="1" i="1" dirty="0" smtClean="0">
                <a:solidFill>
                  <a:srgbClr val="0070C0"/>
                </a:solidFill>
                <a:latin typeface="Bahnschrift SemiBold" panose="020B0502040204020203" pitchFamily="34" charset="0"/>
                <a:cs typeface="Arial" panose="020B0604020202020204" pitchFamily="34" charset="0"/>
              </a:rPr>
              <a:t>etermine how to respond to the next message</a:t>
            </a:r>
            <a:endParaRPr lang="en-US" sz="1600" b="1" i="1" dirty="0">
              <a:solidFill>
                <a:srgbClr val="0070C0"/>
              </a:solidFill>
              <a:latin typeface="Bahnschrift SemiBold" panose="020B0502040204020203" pitchFamily="34" charset="0"/>
              <a:cs typeface="Arial" panose="020B0604020202020204" pitchFamily="34" charset="0"/>
            </a:endParaRPr>
          </a:p>
          <a:p>
            <a:pPr marL="109728" lvl="2" indent="0">
              <a:spcBef>
                <a:spcPts val="600"/>
              </a:spcBef>
              <a:spcAft>
                <a:spcPts val="300"/>
              </a:spcAft>
              <a:buClrTx/>
              <a:buNone/>
            </a:pPr>
            <a:r>
              <a:rPr lang="en-US" sz="2000" b="1" dirty="0" smtClean="0">
                <a:solidFill>
                  <a:schemeClr val="bg1"/>
                </a:solidFill>
                <a:latin typeface="Bahnschrift SemiBold" panose="020B0502040204020203" pitchFamily="34" charset="0"/>
                <a:cs typeface="Arial" panose="020B0604020202020204" pitchFamily="34" charset="0"/>
              </a:rPr>
              <a:t>Hewitt claims the actor model was inspired by laws of physics, and depends on them for its fundamental axioms</a:t>
            </a:r>
          </a:p>
          <a:p>
            <a:pPr marL="457200" lvl="3" indent="-182880">
              <a:spcBef>
                <a:spcPts val="300"/>
              </a:spcBef>
              <a:spcAft>
                <a:spcPts val="0"/>
              </a:spcAft>
              <a:buClrTx/>
              <a:buFont typeface="Arial" panose="020B0604020202020204" pitchFamily="34" charset="0"/>
              <a:buChar char="•"/>
            </a:pPr>
            <a:r>
              <a:rPr lang="en-US" sz="1600" b="1" i="1" dirty="0" smtClean="0">
                <a:solidFill>
                  <a:srgbClr val="0070C0"/>
                </a:solidFill>
                <a:latin typeface="Bahnschrift SemiBold" panose="020B0502040204020203" pitchFamily="34" charset="0"/>
                <a:cs typeface="Arial" panose="020B0604020202020204" pitchFamily="34" charset="0"/>
              </a:rPr>
              <a:t>Includes general relativity, and quantum mechanics</a:t>
            </a:r>
            <a:endParaRPr lang="en-US" sz="1600" b="1" dirty="0">
              <a:solidFill>
                <a:schemeClr val="bg1"/>
              </a:solidFill>
              <a:latin typeface="Bahnschrift SemiBold" panose="020B0502040204020203" pitchFamily="34" charset="0"/>
              <a:cs typeface="Arial" panose="020B0604020202020204" pitchFamily="34" charset="0"/>
            </a:endParaRPr>
          </a:p>
          <a:p>
            <a:pPr marL="274320" lvl="3" indent="0">
              <a:spcBef>
                <a:spcPts val="0"/>
              </a:spcBef>
              <a:spcAft>
                <a:spcPts val="200"/>
              </a:spcAft>
              <a:buClrTx/>
              <a:buNone/>
            </a:pPr>
            <a:endParaRPr lang="en-US" sz="1600" b="1" i="1" dirty="0" smtClean="0">
              <a:solidFill>
                <a:srgbClr val="0070C0"/>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12767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40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8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20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700"/>
                                        <p:tgtEl>
                                          <p:spTgt spid="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500"/>
                                        <p:tgtEl>
                                          <p:spTgt spid="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500"/>
                                        <p:tgtEl>
                                          <p:spTgt spid="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Effect transition="in" filter="fade">
                                      <p:cBhvr>
                                        <p:cTn id="54" dur="500"/>
                                        <p:tgtEl>
                                          <p:spTgt spid="9">
                                            <p:txEl>
                                              <p:pRg st="8" end="8"/>
                                            </p:txEl>
                                          </p:spTgt>
                                        </p:tgtEl>
                                      </p:cBhvr>
                                    </p:animEffect>
                                  </p:childTnLst>
                                </p:cTn>
                              </p:par>
                            </p:childTnLst>
                          </p:cTn>
                        </p:par>
                        <p:par>
                          <p:cTn id="55" fill="hold">
                            <p:stCondLst>
                              <p:cond delay="500"/>
                            </p:stCondLst>
                            <p:childTnLst>
                              <p:par>
                                <p:cTn id="56" presetID="10" presetClass="entr" presetSubtype="0" fill="hold" nodeType="afterEffect">
                                  <p:stCondLst>
                                    <p:cond delay="300"/>
                                  </p:stCondLst>
                                  <p:childTnLst>
                                    <p:set>
                                      <p:cBhvr>
                                        <p:cTn id="57" dur="1" fill="hold">
                                          <p:stCondLst>
                                            <p:cond delay="0"/>
                                          </p:stCondLst>
                                        </p:cTn>
                                        <p:tgtEl>
                                          <p:spTgt spid="9">
                                            <p:txEl>
                                              <p:pRg st="9" end="9"/>
                                            </p:txEl>
                                          </p:spTgt>
                                        </p:tgtEl>
                                        <p:attrNameLst>
                                          <p:attrName>style.visibility</p:attrName>
                                        </p:attrNameLst>
                                      </p:cBhvr>
                                      <p:to>
                                        <p:strVal val="visible"/>
                                      </p:to>
                                    </p:set>
                                    <p:animEffect transition="in" filter="fade">
                                      <p:cBhvr>
                                        <p:cTn id="58"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Pros and Cons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Good and Bad in the Actor Model</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13888" y="1828800"/>
            <a:ext cx="7543800" cy="434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0"/>
              </a:spcBef>
              <a:buClrTx/>
              <a:buNone/>
            </a:pPr>
            <a:r>
              <a:rPr lang="en-US" sz="1800" b="1" dirty="0" smtClean="0">
                <a:solidFill>
                  <a:srgbClr val="0070C0"/>
                </a:solidFill>
                <a:latin typeface="Bahnschrift" panose="020B0502040204020203" pitchFamily="34" charset="0"/>
                <a:cs typeface="Arial" panose="020B0604020202020204" pitchFamily="34" charset="0"/>
              </a:rPr>
              <a:t>Pros of the Actor Model</a:t>
            </a:r>
            <a:endParaRPr lang="en-US" sz="1800" b="1" dirty="0">
              <a:solidFill>
                <a:srgbClr val="0070C0"/>
              </a:solidFill>
              <a:latin typeface="Bahnschrift" panose="020B0502040204020203" pitchFamily="34" charset="0"/>
              <a:cs typeface="Arial" panose="020B0604020202020204" pitchFamily="34" charset="0"/>
            </a:endParaRP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Easy </a:t>
            </a:r>
            <a:r>
              <a:rPr lang="en-US" sz="1500" dirty="0">
                <a:solidFill>
                  <a:schemeClr val="bg1"/>
                </a:solidFill>
                <a:latin typeface="Bahnschrift" panose="020B0502040204020203" pitchFamily="34" charset="0"/>
                <a:cs typeface="Arial" panose="020B0604020202020204" pitchFamily="34" charset="0"/>
              </a:rPr>
              <a:t>to scale</a:t>
            </a: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Fault </a:t>
            </a:r>
            <a:r>
              <a:rPr lang="en-US" sz="1500" dirty="0">
                <a:solidFill>
                  <a:schemeClr val="bg1"/>
                </a:solidFill>
                <a:latin typeface="Bahnschrift" panose="020B0502040204020203" pitchFamily="34" charset="0"/>
                <a:cs typeface="Arial" panose="020B0604020202020204" pitchFamily="34" charset="0"/>
              </a:rPr>
              <a:t>Tolerant</a:t>
            </a: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No </a:t>
            </a:r>
            <a:r>
              <a:rPr lang="en-US" sz="1500" dirty="0">
                <a:solidFill>
                  <a:schemeClr val="bg1"/>
                </a:solidFill>
                <a:latin typeface="Bahnschrift" panose="020B0502040204020203" pitchFamily="34" charset="0"/>
                <a:cs typeface="Arial" panose="020B0604020202020204" pitchFamily="34" charset="0"/>
              </a:rPr>
              <a:t>shared </a:t>
            </a:r>
            <a:r>
              <a:rPr lang="en-US" sz="1500" dirty="0" smtClean="0">
                <a:solidFill>
                  <a:schemeClr val="bg1"/>
                </a:solidFill>
                <a:latin typeface="Bahnschrift" panose="020B0502040204020203" pitchFamily="34" charset="0"/>
                <a:cs typeface="Arial" panose="020B0604020202020204" pitchFamily="34" charset="0"/>
              </a:rPr>
              <a:t>state</a:t>
            </a: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Enforce encapsulation without needing locks</a:t>
            </a: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The exact </a:t>
            </a:r>
            <a:r>
              <a:rPr lang="en-US" sz="1500" dirty="0">
                <a:solidFill>
                  <a:schemeClr val="bg1"/>
                </a:solidFill>
                <a:latin typeface="Bahnschrift" panose="020B0502040204020203" pitchFamily="34" charset="0"/>
                <a:cs typeface="Arial" panose="020B0604020202020204" pitchFamily="34" charset="0"/>
              </a:rPr>
              <a:t>order in which messages are processed in large systems is not controllable by the </a:t>
            </a:r>
            <a:r>
              <a:rPr lang="en-US" sz="1500" dirty="0" smtClean="0">
                <a:solidFill>
                  <a:schemeClr val="bg1"/>
                </a:solidFill>
                <a:latin typeface="Bahnschrift" panose="020B0502040204020203" pitchFamily="34" charset="0"/>
                <a:cs typeface="Arial" panose="020B0604020202020204" pitchFamily="34" charset="0"/>
              </a:rPr>
              <a:t>coder, </a:t>
            </a:r>
            <a:r>
              <a:rPr lang="en-US" sz="1500" dirty="0">
                <a:solidFill>
                  <a:schemeClr val="bg1"/>
                </a:solidFill>
                <a:latin typeface="Bahnschrift" panose="020B0502040204020203" pitchFamily="34" charset="0"/>
                <a:cs typeface="Arial" panose="020B0604020202020204" pitchFamily="34" charset="0"/>
              </a:rPr>
              <a:t>but this is also not </a:t>
            </a:r>
            <a:r>
              <a:rPr lang="en-US" sz="1500" dirty="0" smtClean="0">
                <a:solidFill>
                  <a:schemeClr val="bg1"/>
                </a:solidFill>
                <a:latin typeface="Bahnschrift" panose="020B0502040204020203" pitchFamily="34" charset="0"/>
                <a:cs typeface="Arial" panose="020B0604020202020204" pitchFamily="34" charset="0"/>
              </a:rPr>
              <a:t>intended</a:t>
            </a:r>
            <a:endParaRPr lang="en-US" sz="1500" dirty="0">
              <a:solidFill>
                <a:schemeClr val="bg1"/>
              </a:solidFill>
              <a:latin typeface="Bahnschrift" panose="020B0502040204020203" pitchFamily="34" charset="0"/>
              <a:cs typeface="Arial" panose="020B0604020202020204" pitchFamily="34" charset="0"/>
            </a:endParaRPr>
          </a:p>
          <a:p>
            <a:pPr marL="182880" indent="0">
              <a:spcBef>
                <a:spcPts val="1800"/>
              </a:spcBef>
              <a:buClrTx/>
              <a:buNone/>
            </a:pPr>
            <a:r>
              <a:rPr lang="en-US" sz="1800" b="1" dirty="0">
                <a:solidFill>
                  <a:srgbClr val="0070C0"/>
                </a:solidFill>
                <a:latin typeface="Bahnschrift" panose="020B0502040204020203" pitchFamily="34" charset="0"/>
                <a:cs typeface="Arial" panose="020B0604020202020204" pitchFamily="34" charset="0"/>
              </a:rPr>
              <a:t>Cons of Actor </a:t>
            </a:r>
            <a:r>
              <a:rPr lang="en-US" sz="1800" b="1" dirty="0" smtClean="0">
                <a:solidFill>
                  <a:srgbClr val="0070C0"/>
                </a:solidFill>
                <a:latin typeface="Bahnschrift" panose="020B0502040204020203" pitchFamily="34" charset="0"/>
                <a:cs typeface="Arial" panose="020B0604020202020204" pitchFamily="34" charset="0"/>
              </a:rPr>
              <a:t>Model</a:t>
            </a:r>
            <a:endParaRPr lang="en-US" sz="1800" dirty="0">
              <a:solidFill>
                <a:schemeClr val="bg1"/>
              </a:solidFill>
              <a:latin typeface="Bahnschrift" panose="020B0502040204020203" pitchFamily="34" charset="0"/>
              <a:cs typeface="Arial" panose="020B0604020202020204" pitchFamily="34" charset="0"/>
            </a:endParaRP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Mailbox </a:t>
            </a:r>
            <a:r>
              <a:rPr lang="en-US" sz="1500" dirty="0">
                <a:solidFill>
                  <a:schemeClr val="bg1"/>
                </a:solidFill>
                <a:latin typeface="Bahnschrift" panose="020B0502040204020203" pitchFamily="34" charset="0"/>
                <a:cs typeface="Arial" panose="020B0604020202020204" pitchFamily="34" charset="0"/>
              </a:rPr>
              <a:t>can </a:t>
            </a:r>
            <a:r>
              <a:rPr lang="en-US" sz="1500" dirty="0" smtClean="0">
                <a:solidFill>
                  <a:schemeClr val="bg1"/>
                </a:solidFill>
                <a:latin typeface="Bahnschrift" panose="020B0502040204020203" pitchFamily="34" charset="0"/>
                <a:cs typeface="Arial" panose="020B0604020202020204" pitchFamily="34" charset="0"/>
              </a:rPr>
              <a:t>overflow</a:t>
            </a:r>
          </a:p>
          <a:p>
            <a:pPr marL="457200" indent="-182880">
              <a:spcBef>
                <a:spcPts val="0"/>
              </a:spcBef>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Susceptible </a:t>
            </a:r>
            <a:r>
              <a:rPr lang="en-US" sz="1500" dirty="0">
                <a:solidFill>
                  <a:schemeClr val="bg1"/>
                </a:solidFill>
                <a:latin typeface="Bahnschrift" panose="020B0502040204020203" pitchFamily="34" charset="0"/>
                <a:cs typeface="Arial" panose="020B0604020202020204" pitchFamily="34" charset="0"/>
              </a:rPr>
              <a:t>to </a:t>
            </a:r>
            <a:r>
              <a:rPr lang="en-US" sz="1500" dirty="0" smtClean="0">
                <a:solidFill>
                  <a:schemeClr val="bg1"/>
                </a:solidFill>
                <a:latin typeface="Bahnschrift" panose="020B0502040204020203" pitchFamily="34" charset="0"/>
                <a:cs typeface="Arial" panose="020B0604020202020204" pitchFamily="34" charset="0"/>
              </a:rPr>
              <a:t>deadlocks</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Naturally, the exact order in which messages are processed in large systems is not controllable by the coder, but this is also not </a:t>
            </a:r>
            <a:r>
              <a:rPr lang="en-US" sz="1500" dirty="0" smtClean="0">
                <a:solidFill>
                  <a:schemeClr val="bg1"/>
                </a:solidFill>
                <a:latin typeface="Bahnschrift" panose="020B0502040204020203" pitchFamily="34" charset="0"/>
                <a:cs typeface="Arial" panose="020B0604020202020204" pitchFamily="34" charset="0"/>
              </a:rPr>
              <a:t>intended</a:t>
            </a:r>
          </a:p>
          <a:p>
            <a:pPr marL="457200" indent="-182880">
              <a:spcBef>
                <a:spcPts val="0"/>
              </a:spcBef>
              <a:spcAft>
                <a:spcPts val="1200"/>
              </a:spcAft>
              <a:buClrTx/>
              <a:buFont typeface="Arial" panose="020B0604020202020204" pitchFamily="34" charset="0"/>
              <a:buChar char="•"/>
            </a:pPr>
            <a:endParaRPr lang="en-US" sz="15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189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fade">
                                      <p:cBhvr>
                                        <p:cTn id="45" dur="500"/>
                                        <p:tgtEl>
                                          <p:spTgt spid="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500"/>
                                        <p:tgtEl>
                                          <p:spTgt spid="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Effect transition="in" filter="fade">
                                      <p:cBhvr>
                                        <p:cTn id="55"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Actor Best Practices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71600"/>
            <a:ext cx="7620000" cy="304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smtClean="0">
                <a:solidFill>
                  <a:srgbClr val="C00000"/>
                </a:solidFill>
                <a:latin typeface="Bahnschrift SemiBold" panose="020B0502040204020203" pitchFamily="34" charset="0"/>
                <a:cs typeface="Arial" panose="020B0604020202020204" pitchFamily="34" charset="0"/>
              </a:rPr>
              <a:t>How to apply the model in specific languages</a:t>
            </a:r>
            <a:endParaRPr lang="en-US" sz="2200" b="1" dirty="0">
              <a:solidFill>
                <a:srgbClr val="C00000"/>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13888" y="1828800"/>
            <a:ext cx="7543800" cy="480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400" dirty="0" smtClean="0">
                <a:solidFill>
                  <a:schemeClr val="bg1"/>
                </a:solidFill>
                <a:latin typeface="Bahnschrift" panose="020B0502040204020203" pitchFamily="34" charset="0"/>
                <a:cs typeface="Arial" panose="020B0604020202020204" pitchFamily="34" charset="0"/>
              </a:rPr>
              <a:t>Actors </a:t>
            </a:r>
            <a:r>
              <a:rPr lang="en-US" sz="1400" dirty="0">
                <a:solidFill>
                  <a:schemeClr val="bg1"/>
                </a:solidFill>
                <a:latin typeface="Bahnschrift" panose="020B0502040204020203" pitchFamily="34" charset="0"/>
                <a:cs typeface="Arial" panose="020B0604020202020204" pitchFamily="34" charset="0"/>
              </a:rPr>
              <a:t>should be like nice co-workers: do their job efficiently without bothering everyone else needlessly and avoid hogging resources. Translated to programming this means to process events and generate responses (or more requests) in an event-driven manner. Actors should not block (i.e. passively wait while occupying a Thread) on some external entity—which might be a lock, a network socket, etc.—unless it is </a:t>
            </a:r>
            <a:r>
              <a:rPr lang="en-US" sz="1400" dirty="0" smtClean="0">
                <a:solidFill>
                  <a:schemeClr val="bg1"/>
                </a:solidFill>
                <a:latin typeface="Bahnschrift" panose="020B0502040204020203" pitchFamily="34" charset="0"/>
                <a:cs typeface="Arial" panose="020B0604020202020204" pitchFamily="34" charset="0"/>
              </a:rPr>
              <a:t>unavoidable</a:t>
            </a:r>
          </a:p>
          <a:p>
            <a:pPr marL="365760" indent="-182880">
              <a:spcBef>
                <a:spcPts val="0"/>
              </a:spcBef>
              <a:spcAft>
                <a:spcPts val="1200"/>
              </a:spcAft>
              <a:buClrTx/>
              <a:buFont typeface="Arial" panose="020B0604020202020204" pitchFamily="34" charset="0"/>
              <a:buChar char="•"/>
            </a:pPr>
            <a:r>
              <a:rPr lang="en-US" sz="1400" dirty="0" smtClean="0">
                <a:solidFill>
                  <a:schemeClr val="bg1"/>
                </a:solidFill>
                <a:latin typeface="Bahnschrift" panose="020B0502040204020203" pitchFamily="34" charset="0"/>
                <a:cs typeface="Arial" panose="020B0604020202020204" pitchFamily="34" charset="0"/>
              </a:rPr>
              <a:t>Do </a:t>
            </a:r>
            <a:r>
              <a:rPr lang="en-US" sz="1400" dirty="0">
                <a:solidFill>
                  <a:schemeClr val="bg1"/>
                </a:solidFill>
                <a:latin typeface="Bahnschrift" panose="020B0502040204020203" pitchFamily="34" charset="0"/>
                <a:cs typeface="Arial" panose="020B0604020202020204" pitchFamily="34" charset="0"/>
              </a:rPr>
              <a:t>not pass mutable objects between actors. In order to ensure that, prefer immutable messages. If the encapsulation of actors is broken by exposing their mutable state to the outside, you are back in normal Java concurrency land with all the drawbacks.</a:t>
            </a:r>
          </a:p>
          <a:p>
            <a:pPr marL="365760" indent="-182880">
              <a:spcBef>
                <a:spcPts val="0"/>
              </a:spcBef>
              <a:spcAft>
                <a:spcPts val="1200"/>
              </a:spcAft>
              <a:buClrTx/>
              <a:buFont typeface="Arial" panose="020B0604020202020204" pitchFamily="34" charset="0"/>
              <a:buChar char="•"/>
            </a:pPr>
            <a:r>
              <a:rPr lang="en-US" sz="1400" dirty="0" smtClean="0">
                <a:solidFill>
                  <a:schemeClr val="bg1"/>
                </a:solidFill>
                <a:latin typeface="Bahnschrift" panose="020B0502040204020203" pitchFamily="34" charset="0"/>
                <a:cs typeface="Arial" panose="020B0604020202020204" pitchFamily="34" charset="0"/>
              </a:rPr>
              <a:t>Actors </a:t>
            </a:r>
            <a:r>
              <a:rPr lang="en-US" sz="1400" dirty="0">
                <a:solidFill>
                  <a:schemeClr val="bg1"/>
                </a:solidFill>
                <a:latin typeface="Bahnschrift" panose="020B0502040204020203" pitchFamily="34" charset="0"/>
                <a:cs typeface="Arial" panose="020B0604020202020204" pitchFamily="34" charset="0"/>
              </a:rPr>
              <a:t>are made to be containers for behavior and state, embracing this means to not routinely send behavior within messages (which may be tempting using Scala closures). One of the risks is to accidentally share mutable state between actors, and this violation of the actor model unfortunately breaks all the properties which make programming in actors such a nice experience.</a:t>
            </a:r>
          </a:p>
          <a:p>
            <a:pPr marL="365760" indent="-182880">
              <a:spcBef>
                <a:spcPts val="0"/>
              </a:spcBef>
              <a:spcAft>
                <a:spcPts val="1200"/>
              </a:spcAft>
              <a:buClrTx/>
              <a:buFont typeface="Arial" panose="020B0604020202020204" pitchFamily="34" charset="0"/>
              <a:buChar char="•"/>
            </a:pPr>
            <a:r>
              <a:rPr lang="en-US" sz="1400" dirty="0" smtClean="0">
                <a:solidFill>
                  <a:schemeClr val="bg1"/>
                </a:solidFill>
                <a:latin typeface="Bahnschrift" panose="020B0502040204020203" pitchFamily="34" charset="0"/>
                <a:cs typeface="Arial" panose="020B0604020202020204" pitchFamily="34" charset="0"/>
              </a:rPr>
              <a:t>The </a:t>
            </a:r>
            <a:r>
              <a:rPr lang="en-US" sz="1400" dirty="0">
                <a:solidFill>
                  <a:schemeClr val="bg1"/>
                </a:solidFill>
                <a:latin typeface="Bahnschrift" panose="020B0502040204020203" pitchFamily="34" charset="0"/>
                <a:cs typeface="Arial" panose="020B0604020202020204" pitchFamily="34" charset="0"/>
              </a:rPr>
              <a:t>top-level actor of the actor system is the innermost part of your Error Kernel, it should only be responsible for starting the various sub systems of your application, and not contain much logic in itself, prefer truly hierarchical systems. This has benefits with respect to fault-handling (both considering the granularity of configuration and the performance) and it also reduces the strain on the guardian actor, which is a single point of contention if over-used.</a:t>
            </a:r>
          </a:p>
        </p:txBody>
      </p:sp>
    </p:spTree>
    <p:extLst>
      <p:ext uri="{BB962C8B-B14F-4D97-AF65-F5344CB8AC3E}">
        <p14:creationId xmlns:p14="http://schemas.microsoft.com/office/powerpoint/2010/main" val="35940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838200" y="1676400"/>
            <a:ext cx="2133600" cy="1066800"/>
          </a:xfrm>
        </p:spPr>
        <p:txBody>
          <a:bodyPr>
            <a:normAutofit fontScale="90000"/>
          </a:bodyPr>
          <a:lstStyle/>
          <a:p>
            <a:pPr algn="ctr"/>
            <a:r>
              <a:rPr lang="en-US" sz="8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1881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Shared Data State</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Diagram </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90600" y="2033530"/>
            <a:ext cx="6948013" cy="4581789"/>
          </a:xfrm>
          <a:prstGeom prst="rect">
            <a:avLst/>
          </a:prstGeom>
        </p:spPr>
      </p:pic>
    </p:spTree>
    <p:extLst>
      <p:ext uri="{BB962C8B-B14F-4D97-AF65-F5344CB8AC3E}">
        <p14:creationId xmlns:p14="http://schemas.microsoft.com/office/powerpoint/2010/main" val="16034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Shared Data State</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Diagram </a:t>
            </a:r>
            <a:endParaRPr lang="en-US" sz="2800" b="1" dirty="0">
              <a:solidFill>
                <a:srgbClr val="BE442C"/>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8077200" cy="3800771"/>
          </a:xfrm>
          <a:prstGeom prst="rect">
            <a:avLst/>
          </a:prstGeom>
        </p:spPr>
      </p:pic>
    </p:spTree>
    <p:extLst>
      <p:ext uri="{BB962C8B-B14F-4D97-AF65-F5344CB8AC3E}">
        <p14:creationId xmlns:p14="http://schemas.microsoft.com/office/powerpoint/2010/main" val="2376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Notes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71244" y="1302545"/>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smtClean="0">
                <a:solidFill>
                  <a:srgbClr val="BE442C"/>
                </a:solidFill>
                <a:latin typeface="Arial Narrow" panose="020B0606020202030204" pitchFamily="34" charset="0"/>
                <a:cs typeface="Arial" panose="020B0604020202020204" pitchFamily="34" charset="0"/>
              </a:rPr>
              <a:t>Comments and Notes</a:t>
            </a:r>
            <a:endParaRPr lang="en-US" sz="2800" b="1" dirty="0">
              <a:solidFill>
                <a:srgbClr val="BE442C"/>
              </a:solidFill>
              <a:latin typeface="Arial Narrow" panose="020B0606020202030204" pitchFamily="34" charset="0"/>
              <a:cs typeface="Arial" panose="020B0604020202020204" pitchFamily="34" charset="0"/>
            </a:endParaRPr>
          </a:p>
        </p:txBody>
      </p:sp>
      <p:sp>
        <p:nvSpPr>
          <p:cNvPr id="11" name="Content Placeholder 1"/>
          <p:cNvSpPr txBox="1">
            <a:spLocks/>
          </p:cNvSpPr>
          <p:nvPr/>
        </p:nvSpPr>
        <p:spPr>
          <a:xfrm>
            <a:off x="271244" y="1821656"/>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https://en.wikipedia.org/wiki/History_of_the_Actor_model</a:t>
            </a:r>
          </a:p>
        </p:txBody>
      </p:sp>
      <p:sp>
        <p:nvSpPr>
          <p:cNvPr id="12" name="Content Placeholder 1"/>
          <p:cNvSpPr txBox="1">
            <a:spLocks/>
          </p:cNvSpPr>
          <p:nvPr/>
        </p:nvSpPr>
        <p:spPr>
          <a:xfrm>
            <a:off x="271244" y="2340767"/>
            <a:ext cx="8077200" cy="2438400"/>
          </a:xfrm>
          <a:prstGeom prst="rect">
            <a:avLst/>
          </a:prstGeom>
          <a:noFill/>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According to Hewitt (2006), the Actor model is based on physics in contrast with other models of computation that were based on mathematical logic, set theory, algebra, etc. Physics influenced the Actor model in many ways, especially quantum physics and relativistic physics. One issue is what can be observed about Actor systems. The question does not have an obvious answer because it poses both theoretical and observational challenges similar to those that had arisen in constructing the foundations of quantum physics. In concrete terms for Actor systems, typically we cannot observe the details by which the arrival order of messages for an Actor is determined (see Indeterminacy in concurrent computation). Attempting to do so affects the results and can even push the indeterminacy elsewhere. e.g., see </a:t>
            </a:r>
            <a:r>
              <a:rPr lang="en-US" sz="1800" dirty="0" err="1">
                <a:solidFill>
                  <a:schemeClr val="bg1"/>
                </a:solidFill>
                <a:latin typeface="Bahnschrift" panose="020B0502040204020203" pitchFamily="34" charset="0"/>
                <a:cs typeface="Arial" panose="020B0604020202020204" pitchFamily="34" charset="0"/>
              </a:rPr>
              <a:t>metastability</a:t>
            </a:r>
            <a:r>
              <a:rPr lang="en-US" sz="1800" dirty="0">
                <a:solidFill>
                  <a:schemeClr val="bg1"/>
                </a:solidFill>
                <a:latin typeface="Bahnschrift" panose="020B0502040204020203" pitchFamily="34" charset="0"/>
                <a:cs typeface="Arial" panose="020B0604020202020204" pitchFamily="34" charset="0"/>
              </a:rPr>
              <a:t> in electronics. Instead of observing the insides of arbitration processes of Actor computations, we await the outcomes. </a:t>
            </a:r>
            <a:endParaRPr lang="en-US" sz="1600" dirty="0" smtClean="0">
              <a:solidFill>
                <a:schemeClr val="bg1"/>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1305" y="5641177"/>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https://en.wikipedia.org/wiki/Tuple_space</a:t>
            </a:r>
          </a:p>
        </p:txBody>
      </p:sp>
      <p:sp>
        <p:nvSpPr>
          <p:cNvPr id="14" name="Content Placeholder 1"/>
          <p:cNvSpPr txBox="1">
            <a:spLocks/>
          </p:cNvSpPr>
          <p:nvPr/>
        </p:nvSpPr>
        <p:spPr>
          <a:xfrm>
            <a:off x="304101" y="51816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https://en.wikipedia.org/wiki/Linda_(coordination_language)</a:t>
            </a:r>
          </a:p>
        </p:txBody>
      </p:sp>
    </p:spTree>
    <p:extLst>
      <p:ext uri="{BB962C8B-B14F-4D97-AF65-F5344CB8AC3E}">
        <p14:creationId xmlns:p14="http://schemas.microsoft.com/office/powerpoint/2010/main" val="17967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References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2103" y="1462024"/>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YouTube videos</a:t>
            </a:r>
            <a:endParaRPr lang="en-US" sz="2400" b="1" dirty="0">
              <a:solidFill>
                <a:srgbClr val="BE442C"/>
              </a:solidFill>
              <a:latin typeface="Arial Narrow" panose="020B0606020202030204" pitchFamily="34" charset="0"/>
              <a:cs typeface="Arial" panose="020B0604020202020204" pitchFamily="34" charset="0"/>
            </a:endParaRPr>
          </a:p>
        </p:txBody>
      </p:sp>
      <p:sp>
        <p:nvSpPr>
          <p:cNvPr id="5" name="Content Placeholder 1"/>
          <p:cNvSpPr txBox="1">
            <a:spLocks/>
          </p:cNvSpPr>
          <p:nvPr/>
        </p:nvSpPr>
        <p:spPr>
          <a:xfrm>
            <a:off x="302103" y="1981135"/>
            <a:ext cx="7086600" cy="5333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hlinkClick r:id="rId2"/>
              </a:rPr>
              <a:t>Hewitt et al. discuss the actor model</a:t>
            </a:r>
            <a:endParaRPr lang="en-US" b="1" dirty="0" smtClean="0">
              <a:solidFill>
                <a:schemeClr val="bg1"/>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2103" y="2482431"/>
            <a:ext cx="8077200" cy="18288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hlinkClick r:id="rId3"/>
              </a:rPr>
              <a:t>Talking concurrency with Carl Hewitt</a:t>
            </a:r>
            <a:endParaRPr lang="en-US" b="1" dirty="0" smtClean="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hlinkClick r:id="rId4"/>
              </a:rPr>
              <a:t>The Actor model</a:t>
            </a:r>
            <a:endParaRPr lang="en-US" b="1" dirty="0" smtClean="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hlinkClick r:id="rId5"/>
              </a:rPr>
              <a:t>Intro to the Actor model for concurrent computation</a:t>
            </a:r>
            <a:endParaRPr lang="en-US" b="1" dirty="0" smtClean="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hlinkClick r:id="rId6"/>
              </a:rPr>
              <a:t>Actor model and the Queue</a:t>
            </a:r>
            <a:endParaRPr lang="en-US" b="1" dirty="0" smtClean="0">
              <a:solidFill>
                <a:schemeClr val="bg1"/>
              </a:solidFill>
              <a:latin typeface="Bahnschrift SemiBold" panose="020B0502040204020203" pitchFamily="34" charset="0"/>
              <a:cs typeface="Arial" panose="020B0604020202020204" pitchFamily="34" charset="0"/>
            </a:endParaRPr>
          </a:p>
        </p:txBody>
      </p:sp>
      <p:sp>
        <p:nvSpPr>
          <p:cNvPr id="10" name="Content Placeholder 1"/>
          <p:cNvSpPr txBox="1">
            <a:spLocks/>
          </p:cNvSpPr>
          <p:nvPr/>
        </p:nvSpPr>
        <p:spPr>
          <a:xfrm>
            <a:off x="302103" y="4495800"/>
            <a:ext cx="7086600" cy="145251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smtClean="0">
                <a:solidFill>
                  <a:srgbClr val="C00000"/>
                </a:solidFill>
                <a:latin typeface="Bahnschrift SemiBold" panose="020B0502040204020203" pitchFamily="34" charset="0"/>
                <a:cs typeface="Arial" panose="020B0604020202020204" pitchFamily="34" charset="0"/>
              </a:rPr>
              <a:t>Other documents… </a:t>
            </a:r>
            <a:endParaRPr lang="en-US" b="1" dirty="0" smtClean="0">
              <a:solidFill>
                <a:srgbClr val="C00000"/>
              </a:solidFill>
              <a:latin typeface="Bahnschrift SemiBold" panose="020B0502040204020203" pitchFamily="34" charset="0"/>
              <a:cs typeface="Arial" panose="020B0604020202020204" pitchFamily="34" charset="0"/>
              <a:hlinkClick r:id="rId7"/>
            </a:endParaRPr>
          </a:p>
          <a:p>
            <a:pPr marL="365760" indent="-182880">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hlinkClick r:id="rId7"/>
              </a:rPr>
              <a:t>A</a:t>
            </a:r>
            <a:r>
              <a:rPr lang="en-US" b="1" dirty="0" smtClean="0">
                <a:solidFill>
                  <a:srgbClr val="0070C0"/>
                </a:solidFill>
                <a:latin typeface="Bahnschrift SemiBold" panose="020B0502040204020203" pitchFamily="34" charset="0"/>
                <a:cs typeface="Arial" panose="020B0604020202020204" pitchFamily="34" charset="0"/>
                <a:hlinkClick r:id="rId7"/>
              </a:rPr>
              <a:t>ctors for distributed programs</a:t>
            </a:r>
            <a:endParaRPr lang="en-US" b="1" dirty="0" smtClean="0">
              <a:solidFill>
                <a:srgbClr val="0070C0"/>
              </a:solidFill>
              <a:latin typeface="Bahnschrift SemiBold" panose="020B0502040204020203" pitchFamily="34" charset="0"/>
              <a:cs typeface="Arial" panose="020B0604020202020204" pitchFamily="34" charset="0"/>
            </a:endParaRPr>
          </a:p>
          <a:p>
            <a:pPr marL="365760" indent="-182880">
              <a:buClrTx/>
              <a:buFont typeface="Arial" panose="020B0604020202020204" pitchFamily="34" charset="0"/>
              <a:buChar char="•"/>
            </a:pPr>
            <a:r>
              <a:rPr lang="en-US" b="1" dirty="0" smtClean="0">
                <a:solidFill>
                  <a:srgbClr val="0070C0"/>
                </a:solidFill>
                <a:latin typeface="Bahnschrift SemiBold" panose="020B0502040204020203" pitchFamily="34" charset="0"/>
                <a:cs typeface="Arial" panose="020B0604020202020204" pitchFamily="34" charset="0"/>
                <a:hlinkClick r:id="rId8"/>
              </a:rPr>
              <a:t>Actors in Scala and Erlang</a:t>
            </a:r>
            <a:endParaRPr lang="en-US" b="1" dirty="0" smtClean="0">
              <a:solidFill>
                <a:srgbClr val="0070C0"/>
              </a:solidFill>
              <a:latin typeface="Bahnschrift SemiBold" panose="020B0502040204020203" pitchFamily="34" charset="0"/>
              <a:cs typeface="Arial" panose="020B0604020202020204" pitchFamily="34" charset="0"/>
            </a:endParaRPr>
          </a:p>
        </p:txBody>
      </p:sp>
      <p:sp>
        <p:nvSpPr>
          <p:cNvPr id="11" name="Content Placeholder 1"/>
          <p:cNvSpPr txBox="1">
            <a:spLocks/>
          </p:cNvSpPr>
          <p:nvPr/>
        </p:nvSpPr>
        <p:spPr>
          <a:xfrm>
            <a:off x="5257800" y="540545"/>
            <a:ext cx="3279297"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i="1" dirty="0" smtClean="0">
                <a:solidFill>
                  <a:srgbClr val="BE442C"/>
                </a:solidFill>
                <a:latin typeface="Arial Narrow" panose="020B0606020202030204" pitchFamily="34" charset="0"/>
                <a:cs typeface="Arial" panose="020B0604020202020204" pitchFamily="34" charset="0"/>
              </a:rPr>
              <a:t>( I have borrowed from these )</a:t>
            </a:r>
            <a:endParaRPr lang="en-US" b="1" i="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040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30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childTnLst>
                          </p:cTn>
                        </p:par>
                        <p:par>
                          <p:cTn id="36" fill="hold">
                            <p:stCondLst>
                              <p:cond delay="1800"/>
                            </p:stCondLst>
                            <p:childTnLst>
                              <p:par>
                                <p:cTn id="37" presetID="10" presetClass="entr" presetSubtype="0" fill="hold" nodeType="afterEffect">
                                  <p:stCondLst>
                                    <p:cond delay="30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fade">
                                      <p:cBhvr>
                                        <p:cTn id="39" dur="1000"/>
                                        <p:tgtEl>
                                          <p:spTgt spid="10">
                                            <p:txEl>
                                              <p:pRg st="1" end="1"/>
                                            </p:txEl>
                                          </p:spTgt>
                                        </p:tgtEl>
                                      </p:cBhvr>
                                    </p:animEffect>
                                  </p:childTnLst>
                                </p:cTn>
                              </p:par>
                            </p:childTnLst>
                          </p:cTn>
                        </p:par>
                        <p:par>
                          <p:cTn id="40" fill="hold">
                            <p:stCondLst>
                              <p:cond delay="3100"/>
                            </p:stCondLst>
                            <p:childTnLst>
                              <p:par>
                                <p:cTn id="41" presetID="10" presetClass="entr" presetSubtype="0" fill="hold" nodeType="afterEffect">
                                  <p:stCondLst>
                                    <p:cond delay="30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1000"/>
                                        <p:tgtEl>
                                          <p:spTgt spid="10">
                                            <p:txEl>
                                              <p:pRg st="2" end="2"/>
                                            </p:txEl>
                                          </p:spTgt>
                                        </p:tgtEl>
                                      </p:cBhvr>
                                    </p:animEffect>
                                  </p:childTnLst>
                                </p:cTn>
                              </p:par>
                            </p:childTnLst>
                          </p:cTn>
                        </p:par>
                        <p:par>
                          <p:cTn id="44" fill="hold">
                            <p:stCondLst>
                              <p:cond delay="44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Actor Model of Concurrency</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271244" y="1302545"/>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Summary of the New View</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297809" y="1905001"/>
            <a:ext cx="8077200" cy="7619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Don’t communicate by sharing memory, rather </a:t>
            </a:r>
            <a:r>
              <a:rPr lang="en-US" sz="1800" i="1" dirty="0" smtClean="0">
                <a:solidFill>
                  <a:srgbClr val="0070C0"/>
                </a:solidFill>
                <a:latin typeface="Bahnschrift" panose="020B0502040204020203" pitchFamily="34" charset="0"/>
                <a:cs typeface="Arial" panose="020B0604020202020204" pitchFamily="34" charset="0"/>
              </a:rPr>
              <a:t>share memory </a:t>
            </a:r>
            <a:r>
              <a:rPr lang="en-US" sz="1800" dirty="0" smtClean="0">
                <a:solidFill>
                  <a:schemeClr val="bg1"/>
                </a:solidFill>
                <a:latin typeface="Bahnschrift" panose="020B0502040204020203" pitchFamily="34" charset="0"/>
                <a:cs typeface="Arial" panose="020B0604020202020204" pitchFamily="34" charset="0"/>
              </a:rPr>
              <a:t>(data) by </a:t>
            </a:r>
            <a:r>
              <a:rPr lang="en-US" sz="1800" i="1" dirty="0" smtClean="0">
                <a:solidFill>
                  <a:srgbClr val="0070C0"/>
                </a:solidFill>
                <a:latin typeface="Bahnschrift" panose="020B0502040204020203" pitchFamily="34" charset="0"/>
                <a:cs typeface="Arial" panose="020B0604020202020204" pitchFamily="34" charset="0"/>
              </a:rPr>
              <a:t>communicating</a:t>
            </a:r>
          </a:p>
        </p:txBody>
      </p:sp>
      <p:sp>
        <p:nvSpPr>
          <p:cNvPr id="11" name="Content Placeholder 1"/>
          <p:cNvSpPr txBox="1">
            <a:spLocks/>
          </p:cNvSpPr>
          <p:nvPr/>
        </p:nvSpPr>
        <p:spPr>
          <a:xfrm>
            <a:off x="297809" y="2833689"/>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What can actors do? </a:t>
            </a:r>
            <a:endParaRPr lang="en-US" sz="2400" b="1" dirty="0">
              <a:solidFill>
                <a:srgbClr val="BE442C"/>
              </a:solidFill>
              <a:latin typeface="Arial Narrow" panose="020B0606020202030204" pitchFamily="34" charset="0"/>
              <a:cs typeface="Arial" panose="020B0604020202020204" pitchFamily="34" charset="0"/>
            </a:endParaRPr>
          </a:p>
        </p:txBody>
      </p:sp>
      <p:sp>
        <p:nvSpPr>
          <p:cNvPr id="12" name="Content Placeholder 1"/>
          <p:cNvSpPr txBox="1">
            <a:spLocks/>
          </p:cNvSpPr>
          <p:nvPr/>
        </p:nvSpPr>
        <p:spPr>
          <a:xfrm>
            <a:off x="297809" y="3352800"/>
            <a:ext cx="8077200" cy="281940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spcAft>
                <a:spcPts val="0"/>
              </a:spcAft>
              <a:buClrTx/>
              <a:buNone/>
            </a:pPr>
            <a:r>
              <a:rPr lang="en-US" sz="1800" b="1" dirty="0" smtClean="0">
                <a:solidFill>
                  <a:srgbClr val="0070C0"/>
                </a:solidFill>
                <a:latin typeface="Bahnschrift" panose="020B0502040204020203" pitchFamily="34" charset="0"/>
                <a:cs typeface="Arial" panose="020B0604020202020204" pitchFamily="34" charset="0"/>
              </a:rPr>
              <a:t>Hewitt’s summary… in video</a:t>
            </a:r>
          </a:p>
          <a:p>
            <a:pPr marL="365760" indent="-182880">
              <a:spcBef>
                <a:spcPts val="600"/>
              </a:spcBef>
              <a:spcAft>
                <a:spcPts val="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“Process” ( compute something for local state ) </a:t>
            </a:r>
          </a:p>
          <a:p>
            <a:pPr marL="365760" indent="-182880">
              <a:spcBef>
                <a:spcPts val="600"/>
              </a:spcBef>
              <a:spcAft>
                <a:spcPts val="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Create new actors</a:t>
            </a:r>
          </a:p>
          <a:p>
            <a:pPr marL="365760" indent="-182880">
              <a:spcBef>
                <a:spcPts val="600"/>
              </a:spcBef>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Receive messages, then </a:t>
            </a:r>
            <a:r>
              <a:rPr lang="en-US" sz="1800" i="1" dirty="0" smtClean="0">
                <a:solidFill>
                  <a:srgbClr val="0070C0"/>
                </a:solidFill>
                <a:latin typeface="Bahnschrift" panose="020B0502040204020203" pitchFamily="34" charset="0"/>
                <a:cs typeface="Arial" panose="020B0604020202020204" pitchFamily="34" charset="0"/>
              </a:rPr>
              <a:t>in response</a:t>
            </a:r>
            <a:r>
              <a:rPr lang="en-US" sz="1800" dirty="0" smtClean="0">
                <a:solidFill>
                  <a:schemeClr val="bg1"/>
                </a:solidFill>
                <a:latin typeface="Bahnschrift" panose="020B0502040204020203" pitchFamily="34" charset="0"/>
                <a:cs typeface="Arial" panose="020B0604020202020204" pitchFamily="34" charset="0"/>
              </a:rPr>
              <a:t>:</a:t>
            </a:r>
          </a:p>
          <a:p>
            <a:pPr marL="640080" lvl="1" indent="-182880">
              <a:spcBef>
                <a:spcPts val="0"/>
              </a:spcBef>
              <a:spcAft>
                <a:spcPts val="0"/>
              </a:spcAft>
              <a:buClrTx/>
              <a:buFont typeface="Courier New" panose="02070309020205020404" pitchFamily="49" charset="0"/>
              <a:buChar char="o"/>
            </a:pPr>
            <a:r>
              <a:rPr lang="en-US" sz="1600" i="1" dirty="0" smtClean="0">
                <a:solidFill>
                  <a:schemeClr val="bg1"/>
                </a:solidFill>
                <a:latin typeface="Bahnschrift" panose="020B0502040204020203" pitchFamily="34" charset="0"/>
                <a:cs typeface="Arial" panose="020B0604020202020204" pitchFamily="34" charset="0"/>
              </a:rPr>
              <a:t>Make local decisions (alter local state)</a:t>
            </a:r>
          </a:p>
          <a:p>
            <a:pPr marL="640080" lvl="1" indent="-182880">
              <a:spcBef>
                <a:spcPts val="0"/>
              </a:spcBef>
              <a:spcAft>
                <a:spcPts val="0"/>
              </a:spcAft>
              <a:buClrTx/>
              <a:buFont typeface="Courier New" panose="02070309020205020404" pitchFamily="49" charset="0"/>
              <a:buChar char="o"/>
            </a:pPr>
            <a:r>
              <a:rPr lang="en-US" sz="1600" i="1" dirty="0" smtClean="0">
                <a:solidFill>
                  <a:schemeClr val="bg1"/>
                </a:solidFill>
                <a:latin typeface="Bahnschrift" panose="020B0502040204020203" pitchFamily="34" charset="0"/>
                <a:cs typeface="Arial" panose="020B0604020202020204" pitchFamily="34" charset="0"/>
              </a:rPr>
              <a:t>Do arbitrary side-effecting actions (print)</a:t>
            </a:r>
          </a:p>
          <a:p>
            <a:pPr marL="640080" lvl="1" indent="-182880">
              <a:spcBef>
                <a:spcPts val="0"/>
              </a:spcBef>
              <a:spcAft>
                <a:spcPts val="0"/>
              </a:spcAft>
              <a:buClrTx/>
              <a:buFont typeface="Courier New" panose="02070309020205020404" pitchFamily="49" charset="0"/>
              <a:buChar char="o"/>
            </a:pPr>
            <a:r>
              <a:rPr lang="en-US" sz="1600" i="1" dirty="0" smtClean="0">
                <a:solidFill>
                  <a:srgbClr val="0070C0"/>
                </a:solidFill>
                <a:latin typeface="Bahnschrift" panose="020B0502040204020203" pitchFamily="34" charset="0"/>
                <a:cs typeface="Arial" panose="020B0604020202020204" pitchFamily="34" charset="0"/>
              </a:rPr>
              <a:t>Send messages</a:t>
            </a:r>
          </a:p>
          <a:p>
            <a:pPr marL="640080" lvl="1" indent="-182880">
              <a:spcBef>
                <a:spcPts val="0"/>
              </a:spcBef>
              <a:spcAft>
                <a:spcPts val="0"/>
              </a:spcAft>
              <a:buClrTx/>
              <a:buFont typeface="Courier New" panose="02070309020205020404" pitchFamily="49" charset="0"/>
              <a:buChar char="o"/>
            </a:pPr>
            <a:r>
              <a:rPr lang="en-US" sz="1600" i="1" dirty="0" smtClean="0">
                <a:solidFill>
                  <a:schemeClr val="bg1"/>
                </a:solidFill>
                <a:latin typeface="Bahnschrift" panose="020B0502040204020203" pitchFamily="34" charset="0"/>
                <a:cs typeface="Arial" panose="020B0604020202020204" pitchFamily="34" charset="0"/>
              </a:rPr>
              <a:t>Respond to sender 0 or more times</a:t>
            </a:r>
          </a:p>
          <a:p>
            <a:pPr marL="365760" indent="-182880">
              <a:spcBef>
                <a:spcPts val="1200"/>
              </a:spcBef>
              <a:spcAft>
                <a:spcPts val="0"/>
              </a:spcAft>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Process exactly one message at a time</a:t>
            </a:r>
            <a:endParaRPr lang="en-US" sz="16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4819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fade">
                                      <p:cBhvr>
                                        <p:cTn id="46" dur="500"/>
                                        <p:tgtEl>
                                          <p:spTgt spid="1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fade">
                                      <p:cBhvr>
                                        <p:cTn id="51" dur="500"/>
                                        <p:tgtEl>
                                          <p:spTgt spid="1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Effect transition="in" filter="fade">
                                      <p:cBhvr>
                                        <p:cTn id="56" dur="500"/>
                                        <p:tgtEl>
                                          <p:spTgt spid="1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animEffect transition="in" filter="fade">
                                      <p:cBhvr>
                                        <p:cTn id="61"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Other Concurrency Models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385889"/>
            <a:ext cx="7467600" cy="519112"/>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smtClean="0">
                <a:solidFill>
                  <a:srgbClr val="BE442C"/>
                </a:solidFill>
                <a:latin typeface="Arial Narrow" panose="020B0606020202030204" pitchFamily="34" charset="0"/>
                <a:cs typeface="Arial" panose="020B0604020202020204" pitchFamily="34" charset="0"/>
              </a:rPr>
              <a:t>Old and New</a:t>
            </a:r>
            <a:endParaRPr lang="en-US" sz="28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2103" y="1905001"/>
            <a:ext cx="8077200" cy="40385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Processes (heavy weight, OS support)</a:t>
            </a:r>
          </a:p>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Threads (lighter weight, popular with multi-cores, OS support)</a:t>
            </a:r>
          </a:p>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Co-routines (early idea, assumes one CPU)</a:t>
            </a:r>
          </a:p>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Communicating Sequential Processes (CSP)</a:t>
            </a:r>
          </a:p>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Process calculi</a:t>
            </a:r>
          </a:p>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Petri nets (Place/Transition nets)</a:t>
            </a:r>
          </a:p>
          <a:p>
            <a:pPr marL="365760" indent="-182880">
              <a:spcBef>
                <a:spcPts val="0"/>
              </a:spcBef>
              <a:buClrTx/>
              <a:buFont typeface="Arial" panose="020B0604020202020204" pitchFamily="34" charset="0"/>
              <a:buChar char="•"/>
            </a:pPr>
            <a:r>
              <a:rPr lang="en-US" b="1" dirty="0" smtClean="0">
                <a:solidFill>
                  <a:schemeClr val="bg1"/>
                </a:solidFill>
                <a:latin typeface="Bahnschrift SemiBold" panose="020B0502040204020203" pitchFamily="34" charset="0"/>
                <a:cs typeface="Arial" panose="020B0604020202020204" pitchFamily="34" charset="0"/>
              </a:rPr>
              <a:t>Dataflow</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Tuple </a:t>
            </a:r>
            <a:r>
              <a:rPr lang="en-US" b="1" dirty="0" smtClean="0">
                <a:solidFill>
                  <a:schemeClr val="bg1"/>
                </a:solidFill>
                <a:latin typeface="Bahnschrift SemiBold" panose="020B0502040204020203" pitchFamily="34" charset="0"/>
                <a:cs typeface="Arial" panose="020B0604020202020204" pitchFamily="34" charset="0"/>
              </a:rPr>
              <a:t>spaces</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Futures (promises</a:t>
            </a:r>
            <a:r>
              <a:rPr lang="en-US" b="1" dirty="0" smtClean="0">
                <a:solidFill>
                  <a:schemeClr val="bg1"/>
                </a:solidFill>
                <a:latin typeface="Bahnschrift SemiBold" panose="020B0502040204020203" pitchFamily="34" charset="0"/>
                <a:cs typeface="Arial" panose="020B0604020202020204" pitchFamily="34" charset="0"/>
              </a:rPr>
              <a:t>)</a:t>
            </a:r>
          </a:p>
          <a:p>
            <a:pPr marL="365760" indent="-182880">
              <a:spcBef>
                <a:spcPts val="600"/>
              </a:spcBef>
              <a:buClrTx/>
              <a:buFont typeface="Arial" panose="020B0604020202020204" pitchFamily="34" charset="0"/>
              <a:buChar char="•"/>
            </a:pPr>
            <a:r>
              <a:rPr lang="en-US" b="1" dirty="0" smtClean="0">
                <a:solidFill>
                  <a:srgbClr val="0070C0"/>
                </a:solidFill>
                <a:latin typeface="Bahnschrift SemiBold" panose="020B0502040204020203" pitchFamily="34" charset="0"/>
                <a:cs typeface="Arial" panose="020B0604020202020204" pitchFamily="34" charset="0"/>
              </a:rPr>
              <a:t>Actors</a:t>
            </a:r>
            <a:endParaRPr lang="en-US" b="1" dirty="0">
              <a:solidFill>
                <a:srgbClr val="0070C0"/>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4039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fade">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fade">
                                      <p:cBhvr>
                                        <p:cTn id="5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Development of the Model</a:t>
            </a:r>
            <a:endParaRPr lang="en-US" sz="4000" b="1" dirty="0">
              <a:solidFill>
                <a:srgbClr val="0070C0"/>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271244" y="13716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https://en.wikipedia.org/wiki/History_of_the_Actor_model</a:t>
            </a:r>
          </a:p>
        </p:txBody>
      </p:sp>
      <p:sp>
        <p:nvSpPr>
          <p:cNvPr id="12" name="Content Placeholder 1"/>
          <p:cNvSpPr txBox="1">
            <a:spLocks/>
          </p:cNvSpPr>
          <p:nvPr/>
        </p:nvSpPr>
        <p:spPr>
          <a:xfrm>
            <a:off x="304800" y="2771163"/>
            <a:ext cx="8077200" cy="3629637"/>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According to </a:t>
            </a:r>
            <a:r>
              <a:rPr lang="en-US" sz="1500" dirty="0" smtClean="0">
                <a:solidFill>
                  <a:schemeClr val="bg1"/>
                </a:solidFill>
                <a:latin typeface="Bahnschrift" panose="020B0502040204020203" pitchFamily="34" charset="0"/>
                <a:cs typeface="Arial" panose="020B0604020202020204" pitchFamily="34" charset="0"/>
              </a:rPr>
              <a:t>Hewitt the </a:t>
            </a:r>
            <a:r>
              <a:rPr lang="en-US" sz="1500" dirty="0">
                <a:solidFill>
                  <a:schemeClr val="bg1"/>
                </a:solidFill>
                <a:latin typeface="Bahnschrift" panose="020B0502040204020203" pitchFamily="34" charset="0"/>
                <a:cs typeface="Arial" panose="020B0604020202020204" pitchFamily="34" charset="0"/>
              </a:rPr>
              <a:t>a</a:t>
            </a:r>
            <a:r>
              <a:rPr lang="en-US" sz="1500" dirty="0" smtClean="0">
                <a:solidFill>
                  <a:schemeClr val="bg1"/>
                </a:solidFill>
                <a:latin typeface="Bahnschrift" panose="020B0502040204020203" pitchFamily="34" charset="0"/>
                <a:cs typeface="Arial" panose="020B0604020202020204" pitchFamily="34" charset="0"/>
              </a:rPr>
              <a:t>ctor </a:t>
            </a:r>
            <a:r>
              <a:rPr lang="en-US" sz="1500" dirty="0">
                <a:solidFill>
                  <a:schemeClr val="bg1"/>
                </a:solidFill>
                <a:latin typeface="Bahnschrift" panose="020B0502040204020203" pitchFamily="34" charset="0"/>
                <a:cs typeface="Arial" panose="020B0604020202020204" pitchFamily="34" charset="0"/>
              </a:rPr>
              <a:t>model is based on physics in contrast with other models of computation </a:t>
            </a:r>
            <a:r>
              <a:rPr lang="en-US" sz="1500" dirty="0" smtClean="0">
                <a:solidFill>
                  <a:schemeClr val="bg1"/>
                </a:solidFill>
                <a:latin typeface="Bahnschrift" panose="020B0502040204020203" pitchFamily="34" charset="0"/>
                <a:cs typeface="Arial" panose="020B0604020202020204" pitchFamily="34" charset="0"/>
              </a:rPr>
              <a:t>( that </a:t>
            </a:r>
            <a:r>
              <a:rPr lang="en-US" sz="1500" dirty="0">
                <a:solidFill>
                  <a:schemeClr val="bg1"/>
                </a:solidFill>
                <a:latin typeface="Bahnschrift" panose="020B0502040204020203" pitchFamily="34" charset="0"/>
                <a:cs typeface="Arial" panose="020B0604020202020204" pitchFamily="34" charset="0"/>
              </a:rPr>
              <a:t>were based on mathematical logic, set theory, algebra, etc</a:t>
            </a:r>
            <a:r>
              <a:rPr lang="en-US" sz="1500" dirty="0" smtClean="0">
                <a:solidFill>
                  <a:schemeClr val="bg1"/>
                </a:solidFill>
                <a:latin typeface="Bahnschrift" panose="020B0502040204020203" pitchFamily="34" charset="0"/>
                <a:cs typeface="Arial" panose="020B0604020202020204" pitchFamily="34" charset="0"/>
              </a:rPr>
              <a:t>.)</a:t>
            </a:r>
          </a:p>
          <a:p>
            <a:pPr marL="365760" indent="-182880">
              <a:lnSpc>
                <a:spcPct val="110000"/>
              </a:lnSpc>
              <a:spcBef>
                <a:spcPts val="600"/>
              </a:spcBef>
              <a:spcAft>
                <a:spcPts val="0"/>
              </a:spcAft>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One </a:t>
            </a:r>
            <a:r>
              <a:rPr lang="en-US" sz="1500" dirty="0">
                <a:solidFill>
                  <a:schemeClr val="bg1"/>
                </a:solidFill>
                <a:latin typeface="Bahnschrift" panose="020B0502040204020203" pitchFamily="34" charset="0"/>
                <a:cs typeface="Arial" panose="020B0604020202020204" pitchFamily="34" charset="0"/>
              </a:rPr>
              <a:t>issue is what can be observed about Actor systems. </a:t>
            </a:r>
            <a:endParaRPr lang="en-US" sz="1500" dirty="0" smtClean="0">
              <a:solidFill>
                <a:schemeClr val="bg1"/>
              </a:solidFill>
              <a:latin typeface="Bahnschrift" panose="020B0502040204020203" pitchFamily="34" charset="0"/>
              <a:cs typeface="Arial" panose="020B0604020202020204" pitchFamily="34" charset="0"/>
            </a:endParaRPr>
          </a:p>
          <a:p>
            <a:pPr marL="365760" indent="-182880">
              <a:lnSpc>
                <a:spcPct val="110000"/>
              </a:lnSpc>
              <a:spcBef>
                <a:spcPts val="600"/>
              </a:spcBef>
              <a:spcAft>
                <a:spcPts val="0"/>
              </a:spcAft>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The </a:t>
            </a:r>
            <a:r>
              <a:rPr lang="en-US" sz="1500" dirty="0">
                <a:solidFill>
                  <a:schemeClr val="bg1"/>
                </a:solidFill>
                <a:latin typeface="Bahnschrift" panose="020B0502040204020203" pitchFamily="34" charset="0"/>
                <a:cs typeface="Arial" panose="020B0604020202020204" pitchFamily="34" charset="0"/>
              </a:rPr>
              <a:t>question does not have an obvious answer because it poses both theoretical and observational challenges similar to those that had arisen in constructing the foundations of quantum physics. </a:t>
            </a:r>
            <a:endParaRPr lang="en-US" sz="1500" dirty="0" smtClean="0">
              <a:solidFill>
                <a:schemeClr val="bg1"/>
              </a:solidFill>
              <a:latin typeface="Bahnschrift" panose="020B0502040204020203" pitchFamily="34" charset="0"/>
              <a:cs typeface="Arial" panose="020B0604020202020204" pitchFamily="34" charset="0"/>
            </a:endParaRPr>
          </a:p>
          <a:p>
            <a:pPr marL="365760" indent="-182880">
              <a:lnSpc>
                <a:spcPct val="110000"/>
              </a:lnSpc>
              <a:spcBef>
                <a:spcPts val="600"/>
              </a:spcBef>
              <a:spcAft>
                <a:spcPts val="0"/>
              </a:spcAft>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In Actor </a:t>
            </a:r>
            <a:r>
              <a:rPr lang="en-US" sz="1500" dirty="0">
                <a:solidFill>
                  <a:schemeClr val="bg1"/>
                </a:solidFill>
                <a:latin typeface="Bahnschrift" panose="020B0502040204020203" pitchFamily="34" charset="0"/>
                <a:cs typeface="Arial" panose="020B0604020202020204" pitchFamily="34" charset="0"/>
              </a:rPr>
              <a:t>systems, typically we cannot observe the details by which the arrival order of messages for an Actor is determined </a:t>
            </a:r>
            <a:r>
              <a:rPr lang="en-US" sz="1500" dirty="0" smtClean="0">
                <a:solidFill>
                  <a:schemeClr val="bg1"/>
                </a:solidFill>
                <a:latin typeface="Bahnschrift" panose="020B0502040204020203" pitchFamily="34" charset="0"/>
                <a:cs typeface="Arial" panose="020B0604020202020204" pitchFamily="34" charset="0"/>
              </a:rPr>
              <a:t>(called </a:t>
            </a:r>
            <a:r>
              <a:rPr lang="en-US" sz="1500" i="1" dirty="0" smtClean="0">
                <a:solidFill>
                  <a:srgbClr val="0070C0"/>
                </a:solidFill>
                <a:latin typeface="Bahnschrift" panose="020B0502040204020203" pitchFamily="34" charset="0"/>
                <a:cs typeface="Arial" panose="020B0604020202020204" pitchFamily="34" charset="0"/>
              </a:rPr>
              <a:t>indeterminacy </a:t>
            </a:r>
            <a:r>
              <a:rPr lang="en-US" sz="1500" dirty="0" smtClean="0">
                <a:solidFill>
                  <a:schemeClr val="bg1"/>
                </a:solidFill>
                <a:latin typeface="Bahnschrift" panose="020B0502040204020203" pitchFamily="34" charset="0"/>
                <a:cs typeface="Arial" panose="020B0604020202020204" pitchFamily="34" charset="0"/>
              </a:rPr>
              <a:t>). </a:t>
            </a:r>
          </a:p>
          <a:p>
            <a:pPr marL="365760" indent="-182880">
              <a:lnSpc>
                <a:spcPct val="110000"/>
              </a:lnSpc>
              <a:spcBef>
                <a:spcPts val="600"/>
              </a:spcBef>
              <a:spcAft>
                <a:spcPts val="0"/>
              </a:spcAft>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Attempting </a:t>
            </a:r>
            <a:r>
              <a:rPr lang="en-US" sz="1500" dirty="0">
                <a:solidFill>
                  <a:schemeClr val="bg1"/>
                </a:solidFill>
                <a:latin typeface="Bahnschrift" panose="020B0502040204020203" pitchFamily="34" charset="0"/>
                <a:cs typeface="Arial" panose="020B0604020202020204" pitchFamily="34" charset="0"/>
              </a:rPr>
              <a:t>to do so affects the results and can even push the indeterminacy elsewhere. e.g., see </a:t>
            </a:r>
            <a:r>
              <a:rPr lang="en-US" sz="1500" dirty="0" err="1">
                <a:solidFill>
                  <a:schemeClr val="bg1"/>
                </a:solidFill>
                <a:latin typeface="Bahnschrift" panose="020B0502040204020203" pitchFamily="34" charset="0"/>
                <a:cs typeface="Arial" panose="020B0604020202020204" pitchFamily="34" charset="0"/>
              </a:rPr>
              <a:t>metastability</a:t>
            </a:r>
            <a:r>
              <a:rPr lang="en-US" sz="1500" dirty="0">
                <a:solidFill>
                  <a:schemeClr val="bg1"/>
                </a:solidFill>
                <a:latin typeface="Bahnschrift" panose="020B0502040204020203" pitchFamily="34" charset="0"/>
                <a:cs typeface="Arial" panose="020B0604020202020204" pitchFamily="34" charset="0"/>
              </a:rPr>
              <a:t> in electronics. Instead of observing the insides of arbitration processes of Actor computations, we await the outcomes. </a:t>
            </a:r>
            <a:endParaRPr lang="en-US" sz="1500" dirty="0" smtClean="0">
              <a:solidFill>
                <a:schemeClr val="bg1"/>
              </a:solidFill>
              <a:latin typeface="Bahnschrift" panose="020B0502040204020203" pitchFamily="34" charset="0"/>
              <a:cs typeface="Arial" panose="020B0604020202020204" pitchFamily="34" charset="0"/>
            </a:endParaRP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Appropriate for modern multi-cores, as they work with </a:t>
            </a:r>
            <a:r>
              <a:rPr lang="en-US" sz="1500" i="1" dirty="0">
                <a:solidFill>
                  <a:srgbClr val="0070C0"/>
                </a:solidFill>
                <a:latin typeface="Bahnschrift" panose="020B0502040204020203" pitchFamily="34" charset="0"/>
                <a:cs typeface="Arial" panose="020B0604020202020204" pitchFamily="34" charset="0"/>
              </a:rPr>
              <a:t>arbiter</a:t>
            </a:r>
            <a:r>
              <a:rPr lang="en-US" sz="1500" dirty="0">
                <a:solidFill>
                  <a:schemeClr val="bg1"/>
                </a:solidFill>
                <a:latin typeface="Bahnschrift" panose="020B0502040204020203" pitchFamily="34" charset="0"/>
                <a:cs typeface="Arial" panose="020B0604020202020204" pitchFamily="34" charset="0"/>
              </a:rPr>
              <a:t> circuits (“random selectors</a:t>
            </a:r>
            <a:r>
              <a:rPr lang="en-US" sz="1500" dirty="0" smtClean="0">
                <a:solidFill>
                  <a:schemeClr val="bg1"/>
                </a:solidFill>
                <a:latin typeface="Bahnschrift" panose="020B0502040204020203" pitchFamily="34" charset="0"/>
                <a:cs typeface="Arial" panose="020B0604020202020204" pitchFamily="34" charset="0"/>
              </a:rPr>
              <a:t>)</a:t>
            </a:r>
            <a:endParaRPr lang="en-US" sz="1500" dirty="0">
              <a:solidFill>
                <a:schemeClr val="bg1"/>
              </a:solidFill>
              <a:latin typeface="Bahnschrift" panose="020B0502040204020203" pitchFamily="34" charset="0"/>
              <a:cs typeface="Arial" panose="020B0604020202020204" pitchFamily="34" charset="0"/>
            </a:endParaRPr>
          </a:p>
        </p:txBody>
      </p:sp>
      <p:sp>
        <p:nvSpPr>
          <p:cNvPr id="9" name="Content Placeholder 1"/>
          <p:cNvSpPr txBox="1">
            <a:spLocks/>
          </p:cNvSpPr>
          <p:nvPr/>
        </p:nvSpPr>
        <p:spPr>
          <a:xfrm>
            <a:off x="304800" y="1918674"/>
            <a:ext cx="8077200" cy="824526"/>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 fundamental </a:t>
            </a:r>
            <a:r>
              <a:rPr lang="en-US" sz="1500" dirty="0" smtClean="0">
                <a:solidFill>
                  <a:schemeClr val="bg1"/>
                </a:solidFill>
                <a:latin typeface="Bahnschrift" panose="020B0502040204020203" pitchFamily="34" charset="0"/>
                <a:cs typeface="Arial" panose="020B0604020202020204" pitchFamily="34" charset="0"/>
              </a:rPr>
              <a:t>change </a:t>
            </a:r>
            <a:r>
              <a:rPr lang="en-US" sz="1500" dirty="0">
                <a:solidFill>
                  <a:schemeClr val="bg1"/>
                </a:solidFill>
                <a:latin typeface="Bahnschrift" panose="020B0502040204020203" pitchFamily="34" charset="0"/>
                <a:cs typeface="Arial" panose="020B0604020202020204" pitchFamily="34" charset="0"/>
              </a:rPr>
              <a:t>in </a:t>
            </a:r>
            <a:r>
              <a:rPr lang="en-US" sz="1500" dirty="0" smtClean="0">
                <a:solidFill>
                  <a:schemeClr val="bg1"/>
                </a:solidFill>
                <a:latin typeface="Bahnschrift" panose="020B0502040204020203" pitchFamily="34" charset="0"/>
                <a:cs typeface="Arial" panose="020B0604020202020204" pitchFamily="34" charset="0"/>
              </a:rPr>
              <a:t>the </a:t>
            </a:r>
            <a:r>
              <a:rPr lang="en-US" sz="1500" dirty="0">
                <a:solidFill>
                  <a:schemeClr val="bg1"/>
                </a:solidFill>
                <a:latin typeface="Bahnschrift" panose="020B0502040204020203" pitchFamily="34" charset="0"/>
                <a:cs typeface="Arial" panose="020B0604020202020204" pitchFamily="34" charset="0"/>
              </a:rPr>
              <a:t>Actor model is that it </a:t>
            </a:r>
            <a:r>
              <a:rPr lang="en-US" sz="1500" i="1" dirty="0">
                <a:solidFill>
                  <a:srgbClr val="0070C0"/>
                </a:solidFill>
                <a:latin typeface="Bahnschrift" panose="020B0502040204020203" pitchFamily="34" charset="0"/>
                <a:cs typeface="Arial" panose="020B0604020202020204" pitchFamily="34" charset="0"/>
              </a:rPr>
              <a:t>did not provide for global states</a:t>
            </a:r>
            <a:r>
              <a:rPr lang="en-US" sz="1500" dirty="0">
                <a:solidFill>
                  <a:schemeClr val="bg1"/>
                </a:solidFill>
                <a:latin typeface="Bahnschrift" panose="020B0502040204020203" pitchFamily="34" charset="0"/>
                <a:cs typeface="Arial" panose="020B0604020202020204" pitchFamily="34" charset="0"/>
              </a:rPr>
              <a:t> </a:t>
            </a:r>
          </a:p>
          <a:p>
            <a:pPr marL="365760" indent="-182880">
              <a:spcBef>
                <a:spcPts val="600"/>
              </a:spcBef>
              <a:spcAft>
                <a:spcPts val="0"/>
              </a:spcAft>
              <a:buClrTx/>
              <a:buFont typeface="Arial" panose="020B0604020202020204" pitchFamily="34" charset="0"/>
              <a:buChar char="•"/>
            </a:pPr>
            <a:r>
              <a:rPr lang="en-US" sz="1500" dirty="0" smtClean="0">
                <a:solidFill>
                  <a:schemeClr val="bg1"/>
                </a:solidFill>
                <a:latin typeface="Bahnschrift" panose="020B0502040204020203" pitchFamily="34" charset="0"/>
                <a:cs typeface="Arial" panose="020B0604020202020204" pitchFamily="34" charset="0"/>
              </a:rPr>
              <a:t>A </a:t>
            </a:r>
            <a:r>
              <a:rPr lang="en-US" sz="1500" dirty="0">
                <a:solidFill>
                  <a:schemeClr val="bg1"/>
                </a:solidFill>
                <a:latin typeface="Bahnschrift" panose="020B0502040204020203" pitchFamily="34" charset="0"/>
                <a:cs typeface="Arial" panose="020B0604020202020204" pitchFamily="34" charset="0"/>
              </a:rPr>
              <a:t>computational step could not be defined as going from one global state to the next global state as had been done in all previous models of computation. </a:t>
            </a:r>
            <a:endParaRPr lang="en-US" sz="1500" dirty="0" smtClean="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4205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fade">
                                      <p:cBhvr>
                                        <p:cTn id="4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Indeterminacy</a:t>
            </a:r>
            <a:endParaRPr lang="en-US" sz="4000" b="1" dirty="0">
              <a:solidFill>
                <a:srgbClr val="0070C0"/>
              </a:solidFill>
              <a:latin typeface="Arial" panose="020B0604020202020204" pitchFamily="34" charset="0"/>
              <a:cs typeface="Arial" panose="020B0604020202020204" pitchFamily="34" charset="0"/>
            </a:endParaRPr>
          </a:p>
        </p:txBody>
      </p:sp>
      <p:sp>
        <p:nvSpPr>
          <p:cNvPr id="12" name="Content Placeholder 1"/>
          <p:cNvSpPr txBox="1">
            <a:spLocks/>
          </p:cNvSpPr>
          <p:nvPr/>
        </p:nvSpPr>
        <p:spPr>
          <a:xfrm>
            <a:off x="304800" y="4267200"/>
            <a:ext cx="8382000" cy="21335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buClrTx/>
              <a:buNone/>
            </a:pPr>
            <a:r>
              <a:rPr lang="en-US" b="1" dirty="0" smtClean="0">
                <a:solidFill>
                  <a:srgbClr val="0070C0"/>
                </a:solidFill>
                <a:latin typeface="Bahnschrift" panose="020B0502040204020203" pitchFamily="34" charset="0"/>
                <a:cs typeface="Arial" panose="020B0604020202020204" pitchFamily="34" charset="0"/>
              </a:rPr>
              <a:t>Indeterminacy is more like: impossible to even define </a:t>
            </a:r>
            <a:r>
              <a:rPr lang="en-US" b="1" dirty="0" err="1" smtClean="0">
                <a:solidFill>
                  <a:srgbClr val="0070C0"/>
                </a:solidFill>
                <a:latin typeface="Bahnschrift" panose="020B0502040204020203" pitchFamily="34" charset="0"/>
                <a:cs typeface="Arial" panose="020B0604020202020204" pitchFamily="34" charset="0"/>
              </a:rPr>
              <a:t>interleavings</a:t>
            </a:r>
            <a:endParaRPr lang="en-US" b="1" dirty="0" smtClean="0">
              <a:solidFill>
                <a:srgbClr val="0070C0"/>
              </a:solidFill>
              <a:latin typeface="Bahnschrift" panose="020B0502040204020203" pitchFamily="34" charset="0"/>
              <a:cs typeface="Arial" panose="020B0604020202020204" pitchFamily="34" charset="0"/>
            </a:endParaRPr>
          </a:p>
          <a:p>
            <a:pPr marL="365760" indent="-182880">
              <a:spcBef>
                <a:spcPts val="600"/>
              </a:spcBef>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This arises in actors from message passing… message sending</a:t>
            </a:r>
          </a:p>
          <a:p>
            <a:pPr marL="365760" indent="-182880">
              <a:spcBef>
                <a:spcPts val="600"/>
              </a:spcBef>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A message can take an arbitrarily long amount of time to be delivered</a:t>
            </a:r>
          </a:p>
          <a:p>
            <a:pPr marL="365760" indent="-182880">
              <a:spcBef>
                <a:spcPts val="600"/>
              </a:spcBef>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There is (from physical machines hosting actors) actual simultaneity that cannot be viewed as interleaving</a:t>
            </a:r>
          </a:p>
        </p:txBody>
      </p:sp>
      <p:sp>
        <p:nvSpPr>
          <p:cNvPr id="9" name="Content Placeholder 1"/>
          <p:cNvSpPr txBox="1">
            <a:spLocks/>
          </p:cNvSpPr>
          <p:nvPr/>
        </p:nvSpPr>
        <p:spPr>
          <a:xfrm>
            <a:off x="304800" y="1266827"/>
            <a:ext cx="8077200" cy="2924174"/>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buClrTx/>
              <a:buNone/>
            </a:pPr>
            <a:r>
              <a:rPr lang="en-US" b="1" dirty="0" smtClean="0">
                <a:solidFill>
                  <a:srgbClr val="C00000"/>
                </a:solidFill>
                <a:latin typeface="Bahnschrift" panose="020B0502040204020203" pitchFamily="34" charset="0"/>
                <a:cs typeface="Arial" panose="020B0604020202020204" pitchFamily="34" charset="0"/>
              </a:rPr>
              <a:t>Indeterminacy</a:t>
            </a:r>
            <a:r>
              <a:rPr lang="en-US" dirty="0" smtClean="0">
                <a:solidFill>
                  <a:schemeClr val="bg1"/>
                </a:solidFill>
                <a:latin typeface="Bahnschrift" panose="020B0502040204020203" pitchFamily="34" charset="0"/>
                <a:cs typeface="Arial" panose="020B0604020202020204" pitchFamily="34" charset="0"/>
              </a:rPr>
              <a:t> is defined as different from </a:t>
            </a:r>
            <a:r>
              <a:rPr lang="en-US" dirty="0" smtClean="0">
                <a:solidFill>
                  <a:srgbClr val="C00000"/>
                </a:solidFill>
                <a:latin typeface="Bahnschrift" panose="020B0502040204020203" pitchFamily="34" charset="0"/>
                <a:cs typeface="Arial" panose="020B0604020202020204" pitchFamily="34" charset="0"/>
              </a:rPr>
              <a:t>non-determinacy</a:t>
            </a:r>
          </a:p>
          <a:p>
            <a:pPr marL="365760" indent="-182880">
              <a:spcBef>
                <a:spcPts val="600"/>
              </a:spcBef>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Other concurrency models seems to think of concurrency as </a:t>
            </a:r>
            <a:r>
              <a:rPr lang="en-US" sz="1800" i="1" dirty="0" smtClean="0">
                <a:solidFill>
                  <a:srgbClr val="0070C0"/>
                </a:solidFill>
                <a:latin typeface="Bahnschrift" panose="020B0502040204020203" pitchFamily="34" charset="0"/>
                <a:cs typeface="Arial" panose="020B0604020202020204" pitchFamily="34" charset="0"/>
              </a:rPr>
              <a:t>interleaving </a:t>
            </a:r>
            <a:r>
              <a:rPr lang="en-US" sz="1800" dirty="0" smtClean="0">
                <a:solidFill>
                  <a:schemeClr val="bg1"/>
                </a:solidFill>
                <a:latin typeface="Bahnschrift" panose="020B0502040204020203" pitchFamily="34" charset="0"/>
                <a:cs typeface="Arial" panose="020B0604020202020204" pitchFamily="34" charset="0"/>
              </a:rPr>
              <a:t>of events that could be all done in sequence, but are shuffled together… and we cant predict the shuffle</a:t>
            </a:r>
          </a:p>
          <a:p>
            <a:pPr marL="365760" indent="-182880">
              <a:spcBef>
                <a:spcPts val="600"/>
              </a:spcBef>
              <a:buClrTx/>
              <a:buFont typeface="Arial" panose="020B0604020202020204" pitchFamily="34" charset="0"/>
              <a:buChar char="•"/>
            </a:pPr>
            <a:r>
              <a:rPr lang="en-US" sz="1800" dirty="0" smtClean="0">
                <a:solidFill>
                  <a:schemeClr val="bg1"/>
                </a:solidFill>
                <a:latin typeface="Bahnschrift" panose="020B0502040204020203" pitchFamily="34" charset="0"/>
                <a:cs typeface="Arial" panose="020B0604020202020204" pitchFamily="34" charset="0"/>
              </a:rPr>
              <a:t>Interleaved concurrent events on critical regions gives rise to race conditions, for example</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D</a:t>
            </a:r>
            <a:r>
              <a:rPr lang="en-US" sz="1800" dirty="0" smtClean="0">
                <a:solidFill>
                  <a:schemeClr val="bg1"/>
                </a:solidFill>
                <a:latin typeface="Bahnschrift" panose="020B0502040204020203" pitchFamily="34" charset="0"/>
                <a:cs typeface="Arial" panose="020B0604020202020204" pitchFamily="34" charset="0"/>
              </a:rPr>
              <a:t>ifferent </a:t>
            </a:r>
            <a:r>
              <a:rPr lang="en-US" sz="1800" dirty="0" err="1" smtClean="0">
                <a:solidFill>
                  <a:schemeClr val="bg1"/>
                </a:solidFill>
                <a:latin typeface="Bahnschrift" panose="020B0502040204020203" pitchFamily="34" charset="0"/>
                <a:cs typeface="Arial" panose="020B0604020202020204" pitchFamily="34" charset="0"/>
              </a:rPr>
              <a:t>interleavings</a:t>
            </a:r>
            <a:r>
              <a:rPr lang="en-US" sz="1800" dirty="0" smtClean="0">
                <a:solidFill>
                  <a:schemeClr val="bg1"/>
                </a:solidFill>
                <a:latin typeface="Bahnschrift" panose="020B0502040204020203" pitchFamily="34" charset="0"/>
                <a:cs typeface="Arial" panose="020B0604020202020204" pitchFamily="34" charset="0"/>
              </a:rPr>
              <a:t> … some work, some conflict, all from one collection of concurrent processes</a:t>
            </a: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7539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Models: Shared Data State</a:t>
            </a:r>
            <a:endParaRPr lang="en-US" sz="40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96779" y="1276646"/>
            <a:ext cx="7399421" cy="5532059"/>
          </a:xfrm>
          <a:prstGeom prst="rect">
            <a:avLst/>
          </a:prstGeom>
        </p:spPr>
      </p:pic>
      <p:sp>
        <p:nvSpPr>
          <p:cNvPr id="5" name="Content Placeholder 1"/>
          <p:cNvSpPr txBox="1">
            <a:spLocks/>
          </p:cNvSpPr>
          <p:nvPr/>
        </p:nvSpPr>
        <p:spPr>
          <a:xfrm>
            <a:off x="304800" y="1479384"/>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smtClean="0">
                <a:solidFill>
                  <a:srgbClr val="BE442C"/>
                </a:solidFill>
                <a:latin typeface="Arial Narrow" panose="020B0606020202030204" pitchFamily="34" charset="0"/>
                <a:cs typeface="Arial" panose="020B0604020202020204" pitchFamily="34" charset="0"/>
              </a:rPr>
              <a:t>Diagram </a:t>
            </a:r>
            <a:endParaRPr lang="en-US" sz="2800"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7473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13985</TotalTime>
  <Words>2567</Words>
  <Application>Microsoft Office PowerPoint</Application>
  <PresentationFormat>On-screen Show (4:3)</PresentationFormat>
  <Paragraphs>257</Paragraphs>
  <Slides>36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Arial</vt:lpstr>
      <vt:lpstr>Arial Narrow</vt:lpstr>
      <vt:lpstr>Bahnschrift</vt:lpstr>
      <vt:lpstr>Bahnschrift Condensed</vt:lpstr>
      <vt:lpstr>Bahnschrift SemiBold</vt:lpstr>
      <vt:lpstr>Calibri</vt:lpstr>
      <vt:lpstr>Cascadia Code</vt:lpstr>
      <vt:lpstr>Century Gothic</vt:lpstr>
      <vt:lpstr>Courier New</vt:lpstr>
      <vt:lpstr>Lucida Sans</vt:lpstr>
      <vt:lpstr>MV Boli</vt:lpstr>
      <vt:lpstr>Verdana</vt:lpstr>
      <vt:lpstr>Wingdings</vt:lpstr>
      <vt:lpstr>Wingdings 2</vt:lpstr>
      <vt:lpstr>Wingdings 3</vt:lpstr>
      <vt:lpstr>Slice</vt:lpstr>
      <vt:lpstr>On Beyond Objects Programming in the 21th century  COMP 590-059  Fall 2021</vt:lpstr>
      <vt:lpstr>The Actor concurrency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1192</cp:revision>
  <dcterms:created xsi:type="dcterms:W3CDTF">2013-02-22T17:09:52Z</dcterms:created>
  <dcterms:modified xsi:type="dcterms:W3CDTF">2021-11-16T18:22:44Z</dcterms:modified>
</cp:coreProperties>
</file>