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21"/>
  </p:notesMasterIdLst>
  <p:sldIdLst>
    <p:sldId id="539" r:id="rId2"/>
    <p:sldId id="597" r:id="rId3"/>
    <p:sldId id="620" r:id="rId4"/>
    <p:sldId id="646" r:id="rId5"/>
    <p:sldId id="640" r:id="rId6"/>
    <p:sldId id="639" r:id="rId7"/>
    <p:sldId id="641" r:id="rId8"/>
    <p:sldId id="642" r:id="rId9"/>
    <p:sldId id="644" r:id="rId10"/>
    <p:sldId id="647" r:id="rId11"/>
    <p:sldId id="649" r:id="rId12"/>
    <p:sldId id="650" r:id="rId13"/>
    <p:sldId id="648" r:id="rId14"/>
    <p:sldId id="645" r:id="rId15"/>
    <p:sldId id="606" r:id="rId16"/>
    <p:sldId id="472" r:id="rId17"/>
    <p:sldId id="616" r:id="rId18"/>
    <p:sldId id="536" r:id="rId19"/>
    <p:sldId id="55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41C"/>
    <a:srgbClr val="F3FEE2"/>
    <a:srgbClr val="E2FBC1"/>
    <a:srgbClr val="F9FDC3"/>
    <a:srgbClr val="FEF5E8"/>
    <a:srgbClr val="BE442C"/>
    <a:srgbClr val="FEF9EC"/>
    <a:srgbClr val="B34D1F"/>
    <a:srgbClr val="FBEDDD"/>
    <a:srgbClr val="F4E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77" autoAdjust="0"/>
    <p:restoredTop sz="94633" autoAdjust="0"/>
  </p:normalViewPr>
  <p:slideViewPr>
    <p:cSldViewPr>
      <p:cViewPr varScale="1">
        <p:scale>
          <a:sx n="127" d="100"/>
          <a:sy n="127" d="100"/>
        </p:scale>
        <p:origin x="80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72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40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5731CC-7623-49A2-BDB8-9242858AF01D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47FE0E-92D0-472F-9E15-224B450E1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3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900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63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2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0286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7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000245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025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4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0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6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07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66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80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66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3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7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DC30AAD-270B-45A5-9812-B3FF80DA1D53}" type="datetimeFigureOut">
              <a:rPr lang="en-US" smtClean="0"/>
              <a:t>10/19/2021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1AC0F1D-8C17-445D-B92E-6E4FAA8C8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19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  <p:sldLayoutId id="214748386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erve.com/remy/object-oriented-programming-in-apl" TargetMode="External"/><Relationship Id="rId7" Type="http://schemas.openxmlformats.org/officeDocument/2006/relationships/image" Target="../media/image4.JPG"/><Relationship Id="rId2" Type="http://schemas.openxmlformats.org/officeDocument/2006/relationships/hyperlink" Target="https://en.wikipedia.org/wiki/Write-only_langu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Conway's_Game_of_Life" TargetMode="External"/><Relationship Id="rId5" Type="http://schemas.openxmlformats.org/officeDocument/2006/relationships/hyperlink" Target="https://www.quora.com/What-made-APL-programming-so-revolutionary" TargetMode="External"/><Relationship Id="rId4" Type="http://schemas.openxmlformats.org/officeDocument/2006/relationships/hyperlink" Target="https://www.jsoftware.com/papers/APL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erlang.org/examples/examples-2.0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620000" cy="21336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Beyond Objects</a:t>
            </a:r>
            <a: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Programming in the 21</a:t>
            </a:r>
            <a:r>
              <a:rPr lang="en-US" sz="2400" b="1" baseline="30000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th</a:t>
            </a:r>
            <a:r>
              <a:rPr lang="en-US" sz="2400" b="1" dirty="0" smtClean="0">
                <a:solidFill>
                  <a:srgbClr val="0070C0"/>
                </a:solidFill>
                <a:latin typeface="MV Boli" panose="02000500030200090000" pitchFamily="2" charset="0"/>
                <a:ea typeface="Verdana" pitchFamily="34" charset="0"/>
                <a:cs typeface="MV Boli" panose="02000500030200090000" pitchFamily="2" charset="0"/>
              </a:rPr>
              <a:t> century</a:t>
            </a:r>
            <a: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sz="2400" b="1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COMP 590-059 </a:t>
            </a:r>
            <a:b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</a:br>
            <a:r>
              <a:rPr lang="en-US" sz="1600" b="1" i="1" dirty="0" smtClean="0">
                <a:solidFill>
                  <a:schemeClr val="bg1">
                    <a:lumMod val="65000"/>
                    <a:lumOff val="35000"/>
                  </a:schemeClr>
                </a:solidFill>
                <a:latin typeface="Lucida Sans" panose="020B0602030504020204" pitchFamily="34" charset="0"/>
                <a:ea typeface="Verdana" pitchFamily="34" charset="0"/>
                <a:cs typeface="Verdana" pitchFamily="34" charset="0"/>
              </a:rPr>
              <a:t>Fall 2021</a:t>
            </a: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5257800"/>
            <a:ext cx="3962400" cy="1143000"/>
          </a:xfrm>
        </p:spPr>
        <p:txBody>
          <a:bodyPr>
            <a:normAutofit fontScale="32500" lnSpcReduction="20000"/>
          </a:bodyPr>
          <a:lstStyle/>
          <a:p>
            <a:pPr algn="r">
              <a:lnSpc>
                <a:spcPts val="1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accent2">
                    <a:lumMod val="50000"/>
                  </a:schemeClr>
                </a:solidFill>
              </a:rPr>
              <a:t>  </a:t>
            </a:r>
          </a:p>
          <a:p>
            <a:pPr algn="r"/>
            <a:r>
              <a:rPr lang="en-US" sz="4900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David </a:t>
            </a:r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Stotts</a:t>
            </a: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Computer Science </a:t>
            </a:r>
            <a:r>
              <a:rPr lang="en-US" sz="4900" b="1" i="1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Dept</a:t>
            </a:r>
            <a:endParaRPr lang="en-US" sz="49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  <a:p>
            <a:pPr algn="r"/>
            <a:r>
              <a:rPr lang="en-US" sz="4900" b="1" i="1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UNC Chapel Hill</a:t>
            </a:r>
            <a:endParaRPr lang="en-US" sz="2500" b="1" i="1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77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6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rsa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828800"/>
            <a:ext cx="8428022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This section illustrates the principles behind public key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cryptography and implements a simple system in </a:t>
            </a:r>
            <a:r>
              <a:rPr lang="en-US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 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buNone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few definitions: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RSA public keys system is characterized by two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2-tuples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of integers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{</a:t>
            </a:r>
            <a:r>
              <a:rPr lang="en-US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N, A}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{N, B} </a:t>
            </a:r>
            <a:endParaRPr lang="en-US" b="1" dirty="0" smtClean="0">
              <a:solidFill>
                <a:srgbClr val="C0000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one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tuple is called the </a:t>
            </a:r>
            <a:r>
              <a:rPr lang="en-US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private </a:t>
            </a:r>
            <a:r>
              <a:rPr lang="en-US" b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key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openly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published in a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catalogue</a:t>
            </a:r>
          </a:p>
          <a:p>
            <a:pPr marL="45720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he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other is called a </a:t>
            </a: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private key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is kept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secret</a:t>
            </a:r>
            <a:endParaRPr lang="en-US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encrypt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message </a:t>
            </a:r>
            <a:r>
              <a:rPr lang="en-US" b="1" dirty="0">
                <a:solidFill>
                  <a:schemeClr val="accent3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with the </a:t>
            </a:r>
            <a:r>
              <a:rPr lang="en-US" b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private key { N, A }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compute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</a:t>
            </a:r>
            <a:r>
              <a:rPr lang="en-US" b="1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</a:t>
            </a:r>
            <a:r>
              <a:rPr lang="en-US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=  </a:t>
            </a:r>
            <a:r>
              <a:rPr lang="en-US" b="1" dirty="0" smtClean="0">
                <a:solidFill>
                  <a:schemeClr val="accent3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^</a:t>
            </a:r>
            <a:r>
              <a:rPr lang="en-US" b="1" dirty="0" smtClean="0">
                <a:solidFill>
                  <a:schemeClr val="accent3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mod </a:t>
            </a:r>
            <a:r>
              <a:rPr lang="en-US" b="1" dirty="0">
                <a:solidFill>
                  <a:schemeClr val="accent3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 </a:t>
            </a:r>
            <a:r>
              <a:rPr lang="en-US" b="1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is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now the encrypted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message )</a:t>
            </a:r>
          </a:p>
          <a:p>
            <a:pPr marL="457200" lvl="1" indent="-182880">
              <a:spcBef>
                <a:spcPts val="0"/>
              </a:spcBef>
              <a:buClrTx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decrypt the message we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use the </a:t>
            </a:r>
            <a:r>
              <a:rPr lang="en-US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</a:t>
            </a: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ublic key { N, B }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compute </a:t>
            </a:r>
          </a:p>
          <a:p>
            <a:pPr marL="27432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b="1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^</a:t>
            </a:r>
            <a:r>
              <a:rPr lang="en-US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mod </a:t>
            </a:r>
            <a:r>
              <a:rPr lang="en-US" b="1" dirty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endParaRPr lang="en-US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lvl="1" indent="0">
              <a:spcBef>
                <a:spcPts val="0"/>
              </a:spcBef>
              <a:buClrTx/>
              <a:buNone/>
            </a:pP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which gets </a:t>
            </a:r>
            <a:r>
              <a:rPr lang="en-US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you back to where you </a:t>
            </a:r>
            <a:r>
              <a:rPr lang="en-US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started, with </a:t>
            </a:r>
            <a:r>
              <a:rPr lang="en-US" b="1" dirty="0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endParaRPr lang="en-US" b="1" dirty="0">
              <a:solidFill>
                <a:srgbClr val="00B05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4148" y="1301695"/>
            <a:ext cx="8524875" cy="450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module on RSA Public Key Cryptography</a:t>
            </a:r>
          </a:p>
        </p:txBody>
      </p:sp>
    </p:spTree>
    <p:extLst>
      <p:ext uri="{BB962C8B-B14F-4D97-AF65-F5344CB8AC3E}">
        <p14:creationId xmlns:p14="http://schemas.microsoft.com/office/powerpoint/2010/main" val="610958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rsa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828800"/>
            <a:ext cx="8428022" cy="41148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generate two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large primes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q </a:t>
            </a:r>
            <a:endParaRPr lang="en-US" sz="2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compute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 = </a:t>
            </a:r>
            <a:r>
              <a:rPr lang="en-US" sz="2400" b="1" i="1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pq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phi(n) = (p-1)*(q-1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</a:t>
            </a:r>
            <a:endParaRPr lang="en-US" sz="2400" b="1" i="1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choose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random 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 where </a:t>
            </a: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0 </a:t>
            </a:r>
            <a:r>
              <a:rPr lang="en-US" sz="2400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&lt; b &lt; phi(n</a:t>
            </a: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such that </a:t>
            </a:r>
            <a:r>
              <a:rPr lang="en-US" sz="2400" b="1" i="1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(b, phi(n)) = 1</a:t>
            </a: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compute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 = b^(-1) mod phi(n)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using the Euclidean algorithm</a:t>
            </a: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publish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sz="2400" b="1" i="1" dirty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in a directory as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our </a:t>
            </a:r>
            <a:r>
              <a:rPr lang="en-US" sz="24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public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key </a:t>
            </a: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keep 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secret, and use </a:t>
            </a:r>
            <a:r>
              <a:rPr lang="en-US" sz="24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{ n, a }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as our private key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4148" y="1301695"/>
            <a:ext cx="8524875" cy="450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Steps in the Process for Making the Keys</a:t>
            </a:r>
          </a:p>
        </p:txBody>
      </p:sp>
    </p:spTree>
    <p:extLst>
      <p:ext uri="{BB962C8B-B14F-4D97-AF65-F5344CB8AC3E}">
        <p14:creationId xmlns:p14="http://schemas.microsoft.com/office/powerpoint/2010/main" val="304655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rsa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828800"/>
            <a:ext cx="7848599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we </a:t>
            </a:r>
            <a:r>
              <a:rPr lang="en-US" sz="22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send a message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we encode with </a:t>
            </a:r>
            <a:r>
              <a:rPr lang="en-US" sz="22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public key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for the person we are sending to</a:t>
            </a:r>
          </a:p>
          <a:p>
            <a:pPr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we </a:t>
            </a:r>
            <a:r>
              <a:rPr lang="en-US" sz="22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receive a message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we always decode with </a:t>
            </a:r>
            <a:r>
              <a:rPr lang="en-US" sz="2200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our own private key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ClrTx/>
              <a:buNone/>
            </a:pPr>
            <a:r>
              <a:rPr lang="en-US" sz="2200" b="1" i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So this means . . .</a:t>
            </a: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send a message </a:t>
            </a:r>
            <a:r>
              <a:rPr lang="en-US" sz="2200" b="1" dirty="0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person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R,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look up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R’s public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key </a:t>
            </a:r>
            <a:r>
              <a:rPr lang="en-US" sz="2200" b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</a:t>
            </a:r>
            <a:r>
              <a:rPr lang="en-US" sz="2200" b="1" i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pub</a:t>
            </a:r>
            <a:r>
              <a:rPr lang="en-US" sz="2200" i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in </a:t>
            </a:r>
            <a:r>
              <a:rPr lang="en-US" sz="2200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the public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catalog</a:t>
            </a: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We encode </a:t>
            </a:r>
            <a:r>
              <a:rPr lang="en-US" sz="2200" b="1" dirty="0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with key </a:t>
            </a:r>
            <a:r>
              <a:rPr lang="en-US" sz="2200" b="1" dirty="0" err="1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</a:t>
            </a:r>
            <a:r>
              <a:rPr lang="en-US" sz="2200" b="1" i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pub</a:t>
            </a:r>
            <a:r>
              <a:rPr lang="en-US" sz="22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to get </a:t>
            </a:r>
            <a:r>
              <a:rPr lang="en-US" sz="2200" b="1" dirty="0" err="1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sz="2200" b="1" i="1" dirty="0" err="1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enc</a:t>
            </a:r>
            <a:r>
              <a:rPr lang="en-US" sz="2200" b="1" i="1" dirty="0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22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and send it</a:t>
            </a:r>
          </a:p>
          <a:p>
            <a:pPr marL="274320" indent="-274320">
              <a:spcBef>
                <a:spcPts val="0"/>
              </a:spcBef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When R receives our </a:t>
            </a:r>
            <a:r>
              <a:rPr lang="en-US" sz="2200" b="1" dirty="0" err="1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</a:t>
            </a:r>
            <a:r>
              <a:rPr lang="en-US" sz="2200" b="1" i="1" dirty="0" err="1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enc</a:t>
            </a:r>
            <a:r>
              <a:rPr lang="en-US" sz="2200" b="1" i="1" dirty="0" smtClean="0">
                <a:solidFill>
                  <a:srgbClr val="00B05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 R decodes it with R’s private key  </a:t>
            </a:r>
            <a:r>
              <a:rPr lang="en-US" sz="2200" b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R</a:t>
            </a:r>
            <a:r>
              <a:rPr lang="en-US" sz="2200" b="1" i="1" dirty="0" err="1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priv</a:t>
            </a:r>
            <a:r>
              <a:rPr lang="en-US" sz="2200" b="1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.  So anyone can send R a </a:t>
            </a:r>
            <a:r>
              <a:rPr lang="en-US" sz="2200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messange</a:t>
            </a:r>
            <a:r>
              <a:rPr lang="en-US" sz="22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, but only R can decode and read it.</a:t>
            </a:r>
            <a:endParaRPr lang="en-US" sz="22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4148" y="1301695"/>
            <a:ext cx="8524875" cy="450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Steps in the Process for Send/Receive a Message</a:t>
            </a:r>
          </a:p>
        </p:txBody>
      </p:sp>
    </p:spTree>
    <p:extLst>
      <p:ext uri="{BB962C8B-B14F-4D97-AF65-F5344CB8AC3E}">
        <p14:creationId xmlns:p14="http://schemas.microsoft.com/office/powerpoint/2010/main" val="232047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rsa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828800"/>
            <a:ext cx="8428022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Example</a:t>
            </a:r>
            <a:r>
              <a:rPr lang="en-US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: (from the </a:t>
            </a:r>
            <a:r>
              <a:rPr lang="en-US" b="1" i="1" dirty="0" err="1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</a:t>
            </a:r>
            <a:r>
              <a:rPr lang="en-US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shell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 &gt; A = 117298167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 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pub key { A, N }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117298167.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2 &gt; B = 412261863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  </a:t>
            </a:r>
            <a:r>
              <a:rPr lang="en-US" sz="1600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</a:t>
            </a:r>
            <a:r>
              <a:rPr lang="en-US" sz="1600" dirty="0" err="1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priv</a:t>
            </a:r>
            <a:r>
              <a:rPr lang="en-US" sz="1600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key { B, N }</a:t>
            </a:r>
            <a:endParaRPr lang="en-US" sz="1600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412261863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3 &gt; N = 2315306317.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2315306317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4 &gt; M = "cat".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  <a:r>
              <a:rPr lang="en-US" sz="1600" dirty="0" smtClean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the message M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endParaRPr lang="en-US" sz="16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"cat"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5 &gt; I = lin:str2int(M).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6513012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 &gt; E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lin:pow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(I, A, N).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337586                      </a:t>
            </a:r>
            <a:r>
              <a:rPr lang="en-US" sz="1600" i="1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the encrypted message E</a:t>
            </a:r>
            <a:endParaRPr lang="en-US" sz="1600" i="1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7 &gt; D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lin:pow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(E, B, N).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6513012                     </a:t>
            </a:r>
            <a:r>
              <a:rPr lang="en-US" sz="1600" dirty="0" smtClean="0">
                <a:solidFill>
                  <a:srgbClr val="00B05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decrypted and back to M</a:t>
            </a:r>
            <a:endParaRPr lang="en-US" sz="1600" dirty="0">
              <a:solidFill>
                <a:srgbClr val="00B05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8 &gt; lin:int2str(D).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"cat"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4148" y="1301695"/>
            <a:ext cx="8524875" cy="450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module on Public Key Cryptography</a:t>
            </a:r>
          </a:p>
        </p:txBody>
      </p:sp>
    </p:spTree>
    <p:extLst>
      <p:ext uri="{BB962C8B-B14F-4D97-AF65-F5344CB8AC3E}">
        <p14:creationId xmlns:p14="http://schemas.microsoft.com/office/powerpoint/2010/main" val="1304030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rsa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266826"/>
            <a:ext cx="8428022" cy="52863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rsa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-compile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 [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export_all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 ).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make_sig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 =================================================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make_sig(Len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generate two &lt;Len&gt; digit prime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numbers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primes:make_prime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(Len),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 =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[P]),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Q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primes:make_prime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(Len),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("Q =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[Q]),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N = P*Q,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("N =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[N]),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Phi = (P-1)*(Q-1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now make B such that B &lt; Phi and </a:t>
            </a:r>
            <a:r>
              <a:rPr lang="en-US" sz="1600" b="1" dirty="0" err="1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(B, Phi) =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B = b(Phi),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("Public key (B) =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[B]),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lin:inv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(B, Phi),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("Private key (A) = ~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p~n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 [A]),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{{B,N},{A,N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}}.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5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1143000"/>
            <a:ext cx="8368544" cy="1981200"/>
          </a:xfrm>
          <a:prstGeom prst="roundRect">
            <a:avLst/>
          </a:prstGeom>
          <a:solidFill>
            <a:srgbClr val="F4E4CC">
              <a:alpha val="25000"/>
            </a:srgbClr>
          </a:solidFill>
          <a:ln w="15875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9900" dirty="0">
              <a:solidFill>
                <a:srgbClr val="0070C0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676400"/>
            <a:ext cx="2133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b="1" dirty="0">
                <a:solidFill>
                  <a:srgbClr val="0070C0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15458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533400" y="914400"/>
            <a:ext cx="6553200" cy="4876800"/>
            <a:chOff x="533400" y="914400"/>
            <a:chExt cx="6553200" cy="4876800"/>
          </a:xfrm>
        </p:grpSpPr>
        <p:sp>
          <p:nvSpPr>
            <p:cNvPr id="8" name="Rounded Rectangle 7"/>
            <p:cNvSpPr/>
            <p:nvPr/>
          </p:nvSpPr>
          <p:spPr>
            <a:xfrm>
              <a:off x="533400" y="914400"/>
              <a:ext cx="6553200" cy="4876800"/>
            </a:xfrm>
            <a:prstGeom prst="roundRect">
              <a:avLst/>
            </a:prstGeom>
            <a:solidFill>
              <a:srgbClr val="FEF9E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1037420" y="1129099"/>
              <a:ext cx="5577841" cy="4381767"/>
              <a:chOff x="1205060" y="990600"/>
              <a:chExt cx="5577841" cy="4381767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219200" y="990600"/>
                <a:ext cx="539713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Done by </a:t>
                </a:r>
                <a:r>
                  <a:rPr lang="en-US" b="1" dirty="0" smtClean="0">
                    <a:solidFill>
                      <a:srgbClr val="C0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“list comprehension”</a:t>
                </a:r>
              </a:p>
              <a:p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Based on mathematical “set builder notation” </a:t>
                </a:r>
              </a:p>
              <a:p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(also known as set comprehension)</a:t>
                </a:r>
              </a:p>
            </p:txBody>
          </p:sp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95400" y="2070146"/>
                <a:ext cx="5364480" cy="2514600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205060" y="4726036"/>
                <a:ext cx="557784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L</a:t>
                </a:r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ist comprehension is a language feature in </a:t>
                </a:r>
                <a:r>
                  <a:rPr lang="en-US" b="1" dirty="0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Erlang</a:t>
                </a:r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</a:t>
                </a:r>
              </a:p>
              <a:p>
                <a:r>
                  <a:rPr lang="en-US" dirty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</a:t>
                </a:r>
                <a:r>
                  <a:rPr lang="en-US" dirty="0" smtClean="0">
                    <a:solidFill>
                      <a:schemeClr val="bg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 well as is some form in </a:t>
                </a:r>
                <a:r>
                  <a:rPr lang="en-US" b="1" dirty="0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Haskell, </a:t>
                </a:r>
                <a:r>
                  <a:rPr lang="en-US" b="1" dirty="0" err="1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Clojure</a:t>
                </a:r>
                <a:r>
                  <a:rPr lang="en-US" b="1" dirty="0" smtClean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Python, Julia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8661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156510"/>
            <a:ext cx="7848600" cy="1424890"/>
          </a:xfrm>
          <a:noFill/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2400" dirty="0" smtClean="0">
                <a:latin typeface="Bahnschrift" panose="020B0502040204020203" pitchFamily="34" charset="0"/>
                <a:cs typeface="Courier New" panose="02070309020205020404" pitchFamily="49" charset="0"/>
              </a:rPr>
              <a:t>1) Write some Java Threads </a:t>
            </a:r>
            <a:r>
              <a:rPr lang="en-US" sz="2400" dirty="0" err="1" smtClean="0">
                <a:latin typeface="Bahnschrift" panose="020B0502040204020203" pitchFamily="34" charset="0"/>
                <a:cs typeface="Courier New" panose="02070309020205020404" pitchFamily="49" charset="0"/>
              </a:rPr>
              <a:t>progs</a:t>
            </a:r>
            <a:endParaRPr lang="en-US" sz="2400" i="1" dirty="0" smtClean="0">
              <a:latin typeface="Bahnschrift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endParaRPr lang="en-US" sz="1500" dirty="0">
              <a:solidFill>
                <a:srgbClr val="002060"/>
              </a:solidFill>
              <a:latin typeface="Bahnschrift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81000" y="381000"/>
            <a:ext cx="8458200" cy="838200"/>
          </a:xfrm>
          <a:prstGeom prst="roundRect">
            <a:avLst/>
          </a:prstGeom>
          <a:solidFill>
            <a:srgbClr val="F4E4CC">
              <a:alpha val="22000"/>
            </a:srgbClr>
          </a:solidFill>
          <a:ln w="15875" cap="flat" cmpd="sng" algn="ctr">
            <a:solidFill>
              <a:srgbClr val="EEF1EE">
                <a:lumMod val="7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4000" b="1" kern="0" dirty="0" smtClean="0">
                <a:solidFill>
                  <a:srgbClr val="0070C0"/>
                </a:solidFill>
                <a:latin typeface="Arial"/>
                <a:ea typeface="Gadugi" panose="020B0502040204020203" pitchFamily="34" charset="0"/>
                <a:cs typeface="Segoe UI Semilight" panose="020B0402040204020203" pitchFamily="34" charset="0"/>
              </a:rPr>
              <a:t>Assignment</a:t>
            </a:r>
            <a:endParaRPr kumimoji="0" lang="en-US" sz="66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0" y="1407617"/>
            <a:ext cx="8382000" cy="7005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chemeClr val="bg1"/>
              </a:buClr>
              <a:buNone/>
            </a:pPr>
            <a:r>
              <a:rPr lang="en-US" sz="3200" b="1" i="1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Due ???</a:t>
            </a:r>
          </a:p>
        </p:txBody>
      </p:sp>
    </p:spTree>
    <p:extLst>
      <p:ext uri="{BB962C8B-B14F-4D97-AF65-F5344CB8AC3E}">
        <p14:creationId xmlns:p14="http://schemas.microsoft.com/office/powerpoint/2010/main" val="22338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54598" y="4343400"/>
            <a:ext cx="7739232" cy="88359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</a:rPr>
              <a:t>APL Has been called a </a:t>
            </a:r>
            <a:r>
              <a:rPr lang="en-US" sz="2800" dirty="0" smtClean="0">
                <a:solidFill>
                  <a:srgbClr val="B34D1F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2"/>
              </a:rPr>
              <a:t>“write-only language”</a:t>
            </a:r>
            <a:endParaRPr lang="en-US" sz="2800" dirty="0">
              <a:solidFill>
                <a:srgbClr val="B34D1F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00600" y="5334000"/>
            <a:ext cx="2667000" cy="7620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B34D1F"/>
                </a:solidFill>
                <a:hlinkClick r:id="rId3"/>
              </a:rPr>
              <a:t>And so you know…</a:t>
            </a:r>
            <a:endParaRPr lang="en-US" b="1" i="1" dirty="0">
              <a:solidFill>
                <a:srgbClr val="B34D1F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381001"/>
            <a:ext cx="8524875" cy="86681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46207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APL Program </a:t>
            </a:r>
            <a:r>
              <a:rPr lang="en-US" sz="18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(source)</a:t>
            </a:r>
            <a:endParaRPr lang="en-US" sz="18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57200" y="3209740"/>
            <a:ext cx="2667000" cy="762000"/>
          </a:xfrm>
          <a:prstGeom prst="roundRect">
            <a:avLst/>
          </a:prstGeom>
          <a:solidFill>
            <a:srgbClr val="FBEDDD">
              <a:alpha val="17000"/>
            </a:srgbClr>
          </a:solidFill>
          <a:ln w="19050">
            <a:solidFill>
              <a:schemeClr val="accent1">
                <a:shade val="50000"/>
                <a:hueMod val="94000"/>
                <a:alpha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rgbClr val="B34D1F"/>
                </a:solidFill>
                <a:hlinkClick r:id="rId5"/>
              </a:rPr>
              <a:t>Alan Kay on APL</a:t>
            </a:r>
            <a:endParaRPr lang="en-US" b="1" i="1" dirty="0">
              <a:solidFill>
                <a:srgbClr val="B34D1F"/>
              </a:solidFill>
            </a:endParaRPr>
          </a:p>
        </p:txBody>
      </p:sp>
      <p:sp>
        <p:nvSpPr>
          <p:cNvPr id="10" name="Content Placeholder 1"/>
          <p:cNvSpPr txBox="1">
            <a:spLocks/>
          </p:cNvSpPr>
          <p:nvPr/>
        </p:nvSpPr>
        <p:spPr>
          <a:xfrm>
            <a:off x="228600" y="1619470"/>
            <a:ext cx="4572000" cy="5940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bg1"/>
                </a:solidFill>
                <a:latin typeface="Bahnschrift" panose="020B0502040204020203" pitchFamily="34" charset="0"/>
                <a:cs typeface="Arial" panose="020B0604020202020204" pitchFamily="34" charset="0"/>
                <a:hlinkClick r:id="rId6"/>
              </a:rPr>
              <a:t>Conway’s Game of Life</a:t>
            </a:r>
            <a:endParaRPr lang="en-US" sz="2800" dirty="0">
              <a:solidFill>
                <a:schemeClr val="bg1"/>
              </a:solidFill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91645"/>
            <a:ext cx="8686800" cy="674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430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animBg="1"/>
      <p:bldP spid="9" grpId="0" animBg="1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80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28600" y="228600"/>
            <a:ext cx="8686800" cy="2438400"/>
          </a:xfrm>
          <a:prstGeom prst="round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  <a:alpha val="10000"/>
                </a:schemeClr>
              </a:gs>
              <a:gs pos="49000">
                <a:schemeClr val="accent5">
                  <a:lumMod val="45000"/>
                  <a:lumOff val="55000"/>
                  <a:alpha val="98000"/>
                </a:schemeClr>
              </a:gs>
              <a:gs pos="86000">
                <a:schemeClr val="accent5">
                  <a:lumMod val="45000"/>
                  <a:lumOff val="55000"/>
                  <a:alpha val="74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rgbClr val="FBEDDD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2682"/>
            <a:ext cx="7620000" cy="21336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Erlang</a:t>
            </a:r>
            <a:b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example modules</a:t>
            </a:r>
            <a:br>
              <a:rPr lang="en-US" sz="4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US" sz="1600" b="1" i="1" dirty="0">
              <a:solidFill>
                <a:schemeClr val="bg1">
                  <a:lumMod val="65000"/>
                  <a:lumOff val="35000"/>
                </a:schemeClr>
              </a:solidFill>
              <a:latin typeface="Lucida Sans" panose="020B0602030504020204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19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Erlang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Modules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04800" y="1265162"/>
            <a:ext cx="7467600" cy="71603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Font typeface="Wingdings 3" panose="05040102010807070707" pitchFamily="18" charset="2"/>
              <a:buNone/>
            </a:pP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To Practice, and to see </a:t>
            </a:r>
            <a:r>
              <a:rPr lang="en-US" sz="2800" b="1" dirty="0" err="1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Bignums</a:t>
            </a:r>
            <a:r>
              <a:rPr lang="en-US" sz="2800" b="1" dirty="0" smtClean="0">
                <a:solidFill>
                  <a:srgbClr val="BE442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 action</a:t>
            </a:r>
            <a:endParaRPr lang="en-US" sz="2800" b="1" dirty="0">
              <a:solidFill>
                <a:srgbClr val="BE442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381000" y="2030310"/>
            <a:ext cx="7315199" cy="337989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Taken from a </a:t>
            </a: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  <a:hlinkClick r:id="rId2"/>
              </a:rPr>
              <a:t>paper by Joe </a:t>
            </a: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  <a:hlinkClick r:id="rId2"/>
              </a:rPr>
              <a:t>Armstrong</a:t>
            </a: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 (includes the example code).</a:t>
            </a:r>
            <a:endParaRPr lang="en-US" sz="2400" b="1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1200"/>
              </a:spcBef>
              <a:buNone/>
            </a:pP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Here are several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modules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that build on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each </a:t>
            </a:r>
            <a:r>
              <a:rPr lang="en-US" sz="2400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other</a:t>
            </a:r>
            <a:endParaRPr lang="en-US" sz="2400" dirty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First some linear algebra computations</a:t>
            </a:r>
            <a:endParaRPr lang="en-US" sz="2400" i="1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Next a prime number package that uses the linear algebra</a:t>
            </a:r>
            <a:endParaRPr lang="en-US" sz="2400" i="1" dirty="0">
              <a:solidFill>
                <a:srgbClr val="0070C0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457200" lvl="1" indent="-182880"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2400" i="1" dirty="0" smtClean="0">
                <a:solidFill>
                  <a:srgbClr val="0070C0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Finally a public key crypto package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4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752600"/>
            <a:ext cx="8428022" cy="46482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</a:t>
            </a:r>
            <a:r>
              <a:rPr lang="en-US" sz="18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-export([</a:t>
            </a: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pow/3,gcd/2,str2int/1,int2str/1,solve/2,inv/2</a:t>
            </a:r>
            <a:r>
              <a:rPr lang="en-US" sz="18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pow/3 =============================================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8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Computes </a:t>
            </a:r>
            <a:r>
              <a:rPr lang="en-US" sz="18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V = (A^B) mod M</a:t>
            </a:r>
            <a:endParaRPr lang="en-US" sz="1800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pow(A</a:t>
            </a: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1, M) -&gt; A rem M;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pow(A, 2, M) -&gt; A*A rem M;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pow(A, B, M)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B1 = B div 2,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B2 = B - B1,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%% B2 = B1 or B1+1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 = pow(A, B1, M),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case B2 of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B1 -&gt; (P*P) rem M;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_  -&gt; (P*P*A) rem M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</a:t>
            </a:r>
            <a:r>
              <a:rPr lang="en-US" sz="18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.</a:t>
            </a:r>
            <a:endParaRPr lang="en-US" sz="18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284148" y="1301695"/>
            <a:ext cx="8524875" cy="450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First a simple module on Linear Algebra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02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266826"/>
            <a:ext cx="8428022" cy="528637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</a:t>
            </a:r>
            <a:r>
              <a:rPr lang="en-US" sz="1600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/2 ==============================================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Computes the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greatest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common denominator of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and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B</a:t>
            </a:r>
            <a:endParaRPr lang="en-US" sz="1600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(A, B) when A &lt; B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(B, A);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(A, 0) -&gt; A;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(A, B) 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gcd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(B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A rem B).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 smtClean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str2int/1 ==========================================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</a:t>
            </a:r>
            <a:r>
              <a:rPr lang="en-US" sz="1600" dirty="0" smtClean="0"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Converts a string to a base 256 integer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str2int(</a:t>
            </a:r>
            <a:r>
              <a:rPr lang="en-US" sz="16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str2int(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Str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0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1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str2int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([H|T], N) -&gt; str2int(T, N*256+H);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str2int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([], N) -&gt; N.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</a:t>
            </a: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int2str/1 ============================================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6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Converts a base 256 integer to a string</a:t>
            </a:r>
            <a:endParaRPr lang="en-US" sz="1600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int2str(N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 int2str(N, </a:t>
            </a: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[]).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pt-BR" sz="1100" dirty="0" smtClean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int2str(N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L) when N =&lt; 0 -&gt; L;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int2str(N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L) </a:t>
            </a: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 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N1 = N div 256</a:t>
            </a: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 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H = N - </a:t>
            </a: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N1*256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</a:t>
            </a: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</a:t>
            </a:r>
            <a:r>
              <a:rPr lang="pt-BR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int2str(N1, [H|L</a:t>
            </a:r>
            <a:r>
              <a:rPr lang="pt-BR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]).</a:t>
            </a: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executes some piece of code, then it terminates. It can also run forever.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716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</a:t>
            </a:r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266826"/>
            <a:ext cx="8428022" cy="53625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solve/2 ==============================================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Computes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i="1" dirty="0" err="1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s.t.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A*C mod B = 1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( if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such C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exists )</a:t>
            </a:r>
            <a:endParaRPr lang="en-US" sz="1500" b="1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solve(A, B)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case catch s(A,B) of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insoluble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insoluble;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{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X, Y} -&gt; case A * X - B * Y of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1     -&gt; {X, Y};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other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error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end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end.</a:t>
            </a: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(_, 0)  -&gt; throw(insoluble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 </a:t>
            </a:r>
            <a:r>
              <a:rPr lang="en-US" sz="1500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throw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s(_, 1)  -&gt; {0, -1};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s(_, -1) -&gt; {0, 1};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s(A, B)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 K1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A div B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K2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A - K1*B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</a:t>
            </a:r>
            <a:r>
              <a:rPr lang="en-US" sz="15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Tmp,X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 = s(B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,-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K2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),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{X, K1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* X -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Tmp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}.</a:t>
            </a: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</a:t>
            </a:r>
            <a:r>
              <a:rPr lang="en-US" sz="15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inv</a:t>
            </a:r>
            <a:r>
              <a:rPr lang="en-US" sz="15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/2 ================================================</a:t>
            </a:r>
          </a:p>
          <a:p>
            <a:pPr marL="109728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15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Solves the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lin.congruence </a:t>
            </a:r>
            <a:r>
              <a:rPr lang="en-US" sz="1600" b="1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A*X-B*Y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= 1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(if solvable)</a:t>
            </a:r>
            <a:endParaRPr lang="en-US" sz="1500" b="1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 err="1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inv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(A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B)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case solve(A, B) of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{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X, _} -&gt; if X &lt; 0 -&gt; X + B;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true 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X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end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_ </a:t>
            </a: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-&gt; </a:t>
            </a:r>
            <a:r>
              <a:rPr lang="en-US" sz="15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no_inverse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</a:t>
            </a:r>
            <a:r>
              <a:rPr lang="en-US" sz="15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end.</a:t>
            </a:r>
            <a:endParaRPr lang="en-US" sz="15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45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6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“primes”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828800"/>
            <a:ext cx="8428022" cy="4724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-module(primes).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-export( [ make/1, 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/1, make_prime/1 ] ).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make/1 ===================================================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Generates a random integer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with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decimal digits.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make(N)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new_seed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(), make(N, 0).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make(0, D) -&gt; D;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make(N, D) -&gt; make(N-1, D*10 + 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random:uniform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(10)-1)).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>
              <a:solidFill>
                <a:schemeClr val="bg1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new_seed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{_,_,X}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erlang:now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{H,M,S} = time(),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H1 = H * X rem 32767,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M1 = M * X rem 32767,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S1 = S * X rem 32767,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put(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random_seed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{H1,M1,S1}).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284148" y="1301695"/>
            <a:ext cx="8524875" cy="45090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Now a module on Primes, using </a:t>
            </a:r>
            <a:r>
              <a:rPr lang="en-US" sz="2400" b="1" dirty="0" err="1" smtClean="0">
                <a:solidFill>
                  <a:schemeClr val="bg1"/>
                </a:solidFill>
                <a:latin typeface="Bahnschrift" panose="020B0502040204020203" pitchFamily="34" charset="0"/>
                <a:ea typeface="Cascadia Code" panose="020B0609020000020004" pitchFamily="49" charset="0"/>
                <a:cs typeface="Cascadia Code" panose="020B0609020000020004" pitchFamily="49" charset="0"/>
              </a:rPr>
              <a:t>bignums</a:t>
            </a:r>
            <a:endParaRPr lang="en-US" sz="2400" b="1" dirty="0" smtClean="0">
              <a:solidFill>
                <a:schemeClr val="bg1"/>
              </a:solidFill>
              <a:latin typeface="Bahnschrift" panose="020B0502040204020203" pitchFamily="34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08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“primes”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266826"/>
            <a:ext cx="8428022" cy="53625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isprime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/1 , 2, 3 ==========================================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tests if </a:t>
            </a:r>
            <a:r>
              <a:rPr lang="en-US" sz="1600" b="1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is a prime number</a:t>
            </a:r>
            <a:endParaRPr lang="en-US" sz="1600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(D)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new_seed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(D, 100).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(D,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Ntests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N = length(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integer_to_list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(D)) -1,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Ntests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D, N).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(0, _, _) -&gt; true;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Ntest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N, Len)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K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random:uniform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(Len),</a:t>
            </a:r>
          </a:p>
          <a:p>
            <a:pPr marL="109728" indent="0">
              <a:spcBef>
                <a:spcPts val="600"/>
              </a:spcBef>
              <a:spcAft>
                <a:spcPts val="30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A is a random number less than N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A = make(K),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if A &lt; N -&gt; case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lin:pow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(A,N,N) of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A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(Ntest-1,N,Len);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   _ -&gt; false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      end;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true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Ntest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N, Len)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11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304800" y="381001"/>
            <a:ext cx="8524875" cy="838200"/>
          </a:xfrm>
          <a:prstGeom prst="roundRect">
            <a:avLst/>
          </a:prstGeom>
          <a:solidFill>
            <a:schemeClr val="accent5">
              <a:lumMod val="20000"/>
              <a:lumOff val="80000"/>
              <a:alpha val="27000"/>
            </a:schemeClr>
          </a:solidFill>
          <a:ln w="15875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 dirty="0">
              <a:solidFill>
                <a:srgbClr val="0070C0"/>
              </a:solidFill>
            </a:endParaRPr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457200" y="333376"/>
            <a:ext cx="8372475" cy="885825"/>
          </a:xfrm>
          <a:noFill/>
        </p:spPr>
        <p:txBody>
          <a:bodyPr>
            <a:normAutofit/>
          </a:bodyPr>
          <a:lstStyle/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Module “primes”</a:t>
            </a:r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381001" y="1266826"/>
            <a:ext cx="8428022" cy="536257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%%== make_prime/1 , 2 ===========================================</a:t>
            </a:r>
          </a:p>
          <a:p>
            <a:pPr marL="109728" indent="0">
              <a:spcBef>
                <a:spcPts val="0"/>
              </a:spcBef>
              <a:buNone/>
            </a:pP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%% 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Generates a random prime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P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with at least </a:t>
            </a:r>
            <a:r>
              <a:rPr lang="en-US" sz="1600" b="1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K</a:t>
            </a:r>
            <a:r>
              <a:rPr lang="en-US" sz="1600" i="1" dirty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decimal </a:t>
            </a:r>
            <a:r>
              <a:rPr lang="en-US" sz="1600" i="1" dirty="0" smtClean="0">
                <a:solidFill>
                  <a:srgbClr val="C0000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digits  </a:t>
            </a:r>
            <a:endParaRPr lang="en-US" sz="1600" b="1" i="1" dirty="0">
              <a:solidFill>
                <a:srgbClr val="C0000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make_prime(K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 when K &gt; 0 -&gt;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new_seed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N = make(K),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if N &gt; 3 -&gt;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("Generating a ~w digit prime ",[K]),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MaxTries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= N - 3,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P1 =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MaxTries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, N+1),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("~n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",[]),  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or </a:t>
            </a:r>
            <a:r>
              <a:rPr lang="en-US" sz="1600" b="1" dirty="0" err="1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io:fwrite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   P1;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true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(K)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make_prime(0, _) -&gt; exit(impossible</a:t>
            </a:r>
            <a:r>
              <a:rPr lang="en-US" sz="1600" dirty="0" smtClean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); </a:t>
            </a:r>
            <a:r>
              <a:rPr lang="en-US" sz="1600" b="1" dirty="0" smtClean="0">
                <a:solidFill>
                  <a:srgbClr val="0070C0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% exit</a:t>
            </a:r>
            <a:endParaRPr lang="en-US" sz="16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(K, P) -&gt;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io:format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(".",[]),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case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is_prime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(P) of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true  -&gt; P;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   false -&gt; </a:t>
            </a:r>
            <a:r>
              <a:rPr lang="en-US" sz="1600" dirty="0" err="1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make_prime</a:t>
            </a: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(K-1, P+1)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latin typeface="Cascadia Code" panose="020B0609020000020004" pitchFamily="49" charset="0"/>
                <a:ea typeface="Cascadia Code" panose="020B0609020000020004" pitchFamily="49" charset="0"/>
                <a:cs typeface="Cascadia Code" panose="020B0609020000020004" pitchFamily="49" charset="0"/>
              </a:rPr>
              <a:t>   end.</a:t>
            </a:r>
          </a:p>
          <a:p>
            <a:pPr marL="109728" indent="0">
              <a:spcBef>
                <a:spcPts val="0"/>
              </a:spcBef>
              <a:spcAft>
                <a:spcPts val="0"/>
              </a:spcAft>
              <a:buNone/>
            </a:pPr>
            <a:endParaRPr lang="en-US" sz="1500" b="1" dirty="0">
              <a:solidFill>
                <a:srgbClr val="0070C0"/>
              </a:solidFill>
              <a:latin typeface="Cascadia Code" panose="020B0609020000020004" pitchFamily="49" charset="0"/>
              <a:ea typeface="Cascadia Code" panose="020B0609020000020004" pitchFamily="49" charset="0"/>
              <a:cs typeface="Cascadia Code" panose="020B0609020000020004" pitchFamily="49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 process is created and terminated extremelly fast, that's why you can actually have thousands of them.</a:t>
            </a:r>
            <a:r>
              <a:rPr kumimoji="0" lang="en-US" altLang="en-US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371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16084</TotalTime>
  <Words>1881</Words>
  <Application>Microsoft Office PowerPoint</Application>
  <PresentationFormat>On-screen Show (4:3)</PresentationFormat>
  <Paragraphs>239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4" baseType="lpstr">
      <vt:lpstr>Arial</vt:lpstr>
      <vt:lpstr>Arial Narrow</vt:lpstr>
      <vt:lpstr>Arial Unicode MS</vt:lpstr>
      <vt:lpstr>Bahnschrift</vt:lpstr>
      <vt:lpstr>Calibri</vt:lpstr>
      <vt:lpstr>Cascadia Code</vt:lpstr>
      <vt:lpstr>Century Gothic</vt:lpstr>
      <vt:lpstr>Courier New</vt:lpstr>
      <vt:lpstr>Gadugi</vt:lpstr>
      <vt:lpstr>Lucida Sans</vt:lpstr>
      <vt:lpstr>MV Boli</vt:lpstr>
      <vt:lpstr>Segoe UI Semilight</vt:lpstr>
      <vt:lpstr>Verdana</vt:lpstr>
      <vt:lpstr>Wingdings 3</vt:lpstr>
      <vt:lpstr>Slice</vt:lpstr>
      <vt:lpstr>On Beyond Objects Programming in the 21th century  COMP 590-059  Fall 2021</vt:lpstr>
      <vt:lpstr>Erlang example modules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  <vt:lpstr>PowerPoint Presentation</vt:lpstr>
      <vt:lpstr>PowerPoint Presentation</vt:lpstr>
      <vt:lpstr>PowerPoint Presentation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Elemental Design Patterns</dc:title>
  <dc:creator>pds</dc:creator>
  <cp:lastModifiedBy>David Stotts</cp:lastModifiedBy>
  <cp:revision>1302</cp:revision>
  <dcterms:created xsi:type="dcterms:W3CDTF">2013-02-22T17:09:52Z</dcterms:created>
  <dcterms:modified xsi:type="dcterms:W3CDTF">2021-10-19T14:55:13Z</dcterms:modified>
</cp:coreProperties>
</file>