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34"/>
  </p:notesMasterIdLst>
  <p:sldIdLst>
    <p:sldId id="539" r:id="rId2"/>
    <p:sldId id="597" r:id="rId3"/>
    <p:sldId id="653" r:id="rId4"/>
    <p:sldId id="660" r:id="rId5"/>
    <p:sldId id="662" r:id="rId6"/>
    <p:sldId id="663" r:id="rId7"/>
    <p:sldId id="664" r:id="rId8"/>
    <p:sldId id="669" r:id="rId9"/>
    <p:sldId id="668" r:id="rId10"/>
    <p:sldId id="667" r:id="rId11"/>
    <p:sldId id="666" r:id="rId12"/>
    <p:sldId id="665" r:id="rId13"/>
    <p:sldId id="650" r:id="rId14"/>
    <p:sldId id="661" r:id="rId15"/>
    <p:sldId id="670" r:id="rId16"/>
    <p:sldId id="674" r:id="rId17"/>
    <p:sldId id="675" r:id="rId18"/>
    <p:sldId id="676" r:id="rId19"/>
    <p:sldId id="673" r:id="rId20"/>
    <p:sldId id="672" r:id="rId21"/>
    <p:sldId id="649" r:id="rId22"/>
    <p:sldId id="654" r:id="rId23"/>
    <p:sldId id="655" r:id="rId24"/>
    <p:sldId id="656" r:id="rId25"/>
    <p:sldId id="657" r:id="rId26"/>
    <p:sldId id="658" r:id="rId27"/>
    <p:sldId id="659" r:id="rId28"/>
    <p:sldId id="648" r:id="rId29"/>
    <p:sldId id="472" r:id="rId30"/>
    <p:sldId id="606" r:id="rId31"/>
    <p:sldId id="536" r:id="rId32"/>
    <p:sldId id="65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D1F"/>
    <a:srgbClr val="BE442C"/>
    <a:srgbClr val="C6341C"/>
    <a:srgbClr val="F3FEE2"/>
    <a:srgbClr val="E2FBC1"/>
    <a:srgbClr val="F9FDC3"/>
    <a:srgbClr val="FEF5E8"/>
    <a:srgbClr val="FEF9EC"/>
    <a:srgbClr val="FBEDDD"/>
    <a:srgbClr val="F4E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7" autoAdjust="0"/>
    <p:restoredTop sz="94633" autoAdjust="0"/>
  </p:normalViewPr>
  <p:slideViewPr>
    <p:cSldViewPr>
      <p:cViewPr varScale="1">
        <p:scale>
          <a:sx n="104" d="100"/>
          <a:sy n="104" d="100"/>
        </p:scale>
        <p:origin x="108" y="330"/>
      </p:cViewPr>
      <p:guideLst>
        <p:guide orient="horz" pos="2160"/>
        <p:guide pos="2880"/>
      </p:guideLst>
    </p:cSldViewPr>
  </p:slideViewPr>
  <p:outlineViewPr>
    <p:cViewPr>
      <p:scale>
        <a:sx n="33" d="100"/>
        <a:sy n="33" d="100"/>
      </p:scale>
      <p:origin x="0" y="21720"/>
    </p:cViewPr>
  </p:outlineViewPr>
  <p:notesTextViewPr>
    <p:cViewPr>
      <p:scale>
        <a:sx n="3" d="2"/>
        <a:sy n="3" d="2"/>
      </p:scale>
      <p:origin x="0" y="0"/>
    </p:cViewPr>
  </p:notesTextViewPr>
  <p:sorterViewPr>
    <p:cViewPr>
      <p:scale>
        <a:sx n="90" d="100"/>
        <a:sy n="90"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731CC-7623-49A2-BDB8-9242858AF01D}" type="datetimeFigureOut">
              <a:rPr lang="en-US" smtClean="0"/>
              <a:t>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7FE0E-92D0-472F-9E15-224B450E137D}" type="slidenum">
              <a:rPr lang="en-US" smtClean="0"/>
              <a:t>‹#›</a:t>
            </a:fld>
            <a:endParaRPr lang="en-US"/>
          </a:p>
        </p:txBody>
      </p:sp>
    </p:spTree>
    <p:extLst>
      <p:ext uri="{BB962C8B-B14F-4D97-AF65-F5344CB8AC3E}">
        <p14:creationId xmlns:p14="http://schemas.microsoft.com/office/powerpoint/2010/main" val="33637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97090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DDC30AAD-270B-45A5-9812-B3FF80DA1D53}"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18263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08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02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278735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0002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9002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3142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7417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68097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C30AAD-270B-45A5-9812-B3FF80DA1D5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70500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C30AAD-270B-45A5-9812-B3FF80DA1D5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7116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C30AAD-270B-45A5-9812-B3FF80DA1D53}"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72680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30AAD-270B-45A5-9812-B3FF80DA1D53}"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3994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30AAD-270B-45A5-9812-B3FF80DA1D53}"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3309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4007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DC30AAD-270B-45A5-9812-B3FF80DA1D53}" type="datetimeFigureOut">
              <a:rPr lang="en-US" smtClean="0"/>
              <a:t>11/2/2021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61AC0F1D-8C17-445D-B92E-6E4FAA8C8454}" type="slidenum">
              <a:rPr lang="en-US" smtClean="0"/>
              <a:t>‹#›</a:t>
            </a:fld>
            <a:endParaRPr lang="en-US"/>
          </a:p>
        </p:txBody>
      </p:sp>
    </p:spTree>
    <p:extLst>
      <p:ext uri="{BB962C8B-B14F-4D97-AF65-F5344CB8AC3E}">
        <p14:creationId xmlns:p14="http://schemas.microsoft.com/office/powerpoint/2010/main" val="126987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C30AAD-270B-45A5-9812-B3FF80DA1D53}" type="datetimeFigureOut">
              <a:rPr lang="en-US" smtClean="0"/>
              <a:t>11/2/2021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1AC0F1D-8C17-445D-B92E-6E4FAA8C8454}" type="slidenum">
              <a:rPr lang="en-US" smtClean="0"/>
              <a:t>‹#›</a:t>
            </a:fld>
            <a:endParaRPr lang="en-US"/>
          </a:p>
        </p:txBody>
      </p:sp>
    </p:spTree>
    <p:extLst>
      <p:ext uri="{BB962C8B-B14F-4D97-AF65-F5344CB8AC3E}">
        <p14:creationId xmlns:p14="http://schemas.microsoft.com/office/powerpoint/2010/main" val="529861928"/>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04800"/>
            <a:ext cx="7620000" cy="2133600"/>
          </a:xfrm>
        </p:spPr>
        <p:txBody>
          <a:bodyPr>
            <a:noAutofit/>
          </a:bodyPr>
          <a:lstStyle/>
          <a:p>
            <a:pPr algn="r">
              <a:spcBef>
                <a:spcPts val="0"/>
              </a:spcBef>
            </a:pPr>
            <a:r>
              <a:rPr lang="en-US" sz="4800" b="1" dirty="0" smtClean="0">
                <a:solidFill>
                  <a:srgbClr val="002060"/>
                </a:solidFill>
                <a:latin typeface="Verdana" pitchFamily="34" charset="0"/>
                <a:ea typeface="Verdana" pitchFamily="34" charset="0"/>
                <a:cs typeface="Verdana" pitchFamily="34" charset="0"/>
              </a:rPr>
              <a:t>On Beyond Objects</a:t>
            </a:r>
            <a:r>
              <a:rPr lang="en-US" b="1" dirty="0" smtClean="0">
                <a:solidFill>
                  <a:schemeClr val="bg1"/>
                </a:solidFill>
                <a:latin typeface="Verdana" pitchFamily="34" charset="0"/>
                <a:ea typeface="Verdana" pitchFamily="34" charset="0"/>
                <a:cs typeface="Verdana" pitchFamily="34" charset="0"/>
              </a:rPr>
              <a:t/>
            </a:r>
            <a:br>
              <a:rPr lang="en-US" b="1" dirty="0" smtClean="0">
                <a:solidFill>
                  <a:schemeClr val="bg1"/>
                </a:solidFill>
                <a:latin typeface="Verdana" pitchFamily="34" charset="0"/>
                <a:ea typeface="Verdana" pitchFamily="34" charset="0"/>
                <a:cs typeface="Verdana" pitchFamily="34" charset="0"/>
              </a:rPr>
            </a:br>
            <a:r>
              <a:rPr lang="en-US" sz="2400" b="1" dirty="0" smtClean="0">
                <a:solidFill>
                  <a:srgbClr val="0070C0"/>
                </a:solidFill>
                <a:latin typeface="MV Boli" panose="02000500030200090000" pitchFamily="2" charset="0"/>
                <a:ea typeface="Verdana" pitchFamily="34" charset="0"/>
                <a:cs typeface="MV Boli" panose="02000500030200090000" pitchFamily="2" charset="0"/>
              </a:rPr>
              <a:t>Programming in the 21</a:t>
            </a:r>
            <a:r>
              <a:rPr lang="en-US" sz="2400" b="1" baseline="30000" dirty="0" smtClean="0">
                <a:solidFill>
                  <a:srgbClr val="0070C0"/>
                </a:solidFill>
                <a:latin typeface="MV Boli" panose="02000500030200090000" pitchFamily="2" charset="0"/>
                <a:ea typeface="Verdana" pitchFamily="34" charset="0"/>
                <a:cs typeface="MV Boli" panose="02000500030200090000" pitchFamily="2" charset="0"/>
              </a:rPr>
              <a:t>th</a:t>
            </a:r>
            <a:r>
              <a:rPr lang="en-US" sz="2400" b="1" dirty="0" smtClean="0">
                <a:solidFill>
                  <a:srgbClr val="0070C0"/>
                </a:solidFill>
                <a:latin typeface="MV Boli" panose="02000500030200090000" pitchFamily="2" charset="0"/>
                <a:ea typeface="Verdana" pitchFamily="34" charset="0"/>
                <a:cs typeface="MV Boli" panose="02000500030200090000" pitchFamily="2" charset="0"/>
              </a:rPr>
              <a:t> century</a:t>
            </a:r>
            <a:r>
              <a:rPr lang="en-US" b="1" dirty="0">
                <a:solidFill>
                  <a:schemeClr val="bg1"/>
                </a:solidFill>
                <a:latin typeface="Verdana" pitchFamily="34" charset="0"/>
                <a:ea typeface="Verdana" pitchFamily="34" charset="0"/>
                <a:cs typeface="Verdana" pitchFamily="34" charset="0"/>
              </a:rPr>
              <a:t/>
            </a:r>
            <a:br>
              <a:rPr lang="en-US" b="1" dirty="0">
                <a:solidFill>
                  <a:schemeClr val="bg1"/>
                </a:solidFill>
                <a:latin typeface="Verdana" pitchFamily="34" charset="0"/>
                <a:ea typeface="Verdana" pitchFamily="34" charset="0"/>
                <a:cs typeface="Verdana" pitchFamily="34" charset="0"/>
              </a:rPr>
            </a:br>
            <a:r>
              <a:rPr lang="en-US" sz="2400" b="1" dirty="0">
                <a:solidFill>
                  <a:schemeClr val="bg1"/>
                </a:solidFill>
                <a:latin typeface="Verdana" pitchFamily="34" charset="0"/>
                <a:ea typeface="Verdana" pitchFamily="34" charset="0"/>
                <a:cs typeface="Verdana" pitchFamily="34" charset="0"/>
              </a:rPr>
              <a:t/>
            </a:r>
            <a:br>
              <a:rPr lang="en-US" sz="2400" b="1" dirty="0">
                <a:solidFill>
                  <a:schemeClr val="bg1"/>
                </a:solidFill>
                <a:latin typeface="Verdana"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COMP 590-059 </a:t>
            </a:r>
            <a:b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br>
            <a:r>
              <a:rPr lang="en-US" sz="1600" b="1" i="1" dirty="0" smtClean="0">
                <a:solidFill>
                  <a:schemeClr val="bg1">
                    <a:lumMod val="65000"/>
                    <a:lumOff val="35000"/>
                  </a:schemeClr>
                </a:solidFill>
                <a:latin typeface="Lucida Sans" panose="020B0602030504020204" pitchFamily="34" charset="0"/>
                <a:ea typeface="Verdana" pitchFamily="34" charset="0"/>
                <a:cs typeface="Verdana" pitchFamily="34" charset="0"/>
              </a:rPr>
              <a:t>Fall 2021</a:t>
            </a: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
        <p:nvSpPr>
          <p:cNvPr id="3" name="Subtitle 2"/>
          <p:cNvSpPr>
            <a:spLocks noGrp="1"/>
          </p:cNvSpPr>
          <p:nvPr>
            <p:ph type="subTitle" idx="1"/>
          </p:nvPr>
        </p:nvSpPr>
        <p:spPr>
          <a:xfrm>
            <a:off x="4724400" y="5257800"/>
            <a:ext cx="3962400" cy="1143000"/>
          </a:xfrm>
        </p:spPr>
        <p:txBody>
          <a:bodyPr>
            <a:normAutofit fontScale="32500" lnSpcReduction="20000"/>
          </a:bodyPr>
          <a:lstStyle/>
          <a:p>
            <a:pPr algn="r">
              <a:lnSpc>
                <a:spcPts val="100"/>
              </a:lnSpc>
              <a:spcBef>
                <a:spcPts val="0"/>
              </a:spcBef>
            </a:pPr>
            <a:r>
              <a:rPr lang="en-US" sz="2400" i="1" dirty="0">
                <a:solidFill>
                  <a:schemeClr val="accent2">
                    <a:lumMod val="50000"/>
                  </a:schemeClr>
                </a:solidFill>
              </a:rPr>
              <a:t>  </a:t>
            </a:r>
          </a:p>
          <a:p>
            <a:pPr algn="r"/>
            <a:r>
              <a:rPr lang="en-US" sz="4900" b="1" i="1" dirty="0" smtClean="0">
                <a:solidFill>
                  <a:schemeClr val="accent3">
                    <a:lumMod val="20000"/>
                    <a:lumOff val="80000"/>
                  </a:schemeClr>
                </a:solidFill>
              </a:rPr>
              <a:t>David </a:t>
            </a:r>
            <a:r>
              <a:rPr lang="en-US" sz="4900" b="1" i="1" dirty="0">
                <a:solidFill>
                  <a:schemeClr val="accent3">
                    <a:lumMod val="20000"/>
                    <a:lumOff val="80000"/>
                  </a:schemeClr>
                </a:solidFill>
              </a:rPr>
              <a:t>Stotts</a:t>
            </a:r>
          </a:p>
          <a:p>
            <a:pPr algn="r"/>
            <a:r>
              <a:rPr lang="en-US" sz="4900" b="1" i="1" dirty="0">
                <a:solidFill>
                  <a:schemeClr val="accent3">
                    <a:lumMod val="20000"/>
                    <a:lumOff val="80000"/>
                  </a:schemeClr>
                </a:solidFill>
              </a:rPr>
              <a:t>Computer Science </a:t>
            </a:r>
            <a:r>
              <a:rPr lang="en-US" sz="4900" b="1" i="1" dirty="0" err="1" smtClean="0">
                <a:solidFill>
                  <a:schemeClr val="accent3">
                    <a:lumMod val="20000"/>
                    <a:lumOff val="80000"/>
                  </a:schemeClr>
                </a:solidFill>
              </a:rPr>
              <a:t>Dept</a:t>
            </a:r>
            <a:endParaRPr lang="en-US" sz="4900" b="1" i="1" dirty="0">
              <a:solidFill>
                <a:schemeClr val="accent3">
                  <a:lumMod val="20000"/>
                  <a:lumOff val="80000"/>
                </a:schemeClr>
              </a:solidFill>
            </a:endParaRPr>
          </a:p>
          <a:p>
            <a:pPr algn="r"/>
            <a:r>
              <a:rPr lang="en-US" sz="4900" b="1" i="1" dirty="0">
                <a:solidFill>
                  <a:schemeClr val="accent3">
                    <a:lumMod val="20000"/>
                    <a:lumOff val="80000"/>
                  </a:schemeClr>
                </a:solidFill>
              </a:rPr>
              <a:t>UNC Chapel Hill</a:t>
            </a:r>
            <a:endParaRPr lang="en-US" sz="2500" b="1" i="1" dirty="0">
              <a:solidFill>
                <a:schemeClr val="accent3">
                  <a:lumMod val="20000"/>
                  <a:lumOff val="80000"/>
                </a:schemeClr>
              </a:solidFill>
            </a:endParaRPr>
          </a:p>
        </p:txBody>
      </p:sp>
    </p:spTree>
    <p:extLst>
      <p:ext uri="{BB962C8B-B14F-4D97-AF65-F5344CB8AC3E}">
        <p14:creationId xmlns:p14="http://schemas.microsoft.com/office/powerpoint/2010/main" val="38397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Race Condition</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728356"/>
            <a:ext cx="8296273" cy="1981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tart () -&gt; </a:t>
            </a:r>
          </a:p>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case </a:t>
            </a:r>
            <a:r>
              <a:rPr lang="en-US" sz="1400" dirty="0" err="1"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400" dirty="0"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spawn(</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init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{ok,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when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ispid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{error,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already_started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Example code</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799" y="3886200"/>
            <a:ext cx="8001001" cy="2667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Consider two of these spawned as processes</a:t>
            </a:r>
          </a:p>
          <a:p>
            <a:pPr marL="109728" indent="0">
              <a:spcBef>
                <a:spcPts val="0"/>
              </a:spcBef>
              <a:spcAft>
                <a:spcPts val="0"/>
              </a:spcAft>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Pid1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spawn(?MODULE, start, [ ]).</a:t>
            </a:r>
          </a:p>
          <a:p>
            <a:pPr marL="109728" indent="0">
              <a:spcBef>
                <a:spcPts val="0"/>
              </a:spcBef>
              <a:spcAft>
                <a:spcPts val="0"/>
              </a:spcAft>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Pid2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spawn(?MODULE, start, [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274320" indent="-182880">
              <a:spcBef>
                <a:spcPts val="120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Assume the </a:t>
            </a:r>
            <a:r>
              <a:rPr lang="en-US" sz="16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db</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server has NOT been started, and both processes </a:t>
            </a:r>
            <a:r>
              <a:rPr lang="en-US" sz="16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eval</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a:t>
            </a:r>
            <a:r>
              <a:rPr lang="en-US" sz="1600" dirty="0">
                <a:solidFill>
                  <a:srgbClr val="B34D1F"/>
                </a:solidFill>
                <a:latin typeface="Bahnschrift" panose="020B0502040204020203" pitchFamily="34" charset="0"/>
                <a:ea typeface="Cascadia Code" panose="020B0609020000020004" pitchFamily="49" charset="0"/>
                <a:cs typeface="Cascadia Code" panose="020B0609020000020004" pitchFamily="49" charset="0"/>
              </a:rPr>
              <a:t>whereis(</a:t>
            </a:r>
            <a:r>
              <a:rPr lang="en-US" sz="1600" dirty="0" err="1">
                <a:solidFill>
                  <a:srgbClr val="B34D1F"/>
                </a:solidFill>
                <a:latin typeface="Bahnschrift" panose="020B0502040204020203" pitchFamily="34" charset="0"/>
                <a:ea typeface="Cascadia Code" panose="020B0609020000020004" pitchFamily="49" charset="0"/>
                <a:cs typeface="Cascadia Code" panose="020B0609020000020004" pitchFamily="49" charset="0"/>
              </a:rPr>
              <a:t>db_server</a:t>
            </a:r>
            <a:r>
              <a:rPr lang="en-US" sz="1600" dirty="0" smtClean="0">
                <a:solidFill>
                  <a:srgbClr val="B34D1F"/>
                </a:solidFill>
                <a:latin typeface="Bahnschrift" panose="020B0502040204020203" pitchFamily="34" charset="0"/>
                <a:ea typeface="Cascadia Code" panose="020B0609020000020004" pitchFamily="49" charset="0"/>
                <a:cs typeface="Cascadia Code" panose="020B0609020000020004" pitchFamily="49" charset="0"/>
              </a:rPr>
              <a:t>) </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guard on the case.</a:t>
            </a: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Pid1 is first (let’s say), gets “undefined” as a result, and begins the matching clause… but does not get to the </a:t>
            </a:r>
            <a:r>
              <a:rPr lang="en-US" sz="1600" dirty="0" smtClean="0">
                <a:solidFill>
                  <a:schemeClr val="accent5">
                    <a:lumMod val="75000"/>
                  </a:schemeClr>
                </a:solidFill>
                <a:latin typeface="Bahnschrift" panose="020B0502040204020203" pitchFamily="34" charset="0"/>
                <a:ea typeface="Cascadia Code" panose="020B0609020000020004" pitchFamily="49" charset="0"/>
                <a:cs typeface="Cascadia Code" panose="020B0609020000020004" pitchFamily="49" charset="0"/>
              </a:rPr>
              <a:t>register </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before it is pre-empted ( </a:t>
            </a:r>
            <a:r>
              <a:rPr lang="en-US" sz="1600" i="1"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ERTS scheduler, time slice </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t>
            </a: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05011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4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1400"/>
                            </p:stCondLst>
                            <p:childTnLst>
                              <p:par>
                                <p:cTn id="18" presetID="10" presetClass="entr" presetSubtype="0" fill="hold" nodeType="afterEffect">
                                  <p:stCondLst>
                                    <p:cond delay="60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6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600"/>
                                        <p:tgtEl>
                                          <p:spTgt spid="5">
                                            <p:txEl>
                                              <p:pRg st="3" end="3"/>
                                            </p:txEl>
                                          </p:spTgt>
                                        </p:tgtEl>
                                      </p:cBhvr>
                                    </p:animEffect>
                                  </p:childTnLst>
                                </p:cTn>
                              </p:par>
                              <p:par>
                                <p:cTn id="24" presetID="10" presetClass="entr" presetSubtype="0" fill="hold" nodeType="withEffect">
                                  <p:stCondLst>
                                    <p:cond delay="60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60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2600"/>
                            </p:stCondLst>
                            <p:childTnLst>
                              <p:par>
                                <p:cTn id="31" presetID="10" presetClass="entr" presetSubtype="0" fill="hold" nodeType="afterEffect">
                                  <p:stCondLst>
                                    <p:cond delay="40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nodeType="withEffect">
                                  <p:stCondLst>
                                    <p:cond delay="40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par>
                                <p:cTn id="37" presetID="10" presetClass="entr" presetSubtype="0" fill="hold" nodeType="withEffect">
                                  <p:stCondLst>
                                    <p:cond delay="4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Race Condition</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728356"/>
            <a:ext cx="8296273" cy="1981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tart () -&gt; </a:t>
            </a:r>
          </a:p>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case </a:t>
            </a:r>
            <a:r>
              <a:rPr lang="en-US" sz="1400" dirty="0" err="1"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400" dirty="0"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spawn(</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init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{ok,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when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ispid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{error,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already_started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Example code</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799" y="3962400"/>
            <a:ext cx="8001001" cy="22860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Pid2 gets to execute and it </a:t>
            </a:r>
            <a:r>
              <a:rPr lang="en-US" sz="1600" i="1"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also </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gets undefined from </a:t>
            </a:r>
            <a:r>
              <a:rPr lang="en-US" sz="1600" dirty="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600" dirty="0" err="1">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600" dirty="0" smtClean="0">
                <a:solidFill>
                  <a:srgbClr val="B34D1F"/>
                </a:solidFill>
                <a:latin typeface="Cascadia Code" panose="020B0609020000020004" pitchFamily="49" charset="0"/>
                <a:ea typeface="Cascadia Code" panose="020B0609020000020004" pitchFamily="49" charset="0"/>
                <a:cs typeface="Cascadia Code" panose="020B0609020000020004" pitchFamily="49" charset="0"/>
              </a:rPr>
              <a:t>)</a:t>
            </a:r>
          </a:p>
          <a:p>
            <a:pPr marL="274320" indent="-182880">
              <a:spcBef>
                <a:spcPts val="0"/>
              </a:spcBef>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It creates the server and begins to use it… at least </a:t>
            </a:r>
            <a:r>
              <a:rPr lang="en-US" sz="1600" dirty="0" smtClean="0">
                <a:solidFill>
                  <a:srgbClr val="C6341C"/>
                </a:solidFill>
                <a:latin typeface="Bahnschrift" panose="020B0502040204020203" pitchFamily="34" charset="0"/>
                <a:ea typeface="Cascadia Code" panose="020B0609020000020004" pitchFamily="49" charset="0"/>
                <a:cs typeface="Cascadia Code" panose="020B0609020000020004" pitchFamily="49" charset="0"/>
              </a:rPr>
              <a:t>registers </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it with the name </a:t>
            </a:r>
            <a:r>
              <a:rPr lang="en-US" sz="1600" dirty="0" err="1" smtClean="0">
                <a:solidFill>
                  <a:srgbClr val="C6341C"/>
                </a:solidFill>
                <a:latin typeface="Bahnschrift" panose="020B0502040204020203" pitchFamily="34" charset="0"/>
                <a:ea typeface="Cascadia Code" panose="020B0609020000020004" pitchFamily="49" charset="0"/>
                <a:cs typeface="Cascadia Code" panose="020B0609020000020004" pitchFamily="49" charset="0"/>
              </a:rPr>
              <a:t>db_server</a:t>
            </a:r>
            <a:endParaRPr lang="en-US" sz="1600" dirty="0" smtClean="0">
              <a:solidFill>
                <a:srgbClr val="C6341C"/>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Pid2 is pre-empted, and Pid1 continues, creates </a:t>
            </a:r>
            <a:r>
              <a:rPr lang="en-US" sz="1600" i="1"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another</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r>
              <a:rPr lang="en-US" sz="16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db</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server (with a different PID)… this is one problem</a:t>
            </a:r>
          </a:p>
          <a:p>
            <a:pPr marL="274320" indent="-182880">
              <a:spcBef>
                <a:spcPts val="0"/>
              </a:spcBef>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when it tried to </a:t>
            </a:r>
            <a:r>
              <a:rPr lang="en-US" sz="1600" dirty="0" smtClean="0">
                <a:solidFill>
                  <a:srgbClr val="BE442C"/>
                </a:solidFill>
                <a:latin typeface="Bahnschrift" panose="020B0502040204020203" pitchFamily="34" charset="0"/>
                <a:ea typeface="Cascadia Code" panose="020B0609020000020004" pitchFamily="49" charset="0"/>
                <a:cs typeface="Cascadia Code" panose="020B0609020000020004" pitchFamily="49" charset="0"/>
              </a:rPr>
              <a:t>register</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name </a:t>
            </a:r>
            <a:r>
              <a:rPr lang="en-US" sz="1600" dirty="0" err="1" smtClean="0">
                <a:solidFill>
                  <a:srgbClr val="BE442C"/>
                </a:solidFill>
                <a:latin typeface="Bahnschrift" panose="020B0502040204020203" pitchFamily="34" charset="0"/>
                <a:ea typeface="Cascadia Code" panose="020B0609020000020004" pitchFamily="49" charset="0"/>
                <a:cs typeface="Cascadia Code" panose="020B0609020000020004" pitchFamily="49" charset="0"/>
              </a:rPr>
              <a:t>db_server</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the process fails with a runtime error since the name is already in use… contrary to what the case statement was told</a:t>
            </a: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1108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fade">
                                      <p:cBhvr>
                                        <p:cTn id="53" dur="500"/>
                                        <p:tgtEl>
                                          <p:spTgt spid="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fade">
                                      <p:cBhvr>
                                        <p:cTn id="5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Deadlock</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Rare in Erlang</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1905000"/>
            <a:ext cx="8296273" cy="3886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Message passing is asynchronous, non-blocking by default.</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Sending a message always succeeds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You can make a synchronous communication (send a message and block/wait for a reply)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But to do so is to risk deadlock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If process A sends a message to B… and waits for B to reply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And if B does the same to A</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Then the messages might cross in the (unpredictable) flow of execution and now both A and B are blocked and waiting for the other to reply</a:t>
            </a:r>
          </a:p>
          <a:p>
            <a:pPr marL="274320" indent="-182880">
              <a:spcBef>
                <a:spcPts val="0"/>
              </a:spcBef>
              <a:spcAft>
                <a:spcPts val="1200"/>
              </a:spcAft>
              <a:buClrTx/>
              <a:buFont typeface="Arial" panose="020B0604020202020204" pitchFamily="34" charset="0"/>
              <a:buChar char="•"/>
            </a:pPr>
            <a:r>
              <a:rPr lang="en-US" sz="1800"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So don’t write processes that do that</a:t>
            </a:r>
            <a:endParaRPr lang="en-US" sz="1800" dirty="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2554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smtClean="0">
                <a:solidFill>
                  <a:srgbClr val="BE442C"/>
                </a:solidFill>
                <a:latin typeface="Arial Narrow" panose="020B0606020202030204" pitchFamily="34" charset="0"/>
                <a:cs typeface="Arial" panose="020B0604020202020204" pitchFamily="34" charset="0"/>
              </a:rPr>
              <a:t>Common Forms for Networks of Processes</a:t>
            </a:r>
            <a:endParaRPr lang="en-US" b="1" dirty="0">
              <a:solidFill>
                <a:srgbClr val="BE442C"/>
              </a:solidFill>
              <a:latin typeface="Arial Narrow" panose="020B0606020202030204" pitchFamily="34" charset="0"/>
              <a:cs typeface="Arial" panose="020B0604020202020204" pitchFamily="34" charset="0"/>
            </a:endParaRPr>
          </a:p>
        </p:txBody>
      </p:sp>
      <p:sp>
        <p:nvSpPr>
          <p:cNvPr id="5" name="Content Placeholder 1"/>
          <p:cNvSpPr txBox="1">
            <a:spLocks/>
          </p:cNvSpPr>
          <p:nvPr/>
        </p:nvSpPr>
        <p:spPr>
          <a:xfrm>
            <a:off x="306353" y="2438400"/>
            <a:ext cx="8296273" cy="4114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5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-module(server). </a:t>
            </a:r>
          </a:p>
          <a:p>
            <a:pPr marL="109728" indent="0">
              <a:spcBef>
                <a:spcPts val="0"/>
              </a:spcBef>
              <a:spcAft>
                <a:spcPts val="0"/>
              </a:spcAft>
              <a:buNone/>
            </a:pPr>
            <a:r>
              <a:rPr lang="en-US" sz="15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-export([start/2, </a:t>
            </a:r>
            <a:r>
              <a:rPr lang="en-US" sz="15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rpc</a:t>
            </a:r>
            <a:r>
              <a:rPr lang="en-US" sz="15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/2]). </a:t>
            </a:r>
          </a:p>
          <a:p>
            <a:pPr marL="109728" indent="0">
              <a:spcBef>
                <a:spcPts val="0"/>
              </a:spcBef>
              <a:spcAft>
                <a:spcPts val="0"/>
              </a:spcAft>
              <a:buNone/>
            </a:pPr>
            <a:endParaRPr lang="en-US" sz="105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start(Name, Mod) -&gt;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register(Name, spawn(fun() -&gt; loop(Name, Mod,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Mod:init</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5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05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5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rpc</a:t>
            </a: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Request) -&gt;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Name ! {self(), Request},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{Name, Response} -&gt; Response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 </a:t>
            </a:r>
          </a:p>
          <a:p>
            <a:pPr marL="109728" indent="0">
              <a:spcBef>
                <a:spcPts val="0"/>
              </a:spcBef>
              <a:spcAft>
                <a:spcPts val="0"/>
              </a:spcAft>
              <a:buNone/>
            </a:pPr>
            <a:r>
              <a:rPr lang="en-US" sz="105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5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loop(Name, Mod, State) -&gt;</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{From, Request} -&gt;</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{Response, State1} = </a:t>
            </a:r>
            <a:r>
              <a:rPr lang="en-US" sz="15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Mod:handle</a:t>
            </a: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(Request, State),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From ! {Name, Response},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loop(Name, Mod, State1) </a:t>
            </a:r>
          </a:p>
          <a:p>
            <a:pPr marL="109728" indent="0">
              <a:spcBef>
                <a:spcPts val="0"/>
              </a:spcBef>
              <a:spcAft>
                <a:spcPts val="0"/>
              </a:spcAft>
              <a:buNone/>
            </a:pPr>
            <a:r>
              <a:rPr lang="en-US" sz="1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p:txBody>
      </p:sp>
      <p:sp>
        <p:nvSpPr>
          <p:cNvPr id="9" name="Content Placeholder 1"/>
          <p:cNvSpPr txBox="1">
            <a:spLocks/>
          </p:cNvSpPr>
          <p:nvPr/>
        </p:nvSpPr>
        <p:spPr>
          <a:xfrm>
            <a:off x="304799" y="1630441"/>
            <a:ext cx="8524875" cy="57936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300"/>
              </a:spcAft>
              <a:buNone/>
            </a:pPr>
            <a:r>
              <a:rPr lang="en-US" sz="16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Client-Server</a:t>
            </a:r>
          </a:p>
          <a:p>
            <a:pPr marL="274320" indent="-182880">
              <a:spcBef>
                <a:spcPts val="0"/>
              </a:spcBef>
              <a:spcAft>
                <a:spcPts val="3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Basic and heavily used</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21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500"/>
                                        <p:tgtEl>
                                          <p:spTgt spid="5">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500"/>
                                        <p:tgtEl>
                                          <p:spTgt spid="5">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500"/>
                                        <p:tgtEl>
                                          <p:spTgt spid="5">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500"/>
                                        <p:tgtEl>
                                          <p:spTgt spid="5">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500"/>
                                        <p:tgtEl>
                                          <p:spTgt spid="5">
                                            <p:txEl>
                                              <p:pRg st="12" end="12"/>
                                            </p:txEl>
                                          </p:spTgt>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5">
                                            <p:txEl>
                                              <p:pRg st="13" end="13"/>
                                            </p:txEl>
                                          </p:spTgt>
                                        </p:tgtEl>
                                        <p:attrNameLst>
                                          <p:attrName>style.visibility</p:attrName>
                                        </p:attrNameLst>
                                      </p:cBhvr>
                                      <p:to>
                                        <p:strVal val="visible"/>
                                      </p:to>
                                    </p:set>
                                    <p:animEffect transition="in" filter="fade">
                                      <p:cBhvr>
                                        <p:cTn id="69" dur="500"/>
                                        <p:tgtEl>
                                          <p:spTgt spid="5">
                                            <p:txEl>
                                              <p:pRg st="13" end="1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fade">
                                      <p:cBhvr>
                                        <p:cTn id="72" dur="500"/>
                                        <p:tgtEl>
                                          <p:spTgt spid="5">
                                            <p:txEl>
                                              <p:pRg st="14" end="1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15" end="15"/>
                                            </p:txEl>
                                          </p:spTgt>
                                        </p:tgtEl>
                                        <p:attrNameLst>
                                          <p:attrName>style.visibility</p:attrName>
                                        </p:attrNameLst>
                                      </p:cBhvr>
                                      <p:to>
                                        <p:strVal val="visible"/>
                                      </p:to>
                                    </p:set>
                                    <p:animEffect transition="in" filter="fade">
                                      <p:cBhvr>
                                        <p:cTn id="75" dur="500"/>
                                        <p:tgtEl>
                                          <p:spTgt spid="5">
                                            <p:txEl>
                                              <p:pRg st="15" end="1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xEl>
                                              <p:pRg st="16" end="16"/>
                                            </p:txEl>
                                          </p:spTgt>
                                        </p:tgtEl>
                                        <p:attrNameLst>
                                          <p:attrName>style.visibility</p:attrName>
                                        </p:attrNameLst>
                                      </p:cBhvr>
                                      <p:to>
                                        <p:strVal val="visible"/>
                                      </p:to>
                                    </p:set>
                                    <p:animEffect transition="in" filter="fade">
                                      <p:cBhvr>
                                        <p:cTn id="78" dur="500"/>
                                        <p:tgtEl>
                                          <p:spTgt spid="5">
                                            <p:txEl>
                                              <p:pRg st="16" end="1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
                                            <p:txEl>
                                              <p:pRg st="17" end="17"/>
                                            </p:txEl>
                                          </p:spTgt>
                                        </p:tgtEl>
                                        <p:attrNameLst>
                                          <p:attrName>style.visibility</p:attrName>
                                        </p:attrNameLst>
                                      </p:cBhvr>
                                      <p:to>
                                        <p:strVal val="visible"/>
                                      </p:to>
                                    </p:set>
                                    <p:animEffect transition="in" filter="fade">
                                      <p:cBhvr>
                                        <p:cTn id="81" dur="500"/>
                                        <p:tgtEl>
                                          <p:spTgt spid="5">
                                            <p:txEl>
                                              <p:pRg st="17" end="1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
                                            <p:txEl>
                                              <p:pRg st="18" end="18"/>
                                            </p:txEl>
                                          </p:spTgt>
                                        </p:tgtEl>
                                        <p:attrNameLst>
                                          <p:attrName>style.visibility</p:attrName>
                                        </p:attrNameLst>
                                      </p:cBhvr>
                                      <p:to>
                                        <p:strVal val="visible"/>
                                      </p:to>
                                    </p:set>
                                    <p:animEffect transition="in" filter="fade">
                                      <p:cBhvr>
                                        <p:cTn id="84"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6353" y="1266826"/>
            <a:ext cx="8296273" cy="460057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name_server</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init</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/0, add/2, </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/1, handle/2]). </a:t>
            </a:r>
          </a:p>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-import(server1, [</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rpc</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/2]). </a:t>
            </a:r>
          </a:p>
          <a:p>
            <a:pPr marL="109728" indent="0">
              <a:spcBef>
                <a:spcPts val="0"/>
              </a:spcBef>
              <a:spcAft>
                <a:spcPts val="0"/>
              </a:spcAft>
              <a:buNone/>
            </a:pP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init</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dict:new</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add(Name</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Place) -&gt; </a:t>
            </a: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rpc</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name_server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{add, Name, Place}). </a:t>
            </a:r>
            <a:endPar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-&gt; </a:t>
            </a: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rpc</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name_server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{whereis, Name}). </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handle({add, Name, Place},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ok,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dict:store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Place,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handle({whereis, Name}, </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endPar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dict:find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Dict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05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fade">
                                      <p:cBhvr>
                                        <p:cTn id="38" dur="500"/>
                                        <p:tgtEl>
                                          <p:spTgt spid="5">
                                            <p:txEl>
                                              <p:pRg st="10" end="10"/>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fade">
                                      <p:cBhvr>
                                        <p:cTn id="47" dur="500"/>
                                        <p:tgtEl>
                                          <p:spTgt spid="5">
                                            <p:txEl>
                                              <p:pRg st="13" end="1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animEffect transition="in" filter="fade">
                                      <p:cBhvr>
                                        <p:cTn id="51" dur="500"/>
                                        <p:tgtEl>
                                          <p:spTgt spid="5">
                                            <p:txEl>
                                              <p:pRg st="14" end="14"/>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Effect transition="in" filter="fade">
                                      <p:cBhvr>
                                        <p:cTn id="55" dur="500"/>
                                        <p:tgtEl>
                                          <p:spTgt spid="5">
                                            <p:txEl>
                                              <p:pRg st="15" end="15"/>
                                            </p:txEl>
                                          </p:spTgt>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5">
                                            <p:txEl>
                                              <p:pRg st="16" end="16"/>
                                            </p:txEl>
                                          </p:spTgt>
                                        </p:tgtEl>
                                        <p:attrNameLst>
                                          <p:attrName>style.visibility</p:attrName>
                                        </p:attrNameLst>
                                      </p:cBhvr>
                                      <p:to>
                                        <p:strVal val="visible"/>
                                      </p:to>
                                    </p:set>
                                    <p:animEffect transition="in" filter="fade">
                                      <p:cBhvr>
                                        <p:cTn id="59"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a:t>
            </a:r>
            <a:r>
              <a:rPr lang="en-US" sz="4000" b="1" dirty="0" smtClean="0">
                <a:solidFill>
                  <a:srgbClr val="0070C0"/>
                </a:solidFill>
                <a:latin typeface="Arial" panose="020B0604020202020204" pitchFamily="34" charset="0"/>
                <a:cs typeface="Arial" panose="020B0604020202020204" pitchFamily="34" charset="0"/>
              </a:rPr>
              <a:t>FSM Pattern</a:t>
            </a:r>
            <a:endParaRPr lang="en-US" sz="4000" b="1" dirty="0">
              <a:solidFill>
                <a:srgbClr val="0070C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04799" y="1736876"/>
            <a:ext cx="8153401" cy="245412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Finite State Machine</a:t>
            </a: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was, after all, created for telephony equipment and apps</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model the FSM with a tail recursive function for each state</a:t>
            </a: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Means a process for each state</a:t>
            </a: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Actions implemented as function calls</a:t>
            </a: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Events/transitions implemented as messages state-to-state</a:t>
            </a:r>
          </a:p>
          <a:p>
            <a:pPr marL="274320" indent="-182880">
              <a:spcBef>
                <a:spcPts val="0"/>
              </a:spcBef>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Note … only one process active at a time… not super concurrent</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smtClean="0">
                <a:solidFill>
                  <a:srgbClr val="BE442C"/>
                </a:solidFill>
                <a:latin typeface="Arial Narrow" panose="020B0606020202030204" pitchFamily="34" charset="0"/>
                <a:cs typeface="Arial" panose="020B0604020202020204" pitchFamily="34" charset="0"/>
              </a:rPr>
              <a:t>Common Forms for Networks of Processes</a:t>
            </a:r>
            <a:endParaRPr lang="en-US" b="1" dirty="0">
              <a:solidFill>
                <a:srgbClr val="BE442C"/>
              </a:solidFill>
              <a:latin typeface="Arial Narrow" panose="020B0606020202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45" y="4297437"/>
            <a:ext cx="5035739" cy="2396173"/>
          </a:xfrm>
          <a:prstGeom prst="rect">
            <a:avLst/>
          </a:prstGeom>
        </p:spPr>
      </p:pic>
    </p:spTree>
    <p:extLst>
      <p:ext uri="{BB962C8B-B14F-4D97-AF65-F5344CB8AC3E}">
        <p14:creationId xmlns:p14="http://schemas.microsoft.com/office/powerpoint/2010/main" val="3021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a:t>
            </a:r>
            <a:r>
              <a:rPr lang="en-US" sz="4000" b="1" dirty="0" smtClean="0">
                <a:solidFill>
                  <a:srgbClr val="0070C0"/>
                </a:solidFill>
                <a:latin typeface="Arial" panose="020B0604020202020204" pitchFamily="34" charset="0"/>
                <a:cs typeface="Arial" panose="020B0604020202020204" pitchFamily="34" charset="0"/>
              </a:rPr>
              <a:t>FSM</a:t>
            </a:r>
            <a:endParaRPr lang="en-US" sz="4000" b="1" dirty="0">
              <a:solidFill>
                <a:srgbClr val="0070C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04800" y="1676400"/>
            <a:ext cx="8153401" cy="53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Here is an FSM modeling a pet dog</a:t>
            </a:r>
            <a:endPar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smtClean="0">
                <a:solidFill>
                  <a:srgbClr val="BE442C"/>
                </a:solidFill>
                <a:latin typeface="Arial Narrow" panose="020B0606020202030204" pitchFamily="34" charset="0"/>
                <a:cs typeface="Arial" panose="020B0604020202020204" pitchFamily="34" charset="0"/>
              </a:rPr>
              <a:t>Common Forms for Networks of Processes</a:t>
            </a:r>
            <a:endParaRPr lang="en-US" b="1" dirty="0">
              <a:solidFill>
                <a:srgbClr val="BE442C"/>
              </a:solidFill>
              <a:latin typeface="Arial Narrow" panose="020B0606020202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33400" y="2362200"/>
            <a:ext cx="6400800" cy="3886200"/>
          </a:xfrm>
          <a:prstGeom prst="rect">
            <a:avLst/>
          </a:prstGeom>
        </p:spPr>
      </p:pic>
    </p:spTree>
    <p:extLst>
      <p:ext uri="{BB962C8B-B14F-4D97-AF65-F5344CB8AC3E}">
        <p14:creationId xmlns:p14="http://schemas.microsoft.com/office/powerpoint/2010/main" val="17662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Content Placeholder 1"/>
          <p:cNvSpPr txBox="1">
            <a:spLocks/>
          </p:cNvSpPr>
          <p:nvPr/>
        </p:nvSpPr>
        <p:spPr>
          <a:xfrm>
            <a:off x="304799" y="1400177"/>
            <a:ext cx="8153401" cy="522922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dog_fsm</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-export([start/0, squirrel/1, pet/1]).</a:t>
            </a:r>
          </a:p>
          <a:p>
            <a:pPr marL="109728" indent="0">
              <a:spcBef>
                <a:spcPts val="0"/>
              </a:spcBef>
              <a:buNone/>
            </a:pPr>
            <a:r>
              <a:rPr lang="en-US" sz="9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120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 -&gt;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spawn(fun() -&gt; bark() end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7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120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squirrel(</a:t>
            </a: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squirrel</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message the </a:t>
            </a:r>
            <a:r>
              <a:rPr lang="en-US" sz="1600"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fsm</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change state</a:t>
            </a:r>
            <a:endParaRPr lang="en-US" sz="5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1200"/>
              </a:spcAft>
              <a:buNone/>
            </a:pP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pet(</a:t>
            </a:r>
            <a:r>
              <a:rPr lang="en-US" sz="1600" b="1"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pet</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 message </a:t>
            </a: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the </a:t>
            </a:r>
            <a:r>
              <a:rPr lang="en-US" sz="1600"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fsm</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1200"/>
              </a:spcBef>
              <a:buNone/>
            </a:pP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bark</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says: BARK! BARK!~n"),</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pet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wag_tail</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after 2000 -&gt; </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12418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500"/>
                                        <p:tgtEl>
                                          <p:spTgt spid="10">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500"/>
                                        <p:tgtEl>
                                          <p:spTgt spid="10">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500"/>
                                        <p:tgtEl>
                                          <p:spTgt spid="10">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500"/>
                                        <p:tgtEl>
                                          <p:spTgt spid="10">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fade">
                                      <p:cBhvr>
                                        <p:cTn id="51" dur="500"/>
                                        <p:tgtEl>
                                          <p:spTgt spid="10">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xEl>
                                              <p:pRg st="12" end="12"/>
                                            </p:txEl>
                                          </p:spTgt>
                                        </p:tgtEl>
                                        <p:attrNameLst>
                                          <p:attrName>style.visibility</p:attrName>
                                        </p:attrNameLst>
                                      </p:cBhvr>
                                      <p:to>
                                        <p:strVal val="visible"/>
                                      </p:to>
                                    </p:set>
                                    <p:animEffect transition="in" filter="fade">
                                      <p:cBhvr>
                                        <p:cTn id="55" dur="500"/>
                                        <p:tgtEl>
                                          <p:spTgt spid="10">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
                                            <p:txEl>
                                              <p:pRg st="13" end="13"/>
                                            </p:txEl>
                                          </p:spTgt>
                                        </p:tgtEl>
                                        <p:attrNameLst>
                                          <p:attrName>style.visibility</p:attrName>
                                        </p:attrNameLst>
                                      </p:cBhvr>
                                      <p:to>
                                        <p:strVal val="visible"/>
                                      </p:to>
                                    </p:set>
                                    <p:animEffect transition="in" filter="fade">
                                      <p:cBhvr>
                                        <p:cTn id="59"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Content Placeholder 1"/>
          <p:cNvSpPr txBox="1">
            <a:spLocks/>
          </p:cNvSpPr>
          <p:nvPr/>
        </p:nvSpPr>
        <p:spPr>
          <a:xfrm>
            <a:off x="304799" y="1400177"/>
            <a:ext cx="8153401" cy="515302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600" b="1"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wag_tail</a:t>
            </a: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wags its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tail~n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pet -&gt; sit();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wag_tail</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after 10000 -&gt;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bark()</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sit() -&gt;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is sitting.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Gooooood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boy!~n"),</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squirrel -&gt; bark();</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_ -&gt;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("Dog is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confused~n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sit()</a:t>
            </a:r>
          </a:p>
          <a:p>
            <a:pPr marL="109728" indent="0">
              <a:spcBef>
                <a:spcPts val="0"/>
              </a:spcBef>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p:txBody>
      </p:sp>
    </p:spTree>
    <p:extLst>
      <p:ext uri="{BB962C8B-B14F-4D97-AF65-F5344CB8AC3E}">
        <p14:creationId xmlns:p14="http://schemas.microsoft.com/office/powerpoint/2010/main" val="14502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500"/>
                                        <p:tgtEl>
                                          <p:spTgt spid="10">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500"/>
                                        <p:tgtEl>
                                          <p:spTgt spid="10">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fade">
                                      <p:cBhvr>
                                        <p:cTn id="43" dur="500"/>
                                        <p:tgtEl>
                                          <p:spTgt spid="10">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fade">
                                      <p:cBhvr>
                                        <p:cTn id="47" dur="500"/>
                                        <p:tgtEl>
                                          <p:spTgt spid="10">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fade">
                                      <p:cBhvr>
                                        <p:cTn id="51" dur="500"/>
                                        <p:tgtEl>
                                          <p:spTgt spid="10">
                                            <p:txEl>
                                              <p:pRg st="11" end="1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xEl>
                                              <p:pRg st="12" end="12"/>
                                            </p:txEl>
                                          </p:spTgt>
                                        </p:tgtEl>
                                        <p:attrNameLst>
                                          <p:attrName>style.visibility</p:attrName>
                                        </p:attrNameLst>
                                      </p:cBhvr>
                                      <p:to>
                                        <p:strVal val="visible"/>
                                      </p:to>
                                    </p:set>
                                    <p:animEffect transition="in" filter="fade">
                                      <p:cBhvr>
                                        <p:cTn id="55" dur="500"/>
                                        <p:tgtEl>
                                          <p:spTgt spid="10">
                                            <p:txEl>
                                              <p:pRg st="12" end="1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
                                            <p:txEl>
                                              <p:pRg st="13" end="13"/>
                                            </p:txEl>
                                          </p:spTgt>
                                        </p:tgtEl>
                                        <p:attrNameLst>
                                          <p:attrName>style.visibility</p:attrName>
                                        </p:attrNameLst>
                                      </p:cBhvr>
                                      <p:to>
                                        <p:strVal val="visible"/>
                                      </p:to>
                                    </p:set>
                                    <p:animEffect transition="in" filter="fade">
                                      <p:cBhvr>
                                        <p:cTn id="59" dur="500"/>
                                        <p:tgtEl>
                                          <p:spTgt spid="10">
                                            <p:txEl>
                                              <p:pRg st="13" end="1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
                                            <p:txEl>
                                              <p:pRg st="14" end="14"/>
                                            </p:txEl>
                                          </p:spTgt>
                                        </p:tgtEl>
                                        <p:attrNameLst>
                                          <p:attrName>style.visibility</p:attrName>
                                        </p:attrNameLst>
                                      </p:cBhvr>
                                      <p:to>
                                        <p:strVal val="visible"/>
                                      </p:to>
                                    </p:set>
                                    <p:animEffect transition="in" filter="fade">
                                      <p:cBhvr>
                                        <p:cTn id="63"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04799" y="1736876"/>
            <a:ext cx="3810001" cy="2987524"/>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Basic Phone FSM</a:t>
            </a:r>
            <a:endPar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 was, after all, created for telephony equipment and apps</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This basic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model was used by the engineers at Ericsson when they were designing </a:t>
            </a:r>
            <a:r>
              <a:rPr lang="en-US" sz="18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a:t>
            </a:r>
            <a:endPar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Tried each new idea on many basic codes and this was one</a:t>
            </a:r>
            <a:endPar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371600"/>
            <a:ext cx="4646046" cy="5010546"/>
          </a:xfrm>
          <a:prstGeom prst="rect">
            <a:avLst/>
          </a:prstGeom>
        </p:spPr>
      </p:pic>
      <p:sp>
        <p:nvSpPr>
          <p:cNvPr id="7" name="Content Placeholder 1"/>
          <p:cNvSpPr txBox="1">
            <a:spLocks/>
          </p:cNvSpPr>
          <p:nvPr/>
        </p:nvSpPr>
        <p:spPr>
          <a:xfrm>
            <a:off x="304800" y="1265162"/>
            <a:ext cx="7467600" cy="365277"/>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b="1" dirty="0" smtClean="0">
                <a:solidFill>
                  <a:srgbClr val="BE442C"/>
                </a:solidFill>
                <a:latin typeface="Arial Narrow" panose="020B0606020202030204" pitchFamily="34" charset="0"/>
                <a:cs typeface="Arial" panose="020B0604020202020204" pitchFamily="34" charset="0"/>
              </a:rPr>
              <a:t>Common Forms for Networks of Processes</a:t>
            </a:r>
            <a:endParaRPr lang="en-US" b="1" dirty="0">
              <a:solidFill>
                <a:srgbClr val="BE442C"/>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1204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28600"/>
            <a:ext cx="8686800" cy="2438400"/>
          </a:xfrm>
          <a:prstGeom prst="roundRect">
            <a:avLst/>
          </a:prstGeom>
          <a:gradFill flip="none" rotWithShape="1">
            <a:gsLst>
              <a:gs pos="0">
                <a:schemeClr val="accent5">
                  <a:lumMod val="5000"/>
                  <a:lumOff val="95000"/>
                  <a:alpha val="10000"/>
                </a:schemeClr>
              </a:gs>
              <a:gs pos="49000">
                <a:schemeClr val="accent5">
                  <a:lumMod val="45000"/>
                  <a:lumOff val="55000"/>
                  <a:alpha val="98000"/>
                </a:schemeClr>
              </a:gs>
              <a:gs pos="86000">
                <a:schemeClr val="accent5">
                  <a:lumMod val="45000"/>
                  <a:lumOff val="55000"/>
                  <a:alpha val="74000"/>
                </a:schemeClr>
              </a:gs>
              <a:gs pos="100000">
                <a:schemeClr val="accent5">
                  <a:lumMod val="30000"/>
                  <a:lumOff val="70000"/>
                </a:schemeClr>
              </a:gs>
            </a:gsLst>
            <a:lin ang="5400000" scaled="1"/>
            <a:tileRect/>
          </a:gradFill>
          <a:ln>
            <a:solidFill>
              <a:srgbClr val="FBEDDD">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22682"/>
            <a:ext cx="7620000" cy="2291918"/>
          </a:xfrm>
        </p:spPr>
        <p:txBody>
          <a:bodyPr>
            <a:noAutofit/>
          </a:bodyPr>
          <a:lstStyle/>
          <a:p>
            <a:pPr algn="ctr">
              <a:spcBef>
                <a:spcPts val="0"/>
              </a:spcBef>
            </a:pPr>
            <a:r>
              <a:rPr lang="en-US" sz="4800" b="1" dirty="0" smtClean="0">
                <a:solidFill>
                  <a:srgbClr val="002060"/>
                </a:solidFill>
                <a:latin typeface="Verdana" pitchFamily="34" charset="0"/>
                <a:ea typeface="Verdana" pitchFamily="34" charset="0"/>
                <a:cs typeface="Verdana" pitchFamily="34" charset="0"/>
              </a:rPr>
              <a:t>Erlang</a:t>
            </a:r>
            <a:br>
              <a:rPr lang="en-US" sz="4800" b="1" dirty="0" smtClean="0">
                <a:solidFill>
                  <a:srgbClr val="002060"/>
                </a:solidFill>
                <a:latin typeface="Verdana" pitchFamily="34" charset="0"/>
                <a:ea typeface="Verdana" pitchFamily="34" charset="0"/>
                <a:cs typeface="Verdana" pitchFamily="34" charset="0"/>
              </a:rPr>
            </a:br>
            <a:r>
              <a:rPr lang="en-US" sz="4800" b="1" dirty="0" smtClean="0">
                <a:solidFill>
                  <a:srgbClr val="002060"/>
                </a:solidFill>
                <a:latin typeface="Verdana" pitchFamily="34" charset="0"/>
                <a:ea typeface="Verdana" pitchFamily="34" charset="0"/>
                <a:cs typeface="Verdana" pitchFamily="34" charset="0"/>
              </a:rPr>
              <a:t>Processes Patterns</a:t>
            </a:r>
            <a:endParaRPr lang="en-US" sz="1600" b="1" i="1" dirty="0">
              <a:solidFill>
                <a:schemeClr val="bg1">
                  <a:lumMod val="65000"/>
                  <a:lumOff val="35000"/>
                </a:schemeClr>
              </a:solidFill>
              <a:latin typeface="Lucida Sans" panose="020B0602030504020204" pitchFamily="34" charset="0"/>
              <a:ea typeface="Verdana" pitchFamily="34" charset="0"/>
              <a:cs typeface="Verdana" pitchFamily="34" charset="0"/>
            </a:endParaRPr>
          </a:p>
        </p:txBody>
      </p:sp>
    </p:spTree>
    <p:extLst>
      <p:ext uri="{BB962C8B-B14F-4D97-AF65-F5344CB8AC3E}">
        <p14:creationId xmlns:p14="http://schemas.microsoft.com/office/powerpoint/2010/main" val="15991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Patterns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800" y="1400177"/>
            <a:ext cx="8296273" cy="2209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idle</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receive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{Number, incoming} -&gt;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start_ringing</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ringing(Number);</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off_hook</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start_tone</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dial()               </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indirect tail recursion</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3733800"/>
            <a:ext cx="8296273" cy="22098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inging(Number) -&gt;</a:t>
            </a: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receive</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{Number,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other_on_hook</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stop_ringing</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idle()</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{Number,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off_hook</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stop_ringing</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connected(Number)</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9" name="Content Placeholder 1"/>
          <p:cNvSpPr txBox="1">
            <a:spLocks/>
          </p:cNvSpPr>
          <p:nvPr/>
        </p:nvSpPr>
        <p:spPr>
          <a:xfrm>
            <a:off x="4457554" y="4724400"/>
            <a:ext cx="3052763" cy="1676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endParaRPr lang="en-US" sz="18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connected() -&gt; ...</a:t>
            </a:r>
            <a:endPar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endParaRPr lang="en-US" sz="9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ial() -&gt; ...</a:t>
            </a:r>
          </a:p>
          <a:p>
            <a:pPr marL="109728" indent="0">
              <a:spcBef>
                <a:spcPts val="0"/>
              </a:spcBef>
              <a:spcAft>
                <a:spcPts val="0"/>
              </a:spcAft>
              <a:buNone/>
            </a:pPr>
            <a:endParaRPr lang="en-US" sz="9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a:t>
            </a:r>
            <a:r>
              <a:rPr lang="en-US" sz="1600" b="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tart_ringing</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a:t>
            </a:r>
            <a:r>
              <a:rPr lang="en-US" sz="1600" b="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tart_tone</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a:t>
            </a:r>
            <a:r>
              <a:rPr lang="en-US" sz="1600" b="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top_ringing</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6524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500"/>
                                        <p:tgtEl>
                                          <p:spTgt spid="7">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fade">
                                      <p:cBhvr>
                                        <p:cTn id="45" dur="500"/>
                                        <p:tgtEl>
                                          <p:spTgt spid="7">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500"/>
                                        <p:tgtEl>
                                          <p:spTgt spid="7">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fade">
                                      <p:cBhvr>
                                        <p:cTn id="51" dur="500"/>
                                        <p:tgtEl>
                                          <p:spTgt spid="7">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fade">
                                      <p:cBhvr>
                                        <p:cTn id="54" dur="500"/>
                                        <p:tgtEl>
                                          <p:spTgt spid="7">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500"/>
                                        <p:tgtEl>
                                          <p:spTgt spid="7">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9" end="9"/>
                                            </p:txEl>
                                          </p:spTgt>
                                        </p:tgtEl>
                                        <p:attrNameLst>
                                          <p:attrName>style.visibility</p:attrName>
                                        </p:attrNameLst>
                                      </p:cBhvr>
                                      <p:to>
                                        <p:strVal val="visible"/>
                                      </p:to>
                                    </p:set>
                                    <p:animEffect transition="in" filter="fade">
                                      <p:cBhvr>
                                        <p:cTn id="60" dur="500"/>
                                        <p:tgtEl>
                                          <p:spTgt spid="7">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xEl>
                                              <p:pRg st="3" end="3"/>
                                            </p:txEl>
                                          </p:spTgt>
                                        </p:tgtEl>
                                        <p:attrNameLst>
                                          <p:attrName>style.visibility</p:attrName>
                                        </p:attrNameLst>
                                      </p:cBhvr>
                                      <p:to>
                                        <p:strVal val="visible"/>
                                      </p:to>
                                    </p:set>
                                    <p:animEffect transition="in" filter="fade">
                                      <p:cBhvr>
                                        <p:cTn id="65" dur="1000"/>
                                        <p:tgtEl>
                                          <p:spTgt spid="9">
                                            <p:txEl>
                                              <p:pRg st="3" end="3"/>
                                            </p:txEl>
                                          </p:spTgt>
                                        </p:tgtEl>
                                      </p:cBhvr>
                                    </p:animEffect>
                                    <p:anim calcmode="lin" valueType="num">
                                      <p:cBhvr>
                                        <p:cTn id="6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3" end="3"/>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Effect transition="in" filter="fade">
                                      <p:cBhvr>
                                        <p:cTn id="70" dur="1000"/>
                                        <p:tgtEl>
                                          <p:spTgt spid="9">
                                            <p:txEl>
                                              <p:pRg st="1" end="1"/>
                                            </p:txEl>
                                          </p:spTgt>
                                        </p:tgtEl>
                                      </p:cBhvr>
                                    </p:animEffect>
                                    <p:anim calcmode="lin" valueType="num">
                                      <p:cBhvr>
                                        <p:cTn id="7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 end="1"/>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9">
                                            <p:txEl>
                                              <p:pRg st="5" end="5"/>
                                            </p:txEl>
                                          </p:spTgt>
                                        </p:tgtEl>
                                        <p:attrNameLst>
                                          <p:attrName>style.visibility</p:attrName>
                                        </p:attrNameLst>
                                      </p:cBhvr>
                                      <p:to>
                                        <p:strVal val="visible"/>
                                      </p:to>
                                    </p:set>
                                    <p:animEffect transition="in" filter="fade">
                                      <p:cBhvr>
                                        <p:cTn id="75" dur="1000"/>
                                        <p:tgtEl>
                                          <p:spTgt spid="9">
                                            <p:txEl>
                                              <p:pRg st="5" end="5"/>
                                            </p:txEl>
                                          </p:spTgt>
                                        </p:tgtEl>
                                      </p:cBhvr>
                                    </p:animEffect>
                                    <p:anim calcmode="lin" valueType="num">
                                      <p:cBhvr>
                                        <p:cTn id="7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5" end="5"/>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Effect transition="in" filter="fade">
                                      <p:cBhvr>
                                        <p:cTn id="80" dur="1000"/>
                                        <p:tgtEl>
                                          <p:spTgt spid="9">
                                            <p:txEl>
                                              <p:pRg st="6" end="6"/>
                                            </p:txEl>
                                          </p:spTgt>
                                        </p:tgtEl>
                                      </p:cBhvr>
                                    </p:animEffect>
                                    <p:anim calcmode="lin" valueType="num">
                                      <p:cBhvr>
                                        <p:cTn id="8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9">
                                            <p:txEl>
                                              <p:pRg st="6" end="6"/>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
                                            <p:txEl>
                                              <p:pRg st="7" end="7"/>
                                            </p:txEl>
                                          </p:spTgt>
                                        </p:tgtEl>
                                        <p:attrNameLst>
                                          <p:attrName>style.visibility</p:attrName>
                                        </p:attrNameLst>
                                      </p:cBhvr>
                                      <p:to>
                                        <p:strVal val="visible"/>
                                      </p:to>
                                    </p:set>
                                    <p:animEffect transition="in" filter="fade">
                                      <p:cBhvr>
                                        <p:cTn id="85" dur="1000"/>
                                        <p:tgtEl>
                                          <p:spTgt spid="9">
                                            <p:txEl>
                                              <p:pRg st="7" end="7"/>
                                            </p:txEl>
                                          </p:spTgt>
                                        </p:tgtEl>
                                      </p:cBhvr>
                                    </p:animEffect>
                                    <p:anim calcmode="lin" valueType="num">
                                      <p:cBhvr>
                                        <p:cTn id="8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8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143000"/>
            <a:ext cx="8458200"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5" name="Title 2"/>
          <p:cNvSpPr txBox="1">
            <a:spLocks/>
          </p:cNvSpPr>
          <p:nvPr/>
        </p:nvSpPr>
        <p:spPr>
          <a:xfrm>
            <a:off x="762000" y="1524000"/>
            <a:ext cx="4267200" cy="13716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solidFill>
                  <a:srgbClr val="0070C0"/>
                </a:solidFill>
                <a:latin typeface="MV Boli" panose="02000500030200090000" pitchFamily="2" charset="0"/>
                <a:cs typeface="MV Boli" panose="02000500030200090000" pitchFamily="2" charset="0"/>
              </a:rPr>
              <a:t>Pause…</a:t>
            </a:r>
            <a:endParaRPr lang="en-US" sz="7200" b="1" dirty="0">
              <a:solidFill>
                <a:srgbClr val="0070C0"/>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560486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Erlang Big Example</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5162"/>
            <a:ext cx="79248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Dining Philosophers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5" name="Content Placeholder 1"/>
          <p:cNvSpPr txBox="1">
            <a:spLocks/>
          </p:cNvSpPr>
          <p:nvPr/>
        </p:nvSpPr>
        <p:spPr>
          <a:xfrm>
            <a:off x="304799" y="1828800"/>
            <a:ext cx="8524875" cy="4800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dphilos</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-compile([</a:t>
            </a:r>
            <a:r>
              <a:rPr lang="en-US" sz="16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export_all</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-define(EAT,1000).</a:t>
            </a:r>
          </a:p>
          <a:p>
            <a:pPr marL="109728" indent="0">
              <a:lnSpc>
                <a:spcPct val="110000"/>
              </a:lnSpc>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-define(THINK,1000</a:t>
            </a: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college()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 = spawn_link(?MODULE, report</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F1 = spawn_link(?MODULE, fork,["fork1",R]),</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F2 = spawn_link(?MODULE, fork,["fork2",R]),</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F3 = spawn_link(?MODULE, fork,["fork3",R]),</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F4 = spawn_link(?MODULE, fork,["fork4",R]),</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F5 = spawn_link(?MODULE, fork,["fork5",R</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spawn_link(?MODULE, philosopher,["Socrates", R, F1,F2]),</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spawn_link(?MODULE, philosopher,["Confucius", R, F2,F3]),</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spawn_link(?MODULE, philosopher,["</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Aristole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 F3,F4]),</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spawn_link(?MODULE, philosopher,["Homer", R, F4,F5]),</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spawn_link(?MODULE,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sphilosopher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,["Plato", R, F1,F5</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7997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600"/>
                                        <p:tgtEl>
                                          <p:spTgt spid="5">
                                            <p:txEl>
                                              <p:pRg st="8" end="8"/>
                                            </p:txEl>
                                          </p:spTgt>
                                        </p:tgtEl>
                                      </p:cBhvr>
                                    </p:animEffect>
                                  </p:childTnLst>
                                </p:cTn>
                              </p:par>
                            </p:childTnLst>
                          </p:cTn>
                        </p:par>
                        <p:par>
                          <p:cTn id="44" fill="hold">
                            <p:stCondLst>
                              <p:cond delay="16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par>
                          <p:cTn id="48" fill="hold">
                            <p:stCondLst>
                              <p:cond delay="2100"/>
                            </p:stCondLst>
                            <p:childTnLst>
                              <p:par>
                                <p:cTn id="49" presetID="10" presetClass="entr" presetSubtype="0" fill="hold"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5">
                                            <p:txEl>
                                              <p:pRg st="12" end="12"/>
                                            </p:txEl>
                                          </p:spTgt>
                                        </p:tgtEl>
                                        <p:attrNameLst>
                                          <p:attrName>style.visibility</p:attrName>
                                        </p:attrNameLst>
                                      </p:cBhvr>
                                      <p:to>
                                        <p:strVal val="visible"/>
                                      </p:to>
                                    </p:set>
                                    <p:animEffect transition="in" filter="fade">
                                      <p:cBhvr>
                                        <p:cTn id="60" dur="500"/>
                                        <p:tgtEl>
                                          <p:spTgt spid="5">
                                            <p:txEl>
                                              <p:pRg st="12" end="12"/>
                                            </p:txEl>
                                          </p:spTgt>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fade">
                                      <p:cBhvr>
                                        <p:cTn id="64" dur="500"/>
                                        <p:tgtEl>
                                          <p:spTgt spid="5">
                                            <p:txEl>
                                              <p:pRg st="13" end="13"/>
                                            </p:txEl>
                                          </p:spTgt>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5">
                                            <p:txEl>
                                              <p:pRg st="14" end="14"/>
                                            </p:txEl>
                                          </p:spTgt>
                                        </p:tgtEl>
                                        <p:attrNameLst>
                                          <p:attrName>style.visibility</p:attrName>
                                        </p:attrNameLst>
                                      </p:cBhvr>
                                      <p:to>
                                        <p:strVal val="visible"/>
                                      </p:to>
                                    </p:set>
                                    <p:animEffect transition="in" filter="fade">
                                      <p:cBhvr>
                                        <p:cTn id="68" dur="500"/>
                                        <p:tgtEl>
                                          <p:spTgt spid="5">
                                            <p:txEl>
                                              <p:pRg st="14" end="14"/>
                                            </p:txEl>
                                          </p:spTgt>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fade">
                                      <p:cBhvr>
                                        <p:cTn id="7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371600"/>
            <a:ext cx="8524875" cy="50292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create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philosophers randomly</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philosopher(Name, Report,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random:seed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erlang:phash2</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([node()]),</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erlang:monotonic_time</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erlang:unique_integer</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create_phils</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Name, Report,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1800"/>
              </a:spcBef>
              <a:spcAft>
                <a:spcPts val="0"/>
              </a:spcAft>
              <a:buNone/>
            </a:pPr>
            <a:r>
              <a:rPr lang="en-US" sz="16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create </a:t>
            </a: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special philosopher</a:t>
            </a:r>
          </a:p>
          <a:p>
            <a:pPr marL="109728" indent="0">
              <a:lnSpc>
                <a:spcPct val="110000"/>
              </a:lnSpc>
              <a:spcBef>
                <a:spcPts val="0"/>
              </a:spcBef>
              <a:spcAft>
                <a:spcPts val="0"/>
              </a:spcAft>
              <a:buNone/>
            </a:pP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sphilosopher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 Report,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random:seed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erlang:phash2</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([node()]),</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erlang:monotonic_time</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erlang:unique_integer</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create_special_phil</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Name, Report,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4865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Effect transition="in" filter="fade">
                                      <p:cBhvr>
                                        <p:cTn id="61" dur="500"/>
                                        <p:tgtEl>
                                          <p:spTgt spid="5">
                                            <p:txEl>
                                              <p:pRg st="13" end="13"/>
                                            </p:txEl>
                                          </p:spTgt>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fade">
                                      <p:cBhvr>
                                        <p:cTn id="65" dur="500"/>
                                        <p:tgtEl>
                                          <p:spTgt spid="5">
                                            <p:txEl>
                                              <p:pRg st="14" end="14"/>
                                            </p:txEl>
                                          </p:spTgt>
                                        </p:tgtEl>
                                      </p:cBhvr>
                                    </p:animEffect>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Effect transition="in" filter="fade">
                                      <p:cBhvr>
                                        <p:cTn id="69" dur="4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266827"/>
            <a:ext cx="8524875" cy="5286373"/>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creates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random 4 </a:t>
            </a:r>
            <a:r>
              <a:rPr lang="en-US" sz="1400" b="1"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philos</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who get the Left fork first then the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right</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create_phils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Name,Report,LeftF,RightF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60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thinking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Name,Report,thinking</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(?THINK)),</a:t>
            </a:r>
          </a:p>
          <a:p>
            <a:pPr marL="109728" indent="0">
              <a:lnSpc>
                <a:spcPct val="110000"/>
              </a:lnSpc>
              <a:spcBef>
                <a:spcPts val="60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hungry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Name,Report,hungry</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pick,self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10000"/>
              </a:lnSpc>
              <a:spcBef>
                <a:spcPts val="60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eating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Name,Report,eating</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let_go,self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create_phils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Name,Report,LeftF,RightF</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0199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600"/>
                                        <p:tgtEl>
                                          <p:spTgt spid="5">
                                            <p:txEl>
                                              <p:pRg st="3" end="3"/>
                                            </p:txEl>
                                          </p:spTgt>
                                        </p:tgtEl>
                                      </p:cBhvr>
                                    </p:animEffect>
                                  </p:childTnLst>
                                </p:cTn>
                              </p:par>
                            </p:childTnLst>
                          </p:cTn>
                        </p:par>
                        <p:par>
                          <p:cTn id="21" fill="hold">
                            <p:stCondLst>
                              <p:cond delay="16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Effect transition="in" filter="fade">
                                      <p:cBhvr>
                                        <p:cTn id="55" dur="500"/>
                                        <p:tgtEl>
                                          <p:spTgt spid="5">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12" end="12"/>
                                            </p:txEl>
                                          </p:spTgt>
                                        </p:tgtEl>
                                        <p:attrNameLst>
                                          <p:attrName>style.visibility</p:attrName>
                                        </p:attrNameLst>
                                      </p:cBhvr>
                                      <p:to>
                                        <p:strVal val="visible"/>
                                      </p:to>
                                    </p:set>
                                    <p:animEffect transition="in" filter="fade">
                                      <p:cBhvr>
                                        <p:cTn id="60" dur="500"/>
                                        <p:tgtEl>
                                          <p:spTgt spid="5">
                                            <p:txEl>
                                              <p:pRg st="12" end="12"/>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fade">
                                      <p:cBhvr>
                                        <p:cTn id="64" dur="500"/>
                                        <p:tgtEl>
                                          <p:spTgt spid="5">
                                            <p:txEl>
                                              <p:pRg st="13" end="13"/>
                                            </p:txEl>
                                          </p:spTgt>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
                                            <p:txEl>
                                              <p:pRg st="14" end="14"/>
                                            </p:txEl>
                                          </p:spTgt>
                                        </p:tgtEl>
                                        <p:attrNameLst>
                                          <p:attrName>style.visibility</p:attrName>
                                        </p:attrNameLst>
                                      </p:cBhvr>
                                      <p:to>
                                        <p:strVal val="visible"/>
                                      </p:to>
                                    </p:set>
                                    <p:animEffect transition="in" filter="fade">
                                      <p:cBhvr>
                                        <p:cTn id="68" dur="500"/>
                                        <p:tgtEl>
                                          <p:spTgt spid="5">
                                            <p:txEl>
                                              <p:pRg st="14" end="14"/>
                                            </p:txEl>
                                          </p:spTgt>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5">
                                            <p:txEl>
                                              <p:pRg st="15" end="15"/>
                                            </p:txEl>
                                          </p:spTgt>
                                        </p:tgtEl>
                                        <p:attrNameLst>
                                          <p:attrName>style.visibility</p:attrName>
                                        </p:attrNameLst>
                                      </p:cBhvr>
                                      <p:to>
                                        <p:strVal val="visible"/>
                                      </p:to>
                                    </p:set>
                                    <p:animEffect transition="in" filter="fade">
                                      <p:cBhvr>
                                        <p:cTn id="72" dur="500"/>
                                        <p:tgtEl>
                                          <p:spTgt spid="5">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6" end="16"/>
                                            </p:txEl>
                                          </p:spTgt>
                                        </p:tgtEl>
                                        <p:attrNameLst>
                                          <p:attrName>style.visibility</p:attrName>
                                        </p:attrNameLst>
                                      </p:cBhvr>
                                      <p:to>
                                        <p:strVal val="visible"/>
                                      </p:to>
                                    </p:set>
                                    <p:animEffect transition="in" filter="fade">
                                      <p:cBhvr>
                                        <p:cTn id="77" dur="500"/>
                                        <p:tgtEl>
                                          <p:spTgt spid="5">
                                            <p:txEl>
                                              <p:pRg st="16" end="16"/>
                                            </p:txEl>
                                          </p:spTgt>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5">
                                            <p:txEl>
                                              <p:pRg st="17" end="17"/>
                                            </p:txEl>
                                          </p:spTgt>
                                        </p:tgtEl>
                                        <p:attrNameLst>
                                          <p:attrName>style.visibility</p:attrName>
                                        </p:attrNameLst>
                                      </p:cBhvr>
                                      <p:to>
                                        <p:strVal val="visible"/>
                                      </p:to>
                                    </p:set>
                                    <p:animEffect transition="in" filter="fade">
                                      <p:cBhvr>
                                        <p:cTn id="81" dur="500"/>
                                        <p:tgtEl>
                                          <p:spTgt spid="5">
                                            <p:txEl>
                                              <p:pRg st="17" end="17"/>
                                            </p:txEl>
                                          </p:spTgt>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5">
                                            <p:txEl>
                                              <p:pRg st="18" end="18"/>
                                            </p:txEl>
                                          </p:spTgt>
                                        </p:tgtEl>
                                        <p:attrNameLst>
                                          <p:attrName>style.visibility</p:attrName>
                                        </p:attrNameLst>
                                      </p:cBhvr>
                                      <p:to>
                                        <p:strVal val="visible"/>
                                      </p:to>
                                    </p:set>
                                    <p:animEffect transition="in" filter="fade">
                                      <p:cBhvr>
                                        <p:cTn id="85" dur="500"/>
                                        <p:tgtEl>
                                          <p:spTgt spid="5">
                                            <p:txEl>
                                              <p:pRg st="18" end="18"/>
                                            </p:txEl>
                                          </p:spTgt>
                                        </p:tgtEl>
                                      </p:cBhvr>
                                    </p:animEffect>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5">
                                            <p:txEl>
                                              <p:pRg st="19" end="19"/>
                                            </p:txEl>
                                          </p:spTgt>
                                        </p:tgtEl>
                                        <p:attrNameLst>
                                          <p:attrName>style.visibility</p:attrName>
                                        </p:attrNameLst>
                                      </p:cBhvr>
                                      <p:to>
                                        <p:strVal val="visible"/>
                                      </p:to>
                                    </p:set>
                                    <p:animEffect transition="in" filter="fade">
                                      <p:cBhvr>
                                        <p:cTn id="89" dur="500"/>
                                        <p:tgtEl>
                                          <p:spTgt spid="5">
                                            <p:txEl>
                                              <p:pRg st="19" end="19"/>
                                            </p:txEl>
                                          </p:spTgt>
                                        </p:tgtEl>
                                      </p:cBhvr>
                                    </p:animEffect>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5">
                                            <p:txEl>
                                              <p:pRg st="20" end="20"/>
                                            </p:txEl>
                                          </p:spTgt>
                                        </p:tgtEl>
                                        <p:attrNameLst>
                                          <p:attrName>style.visibility</p:attrName>
                                        </p:attrNameLst>
                                      </p:cBhvr>
                                      <p:to>
                                        <p:strVal val="visible"/>
                                      </p:to>
                                    </p:set>
                                    <p:animEffect transition="in" filter="fade">
                                      <p:cBhvr>
                                        <p:cTn id="93" dur="5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371600"/>
            <a:ext cx="8524875"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create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special philosopher who attempts to communicate first with the</a:t>
            </a:r>
          </a:p>
          <a:p>
            <a:pPr marL="109728" indent="0">
              <a:lnSpc>
                <a:spcPct val="110000"/>
              </a:lnSpc>
              <a:spcBef>
                <a:spcPts val="0"/>
              </a:spcBef>
              <a:spcAft>
                <a:spcPts val="0"/>
              </a:spcAft>
              <a:buNone/>
            </a:pP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right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fork proccess instead of the left fork</a:t>
            </a:r>
          </a:p>
          <a:p>
            <a:pPr marL="109728" indent="0">
              <a:lnSpc>
                <a:spcPct val="110000"/>
              </a:lnSpc>
              <a:spcBef>
                <a:spcPts val="0"/>
              </a:spcBef>
              <a:spcAft>
                <a:spcPts val="0"/>
              </a:spcAft>
              <a:buNone/>
            </a:pP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create_special_phil</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Name,Report,RightF,LeftF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60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thinking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Name,Report,thinking</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(?THINK)),</a:t>
            </a:r>
          </a:p>
          <a:p>
            <a:pPr marL="109728" indent="0">
              <a:lnSpc>
                <a:spcPct val="110000"/>
              </a:lnSpc>
              <a:spcBef>
                <a:spcPts val="60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hungry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Name,Report,hungry</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pick,self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right);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{picked,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reporting(Name, Report, left)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p>
          <a:p>
            <a:pPr marL="109728" indent="0">
              <a:lnSpc>
                <a:spcPct val="110000"/>
              </a:lnSpc>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eating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state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Name,Report,eating</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timer:sleep</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random:uniform</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(?EAT)),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RightF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LeftF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let_go,self</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create_special_phil</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Name,Report,RightF,LeftF</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7363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4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900"/>
                            </p:stCondLst>
                            <p:childTnLst>
                              <p:par>
                                <p:cTn id="12" presetID="10" presetClass="entr" presetSubtype="0" fill="hold" nodeType="afterEffect">
                                  <p:stCondLst>
                                    <p:cond delay="40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500"/>
                                        <p:tgtEl>
                                          <p:spTgt spid="5">
                                            <p:txEl>
                                              <p:pRg st="10" end="10"/>
                                            </p:txEl>
                                          </p:spTgt>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Effect transition="in" filter="fade">
                                      <p:cBhvr>
                                        <p:cTn id="62" dur="500"/>
                                        <p:tgtEl>
                                          <p:spTgt spid="5">
                                            <p:txEl>
                                              <p:pRg st="13" end="13"/>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5">
                                            <p:txEl>
                                              <p:pRg st="14" end="14"/>
                                            </p:txEl>
                                          </p:spTgt>
                                        </p:tgtEl>
                                        <p:attrNameLst>
                                          <p:attrName>style.visibility</p:attrName>
                                        </p:attrNameLst>
                                      </p:cBhvr>
                                      <p:to>
                                        <p:strVal val="visible"/>
                                      </p:to>
                                    </p:set>
                                    <p:animEffect transition="in" filter="fade">
                                      <p:cBhvr>
                                        <p:cTn id="66" dur="500"/>
                                        <p:tgtEl>
                                          <p:spTgt spid="5">
                                            <p:txEl>
                                              <p:pRg st="14" end="14"/>
                                            </p:txEl>
                                          </p:spTgt>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5">
                                            <p:txEl>
                                              <p:pRg st="15" end="15"/>
                                            </p:txEl>
                                          </p:spTgt>
                                        </p:tgtEl>
                                        <p:attrNameLst>
                                          <p:attrName>style.visibility</p:attrName>
                                        </p:attrNameLst>
                                      </p:cBhvr>
                                      <p:to>
                                        <p:strVal val="visible"/>
                                      </p:to>
                                    </p:set>
                                    <p:animEffect transition="in" filter="fade">
                                      <p:cBhvr>
                                        <p:cTn id="70" dur="500"/>
                                        <p:tgtEl>
                                          <p:spTgt spid="5">
                                            <p:txEl>
                                              <p:pRg st="15" end="15"/>
                                            </p:txEl>
                                          </p:spTgt>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5">
                                            <p:txEl>
                                              <p:pRg st="16" end="16"/>
                                            </p:txEl>
                                          </p:spTgt>
                                        </p:tgtEl>
                                        <p:attrNameLst>
                                          <p:attrName>style.visibility</p:attrName>
                                        </p:attrNameLst>
                                      </p:cBhvr>
                                      <p:to>
                                        <p:strVal val="visible"/>
                                      </p:to>
                                    </p:set>
                                    <p:animEffect transition="in" filter="fade">
                                      <p:cBhvr>
                                        <p:cTn id="74" dur="500"/>
                                        <p:tgtEl>
                                          <p:spTgt spid="5">
                                            <p:txEl>
                                              <p:pRg st="16" end="1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xEl>
                                              <p:pRg st="17" end="17"/>
                                            </p:txEl>
                                          </p:spTgt>
                                        </p:tgtEl>
                                        <p:attrNameLst>
                                          <p:attrName>style.visibility</p:attrName>
                                        </p:attrNameLst>
                                      </p:cBhvr>
                                      <p:to>
                                        <p:strVal val="visible"/>
                                      </p:to>
                                    </p:set>
                                    <p:animEffect transition="in" filter="fade">
                                      <p:cBhvr>
                                        <p:cTn id="79" dur="500"/>
                                        <p:tgtEl>
                                          <p:spTgt spid="5">
                                            <p:txEl>
                                              <p:pRg st="17" end="17"/>
                                            </p:txEl>
                                          </p:spTgt>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5">
                                            <p:txEl>
                                              <p:pRg st="18" end="18"/>
                                            </p:txEl>
                                          </p:spTgt>
                                        </p:tgtEl>
                                        <p:attrNameLst>
                                          <p:attrName>style.visibility</p:attrName>
                                        </p:attrNameLst>
                                      </p:cBhvr>
                                      <p:to>
                                        <p:strVal val="visible"/>
                                      </p:to>
                                    </p:set>
                                    <p:animEffect transition="in" filter="fade">
                                      <p:cBhvr>
                                        <p:cTn id="83" dur="500"/>
                                        <p:tgtEl>
                                          <p:spTgt spid="5">
                                            <p:txEl>
                                              <p:pRg st="18" end="18"/>
                                            </p:txEl>
                                          </p:spTgt>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Effect transition="in" filter="fade">
                                      <p:cBhvr>
                                        <p:cTn id="87" dur="500"/>
                                        <p:tgtEl>
                                          <p:spTgt spid="5">
                                            <p:txEl>
                                              <p:pRg st="19" end="19"/>
                                            </p:txEl>
                                          </p:spTgt>
                                        </p:tgtEl>
                                      </p:cBhvr>
                                    </p:animEffect>
                                  </p:childTnLst>
                                </p:cTn>
                              </p:par>
                            </p:childTnLst>
                          </p:cTn>
                        </p:par>
                        <p:par>
                          <p:cTn id="88" fill="hold">
                            <p:stCondLst>
                              <p:cond delay="1500"/>
                            </p:stCondLst>
                            <p:childTnLst>
                              <p:par>
                                <p:cTn id="89" presetID="10" presetClass="entr" presetSubtype="0" fill="hold" nodeType="afterEffect">
                                  <p:stCondLst>
                                    <p:cond delay="0"/>
                                  </p:stCondLst>
                                  <p:childTnLst>
                                    <p:set>
                                      <p:cBhvr>
                                        <p:cTn id="90" dur="1" fill="hold">
                                          <p:stCondLst>
                                            <p:cond delay="0"/>
                                          </p:stCondLst>
                                        </p:cTn>
                                        <p:tgtEl>
                                          <p:spTgt spid="5">
                                            <p:txEl>
                                              <p:pRg st="20" end="20"/>
                                            </p:txEl>
                                          </p:spTgt>
                                        </p:tgtEl>
                                        <p:attrNameLst>
                                          <p:attrName>style.visibility</p:attrName>
                                        </p:attrNameLst>
                                      </p:cBhvr>
                                      <p:to>
                                        <p:strVal val="visible"/>
                                      </p:to>
                                    </p:set>
                                    <p:animEffect transition="in" filter="fade">
                                      <p:cBhvr>
                                        <p:cTn id="91" dur="500"/>
                                        <p:tgtEl>
                                          <p:spTgt spid="5">
                                            <p:txEl>
                                              <p:pRg st="20" end="20"/>
                                            </p:txEl>
                                          </p:spTgt>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5">
                                            <p:txEl>
                                              <p:pRg st="21" end="21"/>
                                            </p:txEl>
                                          </p:spTgt>
                                        </p:tgtEl>
                                        <p:attrNameLst>
                                          <p:attrName>style.visibility</p:attrName>
                                        </p:attrNameLst>
                                      </p:cBhvr>
                                      <p:to>
                                        <p:strVal val="visible"/>
                                      </p:to>
                                    </p:set>
                                    <p:animEffect transition="in" filter="fade">
                                      <p:cBhvr>
                                        <p:cTn id="95"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524000"/>
            <a:ext cx="8524875" cy="4038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%%prepares what the Report proccess will print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reporting(</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Name,Report,Status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 !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Name,Status,self</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Report,ack</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ok</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1800"/>
              </a:spcBef>
              <a:spcAft>
                <a:spcPts val="0"/>
              </a:spcAft>
              <a:buNone/>
            </a:pPr>
            <a:r>
              <a:rPr lang="en-US" sz="16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%%Report proccess, receives and prints</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Name,Status,Pid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io:format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 : ~s ~n",[</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Name,status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(Status)]),</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 ! {self(),</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ack</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a:t>
            </a:r>
          </a:p>
          <a:p>
            <a:pPr marL="109728" indent="0">
              <a:lnSpc>
                <a:spcPct val="110000"/>
              </a:lnSpc>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3481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9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9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500"/>
                                        <p:tgtEl>
                                          <p:spTgt spid="5">
                                            <p:txEl>
                                              <p:pRg st="12" end="12"/>
                                            </p:txEl>
                                          </p:spTgt>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5">
                                            <p:txEl>
                                              <p:pRg st="13" end="13"/>
                                            </p:txEl>
                                          </p:spTgt>
                                        </p:tgtEl>
                                        <p:attrNameLst>
                                          <p:attrName>style.visibility</p:attrName>
                                        </p:attrNameLst>
                                      </p:cBhvr>
                                      <p:to>
                                        <p:strVal val="visible"/>
                                      </p:to>
                                    </p:set>
                                    <p:animEffect transition="in" filter="fade">
                                      <p:cBhvr>
                                        <p:cTn id="6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Dining Philosophers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4799" y="1371600"/>
            <a:ext cx="8524875" cy="5181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lnSpc>
                <a:spcPct val="110000"/>
              </a:lnSpc>
              <a:spcBef>
                <a:spcPts val="0"/>
              </a:spcBef>
              <a:spcAft>
                <a:spcPts val="0"/>
              </a:spcAft>
              <a:buNone/>
            </a:pP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function </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to pass the appropriate status in string for </a:t>
            </a:r>
            <a:r>
              <a:rPr lang="en-US" sz="14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io:format</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status(Status)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case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Status of</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thinking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"is thinking";</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hungry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"is hungry";</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eating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"is eating";</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right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"got right fork";</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left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"got left fork";</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on_table</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"on table";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in_use</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-&gt;"in use";</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Status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atom_to_list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(Status)</a:t>
            </a:r>
          </a:p>
          <a:p>
            <a:pPr marL="109728" indent="0">
              <a:lnSpc>
                <a:spcPct val="110000"/>
              </a:lnSpc>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endPar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fork(</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p>
          <a:p>
            <a:pPr marL="109728" indent="0">
              <a:lnSpc>
                <a:spcPct val="110000"/>
              </a:lnSpc>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reporting(</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Name,Report,in_use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Pid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picked,self</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60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receive</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let_go,Pid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reporting(</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Name,Report,on_table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fork(</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Name,Report</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lnSpc>
                <a:spcPct val="110000"/>
              </a:lnSpc>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36123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600"/>
                                        <p:tgtEl>
                                          <p:spTgt spid="5">
                                            <p:txEl>
                                              <p:pRg st="6" end="6"/>
                                            </p:txEl>
                                          </p:spTgt>
                                        </p:tgtEl>
                                      </p:cBhvr>
                                    </p:animEffect>
                                  </p:childTnLst>
                                </p:cTn>
                              </p:par>
                            </p:childTnLst>
                          </p:cTn>
                        </p:par>
                        <p:par>
                          <p:cTn id="33" fill="hold">
                            <p:stCondLst>
                              <p:cond delay="3100"/>
                            </p:stCondLst>
                            <p:childTnLst>
                              <p:par>
                                <p:cTn id="34" presetID="10" presetClass="entr" presetSubtype="0"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par>
                          <p:cTn id="37" fill="hold">
                            <p:stCondLst>
                              <p:cond delay="3600"/>
                            </p:stCondLst>
                            <p:childTnLst>
                              <p:par>
                                <p:cTn id="38" presetID="10" presetClass="entr" presetSubtype="0"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par>
                          <p:cTn id="41" fill="hold">
                            <p:stCondLst>
                              <p:cond delay="4100"/>
                            </p:stCondLst>
                            <p:childTnLst>
                              <p:par>
                                <p:cTn id="42" presetID="10" presetClass="entr" presetSubtype="0" fill="hold" nodeType="after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par>
                          <p:cTn id="45" fill="hold">
                            <p:stCondLst>
                              <p:cond delay="4600"/>
                            </p:stCondLst>
                            <p:childTnLst>
                              <p:par>
                                <p:cTn id="46" presetID="10" presetClass="entr" presetSubtype="0" fill="hold" nodeType="after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par>
                          <p:cTn id="49" fill="hold">
                            <p:stCondLst>
                              <p:cond delay="5100"/>
                            </p:stCondLst>
                            <p:childTnLst>
                              <p:par>
                                <p:cTn id="50" presetID="10" presetClass="entr" presetSubtype="0" fill="hold" nodeType="after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fade">
                                      <p:cBhvr>
                                        <p:cTn id="57" dur="500"/>
                                        <p:tgtEl>
                                          <p:spTgt spid="5">
                                            <p:txEl>
                                              <p:pRg st="12" end="12"/>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Effect transition="in" filter="fade">
                                      <p:cBhvr>
                                        <p:cTn id="61" dur="500"/>
                                        <p:tgtEl>
                                          <p:spTgt spid="5">
                                            <p:txEl>
                                              <p:pRg st="13" end="13"/>
                                            </p:txEl>
                                          </p:spTgt>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5">
                                            <p:txEl>
                                              <p:pRg st="14" end="14"/>
                                            </p:txEl>
                                          </p:spTgt>
                                        </p:tgtEl>
                                        <p:attrNameLst>
                                          <p:attrName>style.visibility</p:attrName>
                                        </p:attrNameLst>
                                      </p:cBhvr>
                                      <p:to>
                                        <p:strVal val="visible"/>
                                      </p:to>
                                    </p:set>
                                    <p:animEffect transition="in" filter="fade">
                                      <p:cBhvr>
                                        <p:cTn id="65" dur="500"/>
                                        <p:tgtEl>
                                          <p:spTgt spid="5">
                                            <p:txEl>
                                              <p:pRg st="14" end="14"/>
                                            </p:txEl>
                                          </p:spTgt>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animEffect transition="in" filter="fade">
                                      <p:cBhvr>
                                        <p:cTn id="69" dur="500"/>
                                        <p:tgtEl>
                                          <p:spTgt spid="5">
                                            <p:txEl>
                                              <p:pRg st="15" end="15"/>
                                            </p:txEl>
                                          </p:spTgt>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5">
                                            <p:txEl>
                                              <p:pRg st="16" end="16"/>
                                            </p:txEl>
                                          </p:spTgt>
                                        </p:tgtEl>
                                        <p:attrNameLst>
                                          <p:attrName>style.visibility</p:attrName>
                                        </p:attrNameLst>
                                      </p:cBhvr>
                                      <p:to>
                                        <p:strVal val="visible"/>
                                      </p:to>
                                    </p:set>
                                    <p:animEffect transition="in" filter="fade">
                                      <p:cBhvr>
                                        <p:cTn id="73" dur="500"/>
                                        <p:tgtEl>
                                          <p:spTgt spid="5">
                                            <p:txEl>
                                              <p:pRg st="16" end="1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17" end="17"/>
                                            </p:txEl>
                                          </p:spTgt>
                                        </p:tgtEl>
                                        <p:attrNameLst>
                                          <p:attrName>style.visibility</p:attrName>
                                        </p:attrNameLst>
                                      </p:cBhvr>
                                      <p:to>
                                        <p:strVal val="visible"/>
                                      </p:to>
                                    </p:set>
                                    <p:animEffect transition="in" filter="fade">
                                      <p:cBhvr>
                                        <p:cTn id="78" dur="500"/>
                                        <p:tgtEl>
                                          <p:spTgt spid="5">
                                            <p:txEl>
                                              <p:pRg st="17" end="17"/>
                                            </p:txEl>
                                          </p:spTgt>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5">
                                            <p:txEl>
                                              <p:pRg st="18" end="18"/>
                                            </p:txEl>
                                          </p:spTgt>
                                        </p:tgtEl>
                                        <p:attrNameLst>
                                          <p:attrName>style.visibility</p:attrName>
                                        </p:attrNameLst>
                                      </p:cBhvr>
                                      <p:to>
                                        <p:strVal val="visible"/>
                                      </p:to>
                                    </p:set>
                                    <p:animEffect transition="in" filter="fade">
                                      <p:cBhvr>
                                        <p:cTn id="82" dur="500"/>
                                        <p:tgtEl>
                                          <p:spTgt spid="5">
                                            <p:txEl>
                                              <p:pRg st="18" end="18"/>
                                            </p:txEl>
                                          </p:spTgt>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5">
                                            <p:txEl>
                                              <p:pRg st="19" end="19"/>
                                            </p:txEl>
                                          </p:spTgt>
                                        </p:tgtEl>
                                        <p:attrNameLst>
                                          <p:attrName>style.visibility</p:attrName>
                                        </p:attrNameLst>
                                      </p:cBhvr>
                                      <p:to>
                                        <p:strVal val="visible"/>
                                      </p:to>
                                    </p:set>
                                    <p:animEffect transition="in" filter="fade">
                                      <p:cBhvr>
                                        <p:cTn id="86" dur="500"/>
                                        <p:tgtEl>
                                          <p:spTgt spid="5">
                                            <p:txEl>
                                              <p:pRg st="19" end="1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
                                            <p:txEl>
                                              <p:pRg st="20" end="20"/>
                                            </p:txEl>
                                          </p:spTgt>
                                        </p:tgtEl>
                                        <p:attrNameLst>
                                          <p:attrName>style.visibility</p:attrName>
                                        </p:attrNameLst>
                                      </p:cBhvr>
                                      <p:to>
                                        <p:strVal val="visible"/>
                                      </p:to>
                                    </p:set>
                                    <p:animEffect transition="in" filter="fade">
                                      <p:cBhvr>
                                        <p:cTn id="91" dur="500"/>
                                        <p:tgtEl>
                                          <p:spTgt spid="5">
                                            <p:txEl>
                                              <p:pRg st="20" end="20"/>
                                            </p:txEl>
                                          </p:spTgt>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5">
                                            <p:txEl>
                                              <p:pRg st="21" end="21"/>
                                            </p:txEl>
                                          </p:spTgt>
                                        </p:tgtEl>
                                        <p:attrNameLst>
                                          <p:attrName>style.visibility</p:attrName>
                                        </p:attrNameLst>
                                      </p:cBhvr>
                                      <p:to>
                                        <p:strVal val="visible"/>
                                      </p:to>
                                    </p:set>
                                    <p:animEffect transition="in" filter="fade">
                                      <p:cBhvr>
                                        <p:cTn id="95"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960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28600" y="1143000"/>
            <a:ext cx="8368544" cy="1981200"/>
          </a:xfrm>
          <a:prstGeom prst="roundRect">
            <a:avLst/>
          </a:prstGeom>
          <a:solidFill>
            <a:srgbClr val="F4E4CC">
              <a:alpha val="25000"/>
            </a:srgbClr>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900" dirty="0">
              <a:solidFill>
                <a:srgbClr val="0070C0"/>
              </a:solidFill>
              <a:latin typeface="MV Boli" panose="02000500030200090000" pitchFamily="2" charset="0"/>
              <a:cs typeface="MV Boli" panose="02000500030200090000" pitchFamily="2" charset="0"/>
            </a:endParaRPr>
          </a:p>
        </p:txBody>
      </p:sp>
      <p:sp>
        <p:nvSpPr>
          <p:cNvPr id="3" name="Title 2"/>
          <p:cNvSpPr>
            <a:spLocks noGrp="1"/>
          </p:cNvSpPr>
          <p:nvPr>
            <p:ph type="title"/>
          </p:nvPr>
        </p:nvSpPr>
        <p:spPr>
          <a:xfrm>
            <a:off x="838200" y="1676400"/>
            <a:ext cx="2133600" cy="1066800"/>
          </a:xfrm>
        </p:spPr>
        <p:txBody>
          <a:bodyPr>
            <a:normAutofit fontScale="90000"/>
          </a:bodyPr>
          <a:lstStyle/>
          <a:p>
            <a:pPr algn="ctr"/>
            <a:r>
              <a:rPr lang="en-US" sz="8000" b="1" dirty="0">
                <a:solidFill>
                  <a:srgbClr val="0070C0"/>
                </a:solidFill>
                <a:latin typeface="MV Boli" panose="02000500030200090000" pitchFamily="2" charset="0"/>
                <a:cs typeface="MV Boli" panose="02000500030200090000" pitchFamily="2" charset="0"/>
              </a:rPr>
              <a:t>END</a:t>
            </a:r>
          </a:p>
        </p:txBody>
      </p:sp>
    </p:spTree>
    <p:extLst>
      <p:ext uri="{BB962C8B-B14F-4D97-AF65-F5344CB8AC3E}">
        <p14:creationId xmlns:p14="http://schemas.microsoft.com/office/powerpoint/2010/main" val="115458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Course Recap</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5162"/>
            <a:ext cx="7467600" cy="4112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200" b="1" dirty="0" smtClean="0">
                <a:solidFill>
                  <a:srgbClr val="BE442C"/>
                </a:solidFill>
                <a:latin typeface="Arial Narrow" panose="020B0606020202030204" pitchFamily="34" charset="0"/>
                <a:cs typeface="Arial" panose="020B0604020202020204" pitchFamily="34" charset="0"/>
              </a:rPr>
              <a:t>Progress this Semester</a:t>
            </a:r>
            <a:endParaRPr lang="en-US" sz="22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1676400"/>
            <a:ext cx="8524875" cy="4724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buNone/>
            </a:pPr>
            <a:r>
              <a:rPr lang="en-US" sz="1800"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W</a:t>
            </a:r>
            <a:r>
              <a:rPr lang="en-US" sz="1600"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e have studied these topics up to now</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Object models… Java compared to others</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Aspect Oriented Programming</a:t>
            </a:r>
            <a:endPar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endParaRP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SML, functional programming</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Type inference (in SML)</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ADT axiomatic specs (</a:t>
            </a:r>
            <a:r>
              <a:rPr lang="en-US" sz="1400" dirty="0" err="1"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Guttag</a:t>
            </a: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Expressing and testing ADT specs in SML</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Lambda calculus</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Concurrency… monitors, P/V, history</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Java Threads</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Issues: Race conditions, deadlock, starvation</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Classic problems… Dining Philosophers, Smokers, Sleeping Barber, etc.</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Erlang… history, sequential functional subset</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Erlang processes, process patterns</a:t>
            </a:r>
          </a:p>
          <a:p>
            <a:pPr marL="91440" indent="0">
              <a:spcBef>
                <a:spcPts val="1200"/>
              </a:spcBef>
              <a:buClrTx/>
              <a:buNone/>
            </a:pPr>
            <a:r>
              <a:rPr lang="en-US" sz="1600"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We are headed here</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Actor concurrency model</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Linda </a:t>
            </a:r>
            <a:r>
              <a:rPr lang="en-US" sz="1400" dirty="0" err="1"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tuplespace</a:t>
            </a: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 concurrency model</a:t>
            </a:r>
          </a:p>
          <a:p>
            <a:pPr marL="365760" indent="-182880">
              <a:spcBef>
                <a:spcPts val="0"/>
              </a:spcBef>
              <a:spcAft>
                <a:spcPts val="200"/>
              </a:spcAft>
              <a:buClrTx/>
              <a:buFont typeface="Arial" panose="020B0604020202020204" pitchFamily="34" charset="0"/>
              <a:buChar char="•"/>
            </a:pPr>
            <a:r>
              <a:rPr lang="en-US" sz="1400" dirty="0" smtClean="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rPr>
              <a:t>Temporal logic and Model checking</a:t>
            </a:r>
            <a:endParaRPr lang="en-US" sz="1400" dirty="0">
              <a:solidFill>
                <a:schemeClr val="bg1"/>
              </a:solidFill>
              <a:latin typeface="Bahnschrift SemiLight SemiConde" panose="020B0502040204020203" pitchFamily="34"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574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500"/>
                                        <p:tgtEl>
                                          <p:spTgt spid="9">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500"/>
                                        <p:tgtEl>
                                          <p:spTgt spid="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500"/>
                                        <p:tgtEl>
                                          <p:spTgt spid="9">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Effect transition="in" filter="fade">
                                      <p:cBhvr>
                                        <p:cTn id="61" dur="500"/>
                                        <p:tgtEl>
                                          <p:spTgt spid="9">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xEl>
                                              <p:pRg st="10" end="10"/>
                                            </p:txEl>
                                          </p:spTgt>
                                        </p:tgtEl>
                                        <p:attrNameLst>
                                          <p:attrName>style.visibility</p:attrName>
                                        </p:attrNameLst>
                                      </p:cBhvr>
                                      <p:to>
                                        <p:strVal val="visible"/>
                                      </p:to>
                                    </p:set>
                                    <p:animEffect transition="in" filter="fade">
                                      <p:cBhvr>
                                        <p:cTn id="66" dur="500"/>
                                        <p:tgtEl>
                                          <p:spTgt spid="9">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Effect transition="in" filter="fade">
                                      <p:cBhvr>
                                        <p:cTn id="71" dur="500"/>
                                        <p:tgtEl>
                                          <p:spTgt spid="9">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
                                            <p:txEl>
                                              <p:pRg st="12" end="12"/>
                                            </p:txEl>
                                          </p:spTgt>
                                        </p:tgtEl>
                                        <p:attrNameLst>
                                          <p:attrName>style.visibility</p:attrName>
                                        </p:attrNameLst>
                                      </p:cBhvr>
                                      <p:to>
                                        <p:strVal val="visible"/>
                                      </p:to>
                                    </p:set>
                                    <p:animEffect transition="in" filter="fade">
                                      <p:cBhvr>
                                        <p:cTn id="76" dur="500"/>
                                        <p:tgtEl>
                                          <p:spTgt spid="9">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
                                            <p:txEl>
                                              <p:pRg st="13" end="13"/>
                                            </p:txEl>
                                          </p:spTgt>
                                        </p:tgtEl>
                                        <p:attrNameLst>
                                          <p:attrName>style.visibility</p:attrName>
                                        </p:attrNameLst>
                                      </p:cBhvr>
                                      <p:to>
                                        <p:strVal val="visible"/>
                                      </p:to>
                                    </p:set>
                                    <p:animEffect transition="in" filter="fade">
                                      <p:cBhvr>
                                        <p:cTn id="81" dur="500"/>
                                        <p:tgtEl>
                                          <p:spTgt spid="9">
                                            <p:txEl>
                                              <p:pRg st="13" end="1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9">
                                            <p:txEl>
                                              <p:pRg st="14" end="14"/>
                                            </p:txEl>
                                          </p:spTgt>
                                        </p:tgtEl>
                                        <p:attrNameLst>
                                          <p:attrName>style.visibility</p:attrName>
                                        </p:attrNameLst>
                                      </p:cBhvr>
                                      <p:to>
                                        <p:strVal val="visible"/>
                                      </p:to>
                                    </p:set>
                                    <p:animEffect transition="in" filter="fade">
                                      <p:cBhvr>
                                        <p:cTn id="86" dur="500"/>
                                        <p:tgtEl>
                                          <p:spTgt spid="9">
                                            <p:txEl>
                                              <p:pRg st="14" end="1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9">
                                            <p:txEl>
                                              <p:pRg st="15" end="15"/>
                                            </p:txEl>
                                          </p:spTgt>
                                        </p:tgtEl>
                                        <p:attrNameLst>
                                          <p:attrName>style.visibility</p:attrName>
                                        </p:attrNameLst>
                                      </p:cBhvr>
                                      <p:to>
                                        <p:strVal val="visible"/>
                                      </p:to>
                                    </p:set>
                                    <p:animEffect transition="in" filter="fade">
                                      <p:cBhvr>
                                        <p:cTn id="91" dur="500"/>
                                        <p:tgtEl>
                                          <p:spTgt spid="9">
                                            <p:txEl>
                                              <p:pRg st="15" end="15"/>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
                                            <p:txEl>
                                              <p:pRg st="16" end="16"/>
                                            </p:txEl>
                                          </p:spTgt>
                                        </p:tgtEl>
                                        <p:attrNameLst>
                                          <p:attrName>style.visibility</p:attrName>
                                        </p:attrNameLst>
                                      </p:cBhvr>
                                      <p:to>
                                        <p:strVal val="visible"/>
                                      </p:to>
                                    </p:set>
                                    <p:animEffect transition="in" filter="fade">
                                      <p:cBhvr>
                                        <p:cTn id="96" dur="500"/>
                                        <p:tgtEl>
                                          <p:spTgt spid="9">
                                            <p:txEl>
                                              <p:pRg st="16" end="1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9">
                                            <p:txEl>
                                              <p:pRg st="17" end="17"/>
                                            </p:txEl>
                                          </p:spTgt>
                                        </p:tgtEl>
                                        <p:attrNameLst>
                                          <p:attrName>style.visibility</p:attrName>
                                        </p:attrNameLst>
                                      </p:cBhvr>
                                      <p:to>
                                        <p:strVal val="visible"/>
                                      </p:to>
                                    </p:set>
                                    <p:animEffect transition="in" filter="fade">
                                      <p:cBhvr>
                                        <p:cTn id="101" dur="500"/>
                                        <p:tgtEl>
                                          <p:spTgt spid="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775019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56510"/>
            <a:ext cx="7848600" cy="1424890"/>
          </a:xfrm>
          <a:noFill/>
        </p:spPr>
        <p:txBody>
          <a:bodyPr>
            <a:normAutofit/>
          </a:bodyPr>
          <a:lstStyle/>
          <a:p>
            <a:pPr marL="0" indent="0">
              <a:lnSpc>
                <a:spcPct val="120000"/>
              </a:lnSpc>
              <a:spcBef>
                <a:spcPts val="0"/>
              </a:spcBef>
              <a:spcAft>
                <a:spcPts val="300"/>
              </a:spcAft>
              <a:buClr>
                <a:schemeClr val="bg1"/>
              </a:buClr>
              <a:buNone/>
            </a:pPr>
            <a:r>
              <a:rPr lang="en-US" sz="2400" dirty="0" smtClean="0">
                <a:latin typeface="Bahnschrift" panose="020B0502040204020203" pitchFamily="34" charset="0"/>
                <a:cs typeface="Courier New" panose="02070309020205020404" pitchFamily="49" charset="0"/>
              </a:rPr>
              <a:t>1) Write some Java Threads </a:t>
            </a:r>
            <a:r>
              <a:rPr lang="en-US" sz="2400" dirty="0" err="1" smtClean="0">
                <a:latin typeface="Bahnschrift" panose="020B0502040204020203" pitchFamily="34" charset="0"/>
                <a:cs typeface="Courier New" panose="02070309020205020404" pitchFamily="49" charset="0"/>
              </a:rPr>
              <a:t>progs</a:t>
            </a:r>
            <a:endParaRPr lang="en-US" sz="2400" i="1" dirty="0" smtClean="0">
              <a:latin typeface="Bahnschrift" panose="020B0502040204020203" pitchFamily="34" charset="0"/>
              <a:cs typeface="Courier New" panose="02070309020205020404" pitchFamily="49" charset="0"/>
            </a:endParaRPr>
          </a:p>
          <a:p>
            <a:pPr marL="0" indent="0">
              <a:lnSpc>
                <a:spcPct val="120000"/>
              </a:lnSpc>
              <a:spcBef>
                <a:spcPts val="0"/>
              </a:spcBef>
              <a:spcAft>
                <a:spcPts val="300"/>
              </a:spcAft>
              <a:buClr>
                <a:schemeClr val="bg1"/>
              </a:buClr>
              <a:buNone/>
            </a:pPr>
            <a:endParaRPr lang="en-US" sz="1500" dirty="0">
              <a:solidFill>
                <a:srgbClr val="002060"/>
              </a:solidFill>
              <a:latin typeface="Bahnschrift" panose="020B0502040204020203" pitchFamily="34" charset="0"/>
              <a:cs typeface="Courier New" panose="02070309020205020404" pitchFamily="49" charset="0"/>
            </a:endParaRPr>
          </a:p>
        </p:txBody>
      </p:sp>
      <p:sp>
        <p:nvSpPr>
          <p:cNvPr id="6" name="Rounded Rectangle 5"/>
          <p:cNvSpPr/>
          <p:nvPr/>
        </p:nvSpPr>
        <p:spPr>
          <a:xfrm>
            <a:off x="381000" y="381000"/>
            <a:ext cx="8458200" cy="838200"/>
          </a:xfrm>
          <a:prstGeom prst="roundRect">
            <a:avLst/>
          </a:prstGeom>
          <a:solidFill>
            <a:srgbClr val="F4E4CC">
              <a:alpha val="22000"/>
            </a:srgbClr>
          </a:solidFill>
          <a:ln w="15875" cap="flat" cmpd="sng" algn="ctr">
            <a:solidFill>
              <a:srgbClr val="EEF1EE">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070C0"/>
                </a:solidFill>
                <a:effectLst/>
                <a:uLnTx/>
                <a:uFillTx/>
                <a:latin typeface="Arial"/>
                <a:ea typeface="Gadugi" panose="020B0502040204020203" pitchFamily="34" charset="0"/>
                <a:cs typeface="Segoe UI Semilight" panose="020B0402040204020203" pitchFamily="34" charset="0"/>
              </a:rPr>
              <a:t> </a:t>
            </a:r>
            <a:r>
              <a:rPr lang="en-US" sz="4000" b="1" kern="0" dirty="0" smtClean="0">
                <a:solidFill>
                  <a:srgbClr val="0070C0"/>
                </a:solidFill>
                <a:latin typeface="Arial"/>
                <a:ea typeface="Gadugi" panose="020B0502040204020203" pitchFamily="34" charset="0"/>
                <a:cs typeface="Segoe UI Semilight" panose="020B0402040204020203" pitchFamily="34" charset="0"/>
              </a:rPr>
              <a:t>Assignment</a:t>
            </a:r>
            <a:endParaRPr kumimoji="0" lang="en-US" sz="6600" b="0" i="0" u="none" strike="noStrike" kern="0" cap="none" spc="0" normalizeH="0" baseline="0" noProof="0" dirty="0" smtClean="0">
              <a:ln>
                <a:noFill/>
              </a:ln>
              <a:solidFill>
                <a:srgbClr val="0070C0"/>
              </a:solidFill>
              <a:effectLst/>
              <a:uLnTx/>
              <a:uFillTx/>
              <a:latin typeface="Arial"/>
              <a:ea typeface="+mn-ea"/>
              <a:cs typeface="+mn-cs"/>
            </a:endParaRPr>
          </a:p>
        </p:txBody>
      </p:sp>
      <p:sp>
        <p:nvSpPr>
          <p:cNvPr id="5" name="Content Placeholder 1"/>
          <p:cNvSpPr txBox="1">
            <a:spLocks/>
          </p:cNvSpPr>
          <p:nvPr/>
        </p:nvSpPr>
        <p:spPr>
          <a:xfrm>
            <a:off x="381000" y="1407617"/>
            <a:ext cx="8382000" cy="700548"/>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20000"/>
              </a:lnSpc>
              <a:spcBef>
                <a:spcPts val="0"/>
              </a:spcBef>
              <a:spcAft>
                <a:spcPts val="300"/>
              </a:spcAft>
              <a:buClr>
                <a:schemeClr val="bg1"/>
              </a:buClr>
              <a:buNone/>
            </a:pPr>
            <a:r>
              <a:rPr lang="en-US" sz="3200" b="1" i="1" dirty="0" smtClean="0">
                <a:solidFill>
                  <a:schemeClr val="bg1">
                    <a:lumMod val="75000"/>
                    <a:lumOff val="25000"/>
                  </a:schemeClr>
                </a:solidFill>
                <a:latin typeface="Calibri" panose="020F0502020204030204" pitchFamily="34" charset="0"/>
                <a:ea typeface="Verdana" panose="020B0604030504040204" pitchFamily="34" charset="0"/>
                <a:cs typeface="Calibri" panose="020F0502020204030204" pitchFamily="34" charset="0"/>
              </a:rPr>
              <a:t>Due ???</a:t>
            </a:r>
          </a:p>
        </p:txBody>
      </p:sp>
    </p:spTree>
    <p:extLst>
      <p:ext uri="{BB962C8B-B14F-4D97-AF65-F5344CB8AC3E}">
        <p14:creationId xmlns:p14="http://schemas.microsoft.com/office/powerpoint/2010/main" val="2233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9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Race Conditions</a:t>
            </a:r>
            <a:endParaRPr lang="en-US" sz="4000" b="1" dirty="0">
              <a:solidFill>
                <a:srgbClr val="0070C0"/>
              </a:solidFill>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306353" y="4648200"/>
            <a:ext cx="8296273" cy="19811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tart () -&gt; </a:t>
            </a:r>
          </a:p>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case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of</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undefined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spawn(</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init</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db_server</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{ok,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when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ispid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-&gt; </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{error,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already_started</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109728" indent="0">
              <a:spcBef>
                <a:spcPts val="0"/>
              </a:spcBef>
              <a:spcAft>
                <a:spcPts val="0"/>
              </a:spcAft>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end.</a:t>
            </a: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Example code</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1752599"/>
            <a:ext cx="8296273" cy="2667001"/>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600"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rac</a:t>
            </a:r>
            <a:r>
              <a:rPr lang="en-US" sz="16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-export([start/0, call/2]). </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call(Arg1, Arg2) </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",[Arg1]). </a:t>
            </a:r>
          </a:p>
          <a:p>
            <a:pPr marL="109728" indent="0">
              <a:spcBef>
                <a:spcPts val="0"/>
              </a:spcBef>
              <a:spcAft>
                <a:spcPts val="0"/>
              </a:spcAft>
              <a:buNone/>
            </a:pP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6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 -&gt;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spawn(?MODULE, call, ["hello", "process"]),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register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21982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fade">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fade">
                                      <p:cBhvr>
                                        <p:cTn id="65" dur="5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xEl>
                                              <p:pRg st="3" end="3"/>
                                            </p:txEl>
                                          </p:spTgt>
                                        </p:tgtEl>
                                        <p:attrNameLst>
                                          <p:attrName>style.visibility</p:attrName>
                                        </p:attrNameLst>
                                      </p:cBhvr>
                                      <p:to>
                                        <p:strVal val="visible"/>
                                      </p:to>
                                    </p:set>
                                    <p:animEffect transition="in" filter="fade">
                                      <p:cBhvr>
                                        <p:cTn id="70" dur="500"/>
                                        <p:tgtEl>
                                          <p:spTgt spid="9">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fade">
                                      <p:cBhvr>
                                        <p:cTn id="75" dur="500"/>
                                        <p:tgtEl>
                                          <p:spTgt spid="9">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Effect transition="in" filter="fade">
                                      <p:cBhvr>
                                        <p:cTn id="80" dur="500"/>
                                        <p:tgtEl>
                                          <p:spTgt spid="9">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9">
                                            <p:txEl>
                                              <p:pRg st="7" end="7"/>
                                            </p:txEl>
                                          </p:spTgt>
                                        </p:tgtEl>
                                        <p:attrNameLst>
                                          <p:attrName>style.visibility</p:attrName>
                                        </p:attrNameLst>
                                      </p:cBhvr>
                                      <p:to>
                                        <p:strVal val="visible"/>
                                      </p:to>
                                    </p:set>
                                    <p:animEffect transition="in" filter="fade">
                                      <p:cBhvr>
                                        <p:cTn id="85" dur="500"/>
                                        <p:tgtEl>
                                          <p:spTgt spid="9">
                                            <p:txEl>
                                              <p:pRg st="7" end="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
                                            <p:txEl>
                                              <p:pRg st="8" end="8"/>
                                            </p:txEl>
                                          </p:spTgt>
                                        </p:tgtEl>
                                        <p:attrNameLst>
                                          <p:attrName>style.visibility</p:attrName>
                                        </p:attrNameLst>
                                      </p:cBhvr>
                                      <p:to>
                                        <p:strVal val="visible"/>
                                      </p:to>
                                    </p:set>
                                    <p:animEffect transition="in" filter="fade">
                                      <p:cBhvr>
                                        <p:cTn id="90" dur="500"/>
                                        <p:tgtEl>
                                          <p:spTgt spid="9">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9">
                                            <p:txEl>
                                              <p:pRg st="9" end="9"/>
                                            </p:txEl>
                                          </p:spTgt>
                                        </p:tgtEl>
                                        <p:attrNameLst>
                                          <p:attrName>style.visibility</p:attrName>
                                        </p:attrNameLst>
                                      </p:cBhvr>
                                      <p:to>
                                        <p:strVal val="visible"/>
                                      </p:to>
                                    </p:set>
                                    <p:animEffect transition="in" filter="fade">
                                      <p:cBhvr>
                                        <p:cTn id="95"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Problems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1"/>
          <p:cNvSpPr txBox="1">
            <a:spLocks/>
          </p:cNvSpPr>
          <p:nvPr/>
        </p:nvSpPr>
        <p:spPr>
          <a:xfrm>
            <a:off x="304800" y="1265162"/>
            <a:ext cx="7467600" cy="6398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Race Conditions, Deadlock, Starvation</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1905000"/>
            <a:ext cx="8524875" cy="43434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1200"/>
              </a:spcAft>
              <a:buNone/>
            </a:pPr>
            <a:r>
              <a:rPr lang="en-US" sz="1800" b="1" dirty="0" smtClean="0">
                <a:solidFill>
                  <a:srgbClr val="0070C0"/>
                </a:solidFill>
                <a:latin typeface="Bahnschrift" panose="020B0502040204020203" pitchFamily="34" charset="0"/>
                <a:ea typeface="Cascadia Code" panose="020B0609020000020004" pitchFamily="49" charset="0"/>
                <a:cs typeface="Cascadia Code" panose="020B0609020000020004" pitchFamily="49" charset="0"/>
              </a:rPr>
              <a:t>All concurrent notations have these issues</a:t>
            </a:r>
          </a:p>
          <a:p>
            <a:pPr marL="274320" indent="-182880">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Careful programming can help keep them from happening but not eliminate them</a:t>
            </a:r>
          </a:p>
          <a:p>
            <a:pPr marL="274320" indent="-182880">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will see that formal methods like model checking can detect them</a:t>
            </a:r>
          </a:p>
          <a:p>
            <a:pPr marL="274320" indent="-182880">
              <a:spcBef>
                <a:spcPts val="0"/>
              </a:spcBef>
              <a:spcAft>
                <a:spcPts val="1200"/>
              </a:spcAft>
              <a:buClrTx/>
              <a:buFont typeface="Arial" panose="020B0604020202020204" pitchFamily="34" charset="0"/>
              <a:buChar char="•"/>
            </a:pPr>
            <a:r>
              <a:rPr lang="en-US" sz="1600" dirty="0" smtClean="0">
                <a:solidFill>
                  <a:srgbClr val="C00000"/>
                </a:solidFill>
                <a:latin typeface="Bahnschrift" panose="020B0502040204020203" pitchFamily="34" charset="0"/>
                <a:ea typeface="Cascadia Code" panose="020B0609020000020004" pitchFamily="49" charset="0"/>
                <a:cs typeface="Cascadia Code" panose="020B0609020000020004" pitchFamily="49" charset="0"/>
              </a:rPr>
              <a:t>Race condition</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two processes (or more) proceed at different rates, interact unpredictably on a shared recourse</a:t>
            </a:r>
          </a:p>
          <a:p>
            <a:pPr marL="274320" indent="-182880">
              <a:spcBef>
                <a:spcPts val="0"/>
              </a:spcBef>
              <a:spcAft>
                <a:spcPts val="1200"/>
              </a:spcAft>
              <a:buClrTx/>
              <a:buFont typeface="Arial" panose="020B0604020202020204" pitchFamily="34" charset="0"/>
              <a:buChar char="•"/>
            </a:pPr>
            <a:r>
              <a:rPr lang="en-US" sz="1600" dirty="0" smtClean="0">
                <a:solidFill>
                  <a:srgbClr val="C00000"/>
                </a:solidFill>
                <a:latin typeface="Bahnschrift" panose="020B0502040204020203" pitchFamily="34" charset="0"/>
                <a:ea typeface="Cascadia Code" panose="020B0609020000020004" pitchFamily="49" charset="0"/>
                <a:cs typeface="Cascadia Code" panose="020B0609020000020004" pitchFamily="49" charset="0"/>
              </a:rPr>
              <a:t>Deadlock</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two processes block, each waiting for the other to do some needed act produce some needed resource</a:t>
            </a:r>
          </a:p>
          <a:p>
            <a:pPr marL="274320" indent="-182880">
              <a:spcBef>
                <a:spcPts val="0"/>
              </a:spcBef>
              <a:spcAft>
                <a:spcPts val="1200"/>
              </a:spcAft>
              <a:buClrTx/>
              <a:buFont typeface="Arial" panose="020B0604020202020204" pitchFamily="34" charset="0"/>
              <a:buChar char="•"/>
            </a:pPr>
            <a:r>
              <a:rPr lang="en-US" sz="1600" dirty="0" smtClean="0">
                <a:solidFill>
                  <a:srgbClr val="C00000"/>
                </a:solidFill>
                <a:latin typeface="Bahnschrift" panose="020B0502040204020203" pitchFamily="34" charset="0"/>
                <a:ea typeface="Cascadia Code" panose="020B0609020000020004" pitchFamily="49" charset="0"/>
                <a:cs typeface="Cascadia Code" panose="020B0609020000020004" pitchFamily="49" charset="0"/>
              </a:rPr>
              <a:t>Starvation</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 process needs a resource, but waits endlessly to get it due to activity of other processes also competing for the resource</a:t>
            </a:r>
          </a:p>
          <a:p>
            <a:pPr marL="274320" indent="-182880">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saw starvation as a potential problem in Dining Philosophers… one philosopher wants to eat, </a:t>
            </a:r>
            <a:r>
              <a:rPr lang="en-US" sz="1600" dirty="0" err="1"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trys</a:t>
            </a: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 to get forks, but neighbors keep getting forks first</a:t>
            </a:r>
          </a:p>
          <a:p>
            <a:pPr marL="274320" indent="-182880">
              <a:spcBef>
                <a:spcPts val="0"/>
              </a:spcBef>
              <a:spcAft>
                <a:spcPts val="1200"/>
              </a:spcAft>
              <a:buClrTx/>
              <a:buFont typeface="Arial" panose="020B0604020202020204" pitchFamily="34" charset="0"/>
              <a:buChar char="•"/>
            </a:pPr>
            <a:r>
              <a:rPr lang="en-US" sz="16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We saw deadlock in Dining Philosophers too, in that if all philosophers want to eat and each picks up one fork, then all are unable to proceed… none will get another fork</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57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Problems</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a:solidFill>
                  <a:srgbClr val="BE442C"/>
                </a:solidFill>
                <a:latin typeface="Arial Narrow" panose="020B0606020202030204" pitchFamily="34" charset="0"/>
                <a:cs typeface="Arial" panose="020B0604020202020204" pitchFamily="34" charset="0"/>
              </a:rPr>
              <a:t>r</a:t>
            </a:r>
            <a:r>
              <a:rPr lang="en-US" sz="2400" b="1" dirty="0" smtClean="0">
                <a:solidFill>
                  <a:srgbClr val="BE442C"/>
                </a:solidFill>
                <a:latin typeface="Arial Narrow" panose="020B0606020202030204" pitchFamily="34" charset="0"/>
                <a:cs typeface="Arial" panose="020B0604020202020204" pitchFamily="34" charset="0"/>
              </a:rPr>
              <a:t>egister/2 and </a:t>
            </a:r>
            <a:r>
              <a:rPr lang="en-US" sz="2400" b="1" dirty="0" err="1" smtClean="0">
                <a:solidFill>
                  <a:srgbClr val="BE442C"/>
                </a:solidFill>
                <a:latin typeface="Arial Narrow" panose="020B0606020202030204" pitchFamily="34" charset="0"/>
                <a:cs typeface="Arial" panose="020B0604020202020204" pitchFamily="34" charset="0"/>
              </a:rPr>
              <a:t>whereis</a:t>
            </a:r>
            <a:r>
              <a:rPr lang="en-US" sz="2400" b="1" dirty="0" smtClean="0">
                <a:solidFill>
                  <a:srgbClr val="BE442C"/>
                </a:solidFill>
                <a:latin typeface="Arial Narrow" panose="020B0606020202030204" pitchFamily="34" charset="0"/>
                <a:cs typeface="Arial" panose="020B0604020202020204" pitchFamily="34" charset="0"/>
              </a:rPr>
              <a:t>/2</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800" y="3962400"/>
            <a:ext cx="8296273" cy="243373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module(</a:t>
            </a:r>
            <a:r>
              <a:rPr lang="en-US" sz="1400" dirty="0" err="1"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reg</a:t>
            </a:r>
            <a:r>
              <a:rPr lang="en-US" sz="1400"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endPar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-export([start/0, call/2]). </a:t>
            </a: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call(Arg1, Arg2)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-&gt;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",[Arg1]). </a:t>
            </a:r>
          </a:p>
          <a:p>
            <a:pPr marL="109728" indent="0">
              <a:spcBef>
                <a:spcPts val="0"/>
              </a:spcBef>
              <a:spcAft>
                <a:spcPts val="0"/>
              </a:spcAft>
              <a:buNone/>
            </a:pPr>
            <a:endPar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109728" indent="0">
              <a:spcBef>
                <a:spcPts val="0"/>
              </a:spcBef>
              <a:spcAft>
                <a:spcPts val="0"/>
              </a:spcAft>
              <a:buNone/>
            </a:pPr>
            <a:r>
              <a:rPr lang="en-US" sz="1400" b="1"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start() -&gt;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spawn(?MODULE, call, ["hello", "process"]),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register</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myprocess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109728" indent="0">
              <a:spcBef>
                <a:spcPts val="0"/>
              </a:spcBef>
              <a:spcAft>
                <a:spcPts val="0"/>
              </a:spcAft>
              <a:buNone/>
            </a:pP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io:fwrite</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p~n</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rgbClr val="C00000"/>
                </a:solidFill>
                <a:latin typeface="Cascadia Code" panose="020B0609020000020004" pitchFamily="49" charset="0"/>
                <a:ea typeface="Cascadia Code" panose="020B0609020000020004" pitchFamily="49" charset="0"/>
                <a:cs typeface="Cascadia Code" panose="020B0609020000020004" pitchFamily="49" charset="0"/>
              </a:rPr>
              <a:t>whereis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myprocess</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10" name="Content Placeholder 1"/>
          <p:cNvSpPr txBox="1">
            <a:spLocks/>
          </p:cNvSpPr>
          <p:nvPr/>
        </p:nvSpPr>
        <p:spPr>
          <a:xfrm>
            <a:off x="304799" y="1828800"/>
            <a:ext cx="8524875" cy="190499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register(Name</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b="1" dirty="0" err="1">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1200"/>
              </a:spcAft>
              <a:buClrTx/>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Associates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 name </a:t>
            </a:r>
            <a:r>
              <a:rPr lang="en-US" sz="14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Name</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(an atom)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with the process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registered()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1200"/>
              </a:spcAft>
              <a:buClrTx/>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Returns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 list of names that have been registered using register/2.</a:t>
            </a:r>
          </a:p>
          <a:p>
            <a:pPr marL="91440" indent="0">
              <a:spcBef>
                <a:spcPts val="0"/>
              </a:spcBef>
              <a:spcAft>
                <a:spcPts val="0"/>
              </a:spcAft>
              <a:buClrTx/>
              <a:buNone/>
            </a:pPr>
            <a:r>
              <a:rPr lang="en-US" sz="1400" b="1" dirty="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whereis(Name) </a:t>
            </a:r>
            <a:r>
              <a:rPr lang="en-US" sz="1400" b="1" dirty="0" smtClean="0">
                <a:solidFill>
                  <a:srgbClr val="0070C0"/>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p>
          <a:p>
            <a:pPr marL="91440" indent="0">
              <a:spcBef>
                <a:spcPts val="0"/>
              </a:spcBef>
              <a:spcAft>
                <a:spcPts val="1200"/>
              </a:spcAft>
              <a:buClrTx/>
              <a:buNone/>
            </a:pP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Returns </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the </a:t>
            </a:r>
            <a:r>
              <a:rPr lang="en-US" sz="14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pid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registered under Name, or undefined if the name is </a:t>
            </a:r>
            <a:r>
              <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not                                 registered</a:t>
            </a:r>
            <a:r>
              <a:rPr lang="en-US" sz="14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4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4418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fade">
                                      <p:cBhvr>
                                        <p:cTn id="34" dur="500"/>
                                        <p:tgtEl>
                                          <p:spTgt spid="10">
                                            <p:txEl>
                                              <p:pRg st="4" end="4"/>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fade">
                                      <p:cBhvr>
                                        <p:cTn id="56" dur="500"/>
                                        <p:tgtEl>
                                          <p:spTgt spid="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500"/>
                                        <p:tgtEl>
                                          <p:spTgt spid="9">
                                            <p:txEl>
                                              <p:pRg st="6" end="6"/>
                                            </p:txEl>
                                          </p:spTgt>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9">
                                            <p:txEl>
                                              <p:pRg st="8" end="8"/>
                                            </p:txEl>
                                          </p:spTgt>
                                        </p:tgtEl>
                                        <p:attrNameLst>
                                          <p:attrName>style.visibility</p:attrName>
                                        </p:attrNameLst>
                                      </p:cBhvr>
                                      <p:to>
                                        <p:strVal val="visible"/>
                                      </p:to>
                                    </p:set>
                                    <p:animEffect transition="in" filter="fade">
                                      <p:cBhvr>
                                        <p:cTn id="69" dur="500"/>
                                        <p:tgtEl>
                                          <p:spTgt spid="9">
                                            <p:txEl>
                                              <p:pRg st="8" end="8"/>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9">
                                            <p:txEl>
                                              <p:pRg st="9" end="9"/>
                                            </p:txEl>
                                          </p:spTgt>
                                        </p:tgtEl>
                                        <p:attrNameLst>
                                          <p:attrName>style.visibility</p:attrName>
                                        </p:attrNameLst>
                                      </p:cBhvr>
                                      <p:to>
                                        <p:strVal val="visible"/>
                                      </p:to>
                                    </p:set>
                                    <p:animEffect transition="in" filter="fade">
                                      <p:cBhvr>
                                        <p:cTn id="7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Problems</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5636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(in shell) register/2 and whereis/2 </a:t>
            </a:r>
            <a:endParaRPr lang="en-US" sz="2400" b="1" dirty="0">
              <a:solidFill>
                <a:srgbClr val="BE442C"/>
              </a:solidFill>
              <a:latin typeface="Arial Narrow" panose="020B0606020202030204" pitchFamily="34" charset="0"/>
              <a:cs typeface="Arial" panose="020B0604020202020204" pitchFamily="34" charset="0"/>
            </a:endParaRPr>
          </a:p>
        </p:txBody>
      </p:sp>
      <p:sp>
        <p:nvSpPr>
          <p:cNvPr id="10" name="Content Placeholder 1"/>
          <p:cNvSpPr txBox="1">
            <a:spLocks/>
          </p:cNvSpPr>
          <p:nvPr/>
        </p:nvSpPr>
        <p:spPr>
          <a:xfrm>
            <a:off x="304799" y="1981200"/>
            <a:ext cx="7696201" cy="4419600"/>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12&gt; c(</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reg</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ok,reg</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13&gt; </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reg:start</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&lt;0.104.0&gt;</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"hello"</a:t>
            </a:r>
          </a:p>
          <a:p>
            <a:pPr marL="91440" indent="0">
              <a:spcBef>
                <a:spcPts val="0"/>
              </a:spcBef>
              <a:spcAft>
                <a:spcPts val="0"/>
              </a:spcAft>
              <a:buClrTx/>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ok</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14&gt; whereis(foo).</a:t>
            </a:r>
          </a:p>
          <a:p>
            <a:pPr marL="91440" indent="0">
              <a:spcBef>
                <a:spcPts val="0"/>
              </a:spcBef>
              <a:spcAft>
                <a:spcPts val="0"/>
              </a:spcAft>
              <a:buClrTx/>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undefined</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15&gt; whereis(</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myprocess</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undefined</a:t>
            </a:r>
            <a:endPar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16&gt; registered().</a:t>
            </a:r>
          </a:p>
          <a:p>
            <a:pPr marL="91440" indent="0">
              <a:spcBef>
                <a:spcPts val="0"/>
              </a:spcBef>
              <a:spcAft>
                <a:spcPts val="0"/>
              </a:spcAft>
              <a:buClrTx/>
              <a:buNone/>
            </a:pP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standard_error,erl_prim_loader</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 .</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a:t>
            </a:r>
            <a:r>
              <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 . .</a:t>
            </a:r>
            <a:r>
              <a:rPr lang="en-US" sz="1600" dirty="0" err="1"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kernel_sup,code_server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17&gt; </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17&gt; whereis(</a:t>
            </a:r>
            <a:r>
              <a:rPr lang="en-US" sz="1600" dirty="0" err="1">
                <a:solidFill>
                  <a:schemeClr val="bg1"/>
                </a:solidFill>
                <a:latin typeface="Cascadia Code" panose="020B0609020000020004" pitchFamily="49" charset="0"/>
                <a:ea typeface="Cascadia Code" panose="020B0609020000020004" pitchFamily="49" charset="0"/>
                <a:cs typeface="Cascadia Code" panose="020B0609020000020004" pitchFamily="49" charset="0"/>
              </a:rPr>
              <a:t>code_server</a:t>
            </a: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&lt;0.50.0&gt;</a:t>
            </a:r>
          </a:p>
          <a:p>
            <a:pPr marL="91440" indent="0">
              <a:spcBef>
                <a:spcPts val="0"/>
              </a:spcBef>
              <a:spcAft>
                <a:spcPts val="0"/>
              </a:spcAft>
              <a:buClrTx/>
              <a:buNone/>
            </a:pPr>
            <a:r>
              <a:rPr lang="en-US" sz="1600" dirty="0">
                <a:solidFill>
                  <a:schemeClr val="bg1"/>
                </a:solidFill>
                <a:latin typeface="Cascadia Code" panose="020B0609020000020004" pitchFamily="49" charset="0"/>
                <a:ea typeface="Cascadia Code" panose="020B0609020000020004" pitchFamily="49" charset="0"/>
                <a:cs typeface="Cascadia Code" panose="020B0609020000020004" pitchFamily="49" charset="0"/>
              </a:rPr>
              <a:t>18&gt; </a:t>
            </a:r>
            <a:endParaRPr lang="en-US" sz="1600" dirty="0" smtClean="0">
              <a:solidFill>
                <a:schemeClr val="bg1"/>
              </a:solidFill>
              <a:latin typeface="Cascadia Code" panose="020B0609020000020004" pitchFamily="49"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47680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500"/>
                                        <p:tgtEl>
                                          <p:spTgt spid="10">
                                            <p:txEl>
                                              <p:pRg st="8" end="8"/>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xEl>
                                              <p:pRg st="10" end="10"/>
                                            </p:txEl>
                                          </p:spTgt>
                                        </p:tgtEl>
                                        <p:attrNameLst>
                                          <p:attrName>style.visibility</p:attrName>
                                        </p:attrNameLst>
                                      </p:cBhvr>
                                      <p:to>
                                        <p:strVal val="visible"/>
                                      </p:to>
                                    </p:set>
                                    <p:animEffect transition="in" filter="fade">
                                      <p:cBhvr>
                                        <p:cTn id="60" dur="500"/>
                                        <p:tgtEl>
                                          <p:spTgt spid="10">
                                            <p:txEl>
                                              <p:pRg st="10" end="10"/>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0">
                                            <p:txEl>
                                              <p:pRg st="11" end="11"/>
                                            </p:txEl>
                                          </p:spTgt>
                                        </p:tgtEl>
                                        <p:attrNameLst>
                                          <p:attrName>style.visibility</p:attrName>
                                        </p:attrNameLst>
                                      </p:cBhvr>
                                      <p:to>
                                        <p:strVal val="visible"/>
                                      </p:to>
                                    </p:set>
                                    <p:animEffect transition="in" filter="fade">
                                      <p:cBhvr>
                                        <p:cTn id="64" dur="500"/>
                                        <p:tgtEl>
                                          <p:spTgt spid="10">
                                            <p:txEl>
                                              <p:pRg st="11" end="11"/>
                                            </p:txEl>
                                          </p:spTgt>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0">
                                            <p:txEl>
                                              <p:pRg st="12" end="12"/>
                                            </p:txEl>
                                          </p:spTgt>
                                        </p:tgtEl>
                                        <p:attrNameLst>
                                          <p:attrName>style.visibility</p:attrName>
                                        </p:attrNameLst>
                                      </p:cBhvr>
                                      <p:to>
                                        <p:strVal val="visible"/>
                                      </p:to>
                                    </p:set>
                                    <p:animEffect transition="in" filter="fade">
                                      <p:cBhvr>
                                        <p:cTn id="68" dur="500"/>
                                        <p:tgtEl>
                                          <p:spTgt spid="10">
                                            <p:txEl>
                                              <p:pRg st="12" end="1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xEl>
                                              <p:pRg st="13" end="13"/>
                                            </p:txEl>
                                          </p:spTgt>
                                        </p:tgtEl>
                                        <p:attrNameLst>
                                          <p:attrName>style.visibility</p:attrName>
                                        </p:attrNameLst>
                                      </p:cBhvr>
                                      <p:to>
                                        <p:strVal val="visible"/>
                                      </p:to>
                                    </p:set>
                                    <p:animEffect transition="in" filter="fade">
                                      <p:cBhvr>
                                        <p:cTn id="73" dur="500"/>
                                        <p:tgtEl>
                                          <p:spTgt spid="10">
                                            <p:txEl>
                                              <p:pRg st="13" end="13"/>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0">
                                            <p:txEl>
                                              <p:pRg st="14" end="14"/>
                                            </p:txEl>
                                          </p:spTgt>
                                        </p:tgtEl>
                                        <p:attrNameLst>
                                          <p:attrName>style.visibility</p:attrName>
                                        </p:attrNameLst>
                                      </p:cBhvr>
                                      <p:to>
                                        <p:strVal val="visible"/>
                                      </p:to>
                                    </p:set>
                                    <p:animEffect transition="in" filter="fade">
                                      <p:cBhvr>
                                        <p:cTn id="76" dur="500"/>
                                        <p:tgtEl>
                                          <p:spTgt spid="10">
                                            <p:txEl>
                                              <p:pRg st="14" end="14"/>
                                            </p:txEl>
                                          </p:spTgt>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0">
                                            <p:txEl>
                                              <p:pRg st="15" end="15"/>
                                            </p:txEl>
                                          </p:spTgt>
                                        </p:tgtEl>
                                        <p:attrNameLst>
                                          <p:attrName>style.visibility</p:attrName>
                                        </p:attrNameLst>
                                      </p:cBhvr>
                                      <p:to>
                                        <p:strVal val="visible"/>
                                      </p:to>
                                    </p:set>
                                    <p:animEffect transition="in" filter="fade">
                                      <p:cBhvr>
                                        <p:cTn id="80" dur="500"/>
                                        <p:tgtEl>
                                          <p:spTgt spid="10">
                                            <p:txEl>
                                              <p:pRg st="15" end="15"/>
                                            </p:txEl>
                                          </p:spTgt>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10">
                                            <p:txEl>
                                              <p:pRg st="16" end="16"/>
                                            </p:txEl>
                                          </p:spTgt>
                                        </p:tgtEl>
                                        <p:attrNameLst>
                                          <p:attrName>style.visibility</p:attrName>
                                        </p:attrNameLst>
                                      </p:cBhvr>
                                      <p:to>
                                        <p:strVal val="visible"/>
                                      </p:to>
                                    </p:set>
                                    <p:animEffect transition="in" filter="fade">
                                      <p:cBhvr>
                                        <p:cTn id="84" dur="500"/>
                                        <p:tgtEl>
                                          <p:spTgt spid="10">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Scheduling</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6398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General Overview</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799" y="1950961"/>
            <a:ext cx="8001001" cy="444983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scheduler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carries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out the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decision making and effectuation of matching work (processes) to workers (processors)</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goal in general is to maximize throughput, maximize fairness while minimizing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response time and latency. </a:t>
            </a: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Scheduling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is a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major portion of the work in programs like OS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and Virtual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Machines; there are two prevalent types: </a:t>
            </a:r>
            <a:r>
              <a:rPr lang="en-US" sz="1800" i="1"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preemptive</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and </a:t>
            </a:r>
            <a:r>
              <a:rPr lang="en-US" sz="1800" i="1"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cooperative.</a:t>
            </a:r>
          </a:p>
          <a:p>
            <a:pPr marL="274320" indent="-182880">
              <a:spcBef>
                <a:spcPts val="0"/>
              </a:spcBef>
              <a:spcAft>
                <a:spcPts val="1200"/>
              </a:spcAft>
              <a:buClrTx/>
              <a:buFont typeface="Arial" panose="020B0604020202020204" pitchFamily="34" charset="0"/>
              <a:buChar char="•"/>
            </a:pPr>
            <a:r>
              <a:rPr lang="en-US" sz="1600" dirty="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Preemptive:</a:t>
            </a:r>
            <a:r>
              <a:rPr lang="en-US" sz="16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 preemptive scheduler does context switching among running tasks and has the power to preempt (interrupt) tasks and resume them at a later time without the cooperation of the preempted tasks. This is done based on some factors like their priority, time slice or reductions</a:t>
            </a:r>
            <a:r>
              <a:rPr lang="en-US" sz="16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t>
            </a:r>
          </a:p>
          <a:p>
            <a:pPr marL="274320" indent="-182880">
              <a:spcBef>
                <a:spcPts val="0"/>
              </a:spcBef>
              <a:spcAft>
                <a:spcPts val="1200"/>
              </a:spcAft>
              <a:buClrTx/>
              <a:buFont typeface="Arial" panose="020B0604020202020204" pitchFamily="34" charset="0"/>
              <a:buChar char="•"/>
            </a:pPr>
            <a:r>
              <a:rPr lang="en-US" sz="1600" dirty="0" smtClean="0">
                <a:solidFill>
                  <a:srgbClr val="0070C0"/>
                </a:solidFill>
                <a:latin typeface="Bahnschrift SemiBold" panose="020B0502040204020203" pitchFamily="34" charset="0"/>
                <a:ea typeface="Cascadia Code" panose="020B0609020000020004" pitchFamily="49" charset="0"/>
                <a:cs typeface="Cascadia Code" panose="020B0609020000020004" pitchFamily="49" charset="0"/>
              </a:rPr>
              <a:t>Cooperative:</a:t>
            </a:r>
            <a:r>
              <a:rPr lang="en-US" sz="1600" dirty="0" smtClean="0">
                <a:solidFill>
                  <a:srgbClr val="B34D1F"/>
                </a:solidFill>
                <a:latin typeface="Bahnschrift SemiBold" panose="020B0502040204020203" pitchFamily="34" charset="0"/>
                <a:ea typeface="Cascadia Code" panose="020B0609020000020004" pitchFamily="49" charset="0"/>
                <a:cs typeface="Cascadia Code" panose="020B0609020000020004" pitchFamily="49" charset="0"/>
              </a:rPr>
              <a:t> </a:t>
            </a:r>
            <a:r>
              <a:rPr lang="en-US" sz="1600" dirty="0">
                <a:solidFill>
                  <a:schemeClr val="bg1"/>
                </a:solidFill>
                <a:latin typeface="Bahnschrift SemiBold" panose="020B0502040204020203" pitchFamily="34" charset="0"/>
              </a:rPr>
              <a:t>A Cooperative scheduler needs tasks’ </a:t>
            </a:r>
            <a:r>
              <a:rPr lang="en-US" sz="1600" dirty="0" smtClean="0">
                <a:solidFill>
                  <a:schemeClr val="bg1"/>
                </a:solidFill>
                <a:latin typeface="Bahnschrift SemiBold" panose="020B0502040204020203" pitchFamily="34" charset="0"/>
              </a:rPr>
              <a:t>agreement </a:t>
            </a:r>
            <a:r>
              <a:rPr lang="en-US" sz="1600" dirty="0">
                <a:solidFill>
                  <a:schemeClr val="bg1"/>
                </a:solidFill>
                <a:latin typeface="Bahnschrift SemiBold" panose="020B0502040204020203" pitchFamily="34" charset="0"/>
              </a:rPr>
              <a:t>for context </a:t>
            </a:r>
            <a:r>
              <a:rPr lang="en-US" sz="1600" dirty="0" smtClean="0">
                <a:solidFill>
                  <a:schemeClr val="bg1"/>
                </a:solidFill>
                <a:latin typeface="Bahnschrift SemiBold" panose="020B0502040204020203" pitchFamily="34" charset="0"/>
              </a:rPr>
              <a:t>switching; the scheduler </a:t>
            </a:r>
            <a:r>
              <a:rPr lang="en-US" sz="1600" dirty="0">
                <a:solidFill>
                  <a:schemeClr val="bg1"/>
                </a:solidFill>
                <a:latin typeface="Bahnschrift SemiBold" panose="020B0502040204020203" pitchFamily="34" charset="0"/>
              </a:rPr>
              <a:t>simply lets running tasks </a:t>
            </a:r>
            <a:r>
              <a:rPr lang="en-US" sz="1600" dirty="0" smtClean="0">
                <a:solidFill>
                  <a:schemeClr val="bg1"/>
                </a:solidFill>
                <a:latin typeface="Bahnschrift SemiBold" panose="020B0502040204020203" pitchFamily="34" charset="0"/>
              </a:rPr>
              <a:t>voluntarily </a:t>
            </a:r>
            <a:r>
              <a:rPr lang="en-US" sz="1600" dirty="0">
                <a:solidFill>
                  <a:schemeClr val="bg1"/>
                </a:solidFill>
                <a:latin typeface="Bahnschrift SemiBold" panose="020B0502040204020203" pitchFamily="34" charset="0"/>
              </a:rPr>
              <a:t>release control periodically or when idle, then starts a new task and again waits for it to </a:t>
            </a:r>
            <a:r>
              <a:rPr lang="en-US" sz="1600" dirty="0" smtClean="0">
                <a:solidFill>
                  <a:schemeClr val="bg1"/>
                </a:solidFill>
                <a:latin typeface="Bahnschrift SemiBold" panose="020B0502040204020203" pitchFamily="34" charset="0"/>
              </a:rPr>
              <a:t>return </a:t>
            </a:r>
            <a:r>
              <a:rPr lang="en-US" sz="1600" dirty="0">
                <a:solidFill>
                  <a:schemeClr val="bg1"/>
                </a:solidFill>
                <a:latin typeface="Bahnschrift SemiBold" panose="020B0502040204020203" pitchFamily="34" charset="0"/>
              </a:rPr>
              <a:t>control back voluntarily</a:t>
            </a:r>
            <a:r>
              <a:rPr lang="en-US" sz="1600" dirty="0" smtClean="0">
                <a:solidFill>
                  <a:schemeClr val="bg1"/>
                </a:solidFill>
                <a:latin typeface="Bahnschrift SemiBold" panose="020B0502040204020203" pitchFamily="34" charset="0"/>
              </a:rPr>
              <a:t>.</a:t>
            </a: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5601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Scheduling</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6398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How ERTS schedules processes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799" y="1950961"/>
            <a:ext cx="8001001" cy="422123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Erlang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as a real-time platform for multitasking uses Preemptive Scheduling. </a:t>
            </a: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responsibility of an Erlang scheduler is selecting a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next Process to run, and then executing the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code. </a:t>
            </a: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It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also does Garbage Collection and Memory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Management process by process.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The deciding factor when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selecting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processes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for execution is based on their priority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level, which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is configurable per process </a:t>
            </a:r>
            <a:endPar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Within each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priority </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level, processes </a:t>
            </a:r>
            <a:r>
              <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are scheduled in a round robin fashion</a:t>
            </a: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a:t>
            </a:r>
          </a:p>
          <a:p>
            <a:pPr marL="274320" indent="-182880">
              <a:spcBef>
                <a:spcPts val="0"/>
              </a:spcBef>
              <a:spcAft>
                <a:spcPts val="1200"/>
              </a:spcAft>
              <a:buClrTx/>
              <a:buFont typeface="Arial" panose="020B0604020202020204" pitchFamily="34" charset="0"/>
              <a:buChar char="•"/>
            </a:pPr>
            <a:endParaRPr lang="en-US" sz="1800" dirty="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endParaRPr>
          </a:p>
          <a:p>
            <a:pPr marL="91440" indent="0">
              <a:spcBef>
                <a:spcPts val="0"/>
              </a:spcBef>
              <a:spcAft>
                <a:spcPts val="1200"/>
              </a:spcAft>
              <a:buClrTx/>
              <a:buNone/>
            </a:pPr>
            <a:r>
              <a:rPr lang="en-US" sz="1800" dirty="0" smtClean="0">
                <a:solidFill>
                  <a:schemeClr val="bg1"/>
                </a:solidFill>
                <a:latin typeface="Bahnschrift SemiBold" panose="020B0502040204020203" pitchFamily="34" charset="0"/>
                <a:ea typeface="Cascadia Code" panose="020B0609020000020004" pitchFamily="49" charset="0"/>
                <a:cs typeface="Cascadia Code" panose="020B0609020000020004" pitchFamily="49" charset="0"/>
              </a:rPr>
              <a:t> </a:t>
            </a:r>
          </a:p>
          <a:p>
            <a:pPr marL="109728" indent="0">
              <a:spcBef>
                <a:spcPts val="0"/>
              </a:spcBef>
              <a:spcAft>
                <a:spcPts val="1200"/>
              </a:spcAft>
              <a:buNone/>
            </a:pP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71593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381001"/>
            <a:ext cx="8524875" cy="838200"/>
          </a:xfrm>
          <a:prstGeom prst="roundRect">
            <a:avLst/>
          </a:prstGeom>
          <a:solidFill>
            <a:schemeClr val="accent5">
              <a:lumMod val="20000"/>
              <a:lumOff val="80000"/>
              <a:alpha val="27000"/>
            </a:schemeClr>
          </a:solidFill>
          <a:ln w="158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70C0"/>
              </a:solidFill>
            </a:endParaRPr>
          </a:p>
        </p:txBody>
      </p:sp>
      <p:sp>
        <p:nvSpPr>
          <p:cNvPr id="6" name="Content Placeholder 1"/>
          <p:cNvSpPr>
            <a:spLocks noGrp="1"/>
          </p:cNvSpPr>
          <p:nvPr>
            <p:ph idx="1"/>
          </p:nvPr>
        </p:nvSpPr>
        <p:spPr>
          <a:xfrm>
            <a:off x="457200" y="333376"/>
            <a:ext cx="8372475" cy="885825"/>
          </a:xfrm>
          <a:noFill/>
        </p:spPr>
        <p:txBody>
          <a:bodyPr>
            <a:normAutofit/>
          </a:bodyPr>
          <a:lstStyle/>
          <a:p>
            <a:pPr marL="109728" indent="0">
              <a:spcBef>
                <a:spcPts val="0"/>
              </a:spcBef>
              <a:spcAft>
                <a:spcPts val="0"/>
              </a:spcAft>
              <a:buNone/>
            </a:pPr>
            <a:r>
              <a:rPr lang="en-US" sz="4000" b="1" dirty="0" smtClean="0">
                <a:solidFill>
                  <a:srgbClr val="0070C0"/>
                </a:solidFill>
                <a:latin typeface="Arial" panose="020B0604020202020204" pitchFamily="34" charset="0"/>
                <a:cs typeface="Arial" panose="020B0604020202020204" pitchFamily="34" charset="0"/>
              </a:rPr>
              <a:t>Processes: Scheduling</a:t>
            </a:r>
            <a:endParaRPr lang="en-US" sz="4000" b="1" dirty="0">
              <a:solidFill>
                <a:srgbClr val="0070C0"/>
              </a:solidFill>
              <a:latin typeface="Arial" panose="020B0604020202020204" pitchFamily="34" charset="0"/>
              <a:cs typeface="Arial" panose="020B0604020202020204" pitchFamily="34" charset="0"/>
            </a:endParaRP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is created and terminated extremelly fast, that's why you can actually have thousands of them.</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a:rPr>
              <a:t>A process executes some piece of code, then it terminates. It can also run forever.</a:t>
            </a:r>
            <a:r>
              <a:rPr kumimoji="0" lang="en-US" altLang="en-US" sz="6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ontent Placeholder 1"/>
          <p:cNvSpPr txBox="1">
            <a:spLocks/>
          </p:cNvSpPr>
          <p:nvPr/>
        </p:nvSpPr>
        <p:spPr>
          <a:xfrm>
            <a:off x="304800" y="1265162"/>
            <a:ext cx="7467600" cy="639838"/>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09728" indent="0">
              <a:buFont typeface="Wingdings 3" panose="05040102010807070707" pitchFamily="18" charset="2"/>
              <a:buNone/>
            </a:pPr>
            <a:r>
              <a:rPr lang="en-US" sz="2400" b="1" dirty="0" smtClean="0">
                <a:solidFill>
                  <a:srgbClr val="BE442C"/>
                </a:solidFill>
                <a:latin typeface="Arial Narrow" panose="020B0606020202030204" pitchFamily="34" charset="0"/>
                <a:cs typeface="Arial" panose="020B0604020202020204" pitchFamily="34" charset="0"/>
              </a:rPr>
              <a:t>Number of “Reductions”</a:t>
            </a:r>
            <a:endParaRPr lang="en-US" sz="2400" b="1" dirty="0">
              <a:solidFill>
                <a:srgbClr val="BE442C"/>
              </a:solidFill>
              <a:latin typeface="Arial Narrow" panose="020B0606020202030204" pitchFamily="34" charset="0"/>
              <a:cs typeface="Arial" panose="020B0604020202020204" pitchFamily="34" charset="0"/>
            </a:endParaRPr>
          </a:p>
        </p:txBody>
      </p:sp>
      <p:sp>
        <p:nvSpPr>
          <p:cNvPr id="9" name="Content Placeholder 1"/>
          <p:cNvSpPr txBox="1">
            <a:spLocks/>
          </p:cNvSpPr>
          <p:nvPr/>
        </p:nvSpPr>
        <p:spPr>
          <a:xfrm>
            <a:off x="304799" y="1950961"/>
            <a:ext cx="8229601" cy="4678439"/>
          </a:xfrm>
          <a:prstGeom prst="rect">
            <a:avLst/>
          </a:prstGeom>
          <a:no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On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other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hand, the scheduler also has to decide when to preempt or suspend the currently running process </a:t>
            </a:r>
          </a:p>
          <a:p>
            <a:pPr marL="274320" indent="-182880">
              <a:spcBef>
                <a:spcPts val="0"/>
              </a:spcBef>
              <a:spcAft>
                <a:spcPts val="1200"/>
              </a:spcAft>
              <a:buClrTx/>
              <a:buFont typeface="Arial" panose="020B0604020202020204" pitchFamily="34" charset="0"/>
              <a:buChar char="•"/>
            </a:pP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he factor guiding the decision to preempt is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based on a certain number of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“reductions”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since the last time it was selected for execution, </a:t>
            </a:r>
            <a:r>
              <a:rPr lang="en-US" sz="1800" i="1"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regardless of its priority level</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 </a:t>
            </a:r>
            <a:endPar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reductions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is a counter per process that is normally incremented by one for each function call. </a:t>
            </a:r>
            <a:endPar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A process is preempted and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context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switched when its reductions counter reaches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the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set maximum. </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In </a:t>
            </a:r>
            <a:r>
              <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rPr>
              <a:t>Erlang/OTP R12B this maximum number was 2000 </a:t>
            </a: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reductions, for example.</a:t>
            </a:r>
          </a:p>
          <a:p>
            <a:pPr marL="274320" indent="-182880">
              <a:spcBef>
                <a:spcPts val="0"/>
              </a:spcBef>
              <a:spcAft>
                <a:spcPts val="1200"/>
              </a:spcAft>
              <a:buClrTx/>
              <a:buFont typeface="Arial" panose="020B0604020202020204" pitchFamily="34" charset="0"/>
              <a:buChar char="•"/>
            </a:pPr>
            <a:r>
              <a:rPr lang="en-US" sz="1800" dirty="0" smtClean="0">
                <a:solidFill>
                  <a:schemeClr val="bg1"/>
                </a:solidFill>
                <a:latin typeface="Bahnschrift" panose="020B0502040204020203" pitchFamily="34" charset="0"/>
                <a:ea typeface="Cascadia Code" panose="020B0609020000020004" pitchFamily="49" charset="0"/>
                <a:cs typeface="Cascadia Code" panose="020B0609020000020004" pitchFamily="49" charset="0"/>
              </a:rPr>
              <a:t>This information is accurate as of 2016.</a:t>
            </a:r>
            <a:endParaRPr lang="en-US" sz="18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a:p>
            <a:pPr marL="274320" indent="-182880">
              <a:spcBef>
                <a:spcPts val="0"/>
              </a:spcBef>
              <a:spcAft>
                <a:spcPts val="1200"/>
              </a:spcAft>
              <a:buClrTx/>
              <a:buFont typeface="Arial" panose="020B0604020202020204" pitchFamily="34" charset="0"/>
              <a:buChar char="•"/>
            </a:pPr>
            <a:endParaRPr lang="en-US" sz="1600" dirty="0">
              <a:solidFill>
                <a:schemeClr val="bg1"/>
              </a:solidFill>
              <a:latin typeface="Bahnschrift" panose="020B0502040204020203" pitchFamily="34" charset="0"/>
              <a:ea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1781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19233</TotalTime>
  <Words>3353</Words>
  <Application>Microsoft Office PowerPoint</Application>
  <PresentationFormat>On-screen Show (4:3)</PresentationFormat>
  <Paragraphs>439</Paragraphs>
  <Slides>32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Arial</vt:lpstr>
      <vt:lpstr>Arial Narrow</vt:lpstr>
      <vt:lpstr>Arial Unicode MS</vt:lpstr>
      <vt:lpstr>Bahnschrift</vt:lpstr>
      <vt:lpstr>Bahnschrift SemiBold</vt:lpstr>
      <vt:lpstr>Bahnschrift SemiLight SemiConde</vt:lpstr>
      <vt:lpstr>Calibri</vt:lpstr>
      <vt:lpstr>Cascadia Code</vt:lpstr>
      <vt:lpstr>Century Gothic</vt:lpstr>
      <vt:lpstr>Courier New</vt:lpstr>
      <vt:lpstr>Gadugi</vt:lpstr>
      <vt:lpstr>Lucida Sans</vt:lpstr>
      <vt:lpstr>MV Boli</vt:lpstr>
      <vt:lpstr>Segoe UI Semilight</vt:lpstr>
      <vt:lpstr>Verdana</vt:lpstr>
      <vt:lpstr>Wingdings 3</vt:lpstr>
      <vt:lpstr>Slice</vt:lpstr>
      <vt:lpstr>On Beyond Objects Programming in the 21th century  COMP 590-059  Fall 2021</vt:lpstr>
      <vt:lpstr>Erlang Processes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Elemental Design Patterns</dc:title>
  <dc:creator>pds</dc:creator>
  <cp:lastModifiedBy>David Stotts</cp:lastModifiedBy>
  <cp:revision>1368</cp:revision>
  <dcterms:created xsi:type="dcterms:W3CDTF">2013-02-22T17:09:52Z</dcterms:created>
  <dcterms:modified xsi:type="dcterms:W3CDTF">2021-11-02T17:10:17Z</dcterms:modified>
</cp:coreProperties>
</file>