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1"/>
  </p:notesMasterIdLst>
  <p:sldIdLst>
    <p:sldId id="539" r:id="rId2"/>
    <p:sldId id="597" r:id="rId3"/>
    <p:sldId id="620" r:id="rId4"/>
    <p:sldId id="630" r:id="rId5"/>
    <p:sldId id="631" r:id="rId6"/>
    <p:sldId id="632" r:id="rId7"/>
    <p:sldId id="640" r:id="rId8"/>
    <p:sldId id="641" r:id="rId9"/>
    <p:sldId id="643" r:id="rId10"/>
    <p:sldId id="642" r:id="rId11"/>
    <p:sldId id="658" r:id="rId12"/>
    <p:sldId id="644" r:id="rId13"/>
    <p:sldId id="645" r:id="rId14"/>
    <p:sldId id="646" r:id="rId15"/>
    <p:sldId id="660" r:id="rId16"/>
    <p:sldId id="653" r:id="rId17"/>
    <p:sldId id="659" r:id="rId18"/>
    <p:sldId id="654" r:id="rId19"/>
    <p:sldId id="4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EE2"/>
    <a:srgbClr val="E2FBC1"/>
    <a:srgbClr val="F9FDC3"/>
    <a:srgbClr val="FEF5E8"/>
    <a:srgbClr val="BE442C"/>
    <a:srgbClr val="FEF9EC"/>
    <a:srgbClr val="B34D1F"/>
    <a:srgbClr val="C6341C"/>
    <a:srgbClr val="FBEDDD"/>
    <a:srgbClr val="F4E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84" autoAdjust="0"/>
    <p:restoredTop sz="94633" autoAdjust="0"/>
  </p:normalViewPr>
  <p:slideViewPr>
    <p:cSldViewPr>
      <p:cViewPr varScale="1">
        <p:scale>
          <a:sx n="84" d="100"/>
          <a:sy n="84" d="100"/>
        </p:scale>
        <p:origin x="146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rlang.org/doc/apps/debugger/debugger_chapter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David </a:t>
            </a:r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Stotts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Computer Science </a:t>
            </a:r>
            <a:r>
              <a:rPr lang="en-US" sz="4900" b="1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Linking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447800"/>
            <a:ext cx="8524875" cy="510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grandparent()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(links, parent,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(grandparent) have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(grandparent) have a linked child: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process_flag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trap_exit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true),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receive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'EXIT',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Reason}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gparent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have dead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child(~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p). Reason:~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Pid,Reason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gparent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will die too ...~n")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run()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spawn(links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grandparent,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(1500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ok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089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064" y="1635162"/>
            <a:ext cx="7825536" cy="1641438"/>
          </a:xfrm>
          <a:prstGeom prst="rect">
            <a:avLst/>
          </a:prstGeom>
        </p:spPr>
      </p:pic>
      <p:sp>
        <p:nvSpPr>
          <p:cNvPr id="6" name="Title 2"/>
          <p:cNvSpPr txBox="1">
            <a:spLocks/>
          </p:cNvSpPr>
          <p:nvPr/>
        </p:nvSpPr>
        <p:spPr>
          <a:xfrm>
            <a:off x="762000" y="1981200"/>
            <a:ext cx="6364941" cy="10668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800" b="1" dirty="0" smtClean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break</a:t>
            </a:r>
            <a:endParaRPr lang="en-US" sz="4800" b="1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Monitoring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Monitors are alternative to Links</a:t>
            </a:r>
            <a:endParaRPr lang="en-US" sz="24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752599"/>
            <a:ext cx="8382000" cy="1295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Monitors are </a:t>
            </a:r>
            <a:r>
              <a:rPr lang="en-US" sz="1600" b="1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unidirectional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This worker will wait for ?TIMEOUT </a:t>
            </a:r>
            <a:r>
              <a:rPr lang="en-US" sz="1600" dirty="0" err="1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ms</a:t>
            </a: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and if it does </a:t>
            </a:r>
            <a:r>
              <a:rPr lang="en-US" sz="16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not receive </a:t>
            </a: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any work it will </a:t>
            </a:r>
            <a:r>
              <a:rPr lang="en-US" sz="16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die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`{</a:t>
            </a: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'DOWN', Ref, process, </a:t>
            </a:r>
            <a:r>
              <a:rPr lang="en-US" sz="1600" dirty="0" err="1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PidOfTerminatedProc</a:t>
            </a: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</a:t>
            </a:r>
            <a:r>
              <a:rPr lang="en-US" sz="16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}` message </a:t>
            </a: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will be send to its monitors.</a:t>
            </a:r>
            <a:endParaRPr lang="en-US" sz="1600" dirty="0" smtClean="0">
              <a:solidFill>
                <a:schemeClr val="bg1"/>
              </a:solidFill>
              <a:latin typeface="Bahnschrift SemiBold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3047998"/>
            <a:ext cx="8524875" cy="35814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-module(monitors).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400" b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-define (TIMEOUT, 3000).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do_work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(worker ~p) will work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now~n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worker()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after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?TIMEOUT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(worker ~p) have no work to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(worker ~p) will die now ...~n",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exit(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no_activity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41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Monitoring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333500"/>
            <a:ext cx="7772400" cy="17907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monitor a process, use the function `</a:t>
            </a:r>
            <a:r>
              <a:rPr lang="en-US" sz="1600" dirty="0" err="1" smtClean="0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 smtClean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then 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listen for `</a:t>
            </a:r>
            <a:r>
              <a:rPr lang="en-US" sz="1600" dirty="0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DOWN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messages in the `</a:t>
            </a:r>
            <a:r>
              <a:rPr lang="en-US" sz="1600" dirty="0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block.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Repeated calls to `</a:t>
            </a:r>
            <a:r>
              <a:rPr lang="en-US" sz="1600" dirty="0" err="1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will create </a:t>
            </a:r>
            <a:r>
              <a:rPr lang="en-US" sz="1600" dirty="0" smtClean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several, independent 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monitors</a:t>
            </a:r>
            <a:r>
              <a:rPr lang="en-US" sz="1600" dirty="0" smtClean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register/2 </a:t>
            </a:r>
            <a:r>
              <a:rPr lang="en-US" sz="1600" dirty="0" smtClean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a BIF to associate a name (an atom) with a PID… making sort of an alias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is automatically un-registered when it terminates</a:t>
            </a:r>
            <a:endParaRPr lang="en-US" sz="1600" dirty="0" smtClean="0">
              <a:solidFill>
                <a:schemeClr val="bg1"/>
              </a:solidFill>
              <a:latin typeface="Bahnschrift SemiCondensed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3124200"/>
            <a:ext cx="8610600" cy="3657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parent() 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spawn(monitors, worker,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register(worker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Ref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(process,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(parent) have a new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worker~p~n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?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 ! {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new_worker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'DOWN',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Ref,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Reason}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I(parent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My worker ~p died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(~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p)~n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Pid,Reason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end.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8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Monitoring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447800"/>
            <a:ext cx="8610600" cy="5029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loop()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receive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new_worker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(?TIMEOUT-2000),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WorkerPid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!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do_work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loop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end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start() </a:t>
            </a:r>
            <a:r>
              <a:rPr lang="en-US" sz="16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spawn(monitors, loop,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register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(?MODULE,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spawn(monitors, parent,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register(parent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Ref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(process,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erlang:demonitor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(Ref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removes the monitor from process Ref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(round(?TIMEOUT*1.5)),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exit(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whereis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(worker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finished),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exit(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whereis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(parent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finished),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exit(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whereis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(?MODULE), finished),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019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Miscellaneous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563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Collection of Facts About </a:t>
            </a:r>
            <a:r>
              <a:rPr lang="en-US" sz="2400" b="1" dirty="0" err="1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Processes</a:t>
            </a:r>
            <a:endParaRPr lang="en-US" sz="24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828800"/>
            <a:ext cx="7924801" cy="4038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OTP</a:t>
            </a:r>
            <a:r>
              <a:rPr lang="en-US" sz="18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a collection of libraries and design principles that comes with the </a:t>
            </a:r>
            <a:r>
              <a:rPr lang="en-US" sz="1800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language distribution and makes building larger systems easier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OTP is a bit like Java collections, but the </a:t>
            </a:r>
            <a:r>
              <a:rPr lang="en-US" sz="1800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abstrations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it supports tend to be towards processes and concurrency… like a generic server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debugger (in OTP) can be used from the shell with </a:t>
            </a:r>
            <a:r>
              <a:rPr lang="en-US" sz="1800" b="1" dirty="0" err="1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debugger:start</a:t>
            </a:r>
            <a:r>
              <a:rPr lang="en-US" sz="1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 ). </a:t>
            </a:r>
            <a:endParaRPr lang="en-US" sz="1800" dirty="0" smtClean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Debugger documentation here: </a:t>
            </a:r>
            <a:r>
              <a:rPr lang="en-US" sz="1800" i="1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  <a:hlinkClick r:id="rId2"/>
              </a:rPr>
              <a:t>https://</a:t>
            </a:r>
            <a:r>
              <a:rPr lang="en-US" sz="1800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  <a:hlinkClick r:id="rId2"/>
              </a:rPr>
              <a:t>erlang.org/doc/apps/debugger/debugger_chapter.html</a:t>
            </a:r>
            <a:endParaRPr lang="en-US" sz="1800" i="1" dirty="0" smtClean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wxErlang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is an </a:t>
            </a:r>
            <a:r>
              <a:rPr lang="en-US" sz="18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Erlang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binding for the </a:t>
            </a:r>
            <a:r>
              <a:rPr lang="en-US" sz="18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wxWidgets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package (written in C++) for making GUIs for </a:t>
            </a:r>
            <a:r>
              <a:rPr lang="en-US" sz="18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Erlang</a:t>
            </a:r>
            <a:r>
              <a:rPr lang="en-US" sz="18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programs</a:t>
            </a:r>
            <a:endParaRPr lang="en-US" sz="1800" i="1" dirty="0" smtClean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1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Miscellaneous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563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Collection of Facts About </a:t>
            </a:r>
            <a:r>
              <a:rPr lang="en-US" sz="2400" b="1" dirty="0" err="1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Processes</a:t>
            </a:r>
            <a:endParaRPr lang="en-US" sz="24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7873" y="1828800"/>
            <a:ext cx="8153401" cy="449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ERTS (</a:t>
            </a:r>
            <a:r>
              <a:rPr lang="en-US" sz="1800" b="1" dirty="0" err="1" smtClean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b="1" dirty="0" smtClean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Run Time System) </a:t>
            </a: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the virtual machine and run time system that makes </a:t>
            </a:r>
            <a:r>
              <a:rPr lang="en-US" sz="1800" dirty="0" err="1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able to support thousands of processes efficiently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ERTS is like Java JRT, </a:t>
            </a:r>
            <a:r>
              <a:rPr lang="en-US" sz="1800" b="1" dirty="0" smtClean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BEAM</a:t>
            </a: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(VM) is like JVM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ERTS does its own process threads, does not use the OS to create threads (for speed)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process has its own stack and garbage collection… so not large pauses in the VM for garbage collection… it is done continually in small pieces as processes execute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Once spawned, a process will continue and remain alive until termination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Normal termination occurs when a process has no more code to execute 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 explicit terminate action, or some error, causes termination with non-normal reason, which can be signaled to related processes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</a:t>
            </a:r>
            <a:r>
              <a:rPr lang="en-US" sz="1800" b="1" dirty="0" smtClean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pawn/3 </a:t>
            </a: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never fails, even if </a:t>
            </a:r>
            <a:r>
              <a:rPr lang="en-US" sz="1800" dirty="0" err="1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800" dirty="0" smtClean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does not exist… PID is returned and the new process terminates with a runtime error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71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The Shell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 handling in </a:t>
            </a:r>
            <a:r>
              <a:rPr lang="en-US" b="1" dirty="0" err="1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shell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855958"/>
            <a:ext cx="8296273" cy="26386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4&gt; PD = self().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&lt;0.79.0&gt;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5&gt; PD.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&lt;0.79.0&gt;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6&gt; PD !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go_heels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go_heels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7&gt; 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PD!win_game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PD!coding_rules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PD!lastOne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lastOne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30440"/>
            <a:ext cx="8524875" cy="12046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shell gives you abilities to see and manage the processes running in the ERTS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</a:t>
            </a:r>
            <a:r>
              <a:rPr lang="en-US" sz="1600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rocesses( ). 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ill list the PIDs of all processes in the system… but careful, some industrial apps can have a million processes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 ).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ill give a readable table of what each process is doing</a:t>
            </a: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799" y="2835119"/>
            <a:ext cx="8524875" cy="10208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shell is a process like the ones we spawn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Means we can send messages to the shell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</a:t>
            </a:r>
            <a:r>
              <a:rPr lang="en-US" sz="1600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lush( ).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Will clear out a mailbox</a:t>
            </a: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410200" y="3977270"/>
            <a:ext cx="2667000" cy="2396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9&gt; flush().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Shell got </a:t>
            </a:r>
            <a:r>
              <a:rPr lang="en-US" sz="14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go_heels</a:t>
            </a:r>
            <a:endParaRPr lang="en-US" sz="14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Shell got </a:t>
            </a:r>
            <a:r>
              <a:rPr lang="en-US" sz="14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win_game</a:t>
            </a:r>
            <a:endParaRPr lang="en-US" sz="14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Shell got </a:t>
            </a:r>
            <a:r>
              <a:rPr lang="en-US" sz="14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lastOne</a:t>
            </a:r>
            <a:endParaRPr lang="en-US" sz="14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ok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10&gt; flush().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ok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11&gt; 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8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Shell as a Process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Send always succeeds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352800"/>
            <a:ext cx="8296273" cy="31418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12&gt; PD = self().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&lt;0.79.0&gt;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13&gt; 1/0.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** exception error: an error occurred when evaluating an arithmetic expression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in operator  '/'/2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called as 1 / 0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14&gt; self().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&lt;0.95.0&gt;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15&gt;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(0,79,0) ! hello.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hello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16&gt; flush().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ok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30440"/>
            <a:ext cx="8524875" cy="17223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Even if the receiving process is terminated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If send a message to a non-existent process, it is discarded without causing an error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Message sender is not suspended after sending, it just executes on to its next clause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Since the shell is a process, you can send it messages… we saw this…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Now lets test the message to dead process behavior using the shell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2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981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67640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682"/>
            <a:ext cx="7620000" cy="2133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Erlang</a:t>
            </a:r>
            <a:b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Processes and concurrency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Concurrency: Processes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Spawn a simple process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810000"/>
            <a:ext cx="8296273" cy="268465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procs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5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 </a:t>
            </a:r>
            <a:r>
              <a:rPr lang="en-US" sz="15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("I'm a process with id ~</a:t>
            </a:r>
            <a:r>
              <a:rPr lang="en-US" sz="15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loop() -&gt; loop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run() 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spawn(fun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 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end),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spawn(</a:t>
            </a:r>
            <a:r>
              <a:rPr lang="en-US" sz="150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procs, 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[]),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(?MODULE, 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[]),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okay.</a:t>
            </a:r>
            <a:endParaRPr lang="en-US" sz="15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88985"/>
            <a:ext cx="8524875" cy="19686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 was designed for massive concurrency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is created and terminated 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very rapidly, so you can easily have thousands of them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executes some piece of code, then it terminates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It can also run forever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Erlang process has a small memory footprint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which 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can grow/shrink 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dynamically</a:t>
            </a: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Use the built-in `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function to create a process.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Once created, a process can access its own process 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id, by 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calling the `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self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function.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4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Concurrency: Processes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 communication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276600"/>
            <a:ext cx="8296273" cy="3352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2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send_recv</a:t>
            </a:r>
            <a:r>
              <a:rPr lang="en-US" sz="12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2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2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serve()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receive</a:t>
            </a: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Request 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("Handling: ~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s~n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[Request]),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serve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math() -&gt;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{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add, X, Y}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2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+ ~p = ~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[X,Y,X+Y]),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math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{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sub, X, Y}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2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- ~p = ~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[X,Y,X-Y]),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math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end</a:t>
            </a:r>
            <a:r>
              <a:rPr lang="en-US" sz="12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sz="15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88985"/>
            <a:ext cx="8305801" cy="14049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Processes in Erlang share no memory, hence </a:t>
            </a: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they communicate </a:t>
            </a: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via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message passing</a:t>
            </a: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process has a mailbox.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`receive` block 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allows a 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 to do something with the messages in its mailbox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can receive different kinds of messages, 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then act 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 them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send a message to a process, use the `!` 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operator, after 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process id </a:t>
            </a:r>
            <a:r>
              <a:rPr lang="en-US" sz="1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of the receiver process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495799" y="607337"/>
            <a:ext cx="3962400" cy="3124200"/>
            <a:chOff x="4433340" y="228600"/>
            <a:chExt cx="4157273" cy="3124200"/>
          </a:xfrm>
        </p:grpSpPr>
        <p:sp>
          <p:nvSpPr>
            <p:cNvPr id="10" name="Rounded Rectangle 9"/>
            <p:cNvSpPr/>
            <p:nvPr/>
          </p:nvSpPr>
          <p:spPr>
            <a:xfrm>
              <a:off x="4433340" y="228600"/>
              <a:ext cx="4157273" cy="3124200"/>
            </a:xfrm>
            <a:prstGeom prst="roundRect">
              <a:avLst/>
            </a:prstGeom>
            <a:solidFill>
              <a:srgbClr val="FEF9EC"/>
            </a:solidFill>
            <a:ln w="190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13288" y="317573"/>
              <a:ext cx="3997378" cy="2985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make_request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ServerId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Msg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) -&gt;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 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ServerId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! Msg.</a:t>
              </a:r>
            </a:p>
            <a:p>
              <a:endParaRPr lang="en-US" sz="11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run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() -&gt;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Pid 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= spawn(?MODULE, serve, []),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make_request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Pid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, request1),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make_request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Pid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, request2),</a:t>
              </a:r>
            </a:p>
            <a:p>
              <a:endParaRPr lang="en-US" sz="11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</a:t>
              </a:r>
              <a:r>
                <a:rPr lang="en-US" sz="1400" dirty="0" err="1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timer:sleep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(10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),</a:t>
              </a:r>
            </a:p>
            <a:p>
              <a:endParaRPr lang="en-US" sz="11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Pid2 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= spawn(?MODULE, math, []),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Pid2 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! {add, 1, 2},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Pid2 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! {sub, 3, 2},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smtClean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 okay.</a:t>
              </a:r>
              <a:endPara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212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You’ve Got Mail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Handling</a:t>
            </a:r>
            <a:endParaRPr lang="en-US" sz="24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88985"/>
            <a:ext cx="8077201" cy="42546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Every process has a mailbox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Mailbox is a queue of messages… when a process receives a new message it is </a:t>
            </a:r>
            <a:r>
              <a:rPr lang="en-US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enqueued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(at the back)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</a:t>
            </a:r>
            <a:r>
              <a:rPr lang="en-US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 block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will try each message in the queue (from front, oldest first) against the patterns in the receive block (in order), until one of the messages matches (</a:t>
            </a:r>
            <a:r>
              <a:rPr lang="en-US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or all are checked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a match happens, the message is removed from the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mailbox queue, and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logic corresponding to the matched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pattern will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get executed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800" dirty="0" smtClean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16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Mailbox</a:t>
            </a: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Handling</a:t>
            </a:r>
            <a:endParaRPr lang="en-US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78907" y="4701417"/>
            <a:ext cx="8132280" cy="169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600"/>
              </a:spcBef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If no message in the box matches any receive block pattern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process will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get suspended until a new message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arrives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a new message arrives (and is put at the back of the queue), </a:t>
            </a:r>
            <a:r>
              <a:rPr lang="en-US" sz="16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process wakes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and the message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processing logic starts all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over, beginning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with the first message in the </a:t>
            </a: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mailbox (front of the queue).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23660" y="1730660"/>
            <a:ext cx="4946437" cy="19269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math</a:t>
            </a: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sz="18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add, X, Y}</a:t>
            </a: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+ ~p = ~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[X,Y,X+Y]),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math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sz="18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sub, X, Y} </a:t>
            </a: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- ~p = ~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[X,Y,X-Y]),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math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486399" y="1524000"/>
            <a:ext cx="2035217" cy="2339220"/>
          </a:xfrm>
          <a:prstGeom prst="rect">
            <a:avLst/>
          </a:prstGeom>
          <a:solidFill>
            <a:srgbClr val="F3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486400" y="1371600"/>
            <a:ext cx="0" cy="2667000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543800" y="1371600"/>
            <a:ext cx="15432" cy="2893147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88811" y="3863219"/>
            <a:ext cx="2054989" cy="1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98697" y="3352798"/>
            <a:ext cx="2042693" cy="2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76514" y="2819400"/>
            <a:ext cx="2064876" cy="0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76514" y="2286000"/>
            <a:ext cx="2045102" cy="1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514130" y="1722130"/>
            <a:ext cx="2045102" cy="1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ent Arrow 29"/>
          <p:cNvSpPr/>
          <p:nvPr/>
        </p:nvSpPr>
        <p:spPr>
          <a:xfrm rot="17154450" flipV="1">
            <a:off x="5133130" y="3933338"/>
            <a:ext cx="762000" cy="662819"/>
          </a:xfrm>
          <a:prstGeom prst="bentArrow">
            <a:avLst/>
          </a:prstGeom>
          <a:solidFill>
            <a:schemeClr val="accent5">
              <a:lumMod val="75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 rot="9205685" flipV="1">
            <a:off x="4952999" y="950613"/>
            <a:ext cx="762000" cy="662819"/>
          </a:xfrm>
          <a:prstGeom prst="bentArrow">
            <a:avLst/>
          </a:prstGeom>
          <a:solidFill>
            <a:schemeClr val="accent5">
              <a:lumMod val="75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48403" y="845283"/>
            <a:ext cx="1034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oldest</a:t>
            </a:r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23002" y="4110033"/>
            <a:ext cx="1034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newest</a:t>
            </a:r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34" name="Content Placeholder 1"/>
          <p:cNvSpPr txBox="1">
            <a:spLocks/>
          </p:cNvSpPr>
          <p:nvPr/>
        </p:nvSpPr>
        <p:spPr>
          <a:xfrm>
            <a:off x="296269" y="3657599"/>
            <a:ext cx="4893098" cy="11381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If no match is found, then that message stays in the mailbox, and the next message is tried for a match against the receive block’s patterns.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06290" y="2341123"/>
            <a:ext cx="1290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Bahnschrift" panose="020B0502040204020203" pitchFamily="34" charset="0"/>
              </a:rPr>
              <a:t>a</a:t>
            </a:r>
            <a:r>
              <a:rPr lang="en-US" sz="2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dd, 4, 7</a:t>
            </a:r>
            <a:endParaRPr lang="en-US" sz="20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12197" y="1763726"/>
            <a:ext cx="1290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sub, 13, 5</a:t>
            </a:r>
            <a:endParaRPr lang="en-US" sz="20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58995" y="2838058"/>
            <a:ext cx="161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m</a:t>
            </a:r>
            <a:r>
              <a:rPr lang="en-US" sz="2000" b="1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ult</a:t>
            </a:r>
            <a:r>
              <a:rPr lang="en-US" sz="2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, 9, 17</a:t>
            </a:r>
            <a:endParaRPr lang="en-US" sz="20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91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Linking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Links are Bi-directional</a:t>
            </a:r>
            <a:endParaRPr lang="en-US" sz="24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828800"/>
            <a:ext cx="8458200" cy="12953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Two processes can be linked to each other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link a process to the current one, spawn </a:t>
            </a:r>
            <a:r>
              <a:rPr lang="en-US" sz="18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it, </a:t>
            </a: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then use the `</a:t>
            </a:r>
            <a:r>
              <a:rPr lang="en-US" sz="1800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link</a:t>
            </a: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function to create a link</a:t>
            </a:r>
            <a:r>
              <a:rPr lang="en-US" sz="18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sz="1800" dirty="0">
              <a:solidFill>
                <a:schemeClr val="bg1"/>
              </a:solidFill>
              <a:latin typeface="Bahnschrift SemiBold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You can </a:t>
            </a:r>
            <a:r>
              <a:rPr lang="en-US" sz="18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 </a:t>
            </a: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link a process atomically using the ‘</a:t>
            </a:r>
            <a:r>
              <a:rPr lang="en-US" sz="1800" dirty="0" err="1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‘ </a:t>
            </a:r>
            <a:r>
              <a:rPr lang="en-US" sz="1800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function.</a:t>
            </a:r>
            <a:endParaRPr lang="en-US" sz="1800" dirty="0">
              <a:solidFill>
                <a:schemeClr val="bg1"/>
              </a:solidFill>
              <a:latin typeface="Bahnschrift SemiBold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3352801"/>
            <a:ext cx="8524875" cy="3124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</a:t>
            </a:r>
            <a:r>
              <a:rPr lang="en-US" sz="18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module(links).</a:t>
            </a:r>
            <a:endParaRPr lang="en-US" sz="18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800" b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8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child()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8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I(child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have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~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</a:t>
            </a:r>
            <a:endParaRPr lang="en-US" sz="18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after 2000 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8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8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I(child 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~p) will die now!~n", [self()])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92781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Linking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304800" y="1447800"/>
            <a:ext cx="8077201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a process terminates, it will 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terminate with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 </a:t>
            </a:r>
            <a:r>
              <a:rPr lang="en-US" i="1" dirty="0">
                <a:solidFill>
                  <a:srgbClr val="0070C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exit reason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This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exit reason is 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emitted in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 </a:t>
            </a:r>
            <a:r>
              <a:rPr lang="en-US" i="1" dirty="0">
                <a:solidFill>
                  <a:srgbClr val="0070C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exit signal </a:t>
            </a:r>
            <a:r>
              <a:rPr lang="en-US" i="1" dirty="0" smtClean="0">
                <a:solidFill>
                  <a:srgbClr val="0070C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all linked processes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default behavior when a process receives an exit 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signal with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 exit reason 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(other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than `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normal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`),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to </a:t>
            </a:r>
            <a:r>
              <a:rPr lang="en-US" dirty="0" smtClean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terminate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terminating process will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turn emit exit signals with the same exit 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reason to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its linked processes. </a:t>
            </a:r>
            <a:endParaRPr lang="en-US" dirty="0" smtClean="0">
              <a:solidFill>
                <a:schemeClr val="bg1"/>
              </a:solidFill>
              <a:latin typeface="Bahnschrift SemiBold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exit signal with reason `</a:t>
            </a:r>
            <a:r>
              <a:rPr lang="en-US" dirty="0" smtClean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normal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is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ignored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dirty="0">
              <a:solidFill>
                <a:schemeClr val="bg1"/>
              </a:solidFill>
              <a:latin typeface="Bahnschrift SemiBold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can be set to trap exit signals by setting </a:t>
            </a:r>
            <a:r>
              <a:rPr lang="en-US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`</a:t>
            </a:r>
            <a:r>
              <a:rPr lang="en-US" dirty="0" err="1" smtClean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trap_exit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process flag to `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`.</a:t>
            </a:r>
          </a:p>
        </p:txBody>
      </p:sp>
    </p:spTree>
    <p:extLst>
      <p:ext uri="{BB962C8B-B14F-4D97-AF65-F5344CB8AC3E}">
        <p14:creationId xmlns:p14="http://schemas.microsoft.com/office/powerpoint/2010/main" val="12157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Linking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524000"/>
            <a:ext cx="8610600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spawn(links, child,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link(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(parent) have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(parent) have a linked child: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lists:foreach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(_)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P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(links, child,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I(parent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have another linked child: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[P])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lists:seq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(1,4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process_flag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trap_exit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true),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'EXIT',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Reason}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I(parent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have dying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child(~p). Reason: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Pid,Reason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I(parent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will die too ...~n")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407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18722</TotalTime>
  <Words>2831</Words>
  <Application>Microsoft Office PowerPoint</Application>
  <PresentationFormat>On-screen Show (4:3)</PresentationFormat>
  <Paragraphs>306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4" baseType="lpstr">
      <vt:lpstr>Arial</vt:lpstr>
      <vt:lpstr>Arial Narrow</vt:lpstr>
      <vt:lpstr>Arial Unicode MS</vt:lpstr>
      <vt:lpstr>Bahnschrift</vt:lpstr>
      <vt:lpstr>Bahnschrift SemiBold</vt:lpstr>
      <vt:lpstr>Bahnschrift SemiCondensed</vt:lpstr>
      <vt:lpstr>Bahnschrift SemiLight SemiConde</vt:lpstr>
      <vt:lpstr>Calibri</vt:lpstr>
      <vt:lpstr>Cascadia Code</vt:lpstr>
      <vt:lpstr>Century Gothic</vt:lpstr>
      <vt:lpstr>Lucida Sans</vt:lpstr>
      <vt:lpstr>MV Boli</vt:lpstr>
      <vt:lpstr>Verdana</vt:lpstr>
      <vt:lpstr>Wingdings 3</vt:lpstr>
      <vt:lpstr>Slice</vt:lpstr>
      <vt:lpstr>On Beyond Objects Programming in the 21th century  COMP 590-059  Fall 2021</vt:lpstr>
      <vt:lpstr>Erlang Processes and concurrency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Administrator</cp:lastModifiedBy>
  <cp:revision>1327</cp:revision>
  <dcterms:created xsi:type="dcterms:W3CDTF">2013-02-22T17:09:52Z</dcterms:created>
  <dcterms:modified xsi:type="dcterms:W3CDTF">2021-11-01T14:44:49Z</dcterms:modified>
</cp:coreProperties>
</file>