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45"/>
  </p:notesMasterIdLst>
  <p:sldIdLst>
    <p:sldId id="539" r:id="rId2"/>
    <p:sldId id="597" r:id="rId3"/>
    <p:sldId id="553" r:id="rId4"/>
    <p:sldId id="599" r:id="rId5"/>
    <p:sldId id="602" r:id="rId6"/>
    <p:sldId id="603" r:id="rId7"/>
    <p:sldId id="604" r:id="rId8"/>
    <p:sldId id="605" r:id="rId9"/>
    <p:sldId id="607" r:id="rId10"/>
    <p:sldId id="598" r:id="rId11"/>
    <p:sldId id="600" r:id="rId12"/>
    <p:sldId id="601" r:id="rId13"/>
    <p:sldId id="624" r:id="rId14"/>
    <p:sldId id="628" r:id="rId15"/>
    <p:sldId id="627" r:id="rId16"/>
    <p:sldId id="625" r:id="rId17"/>
    <p:sldId id="629" r:id="rId18"/>
    <p:sldId id="622" r:id="rId19"/>
    <p:sldId id="623" r:id="rId20"/>
    <p:sldId id="626" r:id="rId21"/>
    <p:sldId id="609" r:id="rId22"/>
    <p:sldId id="610" r:id="rId23"/>
    <p:sldId id="611" r:id="rId24"/>
    <p:sldId id="613" r:id="rId25"/>
    <p:sldId id="615" r:id="rId26"/>
    <p:sldId id="617" r:id="rId27"/>
    <p:sldId id="618" r:id="rId28"/>
    <p:sldId id="619" r:id="rId29"/>
    <p:sldId id="621" r:id="rId30"/>
    <p:sldId id="631" r:id="rId31"/>
    <p:sldId id="634" r:id="rId32"/>
    <p:sldId id="639" r:id="rId33"/>
    <p:sldId id="633" r:id="rId34"/>
    <p:sldId id="632" r:id="rId35"/>
    <p:sldId id="635" r:id="rId36"/>
    <p:sldId id="637" r:id="rId37"/>
    <p:sldId id="638" r:id="rId38"/>
    <p:sldId id="636" r:id="rId39"/>
    <p:sldId id="606" r:id="rId40"/>
    <p:sldId id="472" r:id="rId41"/>
    <p:sldId id="616" r:id="rId42"/>
    <p:sldId id="536" r:id="rId43"/>
    <p:sldId id="559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B34D1F"/>
    <a:srgbClr val="F3FEE2"/>
    <a:srgbClr val="E2FBC1"/>
    <a:srgbClr val="F9FDC3"/>
    <a:srgbClr val="FEF5E8"/>
    <a:srgbClr val="FEF9EC"/>
    <a:srgbClr val="C6341C"/>
    <a:srgbClr val="FBEDDD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77" autoAdjust="0"/>
    <p:restoredTop sz="94633" autoAdjust="0"/>
  </p:normalViewPr>
  <p:slideViewPr>
    <p:cSldViewPr>
      <p:cViewPr varScale="1">
        <p:scale>
          <a:sx n="115" d="100"/>
          <a:sy n="115" d="100"/>
        </p:scale>
        <p:origin x="120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erve.com/remy/object-oriented-programming-in-apl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s://en.wikipedia.org/wiki/Write-only_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nway's_Game_of_Life" TargetMode="External"/><Relationship Id="rId5" Type="http://schemas.openxmlformats.org/officeDocument/2006/relationships/hyperlink" Target="https://www.quora.com/What-made-APL-programming-so-revolutionary" TargetMode="External"/><Relationship Id="rId4" Type="http://schemas.openxmlformats.org/officeDocument/2006/relationships/hyperlink" Target="https://www.jsoftware.com/papers/APL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12975"/>
            <a:ext cx="7467600" cy="4662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Basic data types (8 of them)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777387"/>
            <a:ext cx="8153400" cy="45472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400"/>
              </a:spcAft>
              <a:buFont typeface="Wingdings 3" panose="05040102010807070707" pitchFamily="18" charset="2"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Integer</a:t>
            </a:r>
          </a:p>
          <a:p>
            <a:pPr marL="27432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Integers are written as sequences of decimal digits, for example, 12, 12375 and -23427 are integers. Integer arithmetic is exact and only limited by available memory on the machine</a:t>
            </a:r>
            <a: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Font typeface="Wingdings 3" panose="05040102010807070707" pitchFamily="18" charset="2"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Atoms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Atoms are used within a program to denote distinguished values. They are written as strings of consecutive alphanumeric characters, the first character being lowercase.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They are simply symbols with no “value”.  Atoms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are never garbage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collected.</a:t>
            </a:r>
          </a:p>
          <a:p>
            <a:pPr marL="91440" indent="0">
              <a:spcBef>
                <a:spcPts val="600"/>
              </a:spcBef>
              <a:buClrTx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Floats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Floating point numbers use the IEEE 754 64-bit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representation</a:t>
            </a:r>
            <a:endParaRPr lang="en-US" sz="18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91440" indent="0">
              <a:spcBef>
                <a:spcPts val="600"/>
              </a:spcBef>
              <a:buClrTx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References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References are globally unique symbols whose only property is that they can be compared for equality. They are created by evaluating the Erlang primitive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make_ref</a:t>
            </a:r>
            <a:r>
              <a:rPr lang="en-US" sz="1600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().</a:t>
            </a:r>
          </a:p>
        </p:txBody>
      </p:sp>
    </p:spTree>
    <p:extLst>
      <p:ext uri="{BB962C8B-B14F-4D97-AF65-F5344CB8AC3E}">
        <p14:creationId xmlns:p14="http://schemas.microsoft.com/office/powerpoint/2010/main" val="40231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11122"/>
            <a:ext cx="7467600" cy="4921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Basic data types (8 of them)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803280"/>
            <a:ext cx="8077200" cy="45213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Binaries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binary is a sequence of bytes. Binaries provide a space-efficient way of storing binary data. Erlang primitives exist for composing and decomposing binaries and for efficient input/output of binaries.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Pids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Pid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short for process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identifier; a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Pid is created by the Erlang primitive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spawn(...)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  Pids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are references to Erlang processes.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Ports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Ports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are used to communicate with the external world. Ports are created with the built-in function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open_port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Messages can be sent to and received from ports, but these messages must obey the so-called "port protocol."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Funs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Funs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are function closures. Funs are created by expressions of the form: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1400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(...) -&gt; ... end</a:t>
            </a:r>
            <a:r>
              <a:rPr lang="en-US" sz="16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56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11122"/>
            <a:ext cx="7467600" cy="4921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Compound types (3 of them)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803280"/>
            <a:ext cx="8305800" cy="41403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Tuples</a:t>
            </a:r>
            <a:endParaRPr lang="en-US" sz="2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Tuples are containers for a fixed number of Erlang data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values. Syntax 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{D1,D2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,...,</a:t>
            </a:r>
            <a:r>
              <a:rPr lang="en-US" sz="1600" b="1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Dn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denotes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tuple whose arguments are 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D1,D2,...Dn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The arguments can be primitive data types or compound data types. Any element of a tuple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accessed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constant time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182880" indent="0">
              <a:spcBef>
                <a:spcPts val="600"/>
              </a:spcBef>
              <a:spcAft>
                <a:spcPts val="400"/>
              </a:spcAft>
              <a:buClrTx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Lists</a:t>
            </a:r>
            <a:endParaRPr lang="en-US" sz="2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Lists are containers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 a variable number of Erlang data values. The syntax 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b="1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Dh|Dt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denotes a list whose first element (head) is 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Dh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and whose remaining elements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(tail) are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list 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Dt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The syntax 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[]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denotes an empty list. The syntax 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[D1,D2,..,Dn]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short for 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[D1|[D2|..|[</a:t>
            </a:r>
            <a:r>
              <a:rPr lang="en-US" sz="16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Dn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|[]]]]</a:t>
            </a:r>
            <a:r>
              <a:rPr lang="en-US" sz="16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first element of a list can be accessed in constant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time.</a:t>
            </a:r>
          </a:p>
          <a:p>
            <a:pPr marL="182880" indent="0">
              <a:spcBef>
                <a:spcPts val="600"/>
              </a:spcBef>
              <a:spcAft>
                <a:spcPts val="400"/>
              </a:spcAft>
              <a:buClrTx/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Maps</a:t>
            </a:r>
            <a:endParaRPr lang="en-US" sz="2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Maps contain a variable number of key-value associations. The syntax </a:t>
            </a:r>
            <a:r>
              <a:rPr lang="en-US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                                   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#{ Key1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=&gt;Value1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..., </a:t>
            </a:r>
            <a:r>
              <a:rPr lang="en-US" sz="1600" b="1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KeyN</a:t>
            </a:r>
            <a:r>
              <a:rPr lang="en-US" sz="16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=&gt;</a:t>
            </a:r>
            <a:r>
              <a:rPr lang="en-US" sz="1600" b="1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ValueN</a:t>
            </a: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}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Strings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Strings are Strange in Erlang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905000"/>
            <a:ext cx="8524875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“Strange”.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Mood = “mellow”.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Mood.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[49,50,51,65].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look what the shell replies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strange, no?</a:t>
            </a:r>
            <a:endParaRPr lang="en-US" sz="18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So strings as “quoted character sequences” are just syntactic shorthand for the internal representation, a list of </a:t>
            </a:r>
            <a:r>
              <a:rPr lang="en-US" sz="1800" dirty="0" err="1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ascii</a:t>
            </a:r>
            <a:r>
              <a:rPr lang="en-US" sz="1800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numbers representing the character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One of the things about Erlang most agree needs cleaning up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8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Formatted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905000"/>
            <a:ext cx="8524875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(“Hello, World!”).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(“Name: ~</a:t>
            </a:r>
            <a:r>
              <a:rPr lang="en-US" sz="18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s~n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”, [“Dave”]).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(“~s ~p ~n”, [“Age: “, 45]).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8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o:format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(“~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 ~p ~n”, [“Age: “, 45</a:t>
            </a:r>
            <a:r>
              <a:rPr lang="en-US" sz="18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8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synonym for </a:t>
            </a:r>
            <a:r>
              <a:rPr lang="en-US" sz="18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endParaRPr lang="en-US" sz="18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Lists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Workhorse Data Structure of Functional Languages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905000"/>
            <a:ext cx="8524875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[1,2,3,5,8,13].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[1,2,3,5,8,13].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1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tl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[2,3,5,8,13]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[A | Rest] = 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use patterns bind parts of list to </a:t>
            </a:r>
            <a:r>
              <a:rPr lang="en-US" sz="16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ars</a:t>
            </a:r>
            <a:endParaRPr lang="en-US" sz="1600" b="1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    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1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Rest. 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[2,3,5,8,13]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L1 = [2,3.14159, “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goheels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”]. 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heterogeneous, arbitrary length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L2 = [ “gamma”, [ 2,3,5.5], L1, [L1, “delta”], 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tl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((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].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ists:map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(fun(X) -&gt; 2*X end, 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Fabs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[2,4,6,10,16,26]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Double = fun(X) -&gt; 2*X end.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ists:map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(Double, [14, -10, 5, 101]).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[28, -20, 10, 202]</a:t>
            </a: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8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Tuples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Heterogeneous Fixed-size collection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798561"/>
            <a:ext cx="8524875" cy="11732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Lists are arbitrary length (you can grow them dynamically)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Tuples are fixed length… fields cannot be added once a tuple is made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Elements in fields of a tuple can be heterogeneous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48340" y="2971800"/>
            <a:ext cx="8524875" cy="3611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 won, 2, “three” }.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Tup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{ won, 2, “three” }.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lement(2,Tup).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2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lement(1,Tup).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won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Origin = {0,0}.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{X,Y} = Origin.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X. 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Y.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lement(4,{ one, 2, “tree”, fore, “V”, ‘VI’, VII }). 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fore ?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unless variable VII is not defined</a:t>
            </a:r>
          </a:p>
        </p:txBody>
      </p:sp>
    </p:spTree>
    <p:extLst>
      <p:ext uri="{BB962C8B-B14F-4D97-AF65-F5344CB8AC3E}">
        <p14:creationId xmlns:p14="http://schemas.microsoft.com/office/powerpoint/2010/main" val="407771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Maps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Like the Common ADT MAP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798561"/>
            <a:ext cx="8524875" cy="10208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map is a tuple of key, value pairs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Lookup, remove, get, put, etc. common map operations are available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48340" y="2971800"/>
            <a:ext cx="8524875" cy="3611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MM = #{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name=&gt;"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john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age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=&gt;34,year=&gt;3,height=&gt;5.85}.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map_get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name,MM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 </a:t>
            </a:r>
            <a:r>
              <a:rPr lang="en-US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“john”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aps:put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rank,”assistant”,MM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maps:get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(_,_)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ap_get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rank,MM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</a:t>
            </a:r>
            <a:r>
              <a:rPr lang="en-US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does what?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Lst1 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[{"a",1},{"b",2},{"c",3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}]. 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Map1 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maps:from_list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(Lst1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maps:put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("d",4,Map1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#{"a" =&gt; 1,"b" =&gt; 2,"c" =&gt; 3,"d" =&gt; 4}</a:t>
            </a:r>
            <a:endParaRPr lang="en-US" b="1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-module(helloworld). -export([start/0]). start() -&gt; Lst1 = [{"a",1},{"b",2},{"c",3}], Map1 = maps:from_list(Lst1), io:fwrite("~p~n",[maps:put("d",4,Map1)]).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#{"a" =&gt; 1,"b" =&gt; 2,"c" =&gt; 3,"d" =&gt; 4}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39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33400" y="2819400"/>
            <a:ext cx="6509137" cy="228600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36000"/>
            </a:schemeClr>
          </a:solidFill>
          <a:ln w="158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Format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112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Source 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</a:t>
            </a: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ode and Compiled 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</a:t>
            </a: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ode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9103" y="1611540"/>
            <a:ext cx="7620000" cy="11127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Erlang code is divided into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modules</a:t>
            </a: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module consists of a sequence of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attributes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and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function declarations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(and a few other things… like records, type specs, etc.) each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terminated by period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(.)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762000" y="2895600"/>
            <a:ext cx="7506015" cy="20317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modex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 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module attribute, predefined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-export([fact/1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module attribute, predefined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-coder(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stotts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 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user defined attribute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function declaration (by clauses)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fact(N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when N&gt;0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 * fact(N-1);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fact(0)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99103" y="5257800"/>
            <a:ext cx="7439826" cy="11127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This source text must be in a file named “ </a:t>
            </a:r>
            <a:r>
              <a:rPr lang="en-US" sz="16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modex.erl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“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Compiler (in shell) compiles it into a file “ </a:t>
            </a:r>
            <a:r>
              <a:rPr lang="en-US" sz="16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modex.beam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“ which contains bytecode for the BEAM VM</a:t>
            </a:r>
            <a:endParaRPr lang="en-US" sz="1600" b="1" dirty="0" smtClean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6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9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1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Declaration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Heart of a Functional Language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630440"/>
            <a:ext cx="8077201" cy="14276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 function declaration is a sequence of function clauses separated by semicolons, and terminated by period </a:t>
            </a:r>
            <a:r>
              <a:rPr lang="en-US" sz="15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(.)</a:t>
            </a:r>
            <a:endParaRPr lang="en-US" sz="15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 function </a:t>
            </a:r>
            <a:r>
              <a:rPr lang="en-US" sz="15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clause</a:t>
            </a:r>
            <a:r>
              <a:rPr lang="en-US" sz="15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consists of a clause </a:t>
            </a:r>
            <a:r>
              <a:rPr lang="en-US" sz="15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head</a:t>
            </a:r>
            <a:r>
              <a:rPr lang="en-US" sz="15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and a clause </a:t>
            </a:r>
            <a:r>
              <a:rPr lang="en-US" sz="15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body</a:t>
            </a:r>
            <a:r>
              <a:rPr lang="en-US" sz="15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, separated by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  <a:endParaRPr lang="en-US" sz="15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 clause head consists of the function name, an argument list, and an optional guard sequence beginning with the keyword when:</a:t>
            </a:r>
            <a:endParaRPr lang="en-US" sz="1500" dirty="0">
              <a:solidFill>
                <a:prstClr val="black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609600" y="3205424"/>
            <a:ext cx="726849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modex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module attribute, predefined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-export([fact/1]).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module attribute, predefined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function declaration (by clauses)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fact(N) when N&gt;0 -&gt; N * fact(N-1);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fact(0) -&gt; 1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4648200"/>
            <a:ext cx="8077201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Function name is an atom.</a:t>
            </a:r>
            <a:endParaRPr lang="en-US" sz="15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Number of arguments to the function is the </a:t>
            </a:r>
            <a:r>
              <a:rPr lang="en-US" sz="15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arity</a:t>
            </a: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of the function.  Here, function “fact” is denoted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fact/1 </a:t>
            </a: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in the export attribute of a module to show it has arity 1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Fully qualified name of this function is: 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modex:fact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 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call the function do this: 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modex:fact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(25).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9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133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Erlang</a:t>
            </a:r>
            <a:b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OTP/BEAM/ERTS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Declaration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320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Anonymous Functions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6135" y="1697193"/>
            <a:ext cx="8077201" cy="14276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A function </a:t>
            </a:r>
            <a:r>
              <a:rPr lang="en-US" sz="15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can be created as an anonymous value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Once created, this value can be used in another expression (such as passed as a parameter to another function call)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Can also be bound to a variable (i.e., “named”)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60244" y="3682643"/>
            <a:ext cx="7988982" cy="26419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Negate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200" b="1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fun(I) -&gt; -I 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#Fun&lt;erl_eval.6.13229925&gt;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17&gt; Negate(1).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-1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18&gt; Negate(-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10).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Numbers = [1, 2, 3, 4].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[1,2,3,4]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2&gt; lists:foreach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fun(</a:t>
            </a:r>
            <a:r>
              <a:rPr lang="en-US" sz="1200" b="1" dirty="0" err="1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Nums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200" b="1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200" b="1" dirty="0" err="1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200" b="1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  <a:r>
              <a:rPr lang="en-US" sz="1200" b="1" dirty="0" err="1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~</a:t>
            </a:r>
            <a:r>
              <a:rPr lang="en-US" sz="1200" b="1" dirty="0" err="1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b="1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200" b="1" dirty="0" err="1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Nums</a:t>
            </a:r>
            <a:r>
              <a:rPr lang="en-US" sz="1200" b="1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 end</a:t>
            </a:r>
            <a:r>
              <a:rPr lang="en-US" sz="12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Numbers 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16135" y="3207421"/>
            <a:ext cx="8077201" cy="3926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5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Examples in the shell:</a:t>
            </a:r>
          </a:p>
        </p:txBody>
      </p:sp>
    </p:spTree>
    <p:extLst>
      <p:ext uri="{BB962C8B-B14F-4D97-AF65-F5344CB8AC3E}">
        <p14:creationId xmlns:p14="http://schemas.microsoft.com/office/powerpoint/2010/main" val="234887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(Sequential) 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11122"/>
            <a:ext cx="7467600" cy="4921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Fibonacci (tail recursive)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7369" y="1981200"/>
            <a:ext cx="8305800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-module(series).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-export([fib/1]).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fib(0) -&gt; 0;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fib(N) when N &lt; 0 -&gt;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err_neg_val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fib(N) when N &lt; 3 -&gt; 1;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fib(N) -&gt;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0, 1).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(1, _, B) -&gt; B</a:t>
            </a:r>
            <a:r>
              <a:rPr lang="en-US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this is not exported</a:t>
            </a:r>
            <a:endParaRPr lang="en-US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A, B) -&gt;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(N-1, B, A+B).</a:t>
            </a:r>
            <a:endParaRPr lang="en-US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11122"/>
            <a:ext cx="7467600" cy="4921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Fibonacci (tail recursive) annotated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2057400"/>
            <a:ext cx="8305800" cy="3810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-- Header Information -----------------------------------------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The module declaration must match the file name "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series.erl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 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-module(series).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The export statement contains a list of all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functions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that form</a:t>
            </a:r>
          </a:p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the module's public API.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Here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 module exposes a single</a:t>
            </a:r>
          </a:p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function called fib that takes 1 argument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i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i.e.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has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arity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of 1)</a:t>
            </a:r>
          </a:p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The general syntax for -export is a list containing the name and</a:t>
            </a:r>
          </a:p>
          <a:p>
            <a:pPr marL="109728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arity of each public function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-export([fib/1]).</a:t>
            </a:r>
          </a:p>
          <a:p>
            <a:pPr marL="109728" indent="0">
              <a:spcBef>
                <a:spcPts val="600"/>
              </a:spcBef>
              <a:spcAft>
                <a:spcPts val="400"/>
              </a:spcAft>
              <a:buNone/>
            </a:pP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2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% Public API  ==============================================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676401"/>
            <a:ext cx="8524875" cy="4724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Handle cases in which fib/1 receives specific values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The order in which these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partial function cases appear is vital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If fib/1 is passed precisely the integer 0, then return 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fib(0) -&gt; 0;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If fib/1 receives a negative number, then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return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atom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err_neg_val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Normally,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defensive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coding is discouraged due to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Erlang's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'Let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it Crash' philosophy; however, in this case we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explicitly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prevent a situation that will crash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Erlang's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runtime engine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fib(N) when N &lt; 0 -&gt; </a:t>
            </a: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err_neg_val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If fib/1 is passed an integer less than 3, then return 1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The preceding two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partial functions handle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 cases where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N&lt;1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so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next we handle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cases where N = 1 or N = 2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fib(N) when N &lt; 3 -&gt; 1;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For all other values, call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private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function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/3 </a:t>
            </a:r>
            <a:endParaRPr lang="en-US" sz="16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fib(N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</a:t>
            </a: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0, 1).</a:t>
            </a:r>
          </a:p>
        </p:txBody>
      </p:sp>
    </p:spTree>
    <p:extLst>
      <p:ext uri="{BB962C8B-B14F-4D97-AF65-F5344CB8AC3E}">
        <p14:creationId xmlns:p14="http://schemas.microsoft.com/office/powerpoint/2010/main" val="311163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9248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% Private API  =================================================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676401"/>
            <a:ext cx="8524875" cy="4495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If </a:t>
            </a:r>
            <a:r>
              <a:rPr lang="en-US" sz="18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/3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 1 as its first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we're done,</a:t>
            </a:r>
            <a:endParaRPr lang="en-US" sz="18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 return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the value in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B.  Since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 interested</a:t>
            </a:r>
            <a:endParaRPr lang="en-US" sz="18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 the value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of the second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we denote this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using </a:t>
            </a:r>
            <a:endParaRPr lang="en-US" sz="18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_ indicating a "don't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care" value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(1, _, B) -&gt; B;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For all other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combos,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recursively call </a:t>
            </a:r>
            <a:r>
              <a:rPr lang="en-US" sz="18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/3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where each call does the following: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 - decrement counter N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 - Take the previous </a:t>
            </a:r>
            <a:r>
              <a:rPr lang="en-US" sz="18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fibonacci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value in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 and </a:t>
            </a:r>
            <a:endParaRPr lang="en-US" sz="18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   pass it as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 -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Calc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the value of the current </a:t>
            </a:r>
            <a:r>
              <a:rPr lang="en-US" sz="18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fibonacci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number </a:t>
            </a:r>
            <a:endParaRPr lang="en-US" sz="18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   and pass it as 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A, B) -&gt; </a:t>
            </a:r>
            <a:r>
              <a:rPr lang="en-US" sz="18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fib_int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(N-1, B, A+B).</a:t>
            </a:r>
          </a:p>
        </p:txBody>
      </p:sp>
    </p:spTree>
    <p:extLst>
      <p:ext uri="{BB962C8B-B14F-4D97-AF65-F5344CB8AC3E}">
        <p14:creationId xmlns:p14="http://schemas.microsoft.com/office/powerpoint/2010/main" val="226415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9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1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Quicksort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676401"/>
            <a:ext cx="8524875" cy="4495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qsort:qsort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(List)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Sort a list of items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This is the file '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qsort.erl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</a:t>
            </a: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 '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with 1 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parm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(no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type, no name)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([]) -&gt; [];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If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empty list,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return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empty (nothing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 sort)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6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Pivot|Rest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 -&gt;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Compose recursively a list with 'Front'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being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 elements </a:t>
            </a:r>
            <a:endParaRPr lang="en-US" sz="16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that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should be before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'Pivot‘,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then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'Pivot‘,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then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'Back'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being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 elements that should be after 'Pivot'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[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Front ||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Front &lt;- Rest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Front &lt; 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Pivot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)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++ [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Pivot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++ </a:t>
            </a:r>
            <a:r>
              <a:rPr lang="en-US" sz="16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[</a:t>
            </a: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Back || Back &lt;- Rest, Back &gt;= Pivot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) .</a:t>
            </a: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713" y="152400"/>
            <a:ext cx="6565961" cy="48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2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 Examples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Quicksort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630439"/>
            <a:ext cx="8524875" cy="4876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This is file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listsort.erl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(the compiler is made this way)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Export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with 1 parameter (don't care about the type and name)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(Lists) -&gt; </a:t>
            </a: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Use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/2' and provides an anonymous function as a parameter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(Lists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fun(A,B) -&gt; length(A) &lt; length(B) end).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([],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_ )-&gt; 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[];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If list is empty,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return empty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(ignore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second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param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Pivot|Rest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], Smaller) -&gt;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Partition list with 'Smaller' elements in front of 'Pivot' and </a:t>
            </a:r>
            <a:endParaRPr lang="en-US" sz="15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 not-'Smaller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elements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 'Pivot' and sort the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sublists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([X || X &lt;- Rest, Smaller(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X,Pivot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)], Smaller)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[Pivot] </a:t>
            </a: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++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([Y || Y &lt;- Rest, not(Smaller(Y, Pivot))], Smaller).</a:t>
            </a:r>
          </a:p>
        </p:txBody>
      </p:sp>
    </p:spTree>
    <p:extLst>
      <p:ext uri="{BB962C8B-B14F-4D97-AF65-F5344CB8AC3E}">
        <p14:creationId xmlns:p14="http://schemas.microsoft.com/office/powerpoint/2010/main" val="269062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Quicksort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630439"/>
            <a:ext cx="8524875" cy="4876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This is file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listsort.erl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(the compiler is made this way)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Export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with 1 parameter (don't care about the type and name)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by_length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(Lists) -&gt; </a:t>
            </a: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Use '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/2' and provides an anonymous function as a parameter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(Lists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fun(A,B) -&gt; length(A) &lt; length(B) end).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([],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_ )-&gt; 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[];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If list is empty,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return empty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(ignore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second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param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Pivot|Rest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], Smaller) -&gt;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Partition list with 'Smaller' elements in front of 'Pivot' and </a:t>
            </a:r>
            <a:endParaRPr lang="en-US" sz="15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 not-'Smaller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elements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 'Pivot' and sort the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sublists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([X || X &lt;- Rest, Smaller(</a:t>
            </a:r>
            <a:r>
              <a:rPr lang="en-US" sz="1500" b="1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X,Pivot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)], Smaller)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[Pivot] </a:t>
            </a:r>
            <a:endParaRPr lang="en-US" sz="1500" b="1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++ </a:t>
            </a:r>
            <a:r>
              <a:rPr lang="en-US" sz="1500" b="1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qsort</a:t>
            </a:r>
            <a:r>
              <a:rPr lang="en-US" sz="15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([Y || Y &lt;- Rest, not(Smaller(Y, Pivot))], Smaller).</a:t>
            </a:r>
          </a:p>
        </p:txBody>
      </p:sp>
    </p:spTree>
    <p:extLst>
      <p:ext uri="{BB962C8B-B14F-4D97-AF65-F5344CB8AC3E}">
        <p14:creationId xmlns:p14="http://schemas.microsoft.com/office/powerpoint/2010/main" val="5231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800" y="333376"/>
            <a:ext cx="8524876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Structures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Conditionals: case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828800"/>
            <a:ext cx="8524875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Animal 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= "dog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".</a:t>
            </a:r>
            <a:endParaRPr lang="en-US" sz="9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case 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Animal of</a:t>
            </a: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dog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-&gt; under;</a:t>
            </a: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cat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-&gt;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thunder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end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.</a:t>
            </a: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050" dirty="0" smtClean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case Animal of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"lion" 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-&gt; </a:t>
            </a:r>
            <a:r>
              <a:rPr lang="en-US" sz="1600" b="1" dirty="0" smtClean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food;</a:t>
            </a: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_ -&gt; 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something_else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% ‘default’ case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end.</a:t>
            </a: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050" dirty="0" smtClean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% what does this do</a:t>
            </a:r>
            <a:r>
              <a:rPr lang="en-US" sz="1600" dirty="0" smtClean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?</a:t>
            </a:r>
            <a:endParaRPr lang="en-US" sz="1600" dirty="0" smtClean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case Animal of</a:t>
            </a: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'dog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' -&gt;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under;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'cat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' 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-&gt;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thunder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end.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58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3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1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9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7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3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1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9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Structures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Conditionals: if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1" y="2544198"/>
            <a:ext cx="8229600" cy="40090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 = 0.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if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X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0 -&gt; positive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X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 0 -&gt; negative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** exception error: no true branch found when evaluating an if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expression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if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 &gt; 0 -&gt; positive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then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 &lt; 0 -&gt; negative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elseif</a:t>
            </a:r>
            <a:endParaRPr lang="en-US" sz="14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true -&gt;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zero      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‘</a:t>
            </a:r>
            <a:r>
              <a:rPr lang="en-US" sz="1400" i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otherwise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’ clause, matches anything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 &gt; Flag -&gt;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someThenOperation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true -&gt;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someElseOperation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Count &lt;= Flag -&gt;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someElseOperation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nd.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19125" y="3505200"/>
            <a:ext cx="8524875" cy="418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04801" y="1614060"/>
            <a:ext cx="8077200" cy="854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Based on </a:t>
            </a:r>
            <a:r>
              <a:rPr lang="en-US" sz="1600" dirty="0" smtClean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guards </a:t>
            </a: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which is </a:t>
            </a:r>
            <a:r>
              <a:rPr lang="en-US" sz="1600" dirty="0" err="1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-speak for Boolean conditions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 </a:t>
            </a: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0 -&gt; positive </a:t>
            </a:r>
            <a:endParaRPr lang="en-US" sz="1400" b="1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67000" y="2667000"/>
            <a:ext cx="3081336" cy="1523178"/>
            <a:chOff x="2895600" y="2251530"/>
            <a:chExt cx="3081336" cy="1462737"/>
          </a:xfrm>
        </p:grpSpPr>
        <p:sp>
          <p:nvSpPr>
            <p:cNvPr id="3" name="Rounded Rectangle 2"/>
            <p:cNvSpPr/>
            <p:nvPr/>
          </p:nvSpPr>
          <p:spPr>
            <a:xfrm>
              <a:off x="2895600" y="2251530"/>
              <a:ext cx="2895600" cy="1462737"/>
            </a:xfrm>
            <a:prstGeom prst="roundRect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157537" y="2702037"/>
              <a:ext cx="281939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i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f X &gt; 0 -&gt; positive;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 X &lt; 0 -&gt; negative;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X == 0 -&gt; equal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e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nd.</a:t>
              </a:r>
              <a:endPara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24200" y="2385807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% alternative</a:t>
              </a:r>
              <a:endPara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4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0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1350379"/>
            <a:ext cx="7467600" cy="603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Bit of History</a:t>
            </a:r>
            <a:endParaRPr lang="en-US" sz="32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905000"/>
            <a:ext cx="80772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Developed by Joe Armstrong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 al. at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Ericsson,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1986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Proprietary language for programming telephony switches and other communications equipment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Name </a:t>
            </a:r>
            <a: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used interchangeably with </a:t>
            </a:r>
            <a: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Erlang/OTP</a:t>
            </a:r>
            <a:r>
              <a:rPr lang="en-US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(Open Technology Platform)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Consists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 the Erlang runtime system, several ready-to-use components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mainly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written in Erlang, and a set of design principles for Erlang programs.</a:t>
            </a: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Released as free open-source technology in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1998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/OPT is still maintained at Ericsson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“Erlang”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 name a honors the Danish mathematician </a:t>
            </a:r>
            <a: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A.K. </a:t>
            </a:r>
            <a:r>
              <a:rPr lang="en-US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 </a:t>
            </a:r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(inventor of queuing theory, and telephone network analysis), as well as a syllabic abbreviation of </a:t>
            </a:r>
            <a:r>
              <a:rPr lang="en-US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icsson </a:t>
            </a:r>
            <a:r>
              <a:rPr lang="en-US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</a:t>
            </a:r>
            <a:r>
              <a:rPr lang="en-US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uage</a:t>
            </a:r>
          </a:p>
        </p:txBody>
      </p:sp>
    </p:spTree>
    <p:extLst>
      <p:ext uri="{BB962C8B-B14F-4D97-AF65-F5344CB8AC3E}">
        <p14:creationId xmlns:p14="http://schemas.microsoft.com/office/powerpoint/2010/main" val="12767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4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4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798" y="333376"/>
            <a:ext cx="8524877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 Recursion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2743201"/>
            <a:ext cx="8524875" cy="121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module(rec). 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 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([]) -&gt; 0;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len([_|T]) -&gt; 1 + len(T).</a:t>
            </a:r>
            <a:endParaRPr lang="en-US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524875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Let’s compute length of a list</a:t>
            </a:r>
            <a:endParaRPr lang="en-US" b="1" dirty="0">
              <a:solidFill>
                <a:srgbClr val="C0000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828800"/>
            <a:ext cx="8524875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English: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list is length 0 when empty,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1 more that the length of the rest of the list when not empty.</a:t>
            </a:r>
            <a:endParaRPr lang="en-US" sz="1600" i="1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4267200"/>
            <a:ext cx="5181602" cy="21641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len([1,2,3,4]) = len([1 | [2,3,4])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len([2 | [3,4]])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len([3 | [4]])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+ 1 + len([4 | []])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+ 1 + 1 + len([])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+ 1 + 1 + 0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+ 1 + 1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+ 1 + 2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1 + 3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= 4</a:t>
            </a:r>
            <a:endParaRPr lang="en-US" sz="1400" i="1" dirty="0" smtClean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75526" y="4648200"/>
            <a:ext cx="1658073" cy="14245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Berlin Sans FB" panose="020E0602020502020306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Behavior on run-time stack during recursive calls</a:t>
            </a:r>
          </a:p>
        </p:txBody>
      </p:sp>
      <p:sp>
        <p:nvSpPr>
          <p:cNvPr id="2" name="Rectangle 1"/>
          <p:cNvSpPr/>
          <p:nvPr/>
        </p:nvSpPr>
        <p:spPr>
          <a:xfrm>
            <a:off x="3435578" y="5070969"/>
            <a:ext cx="304801" cy="28952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5029200" y="5767947"/>
            <a:ext cx="3446841" cy="60166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Berlin Sans FB" panose="020E0602020502020306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is a stack frame… storage</a:t>
            </a:r>
          </a:p>
        </p:txBody>
      </p:sp>
      <p:sp>
        <p:nvSpPr>
          <p:cNvPr id="4" name="Freeform 3"/>
          <p:cNvSpPr/>
          <p:nvPr/>
        </p:nvSpPr>
        <p:spPr>
          <a:xfrm>
            <a:off x="3634451" y="5393803"/>
            <a:ext cx="1394749" cy="800558"/>
          </a:xfrm>
          <a:custGeom>
            <a:avLst/>
            <a:gdLst>
              <a:gd name="connsiteX0" fmla="*/ 1423686 w 1423686"/>
              <a:gd name="connsiteY0" fmla="*/ 671331 h 800558"/>
              <a:gd name="connsiteX1" fmla="*/ 787078 w 1423686"/>
              <a:gd name="connsiteY1" fmla="*/ 798653 h 800558"/>
              <a:gd name="connsiteX2" fmla="*/ 648182 w 1423686"/>
              <a:gd name="connsiteY2" fmla="*/ 787078 h 800558"/>
              <a:gd name="connsiteX3" fmla="*/ 462987 w 1423686"/>
              <a:gd name="connsiteY3" fmla="*/ 763929 h 800558"/>
              <a:gd name="connsiteX4" fmla="*/ 393539 w 1423686"/>
              <a:gd name="connsiteY4" fmla="*/ 740779 h 800558"/>
              <a:gd name="connsiteX5" fmla="*/ 370390 w 1423686"/>
              <a:gd name="connsiteY5" fmla="*/ 706055 h 800558"/>
              <a:gd name="connsiteX6" fmla="*/ 324091 w 1423686"/>
              <a:gd name="connsiteY6" fmla="*/ 648182 h 800558"/>
              <a:gd name="connsiteX7" fmla="*/ 300941 w 1423686"/>
              <a:gd name="connsiteY7" fmla="*/ 578734 h 800558"/>
              <a:gd name="connsiteX8" fmla="*/ 289367 w 1423686"/>
              <a:gd name="connsiteY8" fmla="*/ 544010 h 800558"/>
              <a:gd name="connsiteX9" fmla="*/ 266217 w 1423686"/>
              <a:gd name="connsiteY9" fmla="*/ 520860 h 800558"/>
              <a:gd name="connsiteX10" fmla="*/ 231493 w 1423686"/>
              <a:gd name="connsiteY10" fmla="*/ 451412 h 800558"/>
              <a:gd name="connsiteX11" fmla="*/ 219919 w 1423686"/>
              <a:gd name="connsiteY11" fmla="*/ 416688 h 800558"/>
              <a:gd name="connsiteX12" fmla="*/ 196769 w 1423686"/>
              <a:gd name="connsiteY12" fmla="*/ 370389 h 800558"/>
              <a:gd name="connsiteX13" fmla="*/ 162045 w 1423686"/>
              <a:gd name="connsiteY13" fmla="*/ 300941 h 800558"/>
              <a:gd name="connsiteX14" fmla="*/ 115746 w 1423686"/>
              <a:gd name="connsiteY14" fmla="*/ 196769 h 800558"/>
              <a:gd name="connsiteX15" fmla="*/ 104172 w 1423686"/>
              <a:gd name="connsiteY15" fmla="*/ 162045 h 800558"/>
              <a:gd name="connsiteX16" fmla="*/ 81022 w 1423686"/>
              <a:gd name="connsiteY16" fmla="*/ 138896 h 800558"/>
              <a:gd name="connsiteX17" fmla="*/ 57873 w 1423686"/>
              <a:gd name="connsiteY17" fmla="*/ 69448 h 800558"/>
              <a:gd name="connsiteX18" fmla="*/ 0 w 1423686"/>
              <a:gd name="connsiteY18" fmla="*/ 0 h 800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23686" h="800558">
                <a:moveTo>
                  <a:pt x="1423686" y="671331"/>
                </a:moveTo>
                <a:cubicBezTo>
                  <a:pt x="1211483" y="713772"/>
                  <a:pt x="1001112" y="766708"/>
                  <a:pt x="787078" y="798653"/>
                </a:cubicBezTo>
                <a:cubicBezTo>
                  <a:pt x="741128" y="805511"/>
                  <a:pt x="694377" y="792027"/>
                  <a:pt x="648182" y="787078"/>
                </a:cubicBezTo>
                <a:cubicBezTo>
                  <a:pt x="586324" y="780450"/>
                  <a:pt x="462987" y="763929"/>
                  <a:pt x="462987" y="763929"/>
                </a:cubicBezTo>
                <a:cubicBezTo>
                  <a:pt x="439838" y="756212"/>
                  <a:pt x="407074" y="761082"/>
                  <a:pt x="393539" y="740779"/>
                </a:cubicBezTo>
                <a:cubicBezTo>
                  <a:pt x="385823" y="729204"/>
                  <a:pt x="379080" y="716918"/>
                  <a:pt x="370390" y="706055"/>
                </a:cubicBezTo>
                <a:cubicBezTo>
                  <a:pt x="346336" y="675988"/>
                  <a:pt x="341906" y="688266"/>
                  <a:pt x="324091" y="648182"/>
                </a:cubicBezTo>
                <a:cubicBezTo>
                  <a:pt x="314181" y="625884"/>
                  <a:pt x="308657" y="601883"/>
                  <a:pt x="300941" y="578734"/>
                </a:cubicBezTo>
                <a:cubicBezTo>
                  <a:pt x="297083" y="567159"/>
                  <a:pt x="297994" y="552637"/>
                  <a:pt x="289367" y="544010"/>
                </a:cubicBezTo>
                <a:lnTo>
                  <a:pt x="266217" y="520860"/>
                </a:lnTo>
                <a:cubicBezTo>
                  <a:pt x="237126" y="433581"/>
                  <a:pt x="276369" y="541163"/>
                  <a:pt x="231493" y="451412"/>
                </a:cubicBezTo>
                <a:cubicBezTo>
                  <a:pt x="226037" y="440499"/>
                  <a:pt x="224725" y="427902"/>
                  <a:pt x="219919" y="416688"/>
                </a:cubicBezTo>
                <a:cubicBezTo>
                  <a:pt x="213122" y="400828"/>
                  <a:pt x="203566" y="386249"/>
                  <a:pt x="196769" y="370389"/>
                </a:cubicBezTo>
                <a:cubicBezTo>
                  <a:pt x="168016" y="303297"/>
                  <a:pt x="206535" y="367674"/>
                  <a:pt x="162045" y="300941"/>
                </a:cubicBezTo>
                <a:cubicBezTo>
                  <a:pt x="134497" y="218296"/>
                  <a:pt x="152432" y="251796"/>
                  <a:pt x="115746" y="196769"/>
                </a:cubicBezTo>
                <a:cubicBezTo>
                  <a:pt x="111888" y="185194"/>
                  <a:pt x="110449" y="172507"/>
                  <a:pt x="104172" y="162045"/>
                </a:cubicBezTo>
                <a:cubicBezTo>
                  <a:pt x="98557" y="152687"/>
                  <a:pt x="85902" y="148657"/>
                  <a:pt x="81022" y="138896"/>
                </a:cubicBezTo>
                <a:cubicBezTo>
                  <a:pt x="70109" y="117071"/>
                  <a:pt x="75127" y="86702"/>
                  <a:pt x="57873" y="69448"/>
                </a:cubicBezTo>
                <a:cubicBezTo>
                  <a:pt x="5474" y="17049"/>
                  <a:pt x="21334" y="42671"/>
                  <a:pt x="0" y="0"/>
                </a:cubicBezTo>
              </a:path>
            </a:pathLst>
          </a:custGeom>
          <a:noFill/>
          <a:ln w="31750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4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3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798" y="333376"/>
            <a:ext cx="8524877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 Recursion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0341" y="2594956"/>
            <a:ext cx="8524875" cy="17484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module(rec). 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 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fr-F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fac(N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tail_fac(N,1</a:t>
            </a:r>
            <a:r>
              <a:rPr lang="fr-F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  <a:endParaRPr lang="fr-FR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tail_fac(0,Acc) -&gt;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tail_fac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N,Acc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when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N &gt; 0 -&gt;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tail_fac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(N-1,N*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  <a:endParaRPr lang="en-US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524875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Let’s eliminate the “state” stored in all those stack frames</a:t>
            </a:r>
            <a:endParaRPr lang="en-US" b="1" dirty="0">
              <a:solidFill>
                <a:srgbClr val="C0000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828800"/>
            <a:ext cx="8524875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buClrTx/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Pass extra parameters to the recursive call… accumulate as your go, so to speak</a:t>
            </a:r>
          </a:p>
          <a:p>
            <a:pPr marL="91440" indent="0">
              <a:spcBef>
                <a:spcPts val="0"/>
              </a:spcBef>
              <a:buClrTx/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saw this before in recursive factorial</a:t>
            </a:r>
            <a:endParaRPr lang="en-US" sz="1600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798" y="4343400"/>
            <a:ext cx="8524875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buClrTx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So do this with </a:t>
            </a:r>
            <a:r>
              <a:rPr lang="en-US" sz="1800" b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len</a:t>
            </a: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… add an accumulator parameter </a:t>
            </a:r>
            <a:endParaRPr lang="en-US" sz="1800" b="1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04798" y="4840777"/>
            <a:ext cx="8524875" cy="16362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-module(rec). 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 </a:t>
            </a:r>
            <a:endParaRPr lang="fr-FR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len</a:t>
            </a:r>
            <a:r>
              <a:rPr lang="fr-F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tail_len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(L,0).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tail_len([],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tail_len([_|T], </a:t>
            </a:r>
            <a:r>
              <a:rPr lang="fr-FR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Acc</a:t>
            </a:r>
            <a:r>
              <a:rPr lang="fr-F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tail_len(T,Acc+1).</a:t>
            </a:r>
            <a:endParaRPr lang="en-US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6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798" y="333376"/>
            <a:ext cx="8524877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 Recursion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2819400"/>
            <a:ext cx="8524875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-module(rec).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([for/2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inf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/0]).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for(L, 0) -&gt; L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index runs out before list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for([], I) -&gt; I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list runs out before index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for(L, I) -&gt; </a:t>
            </a:r>
            <a:endParaRPr lang="en-US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("~p: ~p ~n", [I,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)]),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“loop body”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for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tl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(L), I-1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tail recursion, do “loop body” over again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inf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 </a:t>
            </a:r>
            <a:endParaRPr lang="en-US" sz="16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("some 'loop body' action \n"),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(3000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inf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().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tail recursion</a:t>
            </a:r>
            <a:endParaRPr lang="en-US" sz="16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524875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More Examples and Uses</a:t>
            </a:r>
            <a:endParaRPr lang="en-US" b="1" dirty="0">
              <a:solidFill>
                <a:srgbClr val="C0000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1828800"/>
            <a:ext cx="8524875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Equivalent of looping … for loop shown here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 “cycle” (infinite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1000" y="333376"/>
            <a:ext cx="84486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BIF’s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6060" y="3581400"/>
            <a:ext cx="8524875" cy="2514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module(examples). 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-export([start/0]).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start() -&gt;   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tuple_to_list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({1,2,3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}) ] ), 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time() ] ),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io:fwrite( “~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”, [ now() ] ),  % {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megasecs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secs,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microsecs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}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         % since Jan 1 1970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524875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Built In Functions</a:t>
            </a:r>
            <a:endParaRPr lang="en-US" b="1" dirty="0">
              <a:solidFill>
                <a:srgbClr val="C0000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828800"/>
            <a:ext cx="8524875" cy="15920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BIFs are functions that are built into 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 </a:t>
            </a:r>
          </a:p>
          <a:p>
            <a:pPr marL="274320" indent="-18288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Provided to do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tasks that are impossible to program in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rest of </a:t>
            </a:r>
            <a:r>
              <a:rPr lang="en-US" sz="16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 </a:t>
            </a:r>
          </a:p>
          <a:p>
            <a:pPr marL="274320" indent="-18288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For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example, it’s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cant convert a list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into a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tuple</a:t>
            </a:r>
          </a:p>
          <a:p>
            <a:pPr marL="274320" indent="-18288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can’t find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current time and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date, so we call a BIF.</a:t>
            </a:r>
          </a:p>
        </p:txBody>
      </p:sp>
    </p:spTree>
    <p:extLst>
      <p:ext uri="{BB962C8B-B14F-4D97-AF65-F5344CB8AC3E}">
        <p14:creationId xmlns:p14="http://schemas.microsoft.com/office/powerpoint/2010/main" val="121187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046" y="333376"/>
            <a:ext cx="8525629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BIF’s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046" y="1295400"/>
            <a:ext cx="8524875" cy="525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module(examples). 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-export([start/0]).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start() -&gt;   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element( 2, {one,“two”,3.3,delta} ) ] ),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shows the built-in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“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 dictionary”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 nice note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pad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not a map but a list of 2-tuples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put( pi, 3,14159) ] ),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io:fwrite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get( pi )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get( )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erase( pi )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io:fwrite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"~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erase( )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also bunch of these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is_atom(T),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is_binary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is_function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is_float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is_integer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is_number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is_list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is_record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(T), etc.</a:t>
            </a:r>
          </a:p>
        </p:txBody>
      </p:sp>
    </p:spTree>
    <p:extLst>
      <p:ext uri="{BB962C8B-B14F-4D97-AF65-F5344CB8AC3E}">
        <p14:creationId xmlns:p14="http://schemas.microsoft.com/office/powerpoint/2010/main" val="142405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046" y="304800"/>
            <a:ext cx="8525629" cy="9144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in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046" y="1295402"/>
            <a:ext cx="8077954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Variables in a clause exist from point of first binding to the last textual reference to that variable within the clause.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Binding of a variable can only happen in a pattern matching operation (like “=“).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Can think of the pattern match as “producing” the variable and binding.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046" y="2822176"/>
            <a:ext cx="8077954" cy="22776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Example: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f(X) -&gt;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1 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 is defined, and is bound when f is called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g(Y),     % here would get Y unbound error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Y = g(X),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2 X has its value used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Y is defined (its first occurrence)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h(Y,X), 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3 X and Y values used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p(Y).   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4  Y used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046" y="5257800"/>
            <a:ext cx="8077954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 variables (names bound to values) may be exported from a fun.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All variables in head of a function are “fresh” (shell example)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 variable defined before the fun may be used in guards, or fun calls within a fun</a:t>
            </a:r>
          </a:p>
        </p:txBody>
      </p:sp>
    </p:spTree>
    <p:extLst>
      <p:ext uri="{BB962C8B-B14F-4D97-AF65-F5344CB8AC3E}">
        <p14:creationId xmlns:p14="http://schemas.microsoft.com/office/powerpoint/2010/main" val="167762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046" y="304800"/>
            <a:ext cx="8525629" cy="9144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in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046" y="2438400"/>
            <a:ext cx="8077954" cy="2895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shell example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L = [12,123,1234,23,234,2345].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NN = fun(L) -&gt; -L end.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NN(5).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NNN = fun(X) -&gt;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~n", [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(L) ]), X*2 end.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NNN(5).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046" y="1220586"/>
            <a:ext cx="8077954" cy="12178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 variables (names bound to values) may be exported from a fun.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All variables in head of a function are “fresh” (shell example)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 variable defined before the fun may be used in guards, or fun calls within a fun</a:t>
            </a:r>
          </a:p>
        </p:txBody>
      </p:sp>
    </p:spTree>
    <p:extLst>
      <p:ext uri="{BB962C8B-B14F-4D97-AF65-F5344CB8AC3E}">
        <p14:creationId xmlns:p14="http://schemas.microsoft.com/office/powerpoint/2010/main" val="105430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046" y="304800"/>
            <a:ext cx="8525629" cy="9144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in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046" y="2514600"/>
            <a:ext cx="8077954" cy="3810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tests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hw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ff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fff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/1]).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p(H) -&gt;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[H]).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h(A,B) -&gt;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~p ~n", [A,B]).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g(C) -&gt;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[-C]).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ff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(X) -&gt;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%g(Y),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Y = g(X),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h(Y,X),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p(Y).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fff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(C) -&gt;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io:write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~n",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 Y ] ),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                            ^^ Y is unbound here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046" y="1220586"/>
            <a:ext cx="8077954" cy="12178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 variables (names bound to values) may be exported from a fun.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All variables in head of a function are “fresh” (shell example)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 variable defined before the fun may be used in guards, or fun calls within a fun</a:t>
            </a:r>
          </a:p>
        </p:txBody>
      </p:sp>
    </p:spTree>
    <p:extLst>
      <p:ext uri="{BB962C8B-B14F-4D97-AF65-F5344CB8AC3E}">
        <p14:creationId xmlns:p14="http://schemas.microsoft.com/office/powerpoint/2010/main" val="41211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724399"/>
            <a:ext cx="3200400" cy="175260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990573" y="4689760"/>
            <a:ext cx="3200400" cy="175260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04046" y="304800"/>
            <a:ext cx="8525629" cy="9144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in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046" y="1295402"/>
            <a:ext cx="8077954" cy="6857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if, case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structures, variables created are exported to the code after the selection structure… with some restrictions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3442" y="1981200"/>
            <a:ext cx="8077954" cy="1981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f(X) -&gt;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case g(X)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  A = h(X);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false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 A = k(X)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. . 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variable A is available to be used here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 and after in function f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046" y="4027515"/>
            <a:ext cx="8077954" cy="5971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Restriction: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different selection branches must define the same set of variables, </a:t>
            </a:r>
            <a:r>
              <a:rPr lang="en-US" sz="1600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(unless the missing </a:t>
            </a:r>
            <a:r>
              <a:rPr lang="en-US" sz="1600" i="1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vars</a:t>
            </a:r>
            <a:r>
              <a:rPr lang="en-US" sz="1600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are not referenced after the selection structure)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23442" y="4800598"/>
            <a:ext cx="8058558" cy="15240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f(X) -&gt;                          f(X) -&gt;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case g(X)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of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case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g(X) of </a:t>
            </a:r>
            <a:endParaRPr lang="en-US" sz="1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  A=h(X), B=A+7;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A=h(X), B=A+7;</a:t>
            </a:r>
            <a:endParaRPr lang="en-US" sz="1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false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 B=6                     </a:t>
            </a:r>
            <a:r>
              <a:rPr lang="en-US" sz="1400" dirty="0" smtClean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false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40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B=6</a:t>
            </a:r>
            <a:endParaRPr lang="en-US" sz="1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end,                             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</a:t>
            </a:r>
            <a:endParaRPr lang="en-US" sz="1400" b="1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h(A).  % illegal                 h(B).  % legal</a:t>
            </a:r>
            <a:endParaRPr lang="en-US" sz="14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38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4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8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191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Nature of Erlang Programs</a:t>
            </a:r>
            <a:endParaRPr lang="en-US" sz="32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81200"/>
            <a:ext cx="7086600" cy="4114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Erlang programming language has </a:t>
            </a:r>
            <a:endParaRPr lang="en-US" sz="24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immutable data</a:t>
            </a:r>
          </a:p>
          <a:p>
            <a:pPr marL="45720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pattern matching</a:t>
            </a:r>
          </a:p>
          <a:p>
            <a:pPr marL="45720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functional programming</a:t>
            </a:r>
            <a:endParaRPr lang="en-US" sz="2800" i="1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sequential subset of the Erlang language supports </a:t>
            </a:r>
            <a:endParaRPr lang="en-US" sz="24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eager evaluation</a:t>
            </a:r>
          </a:p>
          <a:p>
            <a:pPr marL="45720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single assignment</a:t>
            </a:r>
          </a:p>
          <a:p>
            <a:pPr marL="45720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dynamic typing</a:t>
            </a:r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normal Erlang application is built out of hundreds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(maybe thousands) of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small Erlang processes. </a:t>
            </a:r>
            <a:endParaRPr lang="en-US" sz="2400" b="1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5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981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6764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33400" y="914400"/>
            <a:ext cx="6553200" cy="4876800"/>
            <a:chOff x="533400" y="914400"/>
            <a:chExt cx="6553200" cy="4876800"/>
          </a:xfrm>
        </p:grpSpPr>
        <p:sp>
          <p:nvSpPr>
            <p:cNvPr id="8" name="Rounded Rectangle 7"/>
            <p:cNvSpPr/>
            <p:nvPr/>
          </p:nvSpPr>
          <p:spPr>
            <a:xfrm>
              <a:off x="533400" y="914400"/>
              <a:ext cx="6553200" cy="4876800"/>
            </a:xfrm>
            <a:prstGeom prst="roundRect">
              <a:avLst/>
            </a:prstGeom>
            <a:solidFill>
              <a:srgbClr val="FEF9E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037420" y="1129099"/>
              <a:ext cx="5577841" cy="4381767"/>
              <a:chOff x="1205060" y="990600"/>
              <a:chExt cx="5577841" cy="4381767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219200" y="990600"/>
                <a:ext cx="539713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Done by </a:t>
                </a:r>
                <a:r>
                  <a:rPr lang="en-US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“list comprehension”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Based on mathematical “set builder notation” 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(also known as set comprehension)</a:t>
                </a: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400" y="2070146"/>
                <a:ext cx="5364480" cy="2514600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205060" y="4726036"/>
                <a:ext cx="55778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ist comprehension is a language feature in 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Erlang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</a:p>
              <a:p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 well as is some form in 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Haskell,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Clojure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Python, Julia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66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56510"/>
            <a:ext cx="7848600" cy="1424890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1) Write some Java Threads </a:t>
            </a: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progs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dirty="0">
              <a:solidFill>
                <a:srgbClr val="00206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8382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???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54598" y="4343400"/>
            <a:ext cx="7739232" cy="883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APL Has been called a </a:t>
            </a: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“write-only language”</a:t>
            </a:r>
            <a:endParaRPr lang="en-US" sz="2800" dirty="0">
              <a:solidFill>
                <a:srgbClr val="B34D1F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00600" y="533400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3"/>
              </a:rPr>
              <a:t>And so you know…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86681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46207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APL Program </a:t>
            </a:r>
            <a:r>
              <a:rPr lang="en-US" sz="1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(source)</a:t>
            </a:r>
            <a:endParaRPr lang="en-US" sz="1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" y="320974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5"/>
              </a:rPr>
              <a:t>Alan Kay on APL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1619470"/>
            <a:ext cx="4572000" cy="5940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6"/>
              </a:rPr>
              <a:t>Conway’s Game of Life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91645"/>
            <a:ext cx="8686800" cy="67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3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953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BEAM and ERTS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98447"/>
            <a:ext cx="8229600" cy="44023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BEAM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the virtual machine at the core of the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 OTP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BEAM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is part of the Erlang Run-Time System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ERTS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),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which compiles Erlang source code into bytecode, which is then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run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on the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BEAM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BEAM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bytecode files have the </a:t>
            </a:r>
            <a:r>
              <a:rPr lang="en-US" sz="2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.beam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file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extension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ERTS is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designed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 systems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with these traits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18288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18288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Fault-tolerant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18288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real-time</a:t>
            </a:r>
          </a:p>
          <a:p>
            <a:pPr marL="457200" indent="-18288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Highly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available, non-stop applications</a:t>
            </a:r>
          </a:p>
          <a:p>
            <a:pPr marL="457200" indent="-18288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Hot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swapping, where code can be changed without stopping a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02909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953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56318"/>
            <a:ext cx="8229600" cy="42920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 applications are built of very lightweight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the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ERTS. 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 can be seen as "living" </a:t>
            </a: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objects, with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data encapsulation and message passing, but capable of changing behavior during runtime. </a:t>
            </a:r>
            <a:endParaRPr lang="en-US" sz="24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ERTS provides </a:t>
            </a:r>
          </a:p>
          <a:p>
            <a:pPr marL="45720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</a:t>
            </a:r>
            <a:r>
              <a:rPr lang="en-US" sz="2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trict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isolation between Erlang </a:t>
            </a:r>
            <a:r>
              <a:rPr lang="en-US" sz="2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 </a:t>
            </a:r>
          </a:p>
          <a:p>
            <a:pPr marL="45720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transparent communication between processes on different Erlang </a:t>
            </a:r>
            <a:r>
              <a:rPr lang="en-US" sz="2200" i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ndoes</a:t>
            </a:r>
            <a:r>
              <a:rPr lang="en-US" sz="2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(on different hosts).</a:t>
            </a:r>
            <a:endParaRPr lang="en-US" sz="2200" i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Armstrong in 2013 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said  </a:t>
            </a:r>
            <a:r>
              <a:rPr lang="en-US" sz="2400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“ If </a:t>
            </a:r>
            <a:r>
              <a:rPr lang="en-US" sz="2400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Java is 'write once, run anywhere', then Erlang is 'write once, run forever</a:t>
            </a:r>
            <a:r>
              <a:rPr lang="en-US" sz="2400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'. ” </a:t>
            </a:r>
          </a:p>
        </p:txBody>
      </p:sp>
    </p:spTree>
    <p:extLst>
      <p:ext uri="{BB962C8B-B14F-4D97-AF65-F5344CB8AC3E}">
        <p14:creationId xmlns:p14="http://schemas.microsoft.com/office/powerpoint/2010/main" val="336213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953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Principles of Erlang Processes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81200"/>
            <a:ext cx="8229600" cy="4114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Everything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process.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Processes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strongly isolated.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 and destruction is a lightweight operation.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Message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passing is the only way for processes to interact.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Processes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unique names.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know the name of a process you can send it a message.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Processes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 no resources.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handling is non-local.</a:t>
            </a:r>
          </a:p>
          <a:p>
            <a:pPr marL="457200" lvl="1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Processes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what they are supposed to do </a:t>
            </a:r>
            <a:r>
              <a:rPr lang="en-US" sz="24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fail.</a:t>
            </a:r>
            <a:endParaRPr lang="en-US" sz="2400" b="1" i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5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953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“Let it Crash”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05000"/>
            <a:ext cx="80772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Erlang supports a "Let </a:t>
            </a:r>
            <a:r>
              <a:rPr lang="en-US" sz="20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crash" coding </a:t>
            </a:r>
            <a:r>
              <a:rPr lang="en-US" sz="20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style</a:t>
            </a:r>
            <a:endParaRPr lang="en-US" sz="2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a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mechanism that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easy for external processes to monitor for crashes (or hardware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failures). This is In preference to an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in-process mechanism like exception handling used in many other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PLs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Crashes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reported like other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messages (the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way processes can communicate with each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other).  </a:t>
            </a:r>
            <a:r>
              <a:rPr lang="en-US" sz="2000" i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Subprocesses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be spawned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cheaply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prefer a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be completely restarted rather than trying to recover from a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failure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philosophy results in </a:t>
            </a:r>
            <a:r>
              <a:rPr lang="en-US" sz="2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 code devoted to defensive programming </a:t>
            </a:r>
            <a:r>
              <a:rPr lang="en-US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error-handling code is highly contextual and </a:t>
            </a:r>
            <a:r>
              <a:rPr lang="en-US" sz="2000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endParaRPr lang="en-US" sz="2400" b="1" i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52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85889"/>
            <a:ext cx="7467600" cy="5953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Usage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05000"/>
            <a:ext cx="8077200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 Bray (Sun Microsystems, 2008: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“If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somebody came to me and wanted to pay me a lot of money to build a large scale message handling system that really had to be up all the time, could never afford to go down for years at a time, I would unhesitatingly choose Erlang to build it in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of 2014, Erlang was being used in Ericsson nodes, European GPRS networks, 3G and LTE networks worldwide, and by Nortel and </a:t>
            </a:r>
            <a:r>
              <a:rPr lang="en-US" sz="2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T-mobile</a:t>
            </a:r>
            <a:endParaRPr lang="en-US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WhatsApp is coded in Erlang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Being used in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Tech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Gaming, Healthcare, Automotive,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Blockchain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platforms, also massively multiple-player online gaming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by </a:t>
            </a:r>
            <a:r>
              <a:rPr lang="en-US" sz="2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Vocalink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Goldman Sachs, Nintendo, Samsung</a:t>
            </a:r>
            <a:endParaRPr lang="en-US" sz="20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14812</TotalTime>
  <Words>4459</Words>
  <Application>Microsoft Office PowerPoint</Application>
  <PresentationFormat>On-screen Show (4:3)</PresentationFormat>
  <Paragraphs>546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60" baseType="lpstr">
      <vt:lpstr>Arial</vt:lpstr>
      <vt:lpstr>Arial Narrow</vt:lpstr>
      <vt:lpstr>Arial Unicode MS</vt:lpstr>
      <vt:lpstr>Bahnschrift</vt:lpstr>
      <vt:lpstr>Bahnschrift SemiBold</vt:lpstr>
      <vt:lpstr>Berlin Sans FB</vt:lpstr>
      <vt:lpstr>Calibri</vt:lpstr>
      <vt:lpstr>Cascadia Code</vt:lpstr>
      <vt:lpstr>Century Gothic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2021</vt:lpstr>
      <vt:lpstr>Erlang OTP/BEAM/ERTS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1292</cp:revision>
  <dcterms:created xsi:type="dcterms:W3CDTF">2013-02-22T17:09:52Z</dcterms:created>
  <dcterms:modified xsi:type="dcterms:W3CDTF">2021-10-19T03:20:15Z</dcterms:modified>
</cp:coreProperties>
</file>